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1" r:id="rId2"/>
    <p:sldId id="397" r:id="rId3"/>
    <p:sldId id="480" r:id="rId4"/>
    <p:sldId id="482" r:id="rId5"/>
    <p:sldId id="483" r:id="rId6"/>
    <p:sldId id="493" r:id="rId7"/>
    <p:sldId id="485" r:id="rId8"/>
    <p:sldId id="484" r:id="rId9"/>
    <p:sldId id="486" r:id="rId10"/>
    <p:sldId id="487" r:id="rId11"/>
    <p:sldId id="488" r:id="rId12"/>
    <p:sldId id="489" r:id="rId13"/>
    <p:sldId id="490" r:id="rId14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CMU Sans Serif" panose="02000603000000000000" pitchFamily="2" charset="0"/>
      <p:regular r:id="rId25"/>
      <p:bold r:id="rId26"/>
      <p:italic r:id="rId27"/>
      <p:boldItalic r:id="rId28"/>
    </p:embeddedFont>
  </p:embeddedFontLst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7666"/>
    <a:srgbClr val="7ECAEE"/>
    <a:srgbClr val="44D4B9"/>
    <a:srgbClr val="F9D662"/>
    <a:srgbClr val="797979"/>
    <a:srgbClr val="929292"/>
    <a:srgbClr val="66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014" autoAdjust="0"/>
  </p:normalViewPr>
  <p:slideViewPr>
    <p:cSldViewPr snapToGrid="0">
      <p:cViewPr varScale="1">
        <p:scale>
          <a:sx n="154" d="100"/>
          <a:sy n="154" d="100"/>
        </p:scale>
        <p:origin x="361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7"/>
            <a:ext cx="3169921" cy="481727"/>
          </a:xfrm>
          <a:prstGeom prst="rect">
            <a:avLst/>
          </a:prstGeom>
        </p:spPr>
        <p:txBody>
          <a:bodyPr vert="horz" lIns="96630" tIns="48316" rIns="96630" bIns="4831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7"/>
            <a:ext cx="3169921" cy="481727"/>
          </a:xfrm>
          <a:prstGeom prst="rect">
            <a:avLst/>
          </a:prstGeom>
        </p:spPr>
        <p:txBody>
          <a:bodyPr vert="horz" lIns="96630" tIns="48316" rIns="96630" bIns="48316" rtlCol="0"/>
          <a:lstStyle>
            <a:lvl1pPr algn="r">
              <a:defRPr sz="1300"/>
            </a:lvl1pPr>
          </a:lstStyle>
          <a:p>
            <a:fld id="{139BF5A7-52A4-46F9-96E4-7EB54A361773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6"/>
            <a:ext cx="3169921" cy="481726"/>
          </a:xfrm>
          <a:prstGeom prst="rect">
            <a:avLst/>
          </a:prstGeom>
        </p:spPr>
        <p:txBody>
          <a:bodyPr vert="horz" lIns="96630" tIns="48316" rIns="96630" bIns="4831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6"/>
            <a:ext cx="3169921" cy="481726"/>
          </a:xfrm>
          <a:prstGeom prst="rect">
            <a:avLst/>
          </a:prstGeom>
        </p:spPr>
        <p:txBody>
          <a:bodyPr vert="horz" lIns="96630" tIns="48316" rIns="96630" bIns="48316" rtlCol="0" anchor="b"/>
          <a:lstStyle>
            <a:lvl1pPr algn="r">
              <a:defRPr sz="1300"/>
            </a:lvl1pPr>
          </a:lstStyle>
          <a:p>
            <a:fld id="{AF591599-E0E5-469F-8ADA-281341742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64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7"/>
            <a:ext cx="3169921" cy="481727"/>
          </a:xfrm>
          <a:prstGeom prst="rect">
            <a:avLst/>
          </a:prstGeom>
        </p:spPr>
        <p:txBody>
          <a:bodyPr vert="horz" lIns="96630" tIns="48316" rIns="96630" bIns="4831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7"/>
            <a:ext cx="3169921" cy="481727"/>
          </a:xfrm>
          <a:prstGeom prst="rect">
            <a:avLst/>
          </a:prstGeom>
        </p:spPr>
        <p:txBody>
          <a:bodyPr vert="horz" lIns="96630" tIns="48316" rIns="96630" bIns="48316" rtlCol="0"/>
          <a:lstStyle>
            <a:lvl1pPr algn="r">
              <a:defRPr sz="1300"/>
            </a:lvl1pPr>
          </a:lstStyle>
          <a:p>
            <a:fld id="{CB76FE3C-04CE-48D0-A957-8F75B1FDA164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8600" y="1200150"/>
            <a:ext cx="431800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0" tIns="48316" rIns="96630" bIns="483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8"/>
            <a:ext cx="5852160" cy="3780474"/>
          </a:xfrm>
          <a:prstGeom prst="rect">
            <a:avLst/>
          </a:prstGeom>
        </p:spPr>
        <p:txBody>
          <a:bodyPr vert="horz" lIns="96630" tIns="48316" rIns="96630" bIns="4831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6"/>
            <a:ext cx="3169921" cy="481726"/>
          </a:xfrm>
          <a:prstGeom prst="rect">
            <a:avLst/>
          </a:prstGeom>
        </p:spPr>
        <p:txBody>
          <a:bodyPr vert="horz" lIns="96630" tIns="48316" rIns="96630" bIns="4831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6"/>
            <a:ext cx="3169921" cy="481726"/>
          </a:xfrm>
          <a:prstGeom prst="rect">
            <a:avLst/>
          </a:prstGeom>
        </p:spPr>
        <p:txBody>
          <a:bodyPr vert="horz" lIns="96630" tIns="48316" rIns="96630" bIns="48316" rtlCol="0" anchor="b"/>
          <a:lstStyle>
            <a:lvl1pPr algn="r">
              <a:defRPr sz="1300"/>
            </a:lvl1pPr>
          </a:lstStyle>
          <a:p>
            <a:fld id="{890A8517-4117-46D9-A0D8-839A7AEDE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91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A8517-4117-46D9-A0D8-839A7AEDE26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602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A8517-4117-46D9-A0D8-839A7AEDE2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33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A8517-4117-46D9-A0D8-839A7AEDE2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55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A8517-4117-46D9-A0D8-839A7AEDE26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302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A8517-4117-46D9-A0D8-839A7AEDE26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683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A8517-4117-46D9-A0D8-839A7AEDE26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77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A8517-4117-46D9-A0D8-839A7AEDE26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338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A8517-4117-46D9-A0D8-839A7AEDE2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27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A8517-4117-46D9-A0D8-839A7AEDE26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53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A8517-4117-46D9-A0D8-839A7AEDE26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80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A8517-4117-46D9-A0D8-839A7AEDE26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200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A8517-4117-46D9-A0D8-839A7AEDE2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2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A8517-4117-46D9-A0D8-839A7AEDE26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366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FA80-25CA-40D5-9A5A-CE1CA3C3F354}" type="datetime1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6466" y="6641869"/>
            <a:ext cx="607534" cy="215908"/>
          </a:xfrm>
        </p:spPr>
        <p:txBody>
          <a:bodyPr/>
          <a:lstStyle>
            <a:lvl1pPr algn="r">
              <a:defRPr b="1" baseline="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</a:lstStyle>
          <a:p>
            <a:fld id="{082BAFB9-74E8-49C5-B0A5-3BC381DC8B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429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5606-D700-49FF-A51B-EACF73F34434}" type="datetime1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AFB9-74E8-49C5-B0A5-3BC381DC8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9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E441-FAEF-42BA-9CE6-1F1E5D37BEF1}" type="datetime1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AFB9-74E8-49C5-B0A5-3BC381DC8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53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9AE19-F7AE-41C2-B48F-6524ED082A84}" type="datetime1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AFB9-74E8-49C5-B0A5-3BC381DC8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4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C231-4683-4D24-9AF0-65C5B1C3F7D4}" type="datetime1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AFB9-74E8-49C5-B0A5-3BC381DC8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40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383B7-BE20-452A-9D7F-100FF577C039}" type="datetime1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AFB9-74E8-49C5-B0A5-3BC381DC8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96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F518-E66E-4A8E-9CE9-9AF2D1AAC93F}" type="datetime1">
              <a:rPr lang="en-US" smtClean="0"/>
              <a:t>10/3/2023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AFB9-74E8-49C5-B0A5-3BC381DC8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00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BDD20-D792-489B-B44B-8C7E622DF74E}" type="datetime1">
              <a:rPr lang="en-US" smtClean="0"/>
              <a:t>10/3/2023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AFB9-74E8-49C5-B0A5-3BC381DC8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34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1A86F-FF0A-4688-B194-1D209D046D38}" type="datetime1">
              <a:rPr lang="en-US" smtClean="0"/>
              <a:t>10/3/2023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AFB9-74E8-49C5-B0A5-3BC381DC8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74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748EB-CB47-4338-9C4E-4AAC82CF89F6}" type="datetime1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AFB9-74E8-49C5-B0A5-3BC381DC8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20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06DB-B826-4BFA-9DCC-14229A8F6A1A}" type="datetime1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AFB9-74E8-49C5-B0A5-3BC381DC8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34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12A63-80D5-4CE9-B4B4-65A3E41BD5A0}" type="datetime1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3175"/>
            <a:ext cx="3795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BAFB9-74E8-49C5-B0A5-3BC381DC8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6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gif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6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67154" y="1656129"/>
            <a:ext cx="7713006" cy="641054"/>
          </a:xfrm>
        </p:spPr>
        <p:txBody>
          <a:bodyPr anchor="t">
            <a:noAutofit/>
          </a:bodyPr>
          <a:lstStyle/>
          <a:p>
            <a:pPr algn="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Chapter </a:t>
            </a:r>
            <a:r>
              <a:rPr lang="en-US" sz="3600" dirty="0"/>
              <a:t>6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: Composition of Substances and Solutions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5943600"/>
            <a:ext cx="457200" cy="914400"/>
          </a:xfrm>
          <a:prstGeom prst="rect">
            <a:avLst/>
          </a:prstGeom>
          <a:solidFill>
            <a:srgbClr val="F87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0" y="4457700"/>
            <a:ext cx="457200" cy="914400"/>
          </a:xfrm>
          <a:prstGeom prst="rect">
            <a:avLst/>
          </a:prstGeom>
          <a:solidFill>
            <a:srgbClr val="7EC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2971800"/>
            <a:ext cx="457200" cy="914400"/>
          </a:xfrm>
          <a:prstGeom prst="rect">
            <a:avLst/>
          </a:prstGeom>
          <a:solidFill>
            <a:srgbClr val="F9D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1485900"/>
            <a:ext cx="457200" cy="914400"/>
          </a:xfrm>
          <a:prstGeom prst="rect">
            <a:avLst/>
          </a:prstGeom>
          <a:solidFill>
            <a:srgbClr val="44D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457200" cy="914400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AFB9-74E8-49C5-B0A5-3BC381DC8BD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519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629400"/>
            <a:ext cx="1280160" cy="228600"/>
          </a:xfrm>
          <a:prstGeom prst="rect">
            <a:avLst/>
          </a:prstGeom>
          <a:solidFill>
            <a:srgbClr val="F87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65960" y="6629400"/>
            <a:ext cx="1280160" cy="228600"/>
          </a:xfrm>
          <a:prstGeom prst="rect">
            <a:avLst/>
          </a:prstGeom>
          <a:solidFill>
            <a:srgbClr val="7EC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31920" y="6629400"/>
            <a:ext cx="1280160" cy="228600"/>
          </a:xfrm>
          <a:prstGeom prst="rect">
            <a:avLst/>
          </a:prstGeom>
          <a:solidFill>
            <a:srgbClr val="F9D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97880" y="6629400"/>
            <a:ext cx="1280160" cy="228600"/>
          </a:xfrm>
          <a:prstGeom prst="rect">
            <a:avLst/>
          </a:prstGeom>
          <a:solidFill>
            <a:srgbClr val="44D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63840" y="6629400"/>
            <a:ext cx="1280160" cy="228600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AFB9-74E8-49C5-B0A5-3BC381DC8BD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4155" y="307036"/>
            <a:ext cx="23391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Example: Molarity</a:t>
            </a:r>
            <a:endParaRPr lang="en-US" sz="2000" dirty="0"/>
          </a:p>
        </p:txBody>
      </p:sp>
      <p:sp>
        <p:nvSpPr>
          <p:cNvPr id="33" name="Rectangle 32"/>
          <p:cNvSpPr/>
          <p:nvPr/>
        </p:nvSpPr>
        <p:spPr>
          <a:xfrm>
            <a:off x="244155" y="689373"/>
            <a:ext cx="87628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A 10.0 mL solution contains 0.001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mol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sodium chloride.  What is the molar concentration of sodium chloride?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137045" y="1464957"/>
            <a:ext cx="8869911" cy="0"/>
          </a:xfrm>
          <a:prstGeom prst="line">
            <a:avLst/>
          </a:prstGeom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8246813" y="1553230"/>
            <a:ext cx="7601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A: 0.1</a:t>
            </a:r>
            <a:endParaRPr lang="en-US" sz="1600" baseline="-25000" dirty="0"/>
          </a:p>
        </p:txBody>
      </p:sp>
      <p:pic>
        <p:nvPicPr>
          <p:cNvPr id="10246" name="Picture 6" descr="https://latex.codecogs.com/png.latex?%5Cdpi%7B300%7D%20%5Cfn_cm%20%5Clarge%20M_%7B%5Cmathrm%7BNaCl%7D%7D%20%3D%20%5Cdfrac%7B0.001%7E%5Cmathrm%7Bmol%7ENaCl%7D%7D%7B0.0100%7E%5Cmathrm%7BL%7Esoln.%7D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439" y="1880750"/>
            <a:ext cx="2629083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latex.codecogs.com/png.latex?%5Cdpi%7B300%7D%20%5Cfn_cm%20%5Clarge%20%3D%200.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200" y="2049914"/>
            <a:ext cx="630936" cy="21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44155" y="2837970"/>
            <a:ext cx="23391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Example: Molarity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244155" y="3220307"/>
            <a:ext cx="87628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A 650 mL solution contains 5.00 g of benzene (C</a:t>
            </a:r>
            <a:r>
              <a:rPr lang="en-US" sz="2000" b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6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H</a:t>
            </a:r>
            <a:r>
              <a:rPr lang="en-US" sz="2000" b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6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).  What is the molar concentration of benzene?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37045" y="3995891"/>
            <a:ext cx="8869911" cy="0"/>
          </a:xfrm>
          <a:prstGeom prst="line">
            <a:avLst/>
          </a:prstGeom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7045" y="2764968"/>
            <a:ext cx="8869911" cy="0"/>
          </a:xfrm>
          <a:prstGeom prst="line">
            <a:avLst/>
          </a:prstGeom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0" name="Picture 10" descr="https://latex.codecogs.com/png.latex?%5Cdpi%7B300%7D%20%5Cfn_cm%20%5Clarge%205.00%7E%5Cmathrm%7Bg%7EC_6H_6%7D%20%5Cleft%20%28%20%5Cdfrac%7B1%7E%5Cmathrm%7Bmol%7D%7D%7B78.11%7E%5Cmathrm%7Bg%7D%7D%20%5Cright%20%29%20%3D%200.0640%7E%5Cmathrm%7Bmol%7EC_6H_6%7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347" y="4131400"/>
            <a:ext cx="4441187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7910182" y="4131400"/>
            <a:ext cx="10967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A: 0.0985</a:t>
            </a:r>
            <a:endParaRPr lang="en-US" sz="1600" baseline="-25000" dirty="0"/>
          </a:p>
        </p:txBody>
      </p:sp>
      <p:pic>
        <p:nvPicPr>
          <p:cNvPr id="4098" name="Picture 2" descr="https://latex.codecogs.com/png.latex?%5Cdpi%7B300%7D%20%5Cfn_cm%2010%7E%5Cmathrm%7BmL%7D%5Cleft%20%28%20%5Cdfrac%7B1%7E%5Cmathrm%7BL%7D%7D%7B10%5E3%7E%5Cmathrm%7BmL%7D%7D%20%5Cright%20%29%20%3D%200.0100%7E%5Cmathrm%7BL%7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1861406"/>
            <a:ext cx="3253738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latex.codecogs.com/png.latex?%5Cdpi%7B300%7D%20%5Cfn_cm%20650%7E%5Cmathrm%7BmL%7Esoln.%7D%5Cleft%20%28%20%5Cdfrac%7B1%7E%5Cmathrm%7BL%7D%7D%7B10%5E3%7E%5Cmathrm%7BmL%7D%7D%20%5Cright%20%29%20%3D%200.650%7E%5Cmathrm%7BL%7E%5Cmathrm%7Bsoln.%7D%7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951" y="5034566"/>
            <a:ext cx="4096127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latex.codecogs.com/png.latex?%5Cdpi%7B300%7D%20%5Cfn_cm%20M_%7B%5Cmathrm%7BC_6H_6%7D%7D%20%3D%20%5Cdfrac%7B0.0640%7E%5Cmathrm%7Bmol%7EC_6H_6%7D%7D%7B0.650%7E%5Cmathrm%7BL%7Esoln.%7D%7D%20%3D%200.0985%7E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951" y="5937732"/>
            <a:ext cx="4201015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53D0DAD-F816-A1EC-D803-5BA2F6767F14}"/>
              </a:ext>
            </a:extLst>
          </p:cNvPr>
          <p:cNvSpPr/>
          <p:nvPr/>
        </p:nvSpPr>
        <p:spPr>
          <a:xfrm>
            <a:off x="360978" y="4197747"/>
            <a:ext cx="1436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Find molar mass of solute</a:t>
            </a:r>
            <a:endParaRPr lang="en-US" sz="1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7056F4-77D5-76E8-FDD0-F7D0829F3456}"/>
              </a:ext>
            </a:extLst>
          </p:cNvPr>
          <p:cNvSpPr/>
          <p:nvPr/>
        </p:nvSpPr>
        <p:spPr>
          <a:xfrm>
            <a:off x="360978" y="5098556"/>
            <a:ext cx="1436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Find volume of solution in L</a:t>
            </a:r>
            <a:endParaRPr lang="en-US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A9DAD7-EE51-2574-6F22-E0A9FCC7002E}"/>
              </a:ext>
            </a:extLst>
          </p:cNvPr>
          <p:cNvSpPr/>
          <p:nvPr/>
        </p:nvSpPr>
        <p:spPr>
          <a:xfrm>
            <a:off x="360978" y="5981219"/>
            <a:ext cx="1436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Find molar concentration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5957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629400"/>
            <a:ext cx="1280160" cy="228600"/>
          </a:xfrm>
          <a:prstGeom prst="rect">
            <a:avLst/>
          </a:prstGeom>
          <a:solidFill>
            <a:srgbClr val="F87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65960" y="6629400"/>
            <a:ext cx="1280160" cy="228600"/>
          </a:xfrm>
          <a:prstGeom prst="rect">
            <a:avLst/>
          </a:prstGeom>
          <a:solidFill>
            <a:srgbClr val="7EC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31920" y="6629400"/>
            <a:ext cx="1280160" cy="228600"/>
          </a:xfrm>
          <a:prstGeom prst="rect">
            <a:avLst/>
          </a:prstGeom>
          <a:solidFill>
            <a:srgbClr val="F9D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97880" y="6629400"/>
            <a:ext cx="1280160" cy="228600"/>
          </a:xfrm>
          <a:prstGeom prst="rect">
            <a:avLst/>
          </a:prstGeom>
          <a:solidFill>
            <a:srgbClr val="44D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63840" y="6629400"/>
            <a:ext cx="1280160" cy="228600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AFB9-74E8-49C5-B0A5-3BC381DC8BD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4155" y="307036"/>
            <a:ext cx="23086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Practice: Molarity</a:t>
            </a:r>
            <a:endParaRPr lang="en-US" sz="2000" dirty="0"/>
          </a:p>
        </p:txBody>
      </p:sp>
      <p:sp>
        <p:nvSpPr>
          <p:cNvPr id="33" name="Rectangle 32"/>
          <p:cNvSpPr/>
          <p:nvPr/>
        </p:nvSpPr>
        <p:spPr>
          <a:xfrm>
            <a:off x="244155" y="689373"/>
            <a:ext cx="87628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How table sugar (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m.m.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= 342.3 g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mol</a:t>
            </a:r>
            <a:r>
              <a:rPr lang="en-US" sz="20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–1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) in g is contained in a can of Pepsi (355 mL) with a concentration of 0.338 </a:t>
            </a: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M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?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137045" y="1464957"/>
            <a:ext cx="8869911" cy="0"/>
          </a:xfrm>
          <a:prstGeom prst="line">
            <a:avLst/>
          </a:prstGeom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948654" y="1553230"/>
            <a:ext cx="10583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A: 41.4 g</a:t>
            </a:r>
            <a:endParaRPr lang="en-US" sz="1600" baseline="-25000" dirty="0"/>
          </a:p>
        </p:txBody>
      </p:sp>
    </p:spTree>
    <p:extLst>
      <p:ext uri="{BB962C8B-B14F-4D97-AF65-F5344CB8AC3E}">
        <p14:creationId xmlns:p14="http://schemas.microsoft.com/office/powerpoint/2010/main" val="601880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629400"/>
            <a:ext cx="1280160" cy="228600"/>
          </a:xfrm>
          <a:prstGeom prst="rect">
            <a:avLst/>
          </a:prstGeom>
          <a:solidFill>
            <a:srgbClr val="F87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65960" y="6629400"/>
            <a:ext cx="1280160" cy="228600"/>
          </a:xfrm>
          <a:prstGeom prst="rect">
            <a:avLst/>
          </a:prstGeom>
          <a:solidFill>
            <a:srgbClr val="7EC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31920" y="6629400"/>
            <a:ext cx="1280160" cy="228600"/>
          </a:xfrm>
          <a:prstGeom prst="rect">
            <a:avLst/>
          </a:prstGeom>
          <a:solidFill>
            <a:srgbClr val="F9D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97880" y="6629400"/>
            <a:ext cx="1280160" cy="228600"/>
          </a:xfrm>
          <a:prstGeom prst="rect">
            <a:avLst/>
          </a:prstGeom>
          <a:solidFill>
            <a:srgbClr val="44D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863840" y="6629400"/>
            <a:ext cx="1280160" cy="228600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AFB9-74E8-49C5-B0A5-3BC381DC8BD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17045" y="234779"/>
            <a:ext cx="87068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Dilution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17045" y="731623"/>
            <a:ext cx="8777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The process of lowering the concentration of a solution by increasing the amount of solvent is called </a:t>
            </a:r>
            <a:r>
              <a:rPr lang="en-US" b="1" dirty="0">
                <a:solidFill>
                  <a:srgbClr val="F87666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dilution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469" y="1708564"/>
            <a:ext cx="5107972" cy="3025491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17045" y="5031062"/>
            <a:ext cx="8777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The original solution (before it is diluted) is called the </a:t>
            </a:r>
            <a:r>
              <a:rPr lang="en-US" b="1" dirty="0">
                <a:solidFill>
                  <a:srgbClr val="F87666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stock solution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17045" y="5666054"/>
            <a:ext cx="8777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We dilute things everyday (laundry soap, dish soap, bleach, etc.).</a:t>
            </a:r>
          </a:p>
        </p:txBody>
      </p:sp>
    </p:spTree>
    <p:extLst>
      <p:ext uri="{BB962C8B-B14F-4D97-AF65-F5344CB8AC3E}">
        <p14:creationId xmlns:p14="http://schemas.microsoft.com/office/powerpoint/2010/main" val="2887117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629400"/>
            <a:ext cx="1280160" cy="228600"/>
          </a:xfrm>
          <a:prstGeom prst="rect">
            <a:avLst/>
          </a:prstGeom>
          <a:solidFill>
            <a:srgbClr val="F87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65960" y="6629400"/>
            <a:ext cx="1280160" cy="228600"/>
          </a:xfrm>
          <a:prstGeom prst="rect">
            <a:avLst/>
          </a:prstGeom>
          <a:solidFill>
            <a:srgbClr val="7EC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31920" y="6629400"/>
            <a:ext cx="1280160" cy="228600"/>
          </a:xfrm>
          <a:prstGeom prst="rect">
            <a:avLst/>
          </a:prstGeom>
          <a:solidFill>
            <a:srgbClr val="F9D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97880" y="6629400"/>
            <a:ext cx="1280160" cy="228600"/>
          </a:xfrm>
          <a:prstGeom prst="rect">
            <a:avLst/>
          </a:prstGeom>
          <a:solidFill>
            <a:srgbClr val="44D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863840" y="6629400"/>
            <a:ext cx="1280160" cy="228600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AFB9-74E8-49C5-B0A5-3BC381DC8BD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17045" y="234779"/>
            <a:ext cx="87068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Dilution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17045" y="731623"/>
            <a:ext cx="8777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For a dilution process, the amount of solute does not change.  The amount of solvent increases and, therefore, the total volume (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V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) of the solution increases.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3176021" y="2154753"/>
            <a:ext cx="15343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original solution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5038949" y="2154753"/>
            <a:ext cx="13917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dilute solution</a:t>
            </a:r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217045" y="2798087"/>
            <a:ext cx="8777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Example: If 0.500 L of a 10.00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M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solution of sodium chloride is diluted 1.20 L by the addition of water, what is the new concentration (in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M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)?</a:t>
            </a:r>
            <a:endParaRPr lang="en-US" b="1" i="1" dirty="0">
              <a:solidFill>
                <a:schemeClr val="tx1">
                  <a:lumMod val="75000"/>
                  <a:lumOff val="25000"/>
                </a:schemeClr>
              </a:solidFill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pic>
        <p:nvPicPr>
          <p:cNvPr id="26" name="Picture 8" descr="https://latex.codecogs.com/png.latex?%5Cdpi%7B300%7D%20%5Cfn_cm%20%5Clarge%20M_1V_1%20%3D%20M_2V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380" y="4793198"/>
            <a:ext cx="1834176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https://latex.codecogs.com/png.latex?%5Cdpi%7B300%7D%20%5Cfn_cm%20%5Clarge%20V_1%20%3D%200.500%7E%5Cmathrm%7BL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53" y="4095562"/>
            <a:ext cx="1407459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https://latex.codecogs.com/png.latex?%5Cdpi%7B300%7D%20%5Cfn_cm%20%5Clarge%20M_2%20%3D%20%5C%3B%3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703" y="3652826"/>
            <a:ext cx="756137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2" name="Picture 18" descr="https://latex.codecogs.com/png.latex?%5Cdpi%7B300%7D%20%5Cfn_cm%20%5Clarge%20V_2%20%3D%201.20%7E%5Cmathrm%7BL%7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703" y="4093967"/>
            <a:ext cx="1277471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4" name="Picture 20" descr="https://latex.codecogs.com/png.latex?%5Cdpi%7B300%7D%20%5Cfn_cm%20%5Clarge%20M_2%20%3D%20%5Cdfrac%7BM_1V_1%7D%7BV_2%7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380" y="5671347"/>
            <a:ext cx="1396537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6" name="Picture 22" descr="https://latex.codecogs.com/png.latex?%5Cdpi%7B300%7D%20%5Cfn_cm%20%5Clarge%20%3D%20%5Cdfrac%7B10.00%7EM%5Ctimes%200.500%7E%5Cmathrm%7BL%7D%7D%7B1.20%7E%5Cmathrm%7BL%7D%7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449" y="5653763"/>
            <a:ext cx="2740985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8" name="Picture 24" descr="https://latex.codecogs.com/png.latex?%5Cdpi%7B300%7D%20%5Cfn_cm%20%5Clarge%20%3D%204.17%7E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398" y="5859503"/>
            <a:ext cx="1259958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latex.codecogs.com/png.latex?%5Cdpi%7B300%7D%20%5Cfn_cm%20%5Clarge%20%7B%5Ccolor%7BMagenta%7D%20M_1V_1%7D%20%3D%20%7B%5Ccolor%7BCyan%7D%20M_2V_2%7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283" y="1734495"/>
            <a:ext cx="2017597" cy="30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latex.codecogs.com/png.latex?%5Cdpi%7B300%7D%20%5Cfn_cm%20%5Clarge%20M%20%3D%20%5Cmathrm%7B%5Cdfrac%7Bmol%7Esolute%7D%7BL%7Esoln%7D%7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52" y="1696992"/>
            <a:ext cx="1415808" cy="45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515A1997-8591-39BC-847B-DC24AFC8B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53" y="3613359"/>
            <a:ext cx="2105174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5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629400"/>
            <a:ext cx="1280160" cy="228600"/>
          </a:xfrm>
          <a:prstGeom prst="rect">
            <a:avLst/>
          </a:prstGeom>
          <a:solidFill>
            <a:srgbClr val="F87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65960" y="6629400"/>
            <a:ext cx="1280160" cy="228600"/>
          </a:xfrm>
          <a:prstGeom prst="rect">
            <a:avLst/>
          </a:prstGeom>
          <a:solidFill>
            <a:srgbClr val="7EC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31920" y="6629400"/>
            <a:ext cx="1280160" cy="228600"/>
          </a:xfrm>
          <a:prstGeom prst="rect">
            <a:avLst/>
          </a:prstGeom>
          <a:solidFill>
            <a:srgbClr val="F9D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97880" y="6629400"/>
            <a:ext cx="1280160" cy="228600"/>
          </a:xfrm>
          <a:prstGeom prst="rect">
            <a:avLst/>
          </a:prstGeom>
          <a:solidFill>
            <a:srgbClr val="44D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863840" y="6629400"/>
            <a:ext cx="1280160" cy="228600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AFB9-74E8-49C5-B0A5-3BC381DC8BD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17046" y="234779"/>
            <a:ext cx="87068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Formula/molecular mass</a:t>
            </a:r>
          </a:p>
        </p:txBody>
      </p:sp>
      <p:sp>
        <p:nvSpPr>
          <p:cNvPr id="3" name="Rectangle 2"/>
          <p:cNvSpPr/>
          <p:nvPr/>
        </p:nvSpPr>
        <p:spPr>
          <a:xfrm>
            <a:off x="217045" y="731623"/>
            <a:ext cx="8777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87666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Formula mass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(formula weight) – term for </a:t>
            </a: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ionic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compounds</a:t>
            </a:r>
          </a:p>
          <a:p>
            <a:r>
              <a:rPr lang="en-US" b="1" dirty="0">
                <a:solidFill>
                  <a:srgbClr val="F87666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Molecular mass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(molecular weight) – term for </a:t>
            </a: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covalent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compounds</a:t>
            </a:r>
          </a:p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The sum of the average masses for all atoms in a chemical formula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7045" y="2113364"/>
            <a:ext cx="7510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Example: What is the molecular mass of chloroform (CHCl</a:t>
            </a:r>
            <a:r>
              <a:rPr lang="en-US" b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3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) in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amu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?</a:t>
            </a:r>
          </a:p>
        </p:txBody>
      </p:sp>
      <p:pic>
        <p:nvPicPr>
          <p:cNvPr id="1026" name="Picture 2" descr="https://latex.codecogs.com/gif.latex?%5Cdpi%7B300%7D%20%5Cfn_cm%20%5Clarge%2012.01%5Ctimes%201%20%3D%2012.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191" y="2711541"/>
            <a:ext cx="1951500" cy="19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atex.codecogs.com/gif.latex?%5Cdpi%7B300%7D%20%5Cfn_cm%20%5Clarge%2035.45%5Ctimes%203%20%3D%20106.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558" y="3633711"/>
            <a:ext cx="2107797" cy="19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54686" y="2632031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C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054686" y="3093116"/>
            <a:ext cx="367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H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044267" y="3554201"/>
            <a:ext cx="40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Cl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352193" y="3941117"/>
            <a:ext cx="777240" cy="0"/>
          </a:xfrm>
          <a:prstGeom prst="line">
            <a:avLst/>
          </a:prstGeom>
          <a:ln w="1905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https://latex.codecogs.com/gif.latex?%5Cdpi%7B300%7D%20%5Cfn_cm%20%5Clarge%20119.37%7E%5Cmathrm%7Bamu%7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193" y="4092226"/>
            <a:ext cx="1236991" cy="19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217044" y="4472351"/>
            <a:ext cx="27485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Practice: What is the formula mass of sodium chloride (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NaCl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) in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amu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47614" y="4472041"/>
            <a:ext cx="28162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Practice: What is the formula mass of aspirin (C</a:t>
            </a:r>
            <a:r>
              <a:rPr lang="en-US" b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9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H</a:t>
            </a:r>
            <a:r>
              <a:rPr lang="en-US" b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8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O</a:t>
            </a:r>
            <a:r>
              <a:rPr lang="en-US" b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4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) in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amu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?</a:t>
            </a:r>
          </a:p>
        </p:txBody>
      </p:sp>
      <p:pic>
        <p:nvPicPr>
          <p:cNvPr id="2052" name="Picture 4" descr="https://latex.codecogs.com/png.latex?%5Cdpi%7B300%7D%20%5Cfn_cm%20%5Clarge%201.01%5Ctimes%201%20%3D%201.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6" y="3179984"/>
            <a:ext cx="1692491" cy="19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3D5026F-5C0C-833E-BF31-C2E7064AF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96" y="5611847"/>
            <a:ext cx="1129361" cy="19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04F3CDB-B928-65A5-AF3F-C29793ADB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96" y="6018748"/>
            <a:ext cx="1129361" cy="19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5F8B76E8-5D83-55C3-43A7-BA5990A1F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879" y="5515835"/>
            <a:ext cx="1116343" cy="19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1930FAD3-6E80-D28F-935C-97D2A480C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880" y="6264787"/>
            <a:ext cx="1116343" cy="19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D1513B8A-456D-258E-42CF-B2003F6C7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880" y="5899224"/>
            <a:ext cx="986157" cy="19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D3EEA5B-26F8-9088-F93C-638A7E993F8C}"/>
              </a:ext>
            </a:extLst>
          </p:cNvPr>
          <p:cNvSpPr/>
          <p:nvPr/>
        </p:nvSpPr>
        <p:spPr>
          <a:xfrm>
            <a:off x="258722" y="5930094"/>
            <a:ext cx="40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Cl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246F91-158B-9B22-F33C-E6F85E4982A8}"/>
              </a:ext>
            </a:extLst>
          </p:cNvPr>
          <p:cNvSpPr/>
          <p:nvPr/>
        </p:nvSpPr>
        <p:spPr>
          <a:xfrm>
            <a:off x="217044" y="5523193"/>
            <a:ext cx="489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Na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724FF1-D78D-6B5A-2433-E8E40B511769}"/>
              </a:ext>
            </a:extLst>
          </p:cNvPr>
          <p:cNvSpPr/>
          <p:nvPr/>
        </p:nvSpPr>
        <p:spPr>
          <a:xfrm>
            <a:off x="5288624" y="5427181"/>
            <a:ext cx="346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C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3F3082-D0FE-0B0C-28E0-4091966219AF}"/>
              </a:ext>
            </a:extLst>
          </p:cNvPr>
          <p:cNvSpPr/>
          <p:nvPr/>
        </p:nvSpPr>
        <p:spPr>
          <a:xfrm>
            <a:off x="5278204" y="5810570"/>
            <a:ext cx="367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H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3177129-3A0C-CF77-31A2-BB84F8027764}"/>
              </a:ext>
            </a:extLst>
          </p:cNvPr>
          <p:cNvSpPr/>
          <p:nvPr/>
        </p:nvSpPr>
        <p:spPr>
          <a:xfrm>
            <a:off x="5278204" y="6176133"/>
            <a:ext cx="367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O</a:t>
            </a:r>
            <a:endParaRPr lang="en-US" dirty="0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2659F065-AA68-78A9-6F27-57D66CCEB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978" y="5834082"/>
            <a:ext cx="1132616" cy="19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3CCB4515-1857-D4CF-8C7E-4F724485A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932" y="5902542"/>
            <a:ext cx="1249783" cy="19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73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  <p:bldP spid="24" grpId="0"/>
      <p:bldP spid="25" grpId="0"/>
      <p:bldP spid="14" grpId="0"/>
      <p:bldP spid="16" grpId="0"/>
      <p:bldP spid="17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629400"/>
            <a:ext cx="1280160" cy="228600"/>
          </a:xfrm>
          <a:prstGeom prst="rect">
            <a:avLst/>
          </a:prstGeom>
          <a:solidFill>
            <a:srgbClr val="F87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65960" y="6629400"/>
            <a:ext cx="1280160" cy="228600"/>
          </a:xfrm>
          <a:prstGeom prst="rect">
            <a:avLst/>
          </a:prstGeom>
          <a:solidFill>
            <a:srgbClr val="7EC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31920" y="6629400"/>
            <a:ext cx="1280160" cy="228600"/>
          </a:xfrm>
          <a:prstGeom prst="rect">
            <a:avLst/>
          </a:prstGeom>
          <a:solidFill>
            <a:srgbClr val="F9D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97880" y="6629400"/>
            <a:ext cx="1280160" cy="228600"/>
          </a:xfrm>
          <a:prstGeom prst="rect">
            <a:avLst/>
          </a:prstGeom>
          <a:solidFill>
            <a:srgbClr val="44D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863840" y="6629400"/>
            <a:ext cx="1280160" cy="228600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AFB9-74E8-49C5-B0A5-3BC381DC8BD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17045" y="234779"/>
            <a:ext cx="87068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Percent composition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17045" y="731623"/>
            <a:ext cx="8777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The </a:t>
            </a:r>
            <a:r>
              <a:rPr lang="en-US" b="1" dirty="0">
                <a:solidFill>
                  <a:srgbClr val="F87666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percent composition by mass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of an element in a compound can be found by knowing the mass of the element in the compound (</a:t>
            </a:r>
            <a:r>
              <a:rPr lang="en-US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m</a:t>
            </a:r>
            <a:r>
              <a:rPr lang="en-US" b="1" i="1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X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)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and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the mass of the sample.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7045" y="2741563"/>
            <a:ext cx="8242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Example: What is the percent composition by mass of nitrogen in a 100 g, 200 g, and 5.0 mol sample of N</a:t>
            </a:r>
            <a:r>
              <a:rPr lang="en-US" b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2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?</a:t>
            </a:r>
          </a:p>
        </p:txBody>
      </p:sp>
      <p:pic>
        <p:nvPicPr>
          <p:cNvPr id="2058" name="Picture 10" descr="https://latex.codecogs.com/png.latex?%5Cdpi%7B300%7D%20%5Cfn_cm%20%5Clarge%20100%5C%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776" y="3603779"/>
            <a:ext cx="609356" cy="23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17045" y="4167993"/>
            <a:ext cx="8153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Example: A 23.0 g sample of liquid is shown to contain only 15.5 g O and 7.5 g H.  What is the percent composition (by mass) for each element in the sample?</a:t>
            </a:r>
          </a:p>
        </p:txBody>
      </p:sp>
      <p:pic>
        <p:nvPicPr>
          <p:cNvPr id="2060" name="Picture 12" descr="https://latex.codecogs.com/png.latex?%5Cdpi%7B300%7D%20%5Cfn_cm%20%5Clarge%20%5C%25%5Cmathrm%7BO%7D%20%3D%20%5Cdfrac%7B15.5%7E%5Cmathrm%7Bg%7EO%7D%7D%7B23.0%7E%5Cmathrm%7Bg%7Esample%7D%7D%20%5Ctimes%20100%5C%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940" y="5173277"/>
            <a:ext cx="2874396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latex.codecogs.com/png.latex?%5Cdpi%7B300%7D%20%5Cfn_cm%20%5Clarge%20%3D67.4%5C%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308" y="5309967"/>
            <a:ext cx="892752" cy="21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latex.codecogs.com/png.latex?%5Cdpi%7B300%7D%20%5Cfn_cm%20%5Clarge%20%5C%25%5Cmathrm%7BH%7D%20%3D%20%5Cdfrac%7B7.5%7E%5Cmathrm%7Bg%7EH%7D%7D%7B23.0%7E%5Cmathrm%7Bg%7Esample%7D%7D%20%5Ctimes%20100%5C%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390" y="5955935"/>
            <a:ext cx="2908597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latex.codecogs.com/png.latex?%5Cdpi%7B300%7D%20%5Cfn_cm%20%5Clarge%20%3D32.6%5C%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858" y="6087930"/>
            <a:ext cx="892752" cy="21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EBAC03F-971A-52CD-D1C2-8B9B7D563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449" y="1791382"/>
            <a:ext cx="2350009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01C530B-D531-260C-4AD0-563F7138C3F7}"/>
              </a:ext>
            </a:extLst>
          </p:cNvPr>
          <p:cNvSpPr/>
          <p:nvPr/>
        </p:nvSpPr>
        <p:spPr>
          <a:xfrm>
            <a:off x="6676837" y="1763745"/>
            <a:ext cx="1310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m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can be mass or molar mass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3332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629400"/>
            <a:ext cx="1280160" cy="228600"/>
          </a:xfrm>
          <a:prstGeom prst="rect">
            <a:avLst/>
          </a:prstGeom>
          <a:solidFill>
            <a:srgbClr val="F87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65960" y="6629400"/>
            <a:ext cx="1280160" cy="228600"/>
          </a:xfrm>
          <a:prstGeom prst="rect">
            <a:avLst/>
          </a:prstGeom>
          <a:solidFill>
            <a:srgbClr val="7EC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31920" y="6629400"/>
            <a:ext cx="1280160" cy="228600"/>
          </a:xfrm>
          <a:prstGeom prst="rect">
            <a:avLst/>
          </a:prstGeom>
          <a:solidFill>
            <a:srgbClr val="F9D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97880" y="6629400"/>
            <a:ext cx="1280160" cy="228600"/>
          </a:xfrm>
          <a:prstGeom prst="rect">
            <a:avLst/>
          </a:prstGeom>
          <a:solidFill>
            <a:srgbClr val="44D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63840" y="6629400"/>
            <a:ext cx="1280160" cy="228600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AFB9-74E8-49C5-B0A5-3BC381DC8BD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4155" y="307036"/>
            <a:ext cx="37321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Practice: Percent composition</a:t>
            </a:r>
            <a:endParaRPr lang="en-US" sz="2000" dirty="0"/>
          </a:p>
        </p:txBody>
      </p:sp>
      <p:sp>
        <p:nvSpPr>
          <p:cNvPr id="33" name="Rectangle 32"/>
          <p:cNvSpPr/>
          <p:nvPr/>
        </p:nvSpPr>
        <p:spPr>
          <a:xfrm>
            <a:off x="244155" y="689373"/>
            <a:ext cx="8762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What is the percent composition by mass of hydrogen in H</a:t>
            </a:r>
            <a:r>
              <a:rPr lang="en-US" sz="2000" b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2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O?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137045" y="1148436"/>
            <a:ext cx="8869911" cy="0"/>
          </a:xfrm>
          <a:prstGeom prst="line">
            <a:avLst/>
          </a:prstGeom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923006" y="1236709"/>
            <a:ext cx="10839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A: 11.2%</a:t>
            </a:r>
            <a:endParaRPr lang="en-US" sz="1600" baseline="30000" dirty="0"/>
          </a:p>
        </p:txBody>
      </p:sp>
      <p:pic>
        <p:nvPicPr>
          <p:cNvPr id="26" name="Picture 6" descr="https://latex.codecogs.com/png.latex?%5Cdpi%7B300%7D%20%5Cfn_cm%20%5Clarge%20%3D%5Cdfrac%7B2.02%7E%5Cmathrm%7Bamu%7D%7D%7B18.02%7E%5Cmathrm%7Bamu%7D%7D%5Ctimes%20100%5C%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31" y="2469109"/>
            <a:ext cx="2222974" cy="5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latex.codecogs.com/png.latex?%5Cdpi%7B300%7D%20%5Cfn_cm%20%5Clarge%20%3D11.2%5C%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711" y="2615966"/>
            <a:ext cx="970382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atex.codecogs.com/png.latex?%5Cdpi%7B300%7D%20%5Cfn_cm%20%5Clarge%20%3D%20%5Cdfrac%7B2.02%7E%5Cmathrm%7Bg%7Emol%5E%7B-1%7D%7D%7D%7B18.02%7E%5Cmathrm%7Bg%7Emol%5E%7B-1%7D%7D%7D%20%5Ctimes%20100%5C%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391" y="4696905"/>
            <a:ext cx="2646297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atex.codecogs.com/png.latex?%5Cdpi%7B300%7D%20%5Cfn_cm%20%5Clarge%20%3D11.2%5C%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403" y="4888929"/>
            <a:ext cx="970382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47532" y="1620721"/>
            <a:ext cx="55503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If talking about 1 water molecule…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47532" y="4044146"/>
            <a:ext cx="55503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If talking about 1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mol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of water…</a:t>
            </a:r>
            <a:endParaRPr lang="en-US" dirty="0"/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4AE5E507-92B9-3B2C-3893-DC7C0E80BF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1"/>
          <a:stretch/>
        </p:blipFill>
        <p:spPr bwMode="auto">
          <a:xfrm>
            <a:off x="779914" y="4728909"/>
            <a:ext cx="3769762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482F41F2-EF07-82A2-510F-4E3A113FB7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6"/>
          <a:stretch/>
        </p:blipFill>
        <p:spPr bwMode="auto">
          <a:xfrm>
            <a:off x="1086643" y="2455946"/>
            <a:ext cx="3155882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15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629400"/>
            <a:ext cx="1280160" cy="228600"/>
          </a:xfrm>
          <a:prstGeom prst="rect">
            <a:avLst/>
          </a:prstGeom>
          <a:solidFill>
            <a:srgbClr val="F87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65960" y="6629400"/>
            <a:ext cx="1280160" cy="228600"/>
          </a:xfrm>
          <a:prstGeom prst="rect">
            <a:avLst/>
          </a:prstGeom>
          <a:solidFill>
            <a:srgbClr val="7EC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31920" y="6629400"/>
            <a:ext cx="1280160" cy="228600"/>
          </a:xfrm>
          <a:prstGeom prst="rect">
            <a:avLst/>
          </a:prstGeom>
          <a:solidFill>
            <a:srgbClr val="F9D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97880" y="6629400"/>
            <a:ext cx="1280160" cy="228600"/>
          </a:xfrm>
          <a:prstGeom prst="rect">
            <a:avLst/>
          </a:prstGeom>
          <a:solidFill>
            <a:srgbClr val="44D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863840" y="6629400"/>
            <a:ext cx="1280160" cy="228600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AFB9-74E8-49C5-B0A5-3BC381DC8BD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17045" y="234779"/>
            <a:ext cx="87068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Empirical formulas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17045" y="731623"/>
            <a:ext cx="8777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The </a:t>
            </a:r>
            <a:r>
              <a:rPr lang="en-US" b="1" dirty="0">
                <a:solidFill>
                  <a:srgbClr val="F87666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empirical formula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of a compound can be determined by knowing the mass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or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the percent composition by mass, of each element, and converting to moles.</a:t>
            </a:r>
          </a:p>
        </p:txBody>
      </p:sp>
      <p:pic>
        <p:nvPicPr>
          <p:cNvPr id="3078" name="Picture 6" descr="https://latex.codecogs.com/png.latex?%5Cdpi%7B300%7D%20%5Cfn_cm%20%5Clarge%200.287%7E%5Cmathrm%7Bg%7D%20%5Ctimes%20%5Cdfrac%7B1%7E%5Cmathrm%7Bmol%7D%7D%7B1.01%7E%5Cmathrm%7Bg%7D%7D%20%3D%200.284%7E%5Cmathrm%7Bmol%7EH%7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995" y="4060507"/>
            <a:ext cx="3470011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latex.codecogs.com/png.latex?%5Cdpi%7B300%7D%20%5Cfn_cm%20%5Clarge%20%5Cmathrm%7BC%7D_%7B0.142%7D%5Cmathrm%7BH%7D_%7B0.248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967" y="5659265"/>
            <a:ext cx="1403249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latex.codecogs.com/png.latex?%5Cdpi%7B300%7D%20%5Cfn_cm%20%5Clarge%20%5Cmathrm%7BC%7D_%7B%5Cfrac%7B0.142%7D%7B0.142%7D%7D%5Cmathrm%7BH%7D_%7B%5Cfrac%7B0.248%7D%7B0.142%7D%7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505" y="5659265"/>
            <a:ext cx="1318991" cy="41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latex.codecogs.com/png.latex?%5Cdpi%7B300%7D%20%5Cfn_cm%20%5Clarge%20%5Cmathrm%7BCH_2%7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98" y="5659265"/>
            <a:ext cx="495885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2970457" y="5830665"/>
            <a:ext cx="581635" cy="0"/>
          </a:xfrm>
          <a:prstGeom prst="straightConnector1">
            <a:avLst/>
          </a:prstGeom>
          <a:ln w="31750" cap="rnd">
            <a:solidFill>
              <a:srgbClr val="F87666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536052" y="5830665"/>
            <a:ext cx="581635" cy="0"/>
          </a:xfrm>
          <a:prstGeom prst="straightConnector1">
            <a:avLst/>
          </a:prstGeom>
          <a:ln w="31750" cap="rnd">
            <a:solidFill>
              <a:srgbClr val="F87666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17044" y="1839368"/>
            <a:ext cx="8319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Example (Part 1): A compound is found to contain 1.71 g C and 0.287 g H.  What is the empirical formula of this compound?</a:t>
            </a:r>
          </a:p>
        </p:txBody>
      </p:sp>
      <p:pic>
        <p:nvPicPr>
          <p:cNvPr id="1026" name="Picture 2" descr="https://latex.codecogs.com/png.latex?%5Cdpi%7B300%7D%20%5Cfn_cm%20%5Clarge%201.71%7E%5Cmathrm%7Bg%7D%20%5Ctimes%20%5Cdfrac%7B1%7E%5Cmathrm%7Bmol%7D%7D%7B12.01%7E%5Cmathrm%7Bg%7D%7D%20%3D%200.142%7E%5Cmathrm%7Bmol%7EC%7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190" y="2966593"/>
            <a:ext cx="3452530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F234E7-7BAD-1967-58F0-823FFDF29482}"/>
              </a:ext>
            </a:extLst>
          </p:cNvPr>
          <p:cNvSpPr/>
          <p:nvPr/>
        </p:nvSpPr>
        <p:spPr>
          <a:xfrm>
            <a:off x="7326216" y="5541839"/>
            <a:ext cx="1698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This </a:t>
            </a:r>
            <a:r>
              <a:rPr lang="en-US" sz="1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may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or </a:t>
            </a:r>
            <a:r>
              <a:rPr lang="en-US" sz="1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may not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be the molecular formula</a:t>
            </a:r>
            <a:endParaRPr lang="en-US" sz="1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D996F8-019A-EC3E-9166-24063C755B50}"/>
              </a:ext>
            </a:extLst>
          </p:cNvPr>
          <p:cNvSpPr/>
          <p:nvPr/>
        </p:nvSpPr>
        <p:spPr>
          <a:xfrm>
            <a:off x="288651" y="3125273"/>
            <a:ext cx="17049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Find mol C</a:t>
            </a:r>
            <a:endParaRPr lang="en-US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76D1C8-6270-1DC1-E049-1347A8DA3FB9}"/>
              </a:ext>
            </a:extLst>
          </p:cNvPr>
          <p:cNvSpPr/>
          <p:nvPr/>
        </p:nvSpPr>
        <p:spPr>
          <a:xfrm>
            <a:off x="288651" y="4219187"/>
            <a:ext cx="17049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Find mol H</a:t>
            </a:r>
            <a:endParaRPr lang="en-US" sz="1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34E9CF-B20B-DF10-D6DF-C08EA457F1A7}"/>
              </a:ext>
            </a:extLst>
          </p:cNvPr>
          <p:cNvSpPr/>
          <p:nvPr/>
        </p:nvSpPr>
        <p:spPr>
          <a:xfrm>
            <a:off x="820720" y="5174601"/>
            <a:ext cx="23457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Write empirical formula</a:t>
            </a:r>
            <a:endParaRPr lang="en-US" sz="1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AEB775-1C30-D02A-9A06-F9D762AB5530}"/>
              </a:ext>
            </a:extLst>
          </p:cNvPr>
          <p:cNvSpPr/>
          <p:nvPr/>
        </p:nvSpPr>
        <p:spPr>
          <a:xfrm>
            <a:off x="3432917" y="5174600"/>
            <a:ext cx="23457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Reduce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0680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  <p:bldP spid="5" grpId="0"/>
      <p:bldP spid="6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629400"/>
            <a:ext cx="1280160" cy="228600"/>
          </a:xfrm>
          <a:prstGeom prst="rect">
            <a:avLst/>
          </a:prstGeom>
          <a:solidFill>
            <a:srgbClr val="F87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65960" y="6629400"/>
            <a:ext cx="1280160" cy="228600"/>
          </a:xfrm>
          <a:prstGeom prst="rect">
            <a:avLst/>
          </a:prstGeom>
          <a:solidFill>
            <a:srgbClr val="7EC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31920" y="6629400"/>
            <a:ext cx="1280160" cy="228600"/>
          </a:xfrm>
          <a:prstGeom prst="rect">
            <a:avLst/>
          </a:prstGeom>
          <a:solidFill>
            <a:srgbClr val="F9D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97880" y="6629400"/>
            <a:ext cx="1280160" cy="228600"/>
          </a:xfrm>
          <a:prstGeom prst="rect">
            <a:avLst/>
          </a:prstGeom>
          <a:solidFill>
            <a:srgbClr val="44D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863840" y="6629400"/>
            <a:ext cx="1280160" cy="228600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AFB9-74E8-49C5-B0A5-3BC381DC8BD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17045" y="234779"/>
            <a:ext cx="87068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Empirical formulas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17045" y="731623"/>
            <a:ext cx="86470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A </a:t>
            </a:r>
            <a:r>
              <a:rPr lang="en-US" b="1" dirty="0">
                <a:solidFill>
                  <a:srgbClr val="F87666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molecular formula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can be determined by multiplying the empirical formula by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a ratio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(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n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)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of the molecular molar mass and the empirical formula molar mass.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7045" y="3193383"/>
            <a:ext cx="8706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Example (Pt. 2): If 0.50 mol of this compound (from Pt. 1; empirical formula: CH</a:t>
            </a:r>
            <a:r>
              <a:rPr lang="en-US" b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2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) was found to weigh 42.09 g, what is the molecular formula? </a:t>
            </a:r>
            <a:endParaRPr lang="en-US" b="1" baseline="-25000" dirty="0">
              <a:solidFill>
                <a:schemeClr val="tx1">
                  <a:lumMod val="75000"/>
                  <a:lumOff val="25000"/>
                </a:schemeClr>
              </a:solidFill>
              <a:latin typeface="CMU Sans Serif" panose="02000603000000000000" pitchFamily="2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pic>
        <p:nvPicPr>
          <p:cNvPr id="5" name="Picture 6" descr="https://latex.codecogs.com/png.latex?%5Cdpi%7B300%7D%20%5Cfn_cm%20%5Cmathrm%7Bmolecular%7Eformula%7D%20%3D%20%5Cmathrm%7Bempirical%7Eformula%7E%7D%5Ctimes%7E%20n%20%5Cqquad%20%5Cmathrm%7Bwhere%7E%7Dn%3D1%2C2%2C3%5Cldo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523" y="1788024"/>
            <a:ext cx="6862954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https://latex.codecogs.com/png.latex?%5Cdpi%7B300%7D%20%5Cfn_cm%20%5Clarge%20%5Cmathrm%7BCH_2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522" y="4990604"/>
            <a:ext cx="363649" cy="20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>
            <a:off x="3663116" y="5091188"/>
            <a:ext cx="581635" cy="0"/>
          </a:xfrm>
          <a:prstGeom prst="straightConnector1">
            <a:avLst/>
          </a:prstGeom>
          <a:ln w="31750" cap="rnd">
            <a:solidFill>
              <a:srgbClr val="F87666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46791" y="4892013"/>
            <a:ext cx="1704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empirical formula molar mass</a:t>
            </a:r>
            <a:endParaRPr lang="en-US" sz="1200" dirty="0"/>
          </a:p>
        </p:txBody>
      </p:sp>
      <p:pic>
        <p:nvPicPr>
          <p:cNvPr id="13" name="Picture 10" descr="https://latex.codecogs.com/png.latex?%5Cdpi%7B300%7D%20%5Cfn_cm%2014.03%7E%5Cmathrm%7Bg%7Emol%5E%7B-1%7D%7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696" y="4954028"/>
            <a:ext cx="1432557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546791" y="4225515"/>
            <a:ext cx="1704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find molecular molar mass</a:t>
            </a:r>
            <a:endParaRPr lang="en-US" sz="1200" dirty="0"/>
          </a:p>
        </p:txBody>
      </p:sp>
      <p:pic>
        <p:nvPicPr>
          <p:cNvPr id="14" name="Picture 12" descr="https://latex.codecogs.com/png.latex?%5Cdpi%7B300%7D%20%5Cfn_cm%20%5Cdfrac%7B42.09%7E%5Cmathrm%7Bg%7D%7D%7B0.50%7E%5Cmathrm%7Bmol%7D%7D%20%3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962" y="4114403"/>
            <a:ext cx="1132789" cy="50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latex.codecogs.com/png.latex?%5Cdpi%7B300%7D%20%5Cfn_cm%2084.18%7E%5Cmathrm%7Bg%7Emol%5E%7B-1%7D%7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060" y="4230639"/>
            <a:ext cx="1442717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s://latex.codecogs.com/png.latex?%5Cdpi%7B300%7D%20%5Cfn_cm%20%28%5Cmathrm%7BCH_2%7D%29_%7B%5Ccolor%7BMagenta%7D%206%7D%20%5Clongrightarrow%20%5Cmathrm%7BC_6H_%7B12%7D%7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091" y="5928233"/>
            <a:ext cx="2349094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s://latex.codecogs.com/png.latex?%5Cdpi%7B300%7D%20%5Cfn_cm%20n%20%3D%20%5Cdfrac%7B84.18%7E%5Cmathrm%7Bg%7Emol%5E%7B-1%7D%7D%7D%7B14.03%7E%5Cmathrm%7Bg%7Emol%5E%7B-1%7D%7D%7D%20%3D%20%7B%5Ccolor%7BMagenta%7D%206%7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522" y="5762513"/>
            <a:ext cx="2571075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251FBFE-8333-9DBB-3FAA-8AF306C1CBF0}"/>
              </a:ext>
            </a:extLst>
          </p:cNvPr>
          <p:cNvSpPr/>
          <p:nvPr/>
        </p:nvSpPr>
        <p:spPr>
          <a:xfrm>
            <a:off x="546791" y="5851720"/>
            <a:ext cx="1704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ratio of molecular and empirical molar mass</a:t>
            </a:r>
            <a:endParaRPr lang="en-US" sz="12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BA0C8DC-7B62-5297-D9C4-6FE2DBEFE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299" y="2343001"/>
            <a:ext cx="3237875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77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  <p:bldP spid="26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629400"/>
            <a:ext cx="1280160" cy="228600"/>
          </a:xfrm>
          <a:prstGeom prst="rect">
            <a:avLst/>
          </a:prstGeom>
          <a:solidFill>
            <a:srgbClr val="F87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65960" y="6629400"/>
            <a:ext cx="1280160" cy="228600"/>
          </a:xfrm>
          <a:prstGeom prst="rect">
            <a:avLst/>
          </a:prstGeom>
          <a:solidFill>
            <a:srgbClr val="7EC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31920" y="6629400"/>
            <a:ext cx="1280160" cy="228600"/>
          </a:xfrm>
          <a:prstGeom prst="rect">
            <a:avLst/>
          </a:prstGeom>
          <a:solidFill>
            <a:srgbClr val="F9D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97880" y="6629400"/>
            <a:ext cx="1280160" cy="228600"/>
          </a:xfrm>
          <a:prstGeom prst="rect">
            <a:avLst/>
          </a:prstGeom>
          <a:solidFill>
            <a:srgbClr val="44D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863840" y="6629400"/>
            <a:ext cx="1280160" cy="228600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AFB9-74E8-49C5-B0A5-3BC381DC8BD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17045" y="234779"/>
            <a:ext cx="87068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Empirical formulas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17045" y="731623"/>
            <a:ext cx="86594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The </a:t>
            </a:r>
            <a:r>
              <a:rPr lang="en-US" b="1" dirty="0">
                <a:solidFill>
                  <a:srgbClr val="F87666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empirical formula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of a compound can be determined by knowing the mass,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or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the percent composition by mass, of each element and converting to moles.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7045" y="1697680"/>
            <a:ext cx="8777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Example: A compound is found to contain 50.05% sulfur and 49.95% oxygen by mass.  What is the empirical formula for this compound? </a:t>
            </a:r>
          </a:p>
        </p:txBody>
      </p:sp>
      <p:sp>
        <p:nvSpPr>
          <p:cNvPr id="3" name="Rectangle 2"/>
          <p:cNvSpPr/>
          <p:nvPr/>
        </p:nvSpPr>
        <p:spPr>
          <a:xfrm>
            <a:off x="433092" y="2379431"/>
            <a:ext cx="42082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*Assume a 100 g sample so % becomes g.</a:t>
            </a:r>
            <a:endParaRPr lang="en-US" sz="1600" dirty="0"/>
          </a:p>
        </p:txBody>
      </p:sp>
      <p:pic>
        <p:nvPicPr>
          <p:cNvPr id="6146" name="Picture 2" descr="https://latex.codecogs.com/png.latex?%5Cdpi%7B300%7D%20%5Cfn_cm%20%5Clarge%2050.05%5C%25%7E%5Cmathrm%7BS%7D%20%5Clongrightarrow%2050.05%7E%5Cmathrm%7Bg%7ES%7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93" y="2978815"/>
            <a:ext cx="2393558" cy="23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latex.codecogs.com/png.latex?%5Cdpi%7B300%7D%20%5Cfn_cm%20%5Clarge%2049.95%5C%25%7E%5Cmathrm%7BO%7D%20%5Clongrightarrow%2049.95%7E%5Cmathrm%7Bg%7EO%7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5" y="3714887"/>
            <a:ext cx="2482209" cy="23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latex.codecogs.com/png.latex?%5Cdpi%7B300%7D%20%5Cfn_cm%20%5Clarge%20%5Cleft%20%28%20%5Cdfrac%7B1%7E%5Cmathrm%7Bmol%7D%7D%7B32.07%7E%5Cmathrm%7Bg%7D%7D%20%5Cright%20%29%20%3D%201.56%7E%5Cmathrm%7Bmol%7ES%7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120" y="2800227"/>
            <a:ext cx="232409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latex.codecogs.com/png.latex?%5Cdpi%7B300%7D%20%5Cfn_cm%20%5Clarge%20%5Cleft%20%28%20%5Cdfrac%7B1%7E%5Cmathrm%7Bmol%7D%7D%7B16.00%7E%5Cmathrm%7Bg%7D%7D%20%5Cright%20%29%20%3D%203.12%7E%5Cmathrm%7Bmol%7EO%7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515" y="3545678"/>
            <a:ext cx="236219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latex.codecogs.com/png.latex?%5Cdpi%7B300%7D%20%5Cfn_cm%20%5Clarge%20%5Cmathrm%7BS%7D_%7B1.56%7D%5Cmathrm%7BO%7D_%7B3.12%7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941" y="2812395"/>
            <a:ext cx="95753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latex.codecogs.com/png.latex?%5Cdpi%7B300%7D%20%5Cfn_cm%20%5Clarge%20%5Cmathrm%7BS%7D_%7B%5Cfrac%7B1.56%7D%7B1.56%7D%7D%5Cmathrm%7BO%7D_%7B%5Cfrac%7B3.12%7D%7B1.56%7D%7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17" y="3475461"/>
            <a:ext cx="993482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s://latex.codecogs.com/png.latex?%5Cdpi%7B300%7D%20%5Cfn_cm%20%5Clarge%20%5Cmathrm%7BS%7D%5Cmathrm%7BO%7D_%7B2%7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309" y="2962020"/>
            <a:ext cx="401128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>
            <a:off x="6995177" y="3157848"/>
            <a:ext cx="128368" cy="268118"/>
          </a:xfrm>
          <a:prstGeom prst="straightConnector1">
            <a:avLst/>
          </a:prstGeom>
          <a:ln w="31750" cap="rnd">
            <a:solidFill>
              <a:srgbClr val="F87666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745161" y="3243086"/>
            <a:ext cx="261751" cy="182880"/>
          </a:xfrm>
          <a:prstGeom prst="straightConnector1">
            <a:avLst/>
          </a:prstGeom>
          <a:ln w="31750" cap="rnd">
            <a:solidFill>
              <a:srgbClr val="F87666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25205" y="4246134"/>
            <a:ext cx="8153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If 0.8700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mol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of this compound was found to have a mass of 55.74 g, what is the molecular formula?</a:t>
            </a:r>
          </a:p>
        </p:txBody>
      </p:sp>
      <p:pic>
        <p:nvPicPr>
          <p:cNvPr id="6160" name="Picture 16" descr="https://latex.codecogs.com/png.latex?%5Cdpi%7B300%7D%20%5Cfn_cm%20%5Clarge%20%5Cdfrac%7B55.74%7E%5Cmathrm%7Bg%7D%7D%7B0.8700%7E%5Cmathrm%7Bmol%7D%7D%20%3D%2064.07%7E%5Cmathrm%7Bg%7Emol%5E%7B-1%7D%7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5091461"/>
            <a:ext cx="3086887" cy="5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atex.codecogs.com/png.latex?%5Cdpi%7B300%7D%20%5Cfn_cm%20n%20%3D%20%5Cdfrac%7B64.07%7E%5Cmathrm%7Bg%7Emol%5E%7B-1%7D%7D%7D%7B64.07%7E%5Cmathrm%7Bg%7Emol%5E%7B-1%7D%7D%7D%20%3D%20%7B%5Ccolor%7BMagenta%7D%201%7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981" y="5020089"/>
            <a:ext cx="2718858" cy="67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atex.codecogs.com/png.latex?%5Cdpi%7B300%7D%20%5Cfn_cm%20%28%5Cmathrm%7BSO_2%7D%29_%7B%5Ccolor%7BMagenta%7D%201%7D%20%5Clongrightarrow%20%5Cmathrm%7BSO_2%7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562" y="6028995"/>
            <a:ext cx="2140877" cy="33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18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629400"/>
            <a:ext cx="1280160" cy="228600"/>
          </a:xfrm>
          <a:prstGeom prst="rect">
            <a:avLst/>
          </a:prstGeom>
          <a:solidFill>
            <a:srgbClr val="F87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65960" y="6629400"/>
            <a:ext cx="1280160" cy="228600"/>
          </a:xfrm>
          <a:prstGeom prst="rect">
            <a:avLst/>
          </a:prstGeom>
          <a:solidFill>
            <a:srgbClr val="7EC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31920" y="6629400"/>
            <a:ext cx="1280160" cy="228600"/>
          </a:xfrm>
          <a:prstGeom prst="rect">
            <a:avLst/>
          </a:prstGeom>
          <a:solidFill>
            <a:srgbClr val="F9D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97880" y="6629400"/>
            <a:ext cx="1280160" cy="228600"/>
          </a:xfrm>
          <a:prstGeom prst="rect">
            <a:avLst/>
          </a:prstGeom>
          <a:solidFill>
            <a:srgbClr val="44D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63840" y="6629400"/>
            <a:ext cx="1280160" cy="228600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AFB9-74E8-49C5-B0A5-3BC381DC8BD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4155" y="307036"/>
            <a:ext cx="33954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Practice: Empirical formula</a:t>
            </a:r>
            <a:endParaRPr lang="en-US" sz="2000" dirty="0"/>
          </a:p>
        </p:txBody>
      </p:sp>
      <p:sp>
        <p:nvSpPr>
          <p:cNvPr id="33" name="Rectangle 32"/>
          <p:cNvSpPr/>
          <p:nvPr/>
        </p:nvSpPr>
        <p:spPr>
          <a:xfrm>
            <a:off x="244155" y="689373"/>
            <a:ext cx="87628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A compound is found to contain 5.31 g Cl and 8.40 g O.  What is the empirical formula of this compound?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137045" y="1464957"/>
            <a:ext cx="8869911" cy="0"/>
          </a:xfrm>
          <a:prstGeom prst="line">
            <a:avLst/>
          </a:prstGeom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8022392" y="1553230"/>
            <a:ext cx="9845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A: Cl</a:t>
            </a:r>
            <a:r>
              <a:rPr lang="en-US" sz="1600" b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2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O</a:t>
            </a:r>
            <a:r>
              <a:rPr lang="en-US" sz="1600" b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7</a:t>
            </a:r>
            <a:endParaRPr lang="en-US" sz="1600" baseline="-25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75AD8C-0F2C-D8CD-1640-C070D21CF373}"/>
              </a:ext>
            </a:extLst>
          </p:cNvPr>
          <p:cNvSpPr/>
          <p:nvPr/>
        </p:nvSpPr>
        <p:spPr>
          <a:xfrm>
            <a:off x="137043" y="1887103"/>
            <a:ext cx="18289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Since we know the mass of each element in the compound, convert mass to moles</a:t>
            </a:r>
            <a:endParaRPr lang="en-US" sz="1200" dirty="0"/>
          </a:p>
        </p:txBody>
      </p:sp>
      <p:pic>
        <p:nvPicPr>
          <p:cNvPr id="2066" name="Picture 18">
            <a:extLst>
              <a:ext uri="{FF2B5EF4-FFF2-40B4-BE49-F238E27FC236}">
                <a16:creationId xmlns:a16="http://schemas.microsoft.com/office/drawing/2014/main" id="{36195012-15F9-9DF7-EB3D-4350CF7658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586"/>
          <a:stretch/>
        </p:blipFill>
        <p:spPr bwMode="auto">
          <a:xfrm>
            <a:off x="2688659" y="1854655"/>
            <a:ext cx="557461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>
            <a:extLst>
              <a:ext uri="{FF2B5EF4-FFF2-40B4-BE49-F238E27FC236}">
                <a16:creationId xmlns:a16="http://schemas.microsoft.com/office/drawing/2014/main" id="{C002845A-03BE-2D90-755D-6486E26551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4" r="24979"/>
          <a:stretch/>
        </p:blipFill>
        <p:spPr bwMode="auto">
          <a:xfrm>
            <a:off x="3246120" y="1854655"/>
            <a:ext cx="2560321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>
            <a:extLst>
              <a:ext uri="{FF2B5EF4-FFF2-40B4-BE49-F238E27FC236}">
                <a16:creationId xmlns:a16="http://schemas.microsoft.com/office/drawing/2014/main" id="{5B907478-DE82-A82A-4A36-0532ADC30F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1"/>
          <a:stretch/>
        </p:blipFill>
        <p:spPr bwMode="auto">
          <a:xfrm>
            <a:off x="5806441" y="1854655"/>
            <a:ext cx="1038099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>
            <a:extLst>
              <a:ext uri="{FF2B5EF4-FFF2-40B4-BE49-F238E27FC236}">
                <a16:creationId xmlns:a16="http://schemas.microsoft.com/office/drawing/2014/main" id="{8567427F-F08E-457C-33DC-AF0D10C08E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435"/>
          <a:stretch/>
        </p:blipFill>
        <p:spPr bwMode="auto">
          <a:xfrm>
            <a:off x="2688659" y="2746227"/>
            <a:ext cx="573537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2">
            <a:extLst>
              <a:ext uri="{FF2B5EF4-FFF2-40B4-BE49-F238E27FC236}">
                <a16:creationId xmlns:a16="http://schemas.microsoft.com/office/drawing/2014/main" id="{6B5996E1-D2E4-E886-8783-8A2B044C07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5" r="22250"/>
          <a:stretch/>
        </p:blipFill>
        <p:spPr bwMode="auto">
          <a:xfrm>
            <a:off x="3281168" y="2746227"/>
            <a:ext cx="2488163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2">
            <a:extLst>
              <a:ext uri="{FF2B5EF4-FFF2-40B4-BE49-F238E27FC236}">
                <a16:creationId xmlns:a16="http://schemas.microsoft.com/office/drawing/2014/main" id="{D6901CE3-471B-8D05-F374-120DE89B6C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0"/>
          <a:stretch/>
        </p:blipFill>
        <p:spPr bwMode="auto">
          <a:xfrm>
            <a:off x="5754539" y="2746227"/>
            <a:ext cx="876182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56D9FAF-520F-FB2E-4083-C271FD046169}"/>
              </a:ext>
            </a:extLst>
          </p:cNvPr>
          <p:cNvSpPr/>
          <p:nvPr/>
        </p:nvSpPr>
        <p:spPr>
          <a:xfrm>
            <a:off x="137043" y="4176856"/>
            <a:ext cx="19343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Write empirical formula</a:t>
            </a:r>
            <a:endParaRPr lang="en-US" sz="1200" dirty="0"/>
          </a:p>
        </p:txBody>
      </p:sp>
      <p:pic>
        <p:nvPicPr>
          <p:cNvPr id="2074" name="Picture 26">
            <a:extLst>
              <a:ext uri="{FF2B5EF4-FFF2-40B4-BE49-F238E27FC236}">
                <a16:creationId xmlns:a16="http://schemas.microsoft.com/office/drawing/2014/main" id="{0751A3B9-4FB7-9AAF-CEA5-4F38EE4BF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164" y="4919896"/>
            <a:ext cx="153985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>
            <a:extLst>
              <a:ext uri="{FF2B5EF4-FFF2-40B4-BE49-F238E27FC236}">
                <a16:creationId xmlns:a16="http://schemas.microsoft.com/office/drawing/2014/main" id="{53CFC0DA-9A0B-CC52-BEF0-4DF87975C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810" y="4924129"/>
            <a:ext cx="2203270" cy="4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>
            <a:extLst>
              <a:ext uri="{FF2B5EF4-FFF2-40B4-BE49-F238E27FC236}">
                <a16:creationId xmlns:a16="http://schemas.microsoft.com/office/drawing/2014/main" id="{9C7EEEB9-F6D8-F54D-A6F9-CF5A5BB18F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09"/>
          <a:stretch/>
        </p:blipFill>
        <p:spPr bwMode="auto">
          <a:xfrm>
            <a:off x="5393876" y="4932574"/>
            <a:ext cx="1359349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0">
            <a:extLst>
              <a:ext uri="{FF2B5EF4-FFF2-40B4-BE49-F238E27FC236}">
                <a16:creationId xmlns:a16="http://schemas.microsoft.com/office/drawing/2014/main" id="{E8C99094-0457-9501-AFF0-C0A46F517A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9"/>
          <a:stretch/>
        </p:blipFill>
        <p:spPr bwMode="auto">
          <a:xfrm>
            <a:off x="6795973" y="4932574"/>
            <a:ext cx="128016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58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629400"/>
            <a:ext cx="1280160" cy="228600"/>
          </a:xfrm>
          <a:prstGeom prst="rect">
            <a:avLst/>
          </a:prstGeom>
          <a:solidFill>
            <a:srgbClr val="F87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65960" y="6629400"/>
            <a:ext cx="1280160" cy="228600"/>
          </a:xfrm>
          <a:prstGeom prst="rect">
            <a:avLst/>
          </a:prstGeom>
          <a:solidFill>
            <a:srgbClr val="7EC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31920" y="6629400"/>
            <a:ext cx="1280160" cy="228600"/>
          </a:xfrm>
          <a:prstGeom prst="rect">
            <a:avLst/>
          </a:prstGeom>
          <a:solidFill>
            <a:srgbClr val="F9D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97880" y="6629400"/>
            <a:ext cx="1280160" cy="228600"/>
          </a:xfrm>
          <a:prstGeom prst="rect">
            <a:avLst/>
          </a:prstGeom>
          <a:solidFill>
            <a:srgbClr val="44D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863840" y="6629400"/>
            <a:ext cx="1280160" cy="228600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AFB9-74E8-49C5-B0A5-3BC381DC8BD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17045" y="234779"/>
            <a:ext cx="87068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Molarity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17045" y="731623"/>
            <a:ext cx="8777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A </a:t>
            </a:r>
            <a:r>
              <a:rPr lang="en-US" b="1" dirty="0">
                <a:solidFill>
                  <a:srgbClr val="F87666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solution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is a homogeneous mixture made up of solute(s) and a solvent.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1499" y="1103924"/>
            <a:ext cx="8268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The </a:t>
            </a:r>
            <a:r>
              <a:rPr lang="en-US" b="1" dirty="0">
                <a:solidFill>
                  <a:srgbClr val="F87666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solvent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is the majority component of a solution.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1499" y="1481166"/>
            <a:ext cx="8268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The </a:t>
            </a:r>
            <a:r>
              <a:rPr lang="en-US" b="1" dirty="0">
                <a:solidFill>
                  <a:srgbClr val="F87666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solute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is a minority component of a solution.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7045" y="2130969"/>
            <a:ext cx="8619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The </a:t>
            </a:r>
            <a:r>
              <a:rPr lang="en-US" b="1" dirty="0">
                <a:solidFill>
                  <a:srgbClr val="F87666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concentration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of a solute is the ratio of solute-to-solvent in a solution.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1499" y="2500301"/>
            <a:ext cx="82647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A </a:t>
            </a:r>
            <a:r>
              <a:rPr lang="en-US" b="1" dirty="0">
                <a:solidFill>
                  <a:srgbClr val="F87666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dilute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solution a relatively small amount of solute.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71499" y="2880512"/>
            <a:ext cx="82647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A </a:t>
            </a:r>
            <a:r>
              <a:rPr lang="en-US" b="1" dirty="0">
                <a:solidFill>
                  <a:srgbClr val="F87666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concentrated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solution has a relatively large amount of solute.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17045" y="3566312"/>
            <a:ext cx="82647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One common unit of concentration is </a:t>
            </a:r>
            <a:r>
              <a:rPr lang="en-US" b="1" dirty="0">
                <a:solidFill>
                  <a:srgbClr val="F87666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molarity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(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M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; mol L</a:t>
            </a:r>
            <a:r>
              <a:rPr lang="en-US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–1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17044" y="5429890"/>
            <a:ext cx="8777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*Note: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molarity of a solution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is also known as “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molar concentration of a solution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”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215CFCE-9B10-CB95-D6BE-52FADA541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401" y="4280916"/>
            <a:ext cx="1820646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2A4D61E7-70D3-B2DA-3C22-76925D162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53" y="4280916"/>
            <a:ext cx="1652084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65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6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4.1.2"/>
  <p:tag name="PPTVERSION" val="15"/>
  <p:tag name="TPOS" val="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56172</TotalTime>
  <Words>901</Words>
  <Application>Microsoft Office PowerPoint</Application>
  <PresentationFormat>On-screen Show (4:3)</PresentationFormat>
  <Paragraphs>107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CMU Sans Serif</vt:lpstr>
      <vt:lpstr>Arial</vt:lpstr>
      <vt:lpstr>Calibri</vt:lpstr>
      <vt:lpstr>Century Gothic</vt:lpstr>
      <vt:lpstr>Office Theme</vt:lpstr>
      <vt:lpstr>Chapter 6: Composition of Substances and Solutions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Dornshuld</dc:creator>
  <cp:lastModifiedBy>Dornshuld, Eric</cp:lastModifiedBy>
  <cp:revision>2037</cp:revision>
  <cp:lastPrinted>2020-01-09T20:16:00Z</cp:lastPrinted>
  <dcterms:created xsi:type="dcterms:W3CDTF">2016-02-19T12:33:14Z</dcterms:created>
  <dcterms:modified xsi:type="dcterms:W3CDTF">2023-10-03T16:38:52Z</dcterms:modified>
</cp:coreProperties>
</file>