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EB6"/>
    <a:srgbClr val="E6778A"/>
    <a:srgbClr val="8776A2"/>
    <a:srgbClr val="E4758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tles, Whitnee" userId="559dbfaa-6e09-4c76-875e-162f4fad0431" providerId="ADAL" clId="{D2175D62-4361-432A-9FAA-95C3CF1D7802}"/>
    <pc:docChg chg="modSld">
      <pc:chgData name="Nettles, Whitnee" userId="559dbfaa-6e09-4c76-875e-162f4fad0431" providerId="ADAL" clId="{D2175D62-4361-432A-9FAA-95C3CF1D7802}" dt="2023-07-28T16:17:02.191" v="0" actId="20577"/>
      <pc:docMkLst>
        <pc:docMk/>
      </pc:docMkLst>
      <pc:sldChg chg="modSp mod">
        <pc:chgData name="Nettles, Whitnee" userId="559dbfaa-6e09-4c76-875e-162f4fad0431" providerId="ADAL" clId="{D2175D62-4361-432A-9FAA-95C3CF1D7802}" dt="2023-07-28T16:17:02.191" v="0" actId="20577"/>
        <pc:sldMkLst>
          <pc:docMk/>
          <pc:sldMk cId="2787291894" sldId="257"/>
        </pc:sldMkLst>
        <pc:spChg chg="mod">
          <ac:chgData name="Nettles, Whitnee" userId="559dbfaa-6e09-4c76-875e-162f4fad0431" providerId="ADAL" clId="{D2175D62-4361-432A-9FAA-95C3CF1D7802}" dt="2023-07-28T16:17:02.191" v="0" actId="20577"/>
          <ac:spMkLst>
            <pc:docMk/>
            <pc:sldMk cId="2787291894" sldId="25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3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7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8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2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2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4D98-A4ED-4A1C-8E76-9CC8ABFAC076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E7501-1385-4A8F-BF4D-8AB11F052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9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62.png"/><Relationship Id="rId7" Type="http://schemas.openxmlformats.org/officeDocument/2006/relationships/image" Target="../media/image261.png"/><Relationship Id="rId12" Type="http://schemas.openxmlformats.org/officeDocument/2006/relationships/image" Target="../media/image38.png"/><Relationship Id="rId2" Type="http://schemas.openxmlformats.org/officeDocument/2006/relationships/image" Target="../media/image280.png"/><Relationship Id="rId16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320.png"/><Relationship Id="rId7" Type="http://schemas.openxmlformats.org/officeDocument/2006/relationships/image" Target="../media/image44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0.png"/><Relationship Id="rId5" Type="http://schemas.openxmlformats.org/officeDocument/2006/relationships/image" Target="../media/image33.png"/><Relationship Id="rId10" Type="http://schemas.openxmlformats.org/officeDocument/2006/relationships/image" Target="../media/image49.png"/><Relationship Id="rId4" Type="http://schemas.openxmlformats.org/officeDocument/2006/relationships/image" Target="../media/image32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5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5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hyperlink" Target="https://openstax.org/books/chemistry-2e/pages/g-standard-thermodynamic-properties-for-selected-substanc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67.png"/><Relationship Id="rId7" Type="http://schemas.openxmlformats.org/officeDocument/2006/relationships/image" Target="../media/image71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3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AgbknIDKNo" TargetMode="External"/><Relationship Id="rId5" Type="http://schemas.openxmlformats.org/officeDocument/2006/relationships/hyperlink" Target="https://www.youtube.com/watch?v=28dNPDqk0L4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5" Type="http://schemas.openxmlformats.org/officeDocument/2006/relationships/image" Target="../media/image241.png"/><Relationship Id="rId4" Type="http://schemas.openxmlformats.org/officeDocument/2006/relationships/image" Target="../media/image2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Chapter 9: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Thermochemistry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FC32D2-FA22-4451-A35B-3D7035648993}"/>
              </a:ext>
            </a:extLst>
          </p:cNvPr>
          <p:cNvGrpSpPr/>
          <p:nvPr/>
        </p:nvGrpSpPr>
        <p:grpSpPr>
          <a:xfrm flipH="1">
            <a:off x="314956" y="75616"/>
            <a:ext cx="1811371" cy="859536"/>
            <a:chOff x="1974672" y="262827"/>
            <a:chExt cx="1811370" cy="8595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84C6666-4E72-4C39-B114-DF80DB947737}"/>
                </a:ext>
              </a:extLst>
            </p:cNvPr>
            <p:cNvSpPr/>
            <p:nvPr/>
          </p:nvSpPr>
          <p:spPr>
            <a:xfrm rot="168764">
              <a:off x="1974672" y="534568"/>
              <a:ext cx="274320" cy="274320"/>
            </a:xfrm>
            <a:prstGeom prst="ellipse">
              <a:avLst/>
            </a:prstGeom>
            <a:solidFill>
              <a:srgbClr val="E3E3E3">
                <a:alpha val="8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88FCB1-E759-4DE9-A751-8790C88A488C}"/>
                </a:ext>
              </a:extLst>
            </p:cNvPr>
            <p:cNvSpPr/>
            <p:nvPr/>
          </p:nvSpPr>
          <p:spPr>
            <a:xfrm>
              <a:off x="2332855" y="749806"/>
              <a:ext cx="365760" cy="365760"/>
            </a:xfrm>
            <a:prstGeom prst="ellipse">
              <a:avLst/>
            </a:prstGeom>
            <a:solidFill>
              <a:srgbClr val="816DA1">
                <a:alpha val="8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5D7472-0FE2-4F37-9C68-AA22C448054C}"/>
                </a:ext>
              </a:extLst>
            </p:cNvPr>
            <p:cNvSpPr/>
            <p:nvPr/>
          </p:nvSpPr>
          <p:spPr>
            <a:xfrm>
              <a:off x="2581809" y="262827"/>
              <a:ext cx="548640" cy="548640"/>
            </a:xfrm>
            <a:prstGeom prst="ellipse">
              <a:avLst/>
            </a:prstGeom>
            <a:solidFill>
              <a:srgbClr val="5CAFB8">
                <a:alpha val="8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EBC7C4-17C1-4AEC-81C6-1EEBCC8BB406}"/>
                </a:ext>
              </a:extLst>
            </p:cNvPr>
            <p:cNvSpPr/>
            <p:nvPr/>
          </p:nvSpPr>
          <p:spPr>
            <a:xfrm>
              <a:off x="3145962" y="482283"/>
              <a:ext cx="640080" cy="640080"/>
            </a:xfrm>
            <a:prstGeom prst="ellipse">
              <a:avLst/>
            </a:prstGeom>
            <a:solidFill>
              <a:srgbClr val="EE6C82">
                <a:alpha val="86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621" y="6116834"/>
            <a:ext cx="548641" cy="365125"/>
          </a:xfrm>
        </p:spPr>
        <p:txBody>
          <a:bodyPr/>
          <a:lstStyle/>
          <a:p>
            <a:pPr algn="ctr"/>
            <a:fld id="{B180894A-C3BF-4F4C-9DC9-DEC95B57AE84}" type="slidenum">
              <a:rPr lang="en-US">
                <a:solidFill>
                  <a:srgbClr val="E3E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</a:t>
            </a:fld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9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328EC75-EE1A-4324-AFC9-BAE54A5B9E9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92D037-FEBB-40B2-B2C7-CC13356204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87412"/>
                <a:ext cx="9143999" cy="115178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50.00 mL of aqueous copper(II) sulfate reacts with 50.00 mL of aqueous sodium hydroxide in a calorimeter.  The initial temperature of both solutions is 21.40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and the highest temperature reached in the calorimeter is 24.60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.  Determine the quantity of thermal energy transferred by the reaction to the water, and state whether the reaction was endothermic or exothermic.</a:t>
                </a:r>
              </a:p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992D037-FEBB-40B2-B2C7-CC1335620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7412"/>
                <a:ext cx="9143999" cy="1151781"/>
              </a:xfrm>
              <a:prstGeom prst="rect">
                <a:avLst/>
              </a:prstGeom>
              <a:blipFill>
                <a:blip r:embed="rId2"/>
                <a:stretch>
                  <a:fillRect l="-333" t="-3704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BFBF5035-5E4F-4BAC-9840-2C4D8071A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2852812"/>
                <a:ext cx="914399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Whenever an acid is neutralized by a base, the net reaction is:</a:t>
                </a:r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		H</a:t>
                </a:r>
                <a:r>
                  <a:rPr kumimoji="0" lang="en-US" altLang="en-US" sz="1600" b="1" i="0" u="none" strike="noStrike" cap="none" normalizeH="0" baseline="3000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+</a:t>
                </a:r>
                <a:r>
                  <a:rPr kumimoji="0" lang="en-US" altLang="en-US" sz="1600" b="1" i="0" u="none" strike="noStrike" cap="none" normalizeH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(</a:t>
                </a:r>
                <a:r>
                  <a:rPr kumimoji="0" lang="en-US" altLang="en-US" sz="1600" b="1" i="1" u="none" strike="noStrike" cap="none" normalizeH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aq</a:t>
                </a:r>
                <a:r>
                  <a:rPr kumimoji="0" lang="en-US" altLang="en-US" sz="1600" b="1" u="none" strike="noStrike" cap="none" normalizeH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) + OH</a:t>
                </a:r>
                <a:r>
                  <a:rPr kumimoji="0" lang="en-US" altLang="en-US" sz="1600" b="1" u="none" strike="noStrike" cap="none" normalizeH="0" baseline="3000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–</a:t>
                </a:r>
                <a:r>
                  <a:rPr kumimoji="0" lang="en-US" altLang="en-US" sz="1600" b="1" u="none" strike="noStrike" cap="none" normalizeH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(</a:t>
                </a:r>
                <a:r>
                  <a:rPr kumimoji="0" lang="en-US" altLang="en-US" sz="1600" b="1" i="1" u="none" strike="noStrike" cap="none" normalizeH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aq</a:t>
                </a:r>
                <a:r>
                  <a:rPr kumimoji="0" lang="en-US" altLang="en-US" sz="1600" b="1" u="none" strike="noStrike" cap="none" normalizeH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altLang="en-US" sz="1600" b="1" i="1" u="none" strike="noStrike" cap="none" normalizeH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</m:oMath>
                </a14:m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 H</a:t>
                </a:r>
                <a:r>
                  <a:rPr kumimoji="0" lang="en-US" altLang="en-US" sz="1600" b="1" i="0" u="none" strike="noStrike" cap="none" normalizeH="0" baseline="-2500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en-US" altLang="en-US" sz="1600" b="1" i="0" u="none" strike="noStrike" cap="none" normalizeH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O(</a:t>
                </a:r>
                <a:r>
                  <a:rPr kumimoji="0" lang="en-US" altLang="en-US" sz="1600" b="1" i="1" u="none" strike="noStrike" cap="none" normalizeH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altLang="en-US" sz="1600" b="1" u="none" strike="noStrike" cap="none" normalizeH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) + 57.1kJ</a:t>
                </a:r>
                <a:endPara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Gill Sans MT" panose="020B0502020104020203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Calculate the heat evolved for the following experiments: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(a) 0.60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mol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 of HNO</a:t>
                </a:r>
                <a:r>
                  <a:rPr kumimoji="0" lang="en-US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 solution is mixed with 0.30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mol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 of KOH solution.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(b) 400 cm</a:t>
                </a:r>
                <a:r>
                  <a:rPr kumimoji="0" lang="en-US" altLang="en-US" sz="1600" b="0" i="0" u="none" strike="noStrike" cap="none" normalizeH="0" baseline="3000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 of 0.2 </a:t>
                </a:r>
                <a:r>
                  <a:rPr kumimoji="0" lang="en-US" altLang="en-US" sz="1600" b="0" i="1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M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 H</a:t>
                </a:r>
                <a:r>
                  <a:rPr kumimoji="0" lang="en-US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SO</a:t>
                </a:r>
                <a:r>
                  <a:rPr kumimoji="0" lang="en-US" altLang="en-US" sz="1600" b="0" i="0" u="none" strike="noStrike" cap="none" normalizeH="0" baseline="-3000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4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 is mixed with 600 cm</a:t>
                </a:r>
                <a:r>
                  <a:rPr kumimoji="0" lang="en-US" altLang="en-US" sz="1600" b="0" i="0" u="none" strike="noStrike" cap="none" normalizeH="0" baseline="3000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 of 0.1 </a:t>
                </a:r>
                <a:r>
                  <a:rPr kumimoji="0" lang="en-US" altLang="en-US" sz="1600" b="0" i="1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M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 NaOH solution.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Gill Sans MT" panose="020B0502020104020203" pitchFamily="34" charset="0"/>
                    <a:cs typeface="Arial" panose="020B0604020202020204" pitchFamily="34" charset="0"/>
                  </a:rPr>
                  <a:t>Is this reaction endothermic or exothermic?</a:t>
                </a:r>
              </a:p>
            </p:txBody>
          </p:sp>
        </mc:Choice>
        <mc:Fallback xmlns="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BFBF5035-5E4F-4BAC-9840-2C4D8071A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2852812"/>
                <a:ext cx="9143999" cy="1569660"/>
              </a:xfrm>
              <a:prstGeom prst="rect">
                <a:avLst/>
              </a:prstGeom>
              <a:blipFill>
                <a:blip r:embed="rId3"/>
                <a:stretch>
                  <a:fillRect l="-333" t="-778" b="-46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F2F0DF-C49C-4521-8518-3F3246245BA8}"/>
                  </a:ext>
                </a:extLst>
              </p:cNvPr>
              <p:cNvSpPr txBox="1"/>
              <p:nvPr/>
            </p:nvSpPr>
            <p:spPr>
              <a:xfrm>
                <a:off x="252643" y="1982526"/>
                <a:ext cx="9519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𝑚𝑐</m:t>
                    </m:r>
                    <m:r>
                      <a:rPr lang="en-US" sz="1600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F2F0DF-C49C-4521-8518-3F3246245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3" y="1982526"/>
                <a:ext cx="951992" cy="246221"/>
              </a:xfrm>
              <a:prstGeom prst="rect">
                <a:avLst/>
              </a:prstGeom>
              <a:blipFill>
                <a:blip r:embed="rId4"/>
                <a:stretch>
                  <a:fillRect l="-7643" r="-1274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D71CD0-412A-4B3C-840A-5627F334F610}"/>
                  </a:ext>
                </a:extLst>
              </p:cNvPr>
              <p:cNvSpPr/>
              <p:nvPr/>
            </p:nvSpPr>
            <p:spPr>
              <a:xfrm>
                <a:off x="1960602" y="1851799"/>
                <a:ext cx="4497129" cy="485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  <m:r>
                      <a:rPr lang="en-US" sz="160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1600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4.184 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J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℃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1600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+50 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e>
                    </m:d>
                    <m:d>
                      <m:dPr>
                        <m:ctrlPr>
                          <a:rPr lang="en-US" sz="1600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24.6</m:t>
                        </m:r>
                        <m:r>
                          <a:rPr lang="en-US" sz="160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℃−</m:t>
                        </m:r>
                        <m: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21.40</m:t>
                        </m:r>
                        <m:r>
                          <a:rPr lang="en-US" sz="160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℃</m:t>
                        </m:r>
                      </m:e>
                    </m:d>
                  </m:oMath>
                </a14:m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D71CD0-412A-4B3C-840A-5627F334F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2" y="1851799"/>
                <a:ext cx="4497129" cy="485967"/>
              </a:xfrm>
              <a:prstGeom prst="rect">
                <a:avLst/>
              </a:prstGeom>
              <a:blipFill>
                <a:blip r:embed="rId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6E2519-9D57-4283-8710-42BAC67BAB4E}"/>
                  </a:ext>
                </a:extLst>
              </p:cNvPr>
              <p:cNvSpPr/>
              <p:nvPr/>
            </p:nvSpPr>
            <p:spPr>
              <a:xfrm>
                <a:off x="6827503" y="1905262"/>
                <a:ext cx="16557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𝑠𝑜𝑙</m:t>
                          </m:r>
                        </m:sub>
                      </m:sSub>
                      <m:r>
                        <a:rPr lang="en-US" sz="160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160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1.34 </m:t>
                      </m:r>
                      <m:r>
                        <a:rPr lang="en-US" sz="16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6E2519-9D57-4283-8710-42BAC67BA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03" y="1905262"/>
                <a:ext cx="1655710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B5F207E-11F8-4044-AD50-57CBDF13DC1B}"/>
                  </a:ext>
                </a:extLst>
              </p:cNvPr>
              <p:cNvSpPr/>
              <p:nvPr/>
            </p:nvSpPr>
            <p:spPr>
              <a:xfrm>
                <a:off x="0" y="2397218"/>
                <a:ext cx="20111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ransfered</m:t>
                          </m:r>
                        </m:sub>
                      </m:sSub>
                      <m:r>
                        <a:rPr lang="en-US" sz="160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1.34 </m:t>
                      </m:r>
                      <m:r>
                        <a:rPr lang="en-US" sz="16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B5F207E-11F8-4044-AD50-57CBDF13D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7218"/>
                <a:ext cx="2011192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8DDF5D-581A-4DA3-B0FC-6DFCEB3A57C9}"/>
                  </a:ext>
                </a:extLst>
              </p:cNvPr>
              <p:cNvSpPr txBox="1"/>
              <p:nvPr/>
            </p:nvSpPr>
            <p:spPr>
              <a:xfrm>
                <a:off x="270683" y="4300913"/>
                <a:ext cx="29059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HNO</a:t>
                </a:r>
                <a:r>
                  <a:rPr 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3</a:t>
                </a:r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 + KOH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 KNO</a:t>
                </a:r>
                <a:r>
                  <a:rPr 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3</a:t>
                </a:r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 + H</a:t>
                </a:r>
                <a:r>
                  <a:rPr 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8DDF5D-581A-4DA3-B0FC-6DFCEB3A5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83" y="4300913"/>
                <a:ext cx="2905988" cy="338554"/>
              </a:xfrm>
              <a:prstGeom prst="rect">
                <a:avLst/>
              </a:prstGeom>
              <a:blipFill>
                <a:blip r:embed="rId8"/>
                <a:stretch>
                  <a:fillRect l="-1048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EBE3EF-FC2A-426F-924B-1794E30E57D0}"/>
                  </a:ext>
                </a:extLst>
              </p:cNvPr>
              <p:cNvSpPr txBox="1"/>
              <p:nvPr/>
            </p:nvSpPr>
            <p:spPr>
              <a:xfrm>
                <a:off x="4215382" y="4262813"/>
                <a:ext cx="34275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SO</a:t>
                </a:r>
                <a:r>
                  <a:rPr 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 + 2NaOH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 Na</a:t>
                </a:r>
                <a:r>
                  <a:rPr 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SO</a:t>
                </a:r>
                <a:r>
                  <a:rPr 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  + 2H</a:t>
                </a:r>
                <a:r>
                  <a:rPr 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</a:rPr>
                  <a:t>O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EBE3EF-FC2A-426F-924B-1794E30E5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382" y="4262813"/>
                <a:ext cx="3427541" cy="338554"/>
              </a:xfrm>
              <a:prstGeom prst="rect">
                <a:avLst/>
              </a:prstGeom>
              <a:blipFill>
                <a:blip r:embed="rId9"/>
                <a:stretch>
                  <a:fillRect l="-88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55B32D-206F-43A0-A0D6-2CFC1DACC0C8}"/>
                  </a:ext>
                </a:extLst>
              </p:cNvPr>
              <p:cNvSpPr txBox="1"/>
              <p:nvPr/>
            </p:nvSpPr>
            <p:spPr>
              <a:xfrm>
                <a:off x="0" y="4779282"/>
                <a:ext cx="3840090" cy="392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0.60 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HNO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/>
                        </m:f>
                      </m:e>
                    </m:d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num>
                          <m:den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HNO</m:t>
                                </m:r>
                              </m:e>
                              <m:sub>
                                <m:r>
                                  <a:rPr lang="en-US" sz="1600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=0.60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mol</m:t>
                    </m:r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1600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55B32D-206F-43A0-A0D6-2CFC1DACC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79282"/>
                <a:ext cx="3840090" cy="392672"/>
              </a:xfrm>
              <a:prstGeom prst="rect">
                <a:avLst/>
              </a:prstGeom>
              <a:blipFill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ADBDD9-A245-4C60-80D1-5D812F42F71E}"/>
                  </a:ext>
                </a:extLst>
              </p:cNvPr>
              <p:cNvSpPr txBox="1"/>
              <p:nvPr/>
            </p:nvSpPr>
            <p:spPr>
              <a:xfrm>
                <a:off x="0" y="5306414"/>
                <a:ext cx="3690049" cy="36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0.30 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KOH</m:t>
                            </m:r>
                          </m:num>
                          <m:den/>
                        </m:f>
                      </m:e>
                    </m:d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num>
                          <m:den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KOH</m:t>
                            </m:r>
                          </m:den>
                        </m:f>
                      </m:e>
                    </m:d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=0.30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mol</m:t>
                    </m:r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1600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ADBDD9-A245-4C60-80D1-5D812F42F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6414"/>
                <a:ext cx="3690049" cy="368499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BF7A09-3EA4-464A-A51E-BDEC7506C933}"/>
                  </a:ext>
                </a:extLst>
              </p:cNvPr>
              <p:cNvSpPr txBox="1"/>
              <p:nvPr/>
            </p:nvSpPr>
            <p:spPr>
              <a:xfrm>
                <a:off x="0" y="5846152"/>
                <a:ext cx="3334631" cy="391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0.30 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num>
                          <m:den/>
                        </m:f>
                      </m:e>
                    </m:d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−57.1 </m:t>
                            </m:r>
                            <m:r>
                              <a:rPr lang="en-US" sz="1600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den>
                        </m:f>
                      </m:e>
                    </m:d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=−17.17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kJ</m:t>
                    </m:r>
                  </m:oMath>
                </a14:m>
                <a:r>
                  <a:rPr lang="en-US" sz="1600" dirty="0">
                    <a:solidFill>
                      <a:srgbClr val="E6778A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BF7A09-3EA4-464A-A51E-BDEC7506C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46152"/>
                <a:ext cx="3334631" cy="391582"/>
              </a:xfrm>
              <a:prstGeom prst="rect">
                <a:avLst/>
              </a:prstGeom>
              <a:blipFill>
                <a:blip r:embed="rId1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D8D40F-1C1A-4FFB-993B-7D26285C8F24}"/>
                  </a:ext>
                </a:extLst>
              </p:cNvPr>
              <p:cNvSpPr txBox="1"/>
              <p:nvPr/>
            </p:nvSpPr>
            <p:spPr>
              <a:xfrm>
                <a:off x="4293139" y="4683851"/>
                <a:ext cx="4792338" cy="392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0.4 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HNO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/>
                        </m:f>
                      </m:e>
                    </m:d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0.2 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𝑆𝑂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1600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1600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num>
                          <m:den>
                            <m: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𝑆𝑂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=0.16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mol</m:t>
                    </m:r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1600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D8D40F-1C1A-4FFB-993B-7D26285C8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39" y="4683851"/>
                <a:ext cx="4792338" cy="392672"/>
              </a:xfrm>
              <a:prstGeom prst="rect">
                <a:avLst/>
              </a:prstGeom>
              <a:blipFill>
                <a:blip r:embed="rId13"/>
                <a:stretch>
                  <a:fillRect r="-382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FB4A53-E6AF-48D5-84B1-D13832E78927}"/>
                  </a:ext>
                </a:extLst>
              </p:cNvPr>
              <p:cNvSpPr txBox="1"/>
              <p:nvPr/>
            </p:nvSpPr>
            <p:spPr>
              <a:xfrm>
                <a:off x="4291530" y="5722604"/>
                <a:ext cx="3334631" cy="391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0.06 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num>
                          <m:den/>
                        </m:f>
                      </m:e>
                    </m:d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−57.1 </m:t>
                            </m:r>
                            <m:r>
                              <a:rPr lang="en-US" sz="1600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600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den>
                        </m:f>
                      </m:e>
                    </m:d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=−3.426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kJ</m:t>
                    </m:r>
                  </m:oMath>
                </a14:m>
                <a:r>
                  <a:rPr lang="en-US" sz="1600" dirty="0">
                    <a:solidFill>
                      <a:srgbClr val="E6778A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FB4A53-E6AF-48D5-84B1-D13832E78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530" y="5722604"/>
                <a:ext cx="3334631" cy="391582"/>
              </a:xfrm>
              <a:prstGeom prst="rect">
                <a:avLst/>
              </a:prstGeom>
              <a:blipFill>
                <a:blip r:embed="rId1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D23296-945C-41C8-BD4E-E4FD2CF1E060}"/>
                  </a:ext>
                </a:extLst>
              </p:cNvPr>
              <p:cNvSpPr txBox="1"/>
              <p:nvPr/>
            </p:nvSpPr>
            <p:spPr>
              <a:xfrm>
                <a:off x="4291530" y="5201600"/>
                <a:ext cx="4815998" cy="391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0.6 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𝑁𝑎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OH</m:t>
                            </m:r>
                          </m:num>
                          <m:den/>
                        </m:f>
                      </m:e>
                    </m:d>
                    <m:d>
                      <m:dPr>
                        <m:ctrlPr>
                          <a:rPr lang="en-US" sz="160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0.1 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𝑁𝑎𝑂𝐻</m:t>
                            </m:r>
                          </m:num>
                          <m:den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1600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1600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</m:num>
                          <m:den>
                            <m:r>
                              <a:rPr lang="en-US" sz="1600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60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𝑆𝑂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=0.06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mol</m:t>
                    </m:r>
                    <m: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1600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D23296-945C-41C8-BD4E-E4FD2CF1E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530" y="5201600"/>
                <a:ext cx="4815998" cy="391582"/>
              </a:xfrm>
              <a:prstGeom prst="rect">
                <a:avLst/>
              </a:prstGeom>
              <a:blipFill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0D9F63-FDF9-4467-88D5-799EEA31C4EE}"/>
              </a:ext>
            </a:extLst>
          </p:cNvPr>
          <p:cNvCxnSpPr/>
          <p:nvPr/>
        </p:nvCxnSpPr>
        <p:spPr>
          <a:xfrm>
            <a:off x="1224296" y="2105636"/>
            <a:ext cx="701235" cy="0"/>
          </a:xfrm>
          <a:prstGeom prst="straightConnector1">
            <a:avLst/>
          </a:prstGeom>
          <a:ln w="28575">
            <a:solidFill>
              <a:srgbClr val="E677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D302E5E-39F5-411A-8678-99C14A1A7DB8}"/>
              </a:ext>
            </a:extLst>
          </p:cNvPr>
          <p:cNvCxnSpPr/>
          <p:nvPr/>
        </p:nvCxnSpPr>
        <p:spPr>
          <a:xfrm>
            <a:off x="6298480" y="2085119"/>
            <a:ext cx="553721" cy="0"/>
          </a:xfrm>
          <a:prstGeom prst="straightConnector1">
            <a:avLst/>
          </a:prstGeom>
          <a:ln w="28575">
            <a:solidFill>
              <a:srgbClr val="E677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441DBE5-35D1-4095-977F-A5B2C50235E0}"/>
              </a:ext>
            </a:extLst>
          </p:cNvPr>
          <p:cNvSpPr txBox="1"/>
          <p:nvPr/>
        </p:nvSpPr>
        <p:spPr>
          <a:xfrm>
            <a:off x="0" y="4295695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6778A"/>
                </a:solidFill>
                <a:latin typeface="Gill Sans MT" panose="020B0502020104020203" pitchFamily="34" charset="0"/>
              </a:rPr>
              <a:t>a.)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1D467F-4892-48B2-B7A9-DFF2DCB83DEE}"/>
              </a:ext>
            </a:extLst>
          </p:cNvPr>
          <p:cNvSpPr txBox="1"/>
          <p:nvPr/>
        </p:nvSpPr>
        <p:spPr>
          <a:xfrm>
            <a:off x="3949893" y="4247810"/>
            <a:ext cx="395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6778A"/>
                </a:solidFill>
                <a:latin typeface="Gill Sans MT" panose="020B0502020104020203" pitchFamily="34" charset="0"/>
              </a:rPr>
              <a:t>b.)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57E255-0091-4350-88DF-202CE55C79FD}"/>
                  </a:ext>
                </a:extLst>
              </p:cNvPr>
              <p:cNvSpPr/>
              <p:nvPr/>
            </p:nvSpPr>
            <p:spPr>
              <a:xfrm>
                <a:off x="6827503" y="2285580"/>
                <a:ext cx="17236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𝑅𝑥𝑛</m:t>
                          </m:r>
                        </m:sub>
                      </m:sSub>
                      <m:r>
                        <a:rPr lang="en-US" sz="160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−1.34 </m:t>
                      </m:r>
                      <m:r>
                        <a:rPr lang="en-US" sz="16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57E255-0091-4350-88DF-202CE55C7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03" y="2285580"/>
                <a:ext cx="1723677" cy="338554"/>
              </a:xfrm>
              <a:prstGeom prst="rect">
                <a:avLst/>
              </a:prstGeom>
              <a:blipFill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7" grpId="0"/>
      <p:bldP spid="18" grpId="0"/>
      <p:bldP spid="10" grpId="0"/>
      <p:bldP spid="19" grpId="0"/>
      <p:bldP spid="11" grpId="0"/>
      <p:bldP spid="20" grpId="0"/>
      <p:bldP spid="21" grpId="0"/>
      <p:bldP spid="22" grpId="0"/>
      <p:bldP spid="24" grpId="0"/>
      <p:bldP spid="25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758DFFD-28E7-42D1-9FBE-F7D09B42BE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Constant Volume Calorimetry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F29EB19-A003-4325-ADF7-B09991F4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219200"/>
            <a:ext cx="518439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Constant volume calorimetry is carried out in a device known as a constant-volume bomb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 constant-volume calorimeter is an isolated system. Bomb calorimeters are typically used to determine heats of combustion.</a:t>
            </a:r>
          </a:p>
          <a:p>
            <a:pPr eaLnBrk="0" hangingPunct="0">
              <a:buClr>
                <a:srgbClr val="000000"/>
              </a:buClr>
              <a:buSzPct val="100000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7B07B576-4741-4609-B6DA-DA3375B9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6" y="2722489"/>
            <a:ext cx="1703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baseline="-25000" dirty="0" err="1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cal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 = –</a:t>
            </a:r>
            <a:r>
              <a:rPr lang="en-US" altLang="en-US" b="1" i="1" dirty="0" err="1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baseline="-25000" dirty="0" err="1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rxn</a:t>
            </a:r>
            <a:endParaRPr lang="en-US" altLang="en-US" b="1" i="1" baseline="30000" dirty="0">
              <a:solidFill>
                <a:srgbClr val="67AEB6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EF36737D-CAF8-4128-955C-43FE9748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3" y="3564196"/>
            <a:ext cx="5184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To calculate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, the heat capacity of the calorimeter must be known.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580495F-7B72-4327-9598-1EE42FA0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58" y="4208686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cal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</a:t>
            </a:r>
            <a:r>
              <a:rPr lang="en-US" altLang="en-US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cal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rxn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–</a:t>
            </a: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cal</a:t>
            </a:r>
            <a:endParaRPr lang="en-US" altLang="en-US" b="1" i="1" baseline="-25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BCDB45CB-3146-4A98-B556-CAB9A0CF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245" y="4907207"/>
            <a:ext cx="2007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b="1" baseline="-25000" dirty="0" err="1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rxn</a:t>
            </a:r>
            <a:r>
              <a:rPr lang="en-US" altLang="en-US" b="1" dirty="0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 = −</a:t>
            </a:r>
            <a:r>
              <a:rPr lang="en-US" altLang="en-US" b="1" i="1" dirty="0" err="1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b="1" baseline="-25000" dirty="0" err="1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cal</a:t>
            </a:r>
            <a:r>
              <a:rPr lang="el-GR" altLang="en-US" b="1" dirty="0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 b="1" i="1" baseline="30000" dirty="0">
              <a:solidFill>
                <a:srgbClr val="67AE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BEDF0942-F6E4-4088-B15E-053F843F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5" y="1308064"/>
            <a:ext cx="3706878" cy="39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8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B426A3A-844E-41D7-9921-AC8407205DC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B901F1A8-D72B-4B6B-9A68-E3C6F39D36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1025812"/>
                <a:ext cx="9144000" cy="64008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A 1.0 g sample of propane, 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3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8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, was burned in a calorimeter. The temperature rose from 28.5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to 32.0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and heat of combustion 10.5 kJ/g. Calculate the heat capacity of the apparatus in kJ/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B901F1A8-D72B-4B6B-9A68-E3C6F39D3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25812"/>
                <a:ext cx="9144000" cy="640080"/>
              </a:xfrm>
              <a:prstGeom prst="rect">
                <a:avLst/>
              </a:prstGeom>
              <a:blipFill>
                <a:blip r:embed="rId2"/>
                <a:stretch>
                  <a:fillRect l="-333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78F2B9E6-9343-49D8-BF49-3249E1CADE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190247"/>
                <a:ext cx="9144000" cy="171570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Methyhydrazine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(CH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6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N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is used as a liquid rocket fuel.  The combustion of methylhydrazine with oxygen produces N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), CO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and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l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2 CH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6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N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l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+ 5 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 2 N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+ 2 CO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+ 6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l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When 4.00 g of methylhydrazine is combusted in a bomb calorimeter, the temperature of the calorimeter  increases from 25.0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to 39.5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. The heat capacity of the calorimeter is 7.794 kJ/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sz="16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.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 Calculate the heat of combustion for one mole of methylhydrazine. </a:t>
                </a:r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78F2B9E6-9343-49D8-BF49-3249E1CAD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0247"/>
                <a:ext cx="9144000" cy="1715701"/>
              </a:xfrm>
              <a:prstGeom prst="rect">
                <a:avLst/>
              </a:prstGeom>
              <a:blipFill>
                <a:blip r:embed="rId3"/>
                <a:stretch>
                  <a:fillRect l="-333" t="-2482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F8A6E-CA2B-49F8-B67F-1AE5EF39F35D}"/>
                  </a:ext>
                </a:extLst>
              </p:cNvPr>
              <p:cNvSpPr txBox="1"/>
              <p:nvPr/>
            </p:nvSpPr>
            <p:spPr>
              <a:xfrm>
                <a:off x="4069052" y="1542327"/>
                <a:ext cx="9150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F8A6E-CA2B-49F8-B67F-1AE5EF39F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52" y="1542327"/>
                <a:ext cx="915059" cy="276999"/>
              </a:xfrm>
              <a:prstGeom prst="rect">
                <a:avLst/>
              </a:prstGeom>
              <a:blipFill>
                <a:blip r:embed="rId4"/>
                <a:stretch>
                  <a:fillRect l="-5960" r="-529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E22ADC-8EC9-40BF-94A4-0840E01E943A}"/>
                  </a:ext>
                </a:extLst>
              </p:cNvPr>
              <p:cNvSpPr txBox="1"/>
              <p:nvPr/>
            </p:nvSpPr>
            <p:spPr>
              <a:xfrm>
                <a:off x="4069052" y="2038438"/>
                <a:ext cx="3057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10.5 </m:t>
                    </m:r>
                    <m:r>
                      <a:rPr 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𝑘𝐽</m:t>
                    </m:r>
                    <m:r>
                      <a:rPr 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32.0 </m:t>
                        </m:r>
                        <m: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 −28.5℃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E22ADC-8EC9-40BF-94A4-0840E01E9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52" y="2038438"/>
                <a:ext cx="3057953" cy="276999"/>
              </a:xfrm>
              <a:prstGeom prst="rect">
                <a:avLst/>
              </a:prstGeom>
              <a:blipFill>
                <a:blip r:embed="rId5"/>
                <a:stretch>
                  <a:fillRect l="-2590" t="-217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1400C0-046E-4ED6-B515-396597D155B1}"/>
                  </a:ext>
                </a:extLst>
              </p:cNvPr>
              <p:cNvSpPr txBox="1"/>
              <p:nvPr/>
            </p:nvSpPr>
            <p:spPr>
              <a:xfrm>
                <a:off x="4069052" y="2615731"/>
                <a:ext cx="90108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℃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1400C0-046E-4ED6-B515-396597D15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52" y="2615731"/>
                <a:ext cx="901080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5686F4-6E8B-439E-BA12-CC5C9BA42012}"/>
                  </a:ext>
                </a:extLst>
              </p:cNvPr>
              <p:cNvSpPr txBox="1"/>
              <p:nvPr/>
            </p:nvSpPr>
            <p:spPr>
              <a:xfrm>
                <a:off x="120021" y="1535750"/>
                <a:ext cx="3170868" cy="439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1.0 </m:t>
                            </m:r>
                            <m:r>
                              <a:rPr 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/>
                        </m:f>
                      </m:e>
                    </m:d>
                    <m:d>
                      <m:dPr>
                        <m:ctrlPr>
                          <a:rPr 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10.5 </m:t>
                            </m:r>
                            <m:r>
                              <a:rPr 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=10.5 </m:t>
                    </m:r>
                    <m:r>
                      <a:rPr 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𝑘𝐽</m:t>
                    </m:r>
                    <m:r>
                      <a:rPr 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𝑐𝑎𝑙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5686F4-6E8B-439E-BA12-CC5C9BA42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1" y="1535750"/>
                <a:ext cx="3170868" cy="439287"/>
              </a:xfrm>
              <a:prstGeom prst="rect">
                <a:avLst/>
              </a:prstGeom>
              <a:blipFill>
                <a:blip r:embed="rId7"/>
                <a:stretch>
                  <a:fillRect t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8CD222-3B96-417F-9CBA-6894854D0D0C}"/>
                  </a:ext>
                </a:extLst>
              </p:cNvPr>
              <p:cNvSpPr txBox="1"/>
              <p:nvPr/>
            </p:nvSpPr>
            <p:spPr>
              <a:xfrm>
                <a:off x="270510" y="4922496"/>
                <a:ext cx="11689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cal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8CD222-3B96-417F-9CBA-6894854D0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" y="4922496"/>
                <a:ext cx="1168974" cy="276999"/>
              </a:xfrm>
              <a:prstGeom prst="rect">
                <a:avLst/>
              </a:prstGeom>
              <a:blipFill>
                <a:blip r:embed="rId9"/>
                <a:stretch>
                  <a:fillRect l="-3125" r="-3125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8EC1E-A810-45BE-A2FC-A5EA64D73AD2}"/>
                  </a:ext>
                </a:extLst>
              </p:cNvPr>
              <p:cNvSpPr txBox="1"/>
              <p:nvPr/>
            </p:nvSpPr>
            <p:spPr>
              <a:xfrm>
                <a:off x="2003821" y="4838167"/>
                <a:ext cx="3503844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cal</m:t>
                        </m:r>
                      </m:sub>
                    </m:sSub>
                    <m: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7.794 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kJ</m:t>
                            </m:r>
                          </m:num>
                          <m:den>
                            <m: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℃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39.5 </m:t>
                        </m:r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 −25.0℃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08EC1E-A810-45BE-A2FC-A5EA64D73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21" y="4838167"/>
                <a:ext cx="3503844" cy="414537"/>
              </a:xfrm>
              <a:prstGeom prst="rect">
                <a:avLst/>
              </a:prstGeom>
              <a:blipFill>
                <a:blip r:embed="rId10"/>
                <a:stretch>
                  <a:fillRect l="-2439" t="-294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647935-7A37-42FE-9D28-A46F018136A7}"/>
                  </a:ext>
                </a:extLst>
              </p:cNvPr>
              <p:cNvSpPr txBox="1"/>
              <p:nvPr/>
            </p:nvSpPr>
            <p:spPr>
              <a:xfrm>
                <a:off x="5948666" y="4857215"/>
                <a:ext cx="1700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cal</m:t>
                        </m:r>
                      </m:sub>
                    </m:sSub>
                    <m: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=113.01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kJ</m:t>
                    </m:r>
                  </m:oMath>
                </a14:m>
                <a:r>
                  <a:rPr lang="en-US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647935-7A37-42FE-9D28-A46F01813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666" y="4857215"/>
                <a:ext cx="1700081" cy="276999"/>
              </a:xfrm>
              <a:prstGeom prst="rect">
                <a:avLst/>
              </a:prstGeom>
              <a:blipFill>
                <a:blip r:embed="rId11"/>
                <a:stretch>
                  <a:fillRect l="-5018" t="-222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0CB9A4-C904-4E9D-9302-A1A2880A3B23}"/>
                  </a:ext>
                </a:extLst>
              </p:cNvPr>
              <p:cNvSpPr txBox="1"/>
              <p:nvPr/>
            </p:nvSpPr>
            <p:spPr>
              <a:xfrm>
                <a:off x="270510" y="5331000"/>
                <a:ext cx="1864549" cy="3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sys</m:t>
                        </m:r>
                      </m:sub>
                    </m:sSub>
                    <m: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=−113.01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kJ</m:t>
                    </m:r>
                  </m:oMath>
                </a14:m>
                <a:r>
                  <a:rPr lang="en-US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0CB9A4-C904-4E9D-9302-A1A2880A3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" y="5331000"/>
                <a:ext cx="1864549" cy="302519"/>
              </a:xfrm>
              <a:prstGeom prst="rect">
                <a:avLst/>
              </a:prstGeom>
              <a:blipFill>
                <a:blip r:embed="rId12"/>
                <a:stretch>
                  <a:fillRect l="-4575" r="-2288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CE1FB-3309-4B23-A38F-A71A05899D8F}"/>
                  </a:ext>
                </a:extLst>
              </p:cNvPr>
              <p:cNvSpPr txBox="1"/>
              <p:nvPr/>
            </p:nvSpPr>
            <p:spPr>
              <a:xfrm>
                <a:off x="169009" y="5741588"/>
                <a:ext cx="4807022" cy="442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4.00 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CH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/>
                        </m:f>
                      </m:e>
                    </m:d>
                    <m:d>
                      <m:dPr>
                        <m:ctrlPr>
                          <a:rPr 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CH</m:t>
                                </m:r>
                              </m:e>
                              <m:sub>
                                <m:r>
                                  <a:rPr 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46 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CH</m:t>
                                </m:r>
                              </m:e>
                              <m:sub>
                                <m:r>
                                  <a:rPr 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a:rPr 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=0.08696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mol</m:t>
                    </m:r>
                    <m:sSub>
                      <m:sSubPr>
                        <m:ctrlPr>
                          <a:rPr 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CH</m:t>
                        </m:r>
                      </m:e>
                      <m:sub>
                        <m:r>
                          <a:rPr 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6CE1FB-3309-4B23-A38F-A71A0589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9" y="5741588"/>
                <a:ext cx="4807022" cy="442044"/>
              </a:xfrm>
              <a:prstGeom prst="rect">
                <a:avLst/>
              </a:prstGeom>
              <a:blipFill>
                <a:blip r:embed="rId13"/>
                <a:stretch>
                  <a:fillRect t="-138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FD7D86-3B29-4BCA-AF4C-713675FF6FD0}"/>
                  </a:ext>
                </a:extLst>
              </p:cNvPr>
              <p:cNvSpPr txBox="1"/>
              <p:nvPr/>
            </p:nvSpPr>
            <p:spPr>
              <a:xfrm>
                <a:off x="169009" y="6364045"/>
                <a:ext cx="3072892" cy="4067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−113.01 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kJ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0.08696 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=7299.56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kJ</m:t>
                    </m:r>
                    <m: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mol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E677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FD7D86-3B29-4BCA-AF4C-713675FF6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9" y="6364045"/>
                <a:ext cx="3072892" cy="406714"/>
              </a:xfrm>
              <a:prstGeom prst="rect">
                <a:avLst/>
              </a:prstGeom>
              <a:blipFill>
                <a:blip r:embed="rId14"/>
                <a:stretch>
                  <a:fillRect l="-198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797A422-3916-45EB-A269-48A0EEE58BCB}"/>
              </a:ext>
            </a:extLst>
          </p:cNvPr>
          <p:cNvCxnSpPr/>
          <p:nvPr/>
        </p:nvCxnSpPr>
        <p:spPr>
          <a:xfrm>
            <a:off x="1439484" y="5065192"/>
            <a:ext cx="464820" cy="0"/>
          </a:xfrm>
          <a:prstGeom prst="straightConnector1">
            <a:avLst/>
          </a:prstGeom>
          <a:ln w="28575">
            <a:solidFill>
              <a:srgbClr val="E677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BD7B16-DE57-429C-87E9-E7ACACF33285}"/>
              </a:ext>
            </a:extLst>
          </p:cNvPr>
          <p:cNvCxnSpPr/>
          <p:nvPr/>
        </p:nvCxnSpPr>
        <p:spPr>
          <a:xfrm>
            <a:off x="5399443" y="5045435"/>
            <a:ext cx="464820" cy="0"/>
          </a:xfrm>
          <a:prstGeom prst="straightConnector1">
            <a:avLst/>
          </a:prstGeom>
          <a:ln w="28575">
            <a:solidFill>
              <a:srgbClr val="E677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1A020AA-502A-4F0E-A77B-AEFB51A5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Thermodynamics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the study of the interconversion of heat and other kinds of energy.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In thermodynamics, there are three types of systems: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An 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open system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can exchange mass and energy with the surroundings.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A 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closed system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allows the transfer of energy but not mass.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An 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isolated system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does not exchange either mass or energy with its surroundings.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AC4B453-4AE1-42ED-B0BB-AD466CC47A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Introduction to Thermodynamics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3" descr="bur25542_0503">
            <a:extLst>
              <a:ext uri="{FF2B5EF4-FFF2-40B4-BE49-F238E27FC236}">
                <a16:creationId xmlns:a16="http://schemas.microsoft.com/office/drawing/2014/main" id="{16C7F996-14ED-4A59-A3EE-63CCBECE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447" t="6234" r="69259" b="1021"/>
          <a:stretch>
            <a:fillRect/>
          </a:stretch>
        </p:blipFill>
        <p:spPr bwMode="auto">
          <a:xfrm>
            <a:off x="442476" y="3371641"/>
            <a:ext cx="1417449" cy="214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bur25542_0503">
            <a:extLst>
              <a:ext uri="{FF2B5EF4-FFF2-40B4-BE49-F238E27FC236}">
                <a16:creationId xmlns:a16="http://schemas.microsoft.com/office/drawing/2014/main" id="{E331CDC4-659F-4A0F-975B-F33C30D5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0741" t="6234" r="37652" b="1021"/>
          <a:stretch>
            <a:fillRect/>
          </a:stretch>
        </p:blipFill>
        <p:spPr bwMode="auto">
          <a:xfrm>
            <a:off x="3101898" y="3371641"/>
            <a:ext cx="1417449" cy="214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bur25542_0503">
            <a:extLst>
              <a:ext uri="{FF2B5EF4-FFF2-40B4-BE49-F238E27FC236}">
                <a16:creationId xmlns:a16="http://schemas.microsoft.com/office/drawing/2014/main" id="{191AC346-B7E7-4008-903E-ADA22049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5431" t="6234" r="7590" b="1021"/>
          <a:stretch>
            <a:fillRect/>
          </a:stretch>
        </p:blipFill>
        <p:spPr bwMode="auto">
          <a:xfrm>
            <a:off x="5761321" y="3377394"/>
            <a:ext cx="1417449" cy="214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02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356013B-8853-4EE5-AEA3-28FA24ECFB6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Introduction to Thermodynamics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53413CC-C4C9-4C49-927B-32D254697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1219200"/>
            <a:ext cx="50292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State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functions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are properties that are determined by the state of the system, regardless of how that condition was achieved.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magnitude of change depends only on the initial and final states of the system.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Energy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	Pressure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	Volume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	Temperature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F851911-CBDA-4FF8-9A2C-78E1E4069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8536" y="1219200"/>
            <a:ext cx="38330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5EDD232F-48A8-4E70-9706-D16F987D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814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first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law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of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thermodynamics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states that energy can be converted from one form to another but cannot be created or destroyed.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673807-440B-4DBA-8C8D-FE6E5885987F}"/>
                  </a:ext>
                </a:extLst>
              </p:cNvPr>
              <p:cNvSpPr/>
              <p:nvPr/>
            </p:nvSpPr>
            <p:spPr>
              <a:xfrm>
                <a:off x="0" y="5314404"/>
                <a:ext cx="739979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U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is the change in the internal energy. “sys” and “</a:t>
                </a:r>
                <a:r>
                  <a:rPr lang="en-US" alt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surr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” denote system and surroundings, respectively.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U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</a:t>
                </a:r>
                <a:r>
                  <a:rPr lang="en-US" altLang="en-US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U</a:t>
                </a:r>
                <a:r>
                  <a:rPr lang="en-US" altLang="en-US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f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– 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U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i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; the difference in the energies of the initial and final states.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673807-440B-4DBA-8C8D-FE6E58859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14404"/>
                <a:ext cx="7399793" cy="923330"/>
              </a:xfrm>
              <a:prstGeom prst="rect">
                <a:avLst/>
              </a:prstGeom>
              <a:blipFill>
                <a:blip r:embed="rId3"/>
                <a:stretch>
                  <a:fillRect l="-659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7">
            <a:extLst>
              <a:ext uri="{FF2B5EF4-FFF2-40B4-BE49-F238E27FC236}">
                <a16:creationId xmlns:a16="http://schemas.microsoft.com/office/drawing/2014/main" id="{9D35A579-8737-4596-86F7-98026F9BA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058" y="4874476"/>
            <a:ext cx="2417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sys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+ 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surr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0 </a:t>
            </a:r>
            <a:endParaRPr lang="en-US" altLang="en-US" b="1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23BF248-E4EE-4D29-B923-25565E3C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358" y="6105585"/>
            <a:ext cx="2189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sys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–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surr</a:t>
            </a:r>
            <a:endParaRPr lang="en-US" altLang="en-US" b="1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F7C3A00-FC83-4DB8-86A0-9098E832355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Work and Heat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E8BBD72-5EAC-404F-96BA-9A04FFB2F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7611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overall change in the system’s internal energy is given by: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A5A53C1-8733-49B3-9D5C-665C84A8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7" y="1519513"/>
            <a:ext cx="1676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/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b="1" dirty="0">
                <a:solidFill>
                  <a:schemeClr val="tx1"/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>
                <a:solidFill>
                  <a:schemeClr val="tx1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dirty="0">
                <a:solidFill>
                  <a:schemeClr val="tx1"/>
                </a:solidFill>
                <a:latin typeface="Gill Sans MT" panose="020B0502020104020203" pitchFamily="34" charset="0"/>
                <a:cs typeface="Times New Roman" pitchFamily="18" charset="0"/>
              </a:rPr>
              <a:t> + </a:t>
            </a:r>
            <a:r>
              <a:rPr lang="en-US" altLang="en-US" b="1" i="1" dirty="0">
                <a:solidFill>
                  <a:schemeClr val="tx1"/>
                </a:solidFill>
                <a:latin typeface="Gill Sans MT" panose="020B0502020104020203" pitchFamily="34" charset="0"/>
                <a:cs typeface="Times New Roman" pitchFamily="18" charset="0"/>
              </a:rPr>
              <a:t>w</a:t>
            </a:r>
            <a:endParaRPr lang="en-US" altLang="en-US" b="1" i="1" baseline="30000" dirty="0">
              <a:solidFill>
                <a:schemeClr val="tx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28DA8-B1FE-416B-AE7F-0B81AEBAB6A9}"/>
              </a:ext>
            </a:extLst>
          </p:cNvPr>
          <p:cNvSpPr/>
          <p:nvPr/>
        </p:nvSpPr>
        <p:spPr>
          <a:xfrm>
            <a:off x="0" y="174345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dirty="0">
                <a:solidFill>
                  <a:srgbClr val="E47588"/>
                </a:solidFill>
                <a:latin typeface="Gill Sans MT" panose="020B0502020104020203" pitchFamily="34" charset="0"/>
                <a:cs typeface="Times New Roman" pitchFamily="18" charset="0"/>
              </a:rPr>
              <a:t> is heat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positive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for an endothermic process (heat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absorbed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by the system)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negative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for an exothermic process (heat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released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by the system)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w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is work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positive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for work done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on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the system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negative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for work done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by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the system</a:t>
            </a:r>
            <a:endParaRPr lang="en-US" dirty="0"/>
          </a:p>
        </p:txBody>
      </p:sp>
      <p:pic>
        <p:nvPicPr>
          <p:cNvPr id="13" name="Picture 3" descr="bur25542_0505">
            <a:extLst>
              <a:ext uri="{FF2B5EF4-FFF2-40B4-BE49-F238E27FC236}">
                <a16:creationId xmlns:a16="http://schemas.microsoft.com/office/drawing/2014/main" id="{E310790F-513D-48D4-A98C-8F4A7952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7590" r="4813" b="11446"/>
          <a:stretch>
            <a:fillRect/>
          </a:stretch>
        </p:blipFill>
        <p:spPr bwMode="auto">
          <a:xfrm>
            <a:off x="291019" y="4048361"/>
            <a:ext cx="6507644" cy="24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49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8E766A1-0085-4DC3-BC13-35174EB413D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7C96F00-F954-4B62-9A51-0B6157A6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4263"/>
            <a:ext cx="9144000" cy="70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Calculate the overall change in internal energy, </a:t>
            </a:r>
            <a:r>
              <a:rPr lang="el-GR" altLang="en-US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Δ</a:t>
            </a:r>
            <a:r>
              <a:rPr lang="en-US" altLang="en-US" i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U</a:t>
            </a: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, (in joules) for a system that absorbs 188 J of heat and does 141 J of work on its surroundings.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39131-6042-478C-A78E-F76A4887B9FD}"/>
              </a:ext>
            </a:extLst>
          </p:cNvPr>
          <p:cNvSpPr/>
          <p:nvPr/>
        </p:nvSpPr>
        <p:spPr>
          <a:xfrm>
            <a:off x="2400715" y="1866686"/>
            <a:ext cx="3656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l-GR" altLang="en-US" dirty="0">
                <a:solidFill>
                  <a:srgbClr val="E6778A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+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w = 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188 J + (–141 J) = 47 J</a:t>
            </a:r>
            <a:endParaRPr lang="en-US" altLang="en-US" i="1" baseline="30000" dirty="0">
              <a:solidFill>
                <a:srgbClr val="E6778A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04A4510-7B85-48FC-86FE-8896EBF16A24}"/>
              </a:ext>
            </a:extLst>
          </p:cNvPr>
          <p:cNvSpPr txBox="1">
            <a:spLocks/>
          </p:cNvSpPr>
          <p:nvPr/>
        </p:nvSpPr>
        <p:spPr>
          <a:xfrm>
            <a:off x="1" y="2844343"/>
            <a:ext cx="9143999" cy="703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Calculate the total change in internal energy,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sym typeface="Symbol" panose="05050102010706020507" pitchFamily="18" charset="2"/>
              </a:rPr>
              <a:t>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, of a system when 400 J heat is applied to expanding O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and the gas does 350 J of work on its surroundings.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BA535F-6661-405B-BD51-80E8DE33EEC8}"/>
              </a:ext>
            </a:extLst>
          </p:cNvPr>
          <p:cNvSpPr/>
          <p:nvPr/>
        </p:nvSpPr>
        <p:spPr>
          <a:xfrm>
            <a:off x="0" y="44385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 reaction occurs in a closed container that releases 1150 J of heat into the surroundings.  As the reaction proceeds, the product falls out as a solid and causes the container to contract.  This results in the surroundings performing 480 J of work on the system.  What is ∆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for the system?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8D2B9B-9037-459E-AA39-C55C6671AEAC}"/>
              </a:ext>
            </a:extLst>
          </p:cNvPr>
          <p:cNvSpPr/>
          <p:nvPr/>
        </p:nvSpPr>
        <p:spPr>
          <a:xfrm>
            <a:off x="2262056" y="3680355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l-GR" altLang="en-US" dirty="0">
                <a:solidFill>
                  <a:srgbClr val="E6778A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+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w = 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+ 400 J + (–350 J) = +50 J</a:t>
            </a:r>
            <a:endParaRPr lang="en-US" altLang="en-US" i="1" baseline="30000" dirty="0">
              <a:solidFill>
                <a:srgbClr val="E6778A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501F19-B54B-461B-919F-DBEE8C455425}"/>
              </a:ext>
            </a:extLst>
          </p:cNvPr>
          <p:cNvSpPr/>
          <p:nvPr/>
        </p:nvSpPr>
        <p:spPr>
          <a:xfrm>
            <a:off x="2347816" y="5615144"/>
            <a:ext cx="3762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l-GR" altLang="en-US" dirty="0">
                <a:solidFill>
                  <a:srgbClr val="E6778A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+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w = –1150 J +480 J 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= –670 J</a:t>
            </a:r>
            <a:endParaRPr lang="en-US" altLang="en-US" i="1" baseline="30000" dirty="0">
              <a:solidFill>
                <a:srgbClr val="E6778A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F98BEE9-A143-4BBD-9EC4-1AAD6B2C532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Enthalpy: Constant Volume or Constant Pressure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A503433-A18F-4E12-B961-F95FFD07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812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Sodium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azide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detonates to give a large quantity of nitrogen gas.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E00CEFBD-FCF2-4B71-8CC1-0EB5097377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937" y="1519164"/>
                <a:ext cx="32861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2NaN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3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s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2Na(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s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+ 3N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g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4" name="TextBox 7">
                <a:extLst>
                  <a:ext uri="{FF2B5EF4-FFF2-40B4-BE49-F238E27FC236}">
                    <a16:creationId xmlns:a16="http://schemas.microsoft.com/office/drawing/2014/main" id="{E00CEFBD-FCF2-4B71-8CC1-0EB509737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8937" y="1519164"/>
                <a:ext cx="3286125" cy="369332"/>
              </a:xfrm>
              <a:prstGeom prst="rect">
                <a:avLst/>
              </a:prstGeom>
              <a:blipFill>
                <a:blip r:embed="rId2"/>
                <a:stretch>
                  <a:fillRect l="-1481" t="-8197" r="-926" b="-245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02B1B34-D14C-4F95-91F7-735D154DC436}"/>
              </a:ext>
            </a:extLst>
          </p:cNvPr>
          <p:cNvSpPr/>
          <p:nvPr/>
        </p:nvSpPr>
        <p:spPr>
          <a:xfrm>
            <a:off x="0" y="19608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Under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constant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volume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conditions, pressure increases: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658B1D17-F7C3-4762-88F2-A97AC204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2365840"/>
            <a:ext cx="5044320" cy="138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C379EF0-893B-40AE-AF85-713E5DA91235}"/>
              </a:ext>
            </a:extLst>
          </p:cNvPr>
          <p:cNvSpPr/>
          <p:nvPr/>
        </p:nvSpPr>
        <p:spPr>
          <a:xfrm>
            <a:off x="-2" y="382129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Under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constant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pressure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conditions, volume increases:</a:t>
            </a:r>
          </a:p>
        </p:txBody>
      </p:sp>
      <p:pic>
        <p:nvPicPr>
          <p:cNvPr id="18" name="Picture 13" descr="F:\McGraw-Hill\Burdge - Atoms First\Images\Chapter10\bur11161_10006.jpg">
            <a:extLst>
              <a:ext uri="{FF2B5EF4-FFF2-40B4-BE49-F238E27FC236}">
                <a16:creationId xmlns:a16="http://schemas.microsoft.com/office/drawing/2014/main" id="{51F99C90-F2DA-4EA3-9320-E27C5DD6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42863" b="5498"/>
          <a:stretch>
            <a:fillRect/>
          </a:stretch>
        </p:blipFill>
        <p:spPr bwMode="auto">
          <a:xfrm>
            <a:off x="1904999" y="4306229"/>
            <a:ext cx="5044320" cy="205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16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14C92ED-4261-432A-8757-D6165030095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80"/>
            <a:ext cx="9144000" cy="10064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Enthalpy: Constant Volume or Constant Pressure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26B73C2-844E-43B5-8F26-E42552AD9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Pressure-volume, or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PV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work, is done when there is a volume change under constant pressure.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58A68B3-AA7C-4D2F-B8FB-13DF19D4E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973866"/>
            <a:ext cx="914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the external opposing pressure. Δ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V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the change in the volume of the container.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C3D5DC9-09BD-4603-840C-E0603AB9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462" y="1574019"/>
            <a:ext cx="152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−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V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174FD1-2FB3-4813-9916-4B28E2272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25" y="2373093"/>
            <a:ext cx="2912271" cy="22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FC1D7B86-1A91-49E1-AE1A-1562B290D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28532"/>
            <a:ext cx="6296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Pressure-volume, or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PV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work, is done when there is a volume change under constant pressure.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50C88D4-D93D-475B-A1E6-368E0677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3398997"/>
            <a:ext cx="1576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−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V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9BA463D9-ECFD-4D83-A1F1-D79CA39C7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03" y="4728198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When a change occurs at constant volume, Δ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V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0 and no work is done.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BD16C31C-7A94-4DCB-8935-93A8484C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" y="3890307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+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21C477D4-A613-4A55-982C-9D8E5159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" y="438852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–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V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28919E76-CD44-4598-B656-4661DF45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086934"/>
            <a:ext cx="1447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V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</a:p>
        </p:txBody>
      </p:sp>
      <p:sp>
        <p:nvSpPr>
          <p:cNvPr id="26" name="Curved Left Arrow 21">
            <a:extLst>
              <a:ext uri="{FF2B5EF4-FFF2-40B4-BE49-F238E27FC236}">
                <a16:creationId xmlns:a16="http://schemas.microsoft.com/office/drawing/2014/main" id="{F19F3D66-9033-4117-A733-44C3CC4BE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9" y="3531571"/>
            <a:ext cx="457200" cy="670835"/>
          </a:xfrm>
          <a:prstGeom prst="curvedLeftArrow">
            <a:avLst>
              <a:gd name="adj1" fmla="val 25007"/>
              <a:gd name="adj2" fmla="val 50004"/>
              <a:gd name="adj3" fmla="val 25000"/>
            </a:avLst>
          </a:prstGeom>
          <a:solidFill>
            <a:srgbClr val="67AEB6"/>
          </a:solidFill>
          <a:ln w="9525" algn="ctr">
            <a:solidFill>
              <a:srgbClr val="67AEB6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784D69DF-6D0F-41F2-BA5D-B5CE10FE9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5" y="3610852"/>
            <a:ext cx="188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substitute</a:t>
            </a:r>
            <a:endParaRPr lang="en-US" altLang="en-US" dirty="0">
              <a:solidFill>
                <a:srgbClr val="67AEB6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C8350684-6C48-4914-BDE9-D46D8634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3452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Under conditions of constant pressure: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71D24C35-EFC1-458B-8589-8928CA562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30" y="5878697"/>
            <a:ext cx="22093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 + P</a:t>
            </a:r>
            <a:r>
              <a:rPr lang="el-G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8515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F26E5399-09F2-4A25-8C36-6C662EC435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9166"/>
                <a:ext cx="9144000" cy="98748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A fuel combusts at 3.00 atm constant pressure.  The reaction releases 75.0 kJ of heat and causes the system to expand from 7.50 L to 20.0 L.  What is the change in the internal energy?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(NOTE:  0.1013 kJ = 1 L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atm and 101.3 J = 1 L</a:t>
                </a:r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atm)</a:t>
                </a: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F26E5399-09F2-4A25-8C36-6C662EC43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9166"/>
                <a:ext cx="9144000" cy="987482"/>
              </a:xfrm>
              <a:prstGeom prst="rect">
                <a:avLst/>
              </a:prstGeom>
              <a:blipFill>
                <a:blip r:embed="rId2"/>
                <a:stretch>
                  <a:fillRect l="-533" t="-5556" r="-200" b="-6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5DFEA51E-28D2-4434-9402-5FAE4F4E910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9B7816-80E9-4B78-846D-048860F924BB}"/>
              </a:ext>
            </a:extLst>
          </p:cNvPr>
          <p:cNvSpPr/>
          <p:nvPr/>
        </p:nvSpPr>
        <p:spPr>
          <a:xfrm>
            <a:off x="316343" y="2038380"/>
            <a:ext cx="1257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l-GR" altLang="en-US" dirty="0">
                <a:solidFill>
                  <a:srgbClr val="E6778A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+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w</a:t>
            </a:r>
            <a:endParaRPr lang="en-US" altLang="en-US" i="1" baseline="30000" dirty="0">
              <a:solidFill>
                <a:srgbClr val="E6778A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AFEB37-05C4-4B01-8FC8-DB7B1A5ADC7E}"/>
              </a:ext>
            </a:extLst>
          </p:cNvPr>
          <p:cNvSpPr/>
          <p:nvPr/>
        </p:nvSpPr>
        <p:spPr>
          <a:xfrm>
            <a:off x="316343" y="244139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l-GR" altLang="en-US" dirty="0">
                <a:solidFill>
                  <a:srgbClr val="E6778A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– P</a:t>
            </a:r>
            <a:r>
              <a:rPr lang="el-GR" altLang="en-US" dirty="0">
                <a:solidFill>
                  <a:srgbClr val="E677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altLang="en-US" dirty="0">
                <a:solidFill>
                  <a:srgbClr val="E677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i="1" baseline="30000" dirty="0">
              <a:solidFill>
                <a:srgbClr val="E6778A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ED31D6-33CB-43B8-88E0-97AB15EB6E54}"/>
                  </a:ext>
                </a:extLst>
              </p:cNvPr>
              <p:cNvSpPr/>
              <p:nvPr/>
            </p:nvSpPr>
            <p:spPr>
              <a:xfrm>
                <a:off x="316343" y="2846140"/>
                <a:ext cx="4428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</a:pPr>
                <a:r>
                  <a:rPr lang="el-GR" altLang="en-US" dirty="0">
                    <a:solidFill>
                      <a:srgbClr val="E6778A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U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–75.0 kJ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3 </m:t>
                            </m:r>
                            <m: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𝑎𝑡𝑚</m:t>
                            </m:r>
                          </m:e>
                        </m:d>
                        <m:d>
                          <m:dPr>
                            <m:ctrlPr>
                              <a:rPr lang="en-US" alt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20.0 </m:t>
                            </m:r>
                            <m: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𝐿</m:t>
                            </m:r>
                            <m: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−7.50 </m:t>
                            </m:r>
                            <m: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endParaRPr lang="en-US" altLang="en-US" i="1" baseline="30000" dirty="0">
                  <a:solidFill>
                    <a:srgbClr val="E6778A"/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ED31D6-33CB-43B8-88E0-97AB15EB6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3" y="2846140"/>
                <a:ext cx="4428200" cy="369332"/>
              </a:xfrm>
              <a:prstGeom prst="rect">
                <a:avLst/>
              </a:prstGeom>
              <a:blipFill>
                <a:blip r:embed="rId3"/>
                <a:stretch>
                  <a:fillRect l="-8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9B563C6-2F98-4DD0-924A-D873EFE30F73}"/>
              </a:ext>
            </a:extLst>
          </p:cNvPr>
          <p:cNvSpPr txBox="1"/>
          <p:nvPr/>
        </p:nvSpPr>
        <p:spPr>
          <a:xfrm>
            <a:off x="4930018" y="2846140"/>
            <a:ext cx="421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6778A"/>
                </a:solidFill>
              </a:rPr>
              <a:t>These can’t be added, units don’t match.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B37FA1-446D-4334-89C1-1A1320EDE5BD}"/>
                  </a:ext>
                </a:extLst>
              </p:cNvPr>
              <p:cNvSpPr txBox="1"/>
              <p:nvPr/>
            </p:nvSpPr>
            <p:spPr>
              <a:xfrm>
                <a:off x="2530443" y="3768430"/>
                <a:ext cx="414799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37.5 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atm</m:t>
                              </m:r>
                            </m:num>
                            <m:den/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0.1013 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kJ</m:t>
                              </m:r>
                            </m:num>
                            <m:den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atm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=3.799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B37FA1-446D-4334-89C1-1A1320EDE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43" y="3768430"/>
                <a:ext cx="4147995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676D23E-39A7-4EBF-9051-E1CE12ED297B}"/>
                  </a:ext>
                </a:extLst>
              </p:cNvPr>
              <p:cNvSpPr/>
              <p:nvPr/>
            </p:nvSpPr>
            <p:spPr>
              <a:xfrm>
                <a:off x="316343" y="3254865"/>
                <a:ext cx="2932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</a:pPr>
                <a:r>
                  <a:rPr lang="el-GR" altLang="en-US" dirty="0">
                    <a:solidFill>
                      <a:srgbClr val="E6778A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U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–75.0 kJ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alt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7.5 </m:t>
                    </m:r>
                    <m:r>
                      <a:rPr lang="en-US" alt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𝐿</m:t>
                    </m:r>
                    <m:r>
                      <a:rPr lang="en-US" alt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alt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𝑎𝑡𝑚</m:t>
                    </m:r>
                  </m:oMath>
                </a14:m>
                <a:endParaRPr lang="en-US" altLang="en-US" i="1" baseline="30000" dirty="0">
                  <a:solidFill>
                    <a:srgbClr val="E6778A"/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676D23E-39A7-4EBF-9051-E1CE12ED2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3" y="3254865"/>
                <a:ext cx="2932919" cy="369332"/>
              </a:xfrm>
              <a:prstGeom prst="rect">
                <a:avLst/>
              </a:prstGeom>
              <a:blipFill>
                <a:blip r:embed="rId5"/>
                <a:stretch>
                  <a:fillRect l="-145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0A0BD2-EEA8-40DF-9C6F-786ACC2601FD}"/>
                  </a:ext>
                </a:extLst>
              </p:cNvPr>
              <p:cNvSpPr/>
              <p:nvPr/>
            </p:nvSpPr>
            <p:spPr>
              <a:xfrm>
                <a:off x="316343" y="4577922"/>
                <a:ext cx="25664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</a:pPr>
                <a:r>
                  <a:rPr lang="el-GR" altLang="en-US" dirty="0">
                    <a:solidFill>
                      <a:srgbClr val="E6778A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U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–75.0 kJ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alt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.799 </m:t>
                    </m:r>
                    <m:r>
                      <a:rPr lang="en-US" altLang="en-US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𝑘𝐽</m:t>
                    </m:r>
                  </m:oMath>
                </a14:m>
                <a:endParaRPr lang="en-US" altLang="en-US" i="1" baseline="30000" dirty="0">
                  <a:solidFill>
                    <a:srgbClr val="E6778A"/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0A0BD2-EEA8-40DF-9C6F-786ACC2601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43" y="4577922"/>
                <a:ext cx="2566408" cy="369332"/>
              </a:xfrm>
              <a:prstGeom prst="rect">
                <a:avLst/>
              </a:prstGeom>
              <a:blipFill>
                <a:blip r:embed="rId6"/>
                <a:stretch>
                  <a:fillRect l="-166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2BBACC5-05E6-4E3C-8396-59B968761084}"/>
              </a:ext>
            </a:extLst>
          </p:cNvPr>
          <p:cNvSpPr/>
          <p:nvPr/>
        </p:nvSpPr>
        <p:spPr>
          <a:xfrm>
            <a:off x="316343" y="5042063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l-GR" altLang="en-US" dirty="0">
                <a:solidFill>
                  <a:srgbClr val="E6778A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U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–78.8 kJ</a:t>
            </a:r>
            <a:endParaRPr lang="en-US" altLang="en-US" i="1" baseline="30000" dirty="0">
              <a:solidFill>
                <a:srgbClr val="E6778A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7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Energy and Energy Changes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0C2F10A-2281-45CA-8B0D-ACBD6FE8A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25" y="1755221"/>
            <a:ext cx="5821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system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a part of the universe that is of specific interest.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surroundings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constitute the rest of the universe outside the system. The system is usually defined as the substances involved in chemical and physical changes.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815C8D-9B91-4DBA-9EC3-5CA6D83AD749}"/>
              </a:ext>
            </a:extLst>
          </p:cNvPr>
          <p:cNvGrpSpPr/>
          <p:nvPr/>
        </p:nvGrpSpPr>
        <p:grpSpPr>
          <a:xfrm>
            <a:off x="5874919" y="1877442"/>
            <a:ext cx="3415508" cy="1552738"/>
            <a:chOff x="2461688" y="2364781"/>
            <a:chExt cx="4546042" cy="3025845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52504470-D535-4025-A8EE-1FDA51FC4CC9}"/>
                </a:ext>
              </a:extLst>
            </p:cNvPr>
            <p:cNvSpPr/>
            <p:nvPr/>
          </p:nvSpPr>
          <p:spPr bwMode="auto">
            <a:xfrm>
              <a:off x="3266877" y="2364781"/>
              <a:ext cx="3009816" cy="2339100"/>
            </a:xfrm>
            <a:prstGeom prst="roundRect">
              <a:avLst/>
            </a:prstGeom>
            <a:solidFill>
              <a:srgbClr val="67AEB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A4E196E3-5608-419F-88F4-AE0BFB1A5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6392" y="2747622"/>
              <a:ext cx="2362200" cy="762000"/>
              <a:chOff x="3472092" y="3546134"/>
              <a:chExt cx="2362200" cy="762000"/>
            </a:xfrm>
            <a:solidFill>
              <a:srgbClr val="DBDBDB"/>
            </a:solidFill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3D53DBE1-7663-4869-8389-182DBD7CADEA}"/>
                  </a:ext>
                </a:extLst>
              </p:cNvPr>
              <p:cNvSpPr/>
              <p:nvPr/>
            </p:nvSpPr>
            <p:spPr bwMode="auto">
              <a:xfrm>
                <a:off x="3472092" y="3546134"/>
                <a:ext cx="2362200" cy="762000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AF6445BD-FE73-4C30-9C41-6178475129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7585" y="3646312"/>
                <a:ext cx="2057400" cy="316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System</a:t>
                </a:r>
              </a:p>
            </p:txBody>
          </p:sp>
        </p:grp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011CBE69-8AD5-4249-910A-41755C56A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9194" y="3823578"/>
              <a:ext cx="2286000" cy="316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Surroundings</a:t>
              </a: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0C49DCAA-D9B0-45F1-81BF-BA2FA2308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1688" y="4822094"/>
              <a:ext cx="4546042" cy="56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sz="1600" dirty="0">
                  <a:solidFill>
                    <a:srgbClr val="E6778A"/>
                  </a:solidFill>
                  <a:latin typeface="Gill Sans MT" panose="020B0502020104020203" pitchFamily="34" charset="0"/>
                </a:rPr>
                <a:t>Universe = System + Surroundings</a:t>
              </a:r>
            </a:p>
          </p:txBody>
        </p:sp>
      </p:grpSp>
      <p:sp>
        <p:nvSpPr>
          <p:cNvPr id="22" name="TextBox 4">
            <a:extLst>
              <a:ext uri="{FF2B5EF4-FFF2-40B4-BE49-F238E27FC236}">
                <a16:creationId xmlns:a16="http://schemas.microsoft.com/office/drawing/2014/main" id="{AD25A328-629B-418F-8CD2-F3BB5837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" y="3990155"/>
            <a:ext cx="8458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Heat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the transfer of thermal energy.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Heat is either absorbed or released during a process.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SI energy unit is a Joule, J. Often calories are used, and 1 calorie is the amount of heat required to raise 1 g of water by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1°C.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Wingdings" pitchFamily="82" charset="0"/>
              <a:buChar char="Ø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cal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= 4.184 J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pitchFamily="82" charset="0"/>
              <a:buChar char="Ø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calorie is not the same as a nutritional calorie (Cal)</a:t>
            </a:r>
          </a:p>
          <a:p>
            <a:pPr eaLnBrk="0" hangingPunct="0">
              <a:buClr>
                <a:srgbClr val="000000"/>
              </a:buClr>
              <a:buSzPct val="100000"/>
              <a:buFont typeface="Wingdings" pitchFamily="82" charset="0"/>
              <a:buChar char="Ø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 Cal=1000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cal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40F06E-74BA-468D-A1C0-2FA00FA12E83}"/>
              </a:ext>
            </a:extLst>
          </p:cNvPr>
          <p:cNvSpPr/>
          <p:nvPr/>
        </p:nvSpPr>
        <p:spPr>
          <a:xfrm>
            <a:off x="0" y="10275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Thermochemistry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the study of heat (the transfer of thermal energy) in chemical reactions.</a:t>
            </a:r>
          </a:p>
        </p:txBody>
      </p:sp>
    </p:spTree>
    <p:extLst>
      <p:ext uri="{BB962C8B-B14F-4D97-AF65-F5344CB8AC3E}">
        <p14:creationId xmlns:p14="http://schemas.microsoft.com/office/powerpoint/2010/main" val="273470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6FF4BA2-C18E-49FE-AEAB-2F311133087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Enthalpy and Enthalpy Changes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938FA4F-677A-47F7-BD4F-FEF797628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thermodynamic function of a system called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enthalpy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(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) is defined by the equation: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FBFDD12-FA10-40C6-B183-D091B65F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646" y="1436132"/>
            <a:ext cx="188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 + PV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4D473D39-7F90-4F53-BD5F-BDB08CC0E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9700" y="2390209"/>
                <a:ext cx="6096000" cy="2926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A note about SI units:</a:t>
                </a:r>
              </a:p>
              <a:p>
                <a:pPr algn="ctr"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endPara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Pressure:	pascal; 1Pa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kg</m:t>
                        </m:r>
                      </m:num>
                      <m:den>
                        <m:d>
                          <m:dPr>
                            <m:ctrlPr>
                              <a:rPr lang="en-US" alt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m</m:t>
                                </m:r>
                                <m:r>
                                  <a:rPr lang="en-US" alt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endPara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Volume: cubic meters: m</a:t>
                </a:r>
                <a:r>
                  <a:rPr lang="en-US" altLang="en-US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3</a:t>
                </a: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endParaRPr lang="en-US" alt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PV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(pressure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volume):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kg</m:t>
                        </m:r>
                      </m:num>
                      <m:den>
                        <m:d>
                          <m:dPr>
                            <m:ctrlPr>
                              <a:rPr lang="en-US" altLang="en-US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m</m:t>
                                </m:r>
                                <m:r>
                                  <a:rPr lang="en-US" alt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d>
                      <m:dPr>
                        <m:ctrlPr>
                          <a:rPr lang="en-US" alt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kg</m:t>
                        </m:r>
                        <m:r>
                          <a:rPr lang="en-US" alt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altLang="en-US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alt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 alt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  <m:r>
                      <a:rPr lang="en-US" alt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J</m:t>
                    </m:r>
                  </m:oMath>
                </a14:m>
                <a:endPara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endPara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b="1" dirty="0">
                    <a:solidFill>
                      <a:srgbClr val="67AEB6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Enthalpy: joules</a:t>
                </a:r>
              </a:p>
            </p:txBody>
          </p:sp>
        </mc:Choice>
        <mc:Fallback xmlns="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4D473D39-7F90-4F53-BD5F-BDB08CC0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9700" y="2390209"/>
                <a:ext cx="6096000" cy="2926699"/>
              </a:xfrm>
              <a:prstGeom prst="rect">
                <a:avLst/>
              </a:prstGeom>
              <a:blipFill>
                <a:blip r:embed="rId2"/>
                <a:stretch>
                  <a:fillRect l="-800" t="-1042" b="-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4">
            <a:extLst>
              <a:ext uri="{FF2B5EF4-FFF2-40B4-BE49-F238E27FC236}">
                <a16:creationId xmlns:a16="http://schemas.microsoft.com/office/drawing/2014/main" id="{7872C772-8E64-4550-83EE-AC5B585F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4617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U, P, V,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and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are all state functions.</a:t>
            </a:r>
            <a:endParaRPr lang="en-US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9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006426-78D7-4AA5-B04C-A75070755D7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Enthalpy and Enthalpy Changes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6669B0D-47A6-4A60-AE54-925165CD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319" y="965538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For any process, the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change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in enthalpy is: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959B8A1-6917-4586-B7B8-5819E67F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677" y="1322022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U + 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(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PV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)</a:t>
            </a:r>
            <a:endParaRPr lang="en-US" alt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FD2DB4-F64F-4130-A3ED-B22F4842DB43}"/>
              </a:ext>
            </a:extLst>
          </p:cNvPr>
          <p:cNvGrpSpPr/>
          <p:nvPr/>
        </p:nvGrpSpPr>
        <p:grpSpPr>
          <a:xfrm>
            <a:off x="13780" y="1763361"/>
            <a:ext cx="9130219" cy="877291"/>
            <a:chOff x="0" y="1801576"/>
            <a:chExt cx="9144000" cy="877291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B5CECA6E-0683-4138-817F-D37BE78D8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6996" y="2289145"/>
              <a:ext cx="25247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</a:t>
              </a:r>
              <a:r>
                <a:rPr lang="en-US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 = </a:t>
              </a: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U + P</a:t>
              </a: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08B37BC1-731D-4DC6-9E5F-758337858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01576"/>
              <a:ext cx="914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If pressure is constant: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BD0297C6-CD44-4044-9A51-1FE95FE5B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4260" y="2309535"/>
              <a:ext cx="6311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b="1" dirty="0">
                  <a:solidFill>
                    <a:srgbClr val="67AEB6"/>
                  </a:solidFill>
                  <a:latin typeface="Gill Sans MT" panose="020B0502020104020203" pitchFamily="34" charset="0"/>
                  <a:cs typeface="Times New Roman" pitchFamily="18" charset="0"/>
                </a:rPr>
                <a:t>(2)</a:t>
              </a:r>
            </a:p>
          </p:txBody>
        </p:sp>
      </p:grpSp>
      <p:grpSp>
        <p:nvGrpSpPr>
          <p:cNvPr id="16" name="Group 33">
            <a:extLst>
              <a:ext uri="{FF2B5EF4-FFF2-40B4-BE49-F238E27FC236}">
                <a16:creationId xmlns:a16="http://schemas.microsoft.com/office/drawing/2014/main" id="{5A01A10A-483A-4A98-B585-D96C3991702A}"/>
              </a:ext>
            </a:extLst>
          </p:cNvPr>
          <p:cNvGrpSpPr>
            <a:grpSpLocks/>
          </p:cNvGrpSpPr>
          <p:nvPr/>
        </p:nvGrpSpPr>
        <p:grpSpPr bwMode="auto">
          <a:xfrm>
            <a:off x="-24319" y="2757551"/>
            <a:ext cx="8915400" cy="842720"/>
            <a:chOff x="304800" y="3108958"/>
            <a:chExt cx="8610600" cy="841612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EC6872E7-0E68-412D-BCBD-F9FE4B53A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3581723"/>
              <a:ext cx="2438400" cy="36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U</a:t>
              </a:r>
              <a:r>
                <a:rPr lang="en-US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 = </a:t>
              </a: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 – P</a:t>
              </a: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33B2AE42-5B7B-40BB-9D10-A98E90F2A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108958"/>
              <a:ext cx="8610600" cy="36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Rearrange to solve for </a:t>
              </a:r>
              <a:r>
                <a:rPr lang="el-G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U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31461177-FA61-4F13-B25A-CE043B2AF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5222" y="3567898"/>
              <a:ext cx="609600" cy="36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b="1" dirty="0">
                  <a:solidFill>
                    <a:srgbClr val="67AEB6"/>
                  </a:solidFill>
                  <a:latin typeface="Gill Sans MT" panose="020B0502020104020203" pitchFamily="34" charset="0"/>
                  <a:cs typeface="Times New Roman" pitchFamily="18" charset="0"/>
                </a:rPr>
                <a:t>(3)</a:t>
              </a: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2457817B-6742-46D8-9B6E-B34ECAB7A416}"/>
              </a:ext>
            </a:extLst>
          </p:cNvPr>
          <p:cNvGrpSpPr>
            <a:grpSpLocks/>
          </p:cNvGrpSpPr>
          <p:nvPr/>
        </p:nvGrpSpPr>
        <p:grpSpPr bwMode="auto">
          <a:xfrm>
            <a:off x="13781" y="3837257"/>
            <a:ext cx="8839200" cy="838506"/>
            <a:chOff x="304800" y="4053842"/>
            <a:chExt cx="8610600" cy="838294"/>
          </a:xfrm>
        </p:grpSpPr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02696C96-2846-4AD4-B963-C064511F0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438" y="4510925"/>
              <a:ext cx="1889125" cy="36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</a:pPr>
              <a:r>
                <a:rPr lang="en-US" altLang="en-US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en-US" b="1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 = </a:t>
              </a: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U + P</a:t>
              </a: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62504FFD-9C42-4BD8-A9B2-ADDD6AA26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053842"/>
              <a:ext cx="8610600" cy="36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Remember, </a:t>
              </a:r>
              <a:r>
                <a:rPr lang="en-US" altLang="en-US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q</a:t>
              </a:r>
              <a:r>
                <a:rPr lang="en-US" altLang="en-US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p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F78BE545-3336-4CC8-9465-AEEAE60B32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8801" y="4522897"/>
              <a:ext cx="614619" cy="369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b="1" dirty="0">
                  <a:solidFill>
                    <a:srgbClr val="67AEB6"/>
                  </a:solidFill>
                  <a:latin typeface="Gill Sans MT" panose="020B0502020104020203" pitchFamily="34" charset="0"/>
                  <a:cs typeface="Times New Roman" pitchFamily="18" charset="0"/>
                </a:rPr>
                <a:t>(4)</a:t>
              </a:r>
            </a:p>
          </p:txBody>
        </p:sp>
      </p:grpSp>
      <p:grpSp>
        <p:nvGrpSpPr>
          <p:cNvPr id="24" name="Group 35">
            <a:extLst>
              <a:ext uri="{FF2B5EF4-FFF2-40B4-BE49-F238E27FC236}">
                <a16:creationId xmlns:a16="http://schemas.microsoft.com/office/drawing/2014/main" id="{86F56F01-1A5C-41BA-BC4C-0746C70CA06B}"/>
              </a:ext>
            </a:extLst>
          </p:cNvPr>
          <p:cNvGrpSpPr>
            <a:grpSpLocks/>
          </p:cNvGrpSpPr>
          <p:nvPr/>
        </p:nvGrpSpPr>
        <p:grpSpPr bwMode="auto">
          <a:xfrm>
            <a:off x="-24319" y="5077581"/>
            <a:ext cx="8610600" cy="810671"/>
            <a:chOff x="304800" y="4998720"/>
            <a:chExt cx="8610600" cy="811316"/>
          </a:xfrm>
        </p:grpSpPr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6CACBC70-ADC2-4577-B53E-B60C1A803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5440410"/>
              <a:ext cx="3276600" cy="36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q</a:t>
              </a:r>
              <a:r>
                <a:rPr lang="en-US" altLang="en-US" b="1" i="1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p</a:t>
              </a:r>
              <a:r>
                <a:rPr lang="en-US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 = (</a:t>
              </a: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H − P</a:t>
              </a: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V</a:t>
              </a:r>
              <a:r>
                <a:rPr lang="en-US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)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 + P</a:t>
              </a:r>
              <a:r>
                <a:rPr lang="el-G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V</a:t>
              </a:r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7F6033A5-6D0D-4D2B-A28A-82DDE2C1C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998720"/>
              <a:ext cx="8610600" cy="36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Substitute equation (3) into equation (4) and solve for </a:t>
              </a:r>
              <a:r>
                <a:rPr lang="en-US" altLang="en-US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q</a:t>
              </a:r>
              <a:r>
                <a:rPr lang="en-US" altLang="en-US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p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17224256-7C77-4B9C-933D-4F2702C08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3379" y="5440410"/>
              <a:ext cx="630936" cy="36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b="1" dirty="0">
                  <a:solidFill>
                    <a:srgbClr val="67AEB6"/>
                  </a:solidFill>
                  <a:latin typeface="Gill Sans MT" panose="020B0502020104020203" pitchFamily="34" charset="0"/>
                  <a:cs typeface="Times New Roman" pitchFamily="18" charset="0"/>
                </a:rPr>
                <a:t>(5)</a:t>
              </a:r>
            </a:p>
          </p:txBody>
        </p:sp>
      </p:grpSp>
      <p:sp>
        <p:nvSpPr>
          <p:cNvPr id="28" name="TextBox 7">
            <a:extLst>
              <a:ext uri="{FF2B5EF4-FFF2-40B4-BE49-F238E27FC236}">
                <a16:creationId xmlns:a16="http://schemas.microsoft.com/office/drawing/2014/main" id="{E34DAB69-AB9A-49C6-87FB-CF25BEC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017" y="1330774"/>
            <a:ext cx="631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(1)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FD142A67-1A8D-43DC-AE9D-FDB20DC8A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153" y="6216964"/>
            <a:ext cx="1325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i="1" baseline="-25000" dirty="0" err="1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l-GR" altLang="en-US" b="1" dirty="0">
                <a:solidFill>
                  <a:srgbClr val="67AEB6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541AC71B-26C4-41D7-9895-FAC94715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517" y="6216964"/>
            <a:ext cx="3962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for a constant-pressure process</a:t>
            </a:r>
          </a:p>
        </p:txBody>
      </p:sp>
    </p:spTree>
    <p:extLst>
      <p:ext uri="{BB962C8B-B14F-4D97-AF65-F5344CB8AC3E}">
        <p14:creationId xmlns:p14="http://schemas.microsoft.com/office/powerpoint/2010/main" val="30232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78DB53-9585-41D5-9F73-E1D48464729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Enthalpy and Enthalpy Changes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447BAFD-20E1-4420-97F3-5AEC856D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enthalpy of reaction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(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) is the difference between the enthalpies of the products and the enthalpies of the reactants: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Assumes reactions in the lab occur at constant pressure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 &gt; 0 (+)	endothermic process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 &lt; 0 (–) 	exothermic process  (sometimes called spontaneous reaction)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CCF6E12-F0A4-4B6E-8EBC-F18460CDD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753" y="1807518"/>
            <a:ext cx="50590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=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(products)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–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(reactants)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FFFC6971-419A-4595-BAD7-8F36DB213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37726"/>
                <a:ext cx="8534400" cy="1726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15000"/>
                  </a:lnSpc>
                  <a:spcAft>
                    <a:spcPts val="10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Calculate the standard enthalpy for the following reaction:</a:t>
                </a:r>
              </a:p>
              <a:p>
                <a:pPr algn="ctr" eaLnBrk="0" hangingPunct="0">
                  <a:lnSpc>
                    <a:spcPct val="115000"/>
                  </a:lnSpc>
                  <a:spcAft>
                    <a:spcPts val="10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C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6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12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6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s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+ 6O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6H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l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+ 6CO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</a:p>
              <a:p>
                <a:pPr eaLnBrk="0" hangingPunct="0">
                  <a:lnSpc>
                    <a:spcPct val="115000"/>
                  </a:lnSpc>
                  <a:spcAft>
                    <a:spcPts val="10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l-G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Δ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</a:t>
                </a:r>
                <a:r>
                  <a:rPr lang="en-US" altLang="en-US" i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f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for C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6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12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6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s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= –1275 kJ			</a:t>
                </a:r>
                <a:r>
                  <a:rPr lang="el-G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Δ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</a:t>
                </a:r>
                <a:r>
                  <a:rPr lang="en-US" altLang="en-US" i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f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for H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l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= –285.8 kJ	</a:t>
                </a:r>
              </a:p>
              <a:p>
                <a:pPr eaLnBrk="0" hangingPunct="0">
                  <a:lnSpc>
                    <a:spcPct val="115000"/>
                  </a:lnSpc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l-G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Δ</a:t>
                </a:r>
                <a:r>
                  <a:rPr lang="en-US" altLang="en-US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</a:t>
                </a:r>
                <a:r>
                  <a:rPr lang="en-US" altLang="en-US" i="1" baseline="-25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f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for 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= 0 kJ					 </a:t>
                </a:r>
                <a:r>
                  <a:rPr lang="el-G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Δ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</a:t>
                </a:r>
                <a:r>
                  <a:rPr lang="en-US" altLang="en-US" i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f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for CO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= –393.5 kJ </a:t>
                </a:r>
              </a:p>
            </p:txBody>
          </p:sp>
        </mc:Choice>
        <mc:Fallback xmlns="">
          <p:sp>
            <p:nvSpPr>
              <p:cNvPr id="14" name="TextBox 4">
                <a:extLst>
                  <a:ext uri="{FF2B5EF4-FFF2-40B4-BE49-F238E27FC236}">
                    <a16:creationId xmlns:a16="http://schemas.microsoft.com/office/drawing/2014/main" id="{FFFC6971-419A-4595-BAD7-8F36DB213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37726"/>
                <a:ext cx="8534400" cy="1726498"/>
              </a:xfrm>
              <a:prstGeom prst="rect">
                <a:avLst/>
              </a:prstGeom>
              <a:blipFill>
                <a:blip r:embed="rId2"/>
                <a:stretch>
                  <a:fillRect l="-571" t="-1060" b="-4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B25566-028C-4EFC-9D82-DAD531E9933E}"/>
              </a:ext>
            </a:extLst>
          </p:cNvPr>
          <p:cNvCxnSpPr/>
          <p:nvPr/>
        </p:nvCxnSpPr>
        <p:spPr>
          <a:xfrm>
            <a:off x="0" y="3437726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B91CBB94-5E59-4358-869B-C2E30BEC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8" y="5323507"/>
            <a:ext cx="8645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l-GR" altLang="en-US" b="1" dirty="0">
                <a:solidFill>
                  <a:srgbClr val="E6778A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H</a:t>
            </a:r>
            <a:r>
              <a:rPr lang="en-US" altLang="en-US" b="1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f 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= </a:t>
            </a:r>
            <a:r>
              <a:rPr lang="en-US" altLang="en-US" b="1" i="1" dirty="0" err="1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H</a:t>
            </a:r>
            <a:r>
              <a:rPr lang="en-US" altLang="en-US" b="1" baseline="-25000" dirty="0" err="1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products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 – </a:t>
            </a:r>
            <a:r>
              <a:rPr lang="en-US" altLang="en-US" b="1" i="1" dirty="0" err="1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H</a:t>
            </a:r>
            <a:r>
              <a:rPr lang="en-US" altLang="en-US" b="1" baseline="-25000" dirty="0" err="1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reactants</a:t>
            </a:r>
            <a:endParaRPr lang="en-US" altLang="en-US" dirty="0">
              <a:solidFill>
                <a:srgbClr val="E6778A"/>
              </a:solidFill>
              <a:latin typeface="Gill Sans MT" panose="020B0502020104020203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476B5A-82AA-4BBA-8A91-5F57094B97EB}"/>
              </a:ext>
            </a:extLst>
          </p:cNvPr>
          <p:cNvSpPr/>
          <p:nvPr/>
        </p:nvSpPr>
        <p:spPr>
          <a:xfrm>
            <a:off x="46058" y="5667514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b="1" dirty="0">
                <a:solidFill>
                  <a:srgbClr val="E6778A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H</a:t>
            </a:r>
            <a:r>
              <a:rPr lang="en-US" altLang="en-US" b="1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 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=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EE12F9-ADDB-4603-B698-B9D1213C5832}"/>
              </a:ext>
            </a:extLst>
          </p:cNvPr>
          <p:cNvSpPr/>
          <p:nvPr/>
        </p:nvSpPr>
        <p:spPr>
          <a:xfrm>
            <a:off x="659764" y="5669760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[(6)( –393.5 kJ) + (6)(–285.8 kJ)]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1DF4C-9467-41DD-B95B-4FE264DA4845}"/>
              </a:ext>
            </a:extLst>
          </p:cNvPr>
          <p:cNvSpPr/>
          <p:nvPr/>
        </p:nvSpPr>
        <p:spPr>
          <a:xfrm>
            <a:off x="4082322" y="5666213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– [(–1275 kJ) + (6)(0 kJ)]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1A632-3C38-430D-816C-15DFB970C829}"/>
              </a:ext>
            </a:extLst>
          </p:cNvPr>
          <p:cNvSpPr/>
          <p:nvPr/>
        </p:nvSpPr>
        <p:spPr>
          <a:xfrm>
            <a:off x="46058" y="6011462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l-GR" altLang="en-US" b="1" dirty="0">
                <a:solidFill>
                  <a:srgbClr val="E6778A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H</a:t>
            </a:r>
            <a:r>
              <a:rPr lang="en-US" altLang="en-US" b="1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 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= –2800.8 kJ</a:t>
            </a:r>
            <a:endParaRPr lang="en-US" altLang="en-US" dirty="0">
              <a:solidFill>
                <a:srgbClr val="E6778A"/>
              </a:solidFill>
              <a:latin typeface="Gill Sans MT" panose="020B0502020104020203" pitchFamily="34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1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A8A239F6-D849-4E93-9D29-DBB9886E26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883371"/>
                <a:ext cx="9144000" cy="1278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15000"/>
                  </a:lnSpc>
                  <a:spcAft>
                    <a:spcPts val="10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Given the thermochemical equation for photosynthesis,</a:t>
                </a:r>
              </a:p>
              <a:p>
                <a:pPr algn="ctr" eaLnBrk="0" hangingPunct="0">
                  <a:lnSpc>
                    <a:spcPct val="115000"/>
                  </a:lnSpc>
                  <a:spcAft>
                    <a:spcPts val="10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6H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l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+ 6CO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C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6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12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6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s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+ 6O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		</a:t>
                </a:r>
                <a:r>
                  <a:rPr lang="el-G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Δ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= +2803 kJ mol</a:t>
                </a:r>
                <a:r>
                  <a:rPr lang="en-US" altLang="en-US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  <a:p>
                <a:pPr eaLnBrk="0" hangingPunct="0">
                  <a:lnSpc>
                    <a:spcPct val="115000"/>
                  </a:lnSpc>
                  <a:spcAft>
                    <a:spcPts val="10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calculate the solar energy required to produce 75.0 g of C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6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12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6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A8A239F6-D849-4E93-9D29-DBB9886E2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83371"/>
                <a:ext cx="9144000" cy="1278940"/>
              </a:xfrm>
              <a:prstGeom prst="rect">
                <a:avLst/>
              </a:prstGeom>
              <a:blipFill>
                <a:blip r:embed="rId2"/>
                <a:stretch>
                  <a:fillRect l="-533" t="-1429"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0159FBC7-BF49-4E8A-9F76-08EB170F69B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2DDB65-97F0-4B15-B1D0-5E9B915C5505}"/>
              </a:ext>
            </a:extLst>
          </p:cNvPr>
          <p:cNvSpPr/>
          <p:nvPr/>
        </p:nvSpPr>
        <p:spPr>
          <a:xfrm>
            <a:off x="0" y="396425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The molar mass of C</a:t>
            </a:r>
            <a:r>
              <a:rPr lang="en-US" altLang="en-US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6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H</a:t>
            </a:r>
            <a:r>
              <a:rPr lang="en-US" altLang="en-US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12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O</a:t>
            </a:r>
            <a:r>
              <a:rPr lang="en-US" altLang="en-US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6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 is 180.2 g mol</a:t>
            </a:r>
            <a:r>
              <a:rPr lang="en-US" altLang="en-US" baseline="30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–1</a:t>
            </a:r>
            <a:endParaRPr lang="en-US" altLang="en-US" dirty="0">
              <a:solidFill>
                <a:srgbClr val="E6778A"/>
              </a:solidFill>
              <a:latin typeface="Gill Sans MT" panose="020B0502020104020203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C55D3B-DF79-4D1C-B99C-F594AC078C41}"/>
              </a:ext>
            </a:extLst>
          </p:cNvPr>
          <p:cNvSpPr/>
          <p:nvPr/>
        </p:nvSpPr>
        <p:spPr>
          <a:xfrm>
            <a:off x="0" y="2246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The enthalpy given is for 6 moles of H</a:t>
            </a:r>
            <a:r>
              <a:rPr lang="en-US" altLang="en-US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O(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l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) and 6 moles of CO</a:t>
            </a:r>
            <a:r>
              <a:rPr lang="en-US" altLang="en-US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g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) producing 1 mole of sugar and 6 moles of O</a:t>
            </a:r>
            <a:r>
              <a:rPr lang="en-US" altLang="en-US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g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)</a:t>
            </a:r>
            <a:r>
              <a:rPr lang="en-US" altLang="en-US" i="1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.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 We are given 75.0 g sugar; we don’t know how many moles of sugar we have. We can only compare using the moles, so we convert grams to moles.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3BB75D-95C2-441F-B421-6A1EAE0D6DF0}"/>
                  </a:ext>
                </a:extLst>
              </p:cNvPr>
              <p:cNvSpPr txBox="1"/>
              <p:nvPr/>
            </p:nvSpPr>
            <p:spPr>
              <a:xfrm>
                <a:off x="1208161" y="4426260"/>
                <a:ext cx="597060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75.0 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/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180.2</m:t>
                              </m:r>
                              <m:r>
                                <a:rPr lang="en-US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=0.416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en-US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3BB75D-95C2-441F-B421-6A1EAE0D6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161" y="4426260"/>
                <a:ext cx="5970609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E0BA961-EAB9-4738-ACCE-FD6920B5C0E4}"/>
              </a:ext>
            </a:extLst>
          </p:cNvPr>
          <p:cNvSpPr/>
          <p:nvPr/>
        </p:nvSpPr>
        <p:spPr>
          <a:xfrm>
            <a:off x="0" y="51358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Since we don’t have 1 mole of sugar, we must convert how much energy we would get from 0.416 mol C</a:t>
            </a:r>
            <a:r>
              <a:rPr lang="en-US" altLang="en-US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6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H</a:t>
            </a:r>
            <a:r>
              <a:rPr lang="en-US" altLang="en-US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12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O</a:t>
            </a:r>
            <a:r>
              <a:rPr lang="en-US" altLang="en-US" baseline="-25000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6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63F67B-5533-4909-9EE1-C33FAEB5BDF2}"/>
                  </a:ext>
                </a:extLst>
              </p:cNvPr>
              <p:cNvSpPr txBox="1"/>
              <p:nvPr/>
            </p:nvSpPr>
            <p:spPr>
              <a:xfrm>
                <a:off x="1052955" y="3249232"/>
                <a:ext cx="642688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67AEB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+2803 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kJ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67AEB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67AEB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+2803 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kJ</m:t>
                              </m:r>
                            </m:num>
                            <m:den>
                              <m: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0" smtClean="0">
                          <a:solidFill>
                            <a:srgbClr val="67AEB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67AEB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+2803 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kJ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67AEB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67AEB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+2803 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kJ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b="0" i="0" smtClean="0">
                                  <a:solidFill>
                                    <a:srgbClr val="67AEB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67AEB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67AEB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63F67B-5533-4909-9EE1-C33FAEB5B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55" y="3249232"/>
                <a:ext cx="6426888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82AC00-F1D1-4A8A-ADAC-751E26625941}"/>
                  </a:ext>
                </a:extLst>
              </p:cNvPr>
              <p:cNvSpPr txBox="1"/>
              <p:nvPr/>
            </p:nvSpPr>
            <p:spPr>
              <a:xfrm>
                <a:off x="303238" y="5957706"/>
                <a:ext cx="221175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0.416 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/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82AC00-F1D1-4A8A-ADAC-751E26625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38" y="5957706"/>
                <a:ext cx="2211759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AE84DE-1990-4ABE-AFE6-D017CF650A97}"/>
              </a:ext>
            </a:extLst>
          </p:cNvPr>
          <p:cNvCxnSpPr/>
          <p:nvPr/>
        </p:nvCxnSpPr>
        <p:spPr>
          <a:xfrm>
            <a:off x="0" y="2162311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F3D7BD9-DC88-446D-AC90-FBD8C8B783C9}"/>
                  </a:ext>
                </a:extLst>
              </p:cNvPr>
              <p:cNvSpPr/>
              <p:nvPr/>
            </p:nvSpPr>
            <p:spPr>
              <a:xfrm>
                <a:off x="2354994" y="5911539"/>
                <a:ext cx="220085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+2803 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kJ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F3D7BD9-DC88-446D-AC90-FBD8C8B78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94" y="5911539"/>
                <a:ext cx="2200859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0ADB69-C0E7-4442-8E2F-CA56DEF00F39}"/>
                  </a:ext>
                </a:extLst>
              </p:cNvPr>
              <p:cNvSpPr/>
              <p:nvPr/>
            </p:nvSpPr>
            <p:spPr>
              <a:xfrm>
                <a:off x="4353939" y="6082112"/>
                <a:ext cx="1492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1.17 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0ADB69-C0E7-4442-8E2F-CA56DEF00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939" y="6082112"/>
                <a:ext cx="1492653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EE568F-B291-4922-8DFF-F8129DC9E435}"/>
              </a:ext>
            </a:extLst>
          </p:cNvPr>
          <p:cNvCxnSpPr/>
          <p:nvPr/>
        </p:nvCxnSpPr>
        <p:spPr>
          <a:xfrm flipV="1">
            <a:off x="1208161" y="6025075"/>
            <a:ext cx="963539" cy="134581"/>
          </a:xfrm>
          <a:prstGeom prst="line">
            <a:avLst/>
          </a:prstGeom>
          <a:ln w="28575">
            <a:solidFill>
              <a:srgbClr val="67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B4CAFF-1C30-4B17-B269-D42CD732DB03}"/>
              </a:ext>
            </a:extLst>
          </p:cNvPr>
          <p:cNvCxnSpPr/>
          <p:nvPr/>
        </p:nvCxnSpPr>
        <p:spPr>
          <a:xfrm flipV="1">
            <a:off x="2905681" y="6347378"/>
            <a:ext cx="963539" cy="134581"/>
          </a:xfrm>
          <a:prstGeom prst="line">
            <a:avLst/>
          </a:prstGeom>
          <a:ln w="28575">
            <a:solidFill>
              <a:srgbClr val="67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0" grpId="0"/>
      <p:bldP spid="13" grpId="0"/>
      <p:bldP spid="14" grpId="0"/>
      <p:bldP spid="15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F42D570-95FA-4926-B0F6-0CC78731818B}"/>
              </a:ext>
            </a:extLst>
          </p:cNvPr>
          <p:cNvSpPr txBox="1">
            <a:spLocks/>
          </p:cNvSpPr>
          <p:nvPr/>
        </p:nvSpPr>
        <p:spPr>
          <a:xfrm>
            <a:off x="0" y="974353"/>
            <a:ext cx="9144000" cy="1095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How much energy will be produced when 5.23 g of C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8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H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18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reacts with excess oxygen for the reaction: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 C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8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H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18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(l) + 25 O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(g) → 16 CO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(g) + 18 H</a:t>
            </a:r>
            <a:r>
              <a:rPr lang="en-US" sz="1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O(l) 		Δ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H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= –10909 kJ.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40652-8666-4D70-9538-5D8BAA5CB16C}"/>
              </a:ext>
            </a:extLst>
          </p:cNvPr>
          <p:cNvSpPr/>
          <p:nvPr/>
        </p:nvSpPr>
        <p:spPr>
          <a:xfrm>
            <a:off x="0" y="295340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Consider the following reaction: 2Mg(s) + 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(g) → 2MgO(s)        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ΔH= –1204 kJ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a)  Is this reaction endothermic or exothermic? b)  Calculate the amount of heat transferred when 2.4g of Mg(s) reacts at constant pressure.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5B61D6-99A3-448D-B2D3-D5F0E94E6FBB}"/>
              </a:ext>
            </a:extLst>
          </p:cNvPr>
          <p:cNvSpPr/>
          <p:nvPr/>
        </p:nvSpPr>
        <p:spPr>
          <a:xfrm>
            <a:off x="-46630" y="5037403"/>
            <a:ext cx="919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Calculate the heat generated when 500. g of propane burns in excess O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2.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3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8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(l)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+ 5O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(g)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→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3 CO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(g)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+ 4 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O(l)     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Δ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H°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= – 2220. kJ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B4E112F-B3CB-43F2-B1FE-E67727E6292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4EA203-E217-4D77-94B6-DA7A6C6A449C}"/>
                  </a:ext>
                </a:extLst>
              </p:cNvPr>
              <p:cNvSpPr txBox="1"/>
              <p:nvPr/>
            </p:nvSpPr>
            <p:spPr>
              <a:xfrm>
                <a:off x="831808" y="2065872"/>
                <a:ext cx="649068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5.23 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b>
                              </m:sSub>
                            </m:num>
                            <m:den/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114.224 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−10909 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kJ</m:t>
                              </m:r>
                            </m:num>
                            <m:den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=−249.75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4EA203-E217-4D77-94B6-DA7A6C6A4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08" y="2065872"/>
                <a:ext cx="6490688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AAED8B-D374-45D3-AEAB-EA76BC4E182F}"/>
                  </a:ext>
                </a:extLst>
              </p:cNvPr>
              <p:cNvSpPr txBox="1"/>
              <p:nvPr/>
            </p:nvSpPr>
            <p:spPr>
              <a:xfrm>
                <a:off x="831808" y="4120764"/>
                <a:ext cx="521860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2.4 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Mg</m:t>
                              </m:r>
                            </m:num>
                            <m:den/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Mg</m:t>
                              </m:r>
                            </m:num>
                            <m:den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24.30 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Mg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−1204 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kJ</m:t>
                              </m:r>
                            </m:num>
                            <m:den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Mg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=−59.46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AAED8B-D374-45D3-AEAB-EA76BC4E1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08" y="4120764"/>
                <a:ext cx="5218608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4B584A-0E5B-413B-B319-8CE84F48D448}"/>
                  </a:ext>
                </a:extLst>
              </p:cNvPr>
              <p:cNvSpPr txBox="1"/>
              <p:nvPr/>
            </p:nvSpPr>
            <p:spPr>
              <a:xfrm>
                <a:off x="218105" y="5859609"/>
                <a:ext cx="608397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500 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num>
                            <m:den/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44.094 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−2220 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kJ</m:t>
                              </m:r>
                            </m:num>
                            <m:den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mol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=−25173.5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4B584A-0E5B-413B-B319-8CE84F48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5" y="5859609"/>
                <a:ext cx="6083973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8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99C8224-7C2F-4789-AA31-92AA90D3B67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Thermochemical Equations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98AA63EB-8BA7-4443-97CC-BB132B64B5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9699" y="1022803"/>
                <a:ext cx="60678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O(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s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H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O(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l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      			</a:t>
                </a:r>
                <a:r>
                  <a:rPr lang="el-GR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</a:t>
                </a:r>
                <a:r>
                  <a:rPr lang="en-US" altLang="en-US" b="1" dirty="0">
                    <a:solidFill>
                      <a:srgbClr val="67AEB6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+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6.01 kJ/mol </a:t>
                </a:r>
              </a:p>
            </p:txBody>
          </p:sp>
        </mc:Choice>
        <mc:Fallback xmlns="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98AA63EB-8BA7-4443-97CC-BB132B64B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9699" y="1022803"/>
                <a:ext cx="6067871" cy="369332"/>
              </a:xfrm>
              <a:prstGeom prst="rect">
                <a:avLst/>
              </a:prstGeom>
              <a:blipFill>
                <a:blip r:embed="rId2"/>
                <a:stretch>
                  <a:fillRect l="-803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4">
            <a:extLst>
              <a:ext uri="{FF2B5EF4-FFF2-40B4-BE49-F238E27FC236}">
                <a16:creationId xmlns:a16="http://schemas.microsoft.com/office/drawing/2014/main" id="{9DBAA93B-291B-470D-A480-A753B2D1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32693"/>
            <a:ext cx="48627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Concepts to consider:</a:t>
            </a:r>
          </a:p>
          <a:p>
            <a:pPr eaLnBrk="0" hangingPunct="0"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Is this a constant pressure process?</a:t>
            </a:r>
          </a:p>
          <a:p>
            <a:pPr eaLnBrk="0" hangingPunct="0"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What is the system?</a:t>
            </a:r>
          </a:p>
          <a:p>
            <a:pPr eaLnBrk="0" hangingPunct="0"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What are the surroundings?</a:t>
            </a:r>
          </a:p>
          <a:p>
            <a:pPr eaLnBrk="0" hangingPunct="0"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&gt; 0	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endothermic</a:t>
            </a:r>
          </a:p>
        </p:txBody>
      </p:sp>
      <p:pic>
        <p:nvPicPr>
          <p:cNvPr id="14" name="Picture 3" descr="bur25542_0507">
            <a:extLst>
              <a:ext uri="{FF2B5EF4-FFF2-40B4-BE49-F238E27FC236}">
                <a16:creationId xmlns:a16="http://schemas.microsoft.com/office/drawing/2014/main" id="{0069C295-3BAF-4982-875A-CDC1E5303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2518" r="55867" b="6343"/>
          <a:stretch>
            <a:fillRect/>
          </a:stretch>
        </p:blipFill>
        <p:spPr bwMode="auto">
          <a:xfrm>
            <a:off x="4719488" y="1422366"/>
            <a:ext cx="2315555" cy="215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41BA075B-E669-4C12-8050-F20C76278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44" y="3923539"/>
                <a:ext cx="7452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CH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4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g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+ 2O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g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CO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g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+ 2H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O(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l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    	</a:t>
                </a:r>
                <a:r>
                  <a:rPr lang="el-GR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</a:t>
                </a:r>
                <a:r>
                  <a:rPr lang="en-US" altLang="en-US" b="1" dirty="0">
                    <a:solidFill>
                      <a:srgbClr val="67AEB6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−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890.4 kJ/mol </a:t>
                </a:r>
              </a:p>
            </p:txBody>
          </p:sp>
        </mc:Choice>
        <mc:Fallback xmlns=""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41BA075B-E669-4C12-8050-F20C76278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44" y="3923539"/>
                <a:ext cx="7452926" cy="369332"/>
              </a:xfrm>
              <a:prstGeom prst="rect">
                <a:avLst/>
              </a:prstGeom>
              <a:blipFill>
                <a:blip r:embed="rId4"/>
                <a:stretch>
                  <a:fillRect l="-654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4">
            <a:extLst>
              <a:ext uri="{FF2B5EF4-FFF2-40B4-BE49-F238E27FC236}">
                <a16:creationId xmlns:a16="http://schemas.microsoft.com/office/drawing/2014/main" id="{65F966F0-471B-4408-B643-21A46531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4372"/>
            <a:ext cx="45421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Concepts to consider: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Is this a constant pressure process?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What is the system?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What are the surroundings?</a:t>
            </a:r>
          </a:p>
          <a:p>
            <a:pPr eaLnBrk="0" hangingPunct="0">
              <a:buClr>
                <a:srgbClr val="000000"/>
              </a:buClr>
              <a:buSzPct val="10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&lt; 0	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exothermic</a:t>
            </a:r>
          </a:p>
        </p:txBody>
      </p:sp>
      <p:pic>
        <p:nvPicPr>
          <p:cNvPr id="18" name="Picture 3" descr="bur25542_0507">
            <a:extLst>
              <a:ext uri="{FF2B5EF4-FFF2-40B4-BE49-F238E27FC236}">
                <a16:creationId xmlns:a16="http://schemas.microsoft.com/office/drawing/2014/main" id="{52EAAB87-1FC8-47DD-9D9B-C02883A3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2728" t="2573" r="-2110" b="6343"/>
          <a:stretch>
            <a:fillRect/>
          </a:stretch>
        </p:blipFill>
        <p:spPr bwMode="auto">
          <a:xfrm>
            <a:off x="4719489" y="4426600"/>
            <a:ext cx="1868207" cy="231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5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E961E8-98AB-46A9-BB76-A2690EE06FD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Standard Enthalpies of Formation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AED538BE-73C0-485E-A39A-FCA95668A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31653"/>
                <a:ext cx="8991600" cy="7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The </a:t>
                </a:r>
                <a:r>
                  <a:rPr lang="en-US" b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standard enthalpy of formation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l-GR" altLang="en-US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∆</m:t>
                    </m:r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sub>
                      <m:sup>
                        <m:r>
                          <a:rPr lang="el-GR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is defined as the heat change that results when 1 mole of a compound is formed from its constituent elements in their standard states.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AED538BE-73C0-485E-A39A-FCA95668A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31653"/>
                <a:ext cx="8991600" cy="705450"/>
              </a:xfrm>
              <a:prstGeom prst="rect">
                <a:avLst/>
              </a:prstGeom>
              <a:blipFill>
                <a:blip r:embed="rId2"/>
                <a:stretch>
                  <a:fillRect l="-542" t="-2609" r="-68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13">
            <a:extLst>
              <a:ext uri="{FF2B5EF4-FFF2-40B4-BE49-F238E27FC236}">
                <a16:creationId xmlns:a16="http://schemas.microsoft.com/office/drawing/2014/main" id="{C13527C4-D269-45BC-BDCF-5A83CFFC2FC5}"/>
              </a:ext>
            </a:extLst>
          </p:cNvPr>
          <p:cNvGrpSpPr>
            <a:grpSpLocks/>
          </p:cNvGrpSpPr>
          <p:nvPr/>
        </p:nvGrpSpPr>
        <p:grpSpPr bwMode="auto">
          <a:xfrm>
            <a:off x="1072526" y="1856281"/>
            <a:ext cx="6998948" cy="334835"/>
            <a:chOff x="1711271" y="4815743"/>
            <a:chExt cx="6761696" cy="335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7">
                  <a:extLst>
                    <a:ext uri="{FF2B5EF4-FFF2-40B4-BE49-F238E27FC236}">
                      <a16:creationId xmlns:a16="http://schemas.microsoft.com/office/drawing/2014/main" id="{43769B9C-3CE3-42DB-8540-D099B2C76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1271" y="4824824"/>
                  <a:ext cx="3573328" cy="3169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</a:pPr>
                  <a:r>
                    <a:rPr lang="en-US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cs typeface="Arial" pitchFamily="34" charset="0"/>
                    </a:rPr>
                    <a:t>C(graphite) + O</a:t>
                  </a:r>
                  <a:r>
                    <a:rPr lang="en-US" altLang="en-US" b="1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cs typeface="Arial" pitchFamily="34" charset="0"/>
                    </a:rPr>
                    <a:t>2</a:t>
                  </a:r>
                  <a:r>
                    <a:rPr lang="en-US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cs typeface="Arial" pitchFamily="34" charset="0"/>
                    </a:rPr>
                    <a:t>(g) </a:t>
                  </a:r>
                  <a14:m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⟶</m:t>
                      </m:r>
                    </m:oMath>
                  </a14:m>
                  <a:r>
                    <a:rPr lang="en-US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cs typeface="Arial" pitchFamily="34" charset="0"/>
                    </a:rPr>
                    <a:t> CO</a:t>
                  </a:r>
                  <a:r>
                    <a:rPr lang="en-US" altLang="en-US" b="1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cs typeface="Arial" pitchFamily="34" charset="0"/>
                    </a:rPr>
                    <a:t>2</a:t>
                  </a:r>
                  <a:r>
                    <a:rPr lang="en-US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cs typeface="Arial" pitchFamily="34" charset="0"/>
                    </a:rPr>
                    <a:t>(g)</a:t>
                  </a:r>
                  <a:endPara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7">
                  <a:extLst>
                    <a:ext uri="{FF2B5EF4-FFF2-40B4-BE49-F238E27FC236}">
                      <a16:creationId xmlns:a16="http://schemas.microsoft.com/office/drawing/2014/main" id="{43769B9C-3CE3-42DB-8540-D099B2C768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11271" y="4824824"/>
                  <a:ext cx="3573328" cy="316986"/>
                </a:xfrm>
                <a:prstGeom prst="rect">
                  <a:avLst/>
                </a:prstGeom>
                <a:blipFill>
                  <a:blip r:embed="rId3"/>
                  <a:stretch>
                    <a:fillRect l="-1483" t="-26923" b="-3076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9">
                  <a:extLst>
                    <a:ext uri="{FF2B5EF4-FFF2-40B4-BE49-F238E27FC236}">
                      <a16:creationId xmlns:a16="http://schemas.microsoft.com/office/drawing/2014/main" id="{C8B2D523-2905-4234-8FDD-CAAB1DD33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9767" y="4815743"/>
                  <a:ext cx="2743200" cy="3351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l-GR" altLang="en-US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∆</m:t>
                      </m:r>
                      <m:sSubSup>
                        <m:sSubSupPr>
                          <m:ctrlPr>
                            <a:rPr lang="el-GR" alt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alt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en-US" b="1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𝐟</m:t>
                          </m:r>
                        </m:sub>
                        <m:sup>
                          <m:r>
                            <a:rPr lang="el-GR" altLang="en-US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°</m:t>
                          </m:r>
                        </m:sup>
                      </m:sSubSup>
                    </m:oMath>
                  </a14:m>
                  <a:r>
                    <a:rPr lang="en-US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= </a:t>
                  </a:r>
                  <a:r>
                    <a:rPr lang="en-US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cs typeface="Arial" pitchFamily="34" charset="0"/>
                    </a:rPr>
                    <a:t>−393.5 kJ mol</a:t>
                  </a:r>
                  <a:r>
                    <a:rPr lang="en-US" altLang="en-US" b="1" baseline="30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  <a:cs typeface="Arial" pitchFamily="34" charset="0"/>
                    </a:rPr>
                    <a:t>–1</a:t>
                  </a:r>
                  <a:endPara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9">
                  <a:extLst>
                    <a:ext uri="{FF2B5EF4-FFF2-40B4-BE49-F238E27FC236}">
                      <a16:creationId xmlns:a16="http://schemas.microsoft.com/office/drawing/2014/main" id="{C8B2D523-2905-4234-8FDD-CAAB1DD33A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29767" y="4815743"/>
                  <a:ext cx="2743200" cy="335148"/>
                </a:xfrm>
                <a:prstGeom prst="rect">
                  <a:avLst/>
                </a:prstGeom>
                <a:blipFill>
                  <a:blip r:embed="rId4"/>
                  <a:stretch>
                    <a:fillRect t="-22222" b="-2963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3419CC4B-F108-4F9E-97DA-AEABBDAEF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66556"/>
                <a:ext cx="9144000" cy="1225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The superscripted degree sign denotes standard conditions and “f” stands for formation</a:t>
                </a:r>
              </a:p>
              <a:p>
                <a:pPr lvl="1" defTabSz="914400"/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1 atm pressure for gases and 1 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M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concentration for solutions. </a:t>
                </a:r>
                <a:endParaRPr lang="en-US" alt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:pPr lvl="1" defTabSz="914400"/>
                <a14:m>
                  <m:oMath xmlns:m="http://schemas.openxmlformats.org/officeDocument/2006/math">
                    <m:r>
                      <a:rPr lang="el-GR" alt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∆</m:t>
                    </m:r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sub>
                      <m:sup>
                        <m:r>
                          <a:rPr lang="el-GR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for an element in its most stable form is zero.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l-GR" alt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∆</m:t>
                    </m:r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sub>
                      <m:sup>
                        <m:r>
                          <a:rPr lang="el-GR" alt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  <m:r>
                      <a:rPr lang="el-GR" alt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for many substances are tabulated in </a:t>
                </a:r>
                <a:r>
                  <a:rPr lang="en-US" altLang="en-US" b="1" dirty="0">
                    <a:solidFill>
                      <a:srgbClr val="67AEB6"/>
                    </a:solidFill>
                    <a:latin typeface="Gill Sans MT" panose="020B0502020104020203" pitchFamily="34" charset="0"/>
                  </a:rPr>
                  <a:t>Appendix 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of the textbook.</a:t>
                </a:r>
              </a:p>
            </p:txBody>
          </p:sp>
        </mc:Choice>
        <mc:Fallback xmlns="">
          <p:sp>
            <p:nvSpPr>
              <p:cNvPr id="16" name="Rectangle 19">
                <a:extLst>
                  <a:ext uri="{FF2B5EF4-FFF2-40B4-BE49-F238E27FC236}">
                    <a16:creationId xmlns:a16="http://schemas.microsoft.com/office/drawing/2014/main" id="{3419CC4B-F108-4F9E-97DA-AEABBDAEF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66556"/>
                <a:ext cx="9144000" cy="1225144"/>
              </a:xfrm>
              <a:prstGeom prst="rect">
                <a:avLst/>
              </a:prstGeom>
              <a:blipFill>
                <a:blip r:embed="rId5"/>
                <a:stretch>
                  <a:fillRect l="-533" t="-2985" r="-67" b="-69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1A78B208-6584-4ABD-A535-5535FB6AF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7608" y="3994868"/>
                <a:ext cx="9144000" cy="662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The </a:t>
                </a:r>
                <a:r>
                  <a:rPr lang="en-US" altLang="en-US" b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standard enthalpy of reaction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</a:t>
                </a:r>
                <a:r>
                  <a:rPr lang="el-G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Rxn</m:t>
                        </m:r>
                      </m:sub>
                      <m:sup>
                        <m: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  <m:r>
                      <a:rPr lang="el-GR" alt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is defined as the enthalpy of a reaction carried out under standard conditions.</a:t>
                </a:r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1A78B208-6584-4ABD-A535-5535FB6AF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08" y="3994868"/>
                <a:ext cx="9144000" cy="662874"/>
              </a:xfrm>
              <a:prstGeom prst="rect">
                <a:avLst/>
              </a:prstGeom>
              <a:blipFill>
                <a:blip r:embed="rId6"/>
                <a:stretch>
                  <a:fillRect l="-600" t="-1835" b="-137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00F3EF-BC74-44E1-B671-CE88A62ACB62}"/>
                  </a:ext>
                </a:extLst>
              </p:cNvPr>
              <p:cNvSpPr/>
              <p:nvPr/>
            </p:nvSpPr>
            <p:spPr>
              <a:xfrm>
                <a:off x="3185476" y="4612563"/>
                <a:ext cx="2300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a</a:t>
                </a:r>
                <a:r>
                  <a:rPr lang="en-US" altLang="en-US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A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+ </a:t>
                </a:r>
                <a:r>
                  <a:rPr lang="en-US" altLang="en-US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b</a:t>
                </a:r>
                <a:r>
                  <a:rPr lang="en-US" altLang="en-US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B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</a:t>
                </a:r>
                <a:r>
                  <a:rPr lang="en-US" altLang="en-US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</a:t>
                </a:r>
                <a:r>
                  <a:rPr lang="en-US" altLang="en-US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+ </a:t>
                </a:r>
                <a:r>
                  <a:rPr lang="en-US" altLang="en-US" b="1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d</a:t>
                </a:r>
                <a:r>
                  <a:rPr lang="en-US" altLang="en-US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D</a:t>
                </a:r>
                <a:endParaRPr lang="en-US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00F3EF-BC74-44E1-B671-CE88A62AC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76" y="4612563"/>
                <a:ext cx="2300631" cy="369332"/>
              </a:xfrm>
              <a:prstGeom prst="rect">
                <a:avLst/>
              </a:prstGeom>
              <a:blipFill>
                <a:blip r:embed="rId7"/>
                <a:stretch>
                  <a:fillRect l="-2122" t="-10000" r="-159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47A6701-40B0-41E0-AAE1-A865F3D2D00A}"/>
              </a:ext>
            </a:extLst>
          </p:cNvPr>
          <p:cNvSpPr/>
          <p:nvPr/>
        </p:nvSpPr>
        <p:spPr>
          <a:xfrm>
            <a:off x="0" y="6145723"/>
            <a:ext cx="7384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and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are the stoichiometric coefficients for the reactants and products.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AC5FB6-CB1D-4FDF-8CE0-D6C59F7B279A}"/>
                  </a:ext>
                </a:extLst>
              </p:cNvPr>
              <p:cNvSpPr/>
              <p:nvPr/>
            </p:nvSpPr>
            <p:spPr bwMode="auto">
              <a:xfrm>
                <a:off x="1064918" y="5105425"/>
                <a:ext cx="7839075" cy="3917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Rxn</m:t>
                        </m:r>
                      </m:sub>
                      <m:sup>
                        <m:r>
                          <a:rPr lang="el-GR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  <m:r>
                      <a:rPr lang="el-GR" altLang="en-US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= [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sub>
                      <m:sup>
                        <m:r>
                          <a:rPr lang="el-GR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(C) + 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d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sub>
                      <m:sup>
                        <m:r>
                          <a:rPr lang="el-GR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(D) ] – [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a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sub>
                      <m:sup>
                        <m:r>
                          <a:rPr lang="el-GR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(A) + 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b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sub>
                      <m:sup>
                        <m:r>
                          <a:rPr lang="el-GR" altLang="en-US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(B)]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AC5FB6-CB1D-4FDF-8CE0-D6C59F7B2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918" y="5105425"/>
                <a:ext cx="7839075" cy="391710"/>
              </a:xfrm>
              <a:prstGeom prst="rect">
                <a:avLst/>
              </a:prstGeom>
              <a:blipFill>
                <a:blip r:embed="rId8"/>
                <a:stretch>
                  <a:fillRect l="-700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AFBAE8-4E8B-4FBF-AE82-C523E6213A1C}"/>
                  </a:ext>
                </a:extLst>
              </p:cNvPr>
              <p:cNvSpPr/>
              <p:nvPr/>
            </p:nvSpPr>
            <p:spPr bwMode="auto">
              <a:xfrm>
                <a:off x="1287964" y="5584918"/>
                <a:ext cx="6353175" cy="3941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Rxn</m:t>
                        </m:r>
                      </m:sub>
                      <m:sup>
                        <m: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  <m:r>
                      <a:rPr lang="el-GR" alt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= 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n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l-G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sub>
                      <m:sup>
                        <m: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(products) – 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m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sub>
                      <m:sup>
                        <m:r>
                          <a:rPr lang="el-GR" alt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(reactants)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AFBAE8-4E8B-4FBF-AE82-C523E6213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964" y="5584918"/>
                <a:ext cx="6353175" cy="394147"/>
              </a:xfrm>
              <a:prstGeom prst="rect">
                <a:avLst/>
              </a:prstGeom>
              <a:blipFill>
                <a:blip r:embed="rId9"/>
                <a:stretch>
                  <a:fillRect t="-3077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2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7E0C397D-12D6-4BFC-B919-EFC2A4BB0D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854156"/>
                <a:ext cx="8839200" cy="366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15000"/>
                  </a:lnSpc>
                  <a:spcAft>
                    <a:spcPts val="100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Using data from Appendix G (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  <a:hlinkClick r:id="rId2"/>
                  </a:rPr>
                  <a:t>textbook link here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), calculate </a:t>
                </a:r>
                <a:r>
                  <a:rPr lang="el-GR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6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Rxn</m:t>
                        </m:r>
                      </m:sub>
                      <m:sup>
                        <m:r>
                          <a:rPr lang="el-GR" alt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for Ag</a:t>
                </a:r>
                <a:r>
                  <a:rPr lang="en-US" altLang="en-US" sz="16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+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aq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Cl</a:t>
                </a:r>
                <a:r>
                  <a:rPr lang="en-US" altLang="en-US" sz="16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aq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AgCl(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s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7E0C397D-12D6-4BFC-B919-EFC2A4BB0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54156"/>
                <a:ext cx="8839200" cy="366319"/>
              </a:xfrm>
              <a:prstGeom prst="rect">
                <a:avLst/>
              </a:prstGeom>
              <a:blipFill>
                <a:blip r:embed="rId3"/>
                <a:stretch>
                  <a:fillRect l="-345" b="-2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C3D8F1C9-689E-4C76-9021-9D95B23A765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390215B7-EF3C-4696-A2DB-9B0545C2E0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2490874"/>
                <a:ext cx="6172200" cy="117211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The combustion of thiophene, 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S(l), a compound used in the manufacture of pharmaceuticals, produces carbon dioxide and sulfur dioxide gases and liquid water. The enthalpy change in the combustion of one mole of 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l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is –2523kJ. Use this information and data below to establish </a:t>
                </a:r>
                <a:r>
                  <a:rPr lang="el-G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f</m:t>
                        </m:r>
                      </m:sub>
                      <m:sup>
                        <m:r>
                          <a:rPr lang="el-GR" altLang="en-US" sz="1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for 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l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C</a:t>
                </a:r>
                <a:r>
                  <a:rPr lang="pt-BR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pt-BR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S(</a:t>
                </a:r>
                <a:r>
                  <a:rPr lang="pt-BR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l)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+ 6O</a:t>
                </a:r>
                <a:r>
                  <a:rPr lang="pt-BR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pt-BR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pt-BR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4CO</a:t>
                </a:r>
                <a:r>
                  <a:rPr lang="pt-BR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pt-BR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SO</a:t>
                </a:r>
                <a:r>
                  <a:rPr lang="pt-BR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pt-BR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+ 2H</a:t>
                </a:r>
                <a:r>
                  <a:rPr lang="pt-BR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</a:t>
                </a:r>
                <a:r>
                  <a:rPr lang="pt-BR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l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    </a:t>
                </a:r>
                <a:r>
                  <a:rPr lang="el-G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:r>
                  <a:rPr lang="pt-B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 = –2523kJ</a:t>
                </a:r>
              </a:p>
            </p:txBody>
          </p:sp>
        </mc:Choice>
        <mc:Fallback xmlns="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390215B7-EF3C-4696-A2DB-9B0545C2E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490874"/>
                <a:ext cx="6172200" cy="1172119"/>
              </a:xfrm>
              <a:prstGeom prst="rect">
                <a:avLst/>
              </a:prstGeom>
              <a:blipFill>
                <a:blip r:embed="rId4"/>
                <a:stretch>
                  <a:fillRect l="-494" t="-3646" r="-888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6192D5BD-E42D-412B-BA96-6212C5B6A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8281"/>
              </p:ext>
            </p:extLst>
          </p:nvPr>
        </p:nvGraphicFramePr>
        <p:xfrm>
          <a:off x="6280729" y="2541468"/>
          <a:ext cx="273603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069">
                  <a:extLst>
                    <a:ext uri="{9D8B030D-6E8A-4147-A177-3AD203B41FA5}">
                      <a16:colId xmlns:a16="http://schemas.microsoft.com/office/drawing/2014/main" val="1268762728"/>
                    </a:ext>
                  </a:extLst>
                </a:gridCol>
                <a:gridCol w="1738967">
                  <a:extLst>
                    <a:ext uri="{9D8B030D-6E8A-4147-A177-3AD203B41FA5}">
                      <a16:colId xmlns:a16="http://schemas.microsoft.com/office/drawing/2014/main" val="168426615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CO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–393.5kJ mol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–1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7254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SO</a:t>
                      </a:r>
                      <a:r>
                        <a:rPr lang="pt-BR" sz="160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pt-B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(g)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pt-B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296.8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kJ mol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–1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195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 kJ mol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–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5857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H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O(</a:t>
                      </a:r>
                      <a:r>
                        <a:rPr lang="en-US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l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–285.8kJ mol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–1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0064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C4005F7-D07F-420E-A86D-8A157BBA063E}"/>
                  </a:ext>
                </a:extLst>
              </p:cNvPr>
              <p:cNvSpPr/>
              <p:nvPr/>
            </p:nvSpPr>
            <p:spPr>
              <a:xfrm>
                <a:off x="589203" y="1195326"/>
                <a:ext cx="4813241" cy="421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l-GR" altLang="en-US" dirty="0">
                    <a:solidFill>
                      <a:srgbClr val="E6778A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Rxn</m:t>
                        </m:r>
                      </m:sub>
                      <m:sup>
                        <m:r>
                          <a:rPr lang="el-GR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n</m:t>
                    </m:r>
                    <m:r>
                      <a:rPr lang="el-GR" altLang="en-US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∆</m:t>
                    </m:r>
                    <m:sSubSup>
                      <m:sSubSupPr>
                        <m:ctrlPr>
                          <a:rPr lang="el-GR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sub>
                      <m:sup>
                        <m:r>
                          <a:rPr lang="el-GR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(AgCl) –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n</m:t>
                    </m:r>
                    <m:r>
                      <a:rPr lang="el-GR" altLang="en-US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∆</m:t>
                    </m:r>
                    <m:sSubSup>
                      <m:sSubSupPr>
                        <m:ctrlPr>
                          <a:rPr lang="el-GR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sub>
                      <m:sup>
                        <m:r>
                          <a:rPr lang="el-GR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(Ag</a:t>
                </a:r>
                <a:r>
                  <a:rPr lang="en-US" altLang="en-US" baseline="30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+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n</a:t>
                </a:r>
                <a14:m>
                  <m:oMath xmlns:m="http://schemas.openxmlformats.org/officeDocument/2006/math">
                    <m:r>
                      <a:rPr lang="el-GR" altLang="en-US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∆</m:t>
                    </m:r>
                    <m:sSubSup>
                      <m:sSubSupPr>
                        <m:ctrlPr>
                          <a:rPr lang="el-GR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sub>
                      <m:sup>
                        <m:r>
                          <a:rPr lang="el-GR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(Cl</a:t>
                </a:r>
                <a:r>
                  <a:rPr lang="en-US" altLang="en-US" baseline="30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-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)]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C4005F7-D07F-420E-A86D-8A157BBA0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03" y="1195326"/>
                <a:ext cx="4813241" cy="421334"/>
              </a:xfrm>
              <a:prstGeom prst="rect">
                <a:avLst/>
              </a:prstGeom>
              <a:blipFill>
                <a:blip r:embed="rId5"/>
                <a:stretch>
                  <a:fillRect l="-1141" t="-2899" r="-253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C2C7244-A889-4E40-AEF0-4F75E34E9E18}"/>
              </a:ext>
            </a:extLst>
          </p:cNvPr>
          <p:cNvSpPr/>
          <p:nvPr/>
        </p:nvSpPr>
        <p:spPr>
          <a:xfrm>
            <a:off x="1265478" y="1603003"/>
            <a:ext cx="5466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= 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</a:rPr>
              <a:t>127.0 kJ/mol – [(+105.9 kJ/mol) + (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–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</a:rPr>
              <a:t>167.2 kJ/mol)]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B63273-0139-4EE2-A48E-986D3BC7CB30}"/>
              </a:ext>
            </a:extLst>
          </p:cNvPr>
          <p:cNvSpPr/>
          <p:nvPr/>
        </p:nvSpPr>
        <p:spPr>
          <a:xfrm>
            <a:off x="1265478" y="1951121"/>
            <a:ext cx="5665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ea typeface="MS PGothic" pitchFamily="34" charset="-128"/>
              </a:rPr>
              <a:t>= </a:t>
            </a: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–127.0 kJ/mol – (–61.3 kJ/mol) = –65.7 kJ/mol</a:t>
            </a:r>
            <a:endParaRPr lang="en-US" altLang="en-US" dirty="0">
              <a:solidFill>
                <a:srgbClr val="E6778A"/>
              </a:solidFill>
              <a:latin typeface="Gill Sans MT" panose="020B0502020104020203" pitchFamily="34" charset="0"/>
              <a:ea typeface="MS PGothic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4C4625-71FF-40D4-A5B6-7976B85203C8}"/>
                  </a:ext>
                </a:extLst>
              </p:cNvPr>
              <p:cNvSpPr/>
              <p:nvPr/>
            </p:nvSpPr>
            <p:spPr>
              <a:xfrm>
                <a:off x="450829" y="4306630"/>
                <a:ext cx="8050024" cy="409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l-GR" altLang="en-US" dirty="0">
                    <a:solidFill>
                      <a:srgbClr val="E6778A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Rxn</m:t>
                        </m:r>
                      </m:sub>
                      <m:sup>
                        <m:r>
                          <a:rPr lang="el-GR" alt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alt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n</m:t>
                        </m:r>
                        <m:r>
                          <a:rPr lang="el-GR" alt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el-GR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f</m:t>
                            </m:r>
                          </m:sub>
                          <m:sup>
                            <m:r>
                              <a:rPr lang="el-GR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°</m:t>
                            </m:r>
                          </m:sup>
                        </m:sSubSup>
                        <m:d>
                          <m:dPr>
                            <m:ctrlPr>
                              <a:rPr lang="el-GR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altLang="en-US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CO</m:t>
                                </m:r>
                              </m:e>
                              <m:sub>
                                <m:r>
                                  <a:rPr lang="en-US" alt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n</m:t>
                        </m:r>
                        <m:r>
                          <a:rPr lang="el-GR" alt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el-GR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f</m:t>
                            </m:r>
                          </m:sub>
                          <m:sup>
                            <m:r>
                              <a:rPr lang="el-GR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°</m:t>
                            </m:r>
                          </m:sup>
                        </m:sSubSup>
                        <m:d>
                          <m:dPr>
                            <m:ctrlPr>
                              <a:rPr lang="el-GR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altLang="en-US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S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alt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n</m:t>
                        </m:r>
                        <m:r>
                          <a:rPr lang="el-GR" alt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el-GR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f</m:t>
                            </m:r>
                          </m:sub>
                          <m:sup>
                            <m:r>
                              <a:rPr lang="el-GR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°</m:t>
                            </m:r>
                          </m:sup>
                        </m:sSubSup>
                        <m:d>
                          <m:dPr>
                            <m:ctrlPr>
                              <a:rPr lang="el-GR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altLang="en-US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en-US" i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O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alt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n</m:t>
                        </m:r>
                        <m:r>
                          <a:rPr lang="el-GR" alt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el-GR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f</m:t>
                            </m:r>
                          </m:sub>
                          <m:sup>
                            <m:r>
                              <a:rPr lang="el-GR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°</m:t>
                            </m:r>
                          </m:sup>
                        </m:sSubSup>
                        <m:d>
                          <m:dPr>
                            <m:ctrlPr>
                              <a:rPr lang="el-GR" alt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altLang="en-US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altLang="en-US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S</m:t>
                            </m:r>
                          </m:e>
                        </m:d>
                        <m: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n</m:t>
                        </m:r>
                        <m:r>
                          <a:rPr lang="el-GR" altLang="en-US" i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el-GR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f</m:t>
                            </m:r>
                          </m:sub>
                          <m:sup>
                            <m:r>
                              <a:rPr lang="el-GR" altLang="en-US" i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°</m:t>
                            </m:r>
                          </m:sup>
                        </m:sSubSup>
                        <m:d>
                          <m:dPr>
                            <m:ctrlPr>
                              <a:rPr lang="el-GR" altLang="en-US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altLang="en-US" i="1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dirty="0">
                  <a:solidFill>
                    <a:srgbClr val="E6778A"/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4C4625-71FF-40D4-A5B6-7976B8520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9" y="4306630"/>
                <a:ext cx="8050024" cy="409151"/>
              </a:xfrm>
              <a:prstGeom prst="rect">
                <a:avLst/>
              </a:prstGeom>
              <a:blipFill>
                <a:blip r:embed="rId6"/>
                <a:stretch>
                  <a:fillRect l="-682" t="-147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A4A09C-2A77-4EAC-8438-E7F8F60D404D}"/>
                  </a:ext>
                </a:extLst>
              </p:cNvPr>
              <p:cNvSpPr/>
              <p:nvPr/>
            </p:nvSpPr>
            <p:spPr>
              <a:xfrm>
                <a:off x="450829" y="4898571"/>
                <a:ext cx="7982057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−2523 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kJ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mol</m:t>
                        </m:r>
                      </m:den>
                    </m:f>
                    <m:r>
                      <a:rPr lang="en-US" alt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alt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l-GR" alt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alt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4</m:t>
                            </m:r>
                          </m:e>
                        </m:d>
                        <m:d>
                          <m:dPr>
                            <m:ctrlPr>
                              <a:rPr lang="el-GR" alt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en-US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−393.5 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kJ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mol</m:t>
                                </m:r>
                              </m:den>
                            </m:f>
                          </m:e>
                        </m:d>
                        <m: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alt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−296.8 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kJ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mol</m:t>
                                </m:r>
                              </m:den>
                            </m:f>
                          </m:e>
                        </m:d>
                        <m: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alt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b="0" i="1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−285.8 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kJ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rgbClr val="E6778A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mol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–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alt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l-GR" alt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l-GR" altLang="en-US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x</m:t>
                            </m:r>
                          </m:e>
                        </m:d>
                        <m: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alt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6</m:t>
                            </m:r>
                          </m:e>
                        </m:d>
                        <m:d>
                          <m:dPr>
                            <m:ctrlPr>
                              <a:rPr lang="en-US" altLang="en-US" b="0" i="1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altLang="en-US" b="0" i="0" smtClean="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en-US" altLang="en-US" dirty="0">
                  <a:solidFill>
                    <a:srgbClr val="E6778A"/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A4A09C-2A77-4EAC-8438-E7F8F60D4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9" y="4898571"/>
                <a:ext cx="7982057" cy="506870"/>
              </a:xfrm>
              <a:prstGeom prst="rect">
                <a:avLst/>
              </a:prstGeom>
              <a:blipFill>
                <a:blip r:embed="rId7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19CD19-AB3D-455A-87F2-2A6A54DECF89}"/>
                  </a:ext>
                </a:extLst>
              </p:cNvPr>
              <p:cNvSpPr txBox="1"/>
              <p:nvPr/>
            </p:nvSpPr>
            <p:spPr>
              <a:xfrm>
                <a:off x="450829" y="5604824"/>
                <a:ext cx="1207895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−80.6 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kJ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19CD19-AB3D-455A-87F2-2A6A54DEC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9" y="5604824"/>
                <a:ext cx="1207895" cy="4675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3EF18C-A2FB-4785-856A-24C9EA30BE32}"/>
                  </a:ext>
                </a:extLst>
              </p:cNvPr>
              <p:cNvSpPr txBox="1"/>
              <p:nvPr/>
            </p:nvSpPr>
            <p:spPr>
              <a:xfrm>
                <a:off x="450829" y="6270883"/>
                <a:ext cx="1845890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−80.6 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kJ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altLang="en-US" sz="1600" dirty="0">
                          <a:solidFill>
                            <a:srgbClr val="E6778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altLang="en-US" sz="16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altLang="en-US" sz="16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60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sz="160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en-US" sz="1600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sz="160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600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en-US" sz="1600" b="0" i="1" smtClean="0">
                                      <a:solidFill>
                                        <a:srgbClr val="E6778A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𝑆</m:t>
                              </m:r>
                            </m:sub>
                          </m:sSub>
                        </m:sub>
                        <m:sup>
                          <m:r>
                            <a:rPr lang="el-GR" altLang="en-US" sz="160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3EF18C-A2FB-4785-856A-24C9EA30B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9" y="6270883"/>
                <a:ext cx="1845890" cy="467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8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89E15D0-0BD8-4A9E-9841-189846214FF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Thermochemical Equations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E4A6D13-7FDC-4163-952B-7BB9758A7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705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Enthalpy is an extensive property; these are properties dependent on the amount of matter involved.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8998857A-475E-4BFA-9F6E-C5399726F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1190742"/>
                <a:ext cx="6553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 H</a:t>
                </a:r>
                <a:r>
                  <a:rPr 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O(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l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H</a:t>
                </a:r>
                <a:r>
                  <a:rPr 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O(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g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			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+44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kJ mol</a:t>
                </a:r>
                <a:r>
                  <a:rPr lang="en-US" altLang="en-US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–1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r>
                  <a:rPr 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O(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l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r>
                  <a:rPr 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O(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g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		</a:t>
                </a:r>
                <a:r>
                  <a:rPr lang="el-G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+88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kJ mol</a:t>
                </a:r>
                <a:r>
                  <a:rPr lang="en-US" altLang="en-US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–1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8998857A-475E-4BFA-9F6E-C5399726F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1190742"/>
                <a:ext cx="6553200" cy="646331"/>
              </a:xfrm>
              <a:prstGeom prst="rect">
                <a:avLst/>
              </a:prstGeom>
              <a:blipFill>
                <a:blip r:embed="rId2"/>
                <a:stretch>
                  <a:fillRect l="-837" t="-4717" b="-14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4">
            <a:extLst>
              <a:ext uri="{FF2B5EF4-FFF2-40B4-BE49-F238E27FC236}">
                <a16:creationId xmlns:a16="http://schemas.microsoft.com/office/drawing/2014/main" id="{8DA8EA4A-14BE-472E-80B9-C37FC255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396" y="1213037"/>
            <a:ext cx="2740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</a:rPr>
              <a:t>Double the amount of matter, double the enthalpy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56550703-8A63-40AB-B9B1-6B1E642C0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191" y="1955706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1)</a:t>
            </a: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  <a:cs typeface="Times New Roman" pitchFamily="18" charset="0"/>
              </a:rPr>
              <a:t>	Always specify the physical states of reactants and products because</a:t>
            </a:r>
            <a:r>
              <a:rPr lang="en-US" altLang="en-US" b="1" i="1" dirty="0">
                <a:solidFill>
                  <a:schemeClr val="tx1"/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  <a:cs typeface="Times New Roman" pitchFamily="18" charset="0"/>
              </a:rPr>
              <a:t>they help determine the actual enthalpy changes.</a:t>
            </a:r>
            <a:endParaRPr lang="en-US" altLang="en-US" b="1" i="1" dirty="0">
              <a:solidFill>
                <a:schemeClr val="tx1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grpSp>
        <p:nvGrpSpPr>
          <p:cNvPr id="14" name="Group 29">
            <a:extLst>
              <a:ext uri="{FF2B5EF4-FFF2-40B4-BE49-F238E27FC236}">
                <a16:creationId xmlns:a16="http://schemas.microsoft.com/office/drawing/2014/main" id="{B4304853-9F03-4E5D-826A-7E720BB7203F}"/>
              </a:ext>
            </a:extLst>
          </p:cNvPr>
          <p:cNvGrpSpPr>
            <a:grpSpLocks/>
          </p:cNvGrpSpPr>
          <p:nvPr/>
        </p:nvGrpSpPr>
        <p:grpSpPr bwMode="auto">
          <a:xfrm>
            <a:off x="971671" y="2565613"/>
            <a:ext cx="7772401" cy="369332"/>
            <a:chOff x="1219199" y="3581400"/>
            <a:chExt cx="7772401" cy="369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A21463D9-CAB3-48AE-9738-9ACB9E5F93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9199" y="3581400"/>
                  <a:ext cx="4329619" cy="369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CH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4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a14:m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 CO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A21463D9-CAB3-48AE-9738-9ACB9E5F93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19199" y="3581400"/>
                  <a:ext cx="4329619" cy="369387"/>
                </a:xfrm>
                <a:prstGeom prst="rect">
                  <a:avLst/>
                </a:prstGeom>
                <a:blipFill>
                  <a:blip r:embed="rId3"/>
                  <a:stretch>
                    <a:fillRect l="-1125" t="-10000" b="-2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B6039AB5-B8A4-44F9-ADE9-E04B86933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667000" cy="36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Δ</a:t>
              </a:r>
              <a:r>
                <a:rPr lang="en-US" alt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= 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−802.4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kJ mol</a:t>
              </a:r>
              <a:r>
                <a:rPr lang="en-US" altLang="en-US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–1</a:t>
              </a:r>
              <a:endPara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9" name="Group 30">
            <a:extLst>
              <a:ext uri="{FF2B5EF4-FFF2-40B4-BE49-F238E27FC236}">
                <a16:creationId xmlns:a16="http://schemas.microsoft.com/office/drawing/2014/main" id="{087A4FDE-ACA3-4110-B74D-5955FF46B730}"/>
              </a:ext>
            </a:extLst>
          </p:cNvPr>
          <p:cNvGrpSpPr>
            <a:grpSpLocks/>
          </p:cNvGrpSpPr>
          <p:nvPr/>
        </p:nvGrpSpPr>
        <p:grpSpPr bwMode="auto">
          <a:xfrm>
            <a:off x="971672" y="2894041"/>
            <a:ext cx="7772400" cy="369332"/>
            <a:chOff x="1219200" y="5695890"/>
            <a:chExt cx="7772400" cy="369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4">
                  <a:extLst>
                    <a:ext uri="{FF2B5EF4-FFF2-40B4-BE49-F238E27FC236}">
                      <a16:creationId xmlns:a16="http://schemas.microsoft.com/office/drawing/2014/main" id="{03E59577-2954-470E-B2B1-9AC16E50B1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9200" y="5695890"/>
                  <a:ext cx="4205794" cy="369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</a:pP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CH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4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a14:m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 CO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l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 </a:t>
                  </a:r>
                </a:p>
              </p:txBody>
            </p:sp>
          </mc:Choice>
          <mc:Fallback xmlns="">
            <p:sp>
              <p:nvSpPr>
                <p:cNvPr id="20" name="TextBox 4">
                  <a:extLst>
                    <a:ext uri="{FF2B5EF4-FFF2-40B4-BE49-F238E27FC236}">
                      <a16:creationId xmlns:a16="http://schemas.microsoft.com/office/drawing/2014/main" id="{03E59577-2954-470E-B2B1-9AC16E50B1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19200" y="5695890"/>
                  <a:ext cx="4205794" cy="369387"/>
                </a:xfrm>
                <a:prstGeom prst="rect">
                  <a:avLst/>
                </a:prstGeom>
                <a:blipFill>
                  <a:blip r:embed="rId4"/>
                  <a:stretch>
                    <a:fillRect l="-1159" t="-10000" b="-2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55BF0F37-A972-49E9-B940-414A7CE10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5695890"/>
              <a:ext cx="2667000" cy="36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Δ</a:t>
              </a:r>
              <a:r>
                <a:rPr lang="en-US" alt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= 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+890.4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kJ mol</a:t>
              </a:r>
              <a:r>
                <a:rPr lang="en-US" altLang="en-US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–1</a:t>
              </a:r>
              <a:endPara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4" name="TextBox 4">
            <a:extLst>
              <a:ext uri="{FF2B5EF4-FFF2-40B4-BE49-F238E27FC236}">
                <a16:creationId xmlns:a16="http://schemas.microsoft.com/office/drawing/2014/main" id="{8E6970CE-2F75-45E2-B424-14AD5CB8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667" y="3355036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 eaLnBrk="0" hangingPunct="0">
              <a:buClr>
                <a:srgbClr val="000000"/>
              </a:buClr>
              <a:buSzPct val="100000"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2)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When multiplying an equation by a factor (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n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), multiply the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value by same factor. </a:t>
            </a:r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id="{054FFD25-4396-4AD8-B727-527E3D0634D4}"/>
              </a:ext>
            </a:extLst>
          </p:cNvPr>
          <p:cNvGrpSpPr>
            <a:grpSpLocks/>
          </p:cNvGrpSpPr>
          <p:nvPr/>
        </p:nvGrpSpPr>
        <p:grpSpPr bwMode="auto">
          <a:xfrm>
            <a:off x="955837" y="3756010"/>
            <a:ext cx="7772401" cy="369333"/>
            <a:chOff x="1219199" y="3581400"/>
            <a:chExt cx="7772401" cy="3693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4">
                  <a:extLst>
                    <a:ext uri="{FF2B5EF4-FFF2-40B4-BE49-F238E27FC236}">
                      <a16:creationId xmlns:a16="http://schemas.microsoft.com/office/drawing/2014/main" id="{87D35197-309E-47A2-B176-60D2F3932C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9199" y="3581400"/>
                  <a:ext cx="4317979" cy="369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</a:pP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CH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4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a14:m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 CO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 </a:t>
                  </a:r>
                </a:p>
              </p:txBody>
            </p:sp>
          </mc:Choice>
          <mc:Fallback xmlns="">
            <p:sp>
              <p:nvSpPr>
                <p:cNvPr id="26" name="TextBox 4">
                  <a:extLst>
                    <a:ext uri="{FF2B5EF4-FFF2-40B4-BE49-F238E27FC236}">
                      <a16:creationId xmlns:a16="http://schemas.microsoft.com/office/drawing/2014/main" id="{87D35197-309E-47A2-B176-60D2F3932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19199" y="3581400"/>
                  <a:ext cx="4317979" cy="369387"/>
                </a:xfrm>
                <a:prstGeom prst="rect">
                  <a:avLst/>
                </a:prstGeom>
                <a:blipFill>
                  <a:blip r:embed="rId5"/>
                  <a:stretch>
                    <a:fillRect l="-1271" t="-8197" b="-2459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D04C90E2-2EA6-4A90-8B12-1D0F97E98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667000" cy="3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Δ</a:t>
              </a:r>
              <a:r>
                <a:rPr lang="en-US" alt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= −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802.4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kJ mol</a:t>
              </a:r>
              <a:r>
                <a:rPr lang="en-US" altLang="en-US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–1</a:t>
              </a:r>
              <a:endPara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4385E525-2DCC-4220-BE9C-56B0D1417FAE}"/>
              </a:ext>
            </a:extLst>
          </p:cNvPr>
          <p:cNvGrpSpPr>
            <a:grpSpLocks/>
          </p:cNvGrpSpPr>
          <p:nvPr/>
        </p:nvGrpSpPr>
        <p:grpSpPr bwMode="auto">
          <a:xfrm>
            <a:off x="955837" y="4103437"/>
            <a:ext cx="8007371" cy="369905"/>
            <a:chOff x="762000" y="5695320"/>
            <a:chExt cx="8007371" cy="370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4">
                  <a:extLst>
                    <a:ext uri="{FF2B5EF4-FFF2-40B4-BE49-F238E27FC236}">
                      <a16:creationId xmlns:a16="http://schemas.microsoft.com/office/drawing/2014/main" id="{36B39C1C-D498-4427-A6D5-6653CCC652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5695893"/>
                  <a:ext cx="4479904" cy="369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</a:pP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2CH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4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+ 4O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a14:m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 2CO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+ 4H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 </a:t>
                  </a:r>
                </a:p>
              </p:txBody>
            </p:sp>
          </mc:Choice>
          <mc:Fallback xmlns="">
            <p:sp>
              <p:nvSpPr>
                <p:cNvPr id="31" name="TextBox 4">
                  <a:extLst>
                    <a:ext uri="{FF2B5EF4-FFF2-40B4-BE49-F238E27FC236}">
                      <a16:creationId xmlns:a16="http://schemas.microsoft.com/office/drawing/2014/main" id="{36B39C1C-D498-4427-A6D5-6653CCC652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5695893"/>
                  <a:ext cx="4479904" cy="369443"/>
                </a:xfrm>
                <a:prstGeom prst="rect">
                  <a:avLst/>
                </a:prstGeom>
                <a:blipFill>
                  <a:blip r:embed="rId6"/>
                  <a:stretch>
                    <a:fillRect l="-1224" t="-8197" b="-2459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79A5A00E-FBF9-4FD6-88F7-B1891269D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771" y="5695320"/>
              <a:ext cx="2895600" cy="369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Δ</a:t>
              </a:r>
              <a:r>
                <a:rPr lang="en-US" alt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= −1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604.8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kJ mol</a:t>
              </a:r>
              <a:r>
                <a:rPr lang="en-US" altLang="en-US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–1</a:t>
              </a:r>
              <a:endPara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5" name="TextBox 4">
            <a:extLst>
              <a:ext uri="{FF2B5EF4-FFF2-40B4-BE49-F238E27FC236}">
                <a16:creationId xmlns:a16="http://schemas.microsoft.com/office/drawing/2014/main" id="{6260169B-8B08-44C6-8B62-D38FA2A8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667" y="4604781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3)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	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Reversing an equation changes the sign but not the magnitude of </a:t>
            </a:r>
            <a:r>
              <a:rPr lang="el-G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36" name="Group 29">
            <a:extLst>
              <a:ext uri="{FF2B5EF4-FFF2-40B4-BE49-F238E27FC236}">
                <a16:creationId xmlns:a16="http://schemas.microsoft.com/office/drawing/2014/main" id="{B6E38165-6D7A-47D9-9C88-D4FA43AF9D34}"/>
              </a:ext>
            </a:extLst>
          </p:cNvPr>
          <p:cNvGrpSpPr>
            <a:grpSpLocks/>
          </p:cNvGrpSpPr>
          <p:nvPr/>
        </p:nvGrpSpPr>
        <p:grpSpPr bwMode="auto">
          <a:xfrm>
            <a:off x="971671" y="5090220"/>
            <a:ext cx="7772401" cy="374843"/>
            <a:chOff x="1679239" y="3582131"/>
            <a:chExt cx="7772401" cy="374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4">
                  <a:extLst>
                    <a:ext uri="{FF2B5EF4-FFF2-40B4-BE49-F238E27FC236}">
                      <a16:creationId xmlns:a16="http://schemas.microsoft.com/office/drawing/2014/main" id="{982204FA-6EEB-4B69-AC9A-3FC2321A15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79239" y="3587643"/>
                  <a:ext cx="4240457" cy="369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</a:pP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CH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4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a14:m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 CO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 </a:t>
                  </a:r>
                </a:p>
              </p:txBody>
            </p:sp>
          </mc:Choice>
          <mc:Fallback xmlns="">
            <p:sp>
              <p:nvSpPr>
                <p:cNvPr id="37" name="TextBox 4">
                  <a:extLst>
                    <a:ext uri="{FF2B5EF4-FFF2-40B4-BE49-F238E27FC236}">
                      <a16:creationId xmlns:a16="http://schemas.microsoft.com/office/drawing/2014/main" id="{982204FA-6EEB-4B69-AC9A-3FC2321A1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79239" y="3587643"/>
                  <a:ext cx="4240457" cy="369387"/>
                </a:xfrm>
                <a:prstGeom prst="rect">
                  <a:avLst/>
                </a:prstGeom>
                <a:blipFill>
                  <a:blip r:embed="rId7"/>
                  <a:stretch>
                    <a:fillRect l="-1149" t="-10000" b="-2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53C823DA-17C3-4D81-BAFD-76660C5DA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4640" y="3582131"/>
              <a:ext cx="2667000" cy="3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Δ</a:t>
              </a:r>
              <a:r>
                <a:rPr lang="en-US" alt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= −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802.4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kJ mol</a:t>
              </a:r>
              <a:r>
                <a:rPr lang="en-US" altLang="en-US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–1</a:t>
              </a:r>
              <a:endPara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A3212FF7-E843-4C52-B9E0-502BFD54C77D}"/>
              </a:ext>
            </a:extLst>
          </p:cNvPr>
          <p:cNvGrpSpPr>
            <a:grpSpLocks/>
          </p:cNvGrpSpPr>
          <p:nvPr/>
        </p:nvGrpSpPr>
        <p:grpSpPr bwMode="auto">
          <a:xfrm>
            <a:off x="971671" y="5438119"/>
            <a:ext cx="7772401" cy="370404"/>
            <a:chOff x="1372129" y="3572861"/>
            <a:chExt cx="7772401" cy="370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">
                  <a:extLst>
                    <a:ext uri="{FF2B5EF4-FFF2-40B4-BE49-F238E27FC236}">
                      <a16:creationId xmlns:a16="http://schemas.microsoft.com/office/drawing/2014/main" id="{CFCC5B6F-C1CA-430E-B1E1-C20EA97BBF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2129" y="3573933"/>
                  <a:ext cx="4478145" cy="369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</a:pP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CO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a14:m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 CH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4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 </a:t>
                  </a:r>
                </a:p>
              </p:txBody>
            </p:sp>
          </mc:Choice>
          <mc:Fallback xmlns="">
            <p:sp>
              <p:nvSpPr>
                <p:cNvPr id="42" name="TextBox 4">
                  <a:extLst>
                    <a:ext uri="{FF2B5EF4-FFF2-40B4-BE49-F238E27FC236}">
                      <a16:creationId xmlns:a16="http://schemas.microsoft.com/office/drawing/2014/main" id="{CFCC5B6F-C1CA-430E-B1E1-C20EA97BBF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72129" y="3573933"/>
                  <a:ext cx="4478145" cy="369388"/>
                </a:xfrm>
                <a:prstGeom prst="rect">
                  <a:avLst/>
                </a:prstGeom>
                <a:blipFill>
                  <a:blip r:embed="rId8"/>
                  <a:stretch>
                    <a:fillRect l="-1088" t="-8197" b="-2459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EF782371-BE23-47EF-9827-DD3E5DF2C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530" y="3572861"/>
              <a:ext cx="2667000" cy="3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Δ</a:t>
              </a:r>
              <a:r>
                <a:rPr lang="en-US" alt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= 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Arial" pitchFamily="34" charset="0"/>
                </a:rPr>
                <a:t>+802.4</a:t>
              </a:r>
              <a:r>
                <a: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 kJ mol</a:t>
              </a:r>
              <a:r>
                <a:rPr lang="en-US" altLang="en-US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–1</a:t>
              </a:r>
              <a:endPara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96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8975CE0-B54B-463C-864E-134645454308}"/>
              </a:ext>
            </a:extLst>
          </p:cNvPr>
          <p:cNvSpPr/>
          <p:nvPr/>
        </p:nvSpPr>
        <p:spPr>
          <a:xfrm>
            <a:off x="6140262" y="2767619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b="1" dirty="0">
                <a:solidFill>
                  <a:srgbClr val="67AEB6"/>
                </a:solidFill>
              </a:rPr>
              <a:t>Δ</a:t>
            </a:r>
            <a:r>
              <a:rPr lang="en-US" altLang="en-US" b="1" i="1" dirty="0">
                <a:solidFill>
                  <a:srgbClr val="67AEB6"/>
                </a:solidFill>
                <a:latin typeface="Gill Sans MT" panose="020B0502020104020203" pitchFamily="34" charset="0"/>
              </a:rPr>
              <a:t>H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</a:rPr>
              <a:t> = </a:t>
            </a:r>
            <a:endParaRPr lang="en-US" b="1" dirty="0">
              <a:solidFill>
                <a:srgbClr val="67AEB6"/>
              </a:solidFill>
              <a:latin typeface="Gill Sans MT" panose="020B05020201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E6D575A-1DF5-4F16-B4D3-ACADB7EE9E2E}"/>
              </a:ext>
            </a:extLst>
          </p:cNvPr>
          <p:cNvSpPr/>
          <p:nvPr/>
        </p:nvSpPr>
        <p:spPr>
          <a:xfrm>
            <a:off x="6693950" y="2767619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−802.4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</a:rPr>
              <a:t> kJ mol</a:t>
            </a:r>
            <a:r>
              <a:rPr lang="en-US" altLang="en-US" b="1" baseline="30000" dirty="0">
                <a:solidFill>
                  <a:srgbClr val="67AEB6"/>
                </a:solidFill>
                <a:latin typeface="Gill Sans MT" panose="020B0502020104020203" pitchFamily="34" charset="0"/>
              </a:rPr>
              <a:t>–1</a:t>
            </a:r>
            <a:endParaRPr lang="en-US" b="1" dirty="0">
              <a:solidFill>
                <a:srgbClr val="67AEB6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137E5EE-A18E-4B83-844F-32CB00CF7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33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Hess’s law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states that the change in enthalpy for a stepwise process is the sum of the enthalpy changes for each of the steps.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644B919-7AA9-4664-BDE9-ACB541A83D8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Hess’s Law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0" name="Group 29">
            <a:extLst>
              <a:ext uri="{FF2B5EF4-FFF2-40B4-BE49-F238E27FC236}">
                <a16:creationId xmlns:a16="http://schemas.microsoft.com/office/drawing/2014/main" id="{F277FE4C-865F-47AE-9CAB-CA130327A3AA}"/>
              </a:ext>
            </a:extLst>
          </p:cNvPr>
          <p:cNvGrpSpPr>
            <a:grpSpLocks/>
          </p:cNvGrpSpPr>
          <p:nvPr/>
        </p:nvGrpSpPr>
        <p:grpSpPr bwMode="auto">
          <a:xfrm>
            <a:off x="1034861" y="2011976"/>
            <a:ext cx="7772401" cy="369332"/>
            <a:chOff x="1219199" y="3581400"/>
            <a:chExt cx="7772401" cy="369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4">
                  <a:extLst>
                    <a:ext uri="{FF2B5EF4-FFF2-40B4-BE49-F238E27FC236}">
                      <a16:creationId xmlns:a16="http://schemas.microsoft.com/office/drawing/2014/main" id="{683AB710-7A52-4151-843C-EA60573A38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19199" y="3581400"/>
                  <a:ext cx="4329619" cy="369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CH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4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</m:oMath>
                  </a14:m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 CO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g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 + 2H</a:t>
                  </a:r>
                  <a:r>
                    <a:rPr lang="en-US" altLang="en-US" baseline="-25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2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O(</a:t>
                  </a:r>
                  <a:r>
                    <a:rPr lang="en-US" altLang="en-US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l</a:t>
                  </a:r>
                  <a:r>
                    <a:rPr lang="en-US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1" name="TextBox 4">
                  <a:extLst>
                    <a:ext uri="{FF2B5EF4-FFF2-40B4-BE49-F238E27FC236}">
                      <a16:creationId xmlns:a16="http://schemas.microsoft.com/office/drawing/2014/main" id="{683AB710-7A52-4151-843C-EA60573A38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19199" y="3581400"/>
                  <a:ext cx="4329619" cy="369387"/>
                </a:xfrm>
                <a:prstGeom prst="rect">
                  <a:avLst/>
                </a:prstGeom>
                <a:blipFill>
                  <a:blip r:embed="rId2"/>
                  <a:stretch>
                    <a:fillRect l="-1268" t="-8197" b="-2459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0B5F989C-2C2D-4124-BC6D-3B1124800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667000" cy="36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l-GR" altLang="en-US" b="1" dirty="0">
                  <a:solidFill>
                    <a:srgbClr val="E6778A"/>
                  </a:solidFill>
                </a:rPr>
                <a:t>Δ</a:t>
              </a:r>
              <a:r>
                <a:rPr lang="en-US" altLang="en-US" b="1" i="1" dirty="0">
                  <a:solidFill>
                    <a:srgbClr val="E6778A"/>
                  </a:solidFill>
                  <a:latin typeface="Gill Sans MT" panose="020B0502020104020203" pitchFamily="34" charset="0"/>
                </a:rPr>
                <a:t>H</a:t>
              </a:r>
              <a:r>
                <a:rPr lang="en-US" altLang="en-US" b="1" dirty="0">
                  <a:solidFill>
                    <a:srgbClr val="E6778A"/>
                  </a:solidFill>
                  <a:latin typeface="Gill Sans MT" panose="020B0502020104020203" pitchFamily="34" charset="0"/>
                </a:rPr>
                <a:t> = </a:t>
              </a:r>
              <a:r>
                <a:rPr lang="en-US" altLang="en-US" b="1" dirty="0">
                  <a:solidFill>
                    <a:srgbClr val="E6778A"/>
                  </a:solidFill>
                  <a:latin typeface="Gill Sans MT" panose="020B0502020104020203" pitchFamily="34" charset="0"/>
                  <a:cs typeface="Arial" pitchFamily="34" charset="0"/>
                </a:rPr>
                <a:t>−890.4</a:t>
              </a:r>
              <a:r>
                <a:rPr lang="en-US" altLang="en-US" b="1" dirty="0">
                  <a:solidFill>
                    <a:srgbClr val="E6778A"/>
                  </a:solidFill>
                  <a:latin typeface="Gill Sans MT" panose="020B0502020104020203" pitchFamily="34" charset="0"/>
                </a:rPr>
                <a:t> kJ mol</a:t>
              </a:r>
              <a:r>
                <a:rPr lang="en-US" altLang="en-US" b="1" baseline="30000" dirty="0">
                  <a:solidFill>
                    <a:srgbClr val="E6778A"/>
                  </a:solidFill>
                  <a:latin typeface="Gill Sans MT" panose="020B0502020104020203" pitchFamily="34" charset="0"/>
                </a:rPr>
                <a:t>–1</a:t>
              </a:r>
              <a:endParaRPr lang="en-US" altLang="en-US" b="1" dirty="0">
                <a:solidFill>
                  <a:srgbClr val="E6778A"/>
                </a:solidFill>
                <a:latin typeface="Gill Sans MT" panose="020B05020201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4C8DEA4A-FF8F-47B0-BC0D-F4756E5D1F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4861" y="2766583"/>
                <a:ext cx="43296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CH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+ 2O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CO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+ 2H</a:t>
                </a:r>
                <a:r>
                  <a:rPr lang="en-US" alt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4">
                <a:extLst>
                  <a:ext uri="{FF2B5EF4-FFF2-40B4-BE49-F238E27FC236}">
                    <a16:creationId xmlns:a16="http://schemas.microsoft.com/office/drawing/2014/main" id="{4C8DEA4A-FF8F-47B0-BC0D-F4756E5D1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861" y="2766583"/>
                <a:ext cx="4329619" cy="369332"/>
              </a:xfrm>
              <a:prstGeom prst="rect">
                <a:avLst/>
              </a:prstGeom>
              <a:blipFill>
                <a:blip r:embed="rId3"/>
                <a:stretch>
                  <a:fillRect l="-1268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7B3101CB-1BE3-4219-B938-B09DAE16BC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7579" y="2382344"/>
                <a:ext cx="26529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 2H</a:t>
                </a:r>
                <a:r>
                  <a:rPr 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O(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l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2H</a:t>
                </a:r>
                <a:r>
                  <a:rPr lang="en-US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O(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g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7B3101CB-1BE3-4219-B938-B09DAE16B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579" y="2382344"/>
                <a:ext cx="2652954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00DFD30-4DF6-4FA8-B937-FD3E1A521992}"/>
              </a:ext>
            </a:extLst>
          </p:cNvPr>
          <p:cNvSpPr/>
          <p:nvPr/>
        </p:nvSpPr>
        <p:spPr>
          <a:xfrm>
            <a:off x="6140262" y="2382344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8776A2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i="1" dirty="0">
                <a:solidFill>
                  <a:srgbClr val="8776A2"/>
                </a:solidFill>
                <a:latin typeface="Gill Sans MT" panose="020B0502020104020203" pitchFamily="34" charset="0"/>
                <a:cs typeface="Times New Roman" pitchFamily="18" charset="0"/>
              </a:rPr>
              <a:t>H</a:t>
            </a:r>
            <a:r>
              <a:rPr lang="en-US" b="1" dirty="0">
                <a:solidFill>
                  <a:srgbClr val="8776A2"/>
                </a:solidFill>
                <a:latin typeface="Gill Sans MT" panose="020B0502020104020203" pitchFamily="34" charset="0"/>
                <a:cs typeface="Times New Roman" pitchFamily="18" charset="0"/>
              </a:rPr>
              <a:t> = +88 </a:t>
            </a:r>
            <a:r>
              <a:rPr lang="en-US" altLang="en-US" b="1" dirty="0">
                <a:solidFill>
                  <a:srgbClr val="8776A2"/>
                </a:solidFill>
                <a:latin typeface="Gill Sans MT" panose="020B0502020104020203" pitchFamily="34" charset="0"/>
              </a:rPr>
              <a:t>kJ mol</a:t>
            </a:r>
            <a:r>
              <a:rPr lang="en-US" altLang="en-US" b="1" baseline="30000" dirty="0">
                <a:solidFill>
                  <a:srgbClr val="8776A2"/>
                </a:solidFill>
                <a:latin typeface="Gill Sans MT" panose="020B0502020104020203" pitchFamily="34" charset="0"/>
              </a:rPr>
              <a:t>–1</a:t>
            </a:r>
            <a:endParaRPr lang="en-US" b="1" dirty="0">
              <a:solidFill>
                <a:srgbClr val="8776A2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262025-4315-4BFD-9E51-2473FF96E75D}"/>
              </a:ext>
            </a:extLst>
          </p:cNvPr>
          <p:cNvCxnSpPr/>
          <p:nvPr/>
        </p:nvCxnSpPr>
        <p:spPr>
          <a:xfrm>
            <a:off x="1057512" y="2751676"/>
            <a:ext cx="741545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6B64DB-6A66-4388-92A5-6C51EC285532}"/>
              </a:ext>
            </a:extLst>
          </p:cNvPr>
          <p:cNvCxnSpPr>
            <a:cxnSpLocks/>
          </p:cNvCxnSpPr>
          <p:nvPr/>
        </p:nvCxnSpPr>
        <p:spPr>
          <a:xfrm flipV="1">
            <a:off x="2147581" y="2461311"/>
            <a:ext cx="411060" cy="211398"/>
          </a:xfrm>
          <a:prstGeom prst="line">
            <a:avLst/>
          </a:prstGeom>
          <a:ln w="28575">
            <a:solidFill>
              <a:srgbClr val="67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4CF937-08C6-4724-901A-326BF86733FA}"/>
              </a:ext>
            </a:extLst>
          </p:cNvPr>
          <p:cNvCxnSpPr>
            <a:cxnSpLocks/>
          </p:cNvCxnSpPr>
          <p:nvPr/>
        </p:nvCxnSpPr>
        <p:spPr>
          <a:xfrm flipV="1">
            <a:off x="4160940" y="2085796"/>
            <a:ext cx="411060" cy="211398"/>
          </a:xfrm>
          <a:prstGeom prst="line">
            <a:avLst/>
          </a:prstGeom>
          <a:ln w="28575">
            <a:solidFill>
              <a:srgbClr val="67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">
            <a:extLst>
              <a:ext uri="{FF2B5EF4-FFF2-40B4-BE49-F238E27FC236}">
                <a16:creationId xmlns:a16="http://schemas.microsoft.com/office/drawing/2014/main" id="{AFAE5B13-FF71-4E34-B56C-5E3D7998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867" y="4049643"/>
            <a:ext cx="2198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CH</a:t>
            </a:r>
            <a:r>
              <a:rPr lang="en-US" alt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4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+ 2O</a:t>
            </a:r>
            <a:r>
              <a:rPr lang="en-US" alt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4F28459E-711B-4C4D-B91C-38F91EEDF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488" y="4788348"/>
            <a:ext cx="2269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rgbClr val="E6778A"/>
                </a:solidFill>
              </a:rPr>
              <a:t>Δ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</a:rPr>
              <a:t>H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Arial" pitchFamily="34" charset="0"/>
              </a:rPr>
              <a:t>−890.4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</a:rPr>
              <a:t> kJ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83E254-7A1F-40B2-ABFB-008B5B3AE379}"/>
              </a:ext>
            </a:extLst>
          </p:cNvPr>
          <p:cNvSpPr/>
          <p:nvPr/>
        </p:nvSpPr>
        <p:spPr>
          <a:xfrm>
            <a:off x="2226867" y="5518999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+ 2H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O(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l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6EBD58-AF0B-4BE9-82FC-92722ED52EB6}"/>
              </a:ext>
            </a:extLst>
          </p:cNvPr>
          <p:cNvSpPr/>
          <p:nvPr/>
        </p:nvSpPr>
        <p:spPr>
          <a:xfrm>
            <a:off x="5240329" y="5149451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</a:t>
            </a:r>
            <a:r>
              <a:rPr lang="en-US" alt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+ 2H</a:t>
            </a:r>
            <a:r>
              <a:rPr lang="en-US" altLang="en-US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2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O(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86D578-5B7A-4E03-B661-319E25FA5769}"/>
              </a:ext>
            </a:extLst>
          </p:cNvPr>
          <p:cNvCxnSpPr>
            <a:cxnSpLocks/>
          </p:cNvCxnSpPr>
          <p:nvPr/>
        </p:nvCxnSpPr>
        <p:spPr>
          <a:xfrm>
            <a:off x="4318676" y="5496278"/>
            <a:ext cx="308111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6543B1-A373-4325-9FE4-FD177A825892}"/>
              </a:ext>
            </a:extLst>
          </p:cNvPr>
          <p:cNvCxnSpPr>
            <a:cxnSpLocks/>
          </p:cNvCxnSpPr>
          <p:nvPr/>
        </p:nvCxnSpPr>
        <p:spPr>
          <a:xfrm>
            <a:off x="1650878" y="5862355"/>
            <a:ext cx="574891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FFC7F5-2C5C-4F34-A858-BD9AFC51EE9E}"/>
              </a:ext>
            </a:extLst>
          </p:cNvPr>
          <p:cNvCxnSpPr>
            <a:cxnSpLocks/>
          </p:cNvCxnSpPr>
          <p:nvPr/>
        </p:nvCxnSpPr>
        <p:spPr>
          <a:xfrm>
            <a:off x="1650878" y="4406739"/>
            <a:ext cx="574891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5E103B-84C0-40B0-9913-E2BD8B200F73}"/>
              </a:ext>
            </a:extLst>
          </p:cNvPr>
          <p:cNvCxnSpPr>
            <a:cxnSpLocks/>
          </p:cNvCxnSpPr>
          <p:nvPr/>
        </p:nvCxnSpPr>
        <p:spPr>
          <a:xfrm>
            <a:off x="5101255" y="4416594"/>
            <a:ext cx="0" cy="1077303"/>
          </a:xfrm>
          <a:prstGeom prst="straightConnector1">
            <a:avLst/>
          </a:prstGeom>
          <a:ln w="76200">
            <a:solidFill>
              <a:srgbClr val="67A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">
            <a:extLst>
              <a:ext uri="{FF2B5EF4-FFF2-40B4-BE49-F238E27FC236}">
                <a16:creationId xmlns:a16="http://schemas.microsoft.com/office/drawing/2014/main" id="{212FA9D1-FDBE-4D47-84FA-2E9F1C40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036" y="4682035"/>
            <a:ext cx="2269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rgbClr val="67AEB6"/>
                </a:solidFill>
              </a:rPr>
              <a:t>Δ</a:t>
            </a:r>
            <a:r>
              <a:rPr lang="en-US" altLang="en-US" b="1" i="1" dirty="0">
                <a:solidFill>
                  <a:srgbClr val="67AEB6"/>
                </a:solidFill>
                <a:latin typeface="Gill Sans MT" panose="020B0502020104020203" pitchFamily="34" charset="0"/>
              </a:rPr>
              <a:t>H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  <a:cs typeface="Arial" pitchFamily="34" charset="0"/>
              </a:rPr>
              <a:t>−802.4</a:t>
            </a:r>
            <a:r>
              <a:rPr lang="en-US" altLang="en-US" b="1" dirty="0">
                <a:solidFill>
                  <a:srgbClr val="67AEB6"/>
                </a:solidFill>
                <a:latin typeface="Gill Sans MT" panose="020B0502020104020203" pitchFamily="34" charset="0"/>
              </a:rPr>
              <a:t> kJ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5F7C804-E474-47AE-9E05-323370C6513D}"/>
              </a:ext>
            </a:extLst>
          </p:cNvPr>
          <p:cNvCxnSpPr>
            <a:cxnSpLocks/>
          </p:cNvCxnSpPr>
          <p:nvPr/>
        </p:nvCxnSpPr>
        <p:spPr>
          <a:xfrm>
            <a:off x="2211487" y="4416594"/>
            <a:ext cx="0" cy="1445761"/>
          </a:xfrm>
          <a:prstGeom prst="straightConnector1">
            <a:avLst/>
          </a:prstGeom>
          <a:ln w="76200">
            <a:solidFill>
              <a:srgbClr val="E677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951DCC3-A8D1-4E91-9782-F45FD2D608C3}"/>
              </a:ext>
            </a:extLst>
          </p:cNvPr>
          <p:cNvCxnSpPr>
            <a:cxnSpLocks/>
          </p:cNvCxnSpPr>
          <p:nvPr/>
        </p:nvCxnSpPr>
        <p:spPr>
          <a:xfrm flipV="1">
            <a:off x="4382970" y="5503422"/>
            <a:ext cx="0" cy="348251"/>
          </a:xfrm>
          <a:prstGeom prst="straightConnector1">
            <a:avLst/>
          </a:prstGeom>
          <a:ln w="57150">
            <a:solidFill>
              <a:srgbClr val="8776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">
            <a:extLst>
              <a:ext uri="{FF2B5EF4-FFF2-40B4-BE49-F238E27FC236}">
                <a16:creationId xmlns:a16="http://schemas.microsoft.com/office/drawing/2014/main" id="{6AE5862C-F097-4A40-A52C-96A3B82D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905" y="5509048"/>
            <a:ext cx="2269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l-GR" altLang="en-US" b="1" dirty="0">
                <a:solidFill>
                  <a:srgbClr val="8776A2"/>
                </a:solidFill>
              </a:rPr>
              <a:t>Δ</a:t>
            </a:r>
            <a:r>
              <a:rPr lang="en-US" altLang="en-US" b="1" i="1" dirty="0">
                <a:solidFill>
                  <a:srgbClr val="8776A2"/>
                </a:solidFill>
                <a:latin typeface="Gill Sans MT" panose="020B0502020104020203" pitchFamily="34" charset="0"/>
              </a:rPr>
              <a:t>H</a:t>
            </a:r>
            <a:r>
              <a:rPr lang="en-US" altLang="en-US" b="1" dirty="0">
                <a:solidFill>
                  <a:srgbClr val="8776A2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b="1" dirty="0">
                <a:solidFill>
                  <a:srgbClr val="8776A2"/>
                </a:solidFill>
                <a:latin typeface="Gill Sans MT" panose="020B0502020104020203" pitchFamily="34" charset="0"/>
                <a:cs typeface="Arial" pitchFamily="34" charset="0"/>
              </a:rPr>
              <a:t>+88.0 </a:t>
            </a:r>
            <a:r>
              <a:rPr lang="en-US" altLang="en-US" b="1" dirty="0">
                <a:solidFill>
                  <a:srgbClr val="8776A2"/>
                </a:solidFill>
                <a:latin typeface="Gill Sans MT" panose="020B0502020104020203" pitchFamily="34" charset="0"/>
              </a:rPr>
              <a:t>kJ</a:t>
            </a:r>
          </a:p>
        </p:txBody>
      </p:sp>
    </p:spTree>
    <p:extLst>
      <p:ext uri="{BB962C8B-B14F-4D97-AF65-F5344CB8AC3E}">
        <p14:creationId xmlns:p14="http://schemas.microsoft.com/office/powerpoint/2010/main" val="26640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15" grpId="0"/>
      <p:bldP spid="17" grpId="0"/>
      <p:bldP spid="7" grpId="0"/>
      <p:bldP spid="26" grpId="0"/>
      <p:bldP spid="27" grpId="0"/>
      <p:bldP spid="28" grpId="0"/>
      <p:bldP spid="29" grpId="0"/>
      <p:bldP spid="47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6AF67ED3-345B-4214-A60C-604733D84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547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An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exothermic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process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occurs when heat is transferred from the system to the surroundings. “Feels hot!”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A3BD07B6-B489-4B33-BE08-561B92DC7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6350" y="1467139"/>
                <a:ext cx="40513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2H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O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2H</a:t>
                </a:r>
                <a:r>
                  <a:rPr lang="en-US" altLang="en-US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</a:t>
                </a:r>
                <a:r>
                  <a:rPr lang="en-US" altLang="en-US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l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</a:t>
                </a:r>
                <a:r>
                  <a:rPr lang="en-US" altLang="en-US" b="1" dirty="0">
                    <a:latin typeface="Gill Sans MT" panose="020B0502020104020203" pitchFamily="34" charset="0"/>
                  </a:rPr>
                  <a:t> </a:t>
                </a:r>
                <a:r>
                  <a:rPr lang="en-US" altLang="en-US" b="1" dirty="0">
                    <a:solidFill>
                      <a:srgbClr val="67AEB6"/>
                    </a:solidFill>
                    <a:latin typeface="Gill Sans MT" panose="020B0502020104020203" pitchFamily="34" charset="0"/>
                  </a:rPr>
                  <a:t>energy</a:t>
                </a:r>
                <a:r>
                  <a:rPr lang="en-US" altLang="en-US" b="1" dirty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7">
                <a:extLst>
                  <a:ext uri="{FF2B5EF4-FFF2-40B4-BE49-F238E27FC236}">
                    <a16:creationId xmlns:a16="http://schemas.microsoft.com/office/drawing/2014/main" id="{A3BD07B6-B489-4B33-BE08-561B92DC7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350" y="1467139"/>
                <a:ext cx="4051300" cy="369332"/>
              </a:xfrm>
              <a:prstGeom prst="rect">
                <a:avLst/>
              </a:prstGeom>
              <a:blipFill>
                <a:blip r:embed="rId2"/>
                <a:stretch>
                  <a:fillRect l="-1355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4">
            <a:extLst>
              <a:ext uri="{FF2B5EF4-FFF2-40B4-BE49-F238E27FC236}">
                <a16:creationId xmlns:a16="http://schemas.microsoft.com/office/drawing/2014/main" id="{4571C61A-08DB-462B-A5EF-0B2615B6B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7363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An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endothermic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process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occurs when heat is transferred from the surroundings to the system. “Feels cold”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1659568D-6FC5-401C-9243-E41363BB53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5250" y="4019965"/>
                <a:ext cx="38735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</a:pPr>
                <a:r>
                  <a:rPr lang="en-US" altLang="en-US" sz="2000" b="1" dirty="0">
                    <a:solidFill>
                      <a:srgbClr val="67AEB6"/>
                    </a:solidFill>
                  </a:rPr>
                  <a:t>energy</a:t>
                </a:r>
                <a:r>
                  <a:rPr lang="en-US" alt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+ 2HgO(</a:t>
                </a:r>
                <a:r>
                  <a:rPr lang="en-US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</a:t>
                </a: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2Hg(</a:t>
                </a:r>
                <a:r>
                  <a:rPr lang="en-US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</a:t>
                </a: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+ O</a:t>
                </a:r>
                <a:r>
                  <a:rPr lang="en-US" altLang="en-US" sz="2000" b="1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</a:t>
                </a:r>
                <a:r>
                  <a:rPr lang="en-US" altLang="en-US" sz="2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</a:t>
                </a:r>
                <a:r>
                  <a:rPr lang="en-US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</a:t>
                </a:r>
                <a:endParaRPr lang="en-US" alt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1659568D-6FC5-401C-9243-E41363BB5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5250" y="4019965"/>
                <a:ext cx="3873500" cy="400110"/>
              </a:xfrm>
              <a:prstGeom prst="rect">
                <a:avLst/>
              </a:prstGeom>
              <a:blipFill>
                <a:blip r:embed="rId3"/>
                <a:stretch>
                  <a:fillRect l="-1572" t="-7576" r="-1730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927FA08-5362-4C16-AD0E-E8D0C8DDB4F0}"/>
              </a:ext>
            </a:extLst>
          </p:cNvPr>
          <p:cNvGrpSpPr/>
          <p:nvPr/>
        </p:nvGrpSpPr>
        <p:grpSpPr>
          <a:xfrm>
            <a:off x="3240200" y="1988639"/>
            <a:ext cx="2261319" cy="1200329"/>
            <a:chOff x="3240200" y="1988639"/>
            <a:chExt cx="2261319" cy="120032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C1761A-6293-48B6-A147-1B0B09B59362}"/>
                </a:ext>
              </a:extLst>
            </p:cNvPr>
            <p:cNvGrpSpPr/>
            <p:nvPr/>
          </p:nvGrpSpPr>
          <p:grpSpPr>
            <a:xfrm>
              <a:off x="3240200" y="1988639"/>
              <a:ext cx="2261319" cy="1200329"/>
              <a:chOff x="3266877" y="2364781"/>
              <a:chExt cx="3009816" cy="2339100"/>
            </a:xfrm>
          </p:grpSpPr>
          <p:sp>
            <p:nvSpPr>
              <p:cNvPr id="39" name="Rounded Rectangle 3">
                <a:extLst>
                  <a:ext uri="{FF2B5EF4-FFF2-40B4-BE49-F238E27FC236}">
                    <a16:creationId xmlns:a16="http://schemas.microsoft.com/office/drawing/2014/main" id="{E2BF66E1-6546-45E4-A1B4-AE81DEE7F5DD}"/>
                  </a:ext>
                </a:extLst>
              </p:cNvPr>
              <p:cNvSpPr/>
              <p:nvPr/>
            </p:nvSpPr>
            <p:spPr bwMode="auto">
              <a:xfrm>
                <a:off x="3266877" y="2364781"/>
                <a:ext cx="3009816" cy="2339100"/>
              </a:xfrm>
              <a:prstGeom prst="roundRect">
                <a:avLst/>
              </a:prstGeom>
              <a:solidFill>
                <a:srgbClr val="67AEB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40" name="Group 7">
                <a:extLst>
                  <a:ext uri="{FF2B5EF4-FFF2-40B4-BE49-F238E27FC236}">
                    <a16:creationId xmlns:a16="http://schemas.microsoft.com/office/drawing/2014/main" id="{79F83876-C621-49AC-B5B5-70D1E8C1AF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6392" y="2613981"/>
                <a:ext cx="2362200" cy="762000"/>
                <a:chOff x="3472092" y="3412493"/>
                <a:chExt cx="2362200" cy="762000"/>
              </a:xfrm>
              <a:solidFill>
                <a:srgbClr val="DBDBDB"/>
              </a:solidFill>
            </p:grpSpPr>
            <p:sp>
              <p:nvSpPr>
                <p:cNvPr id="43" name="Rounded Rectangle 4">
                  <a:extLst>
                    <a:ext uri="{FF2B5EF4-FFF2-40B4-BE49-F238E27FC236}">
                      <a16:creationId xmlns:a16="http://schemas.microsoft.com/office/drawing/2014/main" id="{54997981-3659-48F8-B460-49CD0DC1FF12}"/>
                    </a:ext>
                  </a:extLst>
                </p:cNvPr>
                <p:cNvSpPr/>
                <p:nvPr/>
              </p:nvSpPr>
              <p:spPr bwMode="auto">
                <a:xfrm>
                  <a:off x="3472092" y="3412493"/>
                  <a:ext cx="2362200" cy="762000"/>
                </a:xfrm>
                <a:prstGeom prst="round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defRPr/>
                  </a:pPr>
                  <a:endParaRPr 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44" name="TextBox 5">
                  <a:extLst>
                    <a:ext uri="{FF2B5EF4-FFF2-40B4-BE49-F238E27FC236}">
                      <a16:creationId xmlns:a16="http://schemas.microsoft.com/office/drawing/2014/main" id="{E525BE48-D0E7-4B6A-BE6C-E2719A08FD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7585" y="3512670"/>
                  <a:ext cx="2057400" cy="316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System</a:t>
                  </a:r>
                </a:p>
              </p:txBody>
            </p:sp>
          </p:grpSp>
          <p:sp>
            <p:nvSpPr>
              <p:cNvPr id="41" name="TextBox 6">
                <a:extLst>
                  <a:ext uri="{FF2B5EF4-FFF2-40B4-BE49-F238E27FC236}">
                    <a16:creationId xmlns:a16="http://schemas.microsoft.com/office/drawing/2014/main" id="{8003E520-BFFC-41FF-B934-2A1C7000B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4491" y="4057886"/>
                <a:ext cx="2285999" cy="316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Surroundings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CCA0C61-8182-4008-AB29-E04F766B47B2}"/>
                </a:ext>
              </a:extLst>
            </p:cNvPr>
            <p:cNvCxnSpPr>
              <a:cxnSpLocks/>
            </p:cNvCxnSpPr>
            <p:nvPr/>
          </p:nvCxnSpPr>
          <p:spPr>
            <a:xfrm>
              <a:off x="4342231" y="2402147"/>
              <a:ext cx="0" cy="520443"/>
            </a:xfrm>
            <a:prstGeom prst="straightConnector1">
              <a:avLst/>
            </a:prstGeom>
            <a:ln w="38100">
              <a:solidFill>
                <a:srgbClr val="E677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5">
              <a:extLst>
                <a:ext uri="{FF2B5EF4-FFF2-40B4-BE49-F238E27FC236}">
                  <a16:creationId xmlns:a16="http://schemas.microsoft.com/office/drawing/2014/main" id="{BF99977E-5A17-4783-84BE-59967B3A7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629" y="2559506"/>
              <a:ext cx="1545755" cy="316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Heat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6275DC-A5E8-45AF-99DC-F30BDE3D1419}"/>
              </a:ext>
            </a:extLst>
          </p:cNvPr>
          <p:cNvGrpSpPr/>
          <p:nvPr/>
        </p:nvGrpSpPr>
        <p:grpSpPr>
          <a:xfrm>
            <a:off x="3240200" y="4527409"/>
            <a:ext cx="2261319" cy="1200329"/>
            <a:chOff x="3240200" y="4527409"/>
            <a:chExt cx="2261319" cy="120032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DF18BDD-08AD-494D-A865-796F44B8F5B1}"/>
                </a:ext>
              </a:extLst>
            </p:cNvPr>
            <p:cNvGrpSpPr/>
            <p:nvPr/>
          </p:nvGrpSpPr>
          <p:grpSpPr>
            <a:xfrm>
              <a:off x="3240200" y="4527409"/>
              <a:ext cx="2261319" cy="1200329"/>
              <a:chOff x="3266877" y="2364781"/>
              <a:chExt cx="3009816" cy="2339100"/>
            </a:xfrm>
          </p:grpSpPr>
          <p:sp>
            <p:nvSpPr>
              <p:cNvPr id="49" name="Rounded Rectangle 3">
                <a:extLst>
                  <a:ext uri="{FF2B5EF4-FFF2-40B4-BE49-F238E27FC236}">
                    <a16:creationId xmlns:a16="http://schemas.microsoft.com/office/drawing/2014/main" id="{9CE35ABE-877B-4A4E-8F24-EAB3D3910E36}"/>
                  </a:ext>
                </a:extLst>
              </p:cNvPr>
              <p:cNvSpPr/>
              <p:nvPr/>
            </p:nvSpPr>
            <p:spPr bwMode="auto">
              <a:xfrm>
                <a:off x="3266877" y="2364781"/>
                <a:ext cx="3009816" cy="2339100"/>
              </a:xfrm>
              <a:prstGeom prst="roundRect">
                <a:avLst/>
              </a:prstGeom>
              <a:solidFill>
                <a:srgbClr val="67AEB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50" name="Group 7">
                <a:extLst>
                  <a:ext uri="{FF2B5EF4-FFF2-40B4-BE49-F238E27FC236}">
                    <a16:creationId xmlns:a16="http://schemas.microsoft.com/office/drawing/2014/main" id="{A9B4039D-B345-4DFB-9B4D-0548B14A56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6392" y="2569432"/>
                <a:ext cx="2362200" cy="762000"/>
                <a:chOff x="3472092" y="3367944"/>
                <a:chExt cx="2362200" cy="762000"/>
              </a:xfrm>
              <a:solidFill>
                <a:srgbClr val="DBDBDB"/>
              </a:solidFill>
            </p:grpSpPr>
            <p:sp>
              <p:nvSpPr>
                <p:cNvPr id="52" name="Rounded Rectangle 4">
                  <a:extLst>
                    <a:ext uri="{FF2B5EF4-FFF2-40B4-BE49-F238E27FC236}">
                      <a16:creationId xmlns:a16="http://schemas.microsoft.com/office/drawing/2014/main" id="{2E34A27C-E0A1-4917-AE88-37C50BF54BEE}"/>
                    </a:ext>
                  </a:extLst>
                </p:cNvPr>
                <p:cNvSpPr/>
                <p:nvPr/>
              </p:nvSpPr>
              <p:spPr bwMode="auto">
                <a:xfrm>
                  <a:off x="3472092" y="3367944"/>
                  <a:ext cx="2362200" cy="762000"/>
                </a:xfrm>
                <a:prstGeom prst="round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defRPr/>
                  </a:pPr>
                  <a:endParaRPr 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53" name="TextBox 5">
                  <a:extLst>
                    <a:ext uri="{FF2B5EF4-FFF2-40B4-BE49-F238E27FC236}">
                      <a16:creationId xmlns:a16="http://schemas.microsoft.com/office/drawing/2014/main" id="{E4332F27-A68E-48AD-84E6-65CF24C749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7585" y="3468122"/>
                  <a:ext cx="2057400" cy="316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ill Sans MT" panose="020B0502020104020203" pitchFamily="34" charset="0"/>
                    </a:rPr>
                    <a:t>System</a:t>
                  </a:r>
                </a:p>
              </p:txBody>
            </p:sp>
          </p:grpSp>
          <p:sp>
            <p:nvSpPr>
              <p:cNvPr id="51" name="TextBox 6">
                <a:extLst>
                  <a:ext uri="{FF2B5EF4-FFF2-40B4-BE49-F238E27FC236}">
                    <a16:creationId xmlns:a16="http://schemas.microsoft.com/office/drawing/2014/main" id="{CBDEA356-24A7-4DE5-A60F-FEA22C1F19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4491" y="4057886"/>
                <a:ext cx="2285999" cy="316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Surroundings</a:t>
                </a:r>
              </a:p>
            </p:txBody>
          </p:sp>
        </p:grpSp>
        <p:sp>
          <p:nvSpPr>
            <p:cNvPr id="54" name="TextBox 5">
              <a:extLst>
                <a:ext uri="{FF2B5EF4-FFF2-40B4-BE49-F238E27FC236}">
                  <a16:creationId xmlns:a16="http://schemas.microsoft.com/office/drawing/2014/main" id="{B578801A-BAF5-491B-AF65-35D55117C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629" y="5098276"/>
              <a:ext cx="1545755" cy="316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US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rPr>
                <a:t>Heat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B2D1C68-5D7A-4C5D-B11C-93A8319E90C6}"/>
                </a:ext>
              </a:extLst>
            </p:cNvPr>
            <p:cNvCxnSpPr/>
            <p:nvPr/>
          </p:nvCxnSpPr>
          <p:spPr>
            <a:xfrm flipV="1">
              <a:off x="4326890" y="4886214"/>
              <a:ext cx="0" cy="579801"/>
            </a:xfrm>
            <a:prstGeom prst="straightConnector1">
              <a:avLst/>
            </a:prstGeom>
            <a:ln w="38100">
              <a:solidFill>
                <a:srgbClr val="E6778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">
            <a:extLst>
              <a:ext uri="{FF2B5EF4-FFF2-40B4-BE49-F238E27FC236}">
                <a16:creationId xmlns:a16="http://schemas.microsoft.com/office/drawing/2014/main" id="{42A6DB90-3EC0-42D0-B0B5-EB925431322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Energy and Energy Changes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0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0D43344B-89E6-4B96-B500-0C281CAB61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592" y="1300761"/>
                <a:ext cx="7319507" cy="3416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When applying Hess’s Law:</a:t>
                </a:r>
              </a:p>
              <a:p>
                <a:pPr marL="342900" indent="-342900" eaLnBrk="0" hangingPunct="0">
                  <a:buClr>
                    <a:srgbClr val="000000"/>
                  </a:buClr>
                  <a:buSzPct val="100000"/>
                  <a:buFont typeface="Arial" pitchFamily="34" charset="0"/>
                  <a:buAutoNum type="arabicParenR"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Manipulate thermochemical equations in a manner that gives the overall desired equation:</a:t>
                </a:r>
              </a:p>
              <a:p>
                <a:pPr marL="742950" lvl="1" indent="-285750" eaLnBrk="0" hangingPunct="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	Reactants on reactant side/products on product side</a:t>
                </a:r>
              </a:p>
              <a:p>
                <a:pPr marL="742950" lvl="1" indent="-285750" eaLnBrk="0" hangingPunct="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	Cancel out what is not found in overall reaction</a:t>
                </a:r>
              </a:p>
              <a:p>
                <a:pPr eaLnBrk="0" hangingPunct="0">
                  <a:buClr>
                    <a:srgbClr val="000000"/>
                  </a:buClr>
                  <a:buSzPct val="100000"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2)	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Remember the rules for manipulating thermochemical equations:</a:t>
                </a:r>
              </a:p>
              <a:p>
                <a:pPr marL="742950" lvl="1" indent="-285750" eaLnBrk="0" hangingPunct="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Always specify the physical states of reactants and products</a:t>
                </a:r>
              </a:p>
              <a:p>
                <a:pPr marL="742950" lvl="1" indent="-285750" eaLnBrk="0" hangingPunct="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When multiplying an equation by a factor 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n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), multiply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by the same factor</a:t>
                </a:r>
              </a:p>
              <a:p>
                <a:pPr marL="742950" lvl="1" indent="-285750" eaLnBrk="0" hangingPunct="0"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Reversing an equation changes the sign but not the magnitude of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endPara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3)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	Add the</a:t>
                </a:r>
                <a:r>
                  <a:rPr lang="en-GB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</a:t>
                </a:r>
                <a:r>
                  <a:rPr lang="el-GR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GB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 </a:t>
                </a:r>
                <a:r>
                  <a:rPr lang="en-GB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for each step after proper manipulation.</a:t>
                </a: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4)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	Process is useful for calculating enthalpies that cannot be found directly.</a:t>
                </a:r>
                <a:endParaRPr lang="en-US" alt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0D43344B-89E6-4B96-B500-0C281CAB6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592" y="1300761"/>
                <a:ext cx="7319507" cy="3416320"/>
              </a:xfrm>
              <a:prstGeom prst="rect">
                <a:avLst/>
              </a:prstGeom>
              <a:blipFill>
                <a:blip r:embed="rId2"/>
                <a:stretch>
                  <a:fillRect l="-666" t="-891" b="-1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D891389E-BF0F-44C0-B0DC-B3F9FC20922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Hess’s Law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5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6D856E81-DB9E-452B-A8E9-8AD6B8C34B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78048"/>
                <a:ext cx="9144000" cy="1960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Given these thermochemical equations:</a:t>
                </a:r>
              </a:p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NO(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O</a:t>
                </a:r>
                <a:r>
                  <a:rPr lang="en-US" alt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3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NO</a:t>
                </a:r>
                <a:r>
                  <a:rPr lang="en-US" alt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O</a:t>
                </a:r>
                <a:r>
                  <a:rPr lang="en-US" alt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			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–198.9 kJ mol</a:t>
                </a:r>
                <a:r>
                  <a:rPr lang="en-US" altLang="en-US" sz="16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3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16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16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600" i="1" dirty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						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–142.3 kJ mol</a:t>
                </a:r>
                <a:r>
                  <a:rPr lang="en-US" altLang="en-US" sz="16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2O(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							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+495 kJ mol</a:t>
                </a:r>
                <a:r>
                  <a:rPr lang="en-US" altLang="en-US" sz="16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determine the enthalpy change for the following reaction:  NO(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O(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NO</a:t>
                </a:r>
                <a:r>
                  <a:rPr lang="en-US" alt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6D856E81-DB9E-452B-A8E9-8AD6B8C34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78048"/>
                <a:ext cx="9144000" cy="1960152"/>
              </a:xfrm>
              <a:prstGeom prst="rect">
                <a:avLst/>
              </a:prstGeom>
              <a:blipFill>
                <a:blip r:embed="rId2"/>
                <a:stretch>
                  <a:fillRect l="-333" t="-932" b="-18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7D01C6A1-4844-4E89-BB0C-9002ED06ABA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Hess’s Law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170DB-617E-46D8-B197-FF201F293CCB}"/>
              </a:ext>
            </a:extLst>
          </p:cNvPr>
          <p:cNvSpPr txBox="1"/>
          <p:nvPr/>
        </p:nvSpPr>
        <p:spPr>
          <a:xfrm>
            <a:off x="0" y="2533999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The reactants are NO(</a:t>
            </a:r>
            <a:r>
              <a:rPr lang="en-US" sz="1600" i="1" dirty="0">
                <a:solidFill>
                  <a:srgbClr val="67AEB6"/>
                </a:solidFill>
                <a:latin typeface="Gill Sans MT" panose="020B0502020104020203" pitchFamily="34" charset="0"/>
              </a:rPr>
              <a:t>g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) and O(</a:t>
            </a:r>
            <a:r>
              <a:rPr lang="en-US" sz="1600" i="1" dirty="0">
                <a:solidFill>
                  <a:srgbClr val="67AEB6"/>
                </a:solidFill>
                <a:latin typeface="Gill Sans MT" panose="020B0502020104020203" pitchFamily="34" charset="0"/>
              </a:rPr>
              <a:t>g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) in the overall reaction, the thermochemical equations must have O(</a:t>
            </a:r>
            <a:r>
              <a:rPr lang="en-US" sz="1600" i="1" dirty="0">
                <a:solidFill>
                  <a:srgbClr val="67AEB6"/>
                </a:solidFill>
                <a:latin typeface="Gill Sans MT" panose="020B0502020104020203" pitchFamily="34" charset="0"/>
              </a:rPr>
              <a:t>g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) and NO(</a:t>
            </a:r>
            <a:r>
              <a:rPr lang="en-US" sz="1600" i="1" dirty="0">
                <a:solidFill>
                  <a:srgbClr val="67AEB6"/>
                </a:solidFill>
                <a:latin typeface="Gill Sans MT" panose="020B0502020104020203" pitchFamily="34" charset="0"/>
              </a:rPr>
              <a:t>g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) in the reactants. Equation 3 has O(</a:t>
            </a:r>
            <a:r>
              <a:rPr lang="en-US" sz="1600" i="1" dirty="0">
                <a:solidFill>
                  <a:srgbClr val="67AEB6"/>
                </a:solidFill>
                <a:latin typeface="Gill Sans MT" panose="020B0502020104020203" pitchFamily="34" charset="0"/>
              </a:rPr>
              <a:t>g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) as a product and too many O(g), it will need to be halved</a:t>
            </a:r>
            <a:r>
              <a:rPr lang="en-US" sz="1600" i="1" dirty="0">
                <a:solidFill>
                  <a:srgbClr val="67AEB6"/>
                </a:solidFill>
                <a:latin typeface="Gill Sans MT" panose="020B0502020104020203" pitchFamily="34" charset="0"/>
              </a:rPr>
              <a:t>.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 It will need to be flipped. The NO</a:t>
            </a:r>
            <a:r>
              <a:rPr lang="en-US" sz="1600" baseline="-25000" dirty="0">
                <a:solidFill>
                  <a:srgbClr val="67AEB6"/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(</a:t>
            </a:r>
            <a:r>
              <a:rPr lang="en-US" sz="1600" i="1" dirty="0">
                <a:solidFill>
                  <a:srgbClr val="67AEB6"/>
                </a:solidFill>
                <a:latin typeface="Gill Sans MT" panose="020B0502020104020203" pitchFamily="34" charset="0"/>
              </a:rPr>
              <a:t>g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) products are on the product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6E6B5F-EDAF-4796-8C0D-4B53BD6E5E2A}"/>
                  </a:ext>
                </a:extLst>
              </p:cNvPr>
              <p:cNvSpPr/>
              <p:nvPr/>
            </p:nvSpPr>
            <p:spPr>
              <a:xfrm>
                <a:off x="899795" y="3285507"/>
                <a:ext cx="6865757" cy="1290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NO(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3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NO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			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–198.9 kJ mol</a:t>
                </a:r>
                <a:r>
                  <a:rPr lang="en-US" altLang="en-US" sz="1600" baseline="30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sz="1600" dirty="0">
                  <a:solidFill>
                    <a:srgbClr val="E6778A"/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3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dirty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1600" i="1" dirty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1600" i="1" dirty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600" i="1" dirty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						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–142.3 kJ mol</a:t>
                </a:r>
                <a:r>
                  <a:rPr lang="en-US" altLang="en-US" sz="1600" baseline="30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sz="1600" dirty="0">
                  <a:solidFill>
                    <a:srgbClr val="E6778A"/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dirty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1600" b="0" i="1" dirty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dirty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							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–247.5 kJ mol</a:t>
                </a:r>
                <a:r>
                  <a:rPr lang="en-US" altLang="en-US" sz="1600" baseline="30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sz="1600" dirty="0">
                  <a:solidFill>
                    <a:srgbClr val="E6778A"/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6E6B5F-EDAF-4796-8C0D-4B53BD6E5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95" y="3285507"/>
                <a:ext cx="6865757" cy="1290866"/>
              </a:xfrm>
              <a:prstGeom prst="rect">
                <a:avLst/>
              </a:prstGeom>
              <a:blipFill>
                <a:blip r:embed="rId3"/>
                <a:stretch>
                  <a:fillRect l="-533" t="-1415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A965C65-A746-498D-8375-D51A92820D9A}"/>
              </a:ext>
            </a:extLst>
          </p:cNvPr>
          <p:cNvSpPr txBox="1"/>
          <p:nvPr/>
        </p:nvSpPr>
        <p:spPr>
          <a:xfrm>
            <a:off x="0" y="4452725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O</a:t>
            </a:r>
            <a:r>
              <a:rPr lang="en-US" sz="1600" baseline="-25000" dirty="0">
                <a:solidFill>
                  <a:srgbClr val="67AEB6"/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(g) is not in the overall equation and must be canceled out. The second equation should be flipped to cancel out O</a:t>
            </a:r>
            <a:r>
              <a:rPr lang="en-US" sz="1600" baseline="-25000" dirty="0">
                <a:solidFill>
                  <a:srgbClr val="67AEB6"/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(</a:t>
            </a:r>
            <a:r>
              <a:rPr lang="en-US" sz="1600" i="1" dirty="0">
                <a:solidFill>
                  <a:srgbClr val="67AEB6"/>
                </a:solidFill>
                <a:latin typeface="Gill Sans MT" panose="020B0502020104020203" pitchFamily="34" charset="0"/>
              </a:rPr>
              <a:t>g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) since it is the only one without products or reactants.  Remember 1.5 is the same as 3/2 so all of the O</a:t>
            </a:r>
            <a:r>
              <a:rPr lang="en-US" sz="1600" baseline="-25000" dirty="0">
                <a:solidFill>
                  <a:srgbClr val="67AEB6"/>
                </a:solidFill>
                <a:latin typeface="Gill Sans MT" panose="020B0502020104020203" pitchFamily="34" charset="0"/>
              </a:rPr>
              <a:t>2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(</a:t>
            </a:r>
            <a:r>
              <a:rPr lang="en-US" sz="1600" i="1" dirty="0">
                <a:solidFill>
                  <a:srgbClr val="67AEB6"/>
                </a:solidFill>
                <a:latin typeface="Gill Sans MT" panose="020B0502020104020203" pitchFamily="34" charset="0"/>
              </a:rPr>
              <a:t>g</a:t>
            </a:r>
            <a:r>
              <a:rPr lang="en-US" sz="1600" dirty="0">
                <a:solidFill>
                  <a:srgbClr val="67AEB6"/>
                </a:solidFill>
                <a:latin typeface="Gill Sans MT" panose="020B0502020104020203" pitchFamily="34" charset="0"/>
              </a:rPr>
              <a:t>) will cancel with the second equation flipped.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1E0FD7-901D-4593-AA1D-14FF4B2507F3}"/>
                  </a:ext>
                </a:extLst>
              </p:cNvPr>
              <p:cNvSpPr/>
              <p:nvPr/>
            </p:nvSpPr>
            <p:spPr>
              <a:xfrm>
                <a:off x="899796" y="5303621"/>
                <a:ext cx="6865757" cy="1290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NO(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3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NO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			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–198.9 kJ mol</a:t>
                </a:r>
                <a:r>
                  <a:rPr lang="en-US" altLang="en-US" sz="1600" baseline="30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sz="1600" dirty="0">
                  <a:solidFill>
                    <a:srgbClr val="E6778A"/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dirty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1600" i="1" dirty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1600" i="1" dirty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1600" i="1" dirty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 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3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						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+142.3 kJ mol</a:t>
                </a:r>
                <a:r>
                  <a:rPr lang="en-US" altLang="en-US" sz="1600" baseline="30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sz="1600" dirty="0">
                  <a:solidFill>
                    <a:srgbClr val="E6778A"/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  <a:p>
                <a:pPr eaLnBrk="0" hangingPunct="0">
                  <a:spcAft>
                    <a:spcPts val="1000"/>
                  </a:spcAft>
                  <a:buClr>
                    <a:srgbClr val="000000"/>
                  </a:buClr>
                  <a:buSzPct val="100000"/>
                </a:pP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dirty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1600" b="0" i="1" dirty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600" b="0" i="1" dirty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							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–247.5 kJ mol</a:t>
                </a:r>
                <a:r>
                  <a:rPr lang="en-US" altLang="en-US" sz="1600" baseline="30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altLang="en-US" sz="1600" dirty="0">
                  <a:solidFill>
                    <a:srgbClr val="E6778A"/>
                  </a:solidFill>
                  <a:latin typeface="Gill Sans MT" panose="020B0502020104020203" pitchFamily="34" charset="0"/>
                  <a:ea typeface="MS PGothic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1E0FD7-901D-4593-AA1D-14FF4B250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96" y="5303621"/>
                <a:ext cx="6865757" cy="1290866"/>
              </a:xfrm>
              <a:prstGeom prst="rect">
                <a:avLst/>
              </a:prstGeom>
              <a:blipFill>
                <a:blip r:embed="rId4"/>
                <a:stretch>
                  <a:fillRect l="-533" t="-1415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682783-8BBD-47A4-8613-39C973CE7AE2}"/>
              </a:ext>
            </a:extLst>
          </p:cNvPr>
          <p:cNvCxnSpPr>
            <a:cxnSpLocks/>
          </p:cNvCxnSpPr>
          <p:nvPr/>
        </p:nvCxnSpPr>
        <p:spPr>
          <a:xfrm flipV="1">
            <a:off x="946613" y="5838645"/>
            <a:ext cx="358553" cy="146622"/>
          </a:xfrm>
          <a:prstGeom prst="line">
            <a:avLst/>
          </a:prstGeom>
          <a:ln w="28575">
            <a:solidFill>
              <a:srgbClr val="67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0959F2-538D-463B-B6CE-8E0CD787AAFA}"/>
              </a:ext>
            </a:extLst>
          </p:cNvPr>
          <p:cNvCxnSpPr>
            <a:cxnSpLocks/>
          </p:cNvCxnSpPr>
          <p:nvPr/>
        </p:nvCxnSpPr>
        <p:spPr>
          <a:xfrm flipV="1">
            <a:off x="1706536" y="6283664"/>
            <a:ext cx="357156" cy="188143"/>
          </a:xfrm>
          <a:prstGeom prst="line">
            <a:avLst/>
          </a:prstGeom>
          <a:ln w="28575">
            <a:solidFill>
              <a:srgbClr val="67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2CBC84-A235-4F7C-8B51-32273D5A70B5}"/>
              </a:ext>
            </a:extLst>
          </p:cNvPr>
          <p:cNvCxnSpPr>
            <a:cxnSpLocks/>
          </p:cNvCxnSpPr>
          <p:nvPr/>
        </p:nvCxnSpPr>
        <p:spPr>
          <a:xfrm flipV="1">
            <a:off x="3343787" y="5409315"/>
            <a:ext cx="330591" cy="173661"/>
          </a:xfrm>
          <a:prstGeom prst="line">
            <a:avLst/>
          </a:prstGeom>
          <a:ln w="28575">
            <a:solidFill>
              <a:srgbClr val="67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559BED-8E25-40EE-B034-770FDD0F0585}"/>
              </a:ext>
            </a:extLst>
          </p:cNvPr>
          <p:cNvCxnSpPr>
            <a:cxnSpLocks/>
          </p:cNvCxnSpPr>
          <p:nvPr/>
        </p:nvCxnSpPr>
        <p:spPr>
          <a:xfrm flipV="1">
            <a:off x="1885114" y="5796348"/>
            <a:ext cx="358553" cy="146622"/>
          </a:xfrm>
          <a:prstGeom prst="line">
            <a:avLst/>
          </a:prstGeom>
          <a:ln w="28575">
            <a:solidFill>
              <a:srgbClr val="67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0E6F7F-C0E1-4D1E-8500-D3152BCB5728}"/>
              </a:ext>
            </a:extLst>
          </p:cNvPr>
          <p:cNvCxnSpPr>
            <a:cxnSpLocks/>
          </p:cNvCxnSpPr>
          <p:nvPr/>
        </p:nvCxnSpPr>
        <p:spPr>
          <a:xfrm flipV="1">
            <a:off x="1763238" y="5426026"/>
            <a:ext cx="358553" cy="146622"/>
          </a:xfrm>
          <a:prstGeom prst="line">
            <a:avLst/>
          </a:prstGeom>
          <a:ln w="28575">
            <a:solidFill>
              <a:srgbClr val="67AE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751C5B-C7BB-4D58-824A-8C1F24FA1144}"/>
              </a:ext>
            </a:extLst>
          </p:cNvPr>
          <p:cNvCxnSpPr/>
          <p:nvPr/>
        </p:nvCxnSpPr>
        <p:spPr>
          <a:xfrm>
            <a:off x="0" y="2562699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407429-74BF-4C0B-9CA2-EB7A0D944AA1}"/>
              </a:ext>
            </a:extLst>
          </p:cNvPr>
          <p:cNvCxnSpPr/>
          <p:nvPr/>
        </p:nvCxnSpPr>
        <p:spPr>
          <a:xfrm>
            <a:off x="899795" y="6532293"/>
            <a:ext cx="6135249" cy="0"/>
          </a:xfrm>
          <a:prstGeom prst="line">
            <a:avLst/>
          </a:prstGeom>
          <a:ln w="19050">
            <a:solidFill>
              <a:srgbClr val="E67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1945608-DC87-405B-8BFD-306F2611A269}"/>
                  </a:ext>
                </a:extLst>
              </p:cNvPr>
              <p:cNvSpPr/>
              <p:nvPr/>
            </p:nvSpPr>
            <p:spPr>
              <a:xfrm>
                <a:off x="788734" y="6515147"/>
                <a:ext cx="23887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NO(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+ O(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⟶</m:t>
                    </m:r>
                  </m:oMath>
                </a14:m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 NO</a:t>
                </a:r>
                <a:r>
                  <a:rPr lang="en-US" altLang="en-US" sz="1600" baseline="-25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2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(</a:t>
                </a:r>
                <a:r>
                  <a:rPr lang="en-US" altLang="en-US" sz="1600" i="1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g</a:t>
                </a:r>
                <a:r>
                  <a:rPr lang="en-US" altLang="en-US" sz="16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) </a:t>
                </a:r>
                <a:endParaRPr lang="en-US" sz="16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1945608-DC87-405B-8BFD-306F2611A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34" y="6515147"/>
                <a:ext cx="2388795" cy="338554"/>
              </a:xfrm>
              <a:prstGeom prst="rect">
                <a:avLst/>
              </a:prstGeom>
              <a:blipFill>
                <a:blip r:embed="rId5"/>
                <a:stretch>
                  <a:fillRect l="-1276" t="-7273" r="-51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38FFC9-06BD-4B8F-A25D-5CB627B356F7}"/>
                  </a:ext>
                </a:extLst>
              </p:cNvPr>
              <p:cNvSpPr/>
              <p:nvPr/>
            </p:nvSpPr>
            <p:spPr>
              <a:xfrm>
                <a:off x="4957686" y="6524277"/>
                <a:ext cx="2021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H = –304 kJ mol</a:t>
                </a:r>
                <a:r>
                  <a:rPr lang="en-US" altLang="en-US" baseline="30000" dirty="0">
                    <a:solidFill>
                      <a:srgbClr val="E6778A"/>
                    </a:solidFill>
                    <a:latin typeface="Gill Sans MT" panose="020B0502020104020203" pitchFamily="34" charset="0"/>
                    <a:ea typeface="MS PGothic" pitchFamily="34" charset="-128"/>
                    <a:cs typeface="Times New Roman" pitchFamily="18" charset="0"/>
                  </a:rPr>
                  <a:t>–1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38FFC9-06BD-4B8F-A25D-5CB627B35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86" y="6524277"/>
                <a:ext cx="2021707" cy="369332"/>
              </a:xfrm>
              <a:prstGeom prst="rect">
                <a:avLst/>
              </a:prstGeom>
              <a:blipFill>
                <a:blip r:embed="rId6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6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891389E-BF0F-44C0-B0DC-B3F9FC20922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015D893-04E3-475A-8DFC-C8F44D1189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793285"/>
                <a:ext cx="7322496" cy="15335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Find the ΔH for the reaction below, given the following reactions and subsequent ΔH values:  </a:t>
                </a: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(l) 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 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  SO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3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  + 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O(g) </a:t>
                </a:r>
              </a:p>
              <a:p>
                <a:pPr marL="0" indent="0">
                  <a:buNone/>
                </a:pP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S(g)  +  2O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 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 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 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(l)                                  ΔH = –235.5 kJ </a:t>
                </a:r>
                <a:b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S(g)  +  2O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 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 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  SO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3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  + 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O(l)                    ΔH = –207 kJ </a:t>
                </a:r>
                <a:b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</a:b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O(l) 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 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 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O(g)                                  ΔH = 44 kJ </a:t>
                </a: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015D893-04E3-475A-8DFC-C8F44D118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3285"/>
                <a:ext cx="7322496" cy="1533525"/>
              </a:xfrm>
              <a:prstGeom prst="rect">
                <a:avLst/>
              </a:prstGeom>
              <a:blipFill>
                <a:blip r:embed="rId2"/>
                <a:stretch>
                  <a:fillRect l="-416" t="-3175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9DAE3412-A738-402C-B98B-1784DD1664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837082"/>
                <a:ext cx="9146085" cy="157895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Calculate  ∆H for the reaction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2 C(s)  + 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 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Given the following chemical equations and their respective enthalpy changes.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 +  5/2 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2 CO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 +  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O(l)		∆H= –1299.6 kJ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C(s)  +  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 CO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				∆H= –393.5 kJ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 +  ½ 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O(l)				∆H= –285.8 kJ</a:t>
                </a:r>
              </a:p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9DAE3412-A738-402C-B98B-1784DD166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37082"/>
                <a:ext cx="9146085" cy="1578955"/>
              </a:xfrm>
              <a:prstGeom prst="rect">
                <a:avLst/>
              </a:prstGeom>
              <a:blipFill>
                <a:blip r:embed="rId3"/>
                <a:stretch>
                  <a:fillRect l="-333" t="-1158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73D043B-6C9E-4643-BB87-8CDBA1858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751887"/>
                <a:ext cx="7767638" cy="16988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Calculate ∆H for the reaction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	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 +  6  F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 2  CF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 +  4 HF(g)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Given the following chemical equations and their respective enthalpy changes.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	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 +  F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2 HF(g)		∆H= –537 kJ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	C(s)  +  2 F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 CF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		∆H= –680 kJ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		2 C(s)  +  2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 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(g)  		∆H= + 52.3 kJ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73D043B-6C9E-4643-BB87-8CDBA18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51887"/>
                <a:ext cx="7767638" cy="1698820"/>
              </a:xfrm>
              <a:prstGeom prst="rect">
                <a:avLst/>
              </a:prstGeom>
              <a:blipFill>
                <a:blip r:embed="rId4"/>
                <a:stretch>
                  <a:fillRect l="-392"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2A2A8DB-608F-4895-8F0D-FC88EE994B2E}"/>
              </a:ext>
            </a:extLst>
          </p:cNvPr>
          <p:cNvSpPr txBox="1"/>
          <p:nvPr/>
        </p:nvSpPr>
        <p:spPr>
          <a:xfrm>
            <a:off x="7429370" y="4976145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E677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i="1" dirty="0">
                <a:solidFill>
                  <a:srgbClr val="E6778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= –2486.3 kJ</a:t>
            </a:r>
            <a:endParaRPr lang="en-US" dirty="0">
              <a:solidFill>
                <a:srgbClr val="E6778A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F571A-996D-4577-A8B2-E1D79C9242FD}"/>
              </a:ext>
            </a:extLst>
          </p:cNvPr>
          <p:cNvSpPr txBox="1"/>
          <p:nvPr/>
        </p:nvSpPr>
        <p:spPr>
          <a:xfrm>
            <a:off x="7525550" y="2831467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E677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i="1" dirty="0">
                <a:solidFill>
                  <a:srgbClr val="E6778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= +226.8 kJ</a:t>
            </a:r>
            <a:endParaRPr lang="en-US" dirty="0">
              <a:solidFill>
                <a:srgbClr val="E6778A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59DC7-239D-47E1-9DB9-69874BF2FA99}"/>
              </a:ext>
            </a:extLst>
          </p:cNvPr>
          <p:cNvSpPr txBox="1"/>
          <p:nvPr/>
        </p:nvSpPr>
        <p:spPr>
          <a:xfrm>
            <a:off x="7490622" y="938732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E677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</a:t>
            </a:r>
            <a:r>
              <a:rPr lang="en-US" i="1" dirty="0">
                <a:solidFill>
                  <a:srgbClr val="E6778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= +72.5 kJ</a:t>
            </a:r>
            <a:endParaRPr lang="en-US" dirty="0">
              <a:solidFill>
                <a:srgbClr val="E6778A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3363BF-DF16-4388-B3D8-9ED125B701E1}"/>
              </a:ext>
            </a:extLst>
          </p:cNvPr>
          <p:cNvCxnSpPr/>
          <p:nvPr/>
        </p:nvCxnSpPr>
        <p:spPr>
          <a:xfrm>
            <a:off x="0" y="2837082"/>
            <a:ext cx="91228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B73BF9-E6C3-4D48-BDC5-7F347C199152}"/>
              </a:ext>
            </a:extLst>
          </p:cNvPr>
          <p:cNvCxnSpPr/>
          <p:nvPr/>
        </p:nvCxnSpPr>
        <p:spPr>
          <a:xfrm>
            <a:off x="0" y="4961157"/>
            <a:ext cx="91228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54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08C2711A-7292-4151-8C36-B4CEB09B0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0765"/>
                <a:ext cx="9144000" cy="64008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When 72 g of a metal at 97.0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is added to 100 g of water at 25.0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, the final temperature is 45.5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. What is the specific heat of the metal?  (specific heat of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 = 4.184 J/g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08C2711A-7292-4151-8C36-B4CEB09B0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0765"/>
                <a:ext cx="9144000" cy="640080"/>
              </a:xfrm>
              <a:prstGeom prst="rect">
                <a:avLst/>
              </a:prstGeom>
              <a:blipFill>
                <a:blip r:embed="rId2"/>
                <a:stretch>
                  <a:fillRect l="-333" t="-6667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8341FA-D515-478A-B90A-D8811E634BBB}"/>
                  </a:ext>
                </a:extLst>
              </p:cNvPr>
              <p:cNvSpPr/>
              <p:nvPr/>
            </p:nvSpPr>
            <p:spPr>
              <a:xfrm>
                <a:off x="1" y="2192469"/>
                <a:ext cx="91439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A piece of iron (400 g) is heated in a flame to 330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and then plunged into a beaker containing 1000 g of water at 20.0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. What is the final equilibrium temperature of the water?  The specific heat of iron is 0.451 J/g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℃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8341FA-D515-478A-B90A-D8811E634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92469"/>
                <a:ext cx="9143999" cy="830997"/>
              </a:xfrm>
              <a:prstGeom prst="rect">
                <a:avLst/>
              </a:prstGeom>
              <a:blipFill>
                <a:blip r:embed="rId3"/>
                <a:stretch>
                  <a:fillRect l="-333" t="-22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61ADA94-326D-4252-A8D8-F017027B8558}"/>
              </a:ext>
            </a:extLst>
          </p:cNvPr>
          <p:cNvSpPr/>
          <p:nvPr/>
        </p:nvSpPr>
        <p:spPr>
          <a:xfrm>
            <a:off x="0" y="368245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 50.0 g sample of iron (specific heat capacity = 0.444 J/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g°C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is heated to 75.2°C and placed into a calorimeter holding 70.0 g of water (specific heat capacity = 4.184 J/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g°C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at a temperature of 25.0°C. Assuming no heat loss to the calorimeter, what will be the final temperature reached in the calorimeter.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898884-F7EE-458D-BFBB-78ACB99DA50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BF37BF-AEB4-4552-9F20-9DA13FD86165}"/>
                  </a:ext>
                </a:extLst>
              </p:cNvPr>
              <p:cNvSpPr txBox="1"/>
              <p:nvPr/>
            </p:nvSpPr>
            <p:spPr>
              <a:xfrm>
                <a:off x="55928" y="4468884"/>
                <a:ext cx="13161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Fe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water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BF37BF-AEB4-4552-9F20-9DA13FD86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8" y="4468884"/>
                <a:ext cx="1316130" cy="246221"/>
              </a:xfrm>
              <a:prstGeom prst="rect">
                <a:avLst/>
              </a:prstGeom>
              <a:blipFill>
                <a:blip r:embed="rId4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B6A44-E96D-4C74-B1C2-DC3F6240E52E}"/>
                  </a:ext>
                </a:extLst>
              </p:cNvPr>
              <p:cNvSpPr txBox="1"/>
              <p:nvPr/>
            </p:nvSpPr>
            <p:spPr>
              <a:xfrm>
                <a:off x="0" y="4731321"/>
                <a:ext cx="6365525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50 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g</m:t>
                          </m:r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Fe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0.444 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g</m:t>
                              </m:r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−75.2</m:t>
                          </m:r>
                          <m:r>
                            <a:rPr lang="en-US" sz="16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(70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g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water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)(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4.184 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g</m:t>
                          </m:r>
                          <m:r>
                            <a:rPr lang="en-US" sz="16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℃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−25</m:t>
                      </m:r>
                      <m:r>
                        <a:rPr lang="en-US" sz="1600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℃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B6A44-E96D-4C74-B1C2-DC3F6240E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1321"/>
                <a:ext cx="6365525" cy="553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77AEB5-15C0-4C4B-B31C-50825C6750BA}"/>
                  </a:ext>
                </a:extLst>
              </p:cNvPr>
              <p:cNvSpPr txBox="1"/>
              <p:nvPr/>
            </p:nvSpPr>
            <p:spPr>
              <a:xfrm>
                <a:off x="-119541" y="5271166"/>
                <a:ext cx="4691541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22.2 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−75.2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292.88 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−25</m:t>
                      </m:r>
                      <m:r>
                        <a:rPr lang="en-US" sz="1600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℃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77AEB5-15C0-4C4B-B31C-50825C675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541" y="5271166"/>
                <a:ext cx="4691541" cy="553228"/>
              </a:xfrm>
              <a:prstGeom prst="rect">
                <a:avLst/>
              </a:prstGeom>
              <a:blipFill>
                <a:blip r:embed="rId6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5FF6C4-2895-4037-B70E-AF1F9FE2DA1A}"/>
                  </a:ext>
                </a:extLst>
              </p:cNvPr>
              <p:cNvSpPr txBox="1"/>
              <p:nvPr/>
            </p:nvSpPr>
            <p:spPr>
              <a:xfrm>
                <a:off x="0" y="5928731"/>
                <a:ext cx="490339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−22.2 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+1669.44 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J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292.88 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−7322 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J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5FF6C4-2895-4037-B70E-AF1F9FE2D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28731"/>
                <a:ext cx="4903394" cy="553228"/>
              </a:xfrm>
              <a:prstGeom prst="rect">
                <a:avLst/>
              </a:prstGeom>
              <a:blipFill>
                <a:blip r:embed="rId7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79296E-357D-4BDD-AC64-FA79F9F5E955}"/>
                  </a:ext>
                </a:extLst>
              </p:cNvPr>
              <p:cNvSpPr txBox="1"/>
              <p:nvPr/>
            </p:nvSpPr>
            <p:spPr>
              <a:xfrm>
                <a:off x="55928" y="6586296"/>
                <a:ext cx="13335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=28.56</m:t>
                      </m:r>
                      <m:r>
                        <a:rPr lang="en-US" sz="1600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℃</m:t>
                      </m:r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79296E-357D-4BDD-AC64-FA79F9F5E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8" y="6586296"/>
                <a:ext cx="1333570" cy="246221"/>
              </a:xfrm>
              <a:prstGeom prst="rect">
                <a:avLst/>
              </a:prstGeom>
              <a:blipFill>
                <a:blip r:embed="rId8"/>
                <a:stretch>
                  <a:fillRect r="-274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1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47224" y="6086319"/>
            <a:ext cx="34594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3D8F1C9-689E-4C76-9021-9D95B23A765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FAFDE19F-1671-4B4C-8F88-94A9C6F055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92814"/>
                <a:ext cx="6153493" cy="49710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Use </a:t>
                </a:r>
                <a:r>
                  <a:rPr lang="el-G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f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from below to calculate </a:t>
                </a:r>
                <a:r>
                  <a:rPr lang="el-G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Δ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for the combustion of butane gas, 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10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, to produce gaseous carbon dioxide and liquid water.</a:t>
                </a: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FAFDE19F-1671-4B4C-8F88-94A9C6F05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2814"/>
                <a:ext cx="6153493" cy="497107"/>
              </a:xfrm>
              <a:prstGeom prst="rect">
                <a:avLst/>
              </a:prstGeom>
              <a:blipFill>
                <a:blip r:embed="rId2"/>
                <a:stretch>
                  <a:fillRect l="-496" t="-9756" r="-1388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20494842-712B-4FEE-908C-D0E91A426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44928"/>
              </p:ext>
            </p:extLst>
          </p:nvPr>
        </p:nvGraphicFramePr>
        <p:xfrm>
          <a:off x="6284990" y="750095"/>
          <a:ext cx="272751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963">
                  <a:extLst>
                    <a:ext uri="{9D8B030D-6E8A-4147-A177-3AD203B41FA5}">
                      <a16:colId xmlns:a16="http://schemas.microsoft.com/office/drawing/2014/main" val="1268762728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168426615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CO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–393.5kJ mol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–1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7254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C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H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–125.7kJ mol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–1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195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O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(</a:t>
                      </a:r>
                      <a:r>
                        <a:rPr lang="en-US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g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0 kJ mol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–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5857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H</a:t>
                      </a:r>
                      <a:r>
                        <a:rPr lang="en-US" sz="1600" b="0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O(</a:t>
                      </a:r>
                      <a:r>
                        <a:rPr lang="en-US" sz="1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l</a:t>
                      </a:r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)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–285.8kJ mol</a:t>
                      </a:r>
                      <a:r>
                        <a:rPr lang="en-US" sz="1600" b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Gill Sans MT" panose="020B0502020104020203" pitchFamily="34" charset="0"/>
                        </a:rPr>
                        <a:t> –1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0064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5FC034-187C-452F-99E5-714AD97E069F}"/>
                  </a:ext>
                </a:extLst>
              </p:cNvPr>
              <p:cNvSpPr/>
              <p:nvPr/>
            </p:nvSpPr>
            <p:spPr>
              <a:xfrm>
                <a:off x="500008" y="1389921"/>
                <a:ext cx="33505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C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4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10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⟶</m:t>
                    </m:r>
                  </m:oMath>
                </a14:m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 CO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g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 + H</a:t>
                </a:r>
                <a:r>
                  <a:rPr lang="en-US" sz="1600" baseline="-25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2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O(</a:t>
                </a: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l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5FC034-187C-452F-99E5-714AD97E0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8" y="1389921"/>
                <a:ext cx="3350597" cy="338554"/>
              </a:xfrm>
              <a:prstGeom prst="rect">
                <a:avLst/>
              </a:prstGeom>
              <a:blipFill>
                <a:blip r:embed="rId3"/>
                <a:stretch>
                  <a:fillRect l="-909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6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3E41C203-67D0-4B68-8268-59F8FAF6DA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" y="1210445"/>
                <a:ext cx="5591175" cy="1754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b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Calorimetry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is the measurement of heat changes. Heat changes are measured in a device called a calorimeter.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The </a:t>
                </a:r>
                <a:r>
                  <a:rPr lang="en-US" b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specific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heat capacity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(</a:t>
                </a:r>
                <a:r>
                  <a:rPr 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of a substance is the amount of heat required to raise the temperature of 1 g of the substance by 1°C. (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J/(g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3E41C203-67D0-4B68-8268-59F8FAF6D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1210445"/>
                <a:ext cx="5591175" cy="1754326"/>
              </a:xfrm>
              <a:prstGeom prst="rect">
                <a:avLst/>
              </a:prstGeom>
              <a:blipFill>
                <a:blip r:embed="rId2"/>
                <a:stretch>
                  <a:fillRect l="-872" t="-2091" b="-48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7AE8DABE-742D-4D5E-B5DF-97433689957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Calorimetry: Specific Heat and Heat Capacity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B1E231DD-DE84-44AE-B344-9ABD7D61C7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558215"/>
                <a:ext cx="5591174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The </a:t>
                </a:r>
                <a:r>
                  <a:rPr lang="en-US" altLang="en-US" b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heat</a:t>
                </a:r>
                <a:r>
                  <a:rPr lang="en-US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</a:t>
                </a:r>
                <a:r>
                  <a:rPr lang="en-US" altLang="en-US" b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capacity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(</a:t>
                </a:r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 is the amount of heat required to raise the temperature of an object by 1°C. (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J/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). 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The “object” may be a given quantity of a substance.</a:t>
                </a:r>
              </a:p>
            </p:txBody>
          </p:sp>
        </mc:Choice>
        <mc:Fallback xmlns="">
          <p:sp>
            <p:nvSpPr>
              <p:cNvPr id="10" name="TextBox 4">
                <a:extLst>
                  <a:ext uri="{FF2B5EF4-FFF2-40B4-BE49-F238E27FC236}">
                    <a16:creationId xmlns:a16="http://schemas.microsoft.com/office/drawing/2014/main" id="{B1E231DD-DE84-44AE-B344-9ABD7D61C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58215"/>
                <a:ext cx="5591174" cy="923330"/>
              </a:xfrm>
              <a:prstGeom prst="rect">
                <a:avLst/>
              </a:prstGeom>
              <a:blipFill>
                <a:blip r:embed="rId3"/>
                <a:stretch>
                  <a:fillRect l="-872" t="-3974" r="-545" b="-99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362243F7-F9BA-4140-A30C-959F2078B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53645"/>
                <a:ext cx="9144000" cy="545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Heat capacity of 1 kg of water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67AEB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67AEB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4.184 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67AEB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rgbClr val="67AEB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67AEB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g</m:t>
                        </m:r>
                        <m:r>
                          <a:rPr lang="en-US" altLang="en-US" b="0" i="0" smtClean="0">
                            <a:solidFill>
                              <a:srgbClr val="67AEB6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solidFill>
                              <a:srgbClr val="67AEB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∙ ℃</m:t>
                        </m:r>
                      </m:den>
                    </m:f>
                    <m:r>
                      <a:rPr lang="en-US" altLang="en-US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r>
                      <a:rPr lang="en-US" alt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1000 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g</m:t>
                    </m:r>
                    <m:r>
                      <a:rPr lang="en-US" alt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4184 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J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℃</m:t>
                        </m:r>
                      </m:den>
                    </m:f>
                  </m:oMath>
                </a14:m>
                <a:endParaRPr lang="en-US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362243F7-F9BA-4140-A30C-959F2078B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53645"/>
                <a:ext cx="9144000" cy="545214"/>
              </a:xfrm>
              <a:prstGeom prst="rect">
                <a:avLst/>
              </a:prstGeom>
              <a:blipFill>
                <a:blip r:embed="rId4"/>
                <a:stretch>
                  <a:fillRect l="-5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4">
            <a:extLst>
              <a:ext uri="{FF2B5EF4-FFF2-40B4-BE49-F238E27FC236}">
                <a16:creationId xmlns:a16="http://schemas.microsoft.com/office/drawing/2014/main" id="{BA8F787D-D0C1-4602-BBB3-AE1E2DBC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735" y="6015921"/>
            <a:ext cx="1877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Specific heat capacity of water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3CBD22-CB67-4229-B8FC-75DE6BE9B72E}"/>
              </a:ext>
            </a:extLst>
          </p:cNvPr>
          <p:cNvCxnSpPr/>
          <p:nvPr/>
        </p:nvCxnSpPr>
        <p:spPr>
          <a:xfrm flipV="1">
            <a:off x="3416300" y="5867577"/>
            <a:ext cx="0" cy="201438"/>
          </a:xfrm>
          <a:prstGeom prst="straightConnector1">
            <a:avLst/>
          </a:prstGeom>
          <a:ln>
            <a:solidFill>
              <a:srgbClr val="67A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>
            <a:extLst>
              <a:ext uri="{FF2B5EF4-FFF2-40B4-BE49-F238E27FC236}">
                <a16:creationId xmlns:a16="http://schemas.microsoft.com/office/drawing/2014/main" id="{AD6C375E-BD4B-47FA-B606-D9F81D9C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243" y="6015921"/>
            <a:ext cx="1647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Heat Capacity of 1 kg water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028079-66EE-403E-A306-6CE67F1AB40B}"/>
              </a:ext>
            </a:extLst>
          </p:cNvPr>
          <p:cNvCxnSpPr/>
          <p:nvPr/>
        </p:nvCxnSpPr>
        <p:spPr>
          <a:xfrm flipV="1">
            <a:off x="5169832" y="5867577"/>
            <a:ext cx="0" cy="201438"/>
          </a:xfrm>
          <a:prstGeom prst="straightConnector1">
            <a:avLst/>
          </a:prstGeom>
          <a:ln>
            <a:solidFill>
              <a:srgbClr val="E677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8A7A915E-9ECD-4B41-8D31-51B76CE24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1848244"/>
                  </p:ext>
                </p:extLst>
              </p:nvPr>
            </p:nvGraphicFramePr>
            <p:xfrm>
              <a:off x="5922855" y="1018095"/>
              <a:ext cx="2754591" cy="4246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4720">
                      <a:extLst>
                        <a:ext uri="{9D8B030D-6E8A-4147-A177-3AD203B41FA5}">
                          <a16:colId xmlns:a16="http://schemas.microsoft.com/office/drawing/2014/main" val="2245497314"/>
                        </a:ext>
                      </a:extLst>
                    </a:gridCol>
                    <a:gridCol w="1409871">
                      <a:extLst>
                        <a:ext uri="{9D8B030D-6E8A-4147-A177-3AD203B41FA5}">
                          <a16:colId xmlns:a16="http://schemas.microsoft.com/office/drawing/2014/main" val="13268949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Substance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Specific Heat (J/g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∙℃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23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Al(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0.900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440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Au(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0.129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0483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 (graphite)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0.720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5360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 (diamond)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0.502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660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Cu(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0.385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1714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Fe(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0.444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7953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Hg(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0.139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703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O(</a:t>
                          </a:r>
                          <a:r>
                            <a:rPr lang="en-US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</a:t>
                          </a:r>
                          <a:r>
                            <a:rPr lang="en-US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4.184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4660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</a:t>
                          </a:r>
                          <a:r>
                            <a:rPr lang="en-US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</a:t>
                          </a:r>
                          <a:r>
                            <a:rPr lang="en-US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OH(</a:t>
                          </a:r>
                          <a:r>
                            <a:rPr lang="en-US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</a:t>
                          </a:r>
                          <a:r>
                            <a:rPr lang="en-US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 Ethanol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2.46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3392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20">
                <a:extLst>
                  <a:ext uri="{FF2B5EF4-FFF2-40B4-BE49-F238E27FC236}">
                    <a16:creationId xmlns:a16="http://schemas.microsoft.com/office/drawing/2014/main" id="{8A7A915E-9ECD-4B41-8D31-51B76CE24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1848244"/>
                  </p:ext>
                </p:extLst>
              </p:nvPr>
            </p:nvGraphicFramePr>
            <p:xfrm>
              <a:off x="5922855" y="1018095"/>
              <a:ext cx="2754591" cy="4246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4720">
                      <a:extLst>
                        <a:ext uri="{9D8B030D-6E8A-4147-A177-3AD203B41FA5}">
                          <a16:colId xmlns:a16="http://schemas.microsoft.com/office/drawing/2014/main" val="2245497314"/>
                        </a:ext>
                      </a:extLst>
                    </a:gridCol>
                    <a:gridCol w="1409871">
                      <a:extLst>
                        <a:ext uri="{9D8B030D-6E8A-4147-A177-3AD203B41FA5}">
                          <a16:colId xmlns:a16="http://schemas.microsoft.com/office/drawing/2014/main" val="132689496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Substance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5690" t="-4762" r="-862" b="-57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23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Al(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0.900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4440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Au(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0.129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04830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 (graphite)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0.720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5360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 (diamond)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0.502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660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Cu(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0.385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1714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Fe(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s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0.444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7953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Hg(</a:t>
                          </a:r>
                          <a:r>
                            <a:rPr lang="en-US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</a:t>
                          </a:r>
                          <a:r>
                            <a:rPr lang="en-US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0.139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703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O(</a:t>
                          </a:r>
                          <a:r>
                            <a:rPr lang="en-US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</a:t>
                          </a:r>
                          <a:r>
                            <a:rPr lang="en-US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4.184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546602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</a:t>
                          </a:r>
                          <a:r>
                            <a:rPr lang="en-US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H</a:t>
                          </a:r>
                          <a:r>
                            <a:rPr lang="en-US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5</a:t>
                          </a:r>
                          <a:r>
                            <a:rPr lang="en-US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OH(</a:t>
                          </a:r>
                          <a:r>
                            <a:rPr lang="en-US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l</a:t>
                          </a:r>
                          <a:r>
                            <a:rPr lang="en-US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 Ethanol</a:t>
                          </a:r>
                          <a:endParaRPr lang="en-US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2.46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3392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778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AFD27A0-CB41-4544-9CC1-00A7079DA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0647"/>
            <a:ext cx="9077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The heat associated with a temperature change may be calculated: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00BFB3-C0C7-4DB4-84CC-347997AD98B0}"/>
              </a:ext>
            </a:extLst>
          </p:cNvPr>
          <p:cNvSpPr/>
          <p:nvPr/>
        </p:nvSpPr>
        <p:spPr>
          <a:xfrm>
            <a:off x="2560321" y="1251967"/>
            <a:ext cx="6583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is the mass.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the specific heat capacity.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Δ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the change in temperature (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Δ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 =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  <a:r>
              <a:rPr 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final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–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  <a:r>
              <a:rPr 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initial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)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is the heat capacity (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cm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)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: transfer of thermal energy between two bodies at different temperatures</a:t>
            </a: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AD4903DA-4C42-493C-85FC-8A7B9593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68" y="2096542"/>
            <a:ext cx="1465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endParaRPr lang="en-US" altLang="en-US" b="1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474D308C-197F-4D5A-B5E7-E44F61E5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76" y="1633187"/>
            <a:ext cx="1465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cm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endParaRPr lang="en-US" altLang="en-US" b="1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01F2C79-08AA-4665-8507-574B6411B8D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Specific Heat and Heat Capacity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B9F66920-73EF-4C3B-B7FD-67408B93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861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Calculate the amount of heat required to heat 1.01 kg of water from 0.05°C to 35.81°C.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910731-BD50-43DA-AA91-852747195312}"/>
                  </a:ext>
                </a:extLst>
              </p:cNvPr>
              <p:cNvSpPr txBox="1"/>
              <p:nvPr/>
            </p:nvSpPr>
            <p:spPr>
              <a:xfrm>
                <a:off x="753668" y="5417965"/>
                <a:ext cx="574586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4.184 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i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(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1010 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g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(35.76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℃)=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151115 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J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=151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kJ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910731-BD50-43DA-AA91-852747195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68" y="5417965"/>
                <a:ext cx="5745868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444184-48F4-42E4-A60C-D2277DAF3F43}"/>
              </a:ext>
            </a:extLst>
          </p:cNvPr>
          <p:cNvCxnSpPr/>
          <p:nvPr/>
        </p:nvCxnSpPr>
        <p:spPr>
          <a:xfrm>
            <a:off x="0" y="3086175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D55677-78BE-4648-9C2F-F176CA6D336C}"/>
                  </a:ext>
                </a:extLst>
              </p:cNvPr>
              <p:cNvSpPr/>
              <p:nvPr/>
            </p:nvSpPr>
            <p:spPr>
              <a:xfrm>
                <a:off x="0" y="3535389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Use the equation 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q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cm</a:t>
                </a:r>
                <a:r>
                  <a:rPr lang="el-GR" altLang="en-US" dirty="0">
                    <a:solidFill>
                      <a:srgbClr val="E6778A"/>
                    </a:solidFill>
                    <a:cs typeface="Times New Roman" pitchFamily="18" charset="0"/>
                  </a:rPr>
                  <a:t>Δ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T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to calculate 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q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.</a:t>
                </a: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m = 1.01 kg or 1010 </a:t>
                </a:r>
                <a:r>
                  <a:rPr lang="en-US" altLang="en-US" b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g</a:t>
                </a: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4.184 J/(</a:t>
                </a:r>
                <a:r>
                  <a:rPr lang="en-US" altLang="en-US" b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altLang="en-US" dirty="0" err="1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</a:t>
                </a:r>
              </a:p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l-GR" altLang="en-US" dirty="0">
                    <a:solidFill>
                      <a:srgbClr val="E6778A"/>
                    </a:solidFill>
                    <a:cs typeface="Times New Roman" pitchFamily="18" charset="0"/>
                  </a:rPr>
                  <a:t>Δ</a:t>
                </a:r>
                <a:r>
                  <a:rPr lang="en-US" altLang="en-US" i="1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T 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= </a:t>
                </a:r>
                <a:r>
                  <a:rPr lang="en-US" altLang="en-US" dirty="0" err="1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T</a:t>
                </a:r>
                <a:r>
                  <a:rPr lang="en-US" altLang="en-US" baseline="-25000" dirty="0" err="1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f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– </a:t>
                </a:r>
                <a:r>
                  <a:rPr lang="en-US" altLang="en-US" dirty="0" err="1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T</a:t>
                </a:r>
                <a:r>
                  <a:rPr lang="en-US" altLang="en-US" baseline="-25000" dirty="0" err="1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i</a:t>
                </a:r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 = 35.81 – 0.05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 = 35.76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 </m:t>
                    </m:r>
                  </m:oMath>
                </a14:m>
                <a:r>
                  <a:rPr lang="en-US" altLang="en-US" dirty="0">
                    <a:solidFill>
                      <a:srgbClr val="E6778A"/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C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D55677-78BE-4648-9C2F-F176CA6D3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35389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355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2">
            <a:extLst>
              <a:ext uri="{FF2B5EF4-FFF2-40B4-BE49-F238E27FC236}">
                <a16:creationId xmlns:a16="http://schemas.microsoft.com/office/drawing/2014/main" id="{5370BAD9-47AC-404B-A16B-BDCFBCAD2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76" y="4892175"/>
            <a:ext cx="1465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cm</a:t>
            </a:r>
            <a:r>
              <a:rPr lang="el-GR" altLang="en-US" b="1" dirty="0">
                <a:solidFill>
                  <a:srgbClr val="E6778A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endParaRPr lang="en-US" altLang="en-US" b="1" i="1" baseline="30000" dirty="0">
              <a:solidFill>
                <a:srgbClr val="E6778A"/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827EB78-9889-434D-8941-1FF29163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6638"/>
            <a:ext cx="9144000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Calculate the amount of heat (in kJ) required to heat 255 g of water from 25.2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°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 to 90.5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°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9E075E0-C610-40C9-9BF6-ABE5E88EA7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3F1BE0-78DB-4130-948F-CC55DDC1532A}"/>
                  </a:ext>
                </a:extLst>
              </p:cNvPr>
              <p:cNvSpPr txBox="1"/>
              <p:nvPr/>
            </p:nvSpPr>
            <p:spPr>
              <a:xfrm>
                <a:off x="1281855" y="1422000"/>
                <a:ext cx="729731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𝑚𝑐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4.184 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255 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90.5 ℃−25.2 ℃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=6.97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=69.7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3F1BE0-78DB-4130-948F-CC55DDC15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55" y="1422000"/>
                <a:ext cx="7297319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153CAA0-BEA4-4ABA-AC54-145CD26F6AC3}"/>
              </a:ext>
            </a:extLst>
          </p:cNvPr>
          <p:cNvSpPr txBox="1">
            <a:spLocks/>
          </p:cNvSpPr>
          <p:nvPr/>
        </p:nvSpPr>
        <p:spPr>
          <a:xfrm>
            <a:off x="0" y="2160458"/>
            <a:ext cx="9144000" cy="622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 466–g sample of water is heated from 8.50°C to 74.60°C. Calculate the amount of heat absorbed (in kilojoules) by the water.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787E84-C2BA-4E30-A2E9-F68E60721292}"/>
              </a:ext>
            </a:extLst>
          </p:cNvPr>
          <p:cNvSpPr/>
          <p:nvPr/>
        </p:nvSpPr>
        <p:spPr>
          <a:xfrm>
            <a:off x="0" y="35212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If 1.45 kJ of heat are added to a 200. g sample of aluminum metal and the temperature of the metal increases by 7.98 </a:t>
            </a:r>
            <a:r>
              <a:rPr lang="en-U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o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, what is the specific heat of aluminum?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A9DD3-450C-4E62-B55F-374B87D08587}"/>
              </a:ext>
            </a:extLst>
          </p:cNvPr>
          <p:cNvSpPr/>
          <p:nvPr/>
        </p:nvSpPr>
        <p:spPr>
          <a:xfrm>
            <a:off x="0" y="49038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If a 352 g piece of glass is heated from 22ºC to 162ºC, how much heat is required?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The specific heat of glass is 0.739 J/g·ºC.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31EBD4-891F-40E0-B4FA-C66463283C8D}"/>
                  </a:ext>
                </a:extLst>
              </p:cNvPr>
              <p:cNvSpPr txBox="1"/>
              <p:nvPr/>
            </p:nvSpPr>
            <p:spPr>
              <a:xfrm>
                <a:off x="1281855" y="2822469"/>
                <a:ext cx="742555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𝑚𝑐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4.184 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466 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74.60 ℃−8.50 ℃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=1.29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=12.9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31EBD4-891F-40E0-B4FA-C66463283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55" y="2822469"/>
                <a:ext cx="7425559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6E92B1-2E50-4753-8C42-9C6D9C7C7239}"/>
                  </a:ext>
                </a:extLst>
              </p:cNvPr>
              <p:cNvSpPr txBox="1"/>
              <p:nvPr/>
            </p:nvSpPr>
            <p:spPr>
              <a:xfrm>
                <a:off x="376948" y="4414339"/>
                <a:ext cx="1074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𝑚𝑐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6E92B1-2E50-4753-8C42-9C6D9C7C7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8" y="4414339"/>
                <a:ext cx="1074140" cy="276999"/>
              </a:xfrm>
              <a:prstGeom prst="rect">
                <a:avLst/>
              </a:prstGeom>
              <a:blipFill>
                <a:blip r:embed="rId4"/>
                <a:stretch>
                  <a:fillRect l="-5114" r="-4545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F009AF5-6FF2-4ACF-80E9-C539AF07C9BF}"/>
                  </a:ext>
                </a:extLst>
              </p:cNvPr>
              <p:cNvSpPr/>
              <p:nvPr/>
            </p:nvSpPr>
            <p:spPr>
              <a:xfrm>
                <a:off x="2502649" y="4368173"/>
                <a:ext cx="53025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1450 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  <m:r>
                          <a:rPr lang="en-US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+7.98 </m:t>
                        </m:r>
                        <m:r>
                          <a:rPr lang="en-US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F009AF5-6FF2-4ACF-80E9-C539AF07C9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49" y="4368173"/>
                <a:ext cx="5302509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F7CE1C6-C204-45E9-B111-718DF85A0553}"/>
                  </a:ext>
                </a:extLst>
              </p:cNvPr>
              <p:cNvSpPr/>
              <p:nvPr/>
            </p:nvSpPr>
            <p:spPr>
              <a:xfrm>
                <a:off x="6813944" y="4294209"/>
                <a:ext cx="1537457" cy="526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0.909 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℃</m:t>
                        </m:r>
                      </m:den>
                    </m:f>
                    <m:r>
                      <a:rPr lang="en-US">
                        <a:solidFill>
                          <a:srgbClr val="E677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F7CE1C6-C204-45E9-B111-718DF85A0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44" y="4294209"/>
                <a:ext cx="1537457" cy="526491"/>
              </a:xfrm>
              <a:prstGeom prst="rect">
                <a:avLst/>
              </a:prstGeom>
              <a:blipFill>
                <a:blip r:embed="rId6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90EF10-56E9-4EF6-A9FD-69033AD7EF23}"/>
              </a:ext>
            </a:extLst>
          </p:cNvPr>
          <p:cNvCxnSpPr/>
          <p:nvPr/>
        </p:nvCxnSpPr>
        <p:spPr>
          <a:xfrm>
            <a:off x="1527289" y="4552838"/>
            <a:ext cx="975360" cy="0"/>
          </a:xfrm>
          <a:prstGeom prst="straightConnector1">
            <a:avLst/>
          </a:prstGeom>
          <a:ln w="28575">
            <a:solidFill>
              <a:srgbClr val="E677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15D26F-9A5A-4EE5-B7B2-DFE9DA1DEFDA}"/>
              </a:ext>
            </a:extLst>
          </p:cNvPr>
          <p:cNvCxnSpPr/>
          <p:nvPr/>
        </p:nvCxnSpPr>
        <p:spPr>
          <a:xfrm>
            <a:off x="5725909" y="4552838"/>
            <a:ext cx="975360" cy="0"/>
          </a:xfrm>
          <a:prstGeom prst="straightConnector1">
            <a:avLst/>
          </a:prstGeom>
          <a:ln w="28575">
            <a:solidFill>
              <a:srgbClr val="E677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AFA0B1-003E-4F64-B890-8B3D579ECF8A}"/>
                  </a:ext>
                </a:extLst>
              </p:cNvPr>
              <p:cNvSpPr txBox="1"/>
              <p:nvPr/>
            </p:nvSpPr>
            <p:spPr>
              <a:xfrm>
                <a:off x="38258" y="5510187"/>
                <a:ext cx="728423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𝑚𝑐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0.739 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352 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162 ℃−22 ℃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=36417.92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36.42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kJ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AFA0B1-003E-4F64-B890-8B3D579EC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" y="5510187"/>
                <a:ext cx="7284238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8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3AF8F2-879F-457E-A259-F412A866046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Constant Pressure Calorimetry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2E775617-71C3-417A-8BB2-F4B23D579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4448" y="827925"/>
                <a:ext cx="782955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A coffee-cup calorimeter may be used to measure the heat exchange for a variety of reactions at constant pressure (allows heat to equal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</m:oMath>
                </a14:m>
                <a:r>
                  <a:rPr lang="en-US" altLang="en-US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H</a:t>
                </a:r>
                <a:r>
                  <a:rPr lang="en-US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cs typeface="Times New Roman" pitchFamily="18" charset="0"/>
                  </a:rPr>
                  <a:t>):</a:t>
                </a:r>
                <a:endParaRPr lang="en-US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anose="020B0502020104020203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2E775617-71C3-417A-8BB2-F4B23D579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4448" y="827925"/>
                <a:ext cx="7829551" cy="646331"/>
              </a:xfrm>
              <a:prstGeom prst="rect">
                <a:avLst/>
              </a:prstGeom>
              <a:blipFill>
                <a:blip r:embed="rId2"/>
                <a:stretch>
                  <a:fillRect l="-701" t="-5660" r="-312" b="-14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 descr="bur25542_0508">
            <a:extLst>
              <a:ext uri="{FF2B5EF4-FFF2-40B4-BE49-F238E27FC236}">
                <a16:creationId xmlns:a16="http://schemas.microsoft.com/office/drawing/2014/main" id="{BF65E300-6D7A-4FB1-8914-96C0B665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5"/>
          <a:stretch>
            <a:fillRect/>
          </a:stretch>
        </p:blipFill>
        <p:spPr bwMode="auto">
          <a:xfrm>
            <a:off x="17418" y="2195413"/>
            <a:ext cx="1351722" cy="43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E6DE9CC-BAD2-466B-8C0B-C9E295D2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49" y="3796759"/>
            <a:ext cx="78295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Concepts to consider for coffee-cup calorimetry: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b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l-G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H 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System: reactants and products 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Surroundings: water in the calorimeter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C817252-25BF-43B6-AE02-52DED4C7E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180" y="5811234"/>
            <a:ext cx="1814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rgbClr val="E6778A"/>
                </a:solidFill>
                <a:latin typeface="Gill Sans MT" panose="020B0502020104020203" pitchFamily="34" charset="0"/>
              </a:rPr>
              <a:t>q</a:t>
            </a:r>
            <a:r>
              <a:rPr lang="en-US" altLang="en-US" b="1" baseline="-25000" dirty="0" err="1">
                <a:solidFill>
                  <a:srgbClr val="E6778A"/>
                </a:solidFill>
                <a:latin typeface="Gill Sans MT" panose="020B0502020104020203" pitchFamily="34" charset="0"/>
              </a:rPr>
              <a:t>sys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Arial" pitchFamily="34" charset="0"/>
              </a:rPr>
              <a:t>−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</a:rPr>
              <a:t>mc</a:t>
            </a:r>
            <a:r>
              <a:rPr lang="el-GR" altLang="en-US" b="1" dirty="0">
                <a:solidFill>
                  <a:srgbClr val="E6778A"/>
                </a:solidFill>
              </a:rPr>
              <a:t>Δ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</a:rPr>
              <a:t>T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</a:rPr>
              <a:t> </a:t>
            </a:r>
            <a:endParaRPr lang="en-US" altLang="en-US" b="1" i="1" baseline="30000" dirty="0">
              <a:solidFill>
                <a:srgbClr val="E6778A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86F298B-ABBE-437D-8352-030E17BA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667" y="5811234"/>
            <a:ext cx="1703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rgbClr val="E6778A"/>
                </a:solidFill>
                <a:latin typeface="Gill Sans MT" panose="020B0502020104020203" pitchFamily="34" charset="0"/>
              </a:rPr>
              <a:t>q</a:t>
            </a:r>
            <a:r>
              <a:rPr lang="en-US" altLang="en-US" b="1" baseline="-25000" dirty="0" err="1">
                <a:solidFill>
                  <a:srgbClr val="E6778A"/>
                </a:solidFill>
                <a:latin typeface="Gill Sans MT" panose="020B0502020104020203" pitchFamily="34" charset="0"/>
              </a:rPr>
              <a:t>surr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</a:rPr>
              <a:t>mc</a:t>
            </a:r>
            <a:r>
              <a:rPr lang="el-GR" altLang="en-US" b="1" dirty="0">
                <a:solidFill>
                  <a:srgbClr val="E6778A"/>
                </a:solidFill>
              </a:rPr>
              <a:t>Δ</a:t>
            </a:r>
            <a:r>
              <a:rPr lang="en-US" altLang="en-US" b="1" i="1" dirty="0">
                <a:solidFill>
                  <a:srgbClr val="E6778A"/>
                </a:solidFill>
                <a:latin typeface="Gill Sans MT" panose="020B0502020104020203" pitchFamily="34" charset="0"/>
              </a:rPr>
              <a:t>T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</a:rPr>
              <a:t> </a:t>
            </a:r>
            <a:endParaRPr lang="en-US" altLang="en-US" b="1" i="1" baseline="30000" dirty="0">
              <a:solidFill>
                <a:srgbClr val="E6778A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4FF5710E-82BD-40B7-AA14-B4556105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448" y="6230689"/>
            <a:ext cx="1703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 err="1">
                <a:solidFill>
                  <a:srgbClr val="E6778A"/>
                </a:solidFill>
                <a:latin typeface="Gill Sans MT" panose="020B0502020104020203" pitchFamily="34" charset="0"/>
              </a:rPr>
              <a:t>q</a:t>
            </a:r>
            <a:r>
              <a:rPr lang="en-US" altLang="en-US" b="1" baseline="-25000" dirty="0" err="1">
                <a:solidFill>
                  <a:srgbClr val="E6778A"/>
                </a:solidFill>
                <a:latin typeface="Gill Sans MT" panose="020B0502020104020203" pitchFamily="34" charset="0"/>
              </a:rPr>
              <a:t>sys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  <a:cs typeface="Arial" pitchFamily="34" charset="0"/>
              </a:rPr>
              <a:t>−</a:t>
            </a:r>
            <a:r>
              <a:rPr lang="en-US" altLang="en-US" b="1" i="1" dirty="0" err="1">
                <a:solidFill>
                  <a:srgbClr val="E6778A"/>
                </a:solidFill>
                <a:latin typeface="Gill Sans MT" panose="020B0502020104020203" pitchFamily="34" charset="0"/>
              </a:rPr>
              <a:t>q</a:t>
            </a:r>
            <a:r>
              <a:rPr lang="en-US" altLang="en-US" b="1" baseline="-25000" dirty="0" err="1">
                <a:solidFill>
                  <a:srgbClr val="E6778A"/>
                </a:solidFill>
                <a:latin typeface="Gill Sans MT" panose="020B0502020104020203" pitchFamily="34" charset="0"/>
              </a:rPr>
              <a:t>surr</a:t>
            </a:r>
            <a:r>
              <a:rPr lang="en-US" altLang="en-US" b="1" dirty="0">
                <a:solidFill>
                  <a:srgbClr val="E6778A"/>
                </a:solidFill>
                <a:latin typeface="Gill Sans MT" panose="020B0502020104020203" pitchFamily="34" charset="0"/>
              </a:rPr>
              <a:t> </a:t>
            </a:r>
            <a:endParaRPr lang="en-US" altLang="en-US" b="1" i="1" baseline="30000" dirty="0">
              <a:solidFill>
                <a:srgbClr val="E6778A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02B42-8F00-486A-90AE-68FC44C3B7CA}"/>
              </a:ext>
            </a:extLst>
          </p:cNvPr>
          <p:cNvSpPr/>
          <p:nvPr/>
        </p:nvSpPr>
        <p:spPr>
          <a:xfrm>
            <a:off x="1314449" y="5369643"/>
            <a:ext cx="7972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For an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endothermic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reaction: the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system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gains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heat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(the system absorbs heat)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CBB03C-9F1A-4FA6-A4C0-FE52AAD84293}"/>
              </a:ext>
            </a:extLst>
          </p:cNvPr>
          <p:cNvSpPr/>
          <p:nvPr/>
        </p:nvSpPr>
        <p:spPr>
          <a:xfrm>
            <a:off x="1314449" y="5049569"/>
            <a:ext cx="7972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For an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exothermic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reaction: the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system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loses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E6778A"/>
                </a:solidFill>
                <a:latin typeface="Gill Sans MT" panose="020B0502020104020203" pitchFamily="34" charset="0"/>
                <a:cs typeface="Times New Roman" pitchFamily="18" charset="0"/>
              </a:rPr>
              <a:t>heat (indicated with a negative sign)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7BBEA504-E298-48E1-9471-8C827B5054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417761"/>
                  </p:ext>
                </p:extLst>
              </p:nvPr>
            </p:nvGraphicFramePr>
            <p:xfrm>
              <a:off x="1351722" y="1669248"/>
              <a:ext cx="7620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5500">
                      <a:extLst>
                        <a:ext uri="{9D8B030D-6E8A-4147-A177-3AD203B41FA5}">
                          <a16:colId xmlns:a16="http://schemas.microsoft.com/office/drawing/2014/main" val="193358937"/>
                        </a:ext>
                      </a:extLst>
                    </a:gridCol>
                    <a:gridCol w="4105275">
                      <a:extLst>
                        <a:ext uri="{9D8B030D-6E8A-4147-A177-3AD203B41FA5}">
                          <a16:colId xmlns:a16="http://schemas.microsoft.com/office/drawing/2014/main" val="3703841824"/>
                        </a:ext>
                      </a:extLst>
                    </a:gridCol>
                    <a:gridCol w="1419225">
                      <a:extLst>
                        <a:ext uri="{9D8B030D-6E8A-4147-A177-3AD203B41FA5}">
                          <a16:colId xmlns:a16="http://schemas.microsoft.com/office/drawing/2014/main" val="2577785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Reaction Type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Example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6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</a:t>
                          </a:r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 (kJ/mol)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6052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Heat of Neutralization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HCl(</a:t>
                          </a:r>
                          <a:r>
                            <a:rPr lang="en-US" sz="1600" i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aq</a:t>
                          </a:r>
                          <a:r>
                            <a:rPr lang="en-US" sz="1600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 + NaOH(</a:t>
                          </a:r>
                          <a:r>
                            <a:rPr lang="en-US" sz="1600" i="1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aq</a:t>
                          </a:r>
                          <a:r>
                            <a:rPr lang="en-US" sz="1600" i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 H</a:t>
                          </a:r>
                          <a:r>
                            <a:rPr lang="en-US" sz="1600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O(</a:t>
                          </a:r>
                          <a:r>
                            <a:rPr lang="en-US" sz="1600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l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 + NaCl(</a:t>
                          </a:r>
                          <a:r>
                            <a:rPr lang="en-US" sz="1600" i="1" baseline="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aq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</a:t>
                          </a:r>
                          <a:endParaRPr lang="en-US" sz="16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–56.2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366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Heat of Ionization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</a:t>
                          </a:r>
                          <a:r>
                            <a:rPr lang="en-US" sz="1600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O(</a:t>
                          </a:r>
                          <a:r>
                            <a:rPr lang="en-US" sz="1600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l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 H</a:t>
                          </a:r>
                          <a:r>
                            <a:rPr lang="en-US" sz="1600" baseline="30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+</a:t>
                          </a:r>
                          <a:r>
                            <a:rPr lang="en-US" sz="1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(</a:t>
                          </a:r>
                          <a:r>
                            <a:rPr lang="en-US" sz="1600" i="1" baseline="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aq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 + OH</a:t>
                          </a:r>
                          <a:r>
                            <a:rPr lang="en-US" sz="1600" i="0" baseline="30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–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(</a:t>
                          </a:r>
                          <a:r>
                            <a:rPr lang="en-US" sz="1600" i="1" baseline="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aq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</a:t>
                          </a:r>
                          <a:endParaRPr lang="en-US" sz="16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+56.2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382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Heat of Fusion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</a:t>
                          </a:r>
                          <a:r>
                            <a:rPr lang="en-US" sz="1600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O(</a:t>
                          </a:r>
                          <a:r>
                            <a:rPr lang="en-US" sz="1600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s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 H</a:t>
                          </a:r>
                          <a:r>
                            <a:rPr lang="en-US" sz="1600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O(</a:t>
                          </a:r>
                          <a:r>
                            <a:rPr lang="en-US" sz="1600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l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</a:t>
                          </a:r>
                          <a:endParaRPr lang="en-US" sz="16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+6.01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689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Heat of Vaporization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</a:t>
                          </a:r>
                          <a:r>
                            <a:rPr lang="en-US" sz="1600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O(</a:t>
                          </a:r>
                          <a:r>
                            <a:rPr lang="en-US" sz="1600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l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⟶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 H</a:t>
                          </a:r>
                          <a:r>
                            <a:rPr lang="en-US" sz="1600" baseline="-250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2</a:t>
                          </a:r>
                          <a:r>
                            <a:rPr lang="en-US" sz="160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O(</a:t>
                          </a:r>
                          <a:r>
                            <a:rPr lang="en-US" sz="1600" i="1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g</a:t>
                          </a:r>
                          <a:r>
                            <a:rPr lang="en-US" sz="1600" i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)</a:t>
                          </a:r>
                          <a:endParaRPr lang="en-US" sz="16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+44.0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619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7BBEA504-E298-48E1-9471-8C827B5054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3417761"/>
                  </p:ext>
                </p:extLst>
              </p:nvPr>
            </p:nvGraphicFramePr>
            <p:xfrm>
              <a:off x="1351722" y="1669248"/>
              <a:ext cx="7620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5500">
                      <a:extLst>
                        <a:ext uri="{9D8B030D-6E8A-4147-A177-3AD203B41FA5}">
                          <a16:colId xmlns:a16="http://schemas.microsoft.com/office/drawing/2014/main" val="193358937"/>
                        </a:ext>
                      </a:extLst>
                    </a:gridCol>
                    <a:gridCol w="4105275">
                      <a:extLst>
                        <a:ext uri="{9D8B030D-6E8A-4147-A177-3AD203B41FA5}">
                          <a16:colId xmlns:a16="http://schemas.microsoft.com/office/drawing/2014/main" val="3703841824"/>
                        </a:ext>
                      </a:extLst>
                    </a:gridCol>
                    <a:gridCol w="1419225">
                      <a:extLst>
                        <a:ext uri="{9D8B030D-6E8A-4147-A177-3AD203B41FA5}">
                          <a16:colId xmlns:a16="http://schemas.microsoft.com/office/drawing/2014/main" val="2577785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Reaction Type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Example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7339" t="-1639" r="-858" b="-4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6052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Heat of Neutralization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187" t="-101639" r="-34866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–56.2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366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Heat of Ionization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187" t="-201639" r="-34866" b="-2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+56.2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7382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Heat of Fusion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187" t="-301639" r="-34866" b="-1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+6.01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9689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Heat of Vaporization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187" t="-401639" r="-34866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Gill Sans MT" panose="020B0502020104020203" pitchFamily="34" charset="0"/>
                            </a:rPr>
                            <a:t>+44.0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06196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9EEAEE4-37AD-42DF-B1AE-BB925467336E}"/>
              </a:ext>
            </a:extLst>
          </p:cNvPr>
          <p:cNvSpPr txBox="1"/>
          <p:nvPr/>
        </p:nvSpPr>
        <p:spPr>
          <a:xfrm>
            <a:off x="6740434" y="3796759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AEB6"/>
                </a:solidFill>
                <a:latin typeface="Gill Sans MT" panose="020B05020201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Calorimetry Video 1</a:t>
            </a:r>
            <a:endParaRPr lang="en-US" dirty="0">
              <a:solidFill>
                <a:srgbClr val="67AEB6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D43C8-ACB1-4A31-B43D-982F926393DE}"/>
              </a:ext>
            </a:extLst>
          </p:cNvPr>
          <p:cNvSpPr txBox="1"/>
          <p:nvPr/>
        </p:nvSpPr>
        <p:spPr>
          <a:xfrm>
            <a:off x="6738701" y="4133475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7AEB6"/>
                </a:solidFill>
                <a:latin typeface="Gill Sans MT" panose="020B05020201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Calorimetry Video 2</a:t>
            </a:r>
            <a:endParaRPr lang="en-US" dirty="0">
              <a:solidFill>
                <a:srgbClr val="67AEB6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3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43AEDDA-EDE7-466C-9A8B-4B239F52A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22995"/>
            <a:ext cx="9144000" cy="102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A metal pellet with a mass of 100.0 g, originally at 88.4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°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C, is dropped into 125 g of water originally at 25.1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°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C. The final temperature of both pellet and the water is 31.3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°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C. Calculate the heat capacity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 (in J/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°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C) of the pellet.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C231D2-C3C1-4A5A-9F87-899286AC95EB}"/>
                  </a:ext>
                </a:extLst>
              </p:cNvPr>
              <p:cNvSpPr txBox="1"/>
              <p:nvPr/>
            </p:nvSpPr>
            <p:spPr>
              <a:xfrm>
                <a:off x="3857627" y="2017104"/>
                <a:ext cx="1588063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C231D2-C3C1-4A5A-9F87-899286AC9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27" y="2017104"/>
                <a:ext cx="1588063" cy="300788"/>
              </a:xfrm>
              <a:prstGeom prst="rect">
                <a:avLst/>
              </a:prstGeom>
              <a:blipFill>
                <a:blip r:embed="rId2"/>
                <a:stretch>
                  <a:fillRect l="-3077" r="-1538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DACDF0-8120-474E-AA2A-77341F81F670}"/>
                  </a:ext>
                </a:extLst>
              </p:cNvPr>
              <p:cNvSpPr txBox="1"/>
              <p:nvPr/>
            </p:nvSpPr>
            <p:spPr>
              <a:xfrm>
                <a:off x="3033715" y="2429779"/>
                <a:ext cx="2764218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  <m:r>
                        <a:rPr lang="en-US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DACDF0-8120-474E-AA2A-77341F81F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715" y="2429779"/>
                <a:ext cx="2764218" cy="300788"/>
              </a:xfrm>
              <a:prstGeom prst="rect">
                <a:avLst/>
              </a:prstGeom>
              <a:blipFill>
                <a:blip r:embed="rId3"/>
                <a:stretch>
                  <a:fillRect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5110F8-85CC-49EB-8CA3-F8E684AF46A9}"/>
                  </a:ext>
                </a:extLst>
              </p:cNvPr>
              <p:cNvSpPr txBox="1"/>
              <p:nvPr/>
            </p:nvSpPr>
            <p:spPr>
              <a:xfrm>
                <a:off x="765903" y="2680966"/>
                <a:ext cx="647408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125 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4.184 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31.3</m:t>
                          </m:r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℃−</m:t>
                          </m:r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25.1</m:t>
                          </m:r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31.3</m:t>
                          </m:r>
                          <m: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℃−88.4℃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5110F8-85CC-49EB-8CA3-F8E684AF4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03" y="2680966"/>
                <a:ext cx="6474080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BF85D0-C71C-4159-90CB-CFBB9E97E08B}"/>
                  </a:ext>
                </a:extLst>
              </p:cNvPr>
              <p:cNvSpPr txBox="1"/>
              <p:nvPr/>
            </p:nvSpPr>
            <p:spPr>
              <a:xfrm>
                <a:off x="3509297" y="3252770"/>
                <a:ext cx="318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3242.6 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=(57.10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 ℃)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BF85D0-C71C-4159-90CB-CFBB9E97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297" y="3252770"/>
                <a:ext cx="3181191" cy="276999"/>
              </a:xfrm>
              <a:prstGeom prst="rect">
                <a:avLst/>
              </a:prstGeom>
              <a:blipFill>
                <a:blip r:embed="rId5"/>
                <a:stretch>
                  <a:fillRect l="-1341" t="-4444" r="-229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539FA4-9264-4349-AF77-3730EFFCB732}"/>
                  </a:ext>
                </a:extLst>
              </p:cNvPr>
              <p:cNvSpPr txBox="1"/>
              <p:nvPr/>
            </p:nvSpPr>
            <p:spPr>
              <a:xfrm>
                <a:off x="3764974" y="3675212"/>
                <a:ext cx="155414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56.8 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539FA4-9264-4349-AF77-3730EFFCB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74" y="3675212"/>
                <a:ext cx="1554143" cy="52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4">
            <a:extLst>
              <a:ext uri="{FF2B5EF4-FFF2-40B4-BE49-F238E27FC236}">
                <a16:creationId xmlns:a16="http://schemas.microsoft.com/office/drawing/2014/main" id="{DC51DCEA-C538-46D3-9EAB-577D10BA7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59518"/>
            <a:ext cx="9144000" cy="3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We can first find the specific heat capacity (c) and then the heat capacity (capital </a:t>
            </a:r>
            <a:r>
              <a:rPr lang="en-US" altLang="en-US" i="1" dirty="0">
                <a:solidFill>
                  <a:srgbClr val="67AEB6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C</a:t>
            </a:r>
            <a:r>
              <a:rPr lang="en-US" altLang="en-US" dirty="0">
                <a:solidFill>
                  <a:srgbClr val="67AEB6"/>
                </a:solidFill>
                <a:latin typeface="Gill Sans MT" panose="020B0502020104020203" pitchFamily="34" charset="0"/>
                <a:ea typeface="MS PGothic" pitchFamily="34" charset="-128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A8759D-F4A8-4C46-B92E-9D9F9F6D28A6}"/>
                  </a:ext>
                </a:extLst>
              </p:cNvPr>
              <p:cNvSpPr txBox="1"/>
              <p:nvPr/>
            </p:nvSpPr>
            <p:spPr>
              <a:xfrm>
                <a:off x="6517830" y="4911275"/>
                <a:ext cx="1444305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5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500" i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A8759D-F4A8-4C46-B92E-9D9F9F6D2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30" y="4911275"/>
                <a:ext cx="1444305" cy="230832"/>
              </a:xfrm>
              <a:prstGeom prst="rect">
                <a:avLst/>
              </a:prstGeom>
              <a:blipFill>
                <a:blip r:embed="rId7"/>
                <a:stretch>
                  <a:fillRect l="-2532" r="-1688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36D1C0-ECC0-43DE-BE0F-AE344A67E35D}"/>
                  </a:ext>
                </a:extLst>
              </p:cNvPr>
              <p:cNvSpPr txBox="1"/>
              <p:nvPr/>
            </p:nvSpPr>
            <p:spPr>
              <a:xfrm>
                <a:off x="6549483" y="5268518"/>
                <a:ext cx="2292615" cy="369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500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b="0" i="1" smtClean="0">
                        <a:solidFill>
                          <a:srgbClr val="E6778A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500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500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500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0.5679 </m:t>
                            </m:r>
                            <m:r>
                              <m:rPr>
                                <m:sty m:val="p"/>
                              </m:rPr>
                              <a:rPr lang="en-US" sz="15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5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 sz="1500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500" i="1">
                                <a:solidFill>
                                  <a:srgbClr val="E6778A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℃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1500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en-US" sz="1500" b="0" i="0" smtClean="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</m:oMath>
                </a14:m>
                <a:r>
                  <a:rPr lang="en-US" sz="1500" dirty="0">
                    <a:solidFill>
                      <a:srgbClr val="E6778A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56.79 </m:t>
                        </m:r>
                        <m:r>
                          <m:rPr>
                            <m:sty m:val="p"/>
                          </m:rPr>
                          <a:rPr lang="en-US" sz="150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num>
                      <m:den>
                        <m:r>
                          <a:rPr lang="en-US" sz="1500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500" i="1">
                            <a:solidFill>
                              <a:srgbClr val="E6778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den>
                    </m:f>
                  </m:oMath>
                </a14:m>
                <a:endParaRPr lang="en-US" sz="15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36D1C0-ECC0-43DE-BE0F-AE344A67E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483" y="5268518"/>
                <a:ext cx="2292615" cy="369075"/>
              </a:xfrm>
              <a:prstGeom prst="rect">
                <a:avLst/>
              </a:prstGeom>
              <a:blipFill>
                <a:blip r:embed="rId8"/>
                <a:stretch>
                  <a:fillRect l="-2926" r="-239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>
            <a:extLst>
              <a:ext uri="{FF2B5EF4-FFF2-40B4-BE49-F238E27FC236}">
                <a16:creationId xmlns:a16="http://schemas.microsoft.com/office/drawing/2014/main" id="{C87E7EDB-469E-4A4B-9860-FC827B2C97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8F629D8C-B6A1-4D06-AA15-8019A807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225" y="2028578"/>
            <a:ext cx="1465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C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endParaRPr lang="en-US" altLang="en-US" b="1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CC4212D-8C0B-4F99-AA37-FC0E5183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1480"/>
            <a:ext cx="1465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q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= </a:t>
            </a:r>
            <a:r>
              <a:rPr lang="en-US" altLang="en-US" b="1" i="1" dirty="0">
                <a:solidFill>
                  <a:srgbClr val="67AEB6"/>
                </a:solidFill>
                <a:latin typeface="Gill Sans MT" panose="020B0502020104020203" pitchFamily="34" charset="0"/>
                <a:cs typeface="Times New Roman" pitchFamily="18" charset="0"/>
              </a:rPr>
              <a:t>cm</a:t>
            </a:r>
            <a:r>
              <a:rPr lang="el-G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T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Times New Roman" pitchFamily="18" charset="0"/>
              </a:rPr>
              <a:t> </a:t>
            </a:r>
            <a:endParaRPr lang="en-US" altLang="en-US" b="1" i="1" baseline="300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47947-76E7-4DC7-2815-10674FE84CED}"/>
                  </a:ext>
                </a:extLst>
              </p:cNvPr>
              <p:cNvSpPr txBox="1"/>
              <p:nvPr/>
            </p:nvSpPr>
            <p:spPr>
              <a:xfrm>
                <a:off x="2499415" y="4851646"/>
                <a:ext cx="1323376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147947-76E7-4DC7-2815-10674FE84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415" y="4851646"/>
                <a:ext cx="1323376" cy="250646"/>
              </a:xfrm>
              <a:prstGeom prst="rect">
                <a:avLst/>
              </a:prstGeom>
              <a:blipFill>
                <a:blip r:embed="rId9"/>
                <a:stretch>
                  <a:fillRect l="-3226" r="-1843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E7A252-FCBF-2CC5-5045-10B65E3FAC90}"/>
                  </a:ext>
                </a:extLst>
              </p:cNvPr>
              <p:cNvSpPr txBox="1"/>
              <p:nvPr/>
            </p:nvSpPr>
            <p:spPr>
              <a:xfrm>
                <a:off x="1837178" y="5179652"/>
                <a:ext cx="2760949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US" sz="15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5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50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en-US" sz="150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15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  <m:r>
                        <a:rPr lang="en-US" sz="1500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500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5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E7A252-FCBF-2CC5-5045-10B65E3FA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78" y="5179652"/>
                <a:ext cx="2760949" cy="250646"/>
              </a:xfrm>
              <a:prstGeom prst="rect">
                <a:avLst/>
              </a:prstGeom>
              <a:blipFill>
                <a:blip r:embed="rId10"/>
                <a:stretch>
                  <a:fillRect l="-442" r="-883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D733E2-4ED3-A4E7-CC9E-2E8CD68C9744}"/>
                  </a:ext>
                </a:extLst>
              </p:cNvPr>
              <p:cNvSpPr txBox="1"/>
              <p:nvPr/>
            </p:nvSpPr>
            <p:spPr>
              <a:xfrm>
                <a:off x="-17418" y="5378291"/>
                <a:ext cx="588135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125 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d>
                      <m:d>
                        <m:dPr>
                          <m:ctrlP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4.184 </m:t>
                              </m:r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sz="15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31.3</m:t>
                          </m:r>
                          <m: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℃−</m:t>
                          </m:r>
                          <m: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25.1</m:t>
                          </m:r>
                          <m: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5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(100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  <m:d>
                        <m:dPr>
                          <m:ctrlPr>
                            <a:rPr lang="en-US" sz="150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31.3</m:t>
                          </m:r>
                          <m: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℃−88.4℃</m:t>
                          </m:r>
                        </m:e>
                      </m:d>
                    </m:oMath>
                  </m:oMathPara>
                </a14:m>
                <a:endParaRPr lang="en-US" sz="15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D733E2-4ED3-A4E7-CC9E-2E8CD68C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18" y="5378291"/>
                <a:ext cx="5881354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B5A417-1BEC-4F3B-56E6-25F8541F4DCC}"/>
                  </a:ext>
                </a:extLst>
              </p:cNvPr>
              <p:cNvSpPr txBox="1"/>
              <p:nvPr/>
            </p:nvSpPr>
            <p:spPr>
              <a:xfrm>
                <a:off x="2202176" y="5869125"/>
                <a:ext cx="2637902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3242.6 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sz="15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=(5710 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15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 ℃)</m:t>
                      </m:r>
                      <m:r>
                        <a:rPr lang="en-US" sz="15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5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  <m:r>
                        <a:rPr lang="en-US" sz="15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B5A417-1BEC-4F3B-56E6-25F8541F4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176" y="5869125"/>
                <a:ext cx="2637902" cy="230832"/>
              </a:xfrm>
              <a:prstGeom prst="rect">
                <a:avLst/>
              </a:prstGeom>
              <a:blipFill>
                <a:blip r:embed="rId12"/>
                <a:stretch>
                  <a:fillRect l="-462" t="-2632" r="-1386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174CE4-5BA0-F67A-120A-F4B7128C264D}"/>
                  </a:ext>
                </a:extLst>
              </p:cNvPr>
              <p:cNvSpPr txBox="1"/>
              <p:nvPr/>
            </p:nvSpPr>
            <p:spPr>
              <a:xfrm>
                <a:off x="2441115" y="6164054"/>
                <a:ext cx="1435649" cy="478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0.568 </m:t>
                          </m:r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</m:t>
                          </m:r>
                        </m:den>
                      </m:f>
                      <m:r>
                        <a:rPr lang="en-US" sz="15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</a:rPr>
                            <m:t>metal</m:t>
                          </m:r>
                        </m:sub>
                      </m:sSub>
                    </m:oMath>
                  </m:oMathPara>
                </a14:m>
                <a:endParaRPr lang="en-US" sz="1500" dirty="0">
                  <a:solidFill>
                    <a:srgbClr val="E6778A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174CE4-5BA0-F67A-120A-F4B7128C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115" y="6164054"/>
                <a:ext cx="1435649" cy="478849"/>
              </a:xfrm>
              <a:prstGeom prst="rect">
                <a:avLst/>
              </a:prstGeom>
              <a:blipFill>
                <a:blip r:embed="rId13"/>
                <a:stretch>
                  <a:fillRect l="-1271" t="-1266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5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21" grpId="0"/>
      <p:bldP spid="22" grpId="0"/>
      <p:bldP spid="9" grpId="0"/>
      <p:bldP spid="15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1278310-C4FE-46E3-B7E3-C856CBC70A1B}"/>
              </a:ext>
            </a:extLst>
          </p:cNvPr>
          <p:cNvSpPr/>
          <p:nvPr/>
        </p:nvSpPr>
        <p:spPr>
          <a:xfrm rot="168764">
            <a:off x="7041610" y="6022496"/>
            <a:ext cx="274320" cy="274320"/>
          </a:xfrm>
          <a:prstGeom prst="ellipse">
            <a:avLst/>
          </a:prstGeom>
          <a:solidFill>
            <a:srgbClr val="E3E3E3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2D0F1-6AE7-49B3-8019-AD840151F1A2}"/>
              </a:ext>
            </a:extLst>
          </p:cNvPr>
          <p:cNvSpPr/>
          <p:nvPr/>
        </p:nvSpPr>
        <p:spPr>
          <a:xfrm>
            <a:off x="7399793" y="6237734"/>
            <a:ext cx="365760" cy="365760"/>
          </a:xfrm>
          <a:prstGeom prst="ellipse">
            <a:avLst/>
          </a:prstGeom>
          <a:solidFill>
            <a:srgbClr val="816DA1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B6120E-580E-4F52-90D0-24A5FD1F6CB3}"/>
              </a:ext>
            </a:extLst>
          </p:cNvPr>
          <p:cNvSpPr/>
          <p:nvPr/>
        </p:nvSpPr>
        <p:spPr>
          <a:xfrm>
            <a:off x="7648747" y="5750755"/>
            <a:ext cx="548640" cy="548640"/>
          </a:xfrm>
          <a:prstGeom prst="ellipse">
            <a:avLst/>
          </a:prstGeom>
          <a:solidFill>
            <a:srgbClr val="5CAFB8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E2C955-85BE-4FC7-A4EF-89F9AA29E1A1}"/>
              </a:ext>
            </a:extLst>
          </p:cNvPr>
          <p:cNvSpPr/>
          <p:nvPr/>
        </p:nvSpPr>
        <p:spPr>
          <a:xfrm>
            <a:off x="8212901" y="5970211"/>
            <a:ext cx="640080" cy="640080"/>
          </a:xfrm>
          <a:prstGeom prst="ellipse">
            <a:avLst/>
          </a:prstGeom>
          <a:solidFill>
            <a:srgbClr val="EE6C82">
              <a:alpha val="86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F8A049B6-D69B-4F27-A1C7-57B9A8E84899}"/>
              </a:ext>
            </a:extLst>
          </p:cNvPr>
          <p:cNvSpPr txBox="1">
            <a:spLocks/>
          </p:cNvSpPr>
          <p:nvPr/>
        </p:nvSpPr>
        <p:spPr>
          <a:xfrm>
            <a:off x="8258621" y="6116834"/>
            <a:ext cx="548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E3E3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2949" y="6086319"/>
            <a:ext cx="314497" cy="365125"/>
          </a:xfrm>
        </p:spPr>
        <p:txBody>
          <a:bodyPr/>
          <a:lstStyle/>
          <a:p>
            <a:pPr algn="ctr"/>
            <a:fld id="{94E8F789-7D3F-49F2-90F5-45EDE2FD9A0F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1ADA94-326D-4252-A8D8-F017027B8558}"/>
              </a:ext>
            </a:extLst>
          </p:cNvPr>
          <p:cNvSpPr/>
          <p:nvPr/>
        </p:nvSpPr>
        <p:spPr>
          <a:xfrm>
            <a:off x="0" y="82108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 50.0 g sample of iron (specific heat capacity = 0.444 J/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g°C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is heated to 75.2°C and placed into a calorimeter holding 70.0 g of water (specific heat capacity = 4.184 J/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g°C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) at a temperature of 25.0°C. Assuming no heat loss to the calorimeter, what will be the final temperature reached in the calorimeter.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898884-F7EE-458D-BFBB-78ACB99DA50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71704"/>
            <a:ext cx="9144000" cy="54938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ea typeface="CMU Sans Serif" panose="02000603000000000000" pitchFamily="2" charset="0"/>
                <a:cs typeface="Arial" panose="020B0604020202020204" pitchFamily="34" charset="0"/>
              </a:rPr>
              <a:t>Practice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ea typeface="CMU Sans Serif" panose="02000603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BF37BF-AEB4-4552-9F20-9DA13FD86165}"/>
                  </a:ext>
                </a:extLst>
              </p:cNvPr>
              <p:cNvSpPr txBox="1"/>
              <p:nvPr/>
            </p:nvSpPr>
            <p:spPr>
              <a:xfrm>
                <a:off x="55928" y="1607515"/>
                <a:ext cx="13161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Fe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water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BF37BF-AEB4-4552-9F20-9DA13FD86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8" y="1607515"/>
                <a:ext cx="1316130" cy="246221"/>
              </a:xfrm>
              <a:prstGeom prst="rect">
                <a:avLst/>
              </a:prstGeom>
              <a:blipFill>
                <a:blip r:embed="rId2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B6A44-E96D-4C74-B1C2-DC3F6240E52E}"/>
                  </a:ext>
                </a:extLst>
              </p:cNvPr>
              <p:cNvSpPr txBox="1"/>
              <p:nvPr/>
            </p:nvSpPr>
            <p:spPr>
              <a:xfrm>
                <a:off x="0" y="2086938"/>
                <a:ext cx="6365525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50 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g</m:t>
                          </m:r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Fe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0.444 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g</m:t>
                              </m:r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−75.2</m:t>
                          </m:r>
                          <m:r>
                            <a:rPr lang="en-US" sz="16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(70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g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water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)(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4.184 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g</m:t>
                          </m:r>
                          <m:r>
                            <a:rPr lang="en-US" sz="1600" i="1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℃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−25</m:t>
                      </m:r>
                      <m:r>
                        <a:rPr lang="en-US" sz="1600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℃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3B6A44-E96D-4C74-B1C2-DC3F6240E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86938"/>
                <a:ext cx="6365525" cy="55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77AEB5-15C0-4C4B-B31C-50825C6750BA}"/>
                  </a:ext>
                </a:extLst>
              </p:cNvPr>
              <p:cNvSpPr txBox="1"/>
              <p:nvPr/>
            </p:nvSpPr>
            <p:spPr>
              <a:xfrm>
                <a:off x="-119541" y="2857152"/>
                <a:ext cx="4691541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22.2 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−75.2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292.88 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−25</m:t>
                      </m:r>
                      <m:r>
                        <a:rPr lang="en-US" sz="1600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℃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77AEB5-15C0-4C4B-B31C-50825C675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541" y="2857152"/>
                <a:ext cx="4691541" cy="553228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5FF6C4-2895-4037-B70E-AF1F9FE2DA1A}"/>
                  </a:ext>
                </a:extLst>
              </p:cNvPr>
              <p:cNvSpPr txBox="1"/>
              <p:nvPr/>
            </p:nvSpPr>
            <p:spPr>
              <a:xfrm>
                <a:off x="0" y="3627366"/>
                <a:ext cx="490339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0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−22.2 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+1669.44 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J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292.88 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J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−7322 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J</m:t>
                      </m:r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5FF6C4-2895-4037-B70E-AF1F9FE2D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27366"/>
                <a:ext cx="4903394" cy="553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79296E-357D-4BDD-AC64-FA79F9F5E955}"/>
                  </a:ext>
                </a:extLst>
              </p:cNvPr>
              <p:cNvSpPr txBox="1"/>
              <p:nvPr/>
            </p:nvSpPr>
            <p:spPr>
              <a:xfrm>
                <a:off x="55928" y="4397580"/>
                <a:ext cx="13335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solidFill>
                                <a:srgbClr val="E6778A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E6778A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=28.56</m:t>
                      </m:r>
                      <m:r>
                        <a:rPr lang="en-US" sz="1600" i="1">
                          <a:solidFill>
                            <a:srgbClr val="E6778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℃</m:t>
                      </m:r>
                    </m:oMath>
                  </m:oMathPara>
                </a14:m>
                <a:endParaRPr lang="en-US" sz="1600" dirty="0">
                  <a:solidFill>
                    <a:srgbClr val="E6778A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79296E-357D-4BDD-AC64-FA79F9F5E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8" y="4397580"/>
                <a:ext cx="1333570" cy="246221"/>
              </a:xfrm>
              <a:prstGeom prst="rect">
                <a:avLst/>
              </a:prstGeom>
              <a:blipFill>
                <a:blip r:embed="rId6"/>
                <a:stretch>
                  <a:fillRect r="-274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1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16610</TotalTime>
  <Words>5463</Words>
  <Application>Microsoft Office PowerPoint</Application>
  <PresentationFormat>On-screen Show (4:3)</PresentationFormat>
  <Paragraphs>498</Paragraphs>
  <Slides>34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Gill Sans MT</vt:lpstr>
      <vt:lpstr>Tahoma</vt:lpstr>
      <vt:lpstr>Times New Roman</vt:lpstr>
      <vt:lpstr>Wingdings</vt:lpstr>
      <vt:lpstr>Office Theme</vt:lpstr>
      <vt:lpstr>Chapter 9: Thermochemistry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Thermochemistry</dc:title>
  <dc:creator>Nettles, Whitnee</dc:creator>
  <cp:lastModifiedBy>Nettles, Whitnee</cp:lastModifiedBy>
  <cp:revision>89</cp:revision>
  <cp:lastPrinted>2020-06-17T05:47:27Z</cp:lastPrinted>
  <dcterms:created xsi:type="dcterms:W3CDTF">2019-09-28T02:32:01Z</dcterms:created>
  <dcterms:modified xsi:type="dcterms:W3CDTF">2023-07-28T16:17:06Z</dcterms:modified>
</cp:coreProperties>
</file>