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70" r:id="rId11"/>
    <p:sldId id="271" r:id="rId12"/>
    <p:sldId id="272" r:id="rId13"/>
    <p:sldId id="267" r:id="rId14"/>
    <p:sldId id="268"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6" r:id="rId50"/>
    <p:sldId id="306" r:id="rId51"/>
    <p:sldId id="307" r:id="rId52"/>
    <p:sldId id="315" r:id="rId53"/>
    <p:sldId id="308" r:id="rId54"/>
    <p:sldId id="309" r:id="rId55"/>
    <p:sldId id="310" r:id="rId56"/>
    <p:sldId id="311" r:id="rId57"/>
    <p:sldId id="312" r:id="rId58"/>
    <p:sldId id="313" r:id="rId59"/>
    <p:sldId id="314" r:id="rId60"/>
    <p:sldId id="317" r:id="rId6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EB6"/>
    <a:srgbClr val="E47588"/>
    <a:srgbClr val="DBDBDB"/>
    <a:srgbClr val="877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ttles, Whitnee" userId="559dbfaa-6e09-4c76-875e-162f4fad0431" providerId="ADAL" clId="{676000D4-B31E-4102-9FA8-7047BF40DDE6}"/>
    <pc:docChg chg="modSld">
      <pc:chgData name="Nettles, Whitnee" userId="559dbfaa-6e09-4c76-875e-162f4fad0431" providerId="ADAL" clId="{676000D4-B31E-4102-9FA8-7047BF40DDE6}" dt="2023-07-28T16:13:38.772" v="0" actId="20577"/>
      <pc:docMkLst>
        <pc:docMk/>
      </pc:docMkLst>
      <pc:sldChg chg="modSp mod">
        <pc:chgData name="Nettles, Whitnee" userId="559dbfaa-6e09-4c76-875e-162f4fad0431" providerId="ADAL" clId="{676000D4-B31E-4102-9FA8-7047BF40DDE6}" dt="2023-07-28T16:13:38.772" v="0" actId="20577"/>
        <pc:sldMkLst>
          <pc:docMk/>
          <pc:sldMk cId="2787291894" sldId="257"/>
        </pc:sldMkLst>
        <pc:spChg chg="mod">
          <ac:chgData name="Nettles, Whitnee" userId="559dbfaa-6e09-4c76-875e-162f4fad0431" providerId="ADAL" clId="{676000D4-B31E-4102-9FA8-7047BF40DDE6}" dt="2023-07-28T16:13:38.772" v="0" actId="20577"/>
          <ac:spMkLst>
            <pc:docMk/>
            <pc:sldMk cId="2787291894" sldId="25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D9ACE2-5A40-4485-A703-FAEBB6878CD1}"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82865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9ACE2-5A40-4485-A703-FAEBB6878CD1}"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08681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9ACE2-5A40-4485-A703-FAEBB6878CD1}"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00261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9ACE2-5A40-4485-A703-FAEBB6878CD1}"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323577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9ACE2-5A40-4485-A703-FAEBB6878CD1}"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112820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D9ACE2-5A40-4485-A703-FAEBB6878CD1}"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369562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9ACE2-5A40-4485-A703-FAEBB6878CD1}"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96044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9ACE2-5A40-4485-A703-FAEBB6878CD1}"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181749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9ACE2-5A40-4485-A703-FAEBB6878CD1}"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1454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9ACE2-5A40-4485-A703-FAEBB6878CD1}"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346979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9ACE2-5A40-4485-A703-FAEBB6878CD1}"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A2FE1-19A2-4204-8FC9-2B402C224F28}" type="slidenum">
              <a:rPr lang="en-US" smtClean="0"/>
              <a:t>‹#›</a:t>
            </a:fld>
            <a:endParaRPr lang="en-US"/>
          </a:p>
        </p:txBody>
      </p:sp>
    </p:spTree>
    <p:extLst>
      <p:ext uri="{BB962C8B-B14F-4D97-AF65-F5344CB8AC3E}">
        <p14:creationId xmlns:p14="http://schemas.microsoft.com/office/powerpoint/2010/main" val="270406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9ACE2-5A40-4485-A703-FAEBB6878CD1}" type="datetimeFigureOut">
              <a:rPr lang="en-US" smtClean="0"/>
              <a:t>7/28/2023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A2FE1-19A2-4204-8FC9-2B402C224F28}" type="slidenum">
              <a:rPr lang="en-US" smtClean="0"/>
              <a:t>‹#›</a:t>
            </a:fld>
            <a:endParaRPr lang="en-US"/>
          </a:p>
        </p:txBody>
      </p:sp>
    </p:spTree>
    <p:extLst>
      <p:ext uri="{BB962C8B-B14F-4D97-AF65-F5344CB8AC3E}">
        <p14:creationId xmlns:p14="http://schemas.microsoft.com/office/powerpoint/2010/main" val="48705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7.png"/><Relationship Id="rId7" Type="http://schemas.openxmlformats.org/officeDocument/2006/relationships/image" Target="../media/image66.png"/><Relationship Id="rId2" Type="http://schemas.openxmlformats.org/officeDocument/2006/relationships/image" Target="../media/image34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70.png"/><Relationship Id="rId2" Type="http://schemas.openxmlformats.org/officeDocument/2006/relationships/image" Target="../media/image33.wm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40.png"/><Relationship Id="rId7" Type="http://schemas.openxmlformats.org/officeDocument/2006/relationships/image" Target="../media/image72.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60.png"/><Relationship Id="rId4" Type="http://schemas.openxmlformats.org/officeDocument/2006/relationships/image" Target="../media/image650.pn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khanacademy.org/science/chemistry/chemical-reactions-stoichiome/balancing-chemical-equations/e/balancing_chemical_equations" TargetMode="External"/><Relationship Id="rId2" Type="http://schemas.openxmlformats.org/officeDocument/2006/relationships/hyperlink" Target="https://www.khanacademy.org/science/chemistry/chemical-reactions-stoichiome/balancing-chemical-equations/v/balancing-chemical-equation-with-substitution"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image" Target="../media/image119.png"/><Relationship Id="rId16"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s>
</file>

<file path=ppt/slides/_rels/slide48.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87.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image" Target="../media/image450.png"/><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15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49.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3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87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 Type="http://schemas.openxmlformats.org/officeDocument/2006/relationships/image" Target="../media/image152.png"/><Relationship Id="rId16" Type="http://schemas.openxmlformats.org/officeDocument/2006/relationships/image" Target="../media/image166.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19" Type="http://schemas.openxmlformats.org/officeDocument/2006/relationships/image" Target="../media/image169.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52.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image" Target="../media/image13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71.png"/><Relationship Id="rId1" Type="http://schemas.openxmlformats.org/officeDocument/2006/relationships/slideLayout" Target="../slideLayouts/slideLayout7.xml"/><Relationship Id="rId4" Type="http://schemas.openxmlformats.org/officeDocument/2006/relationships/image" Target="../media/image14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490.png"/><Relationship Id="rId3" Type="http://schemas.openxmlformats.org/officeDocument/2006/relationships/image" Target="../media/image1440.png"/><Relationship Id="rId7" Type="http://schemas.openxmlformats.org/officeDocument/2006/relationships/image" Target="../media/image1480.png"/><Relationship Id="rId2" Type="http://schemas.openxmlformats.org/officeDocument/2006/relationships/image" Target="../media/image1430.png"/><Relationship Id="rId1" Type="http://schemas.openxmlformats.org/officeDocument/2006/relationships/slideLayout" Target="../slideLayouts/slideLayout7.xml"/><Relationship Id="rId6" Type="http://schemas.openxmlformats.org/officeDocument/2006/relationships/image" Target="../media/image1470.png"/><Relationship Id="rId5" Type="http://schemas.openxmlformats.org/officeDocument/2006/relationships/image" Target="../media/image1460.png"/><Relationship Id="rId4" Type="http://schemas.openxmlformats.org/officeDocument/2006/relationships/image" Target="../media/image1450.png"/><Relationship Id="rId9" Type="http://schemas.openxmlformats.org/officeDocument/2006/relationships/image" Target="../media/image1500.png"/></Relationships>
</file>

<file path=ppt/slides/_rels/slide56.xml.rels><?xml version="1.0" encoding="UTF-8" standalone="yes"?>
<Relationships xmlns="http://schemas.openxmlformats.org/package/2006/relationships"><Relationship Id="rId8" Type="http://schemas.openxmlformats.org/officeDocument/2006/relationships/image" Target="../media/image1570.png"/><Relationship Id="rId3" Type="http://schemas.openxmlformats.org/officeDocument/2006/relationships/image" Target="../media/image1520.png"/><Relationship Id="rId7" Type="http://schemas.openxmlformats.org/officeDocument/2006/relationships/image" Target="../media/image1560.png"/><Relationship Id="rId2" Type="http://schemas.openxmlformats.org/officeDocument/2006/relationships/image" Target="../media/image1511.png"/><Relationship Id="rId1" Type="http://schemas.openxmlformats.org/officeDocument/2006/relationships/slideLayout" Target="../slideLayouts/slideLayout7.xml"/><Relationship Id="rId6" Type="http://schemas.openxmlformats.org/officeDocument/2006/relationships/image" Target="../media/image1550.png"/><Relationship Id="rId5" Type="http://schemas.openxmlformats.org/officeDocument/2006/relationships/image" Target="../media/image1540.png"/><Relationship Id="rId10" Type="http://schemas.openxmlformats.org/officeDocument/2006/relationships/image" Target="../media/image1590.png"/><Relationship Id="rId4" Type="http://schemas.openxmlformats.org/officeDocument/2006/relationships/image" Target="../media/image1530.png"/><Relationship Id="rId9" Type="http://schemas.openxmlformats.org/officeDocument/2006/relationships/image" Target="../media/image1580.pn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WuBPy4eur0k" TargetMode="Externa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58.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670.png"/><Relationship Id="rId2" Type="http://schemas.openxmlformats.org/officeDocument/2006/relationships/image" Target="../media/image1620.png"/><Relationship Id="rId1" Type="http://schemas.openxmlformats.org/officeDocument/2006/relationships/slideLayout" Target="../slideLayouts/slideLayout7.xml"/><Relationship Id="rId6" Type="http://schemas.openxmlformats.org/officeDocument/2006/relationships/image" Target="../media/image1660.png"/><Relationship Id="rId5" Type="http://schemas.openxmlformats.org/officeDocument/2006/relationships/image" Target="../media/image1650.png"/><Relationship Id="rId4" Type="http://schemas.openxmlformats.org/officeDocument/2006/relationships/image" Target="../media/image1640.png"/></Relationships>
</file>

<file path=ppt/slides/_rels/slide59.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6.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png"/><Relationship Id="rId2"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 Id="rId14" Type="http://schemas.openxmlformats.org/officeDocument/2006/relationships/image" Target="../media/image18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10.png"/><Relationship Id="rId7" Type="http://schemas.openxmlformats.org/officeDocument/2006/relationships/image" Target="../media/image188.png"/><Relationship Id="rId2" Type="http://schemas.openxmlformats.org/officeDocument/2006/relationships/image" Target="../media/image1410.png"/><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210.png"/><Relationship Id="rId4" Type="http://schemas.openxmlformats.org/officeDocument/2006/relationships/image" Target="../media/image16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1143000" y="2235200"/>
            <a:ext cx="6858000" cy="2387600"/>
          </a:xfrm>
        </p:spPr>
        <p:txBody>
          <a:bodyPr>
            <a:normAutofit fontScale="90000"/>
          </a:bodyPr>
          <a:lstStyle/>
          <a:p>
            <a:r>
              <a:rPr lang="en-US">
                <a:solidFill>
                  <a:schemeClr val="tx1">
                    <a:lumMod val="75000"/>
                    <a:lumOff val="25000"/>
                  </a:schemeClr>
                </a:solidFill>
                <a:latin typeface="Gill Sans MT" panose="020B0502020104020203" pitchFamily="34" charset="0"/>
              </a:rPr>
              <a:t>Chapter 7: </a:t>
            </a:r>
            <a:r>
              <a:rPr lang="en-US" dirty="0">
                <a:solidFill>
                  <a:schemeClr val="tx1">
                    <a:lumMod val="75000"/>
                    <a:lumOff val="25000"/>
                  </a:schemeClr>
                </a:solidFill>
                <a:latin typeface="Gill Sans MT" panose="020B0502020104020203" pitchFamily="34" charset="0"/>
              </a:rPr>
              <a:t>Stoichiometry of Chemical Reactions</a:t>
            </a:r>
          </a:p>
        </p:txBody>
      </p:sp>
      <p:grpSp>
        <p:nvGrpSpPr>
          <p:cNvPr id="9" name="Group 8">
            <a:extLst>
              <a:ext uri="{FF2B5EF4-FFF2-40B4-BE49-F238E27FC236}">
                <a16:creationId xmlns:a16="http://schemas.microsoft.com/office/drawing/2014/main" id="{66FC32D2-FA22-4451-A35B-3D7035648993}"/>
              </a:ext>
            </a:extLst>
          </p:cNvPr>
          <p:cNvGrpSpPr/>
          <p:nvPr/>
        </p:nvGrpSpPr>
        <p:grpSpPr>
          <a:xfrm flipH="1">
            <a:off x="314956" y="75616"/>
            <a:ext cx="1811371" cy="859536"/>
            <a:chOff x="1974672" y="262827"/>
            <a:chExt cx="1811370" cy="859536"/>
          </a:xfrm>
        </p:grpSpPr>
        <p:sp>
          <p:nvSpPr>
            <p:cNvPr id="10" name="Oval 9">
              <a:extLst>
                <a:ext uri="{FF2B5EF4-FFF2-40B4-BE49-F238E27FC236}">
                  <a16:creationId xmlns:a16="http://schemas.microsoft.com/office/drawing/2014/main" id="{D84C6666-4E72-4C39-B114-DF80DB947737}"/>
                </a:ext>
              </a:extLst>
            </p:cNvPr>
            <p:cNvSpPr/>
            <p:nvPr/>
          </p:nvSpPr>
          <p:spPr>
            <a:xfrm rot="168764">
              <a:off x="1974672" y="534568"/>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88FCB1-E759-4DE9-A751-8790C88A488C}"/>
                </a:ext>
              </a:extLst>
            </p:cNvPr>
            <p:cNvSpPr/>
            <p:nvPr/>
          </p:nvSpPr>
          <p:spPr>
            <a:xfrm>
              <a:off x="2332855" y="749806"/>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5D7472-0FE2-4F37-9C68-AA22C448054C}"/>
                </a:ext>
              </a:extLst>
            </p:cNvPr>
            <p:cNvSpPr/>
            <p:nvPr/>
          </p:nvSpPr>
          <p:spPr>
            <a:xfrm>
              <a:off x="2581809" y="262827"/>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EBC7C4-17C1-4AEC-81C6-1EEBCC8BB406}"/>
                </a:ext>
              </a:extLst>
            </p:cNvPr>
            <p:cNvSpPr/>
            <p:nvPr/>
          </p:nvSpPr>
          <p:spPr>
            <a:xfrm>
              <a:off x="3145962" y="482283"/>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a:extLst>
              <a:ext uri="{FF2B5EF4-FFF2-40B4-BE49-F238E27FC236}">
                <a16:creationId xmlns:a16="http://schemas.microsoft.com/office/drawing/2014/main" id="{F8A049B6-D69B-4F27-A1C7-57B9A8E84899}"/>
              </a:ext>
            </a:extLst>
          </p:cNvPr>
          <p:cNvSpPr>
            <a:spLocks noGrp="1"/>
          </p:cNvSpPr>
          <p:nvPr>
            <p:ph type="sldNum" sz="quarter" idx="12"/>
          </p:nvPr>
        </p:nvSpPr>
        <p:spPr>
          <a:xfrm>
            <a:off x="8258621" y="6116834"/>
            <a:ext cx="548641" cy="365125"/>
          </a:xfrm>
        </p:spPr>
        <p:txBody>
          <a:bodyPr/>
          <a:lstStyle/>
          <a:p>
            <a:pPr algn="ctr"/>
            <a:fld id="{B180894A-C3BF-4F4C-9DC9-DEC95B57AE84}" type="slidenum">
              <a:rPr lang="en-US">
                <a:solidFill>
                  <a:srgbClr val="E3E3E3"/>
                </a:solidFill>
                <a:latin typeface="Arial" panose="020B0604020202020204" pitchFamily="34" charset="0"/>
                <a:cs typeface="Arial" panose="020B0604020202020204" pitchFamily="34" charset="0"/>
              </a:rPr>
              <a:pPr algn="ctr"/>
              <a:t>1</a:t>
            </a:fld>
            <a:endParaRPr lang="en-US" dirty="0">
              <a:solidFill>
                <a:srgbClr val="E3E3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29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10</a:t>
            </a:fld>
            <a:endParaRPr lang="en-US" dirty="0">
              <a:solidFill>
                <a:schemeClr val="bg1"/>
              </a:solidFill>
            </a:endParaRPr>
          </a:p>
        </p:txBody>
      </p:sp>
      <p:sp>
        <p:nvSpPr>
          <p:cNvPr id="8" name="TextBox 4">
            <a:extLst>
              <a:ext uri="{FF2B5EF4-FFF2-40B4-BE49-F238E27FC236}">
                <a16:creationId xmlns:a16="http://schemas.microsoft.com/office/drawing/2014/main" id="{A6CCC448-C938-4ADA-929A-D6715B076039}"/>
              </a:ext>
            </a:extLst>
          </p:cNvPr>
          <p:cNvSpPr txBox="1">
            <a:spLocks noChangeArrowheads="1"/>
          </p:cNvSpPr>
          <p:nvPr/>
        </p:nvSpPr>
        <p:spPr bwMode="auto">
          <a:xfrm>
            <a:off x="0" y="1066800"/>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Water is a good solvent for ionic compounds because it is a polar molecule. The polarity of water results from electron distributions within the molecule. The oxygen atom has an attraction for the hydrogen atoms’ electrons and is therefore partially negative compared to hydrogen.</a:t>
            </a:r>
          </a:p>
        </p:txBody>
      </p:sp>
      <p:sp>
        <p:nvSpPr>
          <p:cNvPr id="16" name="TextBox 14">
            <a:extLst>
              <a:ext uri="{FF2B5EF4-FFF2-40B4-BE49-F238E27FC236}">
                <a16:creationId xmlns:a16="http://schemas.microsoft.com/office/drawing/2014/main" id="{E201B7DC-7B5C-42C1-B72D-76A4CAB03AFC}"/>
              </a:ext>
            </a:extLst>
          </p:cNvPr>
          <p:cNvSpPr txBox="1">
            <a:spLocks noChangeArrowheads="1"/>
          </p:cNvSpPr>
          <p:nvPr/>
        </p:nvSpPr>
        <p:spPr bwMode="auto">
          <a:xfrm>
            <a:off x="5793990" y="2574685"/>
            <a:ext cx="3211606" cy="1214115"/>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pPr>
            <a:r>
              <a:rPr lang="en-US" altLang="en-US" b="1" dirty="0">
                <a:solidFill>
                  <a:srgbClr val="67AEB6"/>
                </a:solidFill>
                <a:latin typeface="Gill Sans MT" panose="020B0502020104020203" pitchFamily="34" charset="0"/>
              </a:rPr>
              <a:t>The oxygen atom is partially negative, and the hydrogen atoms are partially positive</a:t>
            </a:r>
          </a:p>
          <a:p>
            <a:pPr algn="ctr" eaLnBrk="0" hangingPunct="0">
              <a:lnSpc>
                <a:spcPct val="81000"/>
              </a:lnSpc>
              <a:buClr>
                <a:srgbClr val="000000"/>
              </a:buClr>
              <a:buSzPct val="100000"/>
              <a:buFont typeface="Arial" pitchFamily="34" charset="0"/>
              <a:buNone/>
            </a:pPr>
            <a:endParaRPr lang="en-US" altLang="en-US" b="1" dirty="0">
              <a:solidFill>
                <a:srgbClr val="67AEB6"/>
              </a:solidFill>
              <a:latin typeface="Gill Sans MT" panose="020B0502020104020203" pitchFamily="34" charset="0"/>
            </a:endParaRPr>
          </a:p>
        </p:txBody>
      </p:sp>
      <p:grpSp>
        <p:nvGrpSpPr>
          <p:cNvPr id="56" name="Group 55">
            <a:extLst>
              <a:ext uri="{FF2B5EF4-FFF2-40B4-BE49-F238E27FC236}">
                <a16:creationId xmlns:a16="http://schemas.microsoft.com/office/drawing/2014/main" id="{FA92CB59-BEF5-4725-A54C-C8BD26719379}"/>
              </a:ext>
            </a:extLst>
          </p:cNvPr>
          <p:cNvGrpSpPr/>
          <p:nvPr/>
        </p:nvGrpSpPr>
        <p:grpSpPr>
          <a:xfrm>
            <a:off x="6006689" y="3899906"/>
            <a:ext cx="2631613" cy="1266526"/>
            <a:chOff x="3252926" y="2346880"/>
            <a:chExt cx="2784186" cy="1339955"/>
          </a:xfrm>
        </p:grpSpPr>
        <p:cxnSp>
          <p:nvCxnSpPr>
            <p:cNvPr id="28" name="Straight Connector 27">
              <a:extLst>
                <a:ext uri="{FF2B5EF4-FFF2-40B4-BE49-F238E27FC236}">
                  <a16:creationId xmlns:a16="http://schemas.microsoft.com/office/drawing/2014/main" id="{C8FEE634-76FA-4E87-B201-A3C21D76F2C4}"/>
                </a:ext>
              </a:extLst>
            </p:cNvPr>
            <p:cNvCxnSpPr>
              <a:cxnSpLocks/>
            </p:cNvCxnSpPr>
            <p:nvPr/>
          </p:nvCxnSpPr>
          <p:spPr>
            <a:xfrm>
              <a:off x="4903488" y="2824218"/>
              <a:ext cx="293232" cy="235071"/>
            </a:xfrm>
            <a:prstGeom prst="line">
              <a:avLst/>
            </a:prstGeom>
            <a:ln w="38100">
              <a:solidFill>
                <a:srgbClr val="67AEB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2695F9-5AE8-44B2-B237-DDB665DA157D}"/>
                </a:ext>
              </a:extLst>
            </p:cNvPr>
            <p:cNvCxnSpPr>
              <a:cxnSpLocks/>
            </p:cNvCxnSpPr>
            <p:nvPr/>
          </p:nvCxnSpPr>
          <p:spPr>
            <a:xfrm flipV="1">
              <a:off x="3964921" y="2820945"/>
              <a:ext cx="293232" cy="235071"/>
            </a:xfrm>
            <a:prstGeom prst="line">
              <a:avLst/>
            </a:prstGeom>
            <a:ln w="38100">
              <a:solidFill>
                <a:srgbClr val="67AEB6"/>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356A263-57AB-41B2-83C5-AD0105D3A4A0}"/>
                </a:ext>
              </a:extLst>
            </p:cNvPr>
            <p:cNvGrpSpPr>
              <a:grpSpLocks/>
            </p:cNvGrpSpPr>
            <p:nvPr/>
          </p:nvGrpSpPr>
          <p:grpSpPr bwMode="auto">
            <a:xfrm>
              <a:off x="4191000" y="2372154"/>
              <a:ext cx="806716" cy="555446"/>
              <a:chOff x="3732532" y="4343400"/>
              <a:chExt cx="1440564" cy="991868"/>
            </a:xfrm>
          </p:grpSpPr>
          <p:sp>
            <p:nvSpPr>
              <p:cNvPr id="13" name="Oval 12">
                <a:extLst>
                  <a:ext uri="{FF2B5EF4-FFF2-40B4-BE49-F238E27FC236}">
                    <a16:creationId xmlns:a16="http://schemas.microsoft.com/office/drawing/2014/main" id="{53B6BF4E-AD98-4B23-9763-ECC2527F1A4D}"/>
                  </a:ext>
                </a:extLst>
              </p:cNvPr>
              <p:cNvSpPr/>
              <p:nvPr/>
            </p:nvSpPr>
            <p:spPr bwMode="auto">
              <a:xfrm>
                <a:off x="3732532" y="4648200"/>
                <a:ext cx="687068" cy="687068"/>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14" name="Oval 13">
                <a:extLst>
                  <a:ext uri="{FF2B5EF4-FFF2-40B4-BE49-F238E27FC236}">
                    <a16:creationId xmlns:a16="http://schemas.microsoft.com/office/drawing/2014/main" id="{1939310D-27CF-461E-9F0E-4556D82C609A}"/>
                  </a:ext>
                </a:extLst>
              </p:cNvPr>
              <p:cNvSpPr/>
              <p:nvPr/>
            </p:nvSpPr>
            <p:spPr bwMode="auto">
              <a:xfrm>
                <a:off x="4487296" y="4643948"/>
                <a:ext cx="685800" cy="685800"/>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15" name="Oval 14">
                <a:extLst>
                  <a:ext uri="{FF2B5EF4-FFF2-40B4-BE49-F238E27FC236}">
                    <a16:creationId xmlns:a16="http://schemas.microsoft.com/office/drawing/2014/main" id="{673E91E6-CA64-40BF-8843-90A2376BDCD8}"/>
                  </a:ext>
                </a:extLst>
              </p:cNvPr>
              <p:cNvSpPr/>
              <p:nvPr/>
            </p:nvSpPr>
            <p:spPr bwMode="auto">
              <a:xfrm>
                <a:off x="3962400" y="4343400"/>
                <a:ext cx="914400" cy="914400"/>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grpSp>
        <p:grpSp>
          <p:nvGrpSpPr>
            <p:cNvPr id="19" name="Group 18">
              <a:extLst>
                <a:ext uri="{FF2B5EF4-FFF2-40B4-BE49-F238E27FC236}">
                  <a16:creationId xmlns:a16="http://schemas.microsoft.com/office/drawing/2014/main" id="{90125947-6632-49D5-9B04-4A825AA7EA5D}"/>
                </a:ext>
              </a:extLst>
            </p:cNvPr>
            <p:cNvGrpSpPr>
              <a:grpSpLocks/>
            </p:cNvGrpSpPr>
            <p:nvPr/>
          </p:nvGrpSpPr>
          <p:grpSpPr bwMode="auto">
            <a:xfrm>
              <a:off x="3513010" y="2970292"/>
              <a:ext cx="806716" cy="555446"/>
              <a:chOff x="3732532" y="4343400"/>
              <a:chExt cx="1440564" cy="991868"/>
            </a:xfrm>
          </p:grpSpPr>
          <p:sp>
            <p:nvSpPr>
              <p:cNvPr id="20" name="Oval 19">
                <a:extLst>
                  <a:ext uri="{FF2B5EF4-FFF2-40B4-BE49-F238E27FC236}">
                    <a16:creationId xmlns:a16="http://schemas.microsoft.com/office/drawing/2014/main" id="{862CD2F7-7131-40F8-88CB-B2A0D5217D13}"/>
                  </a:ext>
                </a:extLst>
              </p:cNvPr>
              <p:cNvSpPr/>
              <p:nvPr/>
            </p:nvSpPr>
            <p:spPr bwMode="auto">
              <a:xfrm>
                <a:off x="3732532" y="4648200"/>
                <a:ext cx="687068" cy="687068"/>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21" name="Oval 20">
                <a:extLst>
                  <a:ext uri="{FF2B5EF4-FFF2-40B4-BE49-F238E27FC236}">
                    <a16:creationId xmlns:a16="http://schemas.microsoft.com/office/drawing/2014/main" id="{3C767BDA-3753-4BE1-87E0-1AE7DBDC3BB4}"/>
                  </a:ext>
                </a:extLst>
              </p:cNvPr>
              <p:cNvSpPr/>
              <p:nvPr/>
            </p:nvSpPr>
            <p:spPr bwMode="auto">
              <a:xfrm>
                <a:off x="4487296" y="4643948"/>
                <a:ext cx="685800" cy="685800"/>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22" name="Oval 21">
                <a:extLst>
                  <a:ext uri="{FF2B5EF4-FFF2-40B4-BE49-F238E27FC236}">
                    <a16:creationId xmlns:a16="http://schemas.microsoft.com/office/drawing/2014/main" id="{0C439F79-23DB-4A9E-9A3C-D1F077235E73}"/>
                  </a:ext>
                </a:extLst>
              </p:cNvPr>
              <p:cNvSpPr/>
              <p:nvPr/>
            </p:nvSpPr>
            <p:spPr bwMode="auto">
              <a:xfrm>
                <a:off x="3962400" y="4343400"/>
                <a:ext cx="914400" cy="914400"/>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grpSp>
        <p:grpSp>
          <p:nvGrpSpPr>
            <p:cNvPr id="23" name="Group 22">
              <a:extLst>
                <a:ext uri="{FF2B5EF4-FFF2-40B4-BE49-F238E27FC236}">
                  <a16:creationId xmlns:a16="http://schemas.microsoft.com/office/drawing/2014/main" id="{122088C3-97CF-4E88-A56F-EB4DB539DE31}"/>
                </a:ext>
              </a:extLst>
            </p:cNvPr>
            <p:cNvGrpSpPr>
              <a:grpSpLocks/>
            </p:cNvGrpSpPr>
            <p:nvPr/>
          </p:nvGrpSpPr>
          <p:grpSpPr bwMode="auto">
            <a:xfrm>
              <a:off x="4868992" y="2972520"/>
              <a:ext cx="806716" cy="555446"/>
              <a:chOff x="3732532" y="4343400"/>
              <a:chExt cx="1440564" cy="991868"/>
            </a:xfrm>
          </p:grpSpPr>
          <p:sp>
            <p:nvSpPr>
              <p:cNvPr id="24" name="Oval 23">
                <a:extLst>
                  <a:ext uri="{FF2B5EF4-FFF2-40B4-BE49-F238E27FC236}">
                    <a16:creationId xmlns:a16="http://schemas.microsoft.com/office/drawing/2014/main" id="{2DC6DFBB-E37B-4E3C-B19F-6B925C35F9B2}"/>
                  </a:ext>
                </a:extLst>
              </p:cNvPr>
              <p:cNvSpPr/>
              <p:nvPr/>
            </p:nvSpPr>
            <p:spPr bwMode="auto">
              <a:xfrm>
                <a:off x="3732532" y="4648200"/>
                <a:ext cx="687068" cy="687068"/>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25" name="Oval 24">
                <a:extLst>
                  <a:ext uri="{FF2B5EF4-FFF2-40B4-BE49-F238E27FC236}">
                    <a16:creationId xmlns:a16="http://schemas.microsoft.com/office/drawing/2014/main" id="{3E904D82-097F-4F36-818C-33AADD8DCD30}"/>
                  </a:ext>
                </a:extLst>
              </p:cNvPr>
              <p:cNvSpPr/>
              <p:nvPr/>
            </p:nvSpPr>
            <p:spPr bwMode="auto">
              <a:xfrm>
                <a:off x="4487296" y="4643948"/>
                <a:ext cx="685800" cy="685800"/>
              </a:xfrm>
              <a:prstGeom prst="ellips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sp>
            <p:nvSpPr>
              <p:cNvPr id="26" name="Oval 25">
                <a:extLst>
                  <a:ext uri="{FF2B5EF4-FFF2-40B4-BE49-F238E27FC236}">
                    <a16:creationId xmlns:a16="http://schemas.microsoft.com/office/drawing/2014/main" id="{4CEB6655-E788-4C16-9999-9A59C6222839}"/>
                  </a:ext>
                </a:extLst>
              </p:cNvPr>
              <p:cNvSpPr/>
              <p:nvPr/>
            </p:nvSpPr>
            <p:spPr bwMode="auto">
              <a:xfrm>
                <a:off x="3962400" y="4343400"/>
                <a:ext cx="914400" cy="914400"/>
              </a:xfrm>
              <a:prstGeom prst="ellips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p:spPr>
            <p:txBody>
              <a:bodyPr/>
              <a:lstStyle/>
              <a:p>
                <a:pPr eaLnBrk="0" hangingPunct="0">
                  <a:lnSpc>
                    <a:spcPct val="81000"/>
                  </a:lnSpc>
                  <a:buClr>
                    <a:srgbClr val="000000"/>
                  </a:buClr>
                  <a:buSzPct val="100000"/>
                  <a:buFont typeface="Arial" charset="0"/>
                  <a:buNone/>
                  <a:defRPr/>
                </a:pPr>
                <a:endParaRPr lang="en-US" dirty="0">
                  <a:solidFill>
                    <a:srgbClr val="FFFFFF"/>
                  </a:solidFill>
                  <a:latin typeface="Arial" charset="0"/>
                </a:endParaRPr>
              </a:p>
            </p:txBody>
          </p:sp>
        </p:grpSp>
        <p:sp>
          <p:nvSpPr>
            <p:cNvPr id="10" name="TextBox 6">
              <a:extLst>
                <a:ext uri="{FF2B5EF4-FFF2-40B4-BE49-F238E27FC236}">
                  <a16:creationId xmlns:a16="http://schemas.microsoft.com/office/drawing/2014/main" id="{B77585C9-B682-48DA-ACA0-8E6DD9C82FC9}"/>
                </a:ext>
              </a:extLst>
            </p:cNvPr>
            <p:cNvSpPr txBox="1">
              <a:spLocks noChangeArrowheads="1"/>
            </p:cNvSpPr>
            <p:nvPr/>
          </p:nvSpPr>
          <p:spPr bwMode="auto">
            <a:xfrm>
              <a:off x="4084761" y="2346880"/>
              <a:ext cx="990600" cy="316691"/>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charset="0"/>
                <a:buNone/>
                <a:defRPr/>
              </a:pPr>
              <a:r>
                <a:rPr lang="en-US" i="1" dirty="0">
                  <a:solidFill>
                    <a:srgbClr val="000000"/>
                  </a:solidFill>
                  <a:latin typeface="Gill Sans MT" panose="020B0502020104020203" pitchFamily="34" charset="0"/>
                  <a:sym typeface="Symbol"/>
                </a:rPr>
                <a:t></a:t>
              </a:r>
              <a:r>
                <a:rPr lang="en-US" baseline="30000" dirty="0">
                  <a:solidFill>
                    <a:srgbClr val="000000"/>
                  </a:solidFill>
                  <a:latin typeface="Gill Sans MT" panose="020B0502020104020203" pitchFamily="34" charset="0"/>
                  <a:cs typeface="Arial" charset="0"/>
                </a:rPr>
                <a:t>–</a:t>
              </a:r>
              <a:endParaRPr lang="en-US" baseline="30000" dirty="0">
                <a:solidFill>
                  <a:srgbClr val="000000"/>
                </a:solidFill>
                <a:latin typeface="Gill Sans MT" panose="020B0502020104020203" pitchFamily="34" charset="0"/>
              </a:endParaRPr>
            </a:p>
          </p:txBody>
        </p:sp>
        <p:sp>
          <p:nvSpPr>
            <p:cNvPr id="9" name="TextBox 5">
              <a:extLst>
                <a:ext uri="{FF2B5EF4-FFF2-40B4-BE49-F238E27FC236}">
                  <a16:creationId xmlns:a16="http://schemas.microsoft.com/office/drawing/2014/main" id="{B1B80369-010F-41EF-97F9-6535D21B889D}"/>
                </a:ext>
              </a:extLst>
            </p:cNvPr>
            <p:cNvSpPr txBox="1">
              <a:spLocks noChangeArrowheads="1"/>
            </p:cNvSpPr>
            <p:nvPr/>
          </p:nvSpPr>
          <p:spPr bwMode="auto">
            <a:xfrm>
              <a:off x="3873497" y="2578482"/>
              <a:ext cx="1066801"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sp>
          <p:nvSpPr>
            <p:cNvPr id="18" name="TextBox 5">
              <a:extLst>
                <a:ext uri="{FF2B5EF4-FFF2-40B4-BE49-F238E27FC236}">
                  <a16:creationId xmlns:a16="http://schemas.microsoft.com/office/drawing/2014/main" id="{60ED707C-1A6E-4705-96DC-8AB7E776E402}"/>
                </a:ext>
              </a:extLst>
            </p:cNvPr>
            <p:cNvSpPr txBox="1">
              <a:spLocks noChangeArrowheads="1"/>
            </p:cNvSpPr>
            <p:nvPr/>
          </p:nvSpPr>
          <p:spPr bwMode="auto">
            <a:xfrm>
              <a:off x="4903487" y="2585553"/>
              <a:ext cx="46519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sp>
          <p:nvSpPr>
            <p:cNvPr id="29" name="TextBox 6">
              <a:extLst>
                <a:ext uri="{FF2B5EF4-FFF2-40B4-BE49-F238E27FC236}">
                  <a16:creationId xmlns:a16="http://schemas.microsoft.com/office/drawing/2014/main" id="{AAE70ED2-249A-47A1-A349-3CF0B4748525}"/>
                </a:ext>
              </a:extLst>
            </p:cNvPr>
            <p:cNvSpPr txBox="1">
              <a:spLocks noChangeArrowheads="1"/>
            </p:cNvSpPr>
            <p:nvPr/>
          </p:nvSpPr>
          <p:spPr bwMode="auto">
            <a:xfrm>
              <a:off x="3401612" y="2958237"/>
              <a:ext cx="9906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charset="0"/>
                <a:buNone/>
                <a:defRPr/>
              </a:pPr>
              <a:r>
                <a:rPr lang="en-US" i="1" dirty="0">
                  <a:solidFill>
                    <a:srgbClr val="000000"/>
                  </a:solidFill>
                  <a:latin typeface="Gill Sans MT" panose="020B0502020104020203" pitchFamily="34" charset="0"/>
                  <a:sym typeface="Symbol"/>
                </a:rPr>
                <a:t></a:t>
              </a:r>
              <a:r>
                <a:rPr lang="en-US" baseline="30000" dirty="0">
                  <a:solidFill>
                    <a:srgbClr val="000000"/>
                  </a:solidFill>
                  <a:latin typeface="Gill Sans MT" panose="020B0502020104020203" pitchFamily="34" charset="0"/>
                  <a:cs typeface="Arial" charset="0"/>
                </a:rPr>
                <a:t>–</a:t>
              </a:r>
              <a:endParaRPr lang="en-US" baseline="30000" dirty="0">
                <a:solidFill>
                  <a:srgbClr val="000000"/>
                </a:solidFill>
                <a:latin typeface="Gill Sans MT" panose="020B0502020104020203" pitchFamily="34" charset="0"/>
              </a:endParaRPr>
            </a:p>
          </p:txBody>
        </p:sp>
        <p:sp>
          <p:nvSpPr>
            <p:cNvPr id="30" name="TextBox 6">
              <a:extLst>
                <a:ext uri="{FF2B5EF4-FFF2-40B4-BE49-F238E27FC236}">
                  <a16:creationId xmlns:a16="http://schemas.microsoft.com/office/drawing/2014/main" id="{9554E5EB-E221-47C5-B333-FFFDA0C0948F}"/>
                </a:ext>
              </a:extLst>
            </p:cNvPr>
            <p:cNvSpPr txBox="1">
              <a:spLocks noChangeArrowheads="1"/>
            </p:cNvSpPr>
            <p:nvPr/>
          </p:nvSpPr>
          <p:spPr bwMode="auto">
            <a:xfrm>
              <a:off x="4766511" y="2966247"/>
              <a:ext cx="9906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charset="0"/>
                <a:buNone/>
                <a:defRPr/>
              </a:pPr>
              <a:r>
                <a:rPr lang="en-US" i="1" dirty="0">
                  <a:solidFill>
                    <a:srgbClr val="000000"/>
                  </a:solidFill>
                  <a:latin typeface="Gill Sans MT" panose="020B0502020104020203" pitchFamily="34" charset="0"/>
                  <a:sym typeface="Symbol"/>
                </a:rPr>
                <a:t></a:t>
              </a:r>
              <a:r>
                <a:rPr lang="en-US" baseline="30000" dirty="0">
                  <a:solidFill>
                    <a:srgbClr val="000000"/>
                  </a:solidFill>
                  <a:latin typeface="Gill Sans MT" panose="020B0502020104020203" pitchFamily="34" charset="0"/>
                  <a:cs typeface="Arial" charset="0"/>
                </a:rPr>
                <a:t>–</a:t>
              </a:r>
              <a:endParaRPr lang="en-US" baseline="30000" dirty="0">
                <a:solidFill>
                  <a:srgbClr val="000000"/>
                </a:solidFill>
                <a:latin typeface="Gill Sans MT" panose="020B0502020104020203" pitchFamily="34" charset="0"/>
              </a:endParaRPr>
            </a:p>
          </p:txBody>
        </p:sp>
        <p:sp>
          <p:nvSpPr>
            <p:cNvPr id="31" name="TextBox 5">
              <a:extLst>
                <a:ext uri="{FF2B5EF4-FFF2-40B4-BE49-F238E27FC236}">
                  <a16:creationId xmlns:a16="http://schemas.microsoft.com/office/drawing/2014/main" id="{54F1A0B1-A2B2-4436-B199-BF04C2FF3DFB}"/>
                </a:ext>
              </a:extLst>
            </p:cNvPr>
            <p:cNvSpPr txBox="1">
              <a:spLocks noChangeArrowheads="1"/>
            </p:cNvSpPr>
            <p:nvPr/>
          </p:nvSpPr>
          <p:spPr bwMode="auto">
            <a:xfrm>
              <a:off x="3252926" y="3370145"/>
              <a:ext cx="411453"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sp>
          <p:nvSpPr>
            <p:cNvPr id="32" name="TextBox 5">
              <a:extLst>
                <a:ext uri="{FF2B5EF4-FFF2-40B4-BE49-F238E27FC236}">
                  <a16:creationId xmlns:a16="http://schemas.microsoft.com/office/drawing/2014/main" id="{C29ADAF5-D91A-43D5-AB77-037BF3334366}"/>
                </a:ext>
              </a:extLst>
            </p:cNvPr>
            <p:cNvSpPr txBox="1">
              <a:spLocks noChangeArrowheads="1"/>
            </p:cNvSpPr>
            <p:nvPr/>
          </p:nvSpPr>
          <p:spPr bwMode="auto">
            <a:xfrm>
              <a:off x="4169666" y="3364302"/>
              <a:ext cx="1066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sp>
          <p:nvSpPr>
            <p:cNvPr id="33" name="TextBox 5">
              <a:extLst>
                <a:ext uri="{FF2B5EF4-FFF2-40B4-BE49-F238E27FC236}">
                  <a16:creationId xmlns:a16="http://schemas.microsoft.com/office/drawing/2014/main" id="{9659EFC2-4E9B-4D28-A605-D3640CD23887}"/>
                </a:ext>
              </a:extLst>
            </p:cNvPr>
            <p:cNvSpPr txBox="1">
              <a:spLocks noChangeArrowheads="1"/>
            </p:cNvSpPr>
            <p:nvPr/>
          </p:nvSpPr>
          <p:spPr bwMode="auto">
            <a:xfrm>
              <a:off x="4608309" y="3364302"/>
              <a:ext cx="1066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sp>
          <p:nvSpPr>
            <p:cNvPr id="34" name="TextBox 5">
              <a:extLst>
                <a:ext uri="{FF2B5EF4-FFF2-40B4-BE49-F238E27FC236}">
                  <a16:creationId xmlns:a16="http://schemas.microsoft.com/office/drawing/2014/main" id="{07522F86-BCDE-48EB-BA0E-3C76F393AADF}"/>
                </a:ext>
              </a:extLst>
            </p:cNvPr>
            <p:cNvSpPr txBox="1">
              <a:spLocks noChangeArrowheads="1"/>
            </p:cNvSpPr>
            <p:nvPr/>
          </p:nvSpPr>
          <p:spPr bwMode="auto">
            <a:xfrm>
              <a:off x="5525048" y="3342336"/>
              <a:ext cx="512064" cy="316691"/>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charset="0"/>
                <a:buNone/>
                <a:defRPr/>
              </a:pPr>
              <a:r>
                <a:rPr lang="en-US" i="1" dirty="0">
                  <a:solidFill>
                    <a:schemeClr val="tx1">
                      <a:lumMod val="75000"/>
                      <a:lumOff val="25000"/>
                    </a:schemeClr>
                  </a:solidFill>
                  <a:latin typeface="Gill Sans MT" panose="020B0502020104020203" pitchFamily="34" charset="0"/>
                  <a:sym typeface="Symbol"/>
                </a:rPr>
                <a:t></a:t>
              </a:r>
              <a:r>
                <a:rPr lang="en-US" baseline="30000" dirty="0">
                  <a:solidFill>
                    <a:schemeClr val="tx1">
                      <a:lumMod val="75000"/>
                      <a:lumOff val="25000"/>
                    </a:schemeClr>
                  </a:solidFill>
                  <a:latin typeface="Gill Sans MT" panose="020B0502020104020203" pitchFamily="34" charset="0"/>
                </a:rPr>
                <a:t>+</a:t>
              </a:r>
            </a:p>
          </p:txBody>
        </p:sp>
      </p:grpSp>
      <p:sp>
        <p:nvSpPr>
          <p:cNvPr id="54" name="Rectangle 2">
            <a:extLst>
              <a:ext uri="{FF2B5EF4-FFF2-40B4-BE49-F238E27FC236}">
                <a16:creationId xmlns:a16="http://schemas.microsoft.com/office/drawing/2014/main" id="{1BE0B030-B6D3-49F1-9C84-4A0DD3E4D071}"/>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Solubility Guidelines for Ionic Compounds in Water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55" name="TextBox 4">
            <a:extLst>
              <a:ext uri="{FF2B5EF4-FFF2-40B4-BE49-F238E27FC236}">
                <a16:creationId xmlns:a16="http://schemas.microsoft.com/office/drawing/2014/main" id="{4C925DB4-1407-45A1-A674-2CDF378C147D}"/>
              </a:ext>
            </a:extLst>
          </p:cNvPr>
          <p:cNvSpPr txBox="1">
            <a:spLocks noChangeArrowheads="1"/>
          </p:cNvSpPr>
          <p:nvPr/>
        </p:nvSpPr>
        <p:spPr bwMode="auto">
          <a:xfrm>
            <a:off x="0" y="5750689"/>
            <a:ext cx="718225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Arial" panose="020B0604020202020204" pitchFamily="34" charset="0"/>
              </a:rPr>
              <a:t>Hydration</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occurs when water molecules remove the individual ions from an ionic solid surrounding them so the substances dissolves.</a:t>
            </a:r>
          </a:p>
        </p:txBody>
      </p:sp>
      <p:pic>
        <p:nvPicPr>
          <p:cNvPr id="57" name="Picture 7" descr="F:\McGraw-Hill\Burdge - Atoms First\Images\Chapter09\bur11161_09004.jpg">
            <a:extLst>
              <a:ext uri="{FF2B5EF4-FFF2-40B4-BE49-F238E27FC236}">
                <a16:creationId xmlns:a16="http://schemas.microsoft.com/office/drawing/2014/main" id="{A867565D-88B0-432C-9417-73A2F5ECFC4D}"/>
              </a:ext>
            </a:extLst>
          </p:cNvPr>
          <p:cNvPicPr>
            <a:picLocks noChangeAspect="1" noChangeArrowheads="1"/>
          </p:cNvPicPr>
          <p:nvPr/>
        </p:nvPicPr>
        <p:blipFill>
          <a:blip r:embed="rId2" cstate="print"/>
          <a:srcRect t="3493"/>
          <a:stretch>
            <a:fillRect/>
          </a:stretch>
        </p:blipFill>
        <p:spPr bwMode="auto">
          <a:xfrm>
            <a:off x="1212000" y="2198726"/>
            <a:ext cx="4495726" cy="3368286"/>
          </a:xfrm>
          <a:prstGeom prst="rect">
            <a:avLst/>
          </a:prstGeom>
          <a:noFill/>
          <a:ln w="9525">
            <a:noFill/>
            <a:miter lim="800000"/>
            <a:headEnd/>
            <a:tailEnd/>
          </a:ln>
        </p:spPr>
      </p:pic>
    </p:spTree>
    <p:extLst>
      <p:ext uri="{BB962C8B-B14F-4D97-AF65-F5344CB8AC3E}">
        <p14:creationId xmlns:p14="http://schemas.microsoft.com/office/powerpoint/2010/main" val="181537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11</a:t>
            </a:fld>
            <a:endParaRPr lang="en-US" dirty="0">
              <a:solidFill>
                <a:schemeClr val="bg1"/>
              </a:solidFill>
            </a:endParaRPr>
          </a:p>
        </p:txBody>
      </p:sp>
      <p:sp>
        <p:nvSpPr>
          <p:cNvPr id="8" name="TextBox 4">
            <a:extLst>
              <a:ext uri="{FF2B5EF4-FFF2-40B4-BE49-F238E27FC236}">
                <a16:creationId xmlns:a16="http://schemas.microsoft.com/office/drawing/2014/main" id="{CCD80C70-D622-459E-B025-63C238A0673B}"/>
              </a:ext>
            </a:extLst>
          </p:cNvPr>
          <p:cNvSpPr txBox="1">
            <a:spLocks noChangeArrowheads="1"/>
          </p:cNvSpPr>
          <p:nvPr/>
        </p:nvSpPr>
        <p:spPr bwMode="auto">
          <a:xfrm>
            <a:off x="0" y="1129557"/>
            <a:ext cx="9144000" cy="369331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Arial" panose="020B0604020202020204" pitchFamily="34" charset="0"/>
              </a:rPr>
              <a:t>Solubility Rules (Memorize):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Salts of ammonium (NH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Group IA are always 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All chlorides (Cl</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soluble except AgCl, Hg</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Cl</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PbCl</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which are insoluble.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All bromides (Br</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soluble except </a:t>
            </a:r>
            <a:r>
              <a:rPr lang="en-US" altLang="en-US" dirty="0" err="1">
                <a:solidFill>
                  <a:schemeClr val="tx1">
                    <a:lumMod val="75000"/>
                    <a:lumOff val="25000"/>
                  </a:schemeClr>
                </a:solidFill>
                <a:latin typeface="Gill Sans MT" panose="020B0502020104020203" pitchFamily="34" charset="0"/>
                <a:cs typeface="Arial" panose="020B0604020202020204" pitchFamily="34" charset="0"/>
              </a:rPr>
              <a:t>AgBr</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Hg</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Br</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HgBr</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PbBr</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which are insoluble.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All iodides (I</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soluble except </a:t>
            </a:r>
            <a:r>
              <a:rPr lang="en-US" altLang="en-US" dirty="0" err="1">
                <a:solidFill>
                  <a:schemeClr val="tx1">
                    <a:lumMod val="75000"/>
                    <a:lumOff val="25000"/>
                  </a:schemeClr>
                </a:solidFill>
                <a:latin typeface="Gill Sans MT" panose="020B0502020104020203" pitchFamily="34" charset="0"/>
                <a:cs typeface="Arial" panose="020B0604020202020204" pitchFamily="34" charset="0"/>
              </a:rPr>
              <a:t>AgI</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Hg</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I</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HgI</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PbI</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which are insoluble.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Chlorates (ClO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bicarbonates (HCO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nitrates (NO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acetates (CH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COO</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or C</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Sulfates (SO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soluble except CaSO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SrSO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BaSO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Hg</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PbSO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Ag</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which are insoluble.</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Phosphates (PO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chromates (CrO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oxides (O</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sulfides (S</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carbonates (CO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insoluble except NH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Group IA compounds.</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All metallic hydroxides (OH</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insoluble except NH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Group IA, and Ba</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p>
          <a:p>
            <a:pPr marL="342900" indent="-342900" eaLnBrk="0" hangingPunct="0">
              <a:buClr>
                <a:srgbClr val="000000"/>
              </a:buClr>
              <a:buSzPct val="100000"/>
              <a:buFont typeface="Arial" pitchFamily="34" charset="0"/>
              <a:buAutoNum type="arabicPeriod"/>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Most silver compounds are insoluble.</a:t>
            </a:r>
          </a:p>
        </p:txBody>
      </p:sp>
      <p:sp>
        <p:nvSpPr>
          <p:cNvPr id="9" name="Rectangle 2">
            <a:extLst>
              <a:ext uri="{FF2B5EF4-FFF2-40B4-BE49-F238E27FC236}">
                <a16:creationId xmlns:a16="http://schemas.microsoft.com/office/drawing/2014/main" id="{2667CD19-DB4F-4815-8FFD-4F8A4F336C06}"/>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Solubility Guidelines for Ionic Compounds in Water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9B3FEB77-00D4-48C4-BB42-90B371283332}"/>
              </a:ext>
            </a:extLst>
          </p:cNvPr>
          <p:cNvSpPr txBox="1"/>
          <p:nvPr/>
        </p:nvSpPr>
        <p:spPr>
          <a:xfrm>
            <a:off x="0" y="4908149"/>
            <a:ext cx="9144000" cy="369332"/>
          </a:xfrm>
          <a:prstGeom prst="rect">
            <a:avLst/>
          </a:prstGeom>
          <a:noFill/>
        </p:spPr>
        <p:txBody>
          <a:bodyPr wrap="square" rtlCol="0">
            <a:spAutoFit/>
          </a:bodyPr>
          <a:lstStyle/>
          <a:p>
            <a:pPr algn="ctr"/>
            <a:r>
              <a:rPr lang="en-US" dirty="0">
                <a:solidFill>
                  <a:srgbClr val="67AEB6"/>
                </a:solidFill>
                <a:latin typeface="Gill Sans MT" panose="020B0502020104020203" pitchFamily="34" charset="0"/>
              </a:rPr>
              <a:t>The anion tells you the rule, and the cation tells you the exception</a:t>
            </a:r>
          </a:p>
        </p:txBody>
      </p:sp>
      <p:sp>
        <p:nvSpPr>
          <p:cNvPr id="11" name="TPQuestion">
            <a:extLst>
              <a:ext uri="{FF2B5EF4-FFF2-40B4-BE49-F238E27FC236}">
                <a16:creationId xmlns:a16="http://schemas.microsoft.com/office/drawing/2014/main" id="{BDE5D897-C8D5-4B7E-B3F3-6762DE5EA984}"/>
              </a:ext>
            </a:extLst>
          </p:cNvPr>
          <p:cNvSpPr txBox="1">
            <a:spLocks/>
          </p:cNvSpPr>
          <p:nvPr/>
        </p:nvSpPr>
        <p:spPr>
          <a:xfrm>
            <a:off x="0" y="5486579"/>
            <a:ext cx="9144000" cy="415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Which compound below is water soluble?</a:t>
            </a:r>
          </a:p>
        </p:txBody>
      </p:sp>
      <p:cxnSp>
        <p:nvCxnSpPr>
          <p:cNvPr id="13" name="Straight Connector 12">
            <a:extLst>
              <a:ext uri="{FF2B5EF4-FFF2-40B4-BE49-F238E27FC236}">
                <a16:creationId xmlns:a16="http://schemas.microsoft.com/office/drawing/2014/main" id="{B64CD2A2-1791-4D00-BF63-A8FD3DE94994}"/>
              </a:ext>
            </a:extLst>
          </p:cNvPr>
          <p:cNvCxnSpPr/>
          <p:nvPr/>
        </p:nvCxnSpPr>
        <p:spPr>
          <a:xfrm>
            <a:off x="0" y="5429881"/>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BA38C1E-4571-4A48-8897-86EC2B40D082}"/>
              </a:ext>
            </a:extLst>
          </p:cNvPr>
          <p:cNvSpPr/>
          <p:nvPr/>
        </p:nvSpPr>
        <p:spPr>
          <a:xfrm>
            <a:off x="629859" y="6015930"/>
            <a:ext cx="649537"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Al</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S</a:t>
            </a:r>
            <a:r>
              <a:rPr lang="en-US" baseline="-25000" dirty="0">
                <a:solidFill>
                  <a:schemeClr val="tx1">
                    <a:lumMod val="75000"/>
                    <a:lumOff val="25000"/>
                  </a:schemeClr>
                </a:solidFill>
                <a:latin typeface="Gill Sans MT" panose="020B0502020104020203" pitchFamily="34" charset="0"/>
              </a:rPr>
              <a:t>3</a:t>
            </a:r>
          </a:p>
        </p:txBody>
      </p:sp>
      <p:sp>
        <p:nvSpPr>
          <p:cNvPr id="15" name="Rectangle 14">
            <a:extLst>
              <a:ext uri="{FF2B5EF4-FFF2-40B4-BE49-F238E27FC236}">
                <a16:creationId xmlns:a16="http://schemas.microsoft.com/office/drawing/2014/main" id="{E23B6C21-989D-4D06-A2F7-44221E6A26D8}"/>
              </a:ext>
            </a:extLst>
          </p:cNvPr>
          <p:cNvSpPr/>
          <p:nvPr/>
        </p:nvSpPr>
        <p:spPr>
          <a:xfrm>
            <a:off x="2629690" y="6015930"/>
            <a:ext cx="817853"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KClO</a:t>
            </a:r>
            <a:r>
              <a:rPr lang="en-US" baseline="-25000" dirty="0">
                <a:solidFill>
                  <a:schemeClr val="tx1">
                    <a:lumMod val="75000"/>
                    <a:lumOff val="25000"/>
                  </a:schemeClr>
                </a:solidFill>
                <a:latin typeface="Gill Sans MT" panose="020B0502020104020203" pitchFamily="34" charset="0"/>
              </a:rPr>
              <a:t>3</a:t>
            </a:r>
          </a:p>
        </p:txBody>
      </p:sp>
      <p:sp>
        <p:nvSpPr>
          <p:cNvPr id="16" name="Rectangle 15">
            <a:extLst>
              <a:ext uri="{FF2B5EF4-FFF2-40B4-BE49-F238E27FC236}">
                <a16:creationId xmlns:a16="http://schemas.microsoft.com/office/drawing/2014/main" id="{5C6ED23B-9FEB-47FC-9EC1-8C101E468BDE}"/>
              </a:ext>
            </a:extLst>
          </p:cNvPr>
          <p:cNvSpPr/>
          <p:nvPr/>
        </p:nvSpPr>
        <p:spPr>
          <a:xfrm>
            <a:off x="4699283" y="6015930"/>
            <a:ext cx="785793"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BaSO</a:t>
            </a:r>
            <a:r>
              <a:rPr lang="en-US" baseline="-25000" dirty="0">
                <a:solidFill>
                  <a:schemeClr val="tx1">
                    <a:lumMod val="75000"/>
                    <a:lumOff val="25000"/>
                  </a:schemeClr>
                </a:solidFill>
                <a:latin typeface="Gill Sans MT" panose="020B0502020104020203" pitchFamily="34" charset="0"/>
              </a:rPr>
              <a:t>4</a:t>
            </a:r>
          </a:p>
        </p:txBody>
      </p:sp>
      <p:sp>
        <p:nvSpPr>
          <p:cNvPr id="17" name="Rectangle 16">
            <a:extLst>
              <a:ext uri="{FF2B5EF4-FFF2-40B4-BE49-F238E27FC236}">
                <a16:creationId xmlns:a16="http://schemas.microsoft.com/office/drawing/2014/main" id="{17C8D955-52F3-4972-AB88-88FCEAB04613}"/>
              </a:ext>
            </a:extLst>
          </p:cNvPr>
          <p:cNvSpPr/>
          <p:nvPr/>
        </p:nvSpPr>
        <p:spPr>
          <a:xfrm>
            <a:off x="2637008" y="5993608"/>
            <a:ext cx="802934" cy="396373"/>
          </a:xfrm>
          <a:prstGeom prst="rect">
            <a:avLst/>
          </a:prstGeom>
          <a:noFill/>
          <a:ln w="28575">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9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12</a:t>
            </a:fld>
            <a:endParaRPr lang="en-US" dirty="0">
              <a:solidFill>
                <a:schemeClr val="bg1"/>
              </a:solidFill>
            </a:endParaRPr>
          </a:p>
        </p:txBody>
      </p:sp>
      <p:sp>
        <p:nvSpPr>
          <p:cNvPr id="8" name="Content Placeholder 5">
            <a:extLst>
              <a:ext uri="{FF2B5EF4-FFF2-40B4-BE49-F238E27FC236}">
                <a16:creationId xmlns:a16="http://schemas.microsoft.com/office/drawing/2014/main" id="{6E95EDB1-9E06-488A-951A-B9F73CCC90B8}"/>
              </a:ext>
            </a:extLst>
          </p:cNvPr>
          <p:cNvSpPr txBox="1">
            <a:spLocks/>
          </p:cNvSpPr>
          <p:nvPr/>
        </p:nvSpPr>
        <p:spPr>
          <a:xfrm>
            <a:off x="266700" y="1298340"/>
            <a:ext cx="7767638" cy="5312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1800" dirty="0">
                <a:solidFill>
                  <a:schemeClr val="tx1">
                    <a:lumMod val="75000"/>
                    <a:lumOff val="25000"/>
                  </a:schemeClr>
                </a:solidFill>
                <a:latin typeface="Gill Sans MT" panose="020B0502020104020203" pitchFamily="34" charset="0"/>
              </a:rPr>
              <a:t>Na</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PO</a:t>
            </a:r>
            <a:r>
              <a:rPr lang="en-US" sz="1800" baseline="-25000" dirty="0">
                <a:solidFill>
                  <a:schemeClr val="tx1">
                    <a:lumMod val="75000"/>
                    <a:lumOff val="25000"/>
                  </a:schemeClr>
                </a:solidFill>
                <a:latin typeface="Gill Sans MT" panose="020B0502020104020203" pitchFamily="34" charset="0"/>
              </a:rPr>
              <a:t>4</a:t>
            </a:r>
          </a:p>
          <a:p>
            <a:pPr marL="0" indent="0">
              <a:lnSpc>
                <a:spcPct val="200000"/>
              </a:lnSpc>
              <a:buNone/>
            </a:pPr>
            <a:r>
              <a:rPr lang="en-US" sz="1800" dirty="0">
                <a:solidFill>
                  <a:schemeClr val="tx1">
                    <a:lumMod val="75000"/>
                    <a:lumOff val="25000"/>
                  </a:schemeClr>
                </a:solidFill>
                <a:latin typeface="Gill Sans MT" panose="020B0502020104020203" pitchFamily="34" charset="0"/>
              </a:rPr>
              <a:t>PbCl</a:t>
            </a:r>
            <a:r>
              <a:rPr lang="en-US" sz="1800" baseline="-25000" dirty="0">
                <a:solidFill>
                  <a:schemeClr val="tx1">
                    <a:lumMod val="75000"/>
                    <a:lumOff val="25000"/>
                  </a:schemeClr>
                </a:solidFill>
                <a:latin typeface="Gill Sans MT" panose="020B0502020104020203" pitchFamily="34" charset="0"/>
              </a:rPr>
              <a:t>2</a:t>
            </a:r>
          </a:p>
          <a:p>
            <a:pPr marL="0" indent="0">
              <a:lnSpc>
                <a:spcPct val="200000"/>
              </a:lnSpc>
              <a:buNone/>
            </a:pPr>
            <a:r>
              <a:rPr lang="en-US" sz="1800" dirty="0">
                <a:solidFill>
                  <a:schemeClr val="tx1">
                    <a:lumMod val="75000"/>
                    <a:lumOff val="25000"/>
                  </a:schemeClr>
                </a:solidFill>
                <a:latin typeface="Gill Sans MT" panose="020B0502020104020203" pitchFamily="34" charset="0"/>
              </a:rPr>
              <a:t>KI</a:t>
            </a:r>
          </a:p>
          <a:p>
            <a:pPr marL="0" indent="0">
              <a:lnSpc>
                <a:spcPct val="200000"/>
              </a:lnSpc>
              <a:buNone/>
            </a:pPr>
            <a:r>
              <a:rPr lang="en-US" sz="1800" dirty="0">
                <a:solidFill>
                  <a:schemeClr val="tx1">
                    <a:lumMod val="75000"/>
                    <a:lumOff val="25000"/>
                  </a:schemeClr>
                </a:solidFill>
                <a:latin typeface="Gill Sans MT" panose="020B0502020104020203" pitchFamily="34" charset="0"/>
              </a:rPr>
              <a:t>MgCO</a:t>
            </a:r>
            <a:r>
              <a:rPr lang="en-US" sz="1800" baseline="-25000" dirty="0">
                <a:solidFill>
                  <a:schemeClr val="tx1">
                    <a:lumMod val="75000"/>
                    <a:lumOff val="25000"/>
                  </a:schemeClr>
                </a:solidFill>
                <a:latin typeface="Gill Sans MT" panose="020B0502020104020203" pitchFamily="34" charset="0"/>
              </a:rPr>
              <a:t>3</a:t>
            </a:r>
          </a:p>
          <a:p>
            <a:pPr marL="0" indent="0">
              <a:lnSpc>
                <a:spcPct val="200000"/>
              </a:lnSpc>
              <a:buNone/>
            </a:pPr>
            <a:r>
              <a:rPr lang="en-US" sz="1800" dirty="0">
                <a:solidFill>
                  <a:schemeClr val="tx1">
                    <a:lumMod val="75000"/>
                    <a:lumOff val="25000"/>
                  </a:schemeClr>
                </a:solidFill>
                <a:latin typeface="Gill Sans MT" panose="020B0502020104020203" pitchFamily="34" charset="0"/>
              </a:rPr>
              <a:t>Ca</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(PO</a:t>
            </a:r>
            <a:r>
              <a:rPr lang="en-US" sz="1800" baseline="-25000" dirty="0">
                <a:solidFill>
                  <a:schemeClr val="tx1">
                    <a:lumMod val="75000"/>
                    <a:lumOff val="25000"/>
                  </a:schemeClr>
                </a:solidFill>
                <a:latin typeface="Gill Sans MT" panose="020B0502020104020203" pitchFamily="34" charset="0"/>
              </a:rPr>
              <a:t>4</a:t>
            </a:r>
            <a:r>
              <a:rPr lang="en-US" sz="1800" dirty="0">
                <a:solidFill>
                  <a:schemeClr val="tx1">
                    <a:lumMod val="75000"/>
                    <a:lumOff val="25000"/>
                  </a:schemeClr>
                </a:solidFill>
                <a:latin typeface="Gill Sans MT" panose="020B0502020104020203" pitchFamily="34" charset="0"/>
              </a:rPr>
              <a:t>)</a:t>
            </a:r>
            <a:r>
              <a:rPr lang="en-US" sz="1800" baseline="-25000" dirty="0">
                <a:solidFill>
                  <a:schemeClr val="tx1">
                    <a:lumMod val="75000"/>
                    <a:lumOff val="25000"/>
                  </a:schemeClr>
                </a:solidFill>
                <a:latin typeface="Gill Sans MT" panose="020B0502020104020203" pitchFamily="34" charset="0"/>
              </a:rPr>
              <a:t>2</a:t>
            </a:r>
          </a:p>
          <a:p>
            <a:pPr marL="0" indent="0">
              <a:lnSpc>
                <a:spcPct val="200000"/>
              </a:lnSpc>
              <a:buNone/>
            </a:pPr>
            <a:r>
              <a:rPr lang="en-US" sz="1800" dirty="0">
                <a:solidFill>
                  <a:schemeClr val="tx1">
                    <a:lumMod val="75000"/>
                    <a:lumOff val="25000"/>
                  </a:schemeClr>
                </a:solidFill>
                <a:latin typeface="Gill Sans MT" panose="020B0502020104020203" pitchFamily="34" charset="0"/>
              </a:rPr>
              <a:t>Mg(OH)</a:t>
            </a:r>
            <a:r>
              <a:rPr lang="en-US" sz="1800" baseline="-25000" dirty="0">
                <a:solidFill>
                  <a:schemeClr val="tx1">
                    <a:lumMod val="75000"/>
                    <a:lumOff val="25000"/>
                  </a:schemeClr>
                </a:solidFill>
                <a:latin typeface="Gill Sans MT" panose="020B0502020104020203" pitchFamily="34" charset="0"/>
              </a:rPr>
              <a:t>2</a:t>
            </a:r>
            <a:endParaRPr lang="en-US" sz="1800" dirty="0">
              <a:solidFill>
                <a:schemeClr val="tx1">
                  <a:lumMod val="75000"/>
                  <a:lumOff val="25000"/>
                </a:schemeClr>
              </a:solidFill>
              <a:latin typeface="Gill Sans MT" panose="020B0502020104020203" pitchFamily="34" charset="0"/>
            </a:endParaRPr>
          </a:p>
          <a:p>
            <a:pPr marL="0" indent="0">
              <a:lnSpc>
                <a:spcPct val="200000"/>
              </a:lnSpc>
              <a:buNone/>
            </a:pPr>
            <a:r>
              <a:rPr lang="en-US" sz="1800" dirty="0">
                <a:solidFill>
                  <a:schemeClr val="tx1">
                    <a:lumMod val="75000"/>
                    <a:lumOff val="25000"/>
                  </a:schemeClr>
                </a:solidFill>
                <a:latin typeface="Gill Sans MT" panose="020B0502020104020203" pitchFamily="34" charset="0"/>
              </a:rPr>
              <a:t>NaNO</a:t>
            </a:r>
            <a:r>
              <a:rPr lang="en-US" sz="1800" baseline="-25000" dirty="0">
                <a:solidFill>
                  <a:schemeClr val="tx1">
                    <a:lumMod val="75000"/>
                    <a:lumOff val="25000"/>
                  </a:schemeClr>
                </a:solidFill>
                <a:latin typeface="Gill Sans MT" panose="020B0502020104020203" pitchFamily="34" charset="0"/>
              </a:rPr>
              <a:t>3</a:t>
            </a:r>
          </a:p>
          <a:p>
            <a:pPr marL="0" indent="0">
              <a:lnSpc>
                <a:spcPct val="200000"/>
              </a:lnSpc>
              <a:buNone/>
            </a:pPr>
            <a:r>
              <a:rPr lang="en-US" sz="1800" dirty="0">
                <a:solidFill>
                  <a:schemeClr val="tx1">
                    <a:lumMod val="75000"/>
                    <a:lumOff val="25000"/>
                  </a:schemeClr>
                </a:solidFill>
                <a:latin typeface="Gill Sans MT" panose="020B0502020104020203" pitchFamily="34" charset="0"/>
              </a:rPr>
              <a:t>PbSO</a:t>
            </a:r>
            <a:r>
              <a:rPr lang="en-US" sz="1800" baseline="-25000" dirty="0">
                <a:solidFill>
                  <a:schemeClr val="tx1">
                    <a:lumMod val="75000"/>
                    <a:lumOff val="25000"/>
                  </a:schemeClr>
                </a:solidFill>
                <a:latin typeface="Gill Sans MT" panose="020B0502020104020203" pitchFamily="34" charset="0"/>
              </a:rPr>
              <a:t>4</a:t>
            </a:r>
          </a:p>
          <a:p>
            <a:pPr marL="0" indent="0">
              <a:lnSpc>
                <a:spcPct val="200000"/>
              </a:lnSpc>
              <a:buNone/>
            </a:pPr>
            <a:endParaRPr lang="en-US" sz="1800" baseline="-25000" dirty="0">
              <a:solidFill>
                <a:schemeClr val="tx1">
                  <a:lumMod val="75000"/>
                  <a:lumOff val="25000"/>
                </a:schemeClr>
              </a:solidFill>
              <a:latin typeface="Gill Sans MT" panose="020B0502020104020203" pitchFamily="34" charset="0"/>
            </a:endParaRPr>
          </a:p>
        </p:txBody>
      </p:sp>
      <p:sp>
        <p:nvSpPr>
          <p:cNvPr id="9" name="TPQuestion">
            <a:extLst>
              <a:ext uri="{FF2B5EF4-FFF2-40B4-BE49-F238E27FC236}">
                <a16:creationId xmlns:a16="http://schemas.microsoft.com/office/drawing/2014/main" id="{1200C2A9-7E80-407C-BE4D-A00DE01FE332}"/>
              </a:ext>
            </a:extLst>
          </p:cNvPr>
          <p:cNvSpPr txBox="1">
            <a:spLocks/>
          </p:cNvSpPr>
          <p:nvPr/>
        </p:nvSpPr>
        <p:spPr>
          <a:xfrm>
            <a:off x="0" y="1090964"/>
            <a:ext cx="7767638" cy="40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Which compound below is water soluble?</a:t>
            </a:r>
          </a:p>
        </p:txBody>
      </p:sp>
      <p:sp>
        <p:nvSpPr>
          <p:cNvPr id="11" name="TextBox 10">
            <a:extLst>
              <a:ext uri="{FF2B5EF4-FFF2-40B4-BE49-F238E27FC236}">
                <a16:creationId xmlns:a16="http://schemas.microsoft.com/office/drawing/2014/main" id="{1A150F2E-5A54-4268-8349-05330922B03D}"/>
              </a:ext>
            </a:extLst>
          </p:cNvPr>
          <p:cNvSpPr txBox="1"/>
          <p:nvPr/>
        </p:nvSpPr>
        <p:spPr>
          <a:xfrm>
            <a:off x="1763299" y="4129748"/>
            <a:ext cx="16930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Insoluble	Rule 7</a:t>
            </a:r>
          </a:p>
        </p:txBody>
      </p:sp>
      <p:sp>
        <p:nvSpPr>
          <p:cNvPr id="13" name="TextBox 12">
            <a:extLst>
              <a:ext uri="{FF2B5EF4-FFF2-40B4-BE49-F238E27FC236}">
                <a16:creationId xmlns:a16="http://schemas.microsoft.com/office/drawing/2014/main" id="{7829ACF0-AAC4-4A9A-BA1E-3FB31CA1C80C}"/>
              </a:ext>
            </a:extLst>
          </p:cNvPr>
          <p:cNvSpPr txBox="1"/>
          <p:nvPr/>
        </p:nvSpPr>
        <p:spPr>
          <a:xfrm>
            <a:off x="1763299" y="4833721"/>
            <a:ext cx="16930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Insoluble	Rule 8</a:t>
            </a:r>
          </a:p>
        </p:txBody>
      </p:sp>
      <p:sp>
        <p:nvSpPr>
          <p:cNvPr id="14" name="TextBox 13">
            <a:extLst>
              <a:ext uri="{FF2B5EF4-FFF2-40B4-BE49-F238E27FC236}">
                <a16:creationId xmlns:a16="http://schemas.microsoft.com/office/drawing/2014/main" id="{D4A4A5A4-03EF-4C0A-A8DB-EDBC17B30F85}"/>
              </a:ext>
            </a:extLst>
          </p:cNvPr>
          <p:cNvSpPr txBox="1"/>
          <p:nvPr/>
        </p:nvSpPr>
        <p:spPr>
          <a:xfrm>
            <a:off x="1763299" y="6240639"/>
            <a:ext cx="16930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Insoluble	Rule 6</a:t>
            </a:r>
          </a:p>
        </p:txBody>
      </p:sp>
      <p:sp>
        <p:nvSpPr>
          <p:cNvPr id="15" name="TextBox 14">
            <a:extLst>
              <a:ext uri="{FF2B5EF4-FFF2-40B4-BE49-F238E27FC236}">
                <a16:creationId xmlns:a16="http://schemas.microsoft.com/office/drawing/2014/main" id="{59F92F19-9C5B-4CA8-ABA7-AFBD3C3DA1C0}"/>
              </a:ext>
            </a:extLst>
          </p:cNvPr>
          <p:cNvSpPr txBox="1"/>
          <p:nvPr/>
        </p:nvSpPr>
        <p:spPr>
          <a:xfrm>
            <a:off x="1763299" y="5584653"/>
            <a:ext cx="236635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Soluble	Rules 1 and 5</a:t>
            </a:r>
          </a:p>
        </p:txBody>
      </p:sp>
      <p:sp>
        <p:nvSpPr>
          <p:cNvPr id="16" name="TextBox 15">
            <a:extLst>
              <a:ext uri="{FF2B5EF4-FFF2-40B4-BE49-F238E27FC236}">
                <a16:creationId xmlns:a16="http://schemas.microsoft.com/office/drawing/2014/main" id="{C536404E-20BE-48A0-B80B-FF48912683DF}"/>
              </a:ext>
            </a:extLst>
          </p:cNvPr>
          <p:cNvSpPr txBox="1"/>
          <p:nvPr/>
        </p:nvSpPr>
        <p:spPr>
          <a:xfrm>
            <a:off x="1788764" y="1505356"/>
            <a:ext cx="227818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Soluble	Rule 1 and 7</a:t>
            </a:r>
          </a:p>
        </p:txBody>
      </p:sp>
      <p:sp>
        <p:nvSpPr>
          <p:cNvPr id="17" name="TextBox 16">
            <a:extLst>
              <a:ext uri="{FF2B5EF4-FFF2-40B4-BE49-F238E27FC236}">
                <a16:creationId xmlns:a16="http://schemas.microsoft.com/office/drawing/2014/main" id="{700892F1-C96B-44E4-868E-6BF17CA55AEB}"/>
              </a:ext>
            </a:extLst>
          </p:cNvPr>
          <p:cNvSpPr txBox="1"/>
          <p:nvPr/>
        </p:nvSpPr>
        <p:spPr>
          <a:xfrm>
            <a:off x="1788764" y="2126921"/>
            <a:ext cx="170431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Insoluble	Rule 2</a:t>
            </a:r>
          </a:p>
        </p:txBody>
      </p:sp>
      <p:sp>
        <p:nvSpPr>
          <p:cNvPr id="18" name="TextBox 17">
            <a:extLst>
              <a:ext uri="{FF2B5EF4-FFF2-40B4-BE49-F238E27FC236}">
                <a16:creationId xmlns:a16="http://schemas.microsoft.com/office/drawing/2014/main" id="{CF0AEF04-9EE3-4EAB-9DA4-E667B6E9B0D7}"/>
              </a:ext>
            </a:extLst>
          </p:cNvPr>
          <p:cNvSpPr txBox="1"/>
          <p:nvPr/>
        </p:nvSpPr>
        <p:spPr>
          <a:xfrm>
            <a:off x="1788764" y="2817552"/>
            <a:ext cx="170431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Soluble	Rule 4</a:t>
            </a:r>
          </a:p>
        </p:txBody>
      </p:sp>
      <p:sp>
        <p:nvSpPr>
          <p:cNvPr id="19" name="TextBox 18">
            <a:extLst>
              <a:ext uri="{FF2B5EF4-FFF2-40B4-BE49-F238E27FC236}">
                <a16:creationId xmlns:a16="http://schemas.microsoft.com/office/drawing/2014/main" id="{4730E95A-6393-41A4-87EE-E9B66BE5BE26}"/>
              </a:ext>
            </a:extLst>
          </p:cNvPr>
          <p:cNvSpPr txBox="1"/>
          <p:nvPr/>
        </p:nvSpPr>
        <p:spPr>
          <a:xfrm>
            <a:off x="1763299" y="3495959"/>
            <a:ext cx="16930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Insoluble	Rule 7</a:t>
            </a:r>
          </a:p>
        </p:txBody>
      </p:sp>
      <p:sp>
        <p:nvSpPr>
          <p:cNvPr id="20" name="Rectangle 2">
            <a:extLst>
              <a:ext uri="{FF2B5EF4-FFF2-40B4-BE49-F238E27FC236}">
                <a16:creationId xmlns:a16="http://schemas.microsoft.com/office/drawing/2014/main" id="{AFCD5257-7D51-4FF5-AA01-2CC0168CD0F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2203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13</a:t>
            </a:fld>
            <a:endParaRPr lang="en-US" dirty="0">
              <a:solidFill>
                <a:schemeClr val="bg1"/>
              </a:solidFill>
            </a:endParaRPr>
          </a:p>
        </p:txBody>
      </p:sp>
      <p:sp>
        <p:nvSpPr>
          <p:cNvPr id="8" name="Rectangle 2">
            <a:extLst>
              <a:ext uri="{FF2B5EF4-FFF2-40B4-BE49-F238E27FC236}">
                <a16:creationId xmlns:a16="http://schemas.microsoft.com/office/drawing/2014/main" id="{29CB18CC-38D8-4D99-8142-ED21FB6E2574}"/>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Electrolytes and Nonelectrolytes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91658D0F-A112-4D16-A9B6-D2E2C21E0173}"/>
              </a:ext>
            </a:extLst>
          </p:cNvPr>
          <p:cNvSpPr txBox="1">
            <a:spLocks noChangeArrowheads="1"/>
          </p:cNvSpPr>
          <p:nvPr/>
        </p:nvSpPr>
        <p:spPr bwMode="auto">
          <a:xfrm>
            <a:off x="0" y="1008201"/>
            <a:ext cx="6698018"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An </a:t>
            </a:r>
            <a:r>
              <a:rPr lang="en-US" altLang="en-US" b="1" dirty="0">
                <a:solidFill>
                  <a:srgbClr val="E47588"/>
                </a:solidFill>
                <a:latin typeface="Gill Sans MT" panose="020B0502020104020203" pitchFamily="34" charset="0"/>
                <a:cs typeface="Arial" panose="020B0604020202020204" pitchFamily="34" charset="0"/>
              </a:rPr>
              <a:t>electrolyte</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a substance that dissolves in water to yield a solution that conducts electricity. (</a:t>
            </a:r>
            <a:r>
              <a:rPr lang="en-US" altLang="en-US" b="1" dirty="0">
                <a:solidFill>
                  <a:srgbClr val="8776A2"/>
                </a:solidFill>
                <a:latin typeface="Gill Sans MT" panose="020B0502020104020203" pitchFamily="34" charset="0"/>
                <a:cs typeface="Arial" panose="020B0604020202020204" pitchFamily="34" charset="0"/>
              </a:rPr>
              <a:t>Ionic</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 electrolyte undergoes </a:t>
            </a:r>
            <a:r>
              <a:rPr lang="en-US" altLang="en-US" b="1" dirty="0">
                <a:solidFill>
                  <a:srgbClr val="E47588"/>
                </a:solidFill>
                <a:latin typeface="Gill Sans MT" panose="020B0502020104020203" pitchFamily="34" charset="0"/>
                <a:cs typeface="Arial" panose="020B0604020202020204" pitchFamily="34" charset="0"/>
              </a:rPr>
              <a:t>dissociation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and breaks apart into its constituent ions.</a:t>
            </a:r>
          </a:p>
        </p:txBody>
      </p:sp>
      <p:sp>
        <p:nvSpPr>
          <p:cNvPr id="10" name="Text Box 19">
            <a:extLst>
              <a:ext uri="{FF2B5EF4-FFF2-40B4-BE49-F238E27FC236}">
                <a16:creationId xmlns:a16="http://schemas.microsoft.com/office/drawing/2014/main" id="{BCD52F2C-E753-4A98-80DC-00A53AD826A5}"/>
              </a:ext>
            </a:extLst>
          </p:cNvPr>
          <p:cNvSpPr txBox="1">
            <a:spLocks noChangeArrowheads="1"/>
          </p:cNvSpPr>
          <p:nvPr/>
        </p:nvSpPr>
        <p:spPr bwMode="auto">
          <a:xfrm>
            <a:off x="0" y="2500947"/>
            <a:ext cx="6698018"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E47588"/>
                </a:solidFill>
                <a:latin typeface="Gill Sans MT" panose="020B0502020104020203" pitchFamily="34" charset="0"/>
                <a:cs typeface="Arial" panose="020B0604020202020204" pitchFamily="34" charset="0"/>
              </a:rPr>
              <a:t>Ionization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when a molecular compound forms ions when it dissolves </a:t>
            </a:r>
          </a:p>
        </p:txBody>
      </p:sp>
      <p:grpSp>
        <p:nvGrpSpPr>
          <p:cNvPr id="14" name="Group 17">
            <a:extLst>
              <a:ext uri="{FF2B5EF4-FFF2-40B4-BE49-F238E27FC236}">
                <a16:creationId xmlns:a16="http://schemas.microsoft.com/office/drawing/2014/main" id="{4A45AB0E-9063-45A3-B2BE-05CE55A6EBFC}"/>
              </a:ext>
            </a:extLst>
          </p:cNvPr>
          <p:cNvGrpSpPr>
            <a:grpSpLocks/>
          </p:cNvGrpSpPr>
          <p:nvPr/>
        </p:nvGrpSpPr>
        <p:grpSpPr bwMode="auto">
          <a:xfrm>
            <a:off x="1579763" y="1967861"/>
            <a:ext cx="3419074" cy="449260"/>
            <a:chOff x="381000" y="3826185"/>
            <a:chExt cx="3162681" cy="336975"/>
          </a:xfrm>
        </p:grpSpPr>
        <mc:AlternateContent xmlns:mc="http://schemas.openxmlformats.org/markup-compatibility/2006" xmlns:a14="http://schemas.microsoft.com/office/drawing/2010/main">
          <mc:Choice Requires="a14">
            <p:sp>
              <p:nvSpPr>
                <p:cNvPr id="19" name="TextBox 7">
                  <a:extLst>
                    <a:ext uri="{FF2B5EF4-FFF2-40B4-BE49-F238E27FC236}">
                      <a16:creationId xmlns:a16="http://schemas.microsoft.com/office/drawing/2014/main" id="{8F3E2092-16A2-4EB9-B4AB-D74156245D9A}"/>
                    </a:ext>
                  </a:extLst>
                </p:cNvPr>
                <p:cNvSpPr txBox="1">
                  <a:spLocks noChangeArrowheads="1"/>
                </p:cNvSpPr>
                <p:nvPr/>
              </p:nvSpPr>
              <p:spPr bwMode="auto">
                <a:xfrm>
                  <a:off x="381000" y="3886137"/>
                  <a:ext cx="3162681" cy="277023"/>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NaCl(</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Na</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Cl</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9" name="TextBox 7">
                  <a:extLst>
                    <a:ext uri="{FF2B5EF4-FFF2-40B4-BE49-F238E27FC236}">
                      <a16:creationId xmlns:a16="http://schemas.microsoft.com/office/drawing/2014/main" id="{8F3E2092-16A2-4EB9-B4AB-D74156245D9A}"/>
                    </a:ext>
                  </a:extLst>
                </p:cNvPr>
                <p:cNvSpPr txBox="1">
                  <a:spLocks noRot="1" noChangeAspect="1" noMove="1" noResize="1" noEditPoints="1" noAdjustHandles="1" noChangeArrowheads="1" noChangeShapeType="1" noTextEdit="1"/>
                </p:cNvSpPr>
                <p:nvPr/>
              </p:nvSpPr>
              <p:spPr bwMode="auto">
                <a:xfrm>
                  <a:off x="381000" y="3886137"/>
                  <a:ext cx="3162681" cy="277023"/>
                </a:xfrm>
                <a:prstGeom prst="rect">
                  <a:avLst/>
                </a:prstGeom>
                <a:blipFill>
                  <a:blip r:embed="rId2"/>
                  <a:stretch>
                    <a:fillRect l="-1426" t="-9836" b="-24590"/>
                  </a:stretch>
                </a:blipFill>
                <a:ln w="9525">
                  <a:noFill/>
                  <a:miter lim="800000"/>
                  <a:headEnd/>
                  <a:tailEnd/>
                </a:ln>
              </p:spPr>
              <p:txBody>
                <a:bodyPr/>
                <a:lstStyle/>
                <a:p>
                  <a:r>
                    <a:rPr lang="en-US">
                      <a:noFill/>
                    </a:rPr>
                    <a:t> </a:t>
                  </a:r>
                </a:p>
              </p:txBody>
            </p:sp>
          </mc:Fallback>
        </mc:AlternateContent>
        <p:sp>
          <p:nvSpPr>
            <p:cNvPr id="18" name="TextBox 14">
              <a:extLst>
                <a:ext uri="{FF2B5EF4-FFF2-40B4-BE49-F238E27FC236}">
                  <a16:creationId xmlns:a16="http://schemas.microsoft.com/office/drawing/2014/main" id="{EB8ADC76-7D1D-4AB9-A676-AD915C93515F}"/>
                </a:ext>
              </a:extLst>
            </p:cNvPr>
            <p:cNvSpPr txBox="1">
              <a:spLocks noChangeArrowheads="1"/>
            </p:cNvSpPr>
            <p:nvPr/>
          </p:nvSpPr>
          <p:spPr bwMode="auto">
            <a:xfrm>
              <a:off x="1129228" y="3826185"/>
              <a:ext cx="533400" cy="207768"/>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200" b="1" dirty="0">
                  <a:solidFill>
                    <a:srgbClr val="67AEB6"/>
                  </a:solidFill>
                  <a:latin typeface="Gill Sans MT" panose="020B0502020104020203" pitchFamily="34" charset="0"/>
                  <a:cs typeface="Times New Roman" pitchFamily="18" charset="0"/>
                </a:rPr>
                <a:t>H</a:t>
              </a:r>
              <a:r>
                <a:rPr lang="en-US" altLang="en-US" sz="1200" b="1" baseline="-25000" dirty="0">
                  <a:solidFill>
                    <a:srgbClr val="67AEB6"/>
                  </a:solidFill>
                  <a:latin typeface="Gill Sans MT" panose="020B0502020104020203" pitchFamily="34" charset="0"/>
                  <a:cs typeface="Times New Roman" pitchFamily="18" charset="0"/>
                </a:rPr>
                <a:t>2</a:t>
              </a:r>
              <a:r>
                <a:rPr lang="en-US" altLang="en-US" sz="1200" b="1" dirty="0">
                  <a:solidFill>
                    <a:srgbClr val="67AEB6"/>
                  </a:solidFill>
                  <a:latin typeface="Gill Sans MT" panose="020B0502020104020203" pitchFamily="34" charset="0"/>
                  <a:cs typeface="Times New Roman" pitchFamily="18" charset="0"/>
                </a:rPr>
                <a:t>O</a:t>
              </a:r>
            </a:p>
          </p:txBody>
        </p:sp>
      </p:grpSp>
      <p:sp>
        <p:nvSpPr>
          <p:cNvPr id="31" name="TextBox 4">
            <a:extLst>
              <a:ext uri="{FF2B5EF4-FFF2-40B4-BE49-F238E27FC236}">
                <a16:creationId xmlns:a16="http://schemas.microsoft.com/office/drawing/2014/main" id="{0CFABE43-B843-44C0-B27A-12697EC40F93}"/>
              </a:ext>
            </a:extLst>
          </p:cNvPr>
          <p:cNvSpPr txBox="1">
            <a:spLocks noChangeArrowheads="1"/>
          </p:cNvSpPr>
          <p:nvPr/>
        </p:nvSpPr>
        <p:spPr bwMode="auto">
          <a:xfrm>
            <a:off x="0" y="3402474"/>
            <a:ext cx="6698018"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Arial" panose="020B0604020202020204" pitchFamily="34" charset="0"/>
              </a:rPr>
              <a:t>An electrolyte that dissociates completely (breaks apart completely) is known as a </a:t>
            </a:r>
            <a:r>
              <a:rPr lang="en-US" b="1" dirty="0">
                <a:solidFill>
                  <a:srgbClr val="E47588"/>
                </a:solidFill>
                <a:latin typeface="Gill Sans MT" panose="020B0502020104020203" pitchFamily="34" charset="0"/>
                <a:cs typeface="Arial" panose="020B0604020202020204" pitchFamily="34" charset="0"/>
              </a:rPr>
              <a:t>strong</a:t>
            </a:r>
            <a:r>
              <a:rPr lang="en-US" b="1" i="1" dirty="0">
                <a:solidFill>
                  <a:srgbClr val="E47588"/>
                </a:solidFill>
                <a:latin typeface="Gill Sans MT" panose="020B0502020104020203" pitchFamily="34" charset="0"/>
                <a:cs typeface="Arial" panose="020B0604020202020204" pitchFamily="34" charset="0"/>
              </a:rPr>
              <a:t> </a:t>
            </a:r>
            <a:r>
              <a:rPr lang="en-US" b="1" dirty="0">
                <a:solidFill>
                  <a:srgbClr val="E47588"/>
                </a:solidFill>
                <a:latin typeface="Gill Sans MT" panose="020B0502020104020203" pitchFamily="34" charset="0"/>
                <a:cs typeface="Arial" panose="020B0604020202020204" pitchFamily="34" charset="0"/>
              </a:rPr>
              <a:t>electrolyte</a:t>
            </a:r>
            <a:r>
              <a:rPr lang="en-US" dirty="0">
                <a:solidFill>
                  <a:schemeClr val="tx1">
                    <a:lumMod val="75000"/>
                    <a:lumOff val="25000"/>
                  </a:schemeClr>
                </a:solidFill>
                <a:latin typeface="Gill Sans MT" panose="020B0502020104020203" pitchFamily="34" charset="0"/>
                <a:cs typeface="Arial" panose="020B0604020202020204" pitchFamily="34" charset="0"/>
              </a:rPr>
              <a:t>. </a:t>
            </a:r>
          </a:p>
        </p:txBody>
      </p:sp>
      <p:grpSp>
        <p:nvGrpSpPr>
          <p:cNvPr id="32" name="Group 17">
            <a:extLst>
              <a:ext uri="{FF2B5EF4-FFF2-40B4-BE49-F238E27FC236}">
                <a16:creationId xmlns:a16="http://schemas.microsoft.com/office/drawing/2014/main" id="{88169D2C-7DD3-4B28-B64D-DBB86AB28496}"/>
              </a:ext>
            </a:extLst>
          </p:cNvPr>
          <p:cNvGrpSpPr>
            <a:grpSpLocks/>
          </p:cNvGrpSpPr>
          <p:nvPr/>
        </p:nvGrpSpPr>
        <p:grpSpPr bwMode="auto">
          <a:xfrm>
            <a:off x="3475168" y="4265282"/>
            <a:ext cx="3419074" cy="436560"/>
            <a:chOff x="381000" y="3835711"/>
            <a:chExt cx="3162681" cy="327449"/>
          </a:xfrm>
        </p:grpSpPr>
        <mc:AlternateContent xmlns:mc="http://schemas.openxmlformats.org/markup-compatibility/2006" xmlns:a14="http://schemas.microsoft.com/office/drawing/2010/main">
          <mc:Choice Requires="a14">
            <p:sp>
              <p:nvSpPr>
                <p:cNvPr id="33" name="TextBox 7">
                  <a:extLst>
                    <a:ext uri="{FF2B5EF4-FFF2-40B4-BE49-F238E27FC236}">
                      <a16:creationId xmlns:a16="http://schemas.microsoft.com/office/drawing/2014/main" id="{ED1E70A1-7E7A-4EC1-9914-CC64806DF391}"/>
                    </a:ext>
                  </a:extLst>
                </p:cNvPr>
                <p:cNvSpPr txBox="1">
                  <a:spLocks noChangeArrowheads="1"/>
                </p:cNvSpPr>
                <p:nvPr/>
              </p:nvSpPr>
              <p:spPr bwMode="auto">
                <a:xfrm>
                  <a:off x="381000" y="3886137"/>
                  <a:ext cx="3162681" cy="277023"/>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NaCl(</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Na</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Cl</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33" name="TextBox 7">
                  <a:extLst>
                    <a:ext uri="{FF2B5EF4-FFF2-40B4-BE49-F238E27FC236}">
                      <a16:creationId xmlns:a16="http://schemas.microsoft.com/office/drawing/2014/main" id="{ED1E70A1-7E7A-4EC1-9914-CC64806DF391}"/>
                    </a:ext>
                  </a:extLst>
                </p:cNvPr>
                <p:cNvSpPr txBox="1">
                  <a:spLocks noRot="1" noChangeAspect="1" noMove="1" noResize="1" noEditPoints="1" noAdjustHandles="1" noChangeArrowheads="1" noChangeShapeType="1" noTextEdit="1"/>
                </p:cNvSpPr>
                <p:nvPr/>
              </p:nvSpPr>
              <p:spPr bwMode="auto">
                <a:xfrm>
                  <a:off x="381000" y="3886137"/>
                  <a:ext cx="3162681" cy="277023"/>
                </a:xfrm>
                <a:prstGeom prst="rect">
                  <a:avLst/>
                </a:prstGeom>
                <a:blipFill>
                  <a:blip r:embed="rId3"/>
                  <a:stretch>
                    <a:fillRect l="-1426" t="-10000" b="-26667"/>
                  </a:stretch>
                </a:blipFill>
                <a:ln w="9525">
                  <a:noFill/>
                  <a:miter lim="800000"/>
                  <a:headEnd/>
                  <a:tailEnd/>
                </a:ln>
              </p:spPr>
              <p:txBody>
                <a:bodyPr/>
                <a:lstStyle/>
                <a:p>
                  <a:r>
                    <a:rPr lang="en-US">
                      <a:noFill/>
                    </a:rPr>
                    <a:t> </a:t>
                  </a:r>
                </a:p>
              </p:txBody>
            </p:sp>
          </mc:Fallback>
        </mc:AlternateContent>
        <p:sp>
          <p:nvSpPr>
            <p:cNvPr id="34" name="TextBox 14">
              <a:extLst>
                <a:ext uri="{FF2B5EF4-FFF2-40B4-BE49-F238E27FC236}">
                  <a16:creationId xmlns:a16="http://schemas.microsoft.com/office/drawing/2014/main" id="{44EFC0D0-7563-4E3B-AA95-91D420D88172}"/>
                </a:ext>
              </a:extLst>
            </p:cNvPr>
            <p:cNvSpPr txBox="1">
              <a:spLocks noChangeArrowheads="1"/>
            </p:cNvSpPr>
            <p:nvPr/>
          </p:nvSpPr>
          <p:spPr bwMode="auto">
            <a:xfrm>
              <a:off x="1129228" y="3835711"/>
              <a:ext cx="533400" cy="207768"/>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200" b="1" dirty="0">
                  <a:solidFill>
                    <a:srgbClr val="67AEB6"/>
                  </a:solidFill>
                  <a:latin typeface="Gill Sans MT" panose="020B0502020104020203" pitchFamily="34" charset="0"/>
                  <a:cs typeface="Times New Roman" pitchFamily="18" charset="0"/>
                </a:rPr>
                <a:t>H</a:t>
              </a:r>
              <a:r>
                <a:rPr lang="en-US" altLang="en-US" sz="1200" b="1" baseline="-25000" dirty="0">
                  <a:solidFill>
                    <a:srgbClr val="67AEB6"/>
                  </a:solidFill>
                  <a:latin typeface="Gill Sans MT" panose="020B0502020104020203" pitchFamily="34" charset="0"/>
                  <a:cs typeface="Times New Roman" pitchFamily="18" charset="0"/>
                </a:rPr>
                <a:t>2</a:t>
              </a:r>
              <a:r>
                <a:rPr lang="en-US" altLang="en-US" sz="1200" b="1" dirty="0">
                  <a:solidFill>
                    <a:srgbClr val="67AEB6"/>
                  </a:solidFill>
                  <a:latin typeface="Gill Sans MT" panose="020B0502020104020203" pitchFamily="34" charset="0"/>
                  <a:cs typeface="Times New Roman" pitchFamily="18" charset="0"/>
                </a:rPr>
                <a:t>O</a:t>
              </a:r>
            </a:p>
          </p:txBody>
        </p:sp>
      </p:grpSp>
      <p:grpSp>
        <p:nvGrpSpPr>
          <p:cNvPr id="45" name="Group 44">
            <a:extLst>
              <a:ext uri="{FF2B5EF4-FFF2-40B4-BE49-F238E27FC236}">
                <a16:creationId xmlns:a16="http://schemas.microsoft.com/office/drawing/2014/main" id="{7551EADC-F45A-491F-A2B7-F69CE57AF8DC}"/>
              </a:ext>
            </a:extLst>
          </p:cNvPr>
          <p:cNvGrpSpPr/>
          <p:nvPr/>
        </p:nvGrpSpPr>
        <p:grpSpPr>
          <a:xfrm>
            <a:off x="3494993" y="4812498"/>
            <a:ext cx="3190325" cy="450237"/>
            <a:chOff x="1583390" y="7348548"/>
            <a:chExt cx="3190325" cy="450237"/>
          </a:xfrm>
        </p:grpSpPr>
        <mc:AlternateContent xmlns:mc="http://schemas.openxmlformats.org/markup-compatibility/2006" xmlns:a14="http://schemas.microsoft.com/office/drawing/2010/main">
          <mc:Choice Requires="a14">
            <p:sp>
              <p:nvSpPr>
                <p:cNvPr id="42" name="TextBox 44">
                  <a:extLst>
                    <a:ext uri="{FF2B5EF4-FFF2-40B4-BE49-F238E27FC236}">
                      <a16:creationId xmlns:a16="http://schemas.microsoft.com/office/drawing/2014/main" id="{73E2E2FC-C111-4F6C-B713-01DD6B18BDC1}"/>
                    </a:ext>
                  </a:extLst>
                </p:cNvPr>
                <p:cNvSpPr txBox="1">
                  <a:spLocks noChangeArrowheads="1"/>
                </p:cNvSpPr>
                <p:nvPr/>
              </p:nvSpPr>
              <p:spPr bwMode="auto">
                <a:xfrm>
                  <a:off x="1583390" y="7429453"/>
                  <a:ext cx="3190325"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HCl(</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Cl</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42" name="TextBox 44">
                  <a:extLst>
                    <a:ext uri="{FF2B5EF4-FFF2-40B4-BE49-F238E27FC236}">
                      <a16:creationId xmlns:a16="http://schemas.microsoft.com/office/drawing/2014/main" id="{73E2E2FC-C111-4F6C-B713-01DD6B18BDC1}"/>
                    </a:ext>
                  </a:extLst>
                </p:cNvPr>
                <p:cNvSpPr txBox="1">
                  <a:spLocks noRot="1" noChangeAspect="1" noMove="1" noResize="1" noEditPoints="1" noAdjustHandles="1" noChangeArrowheads="1" noChangeShapeType="1" noTextEdit="1"/>
                </p:cNvSpPr>
                <p:nvPr/>
              </p:nvSpPr>
              <p:spPr bwMode="auto">
                <a:xfrm>
                  <a:off x="1583390" y="7429453"/>
                  <a:ext cx="3190325" cy="369332"/>
                </a:xfrm>
                <a:prstGeom prst="rect">
                  <a:avLst/>
                </a:prstGeom>
                <a:blipFill>
                  <a:blip r:embed="rId4"/>
                  <a:stretch>
                    <a:fillRect l="-1527" t="-10000" b="-26667"/>
                  </a:stretch>
                </a:blipFill>
                <a:ln w="9525">
                  <a:noFill/>
                  <a:miter lim="800000"/>
                  <a:headEnd/>
                  <a:tailEnd/>
                </a:ln>
              </p:spPr>
              <p:txBody>
                <a:bodyPr/>
                <a:lstStyle/>
                <a:p>
                  <a:r>
                    <a:rPr lang="en-US">
                      <a:noFill/>
                    </a:rPr>
                    <a:t> </a:t>
                  </a:r>
                </a:p>
              </p:txBody>
            </p:sp>
          </mc:Fallback>
        </mc:AlternateContent>
        <p:sp>
          <p:nvSpPr>
            <p:cNvPr id="44" name="TextBox 14">
              <a:extLst>
                <a:ext uri="{FF2B5EF4-FFF2-40B4-BE49-F238E27FC236}">
                  <a16:creationId xmlns:a16="http://schemas.microsoft.com/office/drawing/2014/main" id="{C564220F-F0E0-4B83-BEDF-FC41C263BA52}"/>
                </a:ext>
              </a:extLst>
            </p:cNvPr>
            <p:cNvSpPr txBox="1">
              <a:spLocks noChangeArrowheads="1"/>
            </p:cNvSpPr>
            <p:nvPr/>
          </p:nvSpPr>
          <p:spPr bwMode="auto">
            <a:xfrm>
              <a:off x="2268996" y="7348548"/>
              <a:ext cx="576642" cy="277000"/>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200" b="1" dirty="0">
                  <a:solidFill>
                    <a:srgbClr val="67AEB6"/>
                  </a:solidFill>
                  <a:latin typeface="Gill Sans MT" panose="020B0502020104020203" pitchFamily="34" charset="0"/>
                  <a:cs typeface="Times New Roman" pitchFamily="18" charset="0"/>
                </a:rPr>
                <a:t>H</a:t>
              </a:r>
              <a:r>
                <a:rPr lang="en-US" altLang="en-US" sz="1200" b="1" baseline="-25000" dirty="0">
                  <a:solidFill>
                    <a:srgbClr val="67AEB6"/>
                  </a:solidFill>
                  <a:latin typeface="Gill Sans MT" panose="020B0502020104020203" pitchFamily="34" charset="0"/>
                  <a:cs typeface="Times New Roman" pitchFamily="18" charset="0"/>
                </a:rPr>
                <a:t>2</a:t>
              </a:r>
              <a:r>
                <a:rPr lang="en-US" altLang="en-US" sz="1200" b="1" dirty="0">
                  <a:solidFill>
                    <a:srgbClr val="67AEB6"/>
                  </a:solidFill>
                  <a:latin typeface="Gill Sans MT" panose="020B0502020104020203" pitchFamily="34" charset="0"/>
                  <a:cs typeface="Times New Roman" pitchFamily="18" charset="0"/>
                </a:rPr>
                <a:t>O</a:t>
              </a:r>
            </a:p>
          </p:txBody>
        </p:sp>
      </p:grpSp>
      <p:grpSp>
        <p:nvGrpSpPr>
          <p:cNvPr id="56" name="Group 55">
            <a:extLst>
              <a:ext uri="{FF2B5EF4-FFF2-40B4-BE49-F238E27FC236}">
                <a16:creationId xmlns:a16="http://schemas.microsoft.com/office/drawing/2014/main" id="{6360717E-C015-4470-9150-1DA2634F91C6}"/>
              </a:ext>
            </a:extLst>
          </p:cNvPr>
          <p:cNvGrpSpPr/>
          <p:nvPr/>
        </p:nvGrpSpPr>
        <p:grpSpPr>
          <a:xfrm>
            <a:off x="3494993" y="5407855"/>
            <a:ext cx="3617493" cy="451459"/>
            <a:chOff x="1156223" y="7455012"/>
            <a:chExt cx="3617493" cy="451459"/>
          </a:xfrm>
        </p:grpSpPr>
        <mc:AlternateContent xmlns:mc="http://schemas.openxmlformats.org/markup-compatibility/2006" xmlns:a14="http://schemas.microsoft.com/office/drawing/2010/main">
          <mc:Choice Requires="a14">
            <p:sp>
              <p:nvSpPr>
                <p:cNvPr id="53" name="TextBox 53">
                  <a:extLst>
                    <a:ext uri="{FF2B5EF4-FFF2-40B4-BE49-F238E27FC236}">
                      <a16:creationId xmlns:a16="http://schemas.microsoft.com/office/drawing/2014/main" id="{93FD9076-AA75-4471-99AB-1DA2AFF733B4}"/>
                    </a:ext>
                  </a:extLst>
                </p:cNvPr>
                <p:cNvSpPr txBox="1">
                  <a:spLocks noChangeArrowheads="1"/>
                </p:cNvSpPr>
                <p:nvPr/>
              </p:nvSpPr>
              <p:spPr bwMode="auto">
                <a:xfrm>
                  <a:off x="1156223" y="7537139"/>
                  <a:ext cx="3617493"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NaOH(</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Na</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OH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53" name="TextBox 53">
                  <a:extLst>
                    <a:ext uri="{FF2B5EF4-FFF2-40B4-BE49-F238E27FC236}">
                      <a16:creationId xmlns:a16="http://schemas.microsoft.com/office/drawing/2014/main" id="{93FD9076-AA75-4471-99AB-1DA2AFF733B4}"/>
                    </a:ext>
                  </a:extLst>
                </p:cNvPr>
                <p:cNvSpPr txBox="1">
                  <a:spLocks noRot="1" noChangeAspect="1" noMove="1" noResize="1" noEditPoints="1" noAdjustHandles="1" noChangeArrowheads="1" noChangeShapeType="1" noTextEdit="1"/>
                </p:cNvSpPr>
                <p:nvPr/>
              </p:nvSpPr>
              <p:spPr bwMode="auto">
                <a:xfrm>
                  <a:off x="1156223" y="7537139"/>
                  <a:ext cx="3617493" cy="369332"/>
                </a:xfrm>
                <a:prstGeom prst="rect">
                  <a:avLst/>
                </a:prstGeom>
                <a:blipFill>
                  <a:blip r:embed="rId5"/>
                  <a:stretch>
                    <a:fillRect l="-1347" t="-10000" b="-26667"/>
                  </a:stretch>
                </a:blipFill>
                <a:ln w="9525">
                  <a:noFill/>
                  <a:miter lim="800000"/>
                  <a:headEnd/>
                  <a:tailEnd/>
                </a:ln>
              </p:spPr>
              <p:txBody>
                <a:bodyPr/>
                <a:lstStyle/>
                <a:p>
                  <a:r>
                    <a:rPr lang="en-US">
                      <a:noFill/>
                    </a:rPr>
                    <a:t> </a:t>
                  </a:r>
                </a:p>
              </p:txBody>
            </p:sp>
          </mc:Fallback>
        </mc:AlternateContent>
        <p:sp>
          <p:nvSpPr>
            <p:cNvPr id="55" name="TextBox 14">
              <a:extLst>
                <a:ext uri="{FF2B5EF4-FFF2-40B4-BE49-F238E27FC236}">
                  <a16:creationId xmlns:a16="http://schemas.microsoft.com/office/drawing/2014/main" id="{B7E0A79D-FC4D-498A-B27D-668DF2476DCB}"/>
                </a:ext>
              </a:extLst>
            </p:cNvPr>
            <p:cNvSpPr txBox="1">
              <a:spLocks noChangeArrowheads="1"/>
            </p:cNvSpPr>
            <p:nvPr/>
          </p:nvSpPr>
          <p:spPr bwMode="auto">
            <a:xfrm>
              <a:off x="2099412" y="7455012"/>
              <a:ext cx="576642" cy="276999"/>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200" b="1" dirty="0">
                  <a:solidFill>
                    <a:srgbClr val="67AEB6"/>
                  </a:solidFill>
                  <a:latin typeface="Gill Sans MT" panose="020B0502020104020203" pitchFamily="34" charset="0"/>
                  <a:cs typeface="Times New Roman" pitchFamily="18" charset="0"/>
                </a:rPr>
                <a:t>H</a:t>
              </a:r>
              <a:r>
                <a:rPr lang="en-US" altLang="en-US" sz="1200" b="1" baseline="-25000" dirty="0">
                  <a:solidFill>
                    <a:srgbClr val="67AEB6"/>
                  </a:solidFill>
                  <a:latin typeface="Gill Sans MT" panose="020B0502020104020203" pitchFamily="34" charset="0"/>
                  <a:cs typeface="Times New Roman" pitchFamily="18" charset="0"/>
                </a:rPr>
                <a:t>2</a:t>
              </a:r>
              <a:r>
                <a:rPr lang="en-US" altLang="en-US" sz="1200" b="1" dirty="0">
                  <a:solidFill>
                    <a:srgbClr val="67AEB6"/>
                  </a:solidFill>
                  <a:latin typeface="Gill Sans MT" panose="020B0502020104020203" pitchFamily="34" charset="0"/>
                  <a:cs typeface="Times New Roman" pitchFamily="18" charset="0"/>
                </a:rPr>
                <a:t>O</a:t>
              </a:r>
            </a:p>
          </p:txBody>
        </p:sp>
      </p:grpSp>
      <p:sp>
        <p:nvSpPr>
          <p:cNvPr id="57" name="Rectangle 56">
            <a:extLst>
              <a:ext uri="{FF2B5EF4-FFF2-40B4-BE49-F238E27FC236}">
                <a16:creationId xmlns:a16="http://schemas.microsoft.com/office/drawing/2014/main" id="{0316963F-016E-4CD8-98E0-648D75D49CF7}"/>
              </a:ext>
            </a:extLst>
          </p:cNvPr>
          <p:cNvSpPr/>
          <p:nvPr/>
        </p:nvSpPr>
        <p:spPr>
          <a:xfrm>
            <a:off x="306737" y="4310645"/>
            <a:ext cx="3168431" cy="369332"/>
          </a:xfrm>
          <a:prstGeom prst="rect">
            <a:avLst/>
          </a:prstGeom>
        </p:spPr>
        <p:txBody>
          <a:bodyPr wrap="none">
            <a:spAutoFit/>
          </a:bodyPr>
          <a:lstStyle/>
          <a:p>
            <a:pPr eaLnBrk="0" hangingPunct="0">
              <a:buClr>
                <a:srgbClr val="000000"/>
              </a:buClr>
              <a:buSzPct val="100000"/>
              <a:buFont typeface="Arial" charset="0"/>
              <a:buNone/>
              <a:defRPr/>
            </a:pPr>
            <a:r>
              <a:rPr lang="en-US" dirty="0">
                <a:solidFill>
                  <a:srgbClr val="67AEB6"/>
                </a:solidFill>
                <a:latin typeface="Gill Sans MT" panose="020B0502020104020203" pitchFamily="34" charset="0"/>
                <a:cs typeface="Arial" panose="020B0604020202020204" pitchFamily="34" charset="0"/>
              </a:rPr>
              <a:t>Water soluble ionic compounds</a:t>
            </a:r>
          </a:p>
        </p:txBody>
      </p:sp>
      <p:sp>
        <p:nvSpPr>
          <p:cNvPr id="58" name="Rectangle 57">
            <a:extLst>
              <a:ext uri="{FF2B5EF4-FFF2-40B4-BE49-F238E27FC236}">
                <a16:creationId xmlns:a16="http://schemas.microsoft.com/office/drawing/2014/main" id="{9EAC543E-3696-4E78-9D64-388C15B502FF}"/>
              </a:ext>
            </a:extLst>
          </p:cNvPr>
          <p:cNvSpPr/>
          <p:nvPr/>
        </p:nvSpPr>
        <p:spPr>
          <a:xfrm>
            <a:off x="2129928" y="4887564"/>
            <a:ext cx="1345240" cy="369332"/>
          </a:xfrm>
          <a:prstGeom prst="rect">
            <a:avLst/>
          </a:prstGeom>
        </p:spPr>
        <p:txBody>
          <a:bodyPr wrap="none">
            <a:spAutoFit/>
          </a:bodyPr>
          <a:lstStyle/>
          <a:p>
            <a:pPr eaLnBrk="0" hangingPunct="0">
              <a:buClr>
                <a:srgbClr val="000000"/>
              </a:buClr>
              <a:buSzPct val="100000"/>
              <a:buFont typeface="Arial" charset="0"/>
              <a:buNone/>
              <a:defRPr/>
            </a:pPr>
            <a:r>
              <a:rPr lang="en-US" dirty="0">
                <a:solidFill>
                  <a:srgbClr val="67AEB6"/>
                </a:solidFill>
                <a:latin typeface="Gill Sans MT" panose="020B0502020104020203" pitchFamily="34" charset="0"/>
                <a:cs typeface="Arial" panose="020B0604020202020204" pitchFamily="34" charset="0"/>
              </a:rPr>
              <a:t>Strong Acids</a:t>
            </a:r>
          </a:p>
        </p:txBody>
      </p:sp>
      <p:sp>
        <p:nvSpPr>
          <p:cNvPr id="59" name="Rectangle 58">
            <a:extLst>
              <a:ext uri="{FF2B5EF4-FFF2-40B4-BE49-F238E27FC236}">
                <a16:creationId xmlns:a16="http://schemas.microsoft.com/office/drawing/2014/main" id="{698D6A8A-56B7-441C-8E41-CBF750ACDDD2}"/>
              </a:ext>
            </a:extLst>
          </p:cNvPr>
          <p:cNvSpPr/>
          <p:nvPr/>
        </p:nvSpPr>
        <p:spPr>
          <a:xfrm>
            <a:off x="2129928" y="5489982"/>
            <a:ext cx="1371529" cy="369332"/>
          </a:xfrm>
          <a:prstGeom prst="rect">
            <a:avLst/>
          </a:prstGeom>
        </p:spPr>
        <p:txBody>
          <a:bodyPr wrap="none">
            <a:spAutoFit/>
          </a:bodyPr>
          <a:lstStyle/>
          <a:p>
            <a:pPr eaLnBrk="0" hangingPunct="0">
              <a:buClr>
                <a:srgbClr val="000000"/>
              </a:buClr>
              <a:buSzPct val="100000"/>
              <a:buFont typeface="Arial" charset="0"/>
              <a:buNone/>
              <a:defRPr/>
            </a:pPr>
            <a:r>
              <a:rPr lang="en-US" dirty="0">
                <a:solidFill>
                  <a:srgbClr val="67AEB6"/>
                </a:solidFill>
                <a:latin typeface="Gill Sans MT" panose="020B0502020104020203" pitchFamily="34" charset="0"/>
                <a:cs typeface="Arial" panose="020B0604020202020204" pitchFamily="34" charset="0"/>
              </a:rPr>
              <a:t>Strong Bases</a:t>
            </a:r>
          </a:p>
        </p:txBody>
      </p:sp>
      <p:pic>
        <p:nvPicPr>
          <p:cNvPr id="60" name="Picture 21">
            <a:extLst>
              <a:ext uri="{FF2B5EF4-FFF2-40B4-BE49-F238E27FC236}">
                <a16:creationId xmlns:a16="http://schemas.microsoft.com/office/drawing/2014/main" id="{F037A588-2C1E-408D-9DD7-DC48713E08B2}"/>
              </a:ext>
            </a:extLst>
          </p:cNvPr>
          <p:cNvPicPr>
            <a:picLocks noChangeAspect="1" noChangeArrowheads="1"/>
          </p:cNvPicPr>
          <p:nvPr/>
        </p:nvPicPr>
        <p:blipFill>
          <a:blip r:embed="rId6" cstate="print"/>
          <a:srcRect/>
          <a:stretch>
            <a:fillRect/>
          </a:stretch>
        </p:blipFill>
        <p:spPr bwMode="auto">
          <a:xfrm>
            <a:off x="6796556" y="845132"/>
            <a:ext cx="2275031" cy="4424601"/>
          </a:xfrm>
          <a:prstGeom prst="rect">
            <a:avLst/>
          </a:prstGeom>
          <a:noFill/>
          <a:ln w="9525">
            <a:noFill/>
            <a:miter lim="800000"/>
            <a:headEnd/>
            <a:tailEnd/>
          </a:ln>
        </p:spPr>
      </p:pic>
    </p:spTree>
    <p:extLst>
      <p:ext uri="{BB962C8B-B14F-4D97-AF65-F5344CB8AC3E}">
        <p14:creationId xmlns:p14="http://schemas.microsoft.com/office/powerpoint/2010/main" val="4463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14</a:t>
            </a:fld>
            <a:endParaRPr lang="en-US" dirty="0">
              <a:solidFill>
                <a:schemeClr val="bg1"/>
              </a:solidFill>
            </a:endParaRPr>
          </a:p>
        </p:txBody>
      </p:sp>
      <p:sp>
        <p:nvSpPr>
          <p:cNvPr id="8" name="TextBox 4">
            <a:extLst>
              <a:ext uri="{FF2B5EF4-FFF2-40B4-BE49-F238E27FC236}">
                <a16:creationId xmlns:a16="http://schemas.microsoft.com/office/drawing/2014/main" id="{BEB3D124-E8F2-4F05-8F05-A6778E118C3A}"/>
              </a:ext>
            </a:extLst>
          </p:cNvPr>
          <p:cNvSpPr txBox="1">
            <a:spLocks noChangeArrowheads="1"/>
          </p:cNvSpPr>
          <p:nvPr/>
        </p:nvSpPr>
        <p:spPr bwMode="auto">
          <a:xfrm>
            <a:off x="2147056" y="5115677"/>
            <a:ext cx="6996944"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 </a:t>
            </a:r>
            <a:r>
              <a:rPr lang="en-US" altLang="en-US" b="1" dirty="0">
                <a:solidFill>
                  <a:srgbClr val="E47588"/>
                </a:solidFill>
                <a:latin typeface="Gill Sans MT" panose="020B0502020104020203" pitchFamily="34" charset="0"/>
                <a:cs typeface="Arial" panose="020B0604020202020204" pitchFamily="34" charset="0"/>
              </a:rPr>
              <a:t>nonelectrolyte</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a substance that dissolves in water to yield a solution that does not conduct electricity.(</a:t>
            </a:r>
            <a:r>
              <a:rPr lang="en-US" altLang="en-US" b="1" dirty="0">
                <a:solidFill>
                  <a:srgbClr val="8776A2"/>
                </a:solidFill>
                <a:latin typeface="Gill Sans MT" panose="020B0502020104020203" pitchFamily="34" charset="0"/>
                <a:cs typeface="Arial" panose="020B0604020202020204" pitchFamily="34" charset="0"/>
              </a:rPr>
              <a:t>Molecular</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grpSp>
        <p:nvGrpSpPr>
          <p:cNvPr id="9" name="Group 17">
            <a:extLst>
              <a:ext uri="{FF2B5EF4-FFF2-40B4-BE49-F238E27FC236}">
                <a16:creationId xmlns:a16="http://schemas.microsoft.com/office/drawing/2014/main" id="{441031DA-C92D-4AFD-8B3E-8F80E7B22D71}"/>
              </a:ext>
            </a:extLst>
          </p:cNvPr>
          <p:cNvGrpSpPr>
            <a:grpSpLocks/>
          </p:cNvGrpSpPr>
          <p:nvPr/>
        </p:nvGrpSpPr>
        <p:grpSpPr bwMode="auto">
          <a:xfrm>
            <a:off x="3129503" y="5766990"/>
            <a:ext cx="3520441" cy="439756"/>
            <a:chOff x="304799" y="3887511"/>
            <a:chExt cx="3155791" cy="439756"/>
          </a:xfrm>
        </p:grpSpPr>
        <mc:AlternateContent xmlns:mc="http://schemas.openxmlformats.org/markup-compatibility/2006" xmlns:a14="http://schemas.microsoft.com/office/drawing/2010/main">
          <mc:Choice Requires="a14">
            <p:sp>
              <p:nvSpPr>
                <p:cNvPr id="10" name="TextBox 7">
                  <a:extLst>
                    <a:ext uri="{FF2B5EF4-FFF2-40B4-BE49-F238E27FC236}">
                      <a16:creationId xmlns:a16="http://schemas.microsoft.com/office/drawing/2014/main" id="{CE092D08-DFD0-47A8-994A-EE8C320B6F6F}"/>
                    </a:ext>
                  </a:extLst>
                </p:cNvPr>
                <p:cNvSpPr txBox="1">
                  <a:spLocks noChangeArrowheads="1"/>
                </p:cNvSpPr>
                <p:nvPr/>
              </p:nvSpPr>
              <p:spPr bwMode="auto">
                <a:xfrm>
                  <a:off x="304799" y="3957935"/>
                  <a:ext cx="3155791"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C</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12</a:t>
                  </a:r>
                  <a:r>
                    <a:rPr lang="en-US" altLang="en-US" b="1" dirty="0">
                      <a:solidFill>
                        <a:schemeClr val="tx1">
                          <a:lumMod val="75000"/>
                          <a:lumOff val="25000"/>
                        </a:schemeClr>
                      </a:solidFill>
                      <a:latin typeface="Gill Sans MT" panose="020B0502020104020203" pitchFamily="34" charset="0"/>
                      <a:cs typeface="Times New Roman" pitchFamily="18" charset="0"/>
                    </a:rPr>
                    <a:t>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22</a:t>
                  </a:r>
                  <a:r>
                    <a:rPr lang="en-US" altLang="en-US" b="1" dirty="0">
                      <a:solidFill>
                        <a:schemeClr val="tx1">
                          <a:lumMod val="75000"/>
                          <a:lumOff val="25000"/>
                        </a:schemeClr>
                      </a:solidFill>
                      <a:latin typeface="Gill Sans MT" panose="020B0502020104020203" pitchFamily="34" charset="0"/>
                      <a:cs typeface="Times New Roman" pitchFamily="18" charset="0"/>
                    </a:rPr>
                    <a:t>O</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11</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C</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12</a:t>
                  </a:r>
                  <a:r>
                    <a:rPr lang="en-US" altLang="en-US" b="1" dirty="0">
                      <a:solidFill>
                        <a:schemeClr val="tx1">
                          <a:lumMod val="75000"/>
                          <a:lumOff val="25000"/>
                        </a:schemeClr>
                      </a:solidFill>
                      <a:latin typeface="Gill Sans MT" panose="020B0502020104020203" pitchFamily="34" charset="0"/>
                      <a:cs typeface="Times New Roman" pitchFamily="18" charset="0"/>
                    </a:rPr>
                    <a:t>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22</a:t>
                  </a:r>
                  <a:r>
                    <a:rPr lang="en-US" altLang="en-US" b="1" dirty="0">
                      <a:solidFill>
                        <a:schemeClr val="tx1">
                          <a:lumMod val="75000"/>
                          <a:lumOff val="25000"/>
                        </a:schemeClr>
                      </a:solidFill>
                      <a:latin typeface="Gill Sans MT" panose="020B0502020104020203" pitchFamily="34" charset="0"/>
                      <a:cs typeface="Times New Roman" pitchFamily="18" charset="0"/>
                    </a:rPr>
                    <a:t>O</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11</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0" name="TextBox 7">
                  <a:extLst>
                    <a:ext uri="{FF2B5EF4-FFF2-40B4-BE49-F238E27FC236}">
                      <a16:creationId xmlns:a16="http://schemas.microsoft.com/office/drawing/2014/main" id="{CE092D08-DFD0-47A8-994A-EE8C320B6F6F}"/>
                    </a:ext>
                  </a:extLst>
                </p:cNvPr>
                <p:cNvSpPr txBox="1">
                  <a:spLocks noRot="1" noChangeAspect="1" noMove="1" noResize="1" noEditPoints="1" noAdjustHandles="1" noChangeArrowheads="1" noChangeShapeType="1" noTextEdit="1"/>
                </p:cNvSpPr>
                <p:nvPr/>
              </p:nvSpPr>
              <p:spPr bwMode="auto">
                <a:xfrm>
                  <a:off x="304799" y="3957935"/>
                  <a:ext cx="3155791" cy="369332"/>
                </a:xfrm>
                <a:prstGeom prst="rect">
                  <a:avLst/>
                </a:prstGeom>
                <a:blipFill>
                  <a:blip r:embed="rId2"/>
                  <a:stretch>
                    <a:fillRect l="-1384" t="-10000" b="-26667"/>
                  </a:stretch>
                </a:blipFill>
                <a:ln w="9525">
                  <a:noFill/>
                  <a:miter lim="800000"/>
                  <a:headEnd/>
                  <a:tailEnd/>
                </a:ln>
              </p:spPr>
              <p:txBody>
                <a:bodyPr/>
                <a:lstStyle/>
                <a:p>
                  <a:r>
                    <a:rPr lang="en-US">
                      <a:noFill/>
                    </a:rPr>
                    <a:t> </a:t>
                  </a:r>
                </a:p>
              </p:txBody>
            </p:sp>
          </mc:Fallback>
        </mc:AlternateContent>
        <p:sp>
          <p:nvSpPr>
            <p:cNvPr id="11" name="TextBox 14">
              <a:extLst>
                <a:ext uri="{FF2B5EF4-FFF2-40B4-BE49-F238E27FC236}">
                  <a16:creationId xmlns:a16="http://schemas.microsoft.com/office/drawing/2014/main" id="{138DBE7F-5629-4F57-A755-8A61A5A0217F}"/>
                </a:ext>
              </a:extLst>
            </p:cNvPr>
            <p:cNvSpPr txBox="1">
              <a:spLocks noChangeArrowheads="1"/>
            </p:cNvSpPr>
            <p:nvPr/>
          </p:nvSpPr>
          <p:spPr bwMode="auto">
            <a:xfrm>
              <a:off x="1473298" y="3887511"/>
              <a:ext cx="533400" cy="276999"/>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200" b="1" dirty="0">
                  <a:solidFill>
                    <a:srgbClr val="67AEB6"/>
                  </a:solidFill>
                  <a:latin typeface="Gill Sans MT" panose="020B0502020104020203" pitchFamily="34" charset="0"/>
                  <a:cs typeface="Times New Roman" pitchFamily="18" charset="0"/>
                </a:rPr>
                <a:t>H</a:t>
              </a:r>
              <a:r>
                <a:rPr lang="en-US" altLang="en-US" sz="1200" b="1" baseline="-25000" dirty="0">
                  <a:solidFill>
                    <a:srgbClr val="67AEB6"/>
                  </a:solidFill>
                  <a:latin typeface="Gill Sans MT" panose="020B0502020104020203" pitchFamily="34" charset="0"/>
                  <a:cs typeface="Times New Roman" pitchFamily="18" charset="0"/>
                </a:rPr>
                <a:t>2</a:t>
              </a:r>
              <a:r>
                <a:rPr lang="en-US" altLang="en-US" sz="1200" b="1" dirty="0">
                  <a:solidFill>
                    <a:srgbClr val="67AEB6"/>
                  </a:solidFill>
                  <a:latin typeface="Gill Sans MT" panose="020B0502020104020203" pitchFamily="34" charset="0"/>
                  <a:cs typeface="Times New Roman" pitchFamily="18" charset="0"/>
                </a:rPr>
                <a:t>O</a:t>
              </a:r>
            </a:p>
          </p:txBody>
        </p:sp>
      </p:grpSp>
      <p:sp>
        <p:nvSpPr>
          <p:cNvPr id="13" name="Rectangle 12">
            <a:extLst>
              <a:ext uri="{FF2B5EF4-FFF2-40B4-BE49-F238E27FC236}">
                <a16:creationId xmlns:a16="http://schemas.microsoft.com/office/drawing/2014/main" id="{60469F9B-F2CA-4C02-B16A-3C8A494972EA}"/>
              </a:ext>
            </a:extLst>
          </p:cNvPr>
          <p:cNvSpPr/>
          <p:nvPr/>
        </p:nvSpPr>
        <p:spPr>
          <a:xfrm>
            <a:off x="2147056" y="6302456"/>
            <a:ext cx="5252737"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sucrose molecules remain intact upon dissolving.</a:t>
            </a:r>
          </a:p>
        </p:txBody>
      </p:sp>
      <p:sp>
        <p:nvSpPr>
          <p:cNvPr id="14" name="Rectangle 2">
            <a:extLst>
              <a:ext uri="{FF2B5EF4-FFF2-40B4-BE49-F238E27FC236}">
                <a16:creationId xmlns:a16="http://schemas.microsoft.com/office/drawing/2014/main" id="{BAD52CF5-6FD1-4B1B-8E22-5B7C1C555FC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Electrolytes and Nonelectrolytes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5" name="TextBox 4">
            <a:extLst>
              <a:ext uri="{FF2B5EF4-FFF2-40B4-BE49-F238E27FC236}">
                <a16:creationId xmlns:a16="http://schemas.microsoft.com/office/drawing/2014/main" id="{65163CBD-6E5D-404D-8861-2484E643FC21}"/>
              </a:ext>
            </a:extLst>
          </p:cNvPr>
          <p:cNvSpPr txBox="1">
            <a:spLocks noChangeArrowheads="1"/>
          </p:cNvSpPr>
          <p:nvPr/>
        </p:nvSpPr>
        <p:spPr bwMode="auto">
          <a:xfrm>
            <a:off x="0" y="1100740"/>
            <a:ext cx="6996944"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 </a:t>
            </a:r>
            <a:r>
              <a:rPr lang="en-US" altLang="en-US" b="1" dirty="0">
                <a:solidFill>
                  <a:srgbClr val="E47588"/>
                </a:solidFill>
                <a:latin typeface="Gill Sans MT" panose="020B0502020104020203" pitchFamily="34" charset="0"/>
                <a:cs typeface="Arial" panose="020B0604020202020204" pitchFamily="34" charset="0"/>
              </a:rPr>
              <a:t>weak</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electrolyte</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a compound that produces ions upon dissolving but exists in solution predominantly as molecules that are not ionized.</a:t>
            </a:r>
          </a:p>
        </p:txBody>
      </p:sp>
      <p:sp>
        <p:nvSpPr>
          <p:cNvPr id="7" name="Rectangle 6">
            <a:extLst>
              <a:ext uri="{FF2B5EF4-FFF2-40B4-BE49-F238E27FC236}">
                <a16:creationId xmlns:a16="http://schemas.microsoft.com/office/drawing/2014/main" id="{6BD98CFB-9837-413D-8D19-5AA45A377C97}"/>
              </a:ext>
            </a:extLst>
          </p:cNvPr>
          <p:cNvSpPr/>
          <p:nvPr/>
        </p:nvSpPr>
        <p:spPr>
          <a:xfrm>
            <a:off x="371072" y="1852637"/>
            <a:ext cx="1275798"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anose="020B0604020202020204" pitchFamily="34" charset="0"/>
              </a:rPr>
              <a:t>Weak Acids</a:t>
            </a:r>
          </a:p>
        </p:txBody>
      </p:sp>
      <p:sp>
        <p:nvSpPr>
          <p:cNvPr id="16" name="Rectangle 15">
            <a:extLst>
              <a:ext uri="{FF2B5EF4-FFF2-40B4-BE49-F238E27FC236}">
                <a16:creationId xmlns:a16="http://schemas.microsoft.com/office/drawing/2014/main" id="{9CA87BE3-DADC-4A91-9FE1-05564EED6140}"/>
              </a:ext>
            </a:extLst>
          </p:cNvPr>
          <p:cNvSpPr/>
          <p:nvPr/>
        </p:nvSpPr>
        <p:spPr>
          <a:xfrm>
            <a:off x="371072" y="2456370"/>
            <a:ext cx="1302088"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anose="020B0604020202020204" pitchFamily="34" charset="0"/>
              </a:rPr>
              <a:t>Weak Bases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2750DEC-2795-459D-BCFF-27D4199AD3C9}"/>
                  </a:ext>
                </a:extLst>
              </p:cNvPr>
              <p:cNvSpPr txBox="1">
                <a:spLocks noChangeArrowheads="1"/>
              </p:cNvSpPr>
              <p:nvPr/>
            </p:nvSpPr>
            <p:spPr bwMode="auto">
              <a:xfrm>
                <a:off x="1802166" y="1852637"/>
                <a:ext cx="4140206"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HC</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O</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l</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rgbClr val="67AEB6"/>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chemeClr val="tx1">
                        <a:lumMod val="75000"/>
                        <a:lumOff val="25000"/>
                      </a:schemeClr>
                    </a:solidFill>
                    <a:latin typeface="Gill Sans MT" panose="020B0502020104020203" pitchFamily="34" charset="0"/>
                    <a:cs typeface="Times New Roman" pitchFamily="18" charset="0"/>
                  </a:rPr>
                  <a:t>H</a:t>
                </a:r>
                <a:r>
                  <a:rPr lang="en-US" b="1" baseline="30000" dirty="0">
                    <a:solidFill>
                      <a:schemeClr val="tx1">
                        <a:lumMod val="75000"/>
                        <a:lumOff val="25000"/>
                      </a:schemeClr>
                    </a:solidFill>
                    <a:latin typeface="Gill Sans MT" panose="020B0502020104020203" pitchFamily="34" charset="0"/>
                    <a:cs typeface="Times New Roman" pitchFamily="18" charset="0"/>
                  </a:rPr>
                  <a:t>+</a:t>
                </a:r>
                <a:r>
                  <a:rPr lang="en-US" b="1" dirty="0">
                    <a:solidFill>
                      <a:schemeClr val="tx1">
                        <a:lumMod val="75000"/>
                        <a:lumOff val="25000"/>
                      </a:schemeClr>
                    </a:solidFill>
                    <a:latin typeface="Gill Sans MT" panose="020B0502020104020203" pitchFamily="34" charset="0"/>
                    <a:cs typeface="Times New Roman" pitchFamily="18" charset="0"/>
                  </a:rPr>
                  <a:t>(</a:t>
                </a:r>
                <a:r>
                  <a:rPr lang="en-US" b="1" i="1" dirty="0">
                    <a:solidFill>
                      <a:schemeClr val="tx1">
                        <a:lumMod val="75000"/>
                        <a:lumOff val="25000"/>
                      </a:schemeClr>
                    </a:solidFill>
                    <a:latin typeface="Gill Sans MT" panose="020B0502020104020203" pitchFamily="34" charset="0"/>
                    <a:cs typeface="Times New Roman" pitchFamily="18" charset="0"/>
                  </a:rPr>
                  <a:t>aq</a:t>
                </a:r>
                <a:r>
                  <a:rPr lang="en-US" b="1" dirty="0">
                    <a:solidFill>
                      <a:schemeClr val="tx1">
                        <a:lumMod val="75000"/>
                        <a:lumOff val="25000"/>
                      </a:schemeClr>
                    </a:solidFill>
                    <a:latin typeface="Gill Sans MT" panose="020B0502020104020203" pitchFamily="34" charset="0"/>
                    <a:cs typeface="Times New Roman" pitchFamily="18" charset="0"/>
                  </a:rPr>
                  <a:t>) + C</a:t>
                </a:r>
                <a:r>
                  <a:rPr lang="en-US" b="1" baseline="-25000" dirty="0">
                    <a:solidFill>
                      <a:schemeClr val="tx1">
                        <a:lumMod val="75000"/>
                        <a:lumOff val="25000"/>
                      </a:schemeClr>
                    </a:solidFill>
                    <a:latin typeface="Gill Sans MT" panose="020B0502020104020203" pitchFamily="34" charset="0"/>
                    <a:cs typeface="Times New Roman" pitchFamily="18" charset="0"/>
                  </a:rPr>
                  <a:t>2</a:t>
                </a:r>
                <a:r>
                  <a:rPr lang="en-US" b="1" dirty="0">
                    <a:solidFill>
                      <a:schemeClr val="tx1">
                        <a:lumMod val="75000"/>
                        <a:lumOff val="25000"/>
                      </a:schemeClr>
                    </a:solidFill>
                    <a:latin typeface="Gill Sans MT" panose="020B0502020104020203" pitchFamily="34" charset="0"/>
                    <a:cs typeface="Times New Roman" pitchFamily="18" charset="0"/>
                  </a:rPr>
                  <a:t>H</a:t>
                </a:r>
                <a:r>
                  <a:rPr lang="en-US" b="1" baseline="-25000" dirty="0">
                    <a:solidFill>
                      <a:schemeClr val="tx1">
                        <a:lumMod val="75000"/>
                        <a:lumOff val="25000"/>
                      </a:schemeClr>
                    </a:solidFill>
                    <a:latin typeface="Gill Sans MT" panose="020B0502020104020203" pitchFamily="34" charset="0"/>
                    <a:cs typeface="Times New Roman" pitchFamily="18" charset="0"/>
                  </a:rPr>
                  <a:t>3</a:t>
                </a:r>
                <a:r>
                  <a:rPr lang="en-US" b="1" dirty="0">
                    <a:solidFill>
                      <a:schemeClr val="tx1">
                        <a:lumMod val="75000"/>
                        <a:lumOff val="25000"/>
                      </a:schemeClr>
                    </a:solidFill>
                    <a:latin typeface="Gill Sans MT" panose="020B0502020104020203" pitchFamily="34" charset="0"/>
                    <a:cs typeface="Times New Roman" pitchFamily="18" charset="0"/>
                  </a:rPr>
                  <a:t>O</a:t>
                </a:r>
                <a:r>
                  <a:rPr lang="en-US" b="1" baseline="-25000" dirty="0">
                    <a:solidFill>
                      <a:schemeClr val="tx1">
                        <a:lumMod val="75000"/>
                        <a:lumOff val="25000"/>
                      </a:schemeClr>
                    </a:solidFill>
                    <a:latin typeface="Gill Sans MT" panose="020B0502020104020203" pitchFamily="34" charset="0"/>
                    <a:cs typeface="Times New Roman" pitchFamily="18" charset="0"/>
                  </a:rPr>
                  <a:t>2</a:t>
                </a:r>
                <a:r>
                  <a:rPr lang="en-US" b="1" baseline="30000" dirty="0">
                    <a:solidFill>
                      <a:schemeClr val="tx1">
                        <a:lumMod val="75000"/>
                        <a:lumOff val="25000"/>
                      </a:schemeClr>
                    </a:solidFill>
                    <a:latin typeface="Gill Sans MT" panose="020B0502020104020203" pitchFamily="34" charset="0"/>
                    <a:cs typeface="Times New Roman" pitchFamily="18" charset="0"/>
                  </a:rPr>
                  <a:t>–</a:t>
                </a:r>
                <a:r>
                  <a:rPr lang="en-US" b="1" kern="1400" baseline="30000" dirty="0">
                    <a:solidFill>
                      <a:schemeClr val="tx1">
                        <a:lumMod val="75000"/>
                        <a:lumOff val="25000"/>
                      </a:schemeClr>
                    </a:solidFill>
                    <a:latin typeface="Gill Sans MT" panose="020B0502020104020203" pitchFamily="34" charset="0"/>
                    <a:cs typeface="Times New Roman" pitchFamily="18" charset="0"/>
                  </a:rPr>
                  <a:t> </a:t>
                </a:r>
                <a:r>
                  <a:rPr lang="en-US" b="1" dirty="0">
                    <a:solidFill>
                      <a:schemeClr val="tx1">
                        <a:lumMod val="75000"/>
                        <a:lumOff val="25000"/>
                      </a:schemeClr>
                    </a:solidFill>
                    <a:latin typeface="Gill Sans MT" panose="020B0502020104020203" pitchFamily="34" charset="0"/>
                    <a:cs typeface="Times New Roman" pitchFamily="18" charset="0"/>
                  </a:rPr>
                  <a:t>(</a:t>
                </a:r>
                <a:r>
                  <a:rPr lang="en-US" b="1" i="1" dirty="0" err="1">
                    <a:solidFill>
                      <a:schemeClr val="tx1">
                        <a:lumMod val="75000"/>
                        <a:lumOff val="25000"/>
                      </a:schemeClr>
                    </a:solidFill>
                    <a:latin typeface="Gill Sans MT" panose="020B0502020104020203" pitchFamily="34" charset="0"/>
                    <a:cs typeface="Times New Roman" pitchFamily="18" charset="0"/>
                  </a:rPr>
                  <a:t>aq</a:t>
                </a:r>
                <a:r>
                  <a:rPr lang="en-US" b="1" dirty="0">
                    <a:solidFill>
                      <a:schemeClr val="tx1">
                        <a:lumMod val="75000"/>
                        <a:lumOff val="25000"/>
                      </a:schemeClr>
                    </a:solidFill>
                    <a:latin typeface="Gill Sans MT" panose="020B0502020104020203" pitchFamily="34" charset="0"/>
                    <a:cs typeface="Times New Roman" pitchFamily="18" charset="0"/>
                  </a:rPr>
                  <a:t>)</a:t>
                </a:r>
                <a:endParaRPr lang="en-US" altLang="en-US" b="1"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3" name="TextBox 22">
                <a:extLst>
                  <a:ext uri="{FF2B5EF4-FFF2-40B4-BE49-F238E27FC236}">
                    <a16:creationId xmlns:a16="http://schemas.microsoft.com/office/drawing/2014/main" id="{E2750DEC-2795-459D-BCFF-27D4199AD3C9}"/>
                  </a:ext>
                </a:extLst>
              </p:cNvPr>
              <p:cNvSpPr txBox="1">
                <a:spLocks noRot="1" noChangeAspect="1" noMove="1" noResize="1" noEditPoints="1" noAdjustHandles="1" noChangeArrowheads="1" noChangeShapeType="1" noTextEdit="1"/>
              </p:cNvSpPr>
              <p:nvPr/>
            </p:nvSpPr>
            <p:spPr bwMode="auto">
              <a:xfrm>
                <a:off x="1802166" y="1852637"/>
                <a:ext cx="4140206" cy="369332"/>
              </a:xfrm>
              <a:prstGeom prst="rect">
                <a:avLst/>
              </a:prstGeom>
              <a:blipFill>
                <a:blip r:embed="rId3"/>
                <a:stretch>
                  <a:fillRect l="-1325" t="-10000" b="-26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2">
                <a:extLst>
                  <a:ext uri="{FF2B5EF4-FFF2-40B4-BE49-F238E27FC236}">
                    <a16:creationId xmlns:a16="http://schemas.microsoft.com/office/drawing/2014/main" id="{59BD4FE3-72DE-4A0B-9828-CF1FAB9D67F9}"/>
                  </a:ext>
                </a:extLst>
              </p:cNvPr>
              <p:cNvSpPr txBox="1">
                <a:spLocks noChangeArrowheads="1"/>
              </p:cNvSpPr>
              <p:nvPr/>
            </p:nvSpPr>
            <p:spPr bwMode="auto">
              <a:xfrm>
                <a:off x="1800642" y="2456183"/>
                <a:ext cx="4461624"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NH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 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O(</a:t>
                </a:r>
                <a:r>
                  <a:rPr lang="en-US" altLang="en-US" b="1" i="1" dirty="0">
                    <a:solidFill>
                      <a:schemeClr val="tx1">
                        <a:lumMod val="75000"/>
                        <a:lumOff val="25000"/>
                      </a:schemeClr>
                    </a:solidFill>
                    <a:latin typeface="Gill Sans MT" panose="020B0502020104020203" pitchFamily="34" charset="0"/>
                    <a:cs typeface="Times New Roman" pitchFamily="18" charset="0"/>
                  </a:rPr>
                  <a:t>l</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rgbClr val="67AEB6"/>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NH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4</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OH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34" name="TextBox 22">
                <a:extLst>
                  <a:ext uri="{FF2B5EF4-FFF2-40B4-BE49-F238E27FC236}">
                    <a16:creationId xmlns:a16="http://schemas.microsoft.com/office/drawing/2014/main" id="{59BD4FE3-72DE-4A0B-9828-CF1FAB9D67F9}"/>
                  </a:ext>
                </a:extLst>
              </p:cNvPr>
              <p:cNvSpPr txBox="1">
                <a:spLocks noRot="1" noChangeAspect="1" noMove="1" noResize="1" noEditPoints="1" noAdjustHandles="1" noChangeArrowheads="1" noChangeShapeType="1" noTextEdit="1"/>
              </p:cNvSpPr>
              <p:nvPr/>
            </p:nvSpPr>
            <p:spPr bwMode="auto">
              <a:xfrm>
                <a:off x="1800642" y="2456183"/>
                <a:ext cx="4461624" cy="369332"/>
              </a:xfrm>
              <a:prstGeom prst="rect">
                <a:avLst/>
              </a:prstGeom>
              <a:blipFill>
                <a:blip r:embed="rId4"/>
                <a:stretch>
                  <a:fillRect l="-1093" t="-9836" b="-24590"/>
                </a:stretch>
              </a:blipFill>
              <a:ln w="9525">
                <a:noFill/>
                <a:miter lim="800000"/>
                <a:headEnd/>
                <a:tailEnd/>
              </a:ln>
            </p:spPr>
            <p:txBody>
              <a:bodyPr/>
              <a:lstStyle/>
              <a:p>
                <a:r>
                  <a:rPr lang="en-US">
                    <a:noFill/>
                  </a:rPr>
                  <a:t> </a:t>
                </a:r>
              </a:p>
            </p:txBody>
          </p:sp>
        </mc:Fallback>
      </mc:AlternateContent>
      <p:pic>
        <p:nvPicPr>
          <p:cNvPr id="35" name="Picture 3">
            <a:extLst>
              <a:ext uri="{FF2B5EF4-FFF2-40B4-BE49-F238E27FC236}">
                <a16:creationId xmlns:a16="http://schemas.microsoft.com/office/drawing/2014/main" id="{9E221361-2DD4-4550-BC59-273EA06DEB0B}"/>
              </a:ext>
            </a:extLst>
          </p:cNvPr>
          <p:cNvPicPr>
            <a:picLocks noChangeAspect="1" noChangeArrowheads="1"/>
          </p:cNvPicPr>
          <p:nvPr/>
        </p:nvPicPr>
        <p:blipFill>
          <a:blip r:embed="rId5" cstate="print"/>
          <a:srcRect/>
          <a:stretch>
            <a:fillRect/>
          </a:stretch>
        </p:blipFill>
        <p:spPr bwMode="auto">
          <a:xfrm>
            <a:off x="6957877" y="821085"/>
            <a:ext cx="2113506" cy="3674373"/>
          </a:xfrm>
          <a:prstGeom prst="rect">
            <a:avLst/>
          </a:prstGeom>
          <a:noFill/>
          <a:ln w="9525">
            <a:noFill/>
            <a:round/>
            <a:headEnd/>
            <a:tailEnd/>
          </a:ln>
        </p:spPr>
      </p:pic>
      <p:pic>
        <p:nvPicPr>
          <p:cNvPr id="36" name="Picture 19">
            <a:extLst>
              <a:ext uri="{FF2B5EF4-FFF2-40B4-BE49-F238E27FC236}">
                <a16:creationId xmlns:a16="http://schemas.microsoft.com/office/drawing/2014/main" id="{CCEF669E-B366-4886-A229-7DDAB135786C}"/>
              </a:ext>
            </a:extLst>
          </p:cNvPr>
          <p:cNvPicPr>
            <a:picLocks noChangeAspect="1" noChangeArrowheads="1"/>
          </p:cNvPicPr>
          <p:nvPr/>
        </p:nvPicPr>
        <p:blipFill>
          <a:blip r:embed="rId6" cstate="print"/>
          <a:srcRect/>
          <a:stretch>
            <a:fillRect/>
          </a:stretch>
        </p:blipFill>
        <p:spPr bwMode="auto">
          <a:xfrm>
            <a:off x="75519" y="3063238"/>
            <a:ext cx="2025818" cy="36085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7" name="TextBox 4">
                <a:extLst>
                  <a:ext uri="{FF2B5EF4-FFF2-40B4-BE49-F238E27FC236}">
                    <a16:creationId xmlns:a16="http://schemas.microsoft.com/office/drawing/2014/main" id="{B7423A12-D758-4DD2-8EC1-A29E632A5C55}"/>
                  </a:ext>
                </a:extLst>
              </p:cNvPr>
              <p:cNvSpPr txBox="1">
                <a:spLocks noChangeArrowheads="1"/>
              </p:cNvSpPr>
              <p:nvPr/>
            </p:nvSpPr>
            <p:spPr bwMode="auto">
              <a:xfrm>
                <a:off x="2263234" y="3177325"/>
                <a:ext cx="4617531"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double arrow (</a:t>
                </a:r>
                <a14:m>
                  <m:oMath xmlns:m="http://schemas.openxmlformats.org/officeDocument/2006/math">
                    <m:r>
                      <a:rPr lang="en-US" altLang="en-US" b="0" i="1" smtClean="0">
                        <a:solidFill>
                          <a:srgbClr val="67AEB6"/>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dirty="0">
                    <a:solidFill>
                      <a:schemeClr val="tx1">
                        <a:lumMod val="75000"/>
                        <a:lumOff val="25000"/>
                      </a:schemeClr>
                    </a:solidFill>
                    <a:latin typeface="Gill Sans MT" panose="020B0502020104020203" pitchFamily="34" charset="0"/>
                    <a:cs typeface="Arial" panose="020B0604020202020204" pitchFamily="34" charset="0"/>
                    <a:sym typeface="Wingdings 3" panose="05040102010807070707" pitchFamily="18" charset="2"/>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denotes a reaction that occurs in both directions. When both the forward and reverse reactions occur at the same rate, the reaction is in a state of dynamic chemical equilibrium.</a:t>
                </a:r>
              </a:p>
            </p:txBody>
          </p:sp>
        </mc:Choice>
        <mc:Fallback xmlns="">
          <p:sp>
            <p:nvSpPr>
              <p:cNvPr id="37" name="TextBox 4">
                <a:extLst>
                  <a:ext uri="{FF2B5EF4-FFF2-40B4-BE49-F238E27FC236}">
                    <a16:creationId xmlns:a16="http://schemas.microsoft.com/office/drawing/2014/main" id="{B7423A12-D758-4DD2-8EC1-A29E632A5C55}"/>
                  </a:ext>
                </a:extLst>
              </p:cNvPr>
              <p:cNvSpPr txBox="1">
                <a:spLocks noRot="1" noChangeAspect="1" noMove="1" noResize="1" noEditPoints="1" noAdjustHandles="1" noChangeArrowheads="1" noChangeShapeType="1" noTextEdit="1"/>
              </p:cNvSpPr>
              <p:nvPr/>
            </p:nvSpPr>
            <p:spPr bwMode="auto">
              <a:xfrm>
                <a:off x="2263234" y="3177325"/>
                <a:ext cx="4617531" cy="1477328"/>
              </a:xfrm>
              <a:prstGeom prst="rect">
                <a:avLst/>
              </a:prstGeom>
              <a:blipFill>
                <a:blip r:embed="rId7"/>
                <a:stretch>
                  <a:fillRect l="-1055" t="-2058" b="-535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863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P spid="16" grpId="0"/>
      <p:bldP spid="23" grpId="0"/>
      <p:bldP spid="34"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15</a:t>
            </a:fld>
            <a:endParaRPr lang="en-US" dirty="0">
              <a:solidFill>
                <a:schemeClr val="bg1"/>
              </a:solidFill>
            </a:endParaRPr>
          </a:p>
        </p:txBody>
      </p:sp>
      <p:sp>
        <p:nvSpPr>
          <p:cNvPr id="8" name="Rectangle 2">
            <a:extLst>
              <a:ext uri="{FF2B5EF4-FFF2-40B4-BE49-F238E27FC236}">
                <a16:creationId xmlns:a16="http://schemas.microsoft.com/office/drawing/2014/main" id="{C837EEBA-4512-41C8-B2C5-10B7D3D8B82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Precipitation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7F89840E-678B-478B-88B1-EB7DD12FFAC7}"/>
              </a:ext>
            </a:extLst>
          </p:cNvPr>
          <p:cNvSpPr txBox="1">
            <a:spLocks noChangeArrowheads="1"/>
          </p:cNvSpPr>
          <p:nvPr/>
        </p:nvSpPr>
        <p:spPr bwMode="auto">
          <a:xfrm>
            <a:off x="0" y="1119187"/>
            <a:ext cx="9144000" cy="541046"/>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An insoluble product that separates from a solution is called a </a:t>
            </a:r>
            <a:r>
              <a:rPr lang="en-US" altLang="en-US" b="1" dirty="0">
                <a:solidFill>
                  <a:srgbClr val="E47588"/>
                </a:solidFill>
                <a:latin typeface="Gill Sans MT" panose="020B0502020104020203" pitchFamily="34" charset="0"/>
                <a:cs typeface="Arial" panose="020B0604020202020204" pitchFamily="34" charset="0"/>
              </a:rPr>
              <a:t>precipitate</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In the example below, PbI</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the precipitate.</a:t>
            </a:r>
          </a:p>
        </p:txBody>
      </p:sp>
      <mc:AlternateContent xmlns:mc="http://schemas.openxmlformats.org/markup-compatibility/2006" xmlns:a14="http://schemas.microsoft.com/office/drawing/2010/main">
        <mc:Choice Requires="a14">
          <p:sp>
            <p:nvSpPr>
              <p:cNvPr id="16" name="TextBox 22">
                <a:extLst>
                  <a:ext uri="{FF2B5EF4-FFF2-40B4-BE49-F238E27FC236}">
                    <a16:creationId xmlns:a16="http://schemas.microsoft.com/office/drawing/2014/main" id="{A44222B5-B471-4717-AF64-CA5DEB10BF91}"/>
                  </a:ext>
                </a:extLst>
              </p:cNvPr>
              <p:cNvSpPr txBox="1">
                <a:spLocks noChangeArrowheads="1"/>
              </p:cNvSpPr>
              <p:nvPr/>
            </p:nvSpPr>
            <p:spPr bwMode="auto">
              <a:xfrm>
                <a:off x="1618536" y="1610581"/>
                <a:ext cx="6441657"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2NaI(</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Pb(NO</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PbI</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+ 2NaNO</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6" name="TextBox 22">
                <a:extLst>
                  <a:ext uri="{FF2B5EF4-FFF2-40B4-BE49-F238E27FC236}">
                    <a16:creationId xmlns:a16="http://schemas.microsoft.com/office/drawing/2014/main" id="{A44222B5-B471-4717-AF64-CA5DEB10BF91}"/>
                  </a:ext>
                </a:extLst>
              </p:cNvPr>
              <p:cNvSpPr txBox="1">
                <a:spLocks noRot="1" noChangeAspect="1" noMove="1" noResize="1" noEditPoints="1" noAdjustHandles="1" noChangeArrowheads="1" noChangeShapeType="1" noTextEdit="1"/>
              </p:cNvSpPr>
              <p:nvPr/>
            </p:nvSpPr>
            <p:spPr bwMode="auto">
              <a:xfrm>
                <a:off x="1618536" y="1610581"/>
                <a:ext cx="6441657" cy="369332"/>
              </a:xfrm>
              <a:prstGeom prst="rect">
                <a:avLst/>
              </a:prstGeom>
              <a:blipFill>
                <a:blip r:embed="rId2"/>
                <a:stretch>
                  <a:fillRect l="-852" t="-8197" b="-24590"/>
                </a:stretch>
              </a:blipFill>
              <a:ln w="9525">
                <a:noFill/>
                <a:miter lim="800000"/>
                <a:headEnd/>
                <a:tailEnd/>
              </a:ln>
            </p:spPr>
            <p:txBody>
              <a:bodyPr/>
              <a:lstStyle/>
              <a:p>
                <a:r>
                  <a:rPr lang="en-US">
                    <a:noFill/>
                  </a:rPr>
                  <a:t> </a:t>
                </a:r>
              </a:p>
            </p:txBody>
          </p:sp>
        </mc:Fallback>
      </mc:AlternateContent>
      <p:sp>
        <p:nvSpPr>
          <p:cNvPr id="18" name="TextBox 4">
            <a:extLst>
              <a:ext uri="{FF2B5EF4-FFF2-40B4-BE49-F238E27FC236}">
                <a16:creationId xmlns:a16="http://schemas.microsoft.com/office/drawing/2014/main" id="{E590DFAE-CAE5-4E64-9C9A-245D756D2E7D}"/>
              </a:ext>
            </a:extLst>
          </p:cNvPr>
          <p:cNvSpPr txBox="1">
            <a:spLocks noChangeArrowheads="1"/>
          </p:cNvSpPr>
          <p:nvPr/>
        </p:nvSpPr>
        <p:spPr bwMode="auto">
          <a:xfrm>
            <a:off x="0" y="2050115"/>
            <a:ext cx="9144000" cy="321563"/>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 chemical reaction in which a precipitate forms is called a </a:t>
            </a:r>
            <a:r>
              <a:rPr lang="en-US" altLang="en-US" b="1" dirty="0">
                <a:solidFill>
                  <a:srgbClr val="E47588"/>
                </a:solidFill>
                <a:latin typeface="Gill Sans MT" panose="020B0502020104020203" pitchFamily="34" charset="0"/>
                <a:cs typeface="Arial" panose="020B0604020202020204" pitchFamily="34" charset="0"/>
              </a:rPr>
              <a:t>precipitation</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reaction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pic>
        <p:nvPicPr>
          <p:cNvPr id="19" name="Picture 21" descr="F:\McGraw-Hill\Burdge - Atoms First\Images\Chapter09\bur11161_09003.jpg">
            <a:extLst>
              <a:ext uri="{FF2B5EF4-FFF2-40B4-BE49-F238E27FC236}">
                <a16:creationId xmlns:a16="http://schemas.microsoft.com/office/drawing/2014/main" id="{529A2A77-E7B7-4C65-8760-0150C0D21F22}"/>
              </a:ext>
            </a:extLst>
          </p:cNvPr>
          <p:cNvPicPr>
            <a:picLocks noChangeAspect="1" noChangeArrowheads="1"/>
          </p:cNvPicPr>
          <p:nvPr/>
        </p:nvPicPr>
        <p:blipFill>
          <a:blip r:embed="rId3" cstate="print"/>
          <a:srcRect t="2905" b="2736"/>
          <a:stretch>
            <a:fillRect/>
          </a:stretch>
        </p:blipFill>
        <p:spPr bwMode="auto">
          <a:xfrm>
            <a:off x="269115" y="2458203"/>
            <a:ext cx="6651838" cy="4056240"/>
          </a:xfrm>
          <a:prstGeom prst="rect">
            <a:avLst/>
          </a:prstGeom>
          <a:noFill/>
          <a:ln w="9525">
            <a:noFill/>
            <a:miter lim="800000"/>
            <a:headEnd/>
            <a:tailEnd/>
          </a:ln>
        </p:spPr>
      </p:pic>
    </p:spTree>
    <p:extLst>
      <p:ext uri="{BB962C8B-B14F-4D97-AF65-F5344CB8AC3E}">
        <p14:creationId xmlns:p14="http://schemas.microsoft.com/office/powerpoint/2010/main" val="307860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16</a:t>
            </a:fld>
            <a:endParaRPr lang="en-US" dirty="0">
              <a:solidFill>
                <a:schemeClr val="bg1"/>
              </a:solidFill>
            </a:endParaRPr>
          </a:p>
        </p:txBody>
      </p:sp>
      <p:grpSp>
        <p:nvGrpSpPr>
          <p:cNvPr id="23" name="Group 22">
            <a:extLst>
              <a:ext uri="{FF2B5EF4-FFF2-40B4-BE49-F238E27FC236}">
                <a16:creationId xmlns:a16="http://schemas.microsoft.com/office/drawing/2014/main" id="{BA97A994-5CD9-4E4E-9FCA-D2B25590427C}"/>
              </a:ext>
            </a:extLst>
          </p:cNvPr>
          <p:cNvGrpSpPr/>
          <p:nvPr/>
        </p:nvGrpSpPr>
        <p:grpSpPr>
          <a:xfrm>
            <a:off x="3133725" y="2148360"/>
            <a:ext cx="2876550" cy="646331"/>
            <a:chOff x="4644211" y="2281079"/>
            <a:chExt cx="2876550" cy="646331"/>
          </a:xfrm>
        </p:grpSpPr>
        <p:sp>
          <p:nvSpPr>
            <p:cNvPr id="14" name="Text Box 3">
              <a:extLst>
                <a:ext uri="{FF2B5EF4-FFF2-40B4-BE49-F238E27FC236}">
                  <a16:creationId xmlns:a16="http://schemas.microsoft.com/office/drawing/2014/main" id="{D1C86143-2DBE-43B3-A342-00BC53C4B734}"/>
                </a:ext>
              </a:extLst>
            </p:cNvPr>
            <p:cNvSpPr txBox="1">
              <a:spLocks noChangeArrowheads="1"/>
            </p:cNvSpPr>
            <p:nvPr/>
          </p:nvSpPr>
          <p:spPr bwMode="auto">
            <a:xfrm>
              <a:off x="4644211" y="2281079"/>
              <a:ext cx="2876550" cy="646331"/>
            </a:xfrm>
            <a:prstGeom prst="rect">
              <a:avLst/>
            </a:prstGeom>
            <a:noFill/>
            <a:ln w="12700">
              <a:noFill/>
              <a:miter lim="800000"/>
              <a:headEnd/>
              <a:tailEnd/>
            </a:ln>
          </p:spPr>
          <p:txBody>
            <a:bodyPr wrap="square">
              <a:spAutoFit/>
            </a:bodyPr>
            <a:lstStyle/>
            <a:p>
              <a:pPr defTabSz="914400" eaLnBrk="0" fontAlgn="auto" hangingPunct="0">
                <a:spcBef>
                  <a:spcPts val="0"/>
                </a:spcBef>
                <a:spcAft>
                  <a:spcPts val="0"/>
                </a:spcAft>
              </a:pPr>
              <a:r>
                <a:rPr lang="en-US" dirty="0">
                  <a:solidFill>
                    <a:srgbClr val="E47588"/>
                  </a:solidFill>
                  <a:latin typeface="Gill Sans MT" panose="020B0502020104020203" pitchFamily="34" charset="0"/>
                </a:rPr>
                <a:t>Na</a:t>
              </a:r>
              <a:r>
                <a:rPr lang="en-US" baseline="30000" dirty="0">
                  <a:solidFill>
                    <a:srgbClr val="E47588"/>
                  </a:solidFill>
                  <a:latin typeface="Gill Sans MT" panose="020B0502020104020203" pitchFamily="34" charset="0"/>
                </a:rPr>
                <a:t>+		</a:t>
              </a:r>
              <a:r>
                <a:rPr lang="en-US" dirty="0">
                  <a:solidFill>
                    <a:srgbClr val="E47588"/>
                  </a:solidFill>
                  <a:latin typeface="Gill Sans MT" panose="020B0502020104020203" pitchFamily="34" charset="0"/>
                </a:rPr>
                <a:t>SO</a:t>
              </a:r>
              <a:r>
                <a:rPr lang="en-US" baseline="-25000" dirty="0">
                  <a:solidFill>
                    <a:srgbClr val="E47588"/>
                  </a:solidFill>
                  <a:latin typeface="Gill Sans MT" panose="020B0502020104020203" pitchFamily="34" charset="0"/>
                </a:rPr>
                <a:t>4</a:t>
              </a:r>
              <a:r>
                <a:rPr lang="en-US" baseline="30000" dirty="0">
                  <a:solidFill>
                    <a:srgbClr val="E47588"/>
                  </a:solidFill>
                  <a:latin typeface="Gill Sans MT" panose="020B0502020104020203" pitchFamily="34" charset="0"/>
                </a:rPr>
                <a:t>2-</a:t>
              </a:r>
            </a:p>
            <a:p>
              <a:pPr defTabSz="914400" eaLnBrk="0" fontAlgn="auto" hangingPunct="0">
                <a:spcBef>
                  <a:spcPts val="0"/>
                </a:spcBef>
                <a:spcAft>
                  <a:spcPts val="0"/>
                </a:spcAft>
              </a:pPr>
              <a:r>
                <a:rPr lang="en-US" dirty="0">
                  <a:solidFill>
                    <a:srgbClr val="E47588"/>
                  </a:solidFill>
                  <a:latin typeface="Gill Sans MT" panose="020B0502020104020203" pitchFamily="34" charset="0"/>
                </a:rPr>
                <a:t>Ba</a:t>
              </a:r>
              <a:r>
                <a:rPr lang="en-US" baseline="30000" dirty="0">
                  <a:solidFill>
                    <a:srgbClr val="E47588"/>
                  </a:solidFill>
                  <a:latin typeface="Gill Sans MT" panose="020B0502020104020203" pitchFamily="34" charset="0"/>
                </a:rPr>
                <a:t>2+</a:t>
              </a:r>
              <a:r>
                <a:rPr lang="en-US" dirty="0">
                  <a:solidFill>
                    <a:srgbClr val="E47588"/>
                  </a:solidFill>
                  <a:latin typeface="Gill Sans MT" panose="020B0502020104020203" pitchFamily="34" charset="0"/>
                </a:rPr>
                <a:t> 		NO</a:t>
              </a:r>
              <a:r>
                <a:rPr lang="en-US" baseline="-25000" dirty="0">
                  <a:solidFill>
                    <a:srgbClr val="E47588"/>
                  </a:solidFill>
                  <a:latin typeface="Gill Sans MT" panose="020B0502020104020203" pitchFamily="34" charset="0"/>
                </a:rPr>
                <a:t>3</a:t>
              </a:r>
              <a:r>
                <a:rPr lang="en-US" baseline="30000" dirty="0">
                  <a:solidFill>
                    <a:srgbClr val="E47588"/>
                  </a:solidFill>
                  <a:latin typeface="Gill Sans MT" panose="020B0502020104020203" pitchFamily="34" charset="0"/>
                </a:rPr>
                <a:t>-</a:t>
              </a:r>
              <a:endParaRPr lang="en-US" dirty="0">
                <a:solidFill>
                  <a:srgbClr val="E47588"/>
                </a:solidFill>
                <a:latin typeface="Gill Sans MT" panose="020B0502020104020203" pitchFamily="34" charset="0"/>
              </a:endParaRPr>
            </a:p>
          </p:txBody>
        </p:sp>
        <p:sp>
          <p:nvSpPr>
            <p:cNvPr id="15" name="Line 4">
              <a:extLst>
                <a:ext uri="{FF2B5EF4-FFF2-40B4-BE49-F238E27FC236}">
                  <a16:creationId xmlns:a16="http://schemas.microsoft.com/office/drawing/2014/main" id="{F76A5748-4BF3-462C-BC52-0F4E2B080A77}"/>
                </a:ext>
              </a:extLst>
            </p:cNvPr>
            <p:cNvSpPr>
              <a:spLocks noChangeShapeType="1"/>
            </p:cNvSpPr>
            <p:nvPr/>
          </p:nvSpPr>
          <p:spPr bwMode="auto">
            <a:xfrm>
              <a:off x="5205413" y="2471018"/>
              <a:ext cx="1266825" cy="222250"/>
            </a:xfrm>
            <a:prstGeom prst="line">
              <a:avLst/>
            </a:prstGeom>
            <a:noFill/>
            <a:ln w="31750">
              <a:solidFill>
                <a:srgbClr val="E47588"/>
              </a:solidFill>
              <a:round/>
              <a:headEnd type="triangle" w="med" len="med"/>
              <a:tailEnd type="triangle" w="med" len="med"/>
            </a:ln>
          </p:spPr>
          <p:txBody>
            <a:bodyPr wrap="none" anchor="ctr"/>
            <a:lstStyle/>
            <a:p>
              <a:pPr defTabSz="914400" fontAlgn="auto">
                <a:spcBef>
                  <a:spcPts val="0"/>
                </a:spcBef>
                <a:spcAft>
                  <a:spcPts val="0"/>
                </a:spcAft>
              </a:pPr>
              <a:endParaRPr lang="en-US">
                <a:solidFill>
                  <a:srgbClr val="E47588"/>
                </a:solidFill>
                <a:latin typeface="Gill Sans MT" panose="020B0502020104020203" pitchFamily="34" charset="0"/>
              </a:endParaRPr>
            </a:p>
          </p:txBody>
        </p:sp>
        <p:sp>
          <p:nvSpPr>
            <p:cNvPr id="16" name="Line 5">
              <a:extLst>
                <a:ext uri="{FF2B5EF4-FFF2-40B4-BE49-F238E27FC236}">
                  <a16:creationId xmlns:a16="http://schemas.microsoft.com/office/drawing/2014/main" id="{6755088E-8A9E-4522-9F53-F0419436B23F}"/>
                </a:ext>
              </a:extLst>
            </p:cNvPr>
            <p:cNvSpPr>
              <a:spLocks noChangeShapeType="1"/>
            </p:cNvSpPr>
            <p:nvPr/>
          </p:nvSpPr>
          <p:spPr bwMode="auto">
            <a:xfrm flipV="1">
              <a:off x="5205413" y="2471018"/>
              <a:ext cx="1266825" cy="222250"/>
            </a:xfrm>
            <a:prstGeom prst="line">
              <a:avLst/>
            </a:prstGeom>
            <a:noFill/>
            <a:ln w="31750">
              <a:solidFill>
                <a:srgbClr val="E47588"/>
              </a:solidFill>
              <a:round/>
              <a:headEnd type="triangle" w="med" len="med"/>
              <a:tailEnd type="triangle" w="med" len="med"/>
            </a:ln>
          </p:spPr>
          <p:txBody>
            <a:bodyPr wrap="none" anchor="ctr"/>
            <a:lstStyle/>
            <a:p>
              <a:pPr defTabSz="914400" fontAlgn="auto">
                <a:spcBef>
                  <a:spcPts val="0"/>
                </a:spcBef>
                <a:spcAft>
                  <a:spcPts val="0"/>
                </a:spcAft>
              </a:pPr>
              <a:endParaRPr lang="en-US" dirty="0">
                <a:solidFill>
                  <a:srgbClr val="E47588"/>
                </a:solidFill>
                <a:latin typeface="Gill Sans MT" panose="020B0502020104020203" pitchFamily="34" charset="0"/>
              </a:endParaRPr>
            </a:p>
          </p:txBody>
        </p:sp>
      </p:grpSp>
      <p:sp>
        <p:nvSpPr>
          <p:cNvPr id="17" name="Text Box 7">
            <a:extLst>
              <a:ext uri="{FF2B5EF4-FFF2-40B4-BE49-F238E27FC236}">
                <a16:creationId xmlns:a16="http://schemas.microsoft.com/office/drawing/2014/main" id="{0F8534A2-79CF-4E25-8158-325359627022}"/>
              </a:ext>
            </a:extLst>
          </p:cNvPr>
          <p:cNvSpPr txBox="1">
            <a:spLocks noChangeArrowheads="1"/>
          </p:cNvSpPr>
          <p:nvPr/>
        </p:nvSpPr>
        <p:spPr bwMode="auto">
          <a:xfrm>
            <a:off x="-38835" y="1075430"/>
            <a:ext cx="7438628" cy="646331"/>
          </a:xfrm>
          <a:prstGeom prst="rect">
            <a:avLst/>
          </a:prstGeom>
          <a:noFill/>
          <a:ln w="12700">
            <a:noFill/>
            <a:miter lim="800000"/>
            <a:headEnd/>
            <a:tailEnd/>
          </a:ln>
        </p:spPr>
        <p:txBody>
          <a:bodyPr wrap="square">
            <a:spAutoFit/>
          </a:bodyPr>
          <a:lstStyle/>
          <a:p>
            <a:pPr defTabSz="914400" eaLnBrk="0" fontAlgn="auto" hangingPunct="0">
              <a:spcBef>
                <a:spcPts val="0"/>
              </a:spcBef>
              <a:spcAft>
                <a:spcPts val="0"/>
              </a:spcAft>
            </a:pPr>
            <a:r>
              <a:rPr lang="en-US" dirty="0">
                <a:solidFill>
                  <a:schemeClr val="tx1">
                    <a:lumMod val="75000"/>
                    <a:lumOff val="25000"/>
                  </a:schemeClr>
                </a:solidFill>
                <a:latin typeface="Gill Sans MT" panose="020B0502020104020203" pitchFamily="34" charset="0"/>
              </a:rPr>
              <a:t>Na</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and Ba(NO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are mixed.  Will they react (is there a product present that isn’t aqueous?</a:t>
            </a:r>
          </a:p>
        </p:txBody>
      </p:sp>
      <p:sp>
        <p:nvSpPr>
          <p:cNvPr id="18" name="Text Box 8">
            <a:extLst>
              <a:ext uri="{FF2B5EF4-FFF2-40B4-BE49-F238E27FC236}">
                <a16:creationId xmlns:a16="http://schemas.microsoft.com/office/drawing/2014/main" id="{4E3D09C7-B3DE-4DEA-B969-34EB8AC620BE}"/>
              </a:ext>
            </a:extLst>
          </p:cNvPr>
          <p:cNvSpPr txBox="1">
            <a:spLocks noChangeArrowheads="1"/>
          </p:cNvSpPr>
          <p:nvPr/>
        </p:nvSpPr>
        <p:spPr bwMode="auto">
          <a:xfrm>
            <a:off x="0" y="3152269"/>
            <a:ext cx="7399793" cy="369332"/>
          </a:xfrm>
          <a:prstGeom prst="rect">
            <a:avLst/>
          </a:prstGeom>
          <a:noFill/>
          <a:ln w="12700">
            <a:noFill/>
            <a:miter lim="800000"/>
            <a:headEnd/>
            <a:tailEnd/>
          </a:ln>
        </p:spPr>
        <p:txBody>
          <a:bodyPr wrap="square">
            <a:spAutoFit/>
          </a:bodyPr>
          <a:lstStyle/>
          <a:p>
            <a:pPr defTabSz="914400" eaLnBrk="0" fontAlgn="auto" hangingPunct="0">
              <a:spcBef>
                <a:spcPts val="0"/>
              </a:spcBef>
              <a:spcAft>
                <a:spcPts val="0"/>
              </a:spcAft>
            </a:pPr>
            <a:r>
              <a:rPr lang="en-US" dirty="0">
                <a:solidFill>
                  <a:schemeClr val="tx1">
                    <a:lumMod val="75000"/>
                    <a:lumOff val="25000"/>
                  </a:schemeClr>
                </a:solidFill>
                <a:latin typeface="Gill Sans MT" panose="020B0502020104020203" pitchFamily="34" charset="0"/>
              </a:rPr>
              <a:t>You get NaNO</a:t>
            </a:r>
            <a:r>
              <a:rPr lang="en-US" baseline="-25000" dirty="0">
                <a:solidFill>
                  <a:schemeClr val="tx1">
                    <a:lumMod val="75000"/>
                    <a:lumOff val="25000"/>
                  </a:schemeClr>
                </a:solidFill>
                <a:latin typeface="Gill Sans MT" panose="020B0502020104020203" pitchFamily="34" charset="0"/>
              </a:rPr>
              <a:t>3  </a:t>
            </a:r>
            <a:r>
              <a:rPr lang="en-US" dirty="0">
                <a:solidFill>
                  <a:schemeClr val="tx1">
                    <a:lumMod val="75000"/>
                    <a:lumOff val="25000"/>
                  </a:schemeClr>
                </a:solidFill>
                <a:latin typeface="Gill Sans MT" panose="020B0502020104020203" pitchFamily="34" charset="0"/>
              </a:rPr>
              <a:t>and BaSO</a:t>
            </a:r>
            <a:r>
              <a:rPr lang="en-US" baseline="-25000" dirty="0">
                <a:solidFill>
                  <a:schemeClr val="tx1">
                    <a:lumMod val="75000"/>
                    <a:lumOff val="25000"/>
                  </a:schemeClr>
                </a:solidFill>
                <a:latin typeface="Gill Sans MT" panose="020B0502020104020203" pitchFamily="34" charset="0"/>
              </a:rPr>
              <a:t>4 </a:t>
            </a:r>
            <a:r>
              <a:rPr lang="en-US" dirty="0">
                <a:solidFill>
                  <a:schemeClr val="tx1">
                    <a:lumMod val="75000"/>
                    <a:lumOff val="25000"/>
                  </a:schemeClr>
                </a:solidFill>
                <a:latin typeface="Gill Sans MT" panose="020B0502020104020203" pitchFamily="34" charset="0"/>
              </a:rPr>
              <a:t>.  Are either of these insoluble (solubility rules)?</a:t>
            </a:r>
          </a:p>
        </p:txBody>
      </p:sp>
      <mc:AlternateContent xmlns:mc="http://schemas.openxmlformats.org/markup-compatibility/2006" xmlns:a14="http://schemas.microsoft.com/office/drawing/2010/main">
        <mc:Choice Requires="a14">
          <p:sp>
            <p:nvSpPr>
              <p:cNvPr id="20" name="Text Box 10">
                <a:extLst>
                  <a:ext uri="{FF2B5EF4-FFF2-40B4-BE49-F238E27FC236}">
                    <a16:creationId xmlns:a16="http://schemas.microsoft.com/office/drawing/2014/main" id="{2C3F4DCF-7A22-4254-A1A6-1F28CE36C1CB}"/>
                  </a:ext>
                </a:extLst>
              </p:cNvPr>
              <p:cNvSpPr txBox="1">
                <a:spLocks noChangeArrowheads="1"/>
              </p:cNvSpPr>
              <p:nvPr/>
            </p:nvSpPr>
            <p:spPr bwMode="auto">
              <a:xfrm>
                <a:off x="0" y="4080435"/>
                <a:ext cx="8693171" cy="369332"/>
              </a:xfrm>
              <a:prstGeom prst="rect">
                <a:avLst/>
              </a:prstGeom>
              <a:noFill/>
              <a:ln w="12700">
                <a:noFill/>
                <a:miter lim="800000"/>
                <a:headEnd/>
                <a:tailEnd/>
              </a:ln>
              <a:effectLst/>
            </p:spPr>
            <p:txBody>
              <a:bodyPr wrap="square">
                <a:spAutoFit/>
              </a:bodyPr>
              <a:lstStyle/>
              <a:p>
                <a:pPr defTabSz="914400" eaLnBrk="0" fontAlgn="auto" hangingPunct="0">
                  <a:spcBef>
                    <a:spcPts val="0"/>
                  </a:spcBef>
                  <a:spcAft>
                    <a:spcPts val="0"/>
                  </a:spcAft>
                  <a:defRPr/>
                </a:pPr>
                <a:r>
                  <a:rPr lang="en-US" dirty="0">
                    <a:solidFill>
                      <a:schemeClr val="tx1">
                        <a:lumMod val="75000"/>
                        <a:lumOff val="25000"/>
                      </a:schemeClr>
                    </a:solidFill>
                    <a:latin typeface="Gill Sans MT" panose="020B0502020104020203" pitchFamily="34" charset="0"/>
                  </a:rPr>
                  <a:t>Na</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Ba(NO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endParaRPr lang="en-US" dirty="0">
                  <a:solidFill>
                    <a:schemeClr val="tx1">
                      <a:lumMod val="75000"/>
                      <a:lumOff val="25000"/>
                    </a:schemeClr>
                  </a:solidFill>
                  <a:latin typeface="Gill Sans MT" panose="020B0502020104020203" pitchFamily="34" charset="0"/>
                </a:endParaRPr>
              </a:p>
            </p:txBody>
          </p:sp>
        </mc:Choice>
        <mc:Fallback xmlns="">
          <p:sp>
            <p:nvSpPr>
              <p:cNvPr id="20" name="Text Box 10">
                <a:extLst>
                  <a:ext uri="{FF2B5EF4-FFF2-40B4-BE49-F238E27FC236}">
                    <a16:creationId xmlns:a16="http://schemas.microsoft.com/office/drawing/2014/main" id="{2C3F4DCF-7A22-4254-A1A6-1F28CE36C1CB}"/>
                  </a:ext>
                </a:extLst>
              </p:cNvPr>
              <p:cNvSpPr txBox="1">
                <a:spLocks noRot="1" noChangeAspect="1" noMove="1" noResize="1" noEditPoints="1" noAdjustHandles="1" noChangeArrowheads="1" noChangeShapeType="1" noTextEdit="1"/>
              </p:cNvSpPr>
              <p:nvPr/>
            </p:nvSpPr>
            <p:spPr bwMode="auto">
              <a:xfrm>
                <a:off x="0" y="4080435"/>
                <a:ext cx="8693171" cy="369332"/>
              </a:xfrm>
              <a:prstGeom prst="rect">
                <a:avLst/>
              </a:prstGeom>
              <a:blipFill>
                <a:blip r:embed="rId2"/>
                <a:stretch>
                  <a:fillRect l="-561" t="-8197"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B56DB2A-1FDA-44FE-8468-DA49EEA7C877}"/>
                  </a:ext>
                </a:extLst>
              </p:cNvPr>
              <p:cNvSpPr/>
              <p:nvPr/>
            </p:nvSpPr>
            <p:spPr>
              <a:xfrm>
                <a:off x="760918" y="1650447"/>
                <a:ext cx="3206327"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Na</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Ba(NO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rPr>
                      <m:t>⟶</m:t>
                    </m:r>
                  </m:oMath>
                </a14:m>
                <a:endParaRPr lang="en-US" dirty="0"/>
              </a:p>
            </p:txBody>
          </p:sp>
        </mc:Choice>
        <mc:Fallback xmlns="">
          <p:sp>
            <p:nvSpPr>
              <p:cNvPr id="7" name="Rectangle 6">
                <a:extLst>
                  <a:ext uri="{FF2B5EF4-FFF2-40B4-BE49-F238E27FC236}">
                    <a16:creationId xmlns:a16="http://schemas.microsoft.com/office/drawing/2014/main" id="{6B56DB2A-1FDA-44FE-8468-DA49EEA7C877}"/>
                  </a:ext>
                </a:extLst>
              </p:cNvPr>
              <p:cNvSpPr>
                <a:spLocks noRot="1" noChangeAspect="1" noMove="1" noResize="1" noEditPoints="1" noAdjustHandles="1" noChangeArrowheads="1" noChangeShapeType="1" noTextEdit="1"/>
              </p:cNvSpPr>
              <p:nvPr/>
            </p:nvSpPr>
            <p:spPr>
              <a:xfrm>
                <a:off x="760918" y="1650447"/>
                <a:ext cx="3206327" cy="369332"/>
              </a:xfrm>
              <a:prstGeom prst="rect">
                <a:avLst/>
              </a:prstGeom>
              <a:blipFill>
                <a:blip r:embed="rId3"/>
                <a:stretch>
                  <a:fillRect l="-1711" t="-11667" b="-25000"/>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CB25637D-9554-484F-9009-4B62797A98DE}"/>
              </a:ext>
            </a:extLst>
          </p:cNvPr>
          <p:cNvSpPr/>
          <p:nvPr/>
        </p:nvSpPr>
        <p:spPr>
          <a:xfrm>
            <a:off x="0" y="2243072"/>
            <a:ext cx="3416320"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How do you find the products?  	</a:t>
            </a:r>
            <a:endParaRPr lang="en-US" dirty="0"/>
          </a:p>
        </p:txBody>
      </p:sp>
      <p:sp>
        <p:nvSpPr>
          <p:cNvPr id="24" name="Rectangle 2">
            <a:extLst>
              <a:ext uri="{FF2B5EF4-FFF2-40B4-BE49-F238E27FC236}">
                <a16:creationId xmlns:a16="http://schemas.microsoft.com/office/drawing/2014/main" id="{F08672D5-9BC2-41F2-9239-EEAC4FA0D0B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Precipitation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25" name="Picture 12" descr="Image1">
            <a:extLst>
              <a:ext uri="{FF2B5EF4-FFF2-40B4-BE49-F238E27FC236}">
                <a16:creationId xmlns:a16="http://schemas.microsoft.com/office/drawing/2014/main" id="{7B18D35F-F409-4182-BCF1-6A8579BB92FF}"/>
              </a:ext>
            </a:extLst>
          </p:cNvPr>
          <p:cNvPicPr>
            <a:picLocks noChangeAspect="1" noChangeArrowheads="1"/>
          </p:cNvPicPr>
          <p:nvPr/>
        </p:nvPicPr>
        <p:blipFill>
          <a:blip r:embed="rId4" cstate="print"/>
          <a:srcRect/>
          <a:stretch>
            <a:fillRect/>
          </a:stretch>
        </p:blipFill>
        <p:spPr bwMode="auto">
          <a:xfrm>
            <a:off x="7251331" y="334280"/>
            <a:ext cx="1330045" cy="2714625"/>
          </a:xfrm>
          <a:prstGeom prst="rect">
            <a:avLst/>
          </a:prstGeom>
          <a:noFill/>
          <a:ln w="9525">
            <a:noFill/>
            <a:miter lim="800000"/>
            <a:headEnd/>
            <a:tailEnd/>
          </a:ln>
        </p:spPr>
      </p:pic>
      <p:sp>
        <p:nvSpPr>
          <p:cNvPr id="26" name="Rectangle 25">
            <a:extLst>
              <a:ext uri="{FF2B5EF4-FFF2-40B4-BE49-F238E27FC236}">
                <a16:creationId xmlns:a16="http://schemas.microsoft.com/office/drawing/2014/main" id="{CC7B860B-0CE9-4ECB-B263-1541EFB06BFB}"/>
              </a:ext>
            </a:extLst>
          </p:cNvPr>
          <p:cNvSpPr/>
          <p:nvPr/>
        </p:nvSpPr>
        <p:spPr>
          <a:xfrm>
            <a:off x="3094218" y="4087722"/>
            <a:ext cx="1157689" cy="369332"/>
          </a:xfrm>
          <a:prstGeom prst="rect">
            <a:avLst/>
          </a:prstGeom>
        </p:spPr>
        <p:txBody>
          <a:bodyPr wrap="none">
            <a:spAutoFit/>
          </a:bodyPr>
          <a:lstStyle/>
          <a:p>
            <a:r>
              <a:rPr lang="en-US" b="1" dirty="0">
                <a:solidFill>
                  <a:srgbClr val="67AEB6"/>
                </a:solidFill>
                <a:latin typeface="Gill Sans MT" panose="020B0502020104020203" pitchFamily="34" charset="0"/>
              </a:rPr>
              <a:t>BaSO</a:t>
            </a:r>
            <a:r>
              <a:rPr lang="en-US" b="1" baseline="-25000" dirty="0">
                <a:solidFill>
                  <a:srgbClr val="67AEB6"/>
                </a:solidFill>
                <a:latin typeface="Gill Sans MT" panose="020B0502020104020203" pitchFamily="34" charset="0"/>
              </a:rPr>
              <a:t>4</a:t>
            </a:r>
            <a:r>
              <a:rPr lang="en-US" b="1" dirty="0">
                <a:solidFill>
                  <a:srgbClr val="67AEB6"/>
                </a:solidFill>
                <a:latin typeface="Gill Sans MT" panose="020B0502020104020203" pitchFamily="34" charset="0"/>
              </a:rPr>
              <a:t>(</a:t>
            </a:r>
            <a:r>
              <a:rPr lang="en-US" b="1" i="1" dirty="0">
                <a:solidFill>
                  <a:srgbClr val="67AEB6"/>
                </a:solidFill>
                <a:latin typeface="Gill Sans MT" panose="020B0502020104020203" pitchFamily="34" charset="0"/>
              </a:rPr>
              <a:t>s</a:t>
            </a:r>
            <a:r>
              <a:rPr lang="en-US" b="1" dirty="0">
                <a:solidFill>
                  <a:srgbClr val="67AEB6"/>
                </a:solidFill>
                <a:latin typeface="Gill Sans MT" panose="020B0502020104020203" pitchFamily="34" charset="0"/>
              </a:rPr>
              <a:t>)</a:t>
            </a:r>
            <a:endParaRPr lang="en-US" dirty="0"/>
          </a:p>
        </p:txBody>
      </p:sp>
      <p:sp>
        <p:nvSpPr>
          <p:cNvPr id="27" name="Rectangle 26">
            <a:extLst>
              <a:ext uri="{FF2B5EF4-FFF2-40B4-BE49-F238E27FC236}">
                <a16:creationId xmlns:a16="http://schemas.microsoft.com/office/drawing/2014/main" id="{32710886-DEF6-4FC8-B258-6A563A428857}"/>
              </a:ext>
            </a:extLst>
          </p:cNvPr>
          <p:cNvSpPr/>
          <p:nvPr/>
        </p:nvSpPr>
        <p:spPr>
          <a:xfrm>
            <a:off x="4171670" y="4093377"/>
            <a:ext cx="1656223" cy="369332"/>
          </a:xfrm>
          <a:prstGeom prst="rect">
            <a:avLst/>
          </a:prstGeom>
        </p:spPr>
        <p:txBody>
          <a:bodyPr wrap="none">
            <a:spAutoFit/>
          </a:bodyPr>
          <a:lstStyle/>
          <a:p>
            <a:pPr defTabSz="914400" eaLnBrk="0" fontAlgn="auto" hangingPunct="0">
              <a:spcBef>
                <a:spcPts val="0"/>
              </a:spcBef>
              <a:spcAft>
                <a:spcPts val="0"/>
              </a:spcAft>
              <a:defRPr/>
            </a:pPr>
            <a:r>
              <a:rPr lang="en-US" dirty="0">
                <a:solidFill>
                  <a:schemeClr val="tx1">
                    <a:lumMod val="75000"/>
                    <a:lumOff val="25000"/>
                  </a:schemeClr>
                </a:solidFill>
                <a:latin typeface="Gill Sans MT" panose="020B0502020104020203" pitchFamily="34" charset="0"/>
              </a:rPr>
              <a:t>+ 2 NaNO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a:t>
            </a:r>
          </a:p>
        </p:txBody>
      </p:sp>
      <p:sp>
        <p:nvSpPr>
          <p:cNvPr id="28" name="Rectangle 27">
            <a:extLst>
              <a:ext uri="{FF2B5EF4-FFF2-40B4-BE49-F238E27FC236}">
                <a16:creationId xmlns:a16="http://schemas.microsoft.com/office/drawing/2014/main" id="{97B57221-C7DD-41AC-801E-893ACB98C7C3}"/>
              </a:ext>
            </a:extLst>
          </p:cNvPr>
          <p:cNvSpPr/>
          <p:nvPr/>
        </p:nvSpPr>
        <p:spPr>
          <a:xfrm>
            <a:off x="8013" y="4677081"/>
            <a:ext cx="2266967" cy="369332"/>
          </a:xfrm>
          <a:prstGeom prst="rect">
            <a:avLst/>
          </a:prstGeom>
        </p:spPr>
        <p:txBody>
          <a:bodyPr wrap="none">
            <a:spAutoFit/>
          </a:bodyPr>
          <a:lstStyle/>
          <a:p>
            <a:pPr defTabSz="914400" eaLnBrk="0" fontAlgn="auto" hangingPunct="0">
              <a:spcBef>
                <a:spcPts val="0"/>
              </a:spcBef>
              <a:spcAft>
                <a:spcPts val="0"/>
              </a:spcAft>
              <a:defRPr/>
            </a:pPr>
            <a:r>
              <a:rPr lang="en-US" b="1" dirty="0">
                <a:solidFill>
                  <a:srgbClr val="E47588"/>
                </a:solidFill>
                <a:latin typeface="Gill Sans MT" panose="020B0502020104020203" pitchFamily="34" charset="0"/>
              </a:rPr>
              <a:t>Full Ionic Equation:</a:t>
            </a:r>
          </a:p>
        </p:txBody>
      </p:sp>
      <p:sp>
        <p:nvSpPr>
          <p:cNvPr id="29" name="Rectangle 28">
            <a:extLst>
              <a:ext uri="{FF2B5EF4-FFF2-40B4-BE49-F238E27FC236}">
                <a16:creationId xmlns:a16="http://schemas.microsoft.com/office/drawing/2014/main" id="{CD4E95AF-2CE4-4D9E-A404-8C539C7707B0}"/>
              </a:ext>
            </a:extLst>
          </p:cNvPr>
          <p:cNvSpPr/>
          <p:nvPr/>
        </p:nvSpPr>
        <p:spPr>
          <a:xfrm>
            <a:off x="-3" y="5706741"/>
            <a:ext cx="2282997" cy="369332"/>
          </a:xfrm>
          <a:prstGeom prst="rect">
            <a:avLst/>
          </a:prstGeom>
        </p:spPr>
        <p:txBody>
          <a:bodyPr wrap="none">
            <a:spAutoFit/>
          </a:bodyPr>
          <a:lstStyle/>
          <a:p>
            <a:pPr defTabSz="914400" eaLnBrk="0" fontAlgn="auto" hangingPunct="0">
              <a:spcBef>
                <a:spcPts val="0"/>
              </a:spcBef>
              <a:spcAft>
                <a:spcPts val="0"/>
              </a:spcAft>
              <a:defRPr/>
            </a:pPr>
            <a:r>
              <a:rPr lang="en-US" b="1" dirty="0">
                <a:solidFill>
                  <a:srgbClr val="E47588"/>
                </a:solidFill>
                <a:latin typeface="Gill Sans MT" panose="020B0502020104020203" pitchFamily="34" charset="0"/>
              </a:rPr>
              <a:t>Net Ionic Equation:</a:t>
            </a:r>
          </a:p>
        </p:txBody>
      </p:sp>
      <mc:AlternateContent xmlns:mc="http://schemas.openxmlformats.org/markup-compatibility/2006" xmlns:a14="http://schemas.microsoft.com/office/drawing/2010/main">
        <mc:Choice Requires="a14">
          <p:sp>
            <p:nvSpPr>
              <p:cNvPr id="30" name="Text Box 10">
                <a:extLst>
                  <a:ext uri="{FF2B5EF4-FFF2-40B4-BE49-F238E27FC236}">
                    <a16:creationId xmlns:a16="http://schemas.microsoft.com/office/drawing/2014/main" id="{8340C9C4-5E82-47BA-BFD0-507900AC7FEA}"/>
                  </a:ext>
                </a:extLst>
              </p:cNvPr>
              <p:cNvSpPr txBox="1">
                <a:spLocks noChangeArrowheads="1"/>
              </p:cNvSpPr>
              <p:nvPr/>
            </p:nvSpPr>
            <p:spPr bwMode="auto">
              <a:xfrm>
                <a:off x="-2" y="5092752"/>
                <a:ext cx="8693171" cy="369332"/>
              </a:xfrm>
              <a:prstGeom prst="rect">
                <a:avLst/>
              </a:prstGeom>
              <a:noFill/>
              <a:ln w="12700">
                <a:noFill/>
                <a:miter lim="800000"/>
                <a:headEnd/>
                <a:tailEnd/>
              </a:ln>
              <a:effectLst/>
            </p:spPr>
            <p:txBody>
              <a:bodyPr wrap="square">
                <a:spAutoFit/>
              </a:bodyPr>
              <a:lstStyle/>
              <a:p>
                <a:pPr defTabSz="914400" eaLnBrk="0" fontAlgn="auto" hangingPunct="0">
                  <a:spcBef>
                    <a:spcPts val="0"/>
                  </a:spcBef>
                  <a:spcAft>
                    <a:spcPts val="0"/>
                  </a:spcAft>
                  <a:defRPr/>
                </a:pPr>
                <a:r>
                  <a:rPr lang="en-US" dirty="0">
                    <a:solidFill>
                      <a:schemeClr val="tx1">
                        <a:lumMod val="75000"/>
                        <a:lumOff val="25000"/>
                      </a:schemeClr>
                    </a:solidFill>
                    <a:latin typeface="Gill Sans MT" panose="020B0502020104020203" pitchFamily="34" charset="0"/>
                  </a:rPr>
                  <a:t>2Na</a:t>
                </a:r>
                <a:r>
                  <a:rPr lang="en-US" baseline="30000" dirty="0">
                    <a:solidFill>
                      <a:schemeClr val="tx1">
                        <a:lumMod val="75000"/>
                        <a:lumOff val="25000"/>
                      </a:schemeClr>
                    </a:solidFill>
                    <a:latin typeface="Gill Sans MT" panose="020B0502020104020203" pitchFamily="34" charset="0"/>
                  </a:rPr>
                  <a:t>+</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SO</a:t>
                </a:r>
                <a:r>
                  <a:rPr lang="en-US" baseline="-25000" dirty="0">
                    <a:solidFill>
                      <a:schemeClr val="tx1">
                        <a:lumMod val="75000"/>
                        <a:lumOff val="25000"/>
                      </a:schemeClr>
                    </a:solidFill>
                    <a:latin typeface="Gill Sans MT" panose="020B0502020104020203" pitchFamily="34" charset="0"/>
                  </a:rPr>
                  <a:t>4</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Ba</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+ 2NO</a:t>
                </a:r>
                <a:r>
                  <a:rPr lang="en-US" baseline="-25000" dirty="0">
                    <a:solidFill>
                      <a:schemeClr val="tx1">
                        <a:lumMod val="75000"/>
                        <a:lumOff val="25000"/>
                      </a:schemeClr>
                    </a:solidFill>
                    <a:latin typeface="Gill Sans MT" panose="020B0502020104020203" pitchFamily="34" charset="0"/>
                  </a:rPr>
                  <a:t>3</a:t>
                </a:r>
                <a:r>
                  <a:rPr lang="en-US" baseline="30000" dirty="0">
                    <a:solidFill>
                      <a:schemeClr val="tx1">
                        <a:lumMod val="75000"/>
                        <a:lumOff val="25000"/>
                      </a:schemeClr>
                    </a:solidFill>
                    <a:latin typeface="Gill Sans MT" panose="020B0502020104020203" pitchFamily="34" charset="0"/>
                  </a:rPr>
                  <a:t>–</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BaSO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 + 2Na</a:t>
                </a:r>
                <a:r>
                  <a:rPr lang="en-US" baseline="30000" dirty="0">
                    <a:solidFill>
                      <a:schemeClr val="tx1">
                        <a:lumMod val="75000"/>
                        <a:lumOff val="25000"/>
                      </a:schemeClr>
                    </a:solidFill>
                    <a:latin typeface="Gill Sans MT" panose="020B0502020104020203" pitchFamily="34" charset="0"/>
                  </a:rPr>
                  <a:t>+</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+ 2NO</a:t>
                </a:r>
                <a:r>
                  <a:rPr lang="en-US" baseline="-25000" dirty="0">
                    <a:solidFill>
                      <a:schemeClr val="tx1">
                        <a:lumMod val="75000"/>
                        <a:lumOff val="25000"/>
                      </a:schemeClr>
                    </a:solidFill>
                    <a:latin typeface="Gill Sans MT" panose="020B0502020104020203" pitchFamily="34" charset="0"/>
                  </a:rPr>
                  <a:t>3</a:t>
                </a:r>
                <a:r>
                  <a:rPr lang="en-US" baseline="30000" dirty="0">
                    <a:solidFill>
                      <a:schemeClr val="tx1">
                        <a:lumMod val="75000"/>
                        <a:lumOff val="25000"/>
                      </a:schemeClr>
                    </a:solidFill>
                    <a:latin typeface="Gill Sans MT" panose="020B0502020104020203" pitchFamily="34" charset="0"/>
                  </a:rPr>
                  <a:t>–</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a:t>
                </a:r>
              </a:p>
            </p:txBody>
          </p:sp>
        </mc:Choice>
        <mc:Fallback xmlns="">
          <p:sp>
            <p:nvSpPr>
              <p:cNvPr id="30" name="Text Box 10">
                <a:extLst>
                  <a:ext uri="{FF2B5EF4-FFF2-40B4-BE49-F238E27FC236}">
                    <a16:creationId xmlns:a16="http://schemas.microsoft.com/office/drawing/2014/main" id="{8340C9C4-5E82-47BA-BFD0-507900AC7FEA}"/>
                  </a:ext>
                </a:extLst>
              </p:cNvPr>
              <p:cNvSpPr txBox="1">
                <a:spLocks noRot="1" noChangeAspect="1" noMove="1" noResize="1" noEditPoints="1" noAdjustHandles="1" noChangeArrowheads="1" noChangeShapeType="1" noTextEdit="1"/>
              </p:cNvSpPr>
              <p:nvPr/>
            </p:nvSpPr>
            <p:spPr bwMode="auto">
              <a:xfrm>
                <a:off x="-2" y="5092752"/>
                <a:ext cx="8693171" cy="369332"/>
              </a:xfrm>
              <a:prstGeom prst="rect">
                <a:avLst/>
              </a:prstGeom>
              <a:blipFill>
                <a:blip r:embed="rId5"/>
                <a:stretch>
                  <a:fillRect l="-561" t="-8197" b="-24590"/>
                </a:stretch>
              </a:blipFill>
              <a:ln w="12700">
                <a:noFill/>
                <a:miter lim="800000"/>
                <a:headEnd/>
                <a:tailEnd/>
              </a:ln>
              <a:effectLst/>
            </p:spPr>
            <p:txBody>
              <a:bodyPr/>
              <a:lstStyle/>
              <a:p>
                <a:r>
                  <a:rPr lang="en-US">
                    <a:noFill/>
                  </a:rPr>
                  <a:t> </a:t>
                </a:r>
              </a:p>
            </p:txBody>
          </p:sp>
        </mc:Fallback>
      </mc:AlternateContent>
      <p:sp>
        <p:nvSpPr>
          <p:cNvPr id="31" name="Rectangle 30">
            <a:extLst>
              <a:ext uri="{FF2B5EF4-FFF2-40B4-BE49-F238E27FC236}">
                <a16:creationId xmlns:a16="http://schemas.microsoft.com/office/drawing/2014/main" id="{E1D9343F-77A8-4887-85FD-26B85306E12B}"/>
              </a:ext>
            </a:extLst>
          </p:cNvPr>
          <p:cNvSpPr/>
          <p:nvPr/>
        </p:nvSpPr>
        <p:spPr>
          <a:xfrm>
            <a:off x="-2" y="3670152"/>
            <a:ext cx="2345514" cy="369332"/>
          </a:xfrm>
          <a:prstGeom prst="rect">
            <a:avLst/>
          </a:prstGeom>
        </p:spPr>
        <p:txBody>
          <a:bodyPr wrap="none">
            <a:spAutoFit/>
          </a:bodyPr>
          <a:lstStyle/>
          <a:p>
            <a:pPr defTabSz="914400" eaLnBrk="0" fontAlgn="auto" hangingPunct="0">
              <a:spcBef>
                <a:spcPts val="0"/>
              </a:spcBef>
              <a:spcAft>
                <a:spcPts val="0"/>
              </a:spcAft>
              <a:defRPr/>
            </a:pPr>
            <a:r>
              <a:rPr lang="en-US" b="1" dirty="0">
                <a:solidFill>
                  <a:srgbClr val="E47588"/>
                </a:solidFill>
                <a:latin typeface="Gill Sans MT" panose="020B0502020104020203" pitchFamily="34" charset="0"/>
              </a:rPr>
              <a:t>Molecular Equation:</a:t>
            </a:r>
          </a:p>
        </p:txBody>
      </p:sp>
      <p:cxnSp>
        <p:nvCxnSpPr>
          <p:cNvPr id="33" name="Straight Connector 32">
            <a:extLst>
              <a:ext uri="{FF2B5EF4-FFF2-40B4-BE49-F238E27FC236}">
                <a16:creationId xmlns:a16="http://schemas.microsoft.com/office/drawing/2014/main" id="{E42C7865-2196-448F-927C-B7C7416F79B1}"/>
              </a:ext>
            </a:extLst>
          </p:cNvPr>
          <p:cNvCxnSpPr/>
          <p:nvPr/>
        </p:nvCxnSpPr>
        <p:spPr>
          <a:xfrm flipV="1">
            <a:off x="0" y="5174140"/>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DA4E61-7AC3-4532-8F47-B216DFCF8BA3}"/>
              </a:ext>
            </a:extLst>
          </p:cNvPr>
          <p:cNvCxnSpPr/>
          <p:nvPr/>
        </p:nvCxnSpPr>
        <p:spPr>
          <a:xfrm flipV="1">
            <a:off x="3403600" y="5174139"/>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06204D-F844-40D2-8A26-41B0F09B9B3A}"/>
              </a:ext>
            </a:extLst>
          </p:cNvPr>
          <p:cNvCxnSpPr/>
          <p:nvPr/>
        </p:nvCxnSpPr>
        <p:spPr>
          <a:xfrm flipV="1">
            <a:off x="6978281" y="5153844"/>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02B3F2-6D73-42F1-BB91-DDAAFFCE4280}"/>
              </a:ext>
            </a:extLst>
          </p:cNvPr>
          <p:cNvCxnSpPr/>
          <p:nvPr/>
        </p:nvCxnSpPr>
        <p:spPr>
          <a:xfrm flipV="1">
            <a:off x="5809494" y="5174138"/>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 Box 10">
                <a:extLst>
                  <a:ext uri="{FF2B5EF4-FFF2-40B4-BE49-F238E27FC236}">
                    <a16:creationId xmlns:a16="http://schemas.microsoft.com/office/drawing/2014/main" id="{DFF8D73D-35E9-4C7C-B0C2-E6C085C44463}"/>
                  </a:ext>
                </a:extLst>
              </p:cNvPr>
              <p:cNvSpPr txBox="1">
                <a:spLocks noChangeArrowheads="1"/>
              </p:cNvSpPr>
              <p:nvPr/>
            </p:nvSpPr>
            <p:spPr bwMode="auto">
              <a:xfrm>
                <a:off x="0" y="6149559"/>
                <a:ext cx="8674924" cy="369332"/>
              </a:xfrm>
              <a:prstGeom prst="rect">
                <a:avLst/>
              </a:prstGeom>
              <a:noFill/>
              <a:ln w="12700">
                <a:noFill/>
                <a:miter lim="800000"/>
                <a:headEnd/>
                <a:tailEnd/>
              </a:ln>
              <a:effectLst/>
            </p:spPr>
            <p:txBody>
              <a:bodyPr wrap="square">
                <a:spAutoFit/>
              </a:bodyPr>
              <a:lstStyle/>
              <a:p>
                <a:pPr defTabSz="914400" eaLnBrk="0" fontAlgn="auto" hangingPunct="0">
                  <a:spcBef>
                    <a:spcPts val="0"/>
                  </a:spcBef>
                  <a:spcAft>
                    <a:spcPts val="0"/>
                  </a:spcAft>
                  <a:defRPr/>
                </a:pPr>
                <a:r>
                  <a:rPr lang="en-US" dirty="0">
                    <a:solidFill>
                      <a:schemeClr val="tx1">
                        <a:lumMod val="75000"/>
                        <a:lumOff val="25000"/>
                      </a:schemeClr>
                    </a:solidFill>
                    <a:latin typeface="Gill Sans MT" panose="020B0502020104020203" pitchFamily="34" charset="0"/>
                  </a:rPr>
                  <a:t>SO</a:t>
                </a:r>
                <a:r>
                  <a:rPr lang="en-US" baseline="-25000" dirty="0">
                    <a:solidFill>
                      <a:schemeClr val="tx1">
                        <a:lumMod val="75000"/>
                        <a:lumOff val="25000"/>
                      </a:schemeClr>
                    </a:solidFill>
                    <a:latin typeface="Gill Sans MT" panose="020B0502020104020203" pitchFamily="34" charset="0"/>
                  </a:rPr>
                  <a:t>4</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Ba</a:t>
                </a:r>
                <a:r>
                  <a:rPr lang="en-US" baseline="30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BaSO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a:t>
                </a:r>
              </a:p>
            </p:txBody>
          </p:sp>
        </mc:Choice>
        <mc:Fallback xmlns="">
          <p:sp>
            <p:nvSpPr>
              <p:cNvPr id="37" name="Text Box 10">
                <a:extLst>
                  <a:ext uri="{FF2B5EF4-FFF2-40B4-BE49-F238E27FC236}">
                    <a16:creationId xmlns:a16="http://schemas.microsoft.com/office/drawing/2014/main" id="{DFF8D73D-35E9-4C7C-B0C2-E6C085C44463}"/>
                  </a:ext>
                </a:extLst>
              </p:cNvPr>
              <p:cNvSpPr txBox="1">
                <a:spLocks noRot="1" noChangeAspect="1" noMove="1" noResize="1" noEditPoints="1" noAdjustHandles="1" noChangeArrowheads="1" noChangeShapeType="1" noTextEdit="1"/>
              </p:cNvSpPr>
              <p:nvPr/>
            </p:nvSpPr>
            <p:spPr bwMode="auto">
              <a:xfrm>
                <a:off x="0" y="6149559"/>
                <a:ext cx="8674924" cy="369332"/>
              </a:xfrm>
              <a:prstGeom prst="rect">
                <a:avLst/>
              </a:prstGeom>
              <a:blipFill>
                <a:blip r:embed="rId6"/>
                <a:stretch>
                  <a:fillRect l="-562" t="-10000" b="-26667"/>
                </a:stretch>
              </a:blipFill>
              <a:ln w="12700">
                <a:noFill/>
                <a:miter lim="800000"/>
                <a:headEnd/>
                <a:tailEnd/>
              </a:ln>
              <a:effectLst/>
            </p:spPr>
            <p:txBody>
              <a:bodyPr/>
              <a:lstStyle/>
              <a:p>
                <a:r>
                  <a:rPr lang="en-US">
                    <a:noFill/>
                  </a:rPr>
                  <a:t> </a:t>
                </a:r>
              </a:p>
            </p:txBody>
          </p:sp>
        </mc:Fallback>
      </mc:AlternateContent>
      <p:sp>
        <p:nvSpPr>
          <p:cNvPr id="38" name="Text Box 8">
            <a:extLst>
              <a:ext uri="{FF2B5EF4-FFF2-40B4-BE49-F238E27FC236}">
                <a16:creationId xmlns:a16="http://schemas.microsoft.com/office/drawing/2014/main" id="{39A92595-E85A-445B-92AA-43050A847FCD}"/>
              </a:ext>
            </a:extLst>
          </p:cNvPr>
          <p:cNvSpPr txBox="1">
            <a:spLocks noChangeArrowheads="1"/>
          </p:cNvSpPr>
          <p:nvPr/>
        </p:nvSpPr>
        <p:spPr bwMode="auto">
          <a:xfrm>
            <a:off x="3673062" y="6149009"/>
            <a:ext cx="2315348" cy="369332"/>
          </a:xfrm>
          <a:prstGeom prst="rect">
            <a:avLst/>
          </a:prstGeom>
          <a:noFill/>
          <a:ln w="28575">
            <a:solidFill>
              <a:srgbClr val="E47588"/>
            </a:solidFill>
            <a:miter lim="800000"/>
            <a:headEnd/>
            <a:tailEnd/>
          </a:ln>
        </p:spPr>
        <p:txBody>
          <a:bodyPr wrap="square">
            <a:spAutoFit/>
          </a:bodyPr>
          <a:lstStyle/>
          <a:p>
            <a:pPr defTabSz="914400" eaLnBrk="0" fontAlgn="auto" hangingPunct="0">
              <a:spcBef>
                <a:spcPts val="0"/>
              </a:spcBef>
              <a:spcAft>
                <a:spcPts val="0"/>
              </a:spcAft>
            </a:pPr>
            <a:r>
              <a:rPr lang="en-US" dirty="0">
                <a:solidFill>
                  <a:srgbClr val="67AEB6"/>
                </a:solidFill>
                <a:latin typeface="Gill Sans MT" panose="020B0502020104020203" pitchFamily="34" charset="0"/>
              </a:rPr>
              <a:t>Yes, a reaction occurs. </a:t>
            </a:r>
          </a:p>
        </p:txBody>
      </p:sp>
    </p:spTree>
    <p:extLst>
      <p:ext uri="{BB962C8B-B14F-4D97-AF65-F5344CB8AC3E}">
        <p14:creationId xmlns:p14="http://schemas.microsoft.com/office/powerpoint/2010/main" val="41353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P spid="27" grpId="0"/>
      <p:bldP spid="28" grpId="0"/>
      <p:bldP spid="29" grpId="0"/>
      <p:bldP spid="30" grpId="0"/>
      <p:bldP spid="31" grpId="0"/>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17</a:t>
            </a:fld>
            <a:endParaRPr lang="en-US" dirty="0">
              <a:solidFill>
                <a:schemeClr val="bg1"/>
              </a:solidFill>
            </a:endParaRPr>
          </a:p>
        </p:txBody>
      </p:sp>
      <p:sp>
        <p:nvSpPr>
          <p:cNvPr id="8" name="Rectangle 2">
            <a:extLst>
              <a:ext uri="{FF2B5EF4-FFF2-40B4-BE49-F238E27FC236}">
                <a16:creationId xmlns:a16="http://schemas.microsoft.com/office/drawing/2014/main" id="{0738CF7A-8F1E-4EF5-82DA-D37522E6AA4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759F11E8-1D10-4D77-AAC1-7BAD6BE663AB}"/>
                  </a:ext>
                </a:extLst>
              </p:cNvPr>
              <p:cNvSpPr txBox="1">
                <a:spLocks/>
              </p:cNvSpPr>
              <p:nvPr/>
            </p:nvSpPr>
            <p:spPr>
              <a:xfrm>
                <a:off x="6370" y="1287734"/>
                <a:ext cx="9137629" cy="11468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Add the physical states to the two products:</a:t>
                </a:r>
              </a:p>
              <a:p>
                <a:pPr marL="0" indent="0" algn="ctr">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ZnBr</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+ 2AgNO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Zn(NO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+ 2AgBr</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What is the precipitate in this reaction?</a:t>
                </a:r>
              </a:p>
            </p:txBody>
          </p:sp>
        </mc:Choice>
        <mc:Fallback xmlns="">
          <p:sp>
            <p:nvSpPr>
              <p:cNvPr id="9" name="Text Placeholder 2">
                <a:extLst>
                  <a:ext uri="{FF2B5EF4-FFF2-40B4-BE49-F238E27FC236}">
                    <a16:creationId xmlns:a16="http://schemas.microsoft.com/office/drawing/2014/main" id="{759F11E8-1D10-4D77-AAC1-7BAD6BE663AB}"/>
                  </a:ext>
                </a:extLst>
              </p:cNvPr>
              <p:cNvSpPr txBox="1">
                <a:spLocks noRot="1" noChangeAspect="1" noMove="1" noResize="1" noEditPoints="1" noAdjustHandles="1" noChangeArrowheads="1" noChangeShapeType="1" noTextEdit="1"/>
              </p:cNvSpPr>
              <p:nvPr/>
            </p:nvSpPr>
            <p:spPr>
              <a:xfrm>
                <a:off x="6370" y="1287734"/>
                <a:ext cx="9137629" cy="1146842"/>
              </a:xfrm>
              <a:prstGeom prst="rect">
                <a:avLst/>
              </a:prstGeom>
              <a:blipFill>
                <a:blip r:embed="rId2"/>
                <a:stretch>
                  <a:fillRect l="-534" t="-4787"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88D71B-080B-4FBE-82C0-103C5D331BE7}"/>
                  </a:ext>
                </a:extLst>
              </p:cNvPr>
              <p:cNvSpPr txBox="1"/>
              <p:nvPr/>
            </p:nvSpPr>
            <p:spPr>
              <a:xfrm>
                <a:off x="1915662" y="2434576"/>
                <a:ext cx="5312672" cy="369332"/>
              </a:xfrm>
              <a:prstGeom prst="rect">
                <a:avLst/>
              </a:prstGeom>
              <a:noFill/>
            </p:spPr>
            <p:txBody>
              <a:bodyPr wrap="none" rtlCol="0">
                <a:spAutoFit/>
              </a:bodyPr>
              <a:lstStyle/>
              <a:p>
                <a:pPr algn="ctr"/>
                <a:r>
                  <a:rPr lang="en-US" dirty="0">
                    <a:solidFill>
                      <a:srgbClr val="E47588"/>
                    </a:solidFill>
                    <a:latin typeface="Gill Sans MT" panose="020B0502020104020203" pitchFamily="34" charset="0"/>
                    <a:cs typeface="Arial" panose="020B0604020202020204" pitchFamily="34" charset="0"/>
                  </a:rPr>
                  <a:t>ZnBr</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+ 2AgNO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a:t>
                </a:r>
                <a14:m>
                  <m:oMath xmlns:m="http://schemas.openxmlformats.org/officeDocument/2006/math">
                    <m:r>
                      <a:rPr lang="en-US" i="1">
                        <a:solidFill>
                          <a:srgbClr val="E47588"/>
                        </a:solidFill>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rgbClr val="E47588"/>
                    </a:solidFill>
                    <a:latin typeface="Gill Sans MT" panose="020B0502020104020203" pitchFamily="34" charset="0"/>
                    <a:cs typeface="Arial" panose="020B0604020202020204" pitchFamily="34" charset="0"/>
                  </a:rPr>
                  <a:t> Zn(NO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+ 2AgBr(</a:t>
                </a:r>
                <a:r>
                  <a:rPr lang="en-US" i="1" dirty="0">
                    <a:solidFill>
                      <a:srgbClr val="E47588"/>
                    </a:solidFill>
                    <a:latin typeface="Gill Sans MT" panose="020B0502020104020203" pitchFamily="34" charset="0"/>
                    <a:cs typeface="Arial" panose="020B0604020202020204" pitchFamily="34" charset="0"/>
                  </a:rPr>
                  <a:t>s</a:t>
                </a:r>
                <a:r>
                  <a:rPr lang="en-US" dirty="0">
                    <a:solidFill>
                      <a:srgbClr val="E47588"/>
                    </a:solidFill>
                    <a:latin typeface="Gill Sans MT" panose="020B0502020104020203"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5888D71B-080B-4FBE-82C0-103C5D331BE7}"/>
                  </a:ext>
                </a:extLst>
              </p:cNvPr>
              <p:cNvSpPr txBox="1">
                <a:spLocks noRot="1" noChangeAspect="1" noMove="1" noResize="1" noEditPoints="1" noAdjustHandles="1" noChangeArrowheads="1" noChangeShapeType="1" noTextEdit="1"/>
              </p:cNvSpPr>
              <p:nvPr/>
            </p:nvSpPr>
            <p:spPr>
              <a:xfrm>
                <a:off x="1915662" y="2434576"/>
                <a:ext cx="5312672" cy="369332"/>
              </a:xfrm>
              <a:prstGeom prst="rect">
                <a:avLst/>
              </a:prstGeom>
              <a:blipFill>
                <a:blip r:embed="rId3"/>
                <a:stretch>
                  <a:fillRect l="-803" t="-8197" r="-80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346441B-17FA-48BA-A38A-88A53157C33E}"/>
                  </a:ext>
                </a:extLst>
              </p:cNvPr>
              <p:cNvSpPr txBox="1"/>
              <p:nvPr/>
            </p:nvSpPr>
            <p:spPr>
              <a:xfrm>
                <a:off x="2466296" y="2833369"/>
                <a:ext cx="4211410" cy="369332"/>
              </a:xfrm>
              <a:prstGeom prst="rect">
                <a:avLst/>
              </a:prstGeom>
              <a:noFill/>
            </p:spPr>
            <p:txBody>
              <a:bodyPr wrap="none" rtlCol="0">
                <a:spAutoFit/>
              </a:bodyPr>
              <a:lstStyle/>
              <a:p>
                <a:pPr algn="ctr"/>
                <a:r>
                  <a:rPr lang="en-US" dirty="0">
                    <a:solidFill>
                      <a:srgbClr val="E47588"/>
                    </a:solidFill>
                    <a:latin typeface="Gill Sans MT" panose="020B0502020104020203" pitchFamily="34" charset="0"/>
                    <a:cs typeface="Arial" panose="020B0604020202020204" pitchFamily="34" charset="0"/>
                  </a:rPr>
                  <a:t>Net Ionic: 2Br</a:t>
                </a:r>
                <a:r>
                  <a:rPr lang="en-US" baseline="30000" dirty="0">
                    <a:solidFill>
                      <a:srgbClr val="E47588"/>
                    </a:solidFill>
                    <a:latin typeface="Gill Sans MT" panose="020B0502020104020203" pitchFamily="34" charset="0"/>
                    <a:cs typeface="Arial" panose="020B0604020202020204" pitchFamily="34" charset="0"/>
                  </a:rPr>
                  <a:t>–</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+ 2Ag</a:t>
                </a:r>
                <a:r>
                  <a:rPr lang="en-US" baseline="30000" dirty="0">
                    <a:solidFill>
                      <a:srgbClr val="E47588"/>
                    </a:solidFill>
                    <a:latin typeface="Gill Sans MT" panose="020B0502020104020203" pitchFamily="34" charset="0"/>
                    <a:cs typeface="Arial" panose="020B0604020202020204" pitchFamily="34" charset="0"/>
                  </a:rPr>
                  <a:t>+</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a:t>
                </a:r>
                <a14:m>
                  <m:oMath xmlns:m="http://schemas.openxmlformats.org/officeDocument/2006/math">
                    <m:r>
                      <a:rPr lang="en-US" i="1">
                        <a:solidFill>
                          <a:srgbClr val="E47588"/>
                        </a:solidFill>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rgbClr val="E47588"/>
                    </a:solidFill>
                    <a:latin typeface="Gill Sans MT" panose="020B0502020104020203" pitchFamily="34" charset="0"/>
                    <a:cs typeface="Arial" panose="020B0604020202020204" pitchFamily="34" charset="0"/>
                  </a:rPr>
                  <a:t> 2AgBr(</a:t>
                </a:r>
                <a:r>
                  <a:rPr lang="en-US" i="1" dirty="0">
                    <a:solidFill>
                      <a:srgbClr val="E47588"/>
                    </a:solidFill>
                    <a:latin typeface="Gill Sans MT" panose="020B0502020104020203" pitchFamily="34" charset="0"/>
                    <a:cs typeface="Arial" panose="020B0604020202020204" pitchFamily="34" charset="0"/>
                  </a:rPr>
                  <a:t>s</a:t>
                </a:r>
                <a:r>
                  <a:rPr lang="en-US" dirty="0">
                    <a:solidFill>
                      <a:srgbClr val="E47588"/>
                    </a:solidFill>
                    <a:latin typeface="Gill Sans MT" panose="020B0502020104020203" pitchFamily="34" charset="0"/>
                    <a:cs typeface="Arial" panose="020B0604020202020204" pitchFamily="34" charset="0"/>
                  </a:rPr>
                  <a:t>)</a:t>
                </a:r>
              </a:p>
            </p:txBody>
          </p:sp>
        </mc:Choice>
        <mc:Fallback xmlns="">
          <p:sp>
            <p:nvSpPr>
              <p:cNvPr id="11" name="TextBox 10">
                <a:extLst>
                  <a:ext uri="{FF2B5EF4-FFF2-40B4-BE49-F238E27FC236}">
                    <a16:creationId xmlns:a16="http://schemas.microsoft.com/office/drawing/2014/main" id="{8346441B-17FA-48BA-A38A-88A53157C33E}"/>
                  </a:ext>
                </a:extLst>
              </p:cNvPr>
              <p:cNvSpPr txBox="1">
                <a:spLocks noRot="1" noChangeAspect="1" noMove="1" noResize="1" noEditPoints="1" noAdjustHandles="1" noChangeArrowheads="1" noChangeShapeType="1" noTextEdit="1"/>
              </p:cNvSpPr>
              <p:nvPr/>
            </p:nvSpPr>
            <p:spPr>
              <a:xfrm>
                <a:off x="2466296" y="2833369"/>
                <a:ext cx="4211410" cy="369332"/>
              </a:xfrm>
              <a:prstGeom prst="rect">
                <a:avLst/>
              </a:prstGeom>
              <a:blipFill>
                <a:blip r:embed="rId4"/>
                <a:stretch>
                  <a:fillRect l="-1304" t="-10000" r="-130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Placeholder 2">
                <a:extLst>
                  <a:ext uri="{FF2B5EF4-FFF2-40B4-BE49-F238E27FC236}">
                    <a16:creationId xmlns:a16="http://schemas.microsoft.com/office/drawing/2014/main" id="{8BA612E4-D910-4B57-A627-BDA8310105F5}"/>
                  </a:ext>
                </a:extLst>
              </p:cNvPr>
              <p:cNvSpPr txBox="1">
                <a:spLocks/>
              </p:cNvSpPr>
              <p:nvPr/>
            </p:nvSpPr>
            <p:spPr>
              <a:xfrm>
                <a:off x="6370" y="3958337"/>
                <a:ext cx="9144000" cy="11468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Add the physical states to the two products:</a:t>
                </a:r>
              </a:p>
              <a:p>
                <a:pPr marL="0" indent="0" algn="ctr">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2NaI(</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  </a:t>
                </a:r>
                <a:r>
                  <a:rPr lang="en-US" sz="1800" dirty="0">
                    <a:solidFill>
                      <a:schemeClr val="tx1">
                        <a:lumMod val="75000"/>
                        <a:lumOff val="25000"/>
                      </a:schemeClr>
                    </a:solidFill>
                    <a:latin typeface="Gill Sans MT" panose="020B0502020104020203" pitchFamily="34" charset="0"/>
                    <a:cs typeface="Arial" panose="020B0604020202020204" pitchFamily="34" charset="0"/>
                  </a:rPr>
                  <a:t>+ Pb(NO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PbI</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 </a:t>
                </a:r>
                <a:r>
                  <a:rPr lang="en-US" sz="1800" dirty="0">
                    <a:solidFill>
                      <a:schemeClr val="tx1">
                        <a:lumMod val="75000"/>
                        <a:lumOff val="25000"/>
                      </a:schemeClr>
                    </a:solidFill>
                    <a:latin typeface="Gill Sans MT" panose="020B0502020104020203" pitchFamily="34" charset="0"/>
                    <a:cs typeface="Arial" panose="020B0604020202020204" pitchFamily="34" charset="0"/>
                  </a:rPr>
                  <a:t>+ 2NaNO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What is the precipitate in this reaction?</a:t>
                </a:r>
              </a:p>
            </p:txBody>
          </p:sp>
        </mc:Choice>
        <mc:Fallback xmlns="">
          <p:sp>
            <p:nvSpPr>
              <p:cNvPr id="13" name="Text Placeholder 2">
                <a:extLst>
                  <a:ext uri="{FF2B5EF4-FFF2-40B4-BE49-F238E27FC236}">
                    <a16:creationId xmlns:a16="http://schemas.microsoft.com/office/drawing/2014/main" id="{8BA612E4-D910-4B57-A627-BDA8310105F5}"/>
                  </a:ext>
                </a:extLst>
              </p:cNvPr>
              <p:cNvSpPr txBox="1">
                <a:spLocks noRot="1" noChangeAspect="1" noMove="1" noResize="1" noEditPoints="1" noAdjustHandles="1" noChangeArrowheads="1" noChangeShapeType="1" noTextEdit="1"/>
              </p:cNvSpPr>
              <p:nvPr/>
            </p:nvSpPr>
            <p:spPr>
              <a:xfrm>
                <a:off x="6370" y="3958337"/>
                <a:ext cx="9144000" cy="1146842"/>
              </a:xfrm>
              <a:prstGeom prst="rect">
                <a:avLst/>
              </a:prstGeom>
              <a:blipFill>
                <a:blip r:embed="rId5"/>
                <a:stretch>
                  <a:fillRect l="-533" t="-4787"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246A65A-8ED8-4D61-85C1-22D9D2AEA614}"/>
                  </a:ext>
                </a:extLst>
              </p:cNvPr>
              <p:cNvSpPr txBox="1"/>
              <p:nvPr/>
            </p:nvSpPr>
            <p:spPr>
              <a:xfrm>
                <a:off x="1871860" y="5061937"/>
                <a:ext cx="5121915" cy="369332"/>
              </a:xfrm>
              <a:prstGeom prst="rect">
                <a:avLst/>
              </a:prstGeom>
              <a:noFill/>
            </p:spPr>
            <p:txBody>
              <a:bodyPr wrap="none" rtlCol="0">
                <a:spAutoFit/>
              </a:bodyPr>
              <a:lstStyle/>
              <a:p>
                <a:pPr algn="ctr"/>
                <a:r>
                  <a:rPr lang="en-US" dirty="0">
                    <a:solidFill>
                      <a:srgbClr val="E47588"/>
                    </a:solidFill>
                    <a:latin typeface="Gill Sans MT" panose="020B0502020104020203" pitchFamily="34" charset="0"/>
                    <a:cs typeface="Arial" panose="020B0604020202020204" pitchFamily="34" charset="0"/>
                  </a:rPr>
                  <a:t>2NaI(</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Pb(NO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a:t>
                </a:r>
                <a14:m>
                  <m:oMath xmlns:m="http://schemas.openxmlformats.org/officeDocument/2006/math">
                    <m:r>
                      <a:rPr lang="en-US" i="1">
                        <a:solidFill>
                          <a:srgbClr val="E47588"/>
                        </a:solidFill>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rgbClr val="E47588"/>
                    </a:solidFill>
                    <a:latin typeface="Gill Sans MT" panose="020B0502020104020203" pitchFamily="34" charset="0"/>
                    <a:cs typeface="Arial" panose="020B0604020202020204" pitchFamily="34" charset="0"/>
                  </a:rPr>
                  <a:t> PbI</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a:solidFill>
                      <a:srgbClr val="E47588"/>
                    </a:solidFill>
                    <a:latin typeface="Gill Sans MT" panose="020B0502020104020203" pitchFamily="34" charset="0"/>
                    <a:cs typeface="Arial" panose="020B0604020202020204" pitchFamily="34" charset="0"/>
                  </a:rPr>
                  <a:t>s</a:t>
                </a:r>
                <a:r>
                  <a:rPr lang="en-US" dirty="0">
                    <a:solidFill>
                      <a:srgbClr val="E47588"/>
                    </a:solidFill>
                    <a:latin typeface="Gill Sans MT" panose="020B0502020104020203" pitchFamily="34" charset="0"/>
                    <a:cs typeface="Arial" panose="020B0604020202020204" pitchFamily="34" charset="0"/>
                  </a:rPr>
                  <a:t>) + 2NaNO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5246A65A-8ED8-4D61-85C1-22D9D2AEA614}"/>
                  </a:ext>
                </a:extLst>
              </p:cNvPr>
              <p:cNvSpPr txBox="1">
                <a:spLocks noRot="1" noChangeAspect="1" noMove="1" noResize="1" noEditPoints="1" noAdjustHandles="1" noChangeArrowheads="1" noChangeShapeType="1" noTextEdit="1"/>
              </p:cNvSpPr>
              <p:nvPr/>
            </p:nvSpPr>
            <p:spPr>
              <a:xfrm>
                <a:off x="1871860" y="5061937"/>
                <a:ext cx="5121915" cy="369332"/>
              </a:xfrm>
              <a:prstGeom prst="rect">
                <a:avLst/>
              </a:prstGeom>
              <a:blipFill>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2944B6-1A2F-4809-A04D-BF2905614B42}"/>
                  </a:ext>
                </a:extLst>
              </p:cNvPr>
              <p:cNvSpPr txBox="1"/>
              <p:nvPr/>
            </p:nvSpPr>
            <p:spPr>
              <a:xfrm>
                <a:off x="2298257" y="5465693"/>
                <a:ext cx="3853299" cy="369332"/>
              </a:xfrm>
              <a:prstGeom prst="rect">
                <a:avLst/>
              </a:prstGeom>
              <a:noFill/>
            </p:spPr>
            <p:txBody>
              <a:bodyPr wrap="none" rtlCol="0">
                <a:spAutoFit/>
              </a:bodyPr>
              <a:lstStyle/>
              <a:p>
                <a:pPr algn="ctr"/>
                <a:r>
                  <a:rPr lang="en-US" dirty="0">
                    <a:solidFill>
                      <a:srgbClr val="E47588"/>
                    </a:solidFill>
                    <a:latin typeface="Gill Sans MT" panose="020B0502020104020203" pitchFamily="34" charset="0"/>
                    <a:cs typeface="Arial" panose="020B0604020202020204" pitchFamily="34" charset="0"/>
                  </a:rPr>
                  <a:t>Net Ionic: 2I</a:t>
                </a:r>
                <a:r>
                  <a:rPr lang="en-US" baseline="30000" dirty="0">
                    <a:solidFill>
                      <a:srgbClr val="E47588"/>
                    </a:solidFill>
                    <a:latin typeface="Gill Sans MT" panose="020B0502020104020203" pitchFamily="34" charset="0"/>
                    <a:cs typeface="Arial" panose="020B0604020202020204" pitchFamily="34" charset="0"/>
                  </a:rPr>
                  <a:t>–</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Pb</a:t>
                </a:r>
                <a:r>
                  <a:rPr lang="en-US" baseline="30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a:t>
                </a:r>
                <a14:m>
                  <m:oMath xmlns:m="http://schemas.openxmlformats.org/officeDocument/2006/math">
                    <m:r>
                      <a:rPr lang="en-US" i="1">
                        <a:solidFill>
                          <a:srgbClr val="E47588"/>
                        </a:solidFill>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rgbClr val="E47588"/>
                    </a:solidFill>
                    <a:latin typeface="Gill Sans MT" panose="020B0502020104020203" pitchFamily="34" charset="0"/>
                    <a:cs typeface="Arial" panose="020B0604020202020204" pitchFamily="34" charset="0"/>
                  </a:rPr>
                  <a:t> PbI</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a:solidFill>
                      <a:srgbClr val="E47588"/>
                    </a:solidFill>
                    <a:latin typeface="Gill Sans MT" panose="020B0502020104020203" pitchFamily="34" charset="0"/>
                    <a:cs typeface="Arial" panose="020B0604020202020204" pitchFamily="34" charset="0"/>
                  </a:rPr>
                  <a:t>s</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772944B6-1A2F-4809-A04D-BF2905614B42}"/>
                  </a:ext>
                </a:extLst>
              </p:cNvPr>
              <p:cNvSpPr txBox="1">
                <a:spLocks noRot="1" noChangeAspect="1" noMove="1" noResize="1" noEditPoints="1" noAdjustHandles="1" noChangeArrowheads="1" noChangeShapeType="1" noTextEdit="1"/>
              </p:cNvSpPr>
              <p:nvPr/>
            </p:nvSpPr>
            <p:spPr>
              <a:xfrm>
                <a:off x="2298257" y="5465693"/>
                <a:ext cx="3853299" cy="369332"/>
              </a:xfrm>
              <a:prstGeom prst="rect">
                <a:avLst/>
              </a:prstGeom>
              <a:blipFill>
                <a:blip r:embed="rId7"/>
                <a:stretch>
                  <a:fillRect l="-791"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9571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18</a:t>
            </a:fld>
            <a:endParaRPr lang="en-US" dirty="0">
              <a:solidFill>
                <a:schemeClr val="bg1"/>
              </a:solidFill>
            </a:endParaRPr>
          </a:p>
        </p:txBody>
      </p:sp>
      <p:sp>
        <p:nvSpPr>
          <p:cNvPr id="8" name="TPQuestion">
            <a:extLst>
              <a:ext uri="{FF2B5EF4-FFF2-40B4-BE49-F238E27FC236}">
                <a16:creationId xmlns:a16="http://schemas.microsoft.com/office/drawing/2014/main" id="{555A613D-7343-4E30-992A-BCD8164288E0}"/>
              </a:ext>
            </a:extLst>
          </p:cNvPr>
          <p:cNvSpPr txBox="1">
            <a:spLocks/>
          </p:cNvSpPr>
          <p:nvPr/>
        </p:nvSpPr>
        <p:spPr>
          <a:xfrm>
            <a:off x="0" y="1139505"/>
            <a:ext cx="8686800" cy="838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Which combination of reactants will produce a precipitate?</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PAnswers">
                <a:extLst>
                  <a:ext uri="{FF2B5EF4-FFF2-40B4-BE49-F238E27FC236}">
                    <a16:creationId xmlns:a16="http://schemas.microsoft.com/office/drawing/2014/main" id="{63DDE094-F960-42EB-BD1C-131679CC2B64}"/>
                  </a:ext>
                </a:extLst>
              </p:cNvPr>
              <p:cNvSpPr txBox="1">
                <a:spLocks/>
              </p:cNvSpPr>
              <p:nvPr>
                <p:custDataLst>
                  <p:tags r:id="rId1"/>
                </p:custDataLst>
              </p:nvPr>
            </p:nvSpPr>
            <p:spPr>
              <a:xfrm>
                <a:off x="60651" y="1678644"/>
                <a:ext cx="57150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110000"/>
                  </a:lnSpc>
                  <a:buFontTx/>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Ni(NO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BaCl</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609600" indent="-609600">
                  <a:lnSpc>
                    <a:spcPct val="300000"/>
                  </a:lnSpc>
                  <a:buFontTx/>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Na</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+ 2NH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Br(</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609600" indent="-609600">
                  <a:lnSpc>
                    <a:spcPct val="300000"/>
                  </a:lnSpc>
                  <a:buFontTx/>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CuSO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+ 2KNO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609600" indent="-609600">
                  <a:lnSpc>
                    <a:spcPct val="300000"/>
                  </a:lnSpc>
                  <a:buFontTx/>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Pb(NO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+ 2KI(</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609600" indent="-609600">
                  <a:lnSpc>
                    <a:spcPct val="300000"/>
                  </a:lnSpc>
                  <a:buFontTx/>
                  <a:buAutoNum type="alphaUcPeriod"/>
                </a:pPr>
                <a:r>
                  <a:rPr lang="en-US" sz="1800" dirty="0">
                    <a:solidFill>
                      <a:schemeClr val="tx1">
                        <a:lumMod val="75000"/>
                        <a:lumOff val="25000"/>
                      </a:schemeClr>
                    </a:solidFill>
                    <a:latin typeface="Gill Sans MT" panose="020B0502020104020203" pitchFamily="34" charset="0"/>
                    <a:cs typeface="Arial" panose="020B0604020202020204" pitchFamily="34" charset="0"/>
                  </a:rPr>
                  <a:t>MgSO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+ 2NH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Cl(</a:t>
                </a:r>
                <a:r>
                  <a:rPr lang="en-US" sz="18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9" name="TPAnswers">
                <a:extLst>
                  <a:ext uri="{FF2B5EF4-FFF2-40B4-BE49-F238E27FC236}">
                    <a16:creationId xmlns:a16="http://schemas.microsoft.com/office/drawing/2014/main" id="{63DDE094-F960-42EB-BD1C-131679CC2B64}"/>
                  </a:ext>
                </a:extLst>
              </p:cNvPr>
              <p:cNvSpPr txBox="1">
                <a:spLocks noRot="1" noChangeAspect="1" noMove="1" noResize="1" noEditPoints="1" noAdjustHandles="1" noChangeArrowheads="1" noChangeShapeType="1" noTextEdit="1"/>
              </p:cNvSpPr>
              <p:nvPr>
                <p:custDataLst>
                  <p:tags r:id="rId3"/>
                </p:custDataLst>
              </p:nvPr>
            </p:nvSpPr>
            <p:spPr>
              <a:xfrm>
                <a:off x="60651" y="1678644"/>
                <a:ext cx="5715000" cy="4525963"/>
              </a:xfrm>
              <a:prstGeom prst="rect">
                <a:avLst/>
              </a:prstGeom>
              <a:blipFill>
                <a:blip r:embed="rId4"/>
                <a:stretch>
                  <a:fillRect l="-854" t="-53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30478B2-A4C6-4B4B-9629-569B6405A6C6}"/>
              </a:ext>
            </a:extLst>
          </p:cNvPr>
          <p:cNvSpPr txBox="1"/>
          <p:nvPr/>
        </p:nvSpPr>
        <p:spPr>
          <a:xfrm>
            <a:off x="3497807" y="1685916"/>
            <a:ext cx="2751074" cy="369332"/>
          </a:xfrm>
          <a:prstGeom prst="rect">
            <a:avLst/>
          </a:prstGeom>
          <a:noFill/>
        </p:spPr>
        <p:txBody>
          <a:bodyPr wrap="none" rtlCol="0">
            <a:spAutoFit/>
          </a:bodyPr>
          <a:lstStyle/>
          <a:p>
            <a:pPr marL="0" indent="0" algn="ctr">
              <a:buNone/>
            </a:pPr>
            <a:r>
              <a:rPr lang="en-US" dirty="0">
                <a:solidFill>
                  <a:srgbClr val="E47588"/>
                </a:solidFill>
                <a:latin typeface="Gill Sans MT" panose="020B0502020104020203" pitchFamily="34" charset="0"/>
                <a:cs typeface="Arial" panose="020B0604020202020204" pitchFamily="34" charset="0"/>
              </a:rPr>
              <a:t>Ba(NO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NiCl</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p:sp>
        <p:nvSpPr>
          <p:cNvPr id="11" name="TextBox 10">
            <a:extLst>
              <a:ext uri="{FF2B5EF4-FFF2-40B4-BE49-F238E27FC236}">
                <a16:creationId xmlns:a16="http://schemas.microsoft.com/office/drawing/2014/main" id="{76805E5A-7007-4882-B7B1-017C7F36BBC7}"/>
              </a:ext>
            </a:extLst>
          </p:cNvPr>
          <p:cNvSpPr txBox="1"/>
          <p:nvPr/>
        </p:nvSpPr>
        <p:spPr>
          <a:xfrm>
            <a:off x="3577154" y="2491998"/>
            <a:ext cx="3023585" cy="369332"/>
          </a:xfrm>
          <a:prstGeom prst="rect">
            <a:avLst/>
          </a:prstGeom>
          <a:noFill/>
        </p:spPr>
        <p:txBody>
          <a:bodyPr wrap="none" rtlCol="0">
            <a:spAutoFit/>
          </a:bodyPr>
          <a:lstStyle/>
          <a:p>
            <a:pPr marL="0" indent="0" algn="ctr">
              <a:buNone/>
            </a:pPr>
            <a:r>
              <a:rPr lang="en-US" dirty="0">
                <a:solidFill>
                  <a:srgbClr val="E47588"/>
                </a:solidFill>
                <a:latin typeface="Gill Sans MT" panose="020B0502020104020203" pitchFamily="34" charset="0"/>
                <a:cs typeface="Arial" panose="020B0604020202020204" pitchFamily="34" charset="0"/>
              </a:rPr>
              <a:t>2NaBr(</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(NH</a:t>
            </a:r>
            <a:r>
              <a:rPr lang="en-US" baseline="-25000" dirty="0">
                <a:solidFill>
                  <a:srgbClr val="E47588"/>
                </a:solidFill>
                <a:latin typeface="Gill Sans MT" panose="020B0502020104020203" pitchFamily="34" charset="0"/>
                <a:cs typeface="Arial" panose="020B0604020202020204" pitchFamily="34" charset="0"/>
              </a:rPr>
              <a:t>4</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CO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p:sp>
        <p:nvSpPr>
          <p:cNvPr id="13" name="TextBox 12">
            <a:extLst>
              <a:ext uri="{FF2B5EF4-FFF2-40B4-BE49-F238E27FC236}">
                <a16:creationId xmlns:a16="http://schemas.microsoft.com/office/drawing/2014/main" id="{3BF3EB6E-633B-458A-864D-9029A873CE05}"/>
              </a:ext>
            </a:extLst>
          </p:cNvPr>
          <p:cNvSpPr txBox="1"/>
          <p:nvPr/>
        </p:nvSpPr>
        <p:spPr>
          <a:xfrm>
            <a:off x="3367964" y="3463277"/>
            <a:ext cx="2880917" cy="369332"/>
          </a:xfrm>
          <a:prstGeom prst="rect">
            <a:avLst/>
          </a:prstGeom>
          <a:noFill/>
        </p:spPr>
        <p:txBody>
          <a:bodyPr wrap="none" rtlCol="0">
            <a:spAutoFit/>
          </a:bodyPr>
          <a:lstStyle/>
          <a:p>
            <a:pPr marL="0" indent="0" algn="ctr">
              <a:buNone/>
            </a:pPr>
            <a:r>
              <a:rPr lang="en-US" dirty="0">
                <a:solidFill>
                  <a:srgbClr val="E47588"/>
                </a:solidFill>
                <a:latin typeface="Gill Sans MT" panose="020B0502020104020203" pitchFamily="34" charset="0"/>
                <a:cs typeface="Arial" panose="020B0604020202020204" pitchFamily="34" charset="0"/>
              </a:rPr>
              <a:t>Cu(NO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K</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SO</a:t>
            </a:r>
            <a:r>
              <a:rPr lang="en-US" baseline="-25000" dirty="0">
                <a:solidFill>
                  <a:srgbClr val="E47588"/>
                </a:solidFill>
                <a:latin typeface="Gill Sans MT" panose="020B0502020104020203" pitchFamily="34" charset="0"/>
                <a:cs typeface="Arial" panose="020B0604020202020204" pitchFamily="34" charset="0"/>
              </a:rPr>
              <a:t>4</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p:sp>
        <p:nvSpPr>
          <p:cNvPr id="14" name="TextBox 13">
            <a:extLst>
              <a:ext uri="{FF2B5EF4-FFF2-40B4-BE49-F238E27FC236}">
                <a16:creationId xmlns:a16="http://schemas.microsoft.com/office/drawing/2014/main" id="{ABBCF55F-4B3B-4AA1-83AB-5A39BE1428C8}"/>
              </a:ext>
            </a:extLst>
          </p:cNvPr>
          <p:cNvSpPr txBox="1"/>
          <p:nvPr/>
        </p:nvSpPr>
        <p:spPr>
          <a:xfrm>
            <a:off x="3245193" y="4403895"/>
            <a:ext cx="2172390" cy="369332"/>
          </a:xfrm>
          <a:prstGeom prst="rect">
            <a:avLst/>
          </a:prstGeom>
          <a:noFill/>
        </p:spPr>
        <p:txBody>
          <a:bodyPr wrap="none" rtlCol="0">
            <a:spAutoFit/>
          </a:bodyPr>
          <a:lstStyle/>
          <a:p>
            <a:pPr marL="0" indent="0" algn="ctr">
              <a:buNone/>
            </a:pPr>
            <a:r>
              <a:rPr lang="en-US" dirty="0">
                <a:solidFill>
                  <a:srgbClr val="E47588"/>
                </a:solidFill>
                <a:latin typeface="Gill Sans MT" panose="020B0502020104020203" pitchFamily="34" charset="0"/>
                <a:cs typeface="Arial" panose="020B0604020202020204" pitchFamily="34" charset="0"/>
              </a:rPr>
              <a:t>PbI</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a:solidFill>
                  <a:srgbClr val="E47588"/>
                </a:solidFill>
                <a:latin typeface="Gill Sans MT" panose="020B0502020104020203" pitchFamily="34" charset="0"/>
                <a:cs typeface="Arial" panose="020B0604020202020204" pitchFamily="34" charset="0"/>
              </a:rPr>
              <a:t>s</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 </a:t>
            </a:r>
            <a:r>
              <a:rPr lang="en-US" dirty="0">
                <a:solidFill>
                  <a:srgbClr val="E47588"/>
                </a:solidFill>
                <a:latin typeface="Gill Sans MT" panose="020B0502020104020203" pitchFamily="34" charset="0"/>
                <a:cs typeface="Arial" panose="020B0604020202020204" pitchFamily="34" charset="0"/>
              </a:rPr>
              <a:t> + 2KNO</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p:sp>
        <p:nvSpPr>
          <p:cNvPr id="15" name="TextBox 14">
            <a:extLst>
              <a:ext uri="{FF2B5EF4-FFF2-40B4-BE49-F238E27FC236}">
                <a16:creationId xmlns:a16="http://schemas.microsoft.com/office/drawing/2014/main" id="{E8E04BB3-7CF0-4469-B43E-C1250A23CBD3}"/>
              </a:ext>
            </a:extLst>
          </p:cNvPr>
          <p:cNvSpPr txBox="1"/>
          <p:nvPr/>
        </p:nvSpPr>
        <p:spPr>
          <a:xfrm>
            <a:off x="3367964" y="5352133"/>
            <a:ext cx="2920992" cy="369332"/>
          </a:xfrm>
          <a:prstGeom prst="rect">
            <a:avLst/>
          </a:prstGeom>
          <a:noFill/>
        </p:spPr>
        <p:txBody>
          <a:bodyPr wrap="none" rtlCol="0">
            <a:spAutoFit/>
          </a:bodyPr>
          <a:lstStyle/>
          <a:p>
            <a:pPr marL="0" indent="0" algn="ctr">
              <a:buNone/>
            </a:pPr>
            <a:r>
              <a:rPr lang="en-US" dirty="0">
                <a:solidFill>
                  <a:srgbClr val="E47588"/>
                </a:solidFill>
                <a:latin typeface="Gill Sans MT" panose="020B0502020104020203" pitchFamily="34" charset="0"/>
                <a:cs typeface="Arial" panose="020B0604020202020204" pitchFamily="34" charset="0"/>
              </a:rPr>
              <a:t>(NH</a:t>
            </a:r>
            <a:r>
              <a:rPr lang="en-US" baseline="-25000" dirty="0">
                <a:solidFill>
                  <a:srgbClr val="E47588"/>
                </a:solidFill>
                <a:latin typeface="Gill Sans MT" panose="020B0502020104020203" pitchFamily="34" charset="0"/>
                <a:cs typeface="Arial" panose="020B0604020202020204" pitchFamily="34" charset="0"/>
              </a:rPr>
              <a:t>4</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SO</a:t>
            </a:r>
            <a:r>
              <a:rPr lang="en-US" baseline="-25000" dirty="0">
                <a:solidFill>
                  <a:srgbClr val="E47588"/>
                </a:solidFill>
                <a:latin typeface="Gill Sans MT" panose="020B0502020104020203" pitchFamily="34" charset="0"/>
                <a:cs typeface="Arial" panose="020B0604020202020204" pitchFamily="34" charset="0"/>
              </a:rPr>
              <a:t>4</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  + MgCl</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a:t>
            </a:r>
            <a:r>
              <a:rPr lang="en-US" i="1" dirty="0" err="1">
                <a:solidFill>
                  <a:srgbClr val="E47588"/>
                </a:solidFill>
                <a:latin typeface="Gill Sans MT" panose="020B0502020104020203" pitchFamily="34" charset="0"/>
                <a:cs typeface="Arial" panose="020B0604020202020204" pitchFamily="34" charset="0"/>
              </a:rPr>
              <a:t>aq</a:t>
            </a:r>
            <a:r>
              <a:rPr lang="en-US" dirty="0">
                <a:solidFill>
                  <a:srgbClr val="E47588"/>
                </a:solidFill>
                <a:latin typeface="Gill Sans MT" panose="020B0502020104020203" pitchFamily="34" charset="0"/>
                <a:cs typeface="Arial" panose="020B0604020202020204" pitchFamily="34" charset="0"/>
              </a:rPr>
              <a:t>)</a:t>
            </a:r>
          </a:p>
        </p:txBody>
      </p:sp>
      <p:sp>
        <p:nvSpPr>
          <p:cNvPr id="20" name="Rectangle 2">
            <a:extLst>
              <a:ext uri="{FF2B5EF4-FFF2-40B4-BE49-F238E27FC236}">
                <a16:creationId xmlns:a16="http://schemas.microsoft.com/office/drawing/2014/main" id="{AC4B5240-BCEF-4C60-A332-B7771B0128D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 (Don’t forget to balance)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Oval 6">
            <a:extLst>
              <a:ext uri="{FF2B5EF4-FFF2-40B4-BE49-F238E27FC236}">
                <a16:creationId xmlns:a16="http://schemas.microsoft.com/office/drawing/2014/main" id="{CFFD1245-5FD9-4836-B98A-5A67222293BF}"/>
              </a:ext>
            </a:extLst>
          </p:cNvPr>
          <p:cNvSpPr/>
          <p:nvPr/>
        </p:nvSpPr>
        <p:spPr>
          <a:xfrm>
            <a:off x="40808" y="4419135"/>
            <a:ext cx="388647" cy="369332"/>
          </a:xfrm>
          <a:prstGeom prst="ellipse">
            <a:avLst/>
          </a:prstGeom>
          <a:noFill/>
          <a:ln w="38100">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19</a:t>
            </a:fld>
            <a:endParaRPr lang="en-US" dirty="0">
              <a:solidFill>
                <a:schemeClr val="bg1"/>
              </a:solidFill>
            </a:endParaRPr>
          </a:p>
        </p:txBody>
      </p:sp>
      <p:sp>
        <p:nvSpPr>
          <p:cNvPr id="8" name="Content Placeholder 2">
            <a:extLst>
              <a:ext uri="{FF2B5EF4-FFF2-40B4-BE49-F238E27FC236}">
                <a16:creationId xmlns:a16="http://schemas.microsoft.com/office/drawing/2014/main" id="{E942E841-3029-4CB7-81C3-1478968E73F6}"/>
              </a:ext>
            </a:extLst>
          </p:cNvPr>
          <p:cNvSpPr txBox="1">
            <a:spLocks/>
          </p:cNvSpPr>
          <p:nvPr/>
        </p:nvSpPr>
        <p:spPr>
          <a:xfrm>
            <a:off x="635000" y="1402787"/>
            <a:ext cx="8509000" cy="54769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Zinc(II) Bromide + Silver(I) nitrate</a:t>
            </a:r>
          </a:p>
          <a:p>
            <a:pPr marL="0" indent="0">
              <a:lnSpc>
                <a:spcPct val="200000"/>
              </a:lnSpc>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Ammonium sulfide + copper(II) nitrate</a:t>
            </a:r>
          </a:p>
          <a:p>
            <a:pPr marL="0" indent="0">
              <a:lnSpc>
                <a:spcPct val="200000"/>
              </a:lnSpc>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AgNO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 </a:t>
            </a:r>
            <a:r>
              <a:rPr lang="en-US" sz="1600" dirty="0" err="1">
                <a:solidFill>
                  <a:schemeClr val="tx1">
                    <a:lumMod val="75000"/>
                    <a:lumOff val="25000"/>
                  </a:schemeClr>
                </a:solidFill>
                <a:latin typeface="Gill Sans MT" panose="020B0502020104020203" pitchFamily="34" charset="0"/>
                <a:cs typeface="Arial" panose="020B0604020202020204" pitchFamily="34" charset="0"/>
              </a:rPr>
              <a:t>KCl</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p>
          <a:p>
            <a:pPr marL="0" indent="0">
              <a:lnSpc>
                <a:spcPct val="200000"/>
              </a:lnSpc>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Mg(NO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 Na</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CO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p>
          <a:p>
            <a:pPr marL="0" indent="0">
              <a:lnSpc>
                <a:spcPct val="200000"/>
              </a:lnSpc>
              <a:buNone/>
            </a:pPr>
            <a:r>
              <a:rPr lang="pt-BR" sz="1600" dirty="0">
                <a:solidFill>
                  <a:schemeClr val="tx1">
                    <a:lumMod val="75000"/>
                    <a:lumOff val="25000"/>
                  </a:schemeClr>
                </a:solidFill>
                <a:latin typeface="Gill Sans MT" panose="020B0502020104020203" pitchFamily="34" charset="0"/>
                <a:cs typeface="Arial" panose="020B0604020202020204" pitchFamily="34" charset="0"/>
              </a:rPr>
              <a:t>strontium bromide (</a:t>
            </a:r>
            <a:r>
              <a:rPr lang="pt-BR" sz="1600" i="1" dirty="0">
                <a:solidFill>
                  <a:schemeClr val="tx1">
                    <a:lumMod val="75000"/>
                    <a:lumOff val="25000"/>
                  </a:schemeClr>
                </a:solidFill>
                <a:latin typeface="Gill Sans MT" panose="020B0502020104020203" pitchFamily="34" charset="0"/>
                <a:cs typeface="Arial" panose="020B0604020202020204" pitchFamily="34" charset="0"/>
              </a:rPr>
              <a:t>aq</a:t>
            </a:r>
            <a:r>
              <a:rPr lang="pt-BR" sz="1600" dirty="0">
                <a:solidFill>
                  <a:schemeClr val="tx1">
                    <a:lumMod val="75000"/>
                    <a:lumOff val="25000"/>
                  </a:schemeClr>
                </a:solidFill>
                <a:latin typeface="Gill Sans MT" panose="020B0502020104020203" pitchFamily="34" charset="0"/>
                <a:cs typeface="Arial" panose="020B0604020202020204" pitchFamily="34" charset="0"/>
              </a:rPr>
              <a:t>) + potassium sulfate (</a:t>
            </a:r>
            <a:r>
              <a:rPr lang="pt-BR" sz="1600" i="1" dirty="0">
                <a:solidFill>
                  <a:schemeClr val="tx1">
                    <a:lumMod val="75000"/>
                    <a:lumOff val="25000"/>
                  </a:schemeClr>
                </a:solidFill>
                <a:latin typeface="Gill Sans MT" panose="020B0502020104020203" pitchFamily="34" charset="0"/>
                <a:cs typeface="Arial" panose="020B0604020202020204" pitchFamily="34" charset="0"/>
              </a:rPr>
              <a:t>aq</a:t>
            </a:r>
            <a:r>
              <a:rPr lang="pt-BR" sz="1600" dirty="0">
                <a:solidFill>
                  <a:schemeClr val="tx1">
                    <a:lumMod val="75000"/>
                    <a:lumOff val="25000"/>
                  </a:schemeClr>
                </a:solidFill>
                <a:latin typeface="Gill Sans MT" panose="020B0502020104020203" pitchFamily="34" charset="0"/>
                <a:cs typeface="Arial" panose="020B0604020202020204" pitchFamily="34" charset="0"/>
              </a:rPr>
              <a:t>)</a:t>
            </a:r>
          </a:p>
          <a:p>
            <a:pPr marL="0" indent="0">
              <a:lnSpc>
                <a:spcPct val="200000"/>
              </a:lnSpc>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chromium(III) nitrate (</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 iron(II) sulfate (</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p>
          <a:p>
            <a:pPr marL="0" indent="0">
              <a:lnSpc>
                <a:spcPct val="200000"/>
              </a:lnSpc>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K</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PO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   Al(NO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p>
        </p:txBody>
      </p:sp>
      <p:sp>
        <p:nvSpPr>
          <p:cNvPr id="9" name="TextBox 8">
            <a:extLst>
              <a:ext uri="{FF2B5EF4-FFF2-40B4-BE49-F238E27FC236}">
                <a16:creationId xmlns:a16="http://schemas.microsoft.com/office/drawing/2014/main" id="{9056AA62-F5C9-4D2B-BE7B-371B269EEC8D}"/>
              </a:ext>
            </a:extLst>
          </p:cNvPr>
          <p:cNvSpPr txBox="1"/>
          <p:nvPr/>
        </p:nvSpPr>
        <p:spPr>
          <a:xfrm>
            <a:off x="0" y="967708"/>
            <a:ext cx="9144000" cy="830997"/>
          </a:xfrm>
          <a:prstGeom prst="rect">
            <a:avLst/>
          </a:prstGeom>
          <a:noFill/>
        </p:spPr>
        <p:txBody>
          <a:bodyPr wrap="square" rtlCol="0">
            <a:spAutoFit/>
          </a:bodyPr>
          <a:lstStyle/>
          <a:p>
            <a:r>
              <a:rPr lang="en-US" sz="1600" b="1" dirty="0">
                <a:solidFill>
                  <a:schemeClr val="tx1">
                    <a:lumMod val="75000"/>
                    <a:lumOff val="25000"/>
                  </a:schemeClr>
                </a:solidFill>
                <a:latin typeface="Gill Sans MT" panose="020B0502020104020203" pitchFamily="34" charset="0"/>
              </a:rPr>
              <a:t>Predict the products from mixing the following reactants and give a balanced molecular equation, a complete ionic equation, and a net ionic equation:</a:t>
            </a:r>
          </a:p>
          <a:p>
            <a:endParaRPr lang="en-US" sz="1600" b="1" dirty="0">
              <a:solidFill>
                <a:schemeClr val="tx1">
                  <a:lumMod val="75000"/>
                  <a:lumOff val="25000"/>
                </a:schemeClr>
              </a:solidFill>
              <a:latin typeface="Gill Sans MT" panose="020B0502020104020203" pitchFamily="34" charset="0"/>
            </a:endParaRPr>
          </a:p>
        </p:txBody>
      </p:sp>
      <p:sp>
        <p:nvSpPr>
          <p:cNvPr id="10" name="Rectangle 2">
            <a:extLst>
              <a:ext uri="{FF2B5EF4-FFF2-40B4-BE49-F238E27FC236}">
                <a16:creationId xmlns:a16="http://schemas.microsoft.com/office/drawing/2014/main" id="{2C57C332-9E8C-40A7-9593-FB89AE5C5C8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 (Don’t forget to balance)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PQuestion">
            <a:extLst>
              <a:ext uri="{FF2B5EF4-FFF2-40B4-BE49-F238E27FC236}">
                <a16:creationId xmlns:a16="http://schemas.microsoft.com/office/drawing/2014/main" id="{37532ED8-FDB0-4A65-AB80-B855DF26527D}"/>
              </a:ext>
            </a:extLst>
          </p:cNvPr>
          <p:cNvSpPr txBox="1">
            <a:spLocks/>
          </p:cNvSpPr>
          <p:nvPr/>
        </p:nvSpPr>
        <p:spPr>
          <a:xfrm>
            <a:off x="0" y="5864671"/>
            <a:ext cx="8686800" cy="365125"/>
          </a:xfrm>
          <a:prstGeom prst="rect">
            <a:avLst/>
          </a:prstGeom>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tx1">
                    <a:lumMod val="75000"/>
                    <a:lumOff val="25000"/>
                  </a:schemeClr>
                </a:solidFill>
                <a:latin typeface="Gill Sans MT" panose="020B0502020104020203" pitchFamily="34" charset="0"/>
                <a:cs typeface="Arial" panose="020B0604020202020204" pitchFamily="34" charset="0"/>
              </a:rPr>
              <a:t>Name the spectator ions when Pb(NO</a:t>
            </a:r>
            <a:r>
              <a:rPr lang="en-US" sz="1600" b="1"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b="1" dirty="0">
                <a:solidFill>
                  <a:schemeClr val="tx1">
                    <a:lumMod val="75000"/>
                    <a:lumOff val="25000"/>
                  </a:schemeClr>
                </a:solidFill>
                <a:latin typeface="Gill Sans MT" panose="020B0502020104020203" pitchFamily="34" charset="0"/>
                <a:cs typeface="Arial" panose="020B0604020202020204" pitchFamily="34" charset="0"/>
              </a:rPr>
              <a:t>)</a:t>
            </a:r>
            <a:r>
              <a:rPr lang="en-US" sz="1600" b="1"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b="1" dirty="0">
                <a:solidFill>
                  <a:schemeClr val="tx1">
                    <a:lumMod val="75000"/>
                    <a:lumOff val="25000"/>
                  </a:schemeClr>
                </a:solidFill>
                <a:latin typeface="Gill Sans MT" panose="020B0502020104020203" pitchFamily="34" charset="0"/>
                <a:cs typeface="Arial" panose="020B0604020202020204" pitchFamily="34" charset="0"/>
              </a:rPr>
              <a:t>(</a:t>
            </a:r>
            <a:r>
              <a:rPr lang="en-US" sz="1600"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b="1" dirty="0">
                <a:solidFill>
                  <a:schemeClr val="tx1">
                    <a:lumMod val="75000"/>
                    <a:lumOff val="25000"/>
                  </a:schemeClr>
                </a:solidFill>
                <a:latin typeface="Gill Sans MT" panose="020B0502020104020203" pitchFamily="34" charset="0"/>
                <a:cs typeface="Arial" panose="020B0604020202020204" pitchFamily="34" charset="0"/>
              </a:rPr>
              <a:t>) and Na</a:t>
            </a:r>
            <a:r>
              <a:rPr lang="en-US" sz="1600" b="1"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b="1" dirty="0">
                <a:solidFill>
                  <a:schemeClr val="tx1">
                    <a:lumMod val="75000"/>
                    <a:lumOff val="25000"/>
                  </a:schemeClr>
                </a:solidFill>
                <a:latin typeface="Gill Sans MT" panose="020B0502020104020203" pitchFamily="34" charset="0"/>
                <a:cs typeface="Arial" panose="020B0604020202020204" pitchFamily="34" charset="0"/>
              </a:rPr>
              <a:t>S(</a:t>
            </a:r>
            <a:r>
              <a:rPr lang="en-US" sz="1600"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b="1" dirty="0">
                <a:solidFill>
                  <a:schemeClr val="tx1">
                    <a:lumMod val="75000"/>
                    <a:lumOff val="25000"/>
                  </a:schemeClr>
                </a:solidFill>
                <a:latin typeface="Gill Sans MT" panose="020B0502020104020203" pitchFamily="34" charset="0"/>
                <a:cs typeface="Arial" panose="020B0604020202020204" pitchFamily="34" charset="0"/>
              </a:rPr>
              <a:t>)  are mixed</a:t>
            </a:r>
          </a:p>
        </p:txBody>
      </p:sp>
    </p:spTree>
    <p:extLst>
      <p:ext uri="{BB962C8B-B14F-4D97-AF65-F5344CB8AC3E}">
        <p14:creationId xmlns:p14="http://schemas.microsoft.com/office/powerpoint/2010/main" val="288789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a:t>
            </a:fld>
            <a:endParaRPr lang="en-US" dirty="0">
              <a:solidFill>
                <a:schemeClr val="bg1"/>
              </a:solidFill>
            </a:endParaRPr>
          </a:p>
        </p:txBody>
      </p:sp>
      <p:sp>
        <p:nvSpPr>
          <p:cNvPr id="8" name="Rectangle 2"/>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Chemical Equations: Interpreting and Writing</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EB3D3AC-2B4A-4FA0-8955-EE8FE43964A4}"/>
                  </a:ext>
                </a:extLst>
              </p:cNvPr>
              <p:cNvSpPr txBox="1">
                <a:spLocks noChangeArrowheads="1"/>
              </p:cNvSpPr>
              <p:nvPr/>
            </p:nvSpPr>
            <p:spPr bwMode="auto">
              <a:xfrm>
                <a:off x="1" y="989976"/>
                <a:ext cx="9143999" cy="3506024"/>
              </a:xfrm>
              <a:prstGeom prst="rect">
                <a:avLst/>
              </a:prstGeom>
              <a:noFill/>
              <a:ln w="9525">
                <a:noFill/>
                <a:miter lim="800000"/>
                <a:headEnd/>
                <a:tailEnd/>
              </a:ln>
            </p:spPr>
            <p:txBody>
              <a:bodyPr wrap="square">
                <a:spAutoFit/>
              </a:bodyPr>
              <a:lstStyle/>
              <a:p>
                <a:pP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67AEB6"/>
                    </a:solidFill>
                    <a:latin typeface="Gill Sans MT" panose="020B0502020104020203" pitchFamily="34" charset="0"/>
                    <a:cs typeface="Times New Roman" pitchFamily="18" charset="0"/>
                  </a:rPr>
                  <a:t>chemical</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equation</a:t>
                </a:r>
                <a:r>
                  <a:rPr lang="en-US" altLang="en-US" dirty="0">
                    <a:solidFill>
                      <a:schemeClr val="tx1">
                        <a:lumMod val="75000"/>
                        <a:lumOff val="25000"/>
                      </a:schemeClr>
                    </a:solidFill>
                    <a:latin typeface="Gill Sans MT" panose="020B0502020104020203" pitchFamily="34" charset="0"/>
                    <a:cs typeface="Times New Roman" pitchFamily="18" charset="0"/>
                  </a:rPr>
                  <a:t> uses chemical symbols to denote what occurs in a chemical reaction.  </a:t>
                </a:r>
              </a:p>
              <a:p>
                <a:pPr algn="ct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NH</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 + </a:t>
                </a:r>
                <a:r>
                  <a:rPr lang="en-US" altLang="en-US" dirty="0" err="1">
                    <a:solidFill>
                      <a:schemeClr val="tx1">
                        <a:lumMod val="75000"/>
                        <a:lumOff val="25000"/>
                      </a:schemeClr>
                    </a:solidFill>
                    <a:latin typeface="Gill Sans MT" panose="020B0502020104020203" pitchFamily="34" charset="0"/>
                    <a:cs typeface="Times New Roman" pitchFamily="18" charset="0"/>
                  </a:rPr>
                  <a:t>HCl</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dirty="0"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cs typeface="Times New Roman" pitchFamily="18" charset="0"/>
                  </a:rPr>
                  <a:t> NH</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Cl</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Ammonia and hydrogen chloride react to produce ammonium chloride. Each chemical species that appears to the left of the arrow is called a </a:t>
                </a:r>
                <a:r>
                  <a:rPr lang="en-US" altLang="en-US" b="1" dirty="0">
                    <a:solidFill>
                      <a:srgbClr val="E47588"/>
                    </a:solidFill>
                    <a:latin typeface="Gill Sans MT" panose="020B0502020104020203" pitchFamily="34" charset="0"/>
                    <a:cs typeface="Times New Roman" pitchFamily="18" charset="0"/>
                  </a:rPr>
                  <a:t>reactant</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algn="ctr" eaLnBrk="0" hangingPunct="0">
                  <a:lnSpc>
                    <a:spcPct val="150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Times New Roman" pitchFamily="18" charset="0"/>
                  </a:rPr>
                  <a:t>NH</a:t>
                </a:r>
                <a:r>
                  <a:rPr lang="en-US" altLang="en-US" b="1" baseline="-25000" dirty="0">
                    <a:solidFill>
                      <a:srgbClr val="E47588"/>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err="1">
                    <a:solidFill>
                      <a:srgbClr val="E47588"/>
                    </a:solidFill>
                    <a:latin typeface="Gill Sans MT" panose="020B0502020104020203" pitchFamily="34" charset="0"/>
                    <a:cs typeface="Times New Roman" pitchFamily="18" charset="0"/>
                  </a:rPr>
                  <a:t>HCl</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cs typeface="Times New Roman" pitchFamily="18" charset="0"/>
                  </a:rPr>
                  <a:t> NH</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Cl</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Each species that appears to the right of the arrow is called a </a:t>
                </a:r>
                <a:r>
                  <a:rPr lang="en-US" altLang="en-US" b="1" dirty="0">
                    <a:solidFill>
                      <a:srgbClr val="8776A2"/>
                    </a:solidFill>
                    <a:latin typeface="Gill Sans MT" panose="020B0502020104020203" pitchFamily="34" charset="0"/>
                    <a:cs typeface="Times New Roman" pitchFamily="18" charset="0"/>
                  </a:rPr>
                  <a:t>product</a:t>
                </a:r>
                <a:r>
                  <a:rPr lang="en-US" altLang="en-US" dirty="0">
                    <a:solidFill>
                      <a:schemeClr val="tx1">
                        <a:lumMod val="75000"/>
                        <a:lumOff val="25000"/>
                      </a:schemeClr>
                    </a:solidFill>
                    <a:latin typeface="Gill Sans MT" panose="020B0502020104020203" pitchFamily="34" charset="0"/>
                    <a:cs typeface="Times New Roman" pitchFamily="18" charset="0"/>
                  </a:rPr>
                  <a:t>.</a:t>
                </a:r>
                <a:endParaRPr lang="en-US" altLang="en-US" b="1" i="1" dirty="0">
                  <a:solidFill>
                    <a:schemeClr val="tx1">
                      <a:lumMod val="75000"/>
                      <a:lumOff val="25000"/>
                    </a:schemeClr>
                  </a:solidFill>
                  <a:latin typeface="Gill Sans MT" panose="020B0502020104020203" pitchFamily="34" charset="0"/>
                  <a:cs typeface="Times New Roman" pitchFamily="18" charset="0"/>
                </a:endParaRPr>
              </a:p>
              <a:p>
                <a:pPr algn="ct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NH</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 + </a:t>
                </a:r>
                <a:r>
                  <a:rPr lang="en-US" altLang="en-US" dirty="0" err="1">
                    <a:solidFill>
                      <a:schemeClr val="tx1">
                        <a:lumMod val="75000"/>
                        <a:lumOff val="25000"/>
                      </a:schemeClr>
                    </a:solidFill>
                    <a:latin typeface="Gill Sans MT" panose="020B0502020104020203" pitchFamily="34" charset="0"/>
                    <a:cs typeface="Times New Roman" pitchFamily="18" charset="0"/>
                  </a:rPr>
                  <a:t>HCl</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8776A2"/>
                    </a:solidFill>
                    <a:latin typeface="Gill Sans MT" panose="020B0502020104020203" pitchFamily="34" charset="0"/>
                    <a:cs typeface="Times New Roman" pitchFamily="18" charset="0"/>
                  </a:rPr>
                  <a:t>NH</a:t>
                </a:r>
                <a:r>
                  <a:rPr lang="en-US" altLang="en-US" b="1" baseline="-25000" dirty="0">
                    <a:solidFill>
                      <a:srgbClr val="8776A2"/>
                    </a:solidFill>
                    <a:latin typeface="Gill Sans MT" panose="020B0502020104020203" pitchFamily="34" charset="0"/>
                    <a:cs typeface="Times New Roman" pitchFamily="18" charset="0"/>
                  </a:rPr>
                  <a:t>4</a:t>
                </a:r>
                <a:r>
                  <a:rPr lang="en-US" altLang="en-US" b="1" dirty="0">
                    <a:solidFill>
                      <a:srgbClr val="8776A2"/>
                    </a:solidFill>
                    <a:latin typeface="Gill Sans MT" panose="020B0502020104020203" pitchFamily="34" charset="0"/>
                    <a:cs typeface="Times New Roman" pitchFamily="18" charset="0"/>
                  </a:rPr>
                  <a:t>Cl</a:t>
                </a:r>
              </a:p>
            </p:txBody>
          </p:sp>
        </mc:Choice>
        <mc:Fallback xmlns="">
          <p:sp>
            <p:nvSpPr>
              <p:cNvPr id="17" name="TextBox 16">
                <a:extLst>
                  <a:ext uri="{FF2B5EF4-FFF2-40B4-BE49-F238E27FC236}">
                    <a16:creationId xmlns:a16="http://schemas.microsoft.com/office/drawing/2014/main" id="{4EB3D3AC-2B4A-4FA0-8955-EE8FE43964A4}"/>
                  </a:ext>
                </a:extLst>
              </p:cNvPr>
              <p:cNvSpPr txBox="1">
                <a:spLocks noRot="1" noChangeAspect="1" noMove="1" noResize="1" noEditPoints="1" noAdjustHandles="1" noChangeArrowheads="1" noChangeShapeType="1" noTextEdit="1"/>
              </p:cNvSpPr>
              <p:nvPr/>
            </p:nvSpPr>
            <p:spPr bwMode="auto">
              <a:xfrm>
                <a:off x="1" y="989976"/>
                <a:ext cx="9143999" cy="3506024"/>
              </a:xfrm>
              <a:prstGeom prst="rect">
                <a:avLst/>
              </a:prstGeom>
              <a:blipFill>
                <a:blip r:embed="rId2"/>
                <a:stretch>
                  <a:fillRect l="-533" b="-1736"/>
                </a:stretch>
              </a:blipFill>
              <a:ln w="9525">
                <a:noFill/>
                <a:miter lim="800000"/>
                <a:headEnd/>
                <a:tailEnd/>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8DBD1B66-3E7A-4DFD-B4FF-C22B34733F9B}"/>
              </a:ext>
            </a:extLst>
          </p:cNvPr>
          <p:cNvSpPr txBox="1">
            <a:spLocks noChangeArrowheads="1"/>
          </p:cNvSpPr>
          <p:nvPr/>
        </p:nvSpPr>
        <p:spPr bwMode="auto">
          <a:xfrm>
            <a:off x="0" y="4942841"/>
            <a:ext cx="9143998" cy="1615827"/>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Labels are used to indicate the physical states in a chemical equation:</a:t>
            </a:r>
          </a:p>
          <a:p>
            <a:pPr lvl="1"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a:solidFill>
                  <a:schemeClr val="tx1">
                    <a:lumMod val="75000"/>
                    <a:lumOff val="25000"/>
                  </a:schemeClr>
                </a:solidFill>
                <a:latin typeface="Gill Sans MT" panose="020B0502020104020203" pitchFamily="34" charset="0"/>
                <a:cs typeface="Times New Roman" pitchFamily="18" charset="0"/>
              </a:rPr>
              <a:t>g</a:t>
            </a:r>
            <a:r>
              <a:rPr lang="en-US" altLang="en-US" dirty="0">
                <a:solidFill>
                  <a:schemeClr val="tx1">
                    <a:lumMod val="75000"/>
                    <a:lumOff val="25000"/>
                  </a:schemeClr>
                </a:solidFill>
                <a:latin typeface="Gill Sans MT" panose="020B0502020104020203" pitchFamily="34" charset="0"/>
                <a:cs typeface="Times New Roman" pitchFamily="18" charset="0"/>
              </a:rPr>
              <a:t>) gas,  (</a:t>
            </a:r>
            <a:r>
              <a:rPr lang="en-US" altLang="en-US" i="1" dirty="0">
                <a:solidFill>
                  <a:schemeClr val="tx1">
                    <a:lumMod val="75000"/>
                    <a:lumOff val="25000"/>
                  </a:schemeClr>
                </a:solidFill>
                <a:latin typeface="Gill Sans MT" panose="020B0502020104020203" pitchFamily="34" charset="0"/>
                <a:cs typeface="Times New Roman" pitchFamily="18" charset="0"/>
              </a:rPr>
              <a:t>l</a:t>
            </a:r>
            <a:r>
              <a:rPr lang="en-US" altLang="en-US" dirty="0">
                <a:solidFill>
                  <a:schemeClr val="tx1">
                    <a:lumMod val="75000"/>
                    <a:lumOff val="25000"/>
                  </a:schemeClr>
                </a:solidFill>
                <a:latin typeface="Gill Sans MT" panose="020B0502020104020203" pitchFamily="34" charset="0"/>
                <a:cs typeface="Times New Roman" pitchFamily="18" charset="0"/>
              </a:rPr>
              <a:t>) liquid, (</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solid, (</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b="1" i="1" dirty="0">
                <a:solidFill>
                  <a:schemeClr val="tx1">
                    <a:lumMod val="75000"/>
                    <a:lumOff val="25000"/>
                  </a:schemeClr>
                </a:solidFill>
                <a:latin typeface="Gill Sans MT" panose="020B0502020104020203" pitchFamily="34" charset="0"/>
                <a:cs typeface="Times New Roman" pitchFamily="18" charset="0"/>
              </a:rPr>
              <a:t>aqueous</a:t>
            </a:r>
            <a:r>
              <a:rPr lang="en-US" altLang="en-US" dirty="0">
                <a:solidFill>
                  <a:schemeClr val="tx1">
                    <a:lumMod val="75000"/>
                    <a:lumOff val="25000"/>
                  </a:schemeClr>
                </a:solidFill>
                <a:latin typeface="Gill Sans MT" panose="020B0502020104020203" pitchFamily="34" charset="0"/>
                <a:cs typeface="Times New Roman" pitchFamily="18" charset="0"/>
              </a:rPr>
              <a:t>  [dissolved in water]</a:t>
            </a:r>
          </a:p>
          <a:p>
            <a:pPr algn="ct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NH</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a:solidFill>
                  <a:schemeClr val="tx1">
                    <a:lumMod val="75000"/>
                    <a:lumOff val="25000"/>
                  </a:schemeClr>
                </a:solidFill>
                <a:latin typeface="Gill Sans MT" panose="020B0502020104020203" pitchFamily="34" charset="0"/>
                <a:cs typeface="Times New Roman" pitchFamily="18" charset="0"/>
              </a:rPr>
              <a:t>g</a:t>
            </a:r>
            <a:r>
              <a:rPr lang="en-US" altLang="en-US" dirty="0">
                <a:solidFill>
                  <a:schemeClr val="tx1">
                    <a:lumMod val="75000"/>
                    <a:lumOff val="25000"/>
                  </a:schemeClr>
                </a:solidFill>
                <a:latin typeface="Gill Sans MT" panose="020B0502020104020203" pitchFamily="34" charset="0"/>
                <a:cs typeface="Times New Roman" pitchFamily="18" charset="0"/>
              </a:rPr>
              <a:t>) + HCl(</a:t>
            </a:r>
            <a:r>
              <a:rPr lang="en-US" altLang="en-US" i="1" dirty="0">
                <a:solidFill>
                  <a:schemeClr val="tx1">
                    <a:lumMod val="75000"/>
                    <a:lumOff val="25000"/>
                  </a:schemeClr>
                </a:solidFill>
                <a:latin typeface="Gill Sans MT" panose="020B0502020104020203" pitchFamily="34" charset="0"/>
                <a:cs typeface="Times New Roman" pitchFamily="18" charset="0"/>
              </a:rPr>
              <a:t>g</a:t>
            </a:r>
            <a:r>
              <a:rPr lang="en-US" altLang="en-US" dirty="0">
                <a:solidFill>
                  <a:schemeClr val="tx1">
                    <a:lumMod val="75000"/>
                    <a:lumOff val="25000"/>
                  </a:schemeClr>
                </a:solidFill>
                <a:latin typeface="Gill Sans MT" panose="020B0502020104020203" pitchFamily="34" charset="0"/>
                <a:cs typeface="Times New Roman" pitchFamily="18" charset="0"/>
              </a:rPr>
              <a:t>) → NH</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Cl(</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algn="ct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algn="ct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a:solidFill>
                  <a:schemeClr val="tx1">
                    <a:lumMod val="75000"/>
                    <a:lumOff val="25000"/>
                  </a:schemeClr>
                </a:solidFill>
                <a:latin typeface="Gill Sans MT" panose="020B0502020104020203" pitchFamily="34" charset="0"/>
                <a:cs typeface="Times New Roman" pitchFamily="18" charset="0"/>
              </a:rPr>
              <a:t>g</a:t>
            </a:r>
            <a:r>
              <a:rPr lang="en-US" altLang="en-US" dirty="0">
                <a:solidFill>
                  <a:schemeClr val="tx1">
                    <a:lumMod val="75000"/>
                    <a:lumOff val="25000"/>
                  </a:schemeClr>
                </a:solidFill>
                <a:latin typeface="Gill Sans MT" panose="020B0502020104020203" pitchFamily="34" charset="0"/>
                <a:cs typeface="Times New Roman" pitchFamily="18" charset="0"/>
              </a:rPr>
              <a:t>) +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O(</a:t>
            </a:r>
            <a:r>
              <a:rPr lang="en-US" altLang="en-US" i="1" dirty="0">
                <a:solidFill>
                  <a:schemeClr val="tx1">
                    <a:lumMod val="75000"/>
                    <a:lumOff val="25000"/>
                  </a:schemeClr>
                </a:solidFill>
                <a:latin typeface="Gill Sans MT" panose="020B0502020104020203" pitchFamily="34" charset="0"/>
                <a:cs typeface="Times New Roman" pitchFamily="18" charset="0"/>
              </a:rPr>
              <a:t>l</a:t>
            </a:r>
            <a:r>
              <a:rPr lang="en-US" altLang="en-US" dirty="0">
                <a:solidFill>
                  <a:schemeClr val="tx1">
                    <a:lumMod val="75000"/>
                    <a:lumOff val="25000"/>
                  </a:schemeClr>
                </a:solidFill>
                <a:latin typeface="Gill Sans MT" panose="020B0502020104020203" pitchFamily="34" charset="0"/>
                <a:cs typeface="Times New Roman" pitchFamily="18" charset="0"/>
              </a:rPr>
              <a:t>) →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Tree>
    <p:extLst>
      <p:ext uri="{BB962C8B-B14F-4D97-AF65-F5344CB8AC3E}">
        <p14:creationId xmlns:p14="http://schemas.microsoft.com/office/powerpoint/2010/main" val="2734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20</a:t>
            </a:fld>
            <a:endParaRPr lang="en-US" dirty="0">
              <a:solidFill>
                <a:schemeClr val="bg1"/>
              </a:solidFill>
            </a:endParaRPr>
          </a:p>
        </p:txBody>
      </p:sp>
      <p:sp>
        <p:nvSpPr>
          <p:cNvPr id="8" name="TextBox 6">
            <a:extLst>
              <a:ext uri="{FF2B5EF4-FFF2-40B4-BE49-F238E27FC236}">
                <a16:creationId xmlns:a16="http://schemas.microsoft.com/office/drawing/2014/main" id="{350D907C-F73C-4B66-8E99-C6BE9811CEDE}"/>
              </a:ext>
            </a:extLst>
          </p:cNvPr>
          <p:cNvSpPr txBox="1">
            <a:spLocks noChangeArrowheads="1"/>
          </p:cNvSpPr>
          <p:nvPr/>
        </p:nvSpPr>
        <p:spPr bwMode="auto">
          <a:xfrm>
            <a:off x="1" y="912311"/>
            <a:ext cx="9143999" cy="584775"/>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sz="1600" dirty="0">
                <a:solidFill>
                  <a:schemeClr val="tx1">
                    <a:lumMod val="75000"/>
                    <a:lumOff val="25000"/>
                  </a:schemeClr>
                </a:solidFill>
                <a:latin typeface="Gill Sans MT" panose="020B0502020104020203" pitchFamily="34" charset="0"/>
                <a:cs typeface="Times New Roman" pitchFamily="18" charset="0"/>
              </a:rPr>
              <a:t>Acids can be either strong or weak. A </a:t>
            </a:r>
            <a:r>
              <a:rPr lang="en-US" altLang="en-US" sz="1600" b="1" dirty="0">
                <a:solidFill>
                  <a:schemeClr val="tx1">
                    <a:lumMod val="75000"/>
                    <a:lumOff val="25000"/>
                  </a:schemeClr>
                </a:solidFill>
                <a:latin typeface="Gill Sans MT" panose="020B0502020104020203" pitchFamily="34" charset="0"/>
                <a:cs typeface="Times New Roman" pitchFamily="18" charset="0"/>
              </a:rPr>
              <a:t>strong acid </a:t>
            </a:r>
            <a:r>
              <a:rPr lang="en-US" altLang="en-US" sz="1600" dirty="0">
                <a:solidFill>
                  <a:schemeClr val="tx1">
                    <a:lumMod val="75000"/>
                    <a:lumOff val="25000"/>
                  </a:schemeClr>
                </a:solidFill>
                <a:latin typeface="Gill Sans MT" panose="020B0502020104020203" pitchFamily="34" charset="0"/>
                <a:cs typeface="Times New Roman" pitchFamily="18" charset="0"/>
              </a:rPr>
              <a:t>= </a:t>
            </a:r>
            <a:r>
              <a:rPr lang="en-US" altLang="en-US" sz="1600" b="1" dirty="0">
                <a:solidFill>
                  <a:schemeClr val="tx1">
                    <a:lumMod val="75000"/>
                    <a:lumOff val="25000"/>
                  </a:schemeClr>
                </a:solidFill>
                <a:latin typeface="Gill Sans MT" panose="020B0502020104020203" pitchFamily="34" charset="0"/>
                <a:cs typeface="Times New Roman" pitchFamily="18" charset="0"/>
              </a:rPr>
              <a:t>strong electrolyte</a:t>
            </a:r>
            <a:r>
              <a:rPr lang="en-US" altLang="en-US" sz="1600" dirty="0">
                <a:solidFill>
                  <a:schemeClr val="tx1">
                    <a:lumMod val="75000"/>
                    <a:lumOff val="25000"/>
                  </a:schemeClr>
                </a:solidFill>
                <a:latin typeface="Gill Sans MT" panose="020B0502020104020203" pitchFamily="34" charset="0"/>
                <a:cs typeface="Times New Roman" pitchFamily="18" charset="0"/>
              </a:rPr>
              <a:t> and </a:t>
            </a:r>
            <a:r>
              <a:rPr lang="en-US" altLang="en-US" sz="1600" b="1" dirty="0">
                <a:solidFill>
                  <a:schemeClr val="tx1">
                    <a:lumMod val="75000"/>
                    <a:lumOff val="25000"/>
                  </a:schemeClr>
                </a:solidFill>
                <a:latin typeface="Gill Sans MT" panose="020B0502020104020203" pitchFamily="34" charset="0"/>
                <a:cs typeface="Times New Roman" pitchFamily="18" charset="0"/>
              </a:rPr>
              <a:t>strong bases = strong electrolytes </a:t>
            </a:r>
            <a:r>
              <a:rPr lang="en-US" altLang="en-US" sz="1600" dirty="0">
                <a:solidFill>
                  <a:schemeClr val="tx1">
                    <a:lumMod val="75000"/>
                    <a:lumOff val="25000"/>
                  </a:schemeClr>
                </a:solidFill>
                <a:latin typeface="Gill Sans MT" panose="020B0502020104020203" pitchFamily="34" charset="0"/>
                <a:cs typeface="Times New Roman" pitchFamily="18" charset="0"/>
              </a:rPr>
              <a:t>(dissociate completely). Strong bases are the hydroxides of Group 1A and heavy Group 2A.  </a:t>
            </a:r>
          </a:p>
        </p:txBody>
      </p:sp>
      <p:sp>
        <p:nvSpPr>
          <p:cNvPr id="9" name="Rectangle 2">
            <a:extLst>
              <a:ext uri="{FF2B5EF4-FFF2-40B4-BE49-F238E27FC236}">
                <a16:creationId xmlns:a16="http://schemas.microsoft.com/office/drawing/2014/main" id="{BB654791-0186-4633-AA3B-E6CEBEABC03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Acid-Base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Rectangle 3">
            <a:extLst>
              <a:ext uri="{FF2B5EF4-FFF2-40B4-BE49-F238E27FC236}">
                <a16:creationId xmlns:a16="http://schemas.microsoft.com/office/drawing/2014/main" id="{DB71661E-F45C-40AC-AD2F-A49D0A79304F}"/>
              </a:ext>
            </a:extLst>
          </p:cNvPr>
          <p:cNvSpPr txBox="1">
            <a:spLocks noChangeArrowheads="1"/>
          </p:cNvSpPr>
          <p:nvPr/>
        </p:nvSpPr>
        <p:spPr>
          <a:xfrm>
            <a:off x="4681200" y="1847527"/>
            <a:ext cx="3345200" cy="2743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435100">
              <a:buFontTx/>
              <a:buNone/>
              <a:defRPr/>
            </a:pPr>
            <a:r>
              <a:rPr lang="en-US" sz="1400" b="1" dirty="0">
                <a:solidFill>
                  <a:srgbClr val="67AEB6"/>
                </a:solidFill>
                <a:latin typeface="Gill Sans MT" panose="020B0502020104020203" pitchFamily="34" charset="0"/>
              </a:rPr>
              <a:t>Strong Bases (Memorize)</a:t>
            </a:r>
          </a:p>
          <a:p>
            <a:pPr marL="0" indent="0" defTabSz="1435100">
              <a:buFontTx/>
              <a:buNone/>
              <a:defRPr/>
            </a:pPr>
            <a:r>
              <a:rPr lang="en-US" sz="1600" dirty="0" err="1">
                <a:latin typeface="Gill Sans MT" panose="020B0502020104020203" pitchFamily="34" charset="0"/>
              </a:rPr>
              <a:t>LiOH</a:t>
            </a:r>
            <a:r>
              <a:rPr lang="en-US" sz="1600" dirty="0">
                <a:latin typeface="Gill Sans MT" panose="020B0502020104020203" pitchFamily="34" charset="0"/>
              </a:rPr>
              <a:t>	Lithium hydroxide</a:t>
            </a:r>
          </a:p>
          <a:p>
            <a:pPr marL="0" indent="0" defTabSz="1435100">
              <a:buFontTx/>
              <a:buNone/>
              <a:defRPr/>
            </a:pPr>
            <a:r>
              <a:rPr lang="en-US" sz="1600" dirty="0">
                <a:latin typeface="Gill Sans MT" panose="020B0502020104020203" pitchFamily="34" charset="0"/>
              </a:rPr>
              <a:t>NaOH	Sodium hydroxide</a:t>
            </a:r>
          </a:p>
          <a:p>
            <a:pPr marL="0" indent="0" defTabSz="1435100">
              <a:buFontTx/>
              <a:buNone/>
              <a:defRPr/>
            </a:pPr>
            <a:r>
              <a:rPr lang="en-US" sz="1600" dirty="0">
                <a:latin typeface="Gill Sans MT" panose="020B0502020104020203" pitchFamily="34" charset="0"/>
              </a:rPr>
              <a:t>KOH	Potassium hydroxide</a:t>
            </a:r>
          </a:p>
          <a:p>
            <a:pPr marL="0" indent="0" defTabSz="1435100">
              <a:buFontTx/>
              <a:buNone/>
              <a:defRPr/>
            </a:pPr>
            <a:r>
              <a:rPr lang="en-US" sz="1600" dirty="0" err="1">
                <a:latin typeface="Gill Sans MT" panose="020B0502020104020203" pitchFamily="34" charset="0"/>
              </a:rPr>
              <a:t>RbOH</a:t>
            </a:r>
            <a:r>
              <a:rPr lang="en-US" sz="1600" dirty="0">
                <a:latin typeface="Gill Sans MT" panose="020B0502020104020203" pitchFamily="34" charset="0"/>
              </a:rPr>
              <a:t>	Rubidium hydroxide</a:t>
            </a:r>
          </a:p>
          <a:p>
            <a:pPr marL="0" indent="0" defTabSz="1435100">
              <a:buFontTx/>
              <a:buNone/>
              <a:defRPr/>
            </a:pPr>
            <a:r>
              <a:rPr lang="en-US" sz="1600" dirty="0" err="1">
                <a:latin typeface="Gill Sans MT" panose="020B0502020104020203" pitchFamily="34" charset="0"/>
              </a:rPr>
              <a:t>CsOH</a:t>
            </a:r>
            <a:r>
              <a:rPr lang="en-US" sz="1600" dirty="0">
                <a:latin typeface="Gill Sans MT" panose="020B0502020104020203" pitchFamily="34" charset="0"/>
              </a:rPr>
              <a:t>	Cesium hydroxide</a:t>
            </a:r>
          </a:p>
          <a:p>
            <a:pPr marL="0" indent="0" defTabSz="1435100">
              <a:buFontTx/>
              <a:buNone/>
              <a:defRPr/>
            </a:pPr>
            <a:r>
              <a:rPr lang="en-US" sz="1600" dirty="0">
                <a:latin typeface="Gill Sans MT" panose="020B0502020104020203" pitchFamily="34" charset="0"/>
              </a:rPr>
              <a:t>Ca(OH)</a:t>
            </a:r>
            <a:r>
              <a:rPr lang="en-US" sz="1600" baseline="-25000" dirty="0">
                <a:latin typeface="Gill Sans MT" panose="020B0502020104020203" pitchFamily="34" charset="0"/>
              </a:rPr>
              <a:t>2	</a:t>
            </a:r>
            <a:r>
              <a:rPr lang="en-US" sz="1600" dirty="0">
                <a:latin typeface="Gill Sans MT" panose="020B0502020104020203" pitchFamily="34" charset="0"/>
              </a:rPr>
              <a:t>Calcium hydroxide</a:t>
            </a:r>
            <a:endParaRPr lang="en-US" sz="1600" baseline="-25000" dirty="0">
              <a:latin typeface="Gill Sans MT" panose="020B0502020104020203" pitchFamily="34" charset="0"/>
            </a:endParaRPr>
          </a:p>
          <a:p>
            <a:pPr marL="0" indent="0" defTabSz="1435100">
              <a:buFontTx/>
              <a:buNone/>
              <a:defRPr/>
            </a:pPr>
            <a:r>
              <a:rPr lang="en-US" sz="1600" dirty="0">
                <a:latin typeface="Gill Sans MT" panose="020B0502020104020203" pitchFamily="34" charset="0"/>
              </a:rPr>
              <a:t>Ba(OH)</a:t>
            </a:r>
            <a:r>
              <a:rPr lang="en-US" sz="1600" baseline="-25000" dirty="0">
                <a:latin typeface="Gill Sans MT" panose="020B0502020104020203" pitchFamily="34" charset="0"/>
              </a:rPr>
              <a:t>2	</a:t>
            </a:r>
            <a:r>
              <a:rPr lang="en-US" sz="1600" dirty="0">
                <a:latin typeface="Gill Sans MT" panose="020B0502020104020203" pitchFamily="34" charset="0"/>
              </a:rPr>
              <a:t>Barium hydroxide</a:t>
            </a:r>
          </a:p>
          <a:p>
            <a:pPr marL="0" indent="0" defTabSz="1435100">
              <a:buFontTx/>
              <a:buNone/>
              <a:defRPr/>
            </a:pPr>
            <a:r>
              <a:rPr lang="en-US" sz="1600" dirty="0">
                <a:latin typeface="Gill Sans MT" panose="020B0502020104020203" pitchFamily="34" charset="0"/>
              </a:rPr>
              <a:t>Sr(OH)</a:t>
            </a:r>
            <a:r>
              <a:rPr lang="en-US" sz="1600" baseline="-25000" dirty="0">
                <a:latin typeface="Gill Sans MT" panose="020B0502020104020203" pitchFamily="34" charset="0"/>
              </a:rPr>
              <a:t>2	</a:t>
            </a:r>
            <a:r>
              <a:rPr lang="en-US" sz="1600" dirty="0">
                <a:latin typeface="Gill Sans MT" panose="020B0502020104020203" pitchFamily="34" charset="0"/>
              </a:rPr>
              <a:t>Strontium hydroxide</a:t>
            </a:r>
          </a:p>
        </p:txBody>
      </p:sp>
      <p:sp>
        <p:nvSpPr>
          <p:cNvPr id="11" name="Line 4">
            <a:extLst>
              <a:ext uri="{FF2B5EF4-FFF2-40B4-BE49-F238E27FC236}">
                <a16:creationId xmlns:a16="http://schemas.microsoft.com/office/drawing/2014/main" id="{7E597E70-5CC3-4E30-857F-A723616630D8}"/>
              </a:ext>
            </a:extLst>
          </p:cNvPr>
          <p:cNvSpPr>
            <a:spLocks noChangeShapeType="1"/>
          </p:cNvSpPr>
          <p:nvPr/>
        </p:nvSpPr>
        <p:spPr bwMode="auto">
          <a:xfrm>
            <a:off x="166371" y="5002760"/>
            <a:ext cx="8534400" cy="0"/>
          </a:xfrm>
          <a:prstGeom prst="line">
            <a:avLst/>
          </a:prstGeom>
          <a:noFill/>
          <a:ln w="12700">
            <a:solidFill>
              <a:schemeClr val="tx1"/>
            </a:solidFill>
            <a:round/>
            <a:headEnd/>
            <a:tailEnd/>
          </a:ln>
        </p:spPr>
        <p:txBody>
          <a:bodyPr wrap="none" lIns="90487" tIns="44450" rIns="90487" bIns="44450">
            <a:spAutoFit/>
          </a:bodyPr>
          <a:lstStyle/>
          <a:p>
            <a:pPr defTabSz="914400" fontAlgn="auto">
              <a:spcBef>
                <a:spcPts val="0"/>
              </a:spcBef>
              <a:spcAft>
                <a:spcPts val="0"/>
              </a:spcAft>
            </a:pPr>
            <a:endParaRPr lang="en-US" sz="1400">
              <a:solidFill>
                <a:prstClr val="black"/>
              </a:solidFill>
              <a:latin typeface="Gill Sans MT" panose="020B0502020104020203" pitchFamily="34" charset="0"/>
            </a:endParaRPr>
          </a:p>
        </p:txBody>
      </p:sp>
      <p:sp>
        <p:nvSpPr>
          <p:cNvPr id="13" name="Rectangle 5">
            <a:extLst>
              <a:ext uri="{FF2B5EF4-FFF2-40B4-BE49-F238E27FC236}">
                <a16:creationId xmlns:a16="http://schemas.microsoft.com/office/drawing/2014/main" id="{901C238A-9C2A-43C0-88F3-5B259555ED2F}"/>
              </a:ext>
            </a:extLst>
          </p:cNvPr>
          <p:cNvSpPr>
            <a:spLocks noChangeArrowheads="1"/>
          </p:cNvSpPr>
          <p:nvPr/>
        </p:nvSpPr>
        <p:spPr bwMode="auto">
          <a:xfrm>
            <a:off x="247032" y="4998721"/>
            <a:ext cx="3122157" cy="1719577"/>
          </a:xfrm>
          <a:prstGeom prst="rect">
            <a:avLst/>
          </a:prstGeom>
          <a:noFill/>
          <a:ln w="9525">
            <a:noFill/>
            <a:miter lim="800000"/>
            <a:headEnd/>
            <a:tailEnd/>
          </a:ln>
          <a:effectLst/>
        </p:spPr>
        <p:txBody>
          <a:bodyPr/>
          <a:lstStyle/>
          <a:p>
            <a:pPr algn="ctr" defTabSz="1435100" fontAlgn="auto">
              <a:spcBef>
                <a:spcPct val="20000"/>
              </a:spcBef>
              <a:spcAft>
                <a:spcPts val="0"/>
              </a:spcAft>
              <a:defRPr/>
            </a:pPr>
            <a:r>
              <a:rPr lang="en-US" sz="1400" b="1" dirty="0">
                <a:solidFill>
                  <a:srgbClr val="67AEB6"/>
                </a:solidFill>
                <a:latin typeface="Gill Sans MT" panose="020B0502020104020203" pitchFamily="34" charset="0"/>
              </a:rPr>
              <a:t>Common Weak Acid</a:t>
            </a:r>
          </a:p>
          <a:p>
            <a:pPr defTabSz="1435100" fontAlgn="auto">
              <a:spcBef>
                <a:spcPct val="20000"/>
              </a:spcBef>
              <a:spcAft>
                <a:spcPts val="0"/>
              </a:spcAft>
              <a:defRPr/>
            </a:pPr>
            <a:r>
              <a:rPr lang="en-US" sz="1600" dirty="0">
                <a:solidFill>
                  <a:prstClr val="black"/>
                </a:solidFill>
                <a:latin typeface="Gill Sans MT" panose="020B0502020104020203" pitchFamily="34" charset="0"/>
              </a:rPr>
              <a:t>HF	Hydrofluoric acid</a:t>
            </a:r>
          </a:p>
          <a:p>
            <a:pPr defTabSz="1435100" fontAlgn="auto">
              <a:spcBef>
                <a:spcPct val="20000"/>
              </a:spcBef>
              <a:spcAft>
                <a:spcPts val="0"/>
              </a:spcAft>
              <a:defRPr/>
            </a:pPr>
            <a:r>
              <a:rPr lang="en-US" sz="1600" dirty="0">
                <a:solidFill>
                  <a:prstClr val="black"/>
                </a:solidFill>
                <a:latin typeface="Gill Sans MT" panose="020B0502020104020203" pitchFamily="34" charset="0"/>
              </a:rPr>
              <a:t>H</a:t>
            </a:r>
            <a:r>
              <a:rPr lang="en-US" sz="1600" baseline="-25000" dirty="0">
                <a:solidFill>
                  <a:prstClr val="black"/>
                </a:solidFill>
                <a:latin typeface="Gill Sans MT" panose="020B0502020104020203" pitchFamily="34" charset="0"/>
              </a:rPr>
              <a:t>3</a:t>
            </a:r>
            <a:r>
              <a:rPr lang="en-US" sz="1600" dirty="0">
                <a:solidFill>
                  <a:prstClr val="black"/>
                </a:solidFill>
                <a:latin typeface="Gill Sans MT" panose="020B0502020104020203" pitchFamily="34" charset="0"/>
              </a:rPr>
              <a:t>PO</a:t>
            </a:r>
            <a:r>
              <a:rPr lang="en-US" sz="1600" baseline="-25000" dirty="0">
                <a:solidFill>
                  <a:prstClr val="black"/>
                </a:solidFill>
                <a:latin typeface="Gill Sans MT" panose="020B0502020104020203" pitchFamily="34" charset="0"/>
              </a:rPr>
              <a:t>4	</a:t>
            </a:r>
            <a:r>
              <a:rPr lang="en-US" sz="1600" dirty="0">
                <a:solidFill>
                  <a:prstClr val="black"/>
                </a:solidFill>
                <a:latin typeface="Gill Sans MT" panose="020B0502020104020203" pitchFamily="34" charset="0"/>
              </a:rPr>
              <a:t>Phosphoric acid</a:t>
            </a:r>
            <a:endParaRPr lang="en-US" sz="1600" baseline="-25000" dirty="0">
              <a:solidFill>
                <a:prstClr val="black"/>
              </a:solidFill>
              <a:latin typeface="Gill Sans MT" panose="020B0502020104020203" pitchFamily="34" charset="0"/>
            </a:endParaRPr>
          </a:p>
          <a:p>
            <a:pPr defTabSz="1435100" fontAlgn="auto">
              <a:spcBef>
                <a:spcPct val="20000"/>
              </a:spcBef>
              <a:spcAft>
                <a:spcPts val="0"/>
              </a:spcAft>
              <a:defRPr/>
            </a:pPr>
            <a:r>
              <a:rPr lang="en-US" sz="1600" dirty="0">
                <a:solidFill>
                  <a:prstClr val="black"/>
                </a:solidFill>
                <a:latin typeface="Gill Sans MT" panose="020B0502020104020203" pitchFamily="34" charset="0"/>
              </a:rPr>
              <a:t>CH</a:t>
            </a:r>
            <a:r>
              <a:rPr lang="en-US" sz="1600" baseline="-25000" dirty="0">
                <a:solidFill>
                  <a:prstClr val="black"/>
                </a:solidFill>
                <a:latin typeface="Gill Sans MT" panose="020B0502020104020203" pitchFamily="34" charset="0"/>
              </a:rPr>
              <a:t>3</a:t>
            </a:r>
            <a:r>
              <a:rPr lang="en-US" sz="1600" dirty="0">
                <a:solidFill>
                  <a:prstClr val="black"/>
                </a:solidFill>
                <a:latin typeface="Gill Sans MT" panose="020B0502020104020203" pitchFamily="34" charset="0"/>
              </a:rPr>
              <a:t>COOH	Acetic acid</a:t>
            </a:r>
            <a:endParaRPr lang="en-US" sz="1600" baseline="-25000" dirty="0">
              <a:solidFill>
                <a:prstClr val="black"/>
              </a:solidFill>
              <a:latin typeface="Gill Sans MT" panose="020B0502020104020203" pitchFamily="34" charset="0"/>
            </a:endParaRPr>
          </a:p>
          <a:p>
            <a:pPr defTabSz="1435100" fontAlgn="auto">
              <a:spcBef>
                <a:spcPct val="20000"/>
              </a:spcBef>
              <a:spcAft>
                <a:spcPts val="0"/>
              </a:spcAft>
              <a:defRPr/>
            </a:pPr>
            <a:r>
              <a:rPr lang="en-US" sz="1600" dirty="0">
                <a:solidFill>
                  <a:prstClr val="black"/>
                </a:solidFill>
                <a:latin typeface="Gill Sans MT" panose="020B0502020104020203" pitchFamily="34" charset="0"/>
              </a:rPr>
              <a:t>H</a:t>
            </a:r>
            <a:r>
              <a:rPr lang="en-US" sz="1600" baseline="-25000" dirty="0">
                <a:solidFill>
                  <a:prstClr val="black"/>
                </a:solidFill>
                <a:latin typeface="Gill Sans MT" panose="020B0502020104020203" pitchFamily="34" charset="0"/>
              </a:rPr>
              <a:t>2</a:t>
            </a:r>
            <a:r>
              <a:rPr lang="en-US" sz="1600" dirty="0">
                <a:solidFill>
                  <a:prstClr val="black"/>
                </a:solidFill>
                <a:latin typeface="Gill Sans MT" panose="020B0502020104020203" pitchFamily="34" charset="0"/>
              </a:rPr>
              <a:t>CO</a:t>
            </a:r>
            <a:r>
              <a:rPr lang="en-US" sz="1600" baseline="-25000" dirty="0">
                <a:solidFill>
                  <a:prstClr val="black"/>
                </a:solidFill>
                <a:latin typeface="Gill Sans MT" panose="020B0502020104020203" pitchFamily="34" charset="0"/>
              </a:rPr>
              <a:t>3	</a:t>
            </a:r>
            <a:r>
              <a:rPr lang="en-US" sz="1600" dirty="0">
                <a:solidFill>
                  <a:prstClr val="black"/>
                </a:solidFill>
                <a:latin typeface="Gill Sans MT" panose="020B0502020104020203" pitchFamily="34" charset="0"/>
              </a:rPr>
              <a:t>Carbonic acid</a:t>
            </a:r>
            <a:endParaRPr lang="en-US" sz="1600" baseline="-25000" dirty="0">
              <a:solidFill>
                <a:prstClr val="black"/>
              </a:solidFill>
              <a:latin typeface="Gill Sans MT" panose="020B0502020104020203" pitchFamily="34" charset="0"/>
            </a:endParaRPr>
          </a:p>
          <a:p>
            <a:pPr defTabSz="1435100" fontAlgn="auto">
              <a:spcBef>
                <a:spcPct val="20000"/>
              </a:spcBef>
              <a:spcAft>
                <a:spcPts val="0"/>
              </a:spcAft>
              <a:defRPr/>
            </a:pPr>
            <a:r>
              <a:rPr lang="en-US" sz="1600" dirty="0">
                <a:solidFill>
                  <a:prstClr val="black"/>
                </a:solidFill>
                <a:latin typeface="Gill Sans MT" panose="020B0502020104020203" pitchFamily="34" charset="0"/>
              </a:rPr>
              <a:t>HCN	Hydrocyanic acid</a:t>
            </a:r>
          </a:p>
        </p:txBody>
      </p:sp>
      <p:sp>
        <p:nvSpPr>
          <p:cNvPr id="14" name="Rectangle 6">
            <a:extLst>
              <a:ext uri="{FF2B5EF4-FFF2-40B4-BE49-F238E27FC236}">
                <a16:creationId xmlns:a16="http://schemas.microsoft.com/office/drawing/2014/main" id="{146ADFF2-7B84-4581-BF6F-B81721AAB78A}"/>
              </a:ext>
            </a:extLst>
          </p:cNvPr>
          <p:cNvSpPr>
            <a:spLocks noChangeArrowheads="1"/>
          </p:cNvSpPr>
          <p:nvPr/>
        </p:nvSpPr>
        <p:spPr bwMode="auto">
          <a:xfrm>
            <a:off x="167144" y="1847527"/>
            <a:ext cx="3122156" cy="2743200"/>
          </a:xfrm>
          <a:prstGeom prst="rect">
            <a:avLst/>
          </a:prstGeom>
          <a:noFill/>
          <a:ln w="9525">
            <a:noFill/>
            <a:miter lim="800000"/>
            <a:headEnd/>
            <a:tailEnd/>
          </a:ln>
          <a:effectLst/>
        </p:spPr>
        <p:txBody>
          <a:bodyPr/>
          <a:lstStyle/>
          <a:p>
            <a:pPr algn="ctr" defTabSz="1435100" fontAlgn="auto">
              <a:spcBef>
                <a:spcPct val="20000"/>
              </a:spcBef>
              <a:spcAft>
                <a:spcPts val="0"/>
              </a:spcAft>
              <a:defRPr/>
            </a:pPr>
            <a:r>
              <a:rPr lang="en-US" sz="1400" b="1" dirty="0">
                <a:solidFill>
                  <a:srgbClr val="67AEB6"/>
                </a:solidFill>
                <a:latin typeface="Gill Sans MT" panose="020B0502020104020203" pitchFamily="34" charset="0"/>
              </a:rPr>
              <a:t>Strong Acids (Memorize)</a:t>
            </a:r>
          </a:p>
          <a:p>
            <a:pPr defTabSz="1435100" fontAlgn="auto">
              <a:spcBef>
                <a:spcPct val="20000"/>
              </a:spcBef>
              <a:spcAft>
                <a:spcPts val="0"/>
              </a:spcAft>
              <a:defRPr/>
            </a:pPr>
            <a:r>
              <a:rPr lang="en-US" sz="1600" dirty="0" err="1">
                <a:solidFill>
                  <a:prstClr val="black"/>
                </a:solidFill>
                <a:latin typeface="Gill Sans MT" panose="020B0502020104020203" pitchFamily="34" charset="0"/>
              </a:rPr>
              <a:t>HCl</a:t>
            </a:r>
            <a:r>
              <a:rPr lang="en-US" sz="1600" dirty="0">
                <a:solidFill>
                  <a:prstClr val="black"/>
                </a:solidFill>
                <a:latin typeface="Gill Sans MT" panose="020B0502020104020203" pitchFamily="34" charset="0"/>
              </a:rPr>
              <a:t>	Hydrochloric acid</a:t>
            </a:r>
          </a:p>
          <a:p>
            <a:pPr defTabSz="1435100" fontAlgn="auto">
              <a:spcBef>
                <a:spcPct val="20000"/>
              </a:spcBef>
              <a:spcAft>
                <a:spcPts val="0"/>
              </a:spcAft>
              <a:defRPr/>
            </a:pPr>
            <a:r>
              <a:rPr lang="en-US" sz="1600" dirty="0" err="1">
                <a:solidFill>
                  <a:prstClr val="black"/>
                </a:solidFill>
                <a:latin typeface="Gill Sans MT" panose="020B0502020104020203" pitchFamily="34" charset="0"/>
              </a:rPr>
              <a:t>HBr</a:t>
            </a:r>
            <a:r>
              <a:rPr lang="en-US" sz="1600" dirty="0">
                <a:solidFill>
                  <a:prstClr val="black"/>
                </a:solidFill>
                <a:latin typeface="Gill Sans MT" panose="020B0502020104020203" pitchFamily="34" charset="0"/>
              </a:rPr>
              <a:t>	</a:t>
            </a:r>
            <a:r>
              <a:rPr lang="en-US" sz="1600" dirty="0" err="1">
                <a:solidFill>
                  <a:prstClr val="black"/>
                </a:solidFill>
                <a:latin typeface="Gill Sans MT" panose="020B0502020104020203" pitchFamily="34" charset="0"/>
              </a:rPr>
              <a:t>Hydrobromic</a:t>
            </a:r>
            <a:r>
              <a:rPr lang="en-US" sz="1600" dirty="0">
                <a:solidFill>
                  <a:prstClr val="black"/>
                </a:solidFill>
                <a:latin typeface="Gill Sans MT" panose="020B0502020104020203" pitchFamily="34" charset="0"/>
              </a:rPr>
              <a:t> acid</a:t>
            </a:r>
          </a:p>
          <a:p>
            <a:pPr defTabSz="1435100" fontAlgn="auto">
              <a:spcBef>
                <a:spcPct val="20000"/>
              </a:spcBef>
              <a:spcAft>
                <a:spcPts val="0"/>
              </a:spcAft>
              <a:defRPr/>
            </a:pPr>
            <a:r>
              <a:rPr lang="en-US" sz="1600" dirty="0">
                <a:solidFill>
                  <a:prstClr val="black"/>
                </a:solidFill>
                <a:latin typeface="Gill Sans MT" panose="020B0502020104020203" pitchFamily="34" charset="0"/>
              </a:rPr>
              <a:t>HI	</a:t>
            </a:r>
            <a:r>
              <a:rPr lang="en-US" sz="1600" dirty="0" err="1">
                <a:solidFill>
                  <a:prstClr val="black"/>
                </a:solidFill>
                <a:latin typeface="Gill Sans MT" panose="020B0502020104020203" pitchFamily="34" charset="0"/>
              </a:rPr>
              <a:t>Hydroiodic</a:t>
            </a:r>
            <a:r>
              <a:rPr lang="en-US" sz="1600" dirty="0">
                <a:solidFill>
                  <a:prstClr val="black"/>
                </a:solidFill>
                <a:latin typeface="Gill Sans MT" panose="020B0502020104020203" pitchFamily="34" charset="0"/>
              </a:rPr>
              <a:t> acid</a:t>
            </a:r>
          </a:p>
          <a:p>
            <a:pPr defTabSz="1435100" fontAlgn="auto">
              <a:spcBef>
                <a:spcPct val="20000"/>
              </a:spcBef>
              <a:spcAft>
                <a:spcPts val="0"/>
              </a:spcAft>
              <a:defRPr/>
            </a:pPr>
            <a:r>
              <a:rPr lang="en-US" sz="1600" dirty="0">
                <a:solidFill>
                  <a:prstClr val="black"/>
                </a:solidFill>
                <a:latin typeface="Gill Sans MT" panose="020B0502020104020203" pitchFamily="34" charset="0"/>
              </a:rPr>
              <a:t>HNO</a:t>
            </a:r>
            <a:r>
              <a:rPr lang="en-US" sz="1600" baseline="-25000" dirty="0">
                <a:solidFill>
                  <a:prstClr val="black"/>
                </a:solidFill>
                <a:latin typeface="Gill Sans MT" panose="020B0502020104020203" pitchFamily="34" charset="0"/>
              </a:rPr>
              <a:t>3</a:t>
            </a:r>
            <a:r>
              <a:rPr lang="en-US" sz="1600" dirty="0">
                <a:solidFill>
                  <a:prstClr val="black"/>
                </a:solidFill>
                <a:latin typeface="Gill Sans MT" panose="020B0502020104020203" pitchFamily="34" charset="0"/>
              </a:rPr>
              <a:t>	Nitric acid	</a:t>
            </a:r>
          </a:p>
          <a:p>
            <a:pPr defTabSz="1435100" fontAlgn="auto">
              <a:spcBef>
                <a:spcPct val="20000"/>
              </a:spcBef>
              <a:spcAft>
                <a:spcPts val="0"/>
              </a:spcAft>
              <a:defRPr/>
            </a:pPr>
            <a:r>
              <a:rPr lang="en-US" sz="1600" dirty="0">
                <a:solidFill>
                  <a:prstClr val="black"/>
                </a:solidFill>
                <a:latin typeface="Gill Sans MT" panose="020B0502020104020203" pitchFamily="34" charset="0"/>
              </a:rPr>
              <a:t>H</a:t>
            </a:r>
            <a:r>
              <a:rPr lang="en-US" sz="1600" baseline="-25000" dirty="0">
                <a:solidFill>
                  <a:prstClr val="black"/>
                </a:solidFill>
                <a:latin typeface="Gill Sans MT" panose="020B0502020104020203" pitchFamily="34" charset="0"/>
              </a:rPr>
              <a:t>2</a:t>
            </a:r>
            <a:r>
              <a:rPr lang="en-US" sz="1600" dirty="0">
                <a:solidFill>
                  <a:prstClr val="black"/>
                </a:solidFill>
                <a:latin typeface="Gill Sans MT" panose="020B0502020104020203" pitchFamily="34" charset="0"/>
              </a:rPr>
              <a:t>SO</a:t>
            </a:r>
            <a:r>
              <a:rPr lang="en-US" sz="1600" baseline="-25000" dirty="0">
                <a:solidFill>
                  <a:prstClr val="black"/>
                </a:solidFill>
                <a:latin typeface="Gill Sans MT" panose="020B0502020104020203" pitchFamily="34" charset="0"/>
              </a:rPr>
              <a:t>4</a:t>
            </a:r>
            <a:r>
              <a:rPr lang="en-US" sz="1600" dirty="0">
                <a:solidFill>
                  <a:prstClr val="black"/>
                </a:solidFill>
                <a:latin typeface="Gill Sans MT" panose="020B0502020104020203" pitchFamily="34" charset="0"/>
              </a:rPr>
              <a:t>	Sulfuric acid	</a:t>
            </a:r>
          </a:p>
          <a:p>
            <a:pPr defTabSz="1435100" fontAlgn="auto">
              <a:spcBef>
                <a:spcPct val="20000"/>
              </a:spcBef>
              <a:spcAft>
                <a:spcPts val="0"/>
              </a:spcAft>
              <a:defRPr/>
            </a:pPr>
            <a:r>
              <a:rPr lang="en-US" sz="1600" dirty="0">
                <a:solidFill>
                  <a:prstClr val="black"/>
                </a:solidFill>
                <a:latin typeface="Gill Sans MT" panose="020B0502020104020203" pitchFamily="34" charset="0"/>
              </a:rPr>
              <a:t>HClO</a:t>
            </a:r>
            <a:r>
              <a:rPr lang="en-US" sz="1600" baseline="-25000" dirty="0">
                <a:solidFill>
                  <a:prstClr val="black"/>
                </a:solidFill>
                <a:latin typeface="Gill Sans MT" panose="020B0502020104020203" pitchFamily="34" charset="0"/>
              </a:rPr>
              <a:t>4</a:t>
            </a:r>
            <a:r>
              <a:rPr lang="en-US" sz="1600" dirty="0">
                <a:solidFill>
                  <a:prstClr val="black"/>
                </a:solidFill>
                <a:latin typeface="Gill Sans MT" panose="020B0502020104020203" pitchFamily="34" charset="0"/>
              </a:rPr>
              <a:t>	</a:t>
            </a:r>
            <a:r>
              <a:rPr lang="en-US" sz="1600" dirty="0" err="1">
                <a:solidFill>
                  <a:prstClr val="black"/>
                </a:solidFill>
                <a:latin typeface="Gill Sans MT" panose="020B0502020104020203" pitchFamily="34" charset="0"/>
              </a:rPr>
              <a:t>Perchloric</a:t>
            </a:r>
            <a:r>
              <a:rPr lang="en-US" sz="1600" dirty="0">
                <a:solidFill>
                  <a:prstClr val="black"/>
                </a:solidFill>
                <a:latin typeface="Gill Sans MT" panose="020B0502020104020203" pitchFamily="34" charset="0"/>
              </a:rPr>
              <a:t> acid</a:t>
            </a:r>
          </a:p>
        </p:txBody>
      </p:sp>
      <p:sp>
        <p:nvSpPr>
          <p:cNvPr id="15" name="Rectangle 7">
            <a:extLst>
              <a:ext uri="{FF2B5EF4-FFF2-40B4-BE49-F238E27FC236}">
                <a16:creationId xmlns:a16="http://schemas.microsoft.com/office/drawing/2014/main" id="{3D5D8214-9E2A-4F67-90C8-AD8258609101}"/>
              </a:ext>
            </a:extLst>
          </p:cNvPr>
          <p:cNvSpPr>
            <a:spLocks noChangeArrowheads="1"/>
          </p:cNvSpPr>
          <p:nvPr/>
        </p:nvSpPr>
        <p:spPr bwMode="auto">
          <a:xfrm>
            <a:off x="4681200" y="4994468"/>
            <a:ext cx="2641296" cy="975648"/>
          </a:xfrm>
          <a:prstGeom prst="rect">
            <a:avLst/>
          </a:prstGeom>
          <a:noFill/>
          <a:ln w="9525">
            <a:noFill/>
            <a:miter lim="800000"/>
            <a:headEnd/>
            <a:tailEnd/>
          </a:ln>
          <a:effectLst/>
        </p:spPr>
        <p:txBody>
          <a:bodyPr/>
          <a:lstStyle/>
          <a:p>
            <a:pPr algn="ctr" defTabSz="1435100" fontAlgn="auto">
              <a:spcBef>
                <a:spcPct val="20000"/>
              </a:spcBef>
              <a:spcAft>
                <a:spcPts val="0"/>
              </a:spcAft>
              <a:defRPr/>
            </a:pPr>
            <a:r>
              <a:rPr lang="en-US" sz="1400" b="1" dirty="0">
                <a:solidFill>
                  <a:srgbClr val="67AEB6"/>
                </a:solidFill>
                <a:latin typeface="Gill Sans MT" panose="020B0502020104020203" pitchFamily="34" charset="0"/>
              </a:rPr>
              <a:t>Common Weak Base</a:t>
            </a:r>
          </a:p>
          <a:p>
            <a:pPr defTabSz="1435100" fontAlgn="auto">
              <a:spcBef>
                <a:spcPct val="20000"/>
              </a:spcBef>
              <a:spcAft>
                <a:spcPts val="0"/>
              </a:spcAft>
              <a:defRPr/>
            </a:pPr>
            <a:r>
              <a:rPr lang="en-US" sz="1400" dirty="0">
                <a:solidFill>
                  <a:prstClr val="black"/>
                </a:solidFill>
                <a:latin typeface="Gill Sans MT" panose="020B0502020104020203" pitchFamily="34" charset="0"/>
              </a:rPr>
              <a:t>NH</a:t>
            </a:r>
            <a:r>
              <a:rPr lang="en-US" sz="1400" baseline="-25000" dirty="0">
                <a:solidFill>
                  <a:prstClr val="black"/>
                </a:solidFill>
                <a:latin typeface="Gill Sans MT" panose="020B0502020104020203" pitchFamily="34" charset="0"/>
              </a:rPr>
              <a:t>3</a:t>
            </a:r>
            <a:r>
              <a:rPr lang="en-US" sz="1400" dirty="0">
                <a:solidFill>
                  <a:prstClr val="black"/>
                </a:solidFill>
                <a:latin typeface="Gill Sans MT" panose="020B0502020104020203" pitchFamily="34" charset="0"/>
              </a:rPr>
              <a:t> 	Ammonia</a:t>
            </a:r>
            <a:endParaRPr lang="en-US" sz="1400" baseline="-25000" dirty="0">
              <a:solidFill>
                <a:prstClr val="black"/>
              </a:solidFill>
              <a:latin typeface="Gill Sans MT" panose="020B0502020104020203" pitchFamily="34" charset="0"/>
            </a:endParaRPr>
          </a:p>
          <a:p>
            <a:pPr defTabSz="1435100" fontAlgn="auto">
              <a:spcBef>
                <a:spcPct val="20000"/>
              </a:spcBef>
              <a:spcAft>
                <a:spcPts val="0"/>
              </a:spcAft>
              <a:defRPr/>
            </a:pPr>
            <a:r>
              <a:rPr lang="en-US" sz="1400" dirty="0">
                <a:solidFill>
                  <a:prstClr val="black"/>
                </a:solidFill>
                <a:latin typeface="Gill Sans MT" panose="020B0502020104020203" pitchFamily="34" charset="0"/>
              </a:rPr>
              <a:t>CH</a:t>
            </a:r>
            <a:r>
              <a:rPr lang="en-US" sz="1400" baseline="-25000" dirty="0">
                <a:solidFill>
                  <a:prstClr val="black"/>
                </a:solidFill>
                <a:latin typeface="Gill Sans MT" panose="020B0502020104020203" pitchFamily="34" charset="0"/>
              </a:rPr>
              <a:t>3</a:t>
            </a:r>
            <a:r>
              <a:rPr lang="en-US" sz="1400" dirty="0">
                <a:solidFill>
                  <a:prstClr val="black"/>
                </a:solidFill>
                <a:latin typeface="Gill Sans MT" panose="020B0502020104020203" pitchFamily="34" charset="0"/>
              </a:rPr>
              <a:t>NH</a:t>
            </a:r>
            <a:r>
              <a:rPr lang="en-US" sz="1400" baseline="-25000" dirty="0">
                <a:solidFill>
                  <a:prstClr val="black"/>
                </a:solidFill>
                <a:latin typeface="Gill Sans MT" panose="020B0502020104020203" pitchFamily="34" charset="0"/>
              </a:rPr>
              <a:t>2	</a:t>
            </a:r>
            <a:r>
              <a:rPr lang="en-US" sz="1400" dirty="0">
                <a:solidFill>
                  <a:prstClr val="black"/>
                </a:solidFill>
                <a:latin typeface="Gill Sans MT" panose="020B0502020104020203" pitchFamily="34" charset="0"/>
              </a:rPr>
              <a:t>Methylamine</a:t>
            </a:r>
            <a:endParaRPr lang="en-US" sz="1400" baseline="-250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76985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21</a:t>
            </a:fld>
            <a:endParaRPr lang="en-US" dirty="0">
              <a:solidFill>
                <a:schemeClr val="bg1"/>
              </a:solidFill>
            </a:endParaRPr>
          </a:p>
        </p:txBody>
      </p:sp>
      <p:sp>
        <p:nvSpPr>
          <p:cNvPr id="8" name="TextBox 6">
            <a:extLst>
              <a:ext uri="{FF2B5EF4-FFF2-40B4-BE49-F238E27FC236}">
                <a16:creationId xmlns:a16="http://schemas.microsoft.com/office/drawing/2014/main" id="{C12AC49B-1234-450E-A1B4-A5FD093AC3C9}"/>
              </a:ext>
            </a:extLst>
          </p:cNvPr>
          <p:cNvSpPr txBox="1">
            <a:spLocks noChangeArrowheads="1"/>
          </p:cNvSpPr>
          <p:nvPr/>
        </p:nvSpPr>
        <p:spPr bwMode="auto">
          <a:xfrm>
            <a:off x="0" y="1143000"/>
            <a:ext cx="89916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An </a:t>
            </a:r>
            <a:r>
              <a:rPr lang="en-US" altLang="en-US" b="1" dirty="0">
                <a:solidFill>
                  <a:srgbClr val="E47588"/>
                </a:solidFill>
                <a:latin typeface="Gill Sans MT" panose="020B0502020104020203" pitchFamily="34" charset="0"/>
                <a:cs typeface="Times New Roman" pitchFamily="18" charset="0"/>
              </a:rPr>
              <a:t>Arrhenius</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acid</a:t>
            </a:r>
            <a:r>
              <a:rPr lang="en-US" altLang="en-US" dirty="0">
                <a:solidFill>
                  <a:schemeClr val="tx1">
                    <a:lumMod val="75000"/>
                    <a:lumOff val="25000"/>
                  </a:schemeClr>
                </a:solidFill>
                <a:latin typeface="Gill Sans MT" panose="020B0502020104020203" pitchFamily="34" charset="0"/>
                <a:cs typeface="Times New Roman" pitchFamily="18" charset="0"/>
              </a:rPr>
              <a:t> is one that ionizes in water to produce protons (H</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An </a:t>
            </a:r>
            <a:r>
              <a:rPr lang="en-US" altLang="en-US" b="1" dirty="0">
                <a:solidFill>
                  <a:srgbClr val="E47588"/>
                </a:solidFill>
                <a:latin typeface="Gill Sans MT" panose="020B0502020104020203" pitchFamily="34" charset="0"/>
                <a:cs typeface="Times New Roman" pitchFamily="18" charset="0"/>
              </a:rPr>
              <a:t>Arrhenius</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base</a:t>
            </a:r>
            <a:r>
              <a:rPr lang="en-US" altLang="en-US" dirty="0">
                <a:solidFill>
                  <a:schemeClr val="tx1">
                    <a:lumMod val="75000"/>
                    <a:lumOff val="25000"/>
                  </a:schemeClr>
                </a:solidFill>
                <a:latin typeface="Gill Sans MT" panose="020B0502020104020203" pitchFamily="34" charset="0"/>
                <a:cs typeface="Times New Roman" pitchFamily="18" charset="0"/>
              </a:rPr>
              <a:t> is one that dissociates in water to produce OH</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ions.</a:t>
            </a:r>
          </a:p>
        </p:txBody>
      </p:sp>
      <p:grpSp>
        <p:nvGrpSpPr>
          <p:cNvPr id="11" name="Group 17">
            <a:extLst>
              <a:ext uri="{FF2B5EF4-FFF2-40B4-BE49-F238E27FC236}">
                <a16:creationId xmlns:a16="http://schemas.microsoft.com/office/drawing/2014/main" id="{AACBDB82-2952-47CC-8AE7-59E4A8197227}"/>
              </a:ext>
            </a:extLst>
          </p:cNvPr>
          <p:cNvGrpSpPr>
            <a:grpSpLocks/>
          </p:cNvGrpSpPr>
          <p:nvPr/>
        </p:nvGrpSpPr>
        <p:grpSpPr bwMode="auto">
          <a:xfrm>
            <a:off x="2413000" y="1494087"/>
            <a:ext cx="3111500" cy="459555"/>
            <a:chOff x="304800" y="3835127"/>
            <a:chExt cx="2857500" cy="344666"/>
          </a:xfrm>
        </p:grpSpPr>
        <mc:AlternateContent xmlns:mc="http://schemas.openxmlformats.org/markup-compatibility/2006" xmlns:a14="http://schemas.microsoft.com/office/drawing/2010/main">
          <mc:Choice Requires="a14">
            <p:sp>
              <p:nvSpPr>
                <p:cNvPr id="17" name="TextBox 44">
                  <a:extLst>
                    <a:ext uri="{FF2B5EF4-FFF2-40B4-BE49-F238E27FC236}">
                      <a16:creationId xmlns:a16="http://schemas.microsoft.com/office/drawing/2014/main" id="{7B1484FF-5D11-43DB-91A8-95B041FDAFCC}"/>
                    </a:ext>
                  </a:extLst>
                </p:cNvPr>
                <p:cNvSpPr txBox="1">
                  <a:spLocks noChangeArrowheads="1"/>
                </p:cNvSpPr>
                <p:nvPr/>
              </p:nvSpPr>
              <p:spPr bwMode="auto">
                <a:xfrm>
                  <a:off x="304800" y="3902794"/>
                  <a:ext cx="2857500" cy="276999"/>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HCl(</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Cl</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7" name="TextBox 44">
                  <a:extLst>
                    <a:ext uri="{FF2B5EF4-FFF2-40B4-BE49-F238E27FC236}">
                      <a16:creationId xmlns:a16="http://schemas.microsoft.com/office/drawing/2014/main" id="{7B1484FF-5D11-43DB-91A8-95B041FDAFCC}"/>
                    </a:ext>
                  </a:extLst>
                </p:cNvPr>
                <p:cNvSpPr txBox="1">
                  <a:spLocks noRot="1" noChangeAspect="1" noMove="1" noResize="1" noEditPoints="1" noAdjustHandles="1" noChangeArrowheads="1" noChangeShapeType="1" noTextEdit="1"/>
                </p:cNvSpPr>
                <p:nvPr/>
              </p:nvSpPr>
              <p:spPr bwMode="auto">
                <a:xfrm>
                  <a:off x="304800" y="3902794"/>
                  <a:ext cx="2857500" cy="276999"/>
                </a:xfrm>
                <a:prstGeom prst="rect">
                  <a:avLst/>
                </a:prstGeom>
                <a:blipFill>
                  <a:blip r:embed="rId2"/>
                  <a:stretch>
                    <a:fillRect l="-1765" t="-10000" b="-26667"/>
                  </a:stretch>
                </a:blipFill>
                <a:ln w="9525">
                  <a:noFill/>
                  <a:miter lim="800000"/>
                  <a:headEnd/>
                  <a:tailEnd/>
                </a:ln>
              </p:spPr>
              <p:txBody>
                <a:bodyPr/>
                <a:lstStyle/>
                <a:p>
                  <a:r>
                    <a:rPr lang="en-US">
                      <a:noFill/>
                    </a:rPr>
                    <a:t> </a:t>
                  </a:r>
                </a:p>
              </p:txBody>
            </p:sp>
          </mc:Fallback>
        </mc:AlternateContent>
        <p:sp>
          <p:nvSpPr>
            <p:cNvPr id="16" name="TextBox 43">
              <a:extLst>
                <a:ext uri="{FF2B5EF4-FFF2-40B4-BE49-F238E27FC236}">
                  <a16:creationId xmlns:a16="http://schemas.microsoft.com/office/drawing/2014/main" id="{7EF76433-BC27-419A-A0AA-BC217596035B}"/>
                </a:ext>
              </a:extLst>
            </p:cNvPr>
            <p:cNvSpPr txBox="1">
              <a:spLocks noChangeArrowheads="1"/>
            </p:cNvSpPr>
            <p:nvPr/>
          </p:nvSpPr>
          <p:spPr bwMode="auto">
            <a:xfrm>
              <a:off x="957483" y="3835127"/>
              <a:ext cx="533400" cy="230833"/>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400" b="1" dirty="0">
                  <a:solidFill>
                    <a:srgbClr val="67AEB6"/>
                  </a:solidFill>
                  <a:latin typeface="Gill Sans MT" panose="020B0502020104020203" pitchFamily="34" charset="0"/>
                  <a:cs typeface="Times New Roman" pitchFamily="18" charset="0"/>
                </a:rPr>
                <a:t>H</a:t>
              </a:r>
              <a:r>
                <a:rPr lang="en-US" altLang="en-US" sz="1400" b="1" baseline="-25000" dirty="0">
                  <a:solidFill>
                    <a:srgbClr val="67AEB6"/>
                  </a:solidFill>
                  <a:latin typeface="Gill Sans MT" panose="020B0502020104020203" pitchFamily="34" charset="0"/>
                  <a:cs typeface="Times New Roman" pitchFamily="18" charset="0"/>
                </a:rPr>
                <a:t>2</a:t>
              </a:r>
              <a:r>
                <a:rPr lang="en-US" altLang="en-US" sz="1400" b="1" dirty="0">
                  <a:solidFill>
                    <a:srgbClr val="67AEB6"/>
                  </a:solidFill>
                  <a:latin typeface="Gill Sans MT" panose="020B0502020104020203" pitchFamily="34" charset="0"/>
                  <a:cs typeface="Times New Roman" pitchFamily="18" charset="0"/>
                </a:rPr>
                <a:t>O</a:t>
              </a:r>
            </a:p>
          </p:txBody>
        </p:sp>
      </p:grpSp>
      <p:grpSp>
        <p:nvGrpSpPr>
          <p:cNvPr id="21" name="Group 17">
            <a:extLst>
              <a:ext uri="{FF2B5EF4-FFF2-40B4-BE49-F238E27FC236}">
                <a16:creationId xmlns:a16="http://schemas.microsoft.com/office/drawing/2014/main" id="{8843798F-38A7-462B-B547-DF21E927DBE8}"/>
              </a:ext>
            </a:extLst>
          </p:cNvPr>
          <p:cNvGrpSpPr>
            <a:grpSpLocks/>
          </p:cNvGrpSpPr>
          <p:nvPr/>
        </p:nvGrpSpPr>
        <p:grpSpPr bwMode="auto">
          <a:xfrm>
            <a:off x="2413000" y="2310424"/>
            <a:ext cx="3600450" cy="451104"/>
            <a:chOff x="269631" y="3820849"/>
            <a:chExt cx="3323492" cy="338327"/>
          </a:xfrm>
        </p:grpSpPr>
        <mc:AlternateContent xmlns:mc="http://schemas.openxmlformats.org/markup-compatibility/2006" xmlns:a14="http://schemas.microsoft.com/office/drawing/2010/main">
          <mc:Choice Requires="a14">
            <p:sp>
              <p:nvSpPr>
                <p:cNvPr id="26" name="TextBox 53">
                  <a:extLst>
                    <a:ext uri="{FF2B5EF4-FFF2-40B4-BE49-F238E27FC236}">
                      <a16:creationId xmlns:a16="http://schemas.microsoft.com/office/drawing/2014/main" id="{6A3E2737-BA25-4531-8339-6CCACA063D3C}"/>
                    </a:ext>
                  </a:extLst>
                </p:cNvPr>
                <p:cNvSpPr txBox="1">
                  <a:spLocks noChangeArrowheads="1"/>
                </p:cNvSpPr>
                <p:nvPr/>
              </p:nvSpPr>
              <p:spPr bwMode="auto">
                <a:xfrm>
                  <a:off x="269631" y="3882178"/>
                  <a:ext cx="3323492" cy="276998"/>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NaOH(</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Na</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OH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26" name="TextBox 53">
                  <a:extLst>
                    <a:ext uri="{FF2B5EF4-FFF2-40B4-BE49-F238E27FC236}">
                      <a16:creationId xmlns:a16="http://schemas.microsoft.com/office/drawing/2014/main" id="{6A3E2737-BA25-4531-8339-6CCACA063D3C}"/>
                    </a:ext>
                  </a:extLst>
                </p:cNvPr>
                <p:cNvSpPr txBox="1">
                  <a:spLocks noRot="1" noChangeAspect="1" noMove="1" noResize="1" noEditPoints="1" noAdjustHandles="1" noChangeArrowheads="1" noChangeShapeType="1" noTextEdit="1"/>
                </p:cNvSpPr>
                <p:nvPr/>
              </p:nvSpPr>
              <p:spPr bwMode="auto">
                <a:xfrm>
                  <a:off x="269631" y="3882178"/>
                  <a:ext cx="3323492" cy="276998"/>
                </a:xfrm>
                <a:prstGeom prst="rect">
                  <a:avLst/>
                </a:prstGeom>
                <a:blipFill>
                  <a:blip r:embed="rId3"/>
                  <a:stretch>
                    <a:fillRect l="-1525" t="-8197" b="-24590"/>
                  </a:stretch>
                </a:blipFill>
                <a:ln w="9525">
                  <a:noFill/>
                  <a:miter lim="800000"/>
                  <a:headEnd/>
                  <a:tailEnd/>
                </a:ln>
              </p:spPr>
              <p:txBody>
                <a:bodyPr/>
                <a:lstStyle/>
                <a:p>
                  <a:r>
                    <a:rPr lang="en-US">
                      <a:noFill/>
                    </a:rPr>
                    <a:t> </a:t>
                  </a:r>
                </a:p>
              </p:txBody>
            </p:sp>
          </mc:Fallback>
        </mc:AlternateContent>
        <p:sp>
          <p:nvSpPr>
            <p:cNvPr id="25" name="TextBox 52">
              <a:extLst>
                <a:ext uri="{FF2B5EF4-FFF2-40B4-BE49-F238E27FC236}">
                  <a16:creationId xmlns:a16="http://schemas.microsoft.com/office/drawing/2014/main" id="{69524D3F-ADEF-451D-900E-4117595BFAE8}"/>
                </a:ext>
              </a:extLst>
            </p:cNvPr>
            <p:cNvSpPr txBox="1">
              <a:spLocks noChangeArrowheads="1"/>
            </p:cNvSpPr>
            <p:nvPr/>
          </p:nvSpPr>
          <p:spPr bwMode="auto">
            <a:xfrm>
              <a:off x="1177979" y="3820849"/>
              <a:ext cx="533400" cy="230833"/>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pPr>
              <a:r>
                <a:rPr lang="en-US" altLang="en-US" sz="1400" b="1" dirty="0">
                  <a:solidFill>
                    <a:srgbClr val="67AEB6"/>
                  </a:solidFill>
                  <a:latin typeface="Gill Sans MT" panose="020B0502020104020203" pitchFamily="34" charset="0"/>
                  <a:cs typeface="Times New Roman" pitchFamily="18" charset="0"/>
                </a:rPr>
                <a:t>H</a:t>
              </a:r>
              <a:r>
                <a:rPr lang="en-US" altLang="en-US" sz="1400" b="1" baseline="-25000" dirty="0">
                  <a:solidFill>
                    <a:srgbClr val="67AEB6"/>
                  </a:solidFill>
                  <a:latin typeface="Gill Sans MT" panose="020B0502020104020203" pitchFamily="34" charset="0"/>
                  <a:cs typeface="Times New Roman" pitchFamily="18" charset="0"/>
                </a:rPr>
                <a:t>2</a:t>
              </a:r>
              <a:r>
                <a:rPr lang="en-US" altLang="en-US" sz="1400" b="1" dirty="0">
                  <a:solidFill>
                    <a:srgbClr val="67AEB6"/>
                  </a:solidFill>
                  <a:latin typeface="Gill Sans MT" panose="020B0502020104020203" pitchFamily="34" charset="0"/>
                  <a:cs typeface="Times New Roman" pitchFamily="18" charset="0"/>
                </a:rPr>
                <a:t>O</a:t>
              </a:r>
            </a:p>
          </p:txBody>
        </p:sp>
      </p:grpSp>
      <p:sp>
        <p:nvSpPr>
          <p:cNvPr id="28" name="Rectangle 2">
            <a:extLst>
              <a:ext uri="{FF2B5EF4-FFF2-40B4-BE49-F238E27FC236}">
                <a16:creationId xmlns:a16="http://schemas.microsoft.com/office/drawing/2014/main" id="{1465D37A-B6F0-485D-A024-A04D30911B75}"/>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Acid-Base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9" name="TextBox 6">
            <a:extLst>
              <a:ext uri="{FF2B5EF4-FFF2-40B4-BE49-F238E27FC236}">
                <a16:creationId xmlns:a16="http://schemas.microsoft.com/office/drawing/2014/main" id="{424AD8B1-505A-45F8-B027-63F1A4E16674}"/>
              </a:ext>
            </a:extLst>
          </p:cNvPr>
          <p:cNvSpPr txBox="1">
            <a:spLocks noChangeArrowheads="1"/>
          </p:cNvSpPr>
          <p:nvPr/>
        </p:nvSpPr>
        <p:spPr bwMode="auto">
          <a:xfrm>
            <a:off x="0" y="2888272"/>
            <a:ext cx="8686800" cy="1477328"/>
          </a:xfrm>
          <a:prstGeom prst="rect">
            <a:avLst/>
          </a:prstGeom>
          <a:noFill/>
          <a:ln w="9525">
            <a:noFill/>
            <a:miter lim="800000"/>
            <a:headEnd/>
            <a:tailEnd/>
          </a:ln>
        </p:spPr>
        <p:txBody>
          <a:bodyPr>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A </a:t>
            </a:r>
            <a:r>
              <a:rPr lang="en-US" b="1" dirty="0" err="1">
                <a:solidFill>
                  <a:srgbClr val="E47588"/>
                </a:solidFill>
                <a:latin typeface="Gill Sans MT" panose="020B0502020104020203" pitchFamily="34" charset="0"/>
                <a:cs typeface="Times New Roman" pitchFamily="18" charset="0"/>
              </a:rPr>
              <a:t>Brønsted</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47588"/>
                </a:solidFill>
                <a:latin typeface="Gill Sans MT" panose="020B0502020104020203" pitchFamily="34" charset="0"/>
                <a:cs typeface="Times New Roman" pitchFamily="18" charset="0"/>
              </a:rPr>
              <a:t>acid</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is a proton donor (loses a proton) and a </a:t>
            </a:r>
            <a:r>
              <a:rPr lang="en-US" b="1" dirty="0" err="1">
                <a:solidFill>
                  <a:srgbClr val="E47588"/>
                </a:solidFill>
                <a:latin typeface="Gill Sans MT" panose="020B0502020104020203" pitchFamily="34" charset="0"/>
                <a:cs typeface="Times New Roman" pitchFamily="18" charset="0"/>
              </a:rPr>
              <a:t>Brønsted</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47588"/>
                </a:solidFill>
                <a:latin typeface="Gill Sans MT" panose="020B0502020104020203" pitchFamily="34" charset="0"/>
                <a:cs typeface="Times New Roman" pitchFamily="18" charset="0"/>
              </a:rPr>
              <a:t>base</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is a proton acceptor (gains a proton).</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In these definitions, a proton refers to a hydrogen atom that has lost its electron—also known as a hydrogen ion</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(H</a:t>
            </a:r>
            <a:r>
              <a:rPr lang="en-US" baseline="30000" dirty="0">
                <a:solidFill>
                  <a:schemeClr val="tx1">
                    <a:lumMod val="75000"/>
                    <a:lumOff val="25000"/>
                  </a:schemeClr>
                </a:solidFill>
                <a:latin typeface="Gill Sans MT" panose="020B0502020104020203" pitchFamily="34" charset="0"/>
                <a:cs typeface="Times New Roman" pitchFamily="18" charset="0"/>
              </a:rPr>
              <a:t>+</a:t>
            </a:r>
            <a:r>
              <a:rPr lang="en-US" dirty="0">
                <a:solidFill>
                  <a:schemeClr val="tx1">
                    <a:lumMod val="75000"/>
                    <a:lumOff val="25000"/>
                  </a:schemeClr>
                </a:solidFill>
                <a:latin typeface="Gill Sans MT" panose="020B0502020104020203" pitchFamily="34" charset="0"/>
                <a:cs typeface="Times New Roman" pitchFamily="18" charset="0"/>
              </a:rPr>
              <a:t>). If an acid is in water, the acid will donate a proton to water and the product is known as a hydronium ion (H</a:t>
            </a:r>
            <a:r>
              <a:rPr lang="en-US" baseline="-25000" dirty="0">
                <a:solidFill>
                  <a:schemeClr val="tx1">
                    <a:lumMod val="75000"/>
                    <a:lumOff val="25000"/>
                  </a:schemeClr>
                </a:solidFill>
                <a:latin typeface="Gill Sans MT" panose="020B0502020104020203" pitchFamily="34" charset="0"/>
                <a:cs typeface="Times New Roman" pitchFamily="18" charset="0"/>
              </a:rPr>
              <a:t>3</a:t>
            </a:r>
            <a:r>
              <a:rPr lang="en-US" dirty="0">
                <a:solidFill>
                  <a:schemeClr val="tx1">
                    <a:lumMod val="75000"/>
                    <a:lumOff val="25000"/>
                  </a:schemeClr>
                </a:solidFill>
                <a:latin typeface="Gill Sans MT" panose="020B0502020104020203" pitchFamily="34" charset="0"/>
                <a:cs typeface="Times New Roman" pitchFamily="18" charset="0"/>
              </a:rPr>
              <a:t>O</a:t>
            </a:r>
            <a:r>
              <a:rPr lang="en-US" baseline="30000" dirty="0">
                <a:solidFill>
                  <a:schemeClr val="tx1">
                    <a:lumMod val="75000"/>
                    <a:lumOff val="25000"/>
                  </a:schemeClr>
                </a:solidFill>
                <a:latin typeface="Gill Sans MT" panose="020B0502020104020203" pitchFamily="34" charset="0"/>
                <a:cs typeface="Times New Roman" pitchFamily="18" charset="0"/>
              </a:rPr>
              <a:t>+</a:t>
            </a:r>
            <a:r>
              <a:rPr lang="en-US" dirty="0">
                <a:solidFill>
                  <a:schemeClr val="tx1">
                    <a:lumMod val="75000"/>
                    <a:lumOff val="25000"/>
                  </a:schemeClr>
                </a:solidFill>
                <a:latin typeface="Gill Sans MT" panose="020B0502020104020203" pitchFamily="34" charset="0"/>
                <a:cs typeface="Times New Roman" pitchFamily="18" charset="0"/>
              </a:rPr>
              <a:t>). </a:t>
            </a:r>
          </a:p>
        </p:txBody>
      </p:sp>
      <p:sp>
        <p:nvSpPr>
          <p:cNvPr id="7" name="Rectangle 6">
            <a:extLst>
              <a:ext uri="{FF2B5EF4-FFF2-40B4-BE49-F238E27FC236}">
                <a16:creationId xmlns:a16="http://schemas.microsoft.com/office/drawing/2014/main" id="{CBC833DC-C433-4EB4-86B8-F7A89E22094B}"/>
              </a:ext>
            </a:extLst>
          </p:cNvPr>
          <p:cNvSpPr/>
          <p:nvPr/>
        </p:nvSpPr>
        <p:spPr>
          <a:xfrm>
            <a:off x="2025205" y="4365600"/>
            <a:ext cx="2363598" cy="830997"/>
          </a:xfrm>
          <a:prstGeom prst="rect">
            <a:avLst/>
          </a:prstGeom>
        </p:spPr>
        <p:txBody>
          <a:bodyPr wrap="square">
            <a:spAutoFit/>
          </a:bodyPr>
          <a:lstStyle/>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hydrogen ion (H</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proton		</a:t>
            </a:r>
          </a:p>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hydronium ion (H</a:t>
            </a:r>
            <a:r>
              <a:rPr lang="en-US" altLang="en-US" sz="1600" baseline="-25000" dirty="0">
                <a:solidFill>
                  <a:schemeClr val="tx1">
                    <a:lumMod val="75000"/>
                    <a:lumOff val="25000"/>
                  </a:schemeClr>
                </a:solidFill>
                <a:latin typeface="Gill Sans MT" panose="020B0502020104020203" pitchFamily="34" charset="0"/>
                <a:cs typeface="Times New Roman" pitchFamily="18" charset="0"/>
              </a:rPr>
              <a:t>3</a:t>
            </a:r>
            <a:r>
              <a:rPr lang="en-US" altLang="en-US" sz="1600" dirty="0">
                <a:solidFill>
                  <a:schemeClr val="tx1">
                    <a:lumMod val="75000"/>
                    <a:lumOff val="25000"/>
                  </a:schemeClr>
                </a:solidFill>
                <a:latin typeface="Gill Sans MT" panose="020B0502020104020203" pitchFamily="34" charset="0"/>
                <a:cs typeface="Times New Roman" pitchFamily="18" charset="0"/>
              </a:rPr>
              <a:t>O</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a:t>
            </a:r>
          </a:p>
        </p:txBody>
      </p:sp>
      <p:sp>
        <p:nvSpPr>
          <p:cNvPr id="30" name="Right Brace 29">
            <a:extLst>
              <a:ext uri="{FF2B5EF4-FFF2-40B4-BE49-F238E27FC236}">
                <a16:creationId xmlns:a16="http://schemas.microsoft.com/office/drawing/2014/main" id="{B53ED22C-8051-4730-A247-D361DF59912B}"/>
              </a:ext>
            </a:extLst>
          </p:cNvPr>
          <p:cNvSpPr/>
          <p:nvPr/>
        </p:nvSpPr>
        <p:spPr>
          <a:xfrm>
            <a:off x="3887039" y="4450074"/>
            <a:ext cx="237287" cy="763083"/>
          </a:xfrm>
          <a:prstGeom prst="rightBrace">
            <a:avLst>
              <a:gd name="adj1" fmla="val 48545"/>
              <a:gd name="adj2" fmla="val 48224"/>
            </a:avLst>
          </a:prstGeom>
          <a:ln w="19050">
            <a:solidFill>
              <a:srgbClr val="E4758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524343CB-DCC1-411D-A7E8-7155D9F2D707}"/>
              </a:ext>
            </a:extLst>
          </p:cNvPr>
          <p:cNvSpPr/>
          <p:nvPr/>
        </p:nvSpPr>
        <p:spPr>
          <a:xfrm>
            <a:off x="4167692" y="4490573"/>
            <a:ext cx="2318688"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All referencing the same aqueous species</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84D17AB-BAB0-400A-9C8F-68CEC0127C59}"/>
                  </a:ext>
                </a:extLst>
              </p:cNvPr>
              <p:cNvSpPr txBox="1"/>
              <p:nvPr/>
            </p:nvSpPr>
            <p:spPr>
              <a:xfrm>
                <a:off x="0" y="5427393"/>
                <a:ext cx="3709670" cy="353943"/>
              </a:xfrm>
              <a:prstGeom prst="rect">
                <a:avLst/>
              </a:prstGeom>
              <a:noFill/>
            </p:spPr>
            <p:txBody>
              <a:bodyPr wrap="none" rtlCol="0">
                <a:spAutoFit/>
              </a:bodyPr>
              <a:lstStyle/>
              <a:p>
                <a:r>
                  <a:rPr lang="en-US" sz="1700" b="1" dirty="0">
                    <a:solidFill>
                      <a:srgbClr val="67AEB6"/>
                    </a:solidFill>
                    <a:latin typeface="Gill Sans MT" panose="020B0502020104020203" pitchFamily="34" charset="0"/>
                  </a:rPr>
                  <a:t>HF</a:t>
                </a:r>
                <a:r>
                  <a:rPr lang="en-US" sz="1700" dirty="0">
                    <a:solidFill>
                      <a:schemeClr val="tx1">
                        <a:lumMod val="75000"/>
                        <a:lumOff val="25000"/>
                      </a:schemeClr>
                    </a:solidFill>
                    <a:latin typeface="Gill Sans MT" panose="020B0502020104020203" pitchFamily="34" charset="0"/>
                  </a:rPr>
                  <a:t>(</a:t>
                </a:r>
                <a:r>
                  <a:rPr lang="en-US" sz="1700" b="1"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 + H</a:t>
                </a:r>
                <a:r>
                  <a:rPr lang="en-US" sz="1700" baseline="-25000" dirty="0">
                    <a:solidFill>
                      <a:schemeClr val="tx1">
                        <a:lumMod val="75000"/>
                        <a:lumOff val="25000"/>
                      </a:schemeClr>
                    </a:solidFill>
                    <a:latin typeface="Gill Sans MT" panose="020B0502020104020203" pitchFamily="34" charset="0"/>
                  </a:rPr>
                  <a:t>2</a:t>
                </a:r>
                <a:r>
                  <a:rPr lang="en-US" sz="1700" dirty="0">
                    <a:solidFill>
                      <a:schemeClr val="tx1">
                        <a:lumMod val="75000"/>
                        <a:lumOff val="25000"/>
                      </a:schemeClr>
                    </a:solidFill>
                    <a:latin typeface="Gill Sans MT" panose="020B0502020104020203" pitchFamily="34" charset="0"/>
                  </a:rPr>
                  <a:t>O(</a:t>
                </a:r>
                <a:r>
                  <a:rPr lang="en-US" sz="1700" i="1" dirty="0">
                    <a:solidFill>
                      <a:schemeClr val="tx1">
                        <a:lumMod val="75000"/>
                        <a:lumOff val="25000"/>
                      </a:schemeClr>
                    </a:solidFill>
                    <a:latin typeface="Gill Sans MT" panose="020B0502020104020203" pitchFamily="34" charset="0"/>
                  </a:rPr>
                  <a:t>l</a:t>
                </a:r>
                <a:r>
                  <a:rPr lang="en-US" sz="1700" dirty="0">
                    <a:solidFill>
                      <a:schemeClr val="tx1">
                        <a:lumMod val="75000"/>
                        <a:lumOff val="25000"/>
                      </a:schemeClr>
                    </a:solidFill>
                    <a:latin typeface="Gill Sans MT" panose="020B0502020104020203" pitchFamily="34" charset="0"/>
                  </a:rPr>
                  <a:t>) </a:t>
                </a:r>
                <a14:m>
                  <m:oMath xmlns:m="http://schemas.openxmlformats.org/officeDocument/2006/math">
                    <m:r>
                      <a:rPr lang="en-US" sz="17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700" dirty="0">
                    <a:solidFill>
                      <a:schemeClr val="tx1">
                        <a:lumMod val="75000"/>
                        <a:lumOff val="25000"/>
                      </a:schemeClr>
                    </a:solidFill>
                    <a:latin typeface="Gill Sans MT" panose="020B0502020104020203" pitchFamily="34" charset="0"/>
                  </a:rPr>
                  <a:t> H</a:t>
                </a:r>
                <a:r>
                  <a:rPr lang="en-US" sz="1700" baseline="-25000" dirty="0">
                    <a:solidFill>
                      <a:schemeClr val="tx1">
                        <a:lumMod val="75000"/>
                        <a:lumOff val="25000"/>
                      </a:schemeClr>
                    </a:solidFill>
                    <a:latin typeface="Gill Sans MT" panose="020B0502020104020203" pitchFamily="34" charset="0"/>
                  </a:rPr>
                  <a:t>3</a:t>
                </a:r>
                <a:r>
                  <a:rPr lang="en-US" sz="1700" dirty="0">
                    <a:solidFill>
                      <a:schemeClr val="tx1">
                        <a:lumMod val="75000"/>
                        <a:lumOff val="25000"/>
                      </a:schemeClr>
                    </a:solidFill>
                    <a:latin typeface="Gill Sans MT" panose="020B0502020104020203" pitchFamily="34" charset="0"/>
                  </a:rPr>
                  <a:t>O</a:t>
                </a:r>
                <a:r>
                  <a:rPr lang="en-US" sz="1700" baseline="30000" dirty="0">
                    <a:solidFill>
                      <a:schemeClr val="tx1">
                        <a:lumMod val="75000"/>
                        <a:lumOff val="25000"/>
                      </a:schemeClr>
                    </a:solidFill>
                    <a:latin typeface="Gill Sans MT" panose="020B0502020104020203" pitchFamily="34" charset="0"/>
                  </a:rPr>
                  <a:t>+</a:t>
                </a:r>
                <a:r>
                  <a:rPr lang="en-US" sz="1700" dirty="0">
                    <a:solidFill>
                      <a:schemeClr val="tx1">
                        <a:lumMod val="75000"/>
                        <a:lumOff val="25000"/>
                      </a:schemeClr>
                    </a:solidFill>
                    <a:latin typeface="Gill Sans MT" panose="020B0502020104020203" pitchFamily="34" charset="0"/>
                  </a:rPr>
                  <a:t>(</a:t>
                </a:r>
                <a:r>
                  <a:rPr lang="en-US" sz="1700"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 + </a:t>
                </a:r>
                <a:r>
                  <a:rPr lang="en-US" sz="1700" dirty="0">
                    <a:solidFill>
                      <a:srgbClr val="67AEB6"/>
                    </a:solidFill>
                    <a:latin typeface="Gill Sans MT" panose="020B0502020104020203" pitchFamily="34" charset="0"/>
                  </a:rPr>
                  <a:t>F</a:t>
                </a:r>
                <a:r>
                  <a:rPr lang="en-US" sz="1700" baseline="30000" dirty="0">
                    <a:solidFill>
                      <a:srgbClr val="67AEB6"/>
                    </a:solidFill>
                    <a:latin typeface="Gill Sans MT" panose="020B0502020104020203" pitchFamily="34" charset="0"/>
                  </a:rPr>
                  <a:t>–</a:t>
                </a:r>
                <a:r>
                  <a:rPr lang="en-US" sz="1700" dirty="0">
                    <a:solidFill>
                      <a:schemeClr val="tx1">
                        <a:lumMod val="75000"/>
                        <a:lumOff val="25000"/>
                      </a:schemeClr>
                    </a:solidFill>
                    <a:latin typeface="Gill Sans MT" panose="020B0502020104020203" pitchFamily="34" charset="0"/>
                  </a:rPr>
                  <a:t>(</a:t>
                </a:r>
                <a:r>
                  <a:rPr lang="en-US" sz="1700"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a:t>
                </a:r>
              </a:p>
            </p:txBody>
          </p:sp>
        </mc:Choice>
        <mc:Fallback xmlns="">
          <p:sp>
            <p:nvSpPr>
              <p:cNvPr id="32" name="TextBox 31">
                <a:extLst>
                  <a:ext uri="{FF2B5EF4-FFF2-40B4-BE49-F238E27FC236}">
                    <a16:creationId xmlns:a16="http://schemas.microsoft.com/office/drawing/2014/main" id="{C84D17AB-BAB0-400A-9C8F-68CEC0127C59}"/>
                  </a:ext>
                </a:extLst>
              </p:cNvPr>
              <p:cNvSpPr txBox="1">
                <a:spLocks noRot="1" noChangeAspect="1" noMove="1" noResize="1" noEditPoints="1" noAdjustHandles="1" noChangeArrowheads="1" noChangeShapeType="1" noTextEdit="1"/>
              </p:cNvSpPr>
              <p:nvPr/>
            </p:nvSpPr>
            <p:spPr>
              <a:xfrm>
                <a:off x="0" y="5427393"/>
                <a:ext cx="3709670" cy="353943"/>
              </a:xfrm>
              <a:prstGeom prst="rect">
                <a:avLst/>
              </a:prstGeom>
              <a:blipFill>
                <a:blip r:embed="rId4"/>
                <a:stretch>
                  <a:fillRect l="-985" t="-5172" b="-22414"/>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D218C1A-7DCE-4E85-BF47-8FB0FB896651}"/>
              </a:ext>
            </a:extLst>
          </p:cNvPr>
          <p:cNvSpPr/>
          <p:nvPr/>
        </p:nvSpPr>
        <p:spPr>
          <a:xfrm>
            <a:off x="4053842" y="5397482"/>
            <a:ext cx="4104876" cy="584775"/>
          </a:xfrm>
          <a:prstGeom prst="rect">
            <a:avLst/>
          </a:prstGeom>
        </p:spPr>
        <p:txBody>
          <a:bodyPr wrap="square">
            <a:spAutoFit/>
          </a:bodyPr>
          <a:lstStyle/>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HF is acid, </a:t>
            </a:r>
            <a:r>
              <a:rPr lang="en-US" altLang="en-US" sz="1600" dirty="0">
                <a:solidFill>
                  <a:srgbClr val="67AEB6"/>
                </a:solidFill>
                <a:latin typeface="Gill Sans MT" panose="020B0502020104020203" pitchFamily="34" charset="0"/>
                <a:cs typeface="Times New Roman" pitchFamily="18" charset="0"/>
              </a:rPr>
              <a:t>lost a H</a:t>
            </a:r>
            <a:r>
              <a:rPr lang="en-US" altLang="en-US" sz="1600" baseline="30000" dirty="0">
                <a:solidFill>
                  <a:srgbClr val="67AEB6"/>
                </a:solidFill>
                <a:latin typeface="Gill Sans MT" panose="020B0502020104020203" pitchFamily="34" charset="0"/>
                <a:cs typeface="Times New Roman" pitchFamily="18" charset="0"/>
              </a:rPr>
              <a:t>+</a:t>
            </a:r>
            <a:r>
              <a:rPr lang="en-US" altLang="en-US" sz="1600" dirty="0">
                <a:solidFill>
                  <a:srgbClr val="67AEB6"/>
                </a:solidFill>
                <a:latin typeface="Gill Sans MT" panose="020B0502020104020203" pitchFamily="34" charset="0"/>
                <a:cs typeface="Times New Roman" pitchFamily="18" charset="0"/>
              </a:rPr>
              <a:t> </a:t>
            </a:r>
            <a:r>
              <a:rPr lang="en-US" altLang="en-US" sz="1600" dirty="0">
                <a:solidFill>
                  <a:schemeClr val="tx1">
                    <a:lumMod val="75000"/>
                    <a:lumOff val="25000"/>
                  </a:schemeClr>
                </a:solidFill>
                <a:latin typeface="Gill Sans MT" panose="020B0502020104020203" pitchFamily="34" charset="0"/>
                <a:cs typeface="Times New Roman" pitchFamily="18" charset="0"/>
              </a:rPr>
              <a:t>(product is one proton less than reactant)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C951-F218-4769-8BBE-115B1C6A382D}"/>
                  </a:ext>
                </a:extLst>
              </p:cNvPr>
              <p:cNvSpPr txBox="1"/>
              <p:nvPr/>
            </p:nvSpPr>
            <p:spPr>
              <a:xfrm>
                <a:off x="0" y="6108012"/>
                <a:ext cx="4343400" cy="353943"/>
              </a:xfrm>
              <a:prstGeom prst="rect">
                <a:avLst/>
              </a:prstGeom>
              <a:noFill/>
            </p:spPr>
            <p:txBody>
              <a:bodyPr wrap="square" rtlCol="0">
                <a:spAutoFit/>
              </a:bodyPr>
              <a:lstStyle/>
              <a:p>
                <a:r>
                  <a:rPr lang="en-US" sz="1700" b="1" dirty="0">
                    <a:solidFill>
                      <a:srgbClr val="8776A2"/>
                    </a:solidFill>
                    <a:latin typeface="Gill Sans MT" panose="020B0502020104020203" pitchFamily="34" charset="0"/>
                  </a:rPr>
                  <a:t>NH</a:t>
                </a:r>
                <a:r>
                  <a:rPr lang="en-US" sz="1700" b="1" baseline="-25000" dirty="0">
                    <a:solidFill>
                      <a:srgbClr val="8776A2"/>
                    </a:solidFill>
                    <a:latin typeface="Gill Sans MT" panose="020B0502020104020203" pitchFamily="34" charset="0"/>
                  </a:rPr>
                  <a:t>3</a:t>
                </a:r>
                <a:r>
                  <a:rPr lang="en-US" sz="1700" dirty="0">
                    <a:solidFill>
                      <a:schemeClr val="tx1">
                        <a:lumMod val="75000"/>
                        <a:lumOff val="25000"/>
                      </a:schemeClr>
                    </a:solidFill>
                    <a:latin typeface="Gill Sans MT" panose="020B0502020104020203" pitchFamily="34" charset="0"/>
                  </a:rPr>
                  <a:t>(</a:t>
                </a:r>
                <a:r>
                  <a:rPr lang="en-US" sz="1700"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 + H</a:t>
                </a:r>
                <a:r>
                  <a:rPr lang="en-US" sz="1700" baseline="-25000" dirty="0">
                    <a:solidFill>
                      <a:schemeClr val="tx1">
                        <a:lumMod val="75000"/>
                        <a:lumOff val="25000"/>
                      </a:schemeClr>
                    </a:solidFill>
                    <a:latin typeface="Gill Sans MT" panose="020B0502020104020203" pitchFamily="34" charset="0"/>
                  </a:rPr>
                  <a:t>2</a:t>
                </a:r>
                <a:r>
                  <a:rPr lang="en-US" sz="1700" dirty="0">
                    <a:solidFill>
                      <a:schemeClr val="tx1">
                        <a:lumMod val="75000"/>
                        <a:lumOff val="25000"/>
                      </a:schemeClr>
                    </a:solidFill>
                    <a:latin typeface="Gill Sans MT" panose="020B0502020104020203" pitchFamily="34" charset="0"/>
                  </a:rPr>
                  <a:t>O(</a:t>
                </a:r>
                <a:r>
                  <a:rPr lang="en-US" sz="1700" i="1" dirty="0">
                    <a:solidFill>
                      <a:schemeClr val="tx1">
                        <a:lumMod val="75000"/>
                        <a:lumOff val="25000"/>
                      </a:schemeClr>
                    </a:solidFill>
                    <a:latin typeface="Gill Sans MT" panose="020B0502020104020203" pitchFamily="34" charset="0"/>
                  </a:rPr>
                  <a:t>l</a:t>
                </a:r>
                <a:r>
                  <a:rPr lang="en-US" sz="1700" dirty="0">
                    <a:solidFill>
                      <a:schemeClr val="tx1">
                        <a:lumMod val="75000"/>
                        <a:lumOff val="25000"/>
                      </a:schemeClr>
                    </a:solidFill>
                    <a:latin typeface="Gill Sans MT" panose="020B0502020104020203" pitchFamily="34" charset="0"/>
                  </a:rPr>
                  <a:t>) </a:t>
                </a:r>
                <a14:m>
                  <m:oMath xmlns:m="http://schemas.openxmlformats.org/officeDocument/2006/math">
                    <m:r>
                      <a:rPr lang="en-US" sz="17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700" dirty="0">
                    <a:solidFill>
                      <a:schemeClr val="tx1">
                        <a:lumMod val="75000"/>
                        <a:lumOff val="25000"/>
                      </a:schemeClr>
                    </a:solidFill>
                    <a:latin typeface="Gill Sans MT" panose="020B0502020104020203" pitchFamily="34" charset="0"/>
                  </a:rPr>
                  <a:t> </a:t>
                </a:r>
                <a:r>
                  <a:rPr lang="en-US" sz="1700" b="1" dirty="0">
                    <a:solidFill>
                      <a:srgbClr val="8776A2"/>
                    </a:solidFill>
                    <a:latin typeface="Gill Sans MT" panose="020B0502020104020203" pitchFamily="34" charset="0"/>
                  </a:rPr>
                  <a:t>NH</a:t>
                </a:r>
                <a:r>
                  <a:rPr lang="en-US" sz="1700" b="1" baseline="-25000" dirty="0">
                    <a:solidFill>
                      <a:srgbClr val="8776A2"/>
                    </a:solidFill>
                    <a:latin typeface="Gill Sans MT" panose="020B0502020104020203" pitchFamily="34" charset="0"/>
                  </a:rPr>
                  <a:t>4</a:t>
                </a:r>
                <a:r>
                  <a:rPr lang="en-US" sz="1700" b="1" baseline="30000" dirty="0">
                    <a:solidFill>
                      <a:srgbClr val="8776A2"/>
                    </a:solidFill>
                    <a:latin typeface="Gill Sans MT" panose="020B0502020104020203" pitchFamily="34" charset="0"/>
                  </a:rPr>
                  <a:t>+</a:t>
                </a:r>
                <a:r>
                  <a:rPr lang="en-US" sz="1700" dirty="0">
                    <a:solidFill>
                      <a:schemeClr val="tx1">
                        <a:lumMod val="75000"/>
                        <a:lumOff val="25000"/>
                      </a:schemeClr>
                    </a:solidFill>
                    <a:latin typeface="Gill Sans MT" panose="020B0502020104020203" pitchFamily="34" charset="0"/>
                  </a:rPr>
                  <a:t>(</a:t>
                </a:r>
                <a:r>
                  <a:rPr lang="en-US" sz="1700"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 + OH</a:t>
                </a:r>
                <a:r>
                  <a:rPr lang="en-US" sz="1700" baseline="30000" dirty="0">
                    <a:solidFill>
                      <a:schemeClr val="tx1">
                        <a:lumMod val="75000"/>
                        <a:lumOff val="25000"/>
                      </a:schemeClr>
                    </a:solidFill>
                    <a:latin typeface="Gill Sans MT" panose="020B0502020104020203" pitchFamily="34" charset="0"/>
                  </a:rPr>
                  <a:t>–</a:t>
                </a:r>
                <a:r>
                  <a:rPr lang="en-US" sz="1700" dirty="0">
                    <a:solidFill>
                      <a:schemeClr val="tx1">
                        <a:lumMod val="75000"/>
                        <a:lumOff val="25000"/>
                      </a:schemeClr>
                    </a:solidFill>
                    <a:latin typeface="Gill Sans MT" panose="020B0502020104020203" pitchFamily="34" charset="0"/>
                  </a:rPr>
                  <a:t>(</a:t>
                </a:r>
                <a:r>
                  <a:rPr lang="en-US" sz="1700" i="1" dirty="0" err="1">
                    <a:solidFill>
                      <a:schemeClr val="tx1">
                        <a:lumMod val="75000"/>
                        <a:lumOff val="25000"/>
                      </a:schemeClr>
                    </a:solidFill>
                    <a:latin typeface="Gill Sans MT" panose="020B0502020104020203" pitchFamily="34" charset="0"/>
                  </a:rPr>
                  <a:t>aq</a:t>
                </a:r>
                <a:r>
                  <a:rPr lang="en-US" sz="1700" dirty="0">
                    <a:solidFill>
                      <a:schemeClr val="tx1">
                        <a:lumMod val="75000"/>
                        <a:lumOff val="25000"/>
                      </a:schemeClr>
                    </a:solidFill>
                    <a:latin typeface="Gill Sans MT" panose="020B0502020104020203" pitchFamily="34" charset="0"/>
                  </a:rPr>
                  <a:t>)</a:t>
                </a:r>
              </a:p>
            </p:txBody>
          </p:sp>
        </mc:Choice>
        <mc:Fallback xmlns="">
          <p:sp>
            <p:nvSpPr>
              <p:cNvPr id="34" name="TextBox 33">
                <a:extLst>
                  <a:ext uri="{FF2B5EF4-FFF2-40B4-BE49-F238E27FC236}">
                    <a16:creationId xmlns:a16="http://schemas.microsoft.com/office/drawing/2014/main" id="{43D2C951-F218-4769-8BBE-115B1C6A382D}"/>
                  </a:ext>
                </a:extLst>
              </p:cNvPr>
              <p:cNvSpPr txBox="1">
                <a:spLocks noRot="1" noChangeAspect="1" noMove="1" noResize="1" noEditPoints="1" noAdjustHandles="1" noChangeArrowheads="1" noChangeShapeType="1" noTextEdit="1"/>
              </p:cNvSpPr>
              <p:nvPr/>
            </p:nvSpPr>
            <p:spPr>
              <a:xfrm>
                <a:off x="0" y="6108012"/>
                <a:ext cx="4343400" cy="353943"/>
              </a:xfrm>
              <a:prstGeom prst="rect">
                <a:avLst/>
              </a:prstGeom>
              <a:blipFill>
                <a:blip r:embed="rId5"/>
                <a:stretch>
                  <a:fillRect l="-842" t="-6897" b="-22414"/>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8CA90AE2-98E2-46A4-88DB-89EE8B0002AF}"/>
              </a:ext>
            </a:extLst>
          </p:cNvPr>
          <p:cNvSpPr/>
          <p:nvPr/>
        </p:nvSpPr>
        <p:spPr>
          <a:xfrm>
            <a:off x="4053842" y="6108012"/>
            <a:ext cx="3268656" cy="584775"/>
          </a:xfrm>
          <a:prstGeom prst="rect">
            <a:avLst/>
          </a:prstGeom>
        </p:spPr>
        <p:txBody>
          <a:bodyPr wrap="square">
            <a:spAutoFit/>
          </a:bodyPr>
          <a:lstStyle/>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NH</a:t>
            </a:r>
            <a:r>
              <a:rPr lang="en-US" altLang="en-US" sz="1600" baseline="-25000" dirty="0">
                <a:solidFill>
                  <a:schemeClr val="tx1">
                    <a:lumMod val="75000"/>
                    <a:lumOff val="25000"/>
                  </a:schemeClr>
                </a:solidFill>
                <a:latin typeface="Gill Sans MT" panose="020B0502020104020203" pitchFamily="34" charset="0"/>
                <a:cs typeface="Times New Roman" pitchFamily="18" charset="0"/>
              </a:rPr>
              <a:t>3</a:t>
            </a:r>
            <a:r>
              <a:rPr lang="en-US" altLang="en-US" sz="1600" dirty="0">
                <a:solidFill>
                  <a:schemeClr val="tx1">
                    <a:lumMod val="75000"/>
                    <a:lumOff val="25000"/>
                  </a:schemeClr>
                </a:solidFill>
                <a:latin typeface="Gill Sans MT" panose="020B0502020104020203" pitchFamily="34" charset="0"/>
                <a:cs typeface="Times New Roman" pitchFamily="18" charset="0"/>
              </a:rPr>
              <a:t> is base, </a:t>
            </a:r>
            <a:r>
              <a:rPr lang="en-US" altLang="en-US" sz="1600" dirty="0">
                <a:solidFill>
                  <a:srgbClr val="8776A2"/>
                </a:solidFill>
                <a:latin typeface="Gill Sans MT" panose="020B0502020104020203" pitchFamily="34" charset="0"/>
                <a:cs typeface="Times New Roman" pitchFamily="18" charset="0"/>
              </a:rPr>
              <a:t>gained a H</a:t>
            </a:r>
            <a:r>
              <a:rPr lang="en-US" altLang="en-US" sz="1600" baseline="30000" dirty="0">
                <a:solidFill>
                  <a:srgbClr val="8776A2"/>
                </a:solidFill>
                <a:latin typeface="Gill Sans MT" panose="020B0502020104020203" pitchFamily="34" charset="0"/>
                <a:cs typeface="Times New Roman" pitchFamily="18" charset="0"/>
              </a:rPr>
              <a:t>+</a:t>
            </a:r>
            <a:r>
              <a:rPr lang="en-US" altLang="en-US" sz="1600" dirty="0">
                <a:solidFill>
                  <a:srgbClr val="8776A2"/>
                </a:solidFill>
                <a:latin typeface="Gill Sans MT" panose="020B0502020104020203" pitchFamily="34" charset="0"/>
                <a:cs typeface="Times New Roman" pitchFamily="18" charset="0"/>
              </a:rPr>
              <a:t> </a:t>
            </a:r>
            <a:r>
              <a:rPr lang="en-US" altLang="en-US" sz="1600" dirty="0">
                <a:solidFill>
                  <a:schemeClr val="tx1">
                    <a:lumMod val="75000"/>
                    <a:lumOff val="25000"/>
                  </a:schemeClr>
                </a:solidFill>
                <a:latin typeface="Gill Sans MT" panose="020B0502020104020203" pitchFamily="34" charset="0"/>
                <a:cs typeface="Times New Roman" pitchFamily="18" charset="0"/>
              </a:rPr>
              <a:t>(product is one proton more than reactant.</a:t>
            </a:r>
          </a:p>
        </p:txBody>
      </p:sp>
    </p:spTree>
    <p:extLst>
      <p:ext uri="{BB962C8B-B14F-4D97-AF65-F5344CB8AC3E}">
        <p14:creationId xmlns:p14="http://schemas.microsoft.com/office/powerpoint/2010/main" val="24309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P spid="30" grpId="0" animBg="1"/>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22</a:t>
            </a:fld>
            <a:endParaRPr lang="en-US" dirty="0">
              <a:solidFill>
                <a:schemeClr val="bg1"/>
              </a:solidFill>
            </a:endParaRPr>
          </a:p>
        </p:txBody>
      </p:sp>
      <p:sp>
        <p:nvSpPr>
          <p:cNvPr id="8" name="TextBox 6">
            <a:extLst>
              <a:ext uri="{FF2B5EF4-FFF2-40B4-BE49-F238E27FC236}">
                <a16:creationId xmlns:a16="http://schemas.microsoft.com/office/drawing/2014/main" id="{91C6CBEE-74D5-4512-8189-E14AF073DAFF}"/>
              </a:ext>
            </a:extLst>
          </p:cNvPr>
          <p:cNvSpPr txBox="1">
            <a:spLocks noChangeArrowheads="1"/>
          </p:cNvSpPr>
          <p:nvPr/>
        </p:nvSpPr>
        <p:spPr bwMode="auto">
          <a:xfrm>
            <a:off x="0" y="1206500"/>
            <a:ext cx="9144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monoprotic</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acid</a:t>
            </a:r>
            <a:r>
              <a:rPr lang="en-US" altLang="en-US" i="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has one proton to donate. Hydrochloric acid is an example:</a:t>
            </a:r>
          </a:p>
        </p:txBody>
      </p:sp>
      <mc:AlternateContent xmlns:mc="http://schemas.openxmlformats.org/markup-compatibility/2006" xmlns:a14="http://schemas.microsoft.com/office/drawing/2010/main">
        <mc:Choice Requires="a14">
          <p:sp>
            <p:nvSpPr>
              <p:cNvPr id="15" name="TextBox 44">
                <a:extLst>
                  <a:ext uri="{FF2B5EF4-FFF2-40B4-BE49-F238E27FC236}">
                    <a16:creationId xmlns:a16="http://schemas.microsoft.com/office/drawing/2014/main" id="{840E4BFA-FA6D-488D-9D76-6035F7F60A85}"/>
                  </a:ext>
                </a:extLst>
              </p:cNvPr>
              <p:cNvSpPr txBox="1">
                <a:spLocks noChangeArrowheads="1"/>
              </p:cNvSpPr>
              <p:nvPr/>
            </p:nvSpPr>
            <p:spPr bwMode="auto">
              <a:xfrm>
                <a:off x="2425688" y="1572399"/>
                <a:ext cx="3175012"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rgbClr val="E47588"/>
                    </a:solidFill>
                    <a:latin typeface="Gill Sans MT" panose="020B0502020104020203" pitchFamily="34" charset="0"/>
                    <a:cs typeface="Times New Roman" pitchFamily="18" charset="0"/>
                  </a:rPr>
                  <a:t>H</a:t>
                </a:r>
                <a:r>
                  <a:rPr lang="en-US" altLang="en-US" b="1" dirty="0">
                    <a:solidFill>
                      <a:schemeClr val="tx1">
                        <a:lumMod val="75000"/>
                        <a:lumOff val="25000"/>
                      </a:schemeClr>
                    </a:solidFill>
                    <a:latin typeface="Gill Sans MT" panose="020B0502020104020203" pitchFamily="34" charset="0"/>
                    <a:cs typeface="Times New Roman" pitchFamily="18" charset="0"/>
                  </a:rPr>
                  <a:t>Cl(</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H</a:t>
                </a:r>
                <a:r>
                  <a:rPr lang="en-US" altLang="en-US" b="1" baseline="30000" dirty="0">
                    <a:solidFill>
                      <a:srgbClr val="E47588"/>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Cl</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5" name="TextBox 44">
                <a:extLst>
                  <a:ext uri="{FF2B5EF4-FFF2-40B4-BE49-F238E27FC236}">
                    <a16:creationId xmlns:a16="http://schemas.microsoft.com/office/drawing/2014/main" id="{840E4BFA-FA6D-488D-9D76-6035F7F60A85}"/>
                  </a:ext>
                </a:extLst>
              </p:cNvPr>
              <p:cNvSpPr txBox="1">
                <a:spLocks noRot="1" noChangeAspect="1" noMove="1" noResize="1" noEditPoints="1" noAdjustHandles="1" noChangeArrowheads="1" noChangeShapeType="1" noTextEdit="1"/>
              </p:cNvSpPr>
              <p:nvPr/>
            </p:nvSpPr>
            <p:spPr bwMode="auto">
              <a:xfrm>
                <a:off x="2425688" y="1572399"/>
                <a:ext cx="3175012" cy="369332"/>
              </a:xfrm>
              <a:prstGeom prst="rect">
                <a:avLst/>
              </a:prstGeom>
              <a:blipFill>
                <a:blip r:embed="rId2"/>
                <a:stretch>
                  <a:fillRect l="-1727" t="-9836" b="-24590"/>
                </a:stretch>
              </a:blipFill>
              <a:ln w="9525">
                <a:noFill/>
                <a:miter lim="800000"/>
                <a:headEnd/>
                <a:tailEnd/>
              </a:ln>
            </p:spPr>
            <p:txBody>
              <a:bodyPr/>
              <a:lstStyle/>
              <a:p>
                <a:r>
                  <a:rPr lang="en-US">
                    <a:noFill/>
                  </a:rPr>
                  <a:t> </a:t>
                </a:r>
              </a:p>
            </p:txBody>
          </p:sp>
        </mc:Fallback>
      </mc:AlternateContent>
      <p:sp>
        <p:nvSpPr>
          <p:cNvPr id="17" name="TextBox 6">
            <a:extLst>
              <a:ext uri="{FF2B5EF4-FFF2-40B4-BE49-F238E27FC236}">
                <a16:creationId xmlns:a16="http://schemas.microsoft.com/office/drawing/2014/main" id="{1BDAC15F-C8C6-416A-BDAE-00312983B0BC}"/>
              </a:ext>
            </a:extLst>
          </p:cNvPr>
          <p:cNvSpPr txBox="1">
            <a:spLocks noChangeArrowheads="1"/>
          </p:cNvSpPr>
          <p:nvPr/>
        </p:nvSpPr>
        <p:spPr bwMode="auto">
          <a:xfrm>
            <a:off x="0" y="2081939"/>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A </a:t>
            </a:r>
            <a:r>
              <a:rPr lang="en-US" b="1" dirty="0">
                <a:solidFill>
                  <a:srgbClr val="E47588"/>
                </a:solidFill>
                <a:latin typeface="Gill Sans MT" panose="020B0502020104020203" pitchFamily="34" charset="0"/>
                <a:cs typeface="Times New Roman" pitchFamily="18" charset="0"/>
              </a:rPr>
              <a:t>polyprotic</a:t>
            </a:r>
            <a:r>
              <a:rPr 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47588"/>
                </a:solidFill>
                <a:latin typeface="Gill Sans MT" panose="020B0502020104020203" pitchFamily="34" charset="0"/>
                <a:cs typeface="Times New Roman" pitchFamily="18" charset="0"/>
              </a:rPr>
              <a:t>acid</a:t>
            </a:r>
            <a:r>
              <a:rPr lang="en-US" dirty="0">
                <a:solidFill>
                  <a:schemeClr val="tx1">
                    <a:lumMod val="75000"/>
                    <a:lumOff val="25000"/>
                  </a:schemeClr>
                </a:solidFill>
                <a:latin typeface="Gill Sans MT" panose="020B0502020104020203" pitchFamily="34" charset="0"/>
                <a:cs typeface="Times New Roman" pitchFamily="18" charset="0"/>
              </a:rPr>
              <a:t> has more than one acidic hydrogen atom. Sulfuric acid, H</a:t>
            </a:r>
            <a:r>
              <a:rPr lang="en-US" baseline="-25000" dirty="0">
                <a:solidFill>
                  <a:schemeClr val="tx1">
                    <a:lumMod val="75000"/>
                    <a:lumOff val="25000"/>
                  </a:schemeClr>
                </a:solidFill>
                <a:latin typeface="Gill Sans MT" panose="020B0502020104020203" pitchFamily="34" charset="0"/>
                <a:cs typeface="Times New Roman" pitchFamily="18" charset="0"/>
              </a:rPr>
              <a:t>2</a:t>
            </a:r>
            <a:r>
              <a:rPr lang="en-US" dirty="0">
                <a:solidFill>
                  <a:schemeClr val="tx1">
                    <a:lumMod val="75000"/>
                    <a:lumOff val="25000"/>
                  </a:schemeClr>
                </a:solidFill>
                <a:latin typeface="Gill Sans MT" panose="020B0502020104020203" pitchFamily="34" charset="0"/>
                <a:cs typeface="Times New Roman" pitchFamily="18" charset="0"/>
              </a:rPr>
              <a:t>SO</a:t>
            </a:r>
            <a:r>
              <a:rPr lang="en-US" baseline="-25000" dirty="0">
                <a:solidFill>
                  <a:schemeClr val="tx1">
                    <a:lumMod val="75000"/>
                    <a:lumOff val="25000"/>
                  </a:schemeClr>
                </a:solidFill>
                <a:latin typeface="Gill Sans MT" panose="020B0502020104020203" pitchFamily="34" charset="0"/>
                <a:cs typeface="Times New Roman" pitchFamily="18" charset="0"/>
              </a:rPr>
              <a:t>4</a:t>
            </a:r>
            <a:r>
              <a:rPr lang="en-US" dirty="0">
                <a:solidFill>
                  <a:schemeClr val="tx1">
                    <a:lumMod val="75000"/>
                    <a:lumOff val="25000"/>
                  </a:schemeClr>
                </a:solidFill>
                <a:latin typeface="Gill Sans MT" panose="020B0502020104020203" pitchFamily="34" charset="0"/>
                <a:cs typeface="Times New Roman" pitchFamily="18" charset="0"/>
              </a:rPr>
              <a:t>, is an example of a </a:t>
            </a:r>
            <a:r>
              <a:rPr lang="en-US" b="1" dirty="0">
                <a:solidFill>
                  <a:srgbClr val="E47588"/>
                </a:solidFill>
                <a:latin typeface="Gill Sans MT" panose="020B0502020104020203" pitchFamily="34" charset="0"/>
                <a:cs typeface="Times New Roman" pitchFamily="18" charset="0"/>
              </a:rPr>
              <a:t>diprotic</a:t>
            </a:r>
            <a:r>
              <a:rPr 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47588"/>
                </a:solidFill>
                <a:latin typeface="Gill Sans MT" panose="020B0502020104020203" pitchFamily="34" charset="0"/>
                <a:cs typeface="Times New Roman" pitchFamily="18" charset="0"/>
              </a:rPr>
              <a:t>acid</a:t>
            </a:r>
            <a:r>
              <a:rPr lang="en-US" dirty="0">
                <a:solidFill>
                  <a:schemeClr val="tx1">
                    <a:lumMod val="75000"/>
                    <a:lumOff val="25000"/>
                  </a:schemeClr>
                </a:solidFill>
                <a:latin typeface="Gill Sans MT" panose="020B0502020104020203" pitchFamily="34" charset="0"/>
                <a:cs typeface="Times New Roman" pitchFamily="18" charset="0"/>
              </a:rPr>
              <a:t>;</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there are two acidic hydrogen atoms.</a:t>
            </a:r>
          </a:p>
          <a:p>
            <a:pPr eaLnBrk="0" hangingPunct="0">
              <a:buClr>
                <a:srgbClr val="000000"/>
              </a:buClr>
              <a:buSzPct val="100000"/>
              <a:buFont typeface="Arial" charset="0"/>
              <a:buNone/>
              <a:defRPr/>
            </a:pPr>
            <a:endParaRPr 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defRPr/>
            </a:pPr>
            <a:r>
              <a:rPr lang="en-US" dirty="0" err="1">
                <a:solidFill>
                  <a:schemeClr val="tx1">
                    <a:lumMod val="75000"/>
                    <a:lumOff val="25000"/>
                  </a:schemeClr>
                </a:solidFill>
                <a:latin typeface="Gill Sans MT" panose="020B0502020104020203" pitchFamily="34" charset="0"/>
                <a:cs typeface="Times New Roman" pitchFamily="18" charset="0"/>
              </a:rPr>
              <a:t>Polyprotic</a:t>
            </a:r>
            <a:r>
              <a:rPr lang="en-US" dirty="0">
                <a:solidFill>
                  <a:schemeClr val="tx1">
                    <a:lumMod val="75000"/>
                    <a:lumOff val="25000"/>
                  </a:schemeClr>
                </a:solidFill>
                <a:latin typeface="Gill Sans MT" panose="020B0502020104020203" pitchFamily="34" charset="0"/>
                <a:cs typeface="Times New Roman" pitchFamily="18" charset="0"/>
              </a:rPr>
              <a:t> acids lose protons in a stepwise fashion:</a:t>
            </a:r>
          </a:p>
        </p:txBody>
      </p:sp>
      <mc:AlternateContent xmlns:mc="http://schemas.openxmlformats.org/markup-compatibility/2006" xmlns:a14="http://schemas.microsoft.com/office/drawing/2010/main">
        <mc:Choice Requires="a14">
          <p:sp>
            <p:nvSpPr>
              <p:cNvPr id="25" name="TextBox 44">
                <a:extLst>
                  <a:ext uri="{FF2B5EF4-FFF2-40B4-BE49-F238E27FC236}">
                    <a16:creationId xmlns:a16="http://schemas.microsoft.com/office/drawing/2014/main" id="{01FABC78-D4D6-4897-B0BD-CA4B41A3ABA1}"/>
                  </a:ext>
                </a:extLst>
              </p:cNvPr>
              <p:cNvSpPr txBox="1">
                <a:spLocks noChangeArrowheads="1"/>
              </p:cNvSpPr>
              <p:nvPr/>
            </p:nvSpPr>
            <p:spPr bwMode="auto">
              <a:xfrm>
                <a:off x="1168400" y="3395608"/>
                <a:ext cx="4155722"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SO</a:t>
                </a:r>
                <a:r>
                  <a:rPr lang="en-US" altLang="en-US" b="1" baseline="-25000" dirty="0">
                    <a:solidFill>
                      <a:schemeClr val="tx1">
                        <a:lumMod val="75000"/>
                        <a:lumOff val="25000"/>
                      </a:schemeClr>
                    </a:solidFill>
                    <a:latin typeface="Gill Sans MT" panose="020B0502020104020203" pitchFamily="34" charset="0"/>
                  </a:rPr>
                  <a:t>4</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H</a:t>
                </a:r>
                <a:r>
                  <a:rPr lang="en-US" altLang="en-US" b="1" baseline="30000" dirty="0">
                    <a:solidFill>
                      <a:schemeClr val="tx1">
                        <a:lumMod val="75000"/>
                        <a:lumOff val="25000"/>
                      </a:schemeClr>
                    </a:solidFill>
                    <a:latin typeface="Gill Sans MT" panose="020B0502020104020203" pitchFamily="34" charset="0"/>
                  </a:rPr>
                  <a:t>+</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 HSO</a:t>
                </a:r>
                <a:r>
                  <a:rPr lang="en-US" altLang="en-US" b="1" baseline="-25000" dirty="0">
                    <a:solidFill>
                      <a:schemeClr val="tx1">
                        <a:lumMod val="75000"/>
                        <a:lumOff val="25000"/>
                      </a:schemeClr>
                    </a:solidFill>
                    <a:latin typeface="Gill Sans MT" panose="020B0502020104020203" pitchFamily="34" charset="0"/>
                  </a:rPr>
                  <a:t>4</a:t>
                </a:r>
                <a:r>
                  <a:rPr lang="en-US" altLang="en-US" b="1" baseline="30000" dirty="0">
                    <a:solidFill>
                      <a:schemeClr val="tx1">
                        <a:lumMod val="75000"/>
                        <a:lumOff val="25000"/>
                      </a:schemeClr>
                    </a:solidFill>
                    <a:latin typeface="Gill Sans MT" panose="020B0502020104020203" pitchFamily="34" charset="0"/>
                  </a:rPr>
                  <a:t>– </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p>
            </p:txBody>
          </p:sp>
        </mc:Choice>
        <mc:Fallback xmlns="">
          <p:sp>
            <p:nvSpPr>
              <p:cNvPr id="25" name="TextBox 44">
                <a:extLst>
                  <a:ext uri="{FF2B5EF4-FFF2-40B4-BE49-F238E27FC236}">
                    <a16:creationId xmlns:a16="http://schemas.microsoft.com/office/drawing/2014/main" id="{01FABC78-D4D6-4897-B0BD-CA4B41A3ABA1}"/>
                  </a:ext>
                </a:extLst>
              </p:cNvPr>
              <p:cNvSpPr txBox="1">
                <a:spLocks noRot="1" noChangeAspect="1" noMove="1" noResize="1" noEditPoints="1" noAdjustHandles="1" noChangeArrowheads="1" noChangeShapeType="1" noTextEdit="1"/>
              </p:cNvSpPr>
              <p:nvPr/>
            </p:nvSpPr>
            <p:spPr bwMode="auto">
              <a:xfrm>
                <a:off x="1168400" y="3395608"/>
                <a:ext cx="4155722" cy="369332"/>
              </a:xfrm>
              <a:prstGeom prst="rect">
                <a:avLst/>
              </a:prstGeom>
              <a:blipFill>
                <a:blip r:embed="rId3"/>
                <a:stretch>
                  <a:fillRect l="-1322" t="-8197" b="-24590"/>
                </a:stretch>
              </a:blipFill>
              <a:ln w="9525">
                <a:noFill/>
                <a:miter lim="800000"/>
                <a:headEnd/>
                <a:tailEnd/>
              </a:ln>
            </p:spPr>
            <p:txBody>
              <a:bodyPr/>
              <a:lstStyle/>
              <a:p>
                <a:r>
                  <a:rPr lang="en-US">
                    <a:noFill/>
                  </a:rPr>
                  <a:t> </a:t>
                </a:r>
              </a:p>
            </p:txBody>
          </p:sp>
        </mc:Fallback>
      </mc:AlternateContent>
      <p:grpSp>
        <p:nvGrpSpPr>
          <p:cNvPr id="27" name="Group 45">
            <a:extLst>
              <a:ext uri="{FF2B5EF4-FFF2-40B4-BE49-F238E27FC236}">
                <a16:creationId xmlns:a16="http://schemas.microsoft.com/office/drawing/2014/main" id="{4620DF93-E39A-4062-B9B4-71E46989C940}"/>
              </a:ext>
            </a:extLst>
          </p:cNvPr>
          <p:cNvGrpSpPr>
            <a:grpSpLocks/>
          </p:cNvGrpSpPr>
          <p:nvPr/>
        </p:nvGrpSpPr>
        <p:grpSpPr bwMode="auto">
          <a:xfrm>
            <a:off x="1168400" y="3934386"/>
            <a:ext cx="3596922" cy="369332"/>
            <a:chOff x="2994378" y="5429310"/>
            <a:chExt cx="3596922" cy="369332"/>
          </a:xfrm>
        </p:grpSpPr>
        <p:sp>
          <p:nvSpPr>
            <p:cNvPr id="28" name="TextBox 40">
              <a:extLst>
                <a:ext uri="{FF2B5EF4-FFF2-40B4-BE49-F238E27FC236}">
                  <a16:creationId xmlns:a16="http://schemas.microsoft.com/office/drawing/2014/main" id="{07239CB3-0FDF-4160-AC64-7C8639BE10B9}"/>
                </a:ext>
              </a:extLst>
            </p:cNvPr>
            <p:cNvSpPr txBox="1">
              <a:spLocks noChangeArrowheads="1"/>
            </p:cNvSpPr>
            <p:nvPr/>
          </p:nvSpPr>
          <p:spPr bwMode="auto">
            <a:xfrm>
              <a:off x="3505200" y="5456468"/>
              <a:ext cx="609600" cy="245195"/>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baseline="30000">
                  <a:solidFill>
                    <a:schemeClr val="tx1">
                      <a:lumMod val="75000"/>
                      <a:lumOff val="25000"/>
                    </a:schemeClr>
                  </a:solidFill>
                  <a:latin typeface="Gill Sans MT" panose="020B0502020104020203" pitchFamily="34" charset="0"/>
                  <a:cs typeface="Arial" pitchFamily="34" charset="0"/>
                </a:rPr>
                <a:t> –</a:t>
              </a:r>
              <a:endParaRPr lang="en-US" altLang="en-US" baseline="3000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6" name="TextBox 44">
                  <a:extLst>
                    <a:ext uri="{FF2B5EF4-FFF2-40B4-BE49-F238E27FC236}">
                      <a16:creationId xmlns:a16="http://schemas.microsoft.com/office/drawing/2014/main" id="{D9E7E8E8-8F84-401B-8E00-0C47F6DFBD74}"/>
                    </a:ext>
                  </a:extLst>
                </p:cNvPr>
                <p:cNvSpPr txBox="1">
                  <a:spLocks noChangeArrowheads="1"/>
                </p:cNvSpPr>
                <p:nvPr/>
              </p:nvSpPr>
              <p:spPr bwMode="auto">
                <a:xfrm>
                  <a:off x="2994378" y="5429310"/>
                  <a:ext cx="3596922"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HSO</a:t>
                  </a:r>
                  <a:r>
                    <a:rPr lang="en-US" altLang="en-US" baseline="-25000" dirty="0">
                      <a:solidFill>
                        <a:schemeClr val="tx1">
                          <a:lumMod val="75000"/>
                          <a:lumOff val="25000"/>
                        </a:schemeClr>
                      </a:solidFill>
                      <a:latin typeface="Gill Sans MT" panose="020B0502020104020203" pitchFamily="34" charset="0"/>
                    </a:rPr>
                    <a:t>4</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H</a:t>
                  </a:r>
                  <a:r>
                    <a:rPr lang="en-US" altLang="en-US" b="1" baseline="30000" dirty="0">
                      <a:solidFill>
                        <a:schemeClr val="tx1">
                          <a:lumMod val="75000"/>
                          <a:lumOff val="25000"/>
                        </a:schemeClr>
                      </a:solidFill>
                      <a:latin typeface="Gill Sans MT" panose="020B0502020104020203" pitchFamily="34" charset="0"/>
                    </a:rPr>
                    <a:t>+</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 SO</a:t>
                  </a:r>
                  <a:r>
                    <a:rPr lang="en-US" altLang="en-US" b="1" baseline="-25000" dirty="0">
                      <a:solidFill>
                        <a:schemeClr val="tx1">
                          <a:lumMod val="75000"/>
                          <a:lumOff val="25000"/>
                        </a:schemeClr>
                      </a:solidFill>
                      <a:latin typeface="Gill Sans MT" panose="020B0502020104020203" pitchFamily="34" charset="0"/>
                    </a:rPr>
                    <a:t>4</a:t>
                  </a:r>
                  <a:r>
                    <a:rPr lang="en-US" altLang="en-US" b="1" baseline="30000" dirty="0">
                      <a:solidFill>
                        <a:schemeClr val="tx1">
                          <a:lumMod val="75000"/>
                          <a:lumOff val="25000"/>
                        </a:schemeClr>
                      </a:solidFill>
                      <a:latin typeface="Gill Sans MT" panose="020B0502020104020203" pitchFamily="34" charset="0"/>
                    </a:rPr>
                    <a:t>2– </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p>
              </p:txBody>
            </p:sp>
          </mc:Choice>
          <mc:Fallback xmlns="">
            <p:sp>
              <p:nvSpPr>
                <p:cNvPr id="36" name="TextBox 44">
                  <a:extLst>
                    <a:ext uri="{FF2B5EF4-FFF2-40B4-BE49-F238E27FC236}">
                      <a16:creationId xmlns:a16="http://schemas.microsoft.com/office/drawing/2014/main" id="{D9E7E8E8-8F84-401B-8E00-0C47F6DFBD74}"/>
                    </a:ext>
                  </a:extLst>
                </p:cNvPr>
                <p:cNvSpPr txBox="1">
                  <a:spLocks noRot="1" noChangeAspect="1" noMove="1" noResize="1" noEditPoints="1" noAdjustHandles="1" noChangeArrowheads="1" noChangeShapeType="1" noTextEdit="1"/>
                </p:cNvSpPr>
                <p:nvPr/>
              </p:nvSpPr>
              <p:spPr bwMode="auto">
                <a:xfrm>
                  <a:off x="2994378" y="5429310"/>
                  <a:ext cx="3596922" cy="369332"/>
                </a:xfrm>
                <a:prstGeom prst="rect">
                  <a:avLst/>
                </a:prstGeom>
                <a:blipFill>
                  <a:blip r:embed="rId4"/>
                  <a:stretch>
                    <a:fillRect l="-1525" t="-8197" r="-1864" b="-24590"/>
                  </a:stretch>
                </a:blipFill>
                <a:ln w="9525">
                  <a:noFill/>
                  <a:miter lim="800000"/>
                  <a:headEnd/>
                  <a:tailEnd/>
                </a:ln>
              </p:spPr>
              <p:txBody>
                <a:bodyPr/>
                <a:lstStyle/>
                <a:p>
                  <a:r>
                    <a:rPr lang="en-US">
                      <a:noFill/>
                    </a:rPr>
                    <a:t> </a:t>
                  </a:r>
                </a:p>
              </p:txBody>
            </p:sp>
          </mc:Fallback>
        </mc:AlternateContent>
      </p:grpSp>
      <p:sp>
        <p:nvSpPr>
          <p:cNvPr id="38" name="TextBox 37">
            <a:extLst>
              <a:ext uri="{FF2B5EF4-FFF2-40B4-BE49-F238E27FC236}">
                <a16:creationId xmlns:a16="http://schemas.microsoft.com/office/drawing/2014/main" id="{849424AA-3415-4FA4-B176-58FEBFEC8508}"/>
              </a:ext>
            </a:extLst>
          </p:cNvPr>
          <p:cNvSpPr txBox="1">
            <a:spLocks noChangeArrowheads="1"/>
          </p:cNvSpPr>
          <p:nvPr/>
        </p:nvSpPr>
        <p:spPr bwMode="auto">
          <a:xfrm>
            <a:off x="342900" y="3434120"/>
            <a:ext cx="1371600" cy="321563"/>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rPr>
              <a:t>Step 1:</a:t>
            </a:r>
          </a:p>
        </p:txBody>
      </p:sp>
      <p:sp>
        <p:nvSpPr>
          <p:cNvPr id="39" name="TextBox 38">
            <a:extLst>
              <a:ext uri="{FF2B5EF4-FFF2-40B4-BE49-F238E27FC236}">
                <a16:creationId xmlns:a16="http://schemas.microsoft.com/office/drawing/2014/main" id="{4CFA04F4-5FCC-4A41-BF9D-B4F3F8C6D692}"/>
              </a:ext>
            </a:extLst>
          </p:cNvPr>
          <p:cNvSpPr txBox="1">
            <a:spLocks noChangeArrowheads="1"/>
          </p:cNvSpPr>
          <p:nvPr/>
        </p:nvSpPr>
        <p:spPr bwMode="auto">
          <a:xfrm>
            <a:off x="342900" y="3961544"/>
            <a:ext cx="825500" cy="321563"/>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rPr>
              <a:t>Step 2:</a:t>
            </a:r>
          </a:p>
        </p:txBody>
      </p:sp>
      <p:sp>
        <p:nvSpPr>
          <p:cNvPr id="40" name="TextBox 39">
            <a:extLst>
              <a:ext uri="{FF2B5EF4-FFF2-40B4-BE49-F238E27FC236}">
                <a16:creationId xmlns:a16="http://schemas.microsoft.com/office/drawing/2014/main" id="{966F6F36-B9F3-4829-9F36-9E66271F8AE9}"/>
              </a:ext>
            </a:extLst>
          </p:cNvPr>
          <p:cNvSpPr txBox="1">
            <a:spLocks noChangeArrowheads="1"/>
          </p:cNvSpPr>
          <p:nvPr/>
        </p:nvSpPr>
        <p:spPr bwMode="auto">
          <a:xfrm>
            <a:off x="5324122" y="3964368"/>
            <a:ext cx="3819878" cy="690574"/>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600" b="1" dirty="0">
                <a:solidFill>
                  <a:srgbClr val="67AEB6"/>
                </a:solidFill>
                <a:latin typeface="Gill Sans MT" panose="020B0502020104020203" pitchFamily="34" charset="0"/>
              </a:rPr>
              <a:t>In H</a:t>
            </a:r>
            <a:r>
              <a:rPr lang="en-US" altLang="en-US" sz="1600" b="1" baseline="-25000" dirty="0">
                <a:solidFill>
                  <a:srgbClr val="67AEB6"/>
                </a:solidFill>
                <a:latin typeface="Gill Sans MT" panose="020B0502020104020203" pitchFamily="34" charset="0"/>
              </a:rPr>
              <a:t>2</a:t>
            </a:r>
            <a:r>
              <a:rPr lang="en-US" altLang="en-US" sz="1600" b="1" dirty="0">
                <a:solidFill>
                  <a:srgbClr val="67AEB6"/>
                </a:solidFill>
                <a:latin typeface="Gill Sans MT" panose="020B0502020104020203" pitchFamily="34" charset="0"/>
              </a:rPr>
              <a:t>SO</a:t>
            </a:r>
            <a:r>
              <a:rPr lang="en-US" altLang="en-US" sz="1600" b="1" baseline="-25000" dirty="0">
                <a:solidFill>
                  <a:srgbClr val="67AEB6"/>
                </a:solidFill>
                <a:latin typeface="Gill Sans MT" panose="020B0502020104020203" pitchFamily="34" charset="0"/>
              </a:rPr>
              <a:t>4</a:t>
            </a:r>
            <a:r>
              <a:rPr lang="en-US" altLang="en-US" sz="1600" b="1" dirty="0">
                <a:solidFill>
                  <a:srgbClr val="67AEB6"/>
                </a:solidFill>
                <a:latin typeface="Gill Sans MT" panose="020B0502020104020203" pitchFamily="34" charset="0"/>
              </a:rPr>
              <a:t>, the second ionization occurs only to a very small extent (equilibrium established).</a:t>
            </a:r>
          </a:p>
        </p:txBody>
      </p:sp>
      <p:sp>
        <p:nvSpPr>
          <p:cNvPr id="42" name="TextBox 41">
            <a:extLst>
              <a:ext uri="{FF2B5EF4-FFF2-40B4-BE49-F238E27FC236}">
                <a16:creationId xmlns:a16="http://schemas.microsoft.com/office/drawing/2014/main" id="{0136B366-B0A4-4443-870D-757EABA57836}"/>
              </a:ext>
            </a:extLst>
          </p:cNvPr>
          <p:cNvSpPr txBox="1">
            <a:spLocks noChangeArrowheads="1"/>
          </p:cNvSpPr>
          <p:nvPr/>
        </p:nvSpPr>
        <p:spPr bwMode="auto">
          <a:xfrm>
            <a:off x="5324122" y="3395608"/>
            <a:ext cx="3819878" cy="291747"/>
          </a:xfrm>
          <a:prstGeom prst="rect">
            <a:avLst/>
          </a:prstGeom>
          <a:noFill/>
          <a:ln w="9525">
            <a:noFill/>
            <a:miter lim="800000"/>
            <a:headEnd/>
            <a:tailEnd/>
          </a:ln>
        </p:spPr>
        <p:txBody>
          <a:bodyPr wrap="square">
            <a:spAutoFit/>
          </a:bodyPr>
          <a:lstStyle/>
          <a:p>
            <a:pPr algn="ctr" eaLnBrk="0" hangingPunct="0">
              <a:lnSpc>
                <a:spcPct val="81000"/>
              </a:lnSpc>
              <a:buClr>
                <a:srgbClr val="000000"/>
              </a:buClr>
              <a:buSzPct val="100000"/>
              <a:buFont typeface="Arial" pitchFamily="34" charset="0"/>
              <a:buNone/>
            </a:pPr>
            <a:r>
              <a:rPr lang="en-US" altLang="en-US" sz="1600" b="1" dirty="0">
                <a:solidFill>
                  <a:srgbClr val="67AEB6"/>
                </a:solidFill>
                <a:latin typeface="Gill Sans MT" panose="020B0502020104020203" pitchFamily="34" charset="0"/>
              </a:rPr>
              <a:t>In H</a:t>
            </a:r>
            <a:r>
              <a:rPr lang="en-US" altLang="en-US" sz="1600" b="1" baseline="-25000" dirty="0">
                <a:solidFill>
                  <a:srgbClr val="67AEB6"/>
                </a:solidFill>
                <a:latin typeface="Gill Sans MT" panose="020B0502020104020203" pitchFamily="34" charset="0"/>
              </a:rPr>
              <a:t>2</a:t>
            </a:r>
            <a:r>
              <a:rPr lang="en-US" altLang="en-US" sz="1600" b="1" dirty="0">
                <a:solidFill>
                  <a:srgbClr val="67AEB6"/>
                </a:solidFill>
                <a:latin typeface="Gill Sans MT" panose="020B0502020104020203" pitchFamily="34" charset="0"/>
              </a:rPr>
              <a:t>SO</a:t>
            </a:r>
            <a:r>
              <a:rPr lang="en-US" altLang="en-US" sz="1600" b="1" baseline="-25000" dirty="0">
                <a:solidFill>
                  <a:srgbClr val="67AEB6"/>
                </a:solidFill>
                <a:latin typeface="Gill Sans MT" panose="020B0502020104020203" pitchFamily="34" charset="0"/>
              </a:rPr>
              <a:t>4</a:t>
            </a:r>
            <a:r>
              <a:rPr lang="en-US" altLang="en-US" sz="1600" b="1" dirty="0">
                <a:solidFill>
                  <a:srgbClr val="67AEB6"/>
                </a:solidFill>
                <a:latin typeface="Gill Sans MT" panose="020B0502020104020203" pitchFamily="34" charset="0"/>
              </a:rPr>
              <a:t>, the first ionization is strong.</a:t>
            </a:r>
          </a:p>
        </p:txBody>
      </p:sp>
      <p:sp>
        <p:nvSpPr>
          <p:cNvPr id="44" name="Rectangle 2">
            <a:extLst>
              <a:ext uri="{FF2B5EF4-FFF2-40B4-BE49-F238E27FC236}">
                <a16:creationId xmlns:a16="http://schemas.microsoft.com/office/drawing/2014/main" id="{402A9464-DF5F-4014-91F0-F5E4114BBA2D}"/>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Acid-Base Neutralization</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45" name="TextBox 6">
            <a:extLst>
              <a:ext uri="{FF2B5EF4-FFF2-40B4-BE49-F238E27FC236}">
                <a16:creationId xmlns:a16="http://schemas.microsoft.com/office/drawing/2014/main" id="{566CD137-A0C0-4E0F-89BF-915911F54947}"/>
              </a:ext>
            </a:extLst>
          </p:cNvPr>
          <p:cNvSpPr txBox="1">
            <a:spLocks noChangeArrowheads="1"/>
          </p:cNvSpPr>
          <p:nvPr/>
        </p:nvSpPr>
        <p:spPr bwMode="auto">
          <a:xfrm>
            <a:off x="6370" y="4719384"/>
            <a:ext cx="913762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47588"/>
                </a:solidFill>
                <a:latin typeface="Gill Sans MT" panose="020B0502020104020203" pitchFamily="34" charset="0"/>
                <a:cs typeface="Times New Roman" pitchFamily="18" charset="0"/>
              </a:rPr>
              <a:t>neutralization</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reaction</a:t>
            </a:r>
            <a:r>
              <a:rPr lang="en-US" altLang="en-US" dirty="0">
                <a:solidFill>
                  <a:schemeClr val="tx1">
                    <a:lumMod val="75000"/>
                    <a:lumOff val="25000"/>
                  </a:schemeClr>
                </a:solidFill>
                <a:latin typeface="Gill Sans MT" panose="020B0502020104020203" pitchFamily="34" charset="0"/>
                <a:cs typeface="Times New Roman" pitchFamily="18" charset="0"/>
              </a:rPr>
              <a:t> is a reaction between an acid and a base. Generally, a neutralization reaction produces </a:t>
            </a:r>
            <a:r>
              <a:rPr lang="en-US" altLang="en-US" b="1" dirty="0">
                <a:solidFill>
                  <a:srgbClr val="8776A2"/>
                </a:solidFill>
                <a:latin typeface="Gill Sans MT" panose="020B0502020104020203" pitchFamily="34" charset="0"/>
                <a:cs typeface="Times New Roman" pitchFamily="18" charset="0"/>
              </a:rPr>
              <a:t>water</a:t>
            </a:r>
            <a:r>
              <a:rPr lang="en-US" altLang="en-US" dirty="0">
                <a:solidFill>
                  <a:schemeClr val="tx1">
                    <a:lumMod val="75000"/>
                    <a:lumOff val="25000"/>
                  </a:schemeClr>
                </a:solidFill>
                <a:latin typeface="Gill Sans MT" panose="020B0502020104020203" pitchFamily="34" charset="0"/>
                <a:cs typeface="Times New Roman" pitchFamily="18" charset="0"/>
              </a:rPr>
              <a:t> and a </a:t>
            </a:r>
            <a:r>
              <a:rPr lang="en-US" altLang="en-US" b="1" dirty="0">
                <a:solidFill>
                  <a:srgbClr val="67AEB6"/>
                </a:solidFill>
                <a:latin typeface="Gill Sans MT" panose="020B0502020104020203" pitchFamily="34" charset="0"/>
                <a:cs typeface="Times New Roman" pitchFamily="18" charset="0"/>
              </a:rPr>
              <a:t>salt</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DB45AB9-2344-43E6-9DDE-D508053CA44F}"/>
                  </a:ext>
                </a:extLst>
              </p:cNvPr>
              <p:cNvSpPr/>
              <p:nvPr/>
            </p:nvSpPr>
            <p:spPr>
              <a:xfrm>
                <a:off x="1755962" y="5352896"/>
                <a:ext cx="4864100" cy="369332"/>
              </a:xfrm>
              <a:prstGeom prst="rect">
                <a:avLst/>
              </a:prstGeom>
            </p:spPr>
            <p:txBody>
              <a:bodyPr wrap="square">
                <a:spAutoFit/>
              </a:bodyPr>
              <a:lstStyle/>
              <a:p>
                <a:pPr algn="ct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HCl(</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NaOH(</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8776A2"/>
                    </a:solidFill>
                    <a:latin typeface="Gill Sans MT" panose="020B0502020104020203" pitchFamily="34" charset="0"/>
                    <a:cs typeface="Times New Roman" pitchFamily="18" charset="0"/>
                  </a:rPr>
                  <a:t>H</a:t>
                </a:r>
                <a:r>
                  <a:rPr lang="en-US" altLang="en-US" b="1" baseline="-25000" dirty="0">
                    <a:solidFill>
                      <a:srgbClr val="8776A2"/>
                    </a:solidFill>
                    <a:latin typeface="Gill Sans MT" panose="020B0502020104020203" pitchFamily="34" charset="0"/>
                    <a:cs typeface="Times New Roman" pitchFamily="18" charset="0"/>
                  </a:rPr>
                  <a:t>2</a:t>
                </a:r>
                <a:r>
                  <a:rPr lang="en-US" altLang="en-US" b="1" dirty="0">
                    <a:solidFill>
                      <a:srgbClr val="8776A2"/>
                    </a:solidFill>
                    <a:latin typeface="Gill Sans MT" panose="020B0502020104020203" pitchFamily="34" charset="0"/>
                    <a:cs typeface="Times New Roman" pitchFamily="18" charset="0"/>
                  </a:rPr>
                  <a:t>O</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l</a:t>
                </a:r>
                <a:r>
                  <a:rPr lang="en-US" altLang="en-US" b="1" dirty="0">
                    <a:solidFill>
                      <a:schemeClr val="tx1">
                        <a:lumMod val="75000"/>
                        <a:lumOff val="25000"/>
                      </a:schemeClr>
                    </a:solidFill>
                    <a:latin typeface="Gill Sans MT" panose="020B0502020104020203" pitchFamily="34" charset="0"/>
                    <a:cs typeface="Times New Roman" pitchFamily="18" charset="0"/>
                  </a:rPr>
                  <a:t>) + </a:t>
                </a:r>
                <a:r>
                  <a:rPr lang="en-US" altLang="en-US" b="1" dirty="0">
                    <a:solidFill>
                      <a:srgbClr val="67AEB6"/>
                    </a:solidFill>
                    <a:latin typeface="Gill Sans MT" panose="020B0502020104020203" pitchFamily="34" charset="0"/>
                    <a:cs typeface="Times New Roman" pitchFamily="18" charset="0"/>
                  </a:rPr>
                  <a:t>NaCl</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7" name="Rectangle 6">
                <a:extLst>
                  <a:ext uri="{FF2B5EF4-FFF2-40B4-BE49-F238E27FC236}">
                    <a16:creationId xmlns:a16="http://schemas.microsoft.com/office/drawing/2014/main" id="{8DB45AB9-2344-43E6-9DDE-D508053CA44F}"/>
                  </a:ext>
                </a:extLst>
              </p:cNvPr>
              <p:cNvSpPr>
                <a:spLocks noRot="1" noChangeAspect="1" noMove="1" noResize="1" noEditPoints="1" noAdjustHandles="1" noChangeArrowheads="1" noChangeShapeType="1" noTextEdit="1"/>
              </p:cNvSpPr>
              <p:nvPr/>
            </p:nvSpPr>
            <p:spPr>
              <a:xfrm>
                <a:off x="1755962" y="5352896"/>
                <a:ext cx="4864100" cy="369332"/>
              </a:xfrm>
              <a:prstGeom prst="rect">
                <a:avLst/>
              </a:prstGeom>
              <a:blipFill>
                <a:blip r:embed="rId5"/>
                <a:stretch>
                  <a:fillRect l="-251" t="-8197" r="-251" b="-24590"/>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B224E05F-BA03-4B30-A274-7882941EFA32}"/>
              </a:ext>
            </a:extLst>
          </p:cNvPr>
          <p:cNvSpPr/>
          <p:nvPr/>
        </p:nvSpPr>
        <p:spPr>
          <a:xfrm>
            <a:off x="4657" y="5833825"/>
            <a:ext cx="7155147"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net ionic equation of a strong acid– strong base reactions is:</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8CD7168-C783-4C26-98DF-BAFA339D0C41}"/>
                  </a:ext>
                </a:extLst>
              </p:cNvPr>
              <p:cNvSpPr/>
              <p:nvPr/>
            </p:nvSpPr>
            <p:spPr>
              <a:xfrm>
                <a:off x="1377855" y="6169857"/>
                <a:ext cx="4864100" cy="369332"/>
              </a:xfrm>
              <a:prstGeom prst="rect">
                <a:avLst/>
              </a:prstGeom>
            </p:spPr>
            <p:txBody>
              <a:bodyPr wrap="square">
                <a:spAutoFit/>
              </a:bodyPr>
              <a:lstStyle/>
              <a:p>
                <a:pPr algn="ctr" eaLnBrk="0" hangingPunct="0">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OH</a:t>
                </a:r>
                <a:r>
                  <a:rPr lang="en-US" altLang="en-US" b="1" baseline="30000" dirty="0">
                    <a:solidFill>
                      <a:schemeClr val="tx1">
                        <a:lumMod val="75000"/>
                        <a:lumOff val="25000"/>
                      </a:schemeClr>
                    </a:solidFill>
                    <a:latin typeface="Gill Sans MT" panose="020B0502020104020203" pitchFamily="34" charset="0"/>
                    <a:cs typeface="Times New Roman" pitchFamily="18" charset="0"/>
                  </a:rPr>
                  <a:t>–</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b="1" dirty="0">
                    <a:solidFill>
                      <a:schemeClr val="tx1">
                        <a:lumMod val="75000"/>
                        <a:lumOff val="25000"/>
                      </a:schemeClr>
                    </a:solidFill>
                    <a:latin typeface="Gill Sans MT" panose="020B0502020104020203" pitchFamily="34" charset="0"/>
                    <a:cs typeface="Times New Roman" pitchFamily="18" charset="0"/>
                  </a:rPr>
                  <a:t> 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O(</a:t>
                </a:r>
                <a:r>
                  <a:rPr lang="en-US" altLang="en-US" b="1" i="1" dirty="0">
                    <a:solidFill>
                      <a:schemeClr val="tx1">
                        <a:lumMod val="75000"/>
                        <a:lumOff val="25000"/>
                      </a:schemeClr>
                    </a:solidFill>
                    <a:latin typeface="Gill Sans MT" panose="020B0502020104020203" pitchFamily="34" charset="0"/>
                    <a:cs typeface="Times New Roman" pitchFamily="18" charset="0"/>
                  </a:rPr>
                  <a:t>l</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47" name="Rectangle 46">
                <a:extLst>
                  <a:ext uri="{FF2B5EF4-FFF2-40B4-BE49-F238E27FC236}">
                    <a16:creationId xmlns:a16="http://schemas.microsoft.com/office/drawing/2014/main" id="{98CD7168-C783-4C26-98DF-BAFA339D0C41}"/>
                  </a:ext>
                </a:extLst>
              </p:cNvPr>
              <p:cNvSpPr>
                <a:spLocks noRot="1" noChangeAspect="1" noMove="1" noResize="1" noEditPoints="1" noAdjustHandles="1" noChangeArrowheads="1" noChangeShapeType="1" noTextEdit="1"/>
              </p:cNvSpPr>
              <p:nvPr/>
            </p:nvSpPr>
            <p:spPr>
              <a:xfrm>
                <a:off x="1377855" y="6169857"/>
                <a:ext cx="4864100" cy="369332"/>
              </a:xfrm>
              <a:prstGeom prst="rect">
                <a:avLst/>
              </a:prstGeom>
              <a:blipFill>
                <a:blip r:embed="rId6"/>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1726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38" grpId="0"/>
      <p:bldP spid="39" grpId="0"/>
      <p:bldP spid="40" grpId="0"/>
      <p:bldP spid="42" grpId="0"/>
      <p:bldP spid="45" grpId="0"/>
      <p:bldP spid="7"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23</a:t>
            </a:fld>
            <a:endParaRPr lang="en-US" dirty="0">
              <a:solidFill>
                <a:schemeClr val="bg1"/>
              </a:solidFill>
            </a:endParaRPr>
          </a:p>
        </p:txBody>
      </p:sp>
      <p:sp>
        <p:nvSpPr>
          <p:cNvPr id="8" name="Rectangle 2">
            <a:extLst>
              <a:ext uri="{FF2B5EF4-FFF2-40B4-BE49-F238E27FC236}">
                <a16:creationId xmlns:a16="http://schemas.microsoft.com/office/drawing/2014/main" id="{BF406BF5-9913-4F60-A76B-F4EB08D7FD85}"/>
              </a:ext>
            </a:extLst>
          </p:cNvPr>
          <p:cNvSpPr txBox="1">
            <a:spLocks noChangeArrowheads="1"/>
          </p:cNvSpPr>
          <p:nvPr/>
        </p:nvSpPr>
        <p:spPr>
          <a:xfrm>
            <a:off x="0" y="961937"/>
            <a:ext cx="9144000" cy="838200"/>
          </a:xfrm>
          <a:prstGeom prst="rect">
            <a:avLst/>
          </a:prstGeom>
        </p:spPr>
        <p:txBody>
          <a:bodyPr lIns="90487" tIns="44450" rIns="90487" bIns="4445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sz="1800" b="1" dirty="0">
                <a:solidFill>
                  <a:srgbClr val="E47588"/>
                </a:solidFill>
                <a:latin typeface="Gill Sans MT" panose="020B0502020104020203" pitchFamily="34" charset="0"/>
                <a:cs typeface="Arial" panose="020B0604020202020204" pitchFamily="34" charset="0"/>
              </a:rPr>
              <a:t>Strong</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Acid</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reacting</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with</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a</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Strong</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Base</a:t>
            </a:r>
            <a:r>
              <a:rPr lang="en-US" sz="1800" dirty="0">
                <a:solidFill>
                  <a:schemeClr val="tx1">
                    <a:lumMod val="75000"/>
                    <a:lumOff val="25000"/>
                  </a:schemeClr>
                </a:solidFill>
                <a:latin typeface="Gill Sans MT" panose="020B0502020104020203" pitchFamily="34" charset="0"/>
                <a:cs typeface="Arial" panose="020B0604020202020204" pitchFamily="34" charset="0"/>
              </a:rPr>
              <a:t> (remember that strong acids and bases completely ionize; they are strong electrolytes). Below is an example of a general strong acid/strong base reaction (M is metal):</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5E0E34-4D60-4453-8F76-5880D4AE9C8D}"/>
                  </a:ext>
                </a:extLst>
              </p:cNvPr>
              <p:cNvSpPr/>
              <p:nvPr/>
            </p:nvSpPr>
            <p:spPr>
              <a:xfrm>
                <a:off x="0" y="1895720"/>
                <a:ext cx="9144000" cy="646331"/>
              </a:xfrm>
              <a:prstGeom prst="rect">
                <a:avLst/>
              </a:prstGeom>
            </p:spPr>
            <p:txBody>
              <a:bodyPr wrap="square">
                <a:spAutoFit/>
              </a:bodyPr>
              <a:lstStyle/>
              <a:p>
                <a:pPr marL="609600" indent="-609600">
                  <a:buFontTx/>
                  <a:buNone/>
                  <a:defRPr/>
                </a:pPr>
                <a:r>
                  <a:rPr lang="en-US" b="1" dirty="0">
                    <a:solidFill>
                      <a:srgbClr val="67AEB6"/>
                    </a:solidFill>
                    <a:latin typeface="Gill Sans MT" panose="020B0502020104020203" pitchFamily="34" charset="0"/>
                    <a:cs typeface="Arial" panose="020B0604020202020204" pitchFamily="34" charset="0"/>
                  </a:rPr>
                  <a:t>Molecular</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Equation:</a:t>
                </a:r>
                <a:r>
                  <a:rPr lang="en-US" dirty="0">
                    <a:solidFill>
                      <a:schemeClr val="tx1">
                        <a:lumMod val="75000"/>
                        <a:lumOff val="25000"/>
                      </a:schemeClr>
                    </a:solidFill>
                    <a:latin typeface="Gill Sans MT" panose="020B0502020104020203" pitchFamily="34" charset="0"/>
                    <a:cs typeface="Arial" panose="020B0604020202020204" pitchFamily="34" charset="0"/>
                  </a:rPr>
                  <a:t>          	</a:t>
                </a:r>
              </a:p>
              <a:p>
                <a:pPr marL="609600" indent="-609600">
                  <a:buFontTx/>
                  <a:buNone/>
                  <a:defRPr/>
                </a:pPr>
                <a:r>
                  <a:rPr lang="en-US" dirty="0">
                    <a:solidFill>
                      <a:schemeClr val="tx1">
                        <a:lumMod val="75000"/>
                        <a:lumOff val="25000"/>
                      </a:schemeClr>
                    </a:solidFill>
                    <a:latin typeface="Gill Sans MT" panose="020B0502020104020203" pitchFamily="34" charset="0"/>
                    <a:cs typeface="Arial" panose="020B0604020202020204" pitchFamily="34" charset="0"/>
                  </a:rPr>
                  <a:t>HX(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MOH(</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MX(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7" name="Rectangle 6">
                <a:extLst>
                  <a:ext uri="{FF2B5EF4-FFF2-40B4-BE49-F238E27FC236}">
                    <a16:creationId xmlns:a16="http://schemas.microsoft.com/office/drawing/2014/main" id="{1F5E0E34-4D60-4453-8F76-5880D4AE9C8D}"/>
                  </a:ext>
                </a:extLst>
              </p:cNvPr>
              <p:cNvSpPr>
                <a:spLocks noRot="1" noChangeAspect="1" noMove="1" noResize="1" noEditPoints="1" noAdjustHandles="1" noChangeArrowheads="1" noChangeShapeType="1" noTextEdit="1"/>
              </p:cNvSpPr>
              <p:nvPr/>
            </p:nvSpPr>
            <p:spPr>
              <a:xfrm>
                <a:off x="0" y="1895720"/>
                <a:ext cx="9144000" cy="646331"/>
              </a:xfrm>
              <a:prstGeom prst="rect">
                <a:avLst/>
              </a:prstGeom>
              <a:blipFill>
                <a:blip r:embed="rId2"/>
                <a:stretch>
                  <a:fillRect l="-533"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3979A3DC-7347-42C4-AEE9-5366D7AF5E73}"/>
                  </a:ext>
                </a:extLst>
              </p:cNvPr>
              <p:cNvSpPr>
                <a:spLocks noChangeArrowheads="1"/>
              </p:cNvSpPr>
              <p:nvPr/>
            </p:nvSpPr>
            <p:spPr bwMode="auto">
              <a:xfrm>
                <a:off x="0" y="2553292"/>
                <a:ext cx="9144000" cy="768350"/>
              </a:xfrm>
              <a:prstGeom prst="rect">
                <a:avLst/>
              </a:prstGeom>
              <a:noFill/>
              <a:ln w="12700">
                <a:noFill/>
                <a:miter lim="800000"/>
                <a:headEnd/>
                <a:tailEnd/>
              </a:ln>
              <a:effectLst/>
            </p:spPr>
            <p:txBody>
              <a:bodyPr lIns="90487" tIns="44450" rIns="90487" bIns="44450"/>
              <a:lstStyle/>
              <a:p>
                <a:pPr marL="609600" indent="-609600" defTabSz="914400" fontAlgn="auto">
                  <a:spcBef>
                    <a:spcPct val="20000"/>
                  </a:spcBef>
                  <a:spcAft>
                    <a:spcPts val="0"/>
                  </a:spcAft>
                  <a:defRPr/>
                </a:pPr>
                <a:r>
                  <a:rPr lang="en-US" b="1" dirty="0">
                    <a:solidFill>
                      <a:srgbClr val="67AEB6"/>
                    </a:solidFill>
                    <a:latin typeface="Gill Sans MT" panose="020B0502020104020203" pitchFamily="34" charset="0"/>
                    <a:cs typeface="Arial" panose="020B0604020202020204" pitchFamily="34" charset="0"/>
                  </a:rPr>
                  <a:t>Full Ionic:</a:t>
                </a:r>
              </a:p>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X</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M</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M</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X</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10" name="Rectangle 3">
                <a:extLst>
                  <a:ext uri="{FF2B5EF4-FFF2-40B4-BE49-F238E27FC236}">
                    <a16:creationId xmlns:a16="http://schemas.microsoft.com/office/drawing/2014/main" id="{3979A3DC-7347-42C4-AEE9-5366D7AF5E73}"/>
                  </a:ext>
                </a:extLst>
              </p:cNvPr>
              <p:cNvSpPr>
                <a:spLocks noRot="1" noChangeAspect="1" noMove="1" noResize="1" noEditPoints="1" noAdjustHandles="1" noChangeArrowheads="1" noChangeShapeType="1" noTextEdit="1"/>
              </p:cNvSpPr>
              <p:nvPr/>
            </p:nvSpPr>
            <p:spPr bwMode="auto">
              <a:xfrm>
                <a:off x="0" y="2553292"/>
                <a:ext cx="9144000" cy="768350"/>
              </a:xfrm>
              <a:prstGeom prst="rect">
                <a:avLst/>
              </a:prstGeom>
              <a:blipFill>
                <a:blip r:embed="rId3"/>
                <a:stretch>
                  <a:fillRect l="-600" t="-4762" b="-3175"/>
                </a:stretch>
              </a:blipFill>
              <a:ln w="12700">
                <a:noFill/>
                <a:miter lim="800000"/>
                <a:headEnd/>
                <a:tailEnd/>
              </a:ln>
              <a:effectLst/>
            </p:spPr>
            <p:txBody>
              <a:bodyPr/>
              <a:lstStyle/>
              <a:p>
                <a:r>
                  <a:rPr lang="en-US">
                    <a:noFill/>
                  </a:rPr>
                  <a:t> </a:t>
                </a:r>
              </a:p>
            </p:txBody>
          </p:sp>
        </mc:Fallback>
      </mc:AlternateContent>
      <p:sp>
        <p:nvSpPr>
          <p:cNvPr id="11" name="Rectangle 4">
            <a:extLst>
              <a:ext uri="{FF2B5EF4-FFF2-40B4-BE49-F238E27FC236}">
                <a16:creationId xmlns:a16="http://schemas.microsoft.com/office/drawing/2014/main" id="{2C69254C-557A-40C1-96D3-A8A509F60DB6}"/>
              </a:ext>
            </a:extLst>
          </p:cNvPr>
          <p:cNvSpPr>
            <a:spLocks noChangeArrowheads="1"/>
          </p:cNvSpPr>
          <p:nvPr/>
        </p:nvSpPr>
        <p:spPr bwMode="auto">
          <a:xfrm>
            <a:off x="0" y="3344151"/>
            <a:ext cx="8448675" cy="823639"/>
          </a:xfrm>
          <a:prstGeom prst="rect">
            <a:avLst/>
          </a:prstGeom>
          <a:noFill/>
          <a:ln w="12700">
            <a:noFill/>
            <a:miter lim="800000"/>
            <a:headEnd/>
            <a:tailEnd/>
          </a:ln>
          <a:effectLst/>
        </p:spPr>
        <p:txBody>
          <a:bodyPr lIns="90487" tIns="44450" rIns="90487" bIns="44450"/>
          <a:lstStyle/>
          <a:p>
            <a:pPr marL="609600" indent="-609600" defTabSz="914400" fontAlgn="auto">
              <a:spcBef>
                <a:spcPct val="20000"/>
              </a:spcBef>
              <a:spcAft>
                <a:spcPts val="0"/>
              </a:spcAft>
              <a:defRPr/>
            </a:pPr>
            <a:r>
              <a:rPr lang="en-US" b="1" dirty="0">
                <a:solidFill>
                  <a:srgbClr val="67AEB6"/>
                </a:solidFill>
                <a:latin typeface="Gill Sans MT" panose="020B0502020104020203" pitchFamily="34" charset="0"/>
                <a:cs typeface="Arial" panose="020B0604020202020204" pitchFamily="34" charset="0"/>
              </a:rPr>
              <a:t>Net Ionic:	  	</a:t>
            </a:r>
          </a:p>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p:cxnSp>
        <p:nvCxnSpPr>
          <p:cNvPr id="14" name="Straight Connector 13">
            <a:extLst>
              <a:ext uri="{FF2B5EF4-FFF2-40B4-BE49-F238E27FC236}">
                <a16:creationId xmlns:a16="http://schemas.microsoft.com/office/drawing/2014/main" id="{0B8F722D-E156-41F9-A7B7-60C8D8FFFA83}"/>
              </a:ext>
            </a:extLst>
          </p:cNvPr>
          <p:cNvCxnSpPr/>
          <p:nvPr/>
        </p:nvCxnSpPr>
        <p:spPr>
          <a:xfrm flipV="1">
            <a:off x="822843" y="2935343"/>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79BC39-6904-4BD9-98B7-306C1D450BEB}"/>
              </a:ext>
            </a:extLst>
          </p:cNvPr>
          <p:cNvCxnSpPr/>
          <p:nvPr/>
        </p:nvCxnSpPr>
        <p:spPr>
          <a:xfrm flipV="1">
            <a:off x="1696020" y="2935341"/>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180DB9-4F27-4E00-BBC2-A123E8EF60F3}"/>
              </a:ext>
            </a:extLst>
          </p:cNvPr>
          <p:cNvCxnSpPr/>
          <p:nvPr/>
        </p:nvCxnSpPr>
        <p:spPr>
          <a:xfrm flipV="1">
            <a:off x="4723018" y="2933971"/>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288526-3F8F-49BF-B260-1AA493729A59}"/>
              </a:ext>
            </a:extLst>
          </p:cNvPr>
          <p:cNvCxnSpPr/>
          <p:nvPr/>
        </p:nvCxnSpPr>
        <p:spPr>
          <a:xfrm flipV="1">
            <a:off x="3875395" y="2935341"/>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21468D8A-2001-4C5C-A9CE-D117BB1E8E4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Strong Acid-Strong Base Net Ionic</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519E199-D0B3-4D3E-8CC6-6D454C12C251}"/>
              </a:ext>
            </a:extLst>
          </p:cNvPr>
          <p:cNvCxnSpPr/>
          <p:nvPr/>
        </p:nvCxnSpPr>
        <p:spPr>
          <a:xfrm>
            <a:off x="-13277" y="44530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F21BAB-27BC-4423-B27D-9FBDD3324343}"/>
              </a:ext>
            </a:extLst>
          </p:cNvPr>
          <p:cNvSpPr txBox="1"/>
          <p:nvPr/>
        </p:nvSpPr>
        <p:spPr>
          <a:xfrm>
            <a:off x="0" y="4377850"/>
            <a:ext cx="9144000"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Give the net ionic equation for the reaction between hydrochloric acid and sodium hydroxide.</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6CA4DE7-3076-45E0-8C42-D2947D1AAA5B}"/>
                  </a:ext>
                </a:extLst>
              </p:cNvPr>
              <p:cNvSpPr/>
              <p:nvPr/>
            </p:nvSpPr>
            <p:spPr>
              <a:xfrm>
                <a:off x="0" y="4849855"/>
                <a:ext cx="4358886" cy="369332"/>
              </a:xfrm>
              <a:prstGeom prst="rect">
                <a:avLst/>
              </a:prstGeom>
            </p:spPr>
            <p:txBody>
              <a:bodyPr wrap="none">
                <a:spAutoFit/>
              </a:bodyPr>
              <a:lstStyle/>
              <a:p>
                <a:pPr marL="609600" indent="-609600">
                  <a:buFontTx/>
                  <a:buNone/>
                  <a:defRPr/>
                </a:pPr>
                <a:r>
                  <a:rPr lang="en-US" dirty="0">
                    <a:solidFill>
                      <a:schemeClr val="tx1">
                        <a:lumMod val="75000"/>
                        <a:lumOff val="25000"/>
                      </a:schemeClr>
                    </a:solidFill>
                    <a:latin typeface="Gill Sans MT" panose="020B0502020104020203" pitchFamily="34" charset="0"/>
                    <a:cs typeface="Arial" panose="020B0604020202020204" pitchFamily="34" charset="0"/>
                  </a:rPr>
                  <a:t>HCl(</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NaOH(</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rPr>
                  <a:t>NaCl(</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21" name="Rectangle 20">
                <a:extLst>
                  <a:ext uri="{FF2B5EF4-FFF2-40B4-BE49-F238E27FC236}">
                    <a16:creationId xmlns:a16="http://schemas.microsoft.com/office/drawing/2014/main" id="{16CA4DE7-3076-45E0-8C42-D2947D1AAA5B}"/>
                  </a:ext>
                </a:extLst>
              </p:cNvPr>
              <p:cNvSpPr>
                <a:spLocks noRot="1" noChangeAspect="1" noMove="1" noResize="1" noEditPoints="1" noAdjustHandles="1" noChangeArrowheads="1" noChangeShapeType="1" noTextEdit="1"/>
              </p:cNvSpPr>
              <p:nvPr/>
            </p:nvSpPr>
            <p:spPr>
              <a:xfrm>
                <a:off x="0" y="4849855"/>
                <a:ext cx="4358886" cy="369332"/>
              </a:xfrm>
              <a:prstGeom prst="rect">
                <a:avLst/>
              </a:prstGeom>
              <a:blipFill>
                <a:blip r:embed="rId4"/>
                <a:stretch>
                  <a:fillRect l="-111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47F3AE4-18CE-44A8-8858-27D7B0EFB95C}"/>
                  </a:ext>
                </a:extLst>
              </p:cNvPr>
              <p:cNvSpPr/>
              <p:nvPr/>
            </p:nvSpPr>
            <p:spPr>
              <a:xfrm>
                <a:off x="0" y="5245157"/>
                <a:ext cx="7633233" cy="369332"/>
              </a:xfrm>
              <a:prstGeom prst="rect">
                <a:avLst/>
              </a:prstGeom>
            </p:spPr>
            <p:txBody>
              <a:bodyPr wrap="square">
                <a:spAutoFit/>
              </a:bodyPr>
              <a:lstStyle/>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Cl</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Na</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rPr>
                  <a:t>Na</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Cl</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22" name="Rectangle 21">
                <a:extLst>
                  <a:ext uri="{FF2B5EF4-FFF2-40B4-BE49-F238E27FC236}">
                    <a16:creationId xmlns:a16="http://schemas.microsoft.com/office/drawing/2014/main" id="{647F3AE4-18CE-44A8-8858-27D7B0EFB95C}"/>
                  </a:ext>
                </a:extLst>
              </p:cNvPr>
              <p:cNvSpPr>
                <a:spLocks noRot="1" noChangeAspect="1" noMove="1" noResize="1" noEditPoints="1" noAdjustHandles="1" noChangeArrowheads="1" noChangeShapeType="1" noTextEdit="1"/>
              </p:cNvSpPr>
              <p:nvPr/>
            </p:nvSpPr>
            <p:spPr>
              <a:xfrm>
                <a:off x="0" y="5245157"/>
                <a:ext cx="7633233" cy="369332"/>
              </a:xfrm>
              <a:prstGeom prst="rect">
                <a:avLst/>
              </a:prstGeom>
              <a:blipFill>
                <a:blip r:embed="rId5"/>
                <a:stretch>
                  <a:fillRect l="-639" t="-8197" b="-24590"/>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6A7E27F5-4786-47A9-AAA7-F8BCBF4A9576}"/>
              </a:ext>
            </a:extLst>
          </p:cNvPr>
          <p:cNvCxnSpPr/>
          <p:nvPr/>
        </p:nvCxnSpPr>
        <p:spPr>
          <a:xfrm flipV="1">
            <a:off x="960071" y="5300866"/>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4C3872-3D7A-43B3-889E-3796CCEB771E}"/>
              </a:ext>
            </a:extLst>
          </p:cNvPr>
          <p:cNvCxnSpPr/>
          <p:nvPr/>
        </p:nvCxnSpPr>
        <p:spPr>
          <a:xfrm flipV="1">
            <a:off x="1833248" y="5300864"/>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AFA096-4E7E-4ED8-A4CD-E8C8BC0E03CF}"/>
              </a:ext>
            </a:extLst>
          </p:cNvPr>
          <p:cNvCxnSpPr/>
          <p:nvPr/>
        </p:nvCxnSpPr>
        <p:spPr>
          <a:xfrm flipV="1">
            <a:off x="4860246" y="5299494"/>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C286BC-DA32-4973-BB6C-FF5AD86900D6}"/>
              </a:ext>
            </a:extLst>
          </p:cNvPr>
          <p:cNvCxnSpPr/>
          <p:nvPr/>
        </p:nvCxnSpPr>
        <p:spPr>
          <a:xfrm flipV="1">
            <a:off x="4012623" y="5300864"/>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7AFDE26-2ED2-4801-8A0D-3174711DABD5}"/>
                  </a:ext>
                </a:extLst>
              </p:cNvPr>
              <p:cNvSpPr/>
              <p:nvPr/>
            </p:nvSpPr>
            <p:spPr>
              <a:xfrm>
                <a:off x="-13277" y="5670196"/>
                <a:ext cx="2996333" cy="369332"/>
              </a:xfrm>
              <a:prstGeom prst="rect">
                <a:avLst/>
              </a:prstGeom>
            </p:spPr>
            <p:txBody>
              <a:bodyPr wrap="none">
                <a:spAutoFit/>
              </a:bodyPr>
              <a:lstStyle/>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27" name="Rectangle 26">
                <a:extLst>
                  <a:ext uri="{FF2B5EF4-FFF2-40B4-BE49-F238E27FC236}">
                    <a16:creationId xmlns:a16="http://schemas.microsoft.com/office/drawing/2014/main" id="{97AFDE26-2ED2-4801-8A0D-3174711DABD5}"/>
                  </a:ext>
                </a:extLst>
              </p:cNvPr>
              <p:cNvSpPr>
                <a:spLocks noRot="1" noChangeAspect="1" noMove="1" noResize="1" noEditPoints="1" noAdjustHandles="1" noChangeArrowheads="1" noChangeShapeType="1" noTextEdit="1"/>
              </p:cNvSpPr>
              <p:nvPr/>
            </p:nvSpPr>
            <p:spPr>
              <a:xfrm>
                <a:off x="-13277" y="5670196"/>
                <a:ext cx="2996333" cy="369332"/>
              </a:xfrm>
              <a:prstGeom prst="rect">
                <a:avLst/>
              </a:prstGeom>
              <a:blipFill>
                <a:blip r:embed="rId6"/>
                <a:stretch>
                  <a:fillRect l="-1833" t="-8197" r="-204" b="-24590"/>
                </a:stretch>
              </a:blipFill>
            </p:spPr>
            <p:txBody>
              <a:bodyPr/>
              <a:lstStyle/>
              <a:p>
                <a:r>
                  <a:rPr lang="en-US">
                    <a:noFill/>
                  </a:rPr>
                  <a:t> </a:t>
                </a:r>
              </a:p>
            </p:txBody>
          </p:sp>
        </mc:Fallback>
      </mc:AlternateContent>
    </p:spTree>
    <p:extLst>
      <p:ext uri="{BB962C8B-B14F-4D97-AF65-F5344CB8AC3E}">
        <p14:creationId xmlns:p14="http://schemas.microsoft.com/office/powerpoint/2010/main" val="20855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P spid="21" grpId="0"/>
      <p:bldP spid="22"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24</a:t>
            </a:fld>
            <a:endParaRPr lang="en-US" dirty="0">
              <a:solidFill>
                <a:schemeClr val="bg1"/>
              </a:solidFill>
            </a:endParaRPr>
          </a:p>
        </p:txBody>
      </p:sp>
      <p:sp>
        <p:nvSpPr>
          <p:cNvPr id="8" name="Rectangle 2">
            <a:extLst>
              <a:ext uri="{FF2B5EF4-FFF2-40B4-BE49-F238E27FC236}">
                <a16:creationId xmlns:a16="http://schemas.microsoft.com/office/drawing/2014/main" id="{549386C7-04B0-4150-94D6-0FDA3CC2ACF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Weak Acid-Strong Base Net Ionic</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2">
            <a:extLst>
              <a:ext uri="{FF2B5EF4-FFF2-40B4-BE49-F238E27FC236}">
                <a16:creationId xmlns:a16="http://schemas.microsoft.com/office/drawing/2014/main" id="{672BB145-1323-4D3F-AA23-7DF81ADDE265}"/>
              </a:ext>
            </a:extLst>
          </p:cNvPr>
          <p:cNvSpPr txBox="1">
            <a:spLocks noChangeArrowheads="1"/>
          </p:cNvSpPr>
          <p:nvPr/>
        </p:nvSpPr>
        <p:spPr>
          <a:xfrm>
            <a:off x="0" y="961937"/>
            <a:ext cx="9144000" cy="838200"/>
          </a:xfrm>
          <a:prstGeom prst="rect">
            <a:avLst/>
          </a:prstGeom>
        </p:spPr>
        <p:txBody>
          <a:bodyPr lIns="90487" tIns="44450" rIns="90487" bIns="4445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sz="1800" b="1" dirty="0">
                <a:solidFill>
                  <a:srgbClr val="E47588"/>
                </a:solidFill>
                <a:latin typeface="Gill Sans MT" panose="020B0502020104020203" pitchFamily="34" charset="0"/>
                <a:cs typeface="Arial" panose="020B0604020202020204" pitchFamily="34" charset="0"/>
              </a:rPr>
              <a:t>Weak</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Acid</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reacting</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with</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a</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Strong</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r>
              <a:rPr lang="en-US" sz="1800" b="1" dirty="0">
                <a:solidFill>
                  <a:srgbClr val="E47588"/>
                </a:solidFill>
                <a:latin typeface="Gill Sans MT" panose="020B0502020104020203" pitchFamily="34" charset="0"/>
                <a:cs typeface="Arial" panose="020B0604020202020204" pitchFamily="34" charset="0"/>
              </a:rPr>
              <a:t>Base</a:t>
            </a:r>
            <a:r>
              <a:rPr lang="en-US" sz="1800" dirty="0">
                <a:solidFill>
                  <a:schemeClr val="tx1">
                    <a:lumMod val="75000"/>
                    <a:lumOff val="25000"/>
                  </a:schemeClr>
                </a:solidFill>
                <a:latin typeface="Gill Sans MT" panose="020B0502020104020203" pitchFamily="34" charset="0"/>
                <a:cs typeface="Arial" panose="020B0604020202020204" pitchFamily="34" charset="0"/>
              </a:rPr>
              <a:t> (remember that weak acids don’t completely ionize, they will make the product, but we can’t break them apart in full ionic equation. Below is an example of a general weak acid/strong base reaction:</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F8DB227-F079-49CC-9A91-041452EE8A84}"/>
                  </a:ext>
                </a:extLst>
              </p:cNvPr>
              <p:cNvSpPr/>
              <p:nvPr/>
            </p:nvSpPr>
            <p:spPr>
              <a:xfrm>
                <a:off x="0" y="1993881"/>
                <a:ext cx="9144000" cy="646331"/>
              </a:xfrm>
              <a:prstGeom prst="rect">
                <a:avLst/>
              </a:prstGeom>
            </p:spPr>
            <p:txBody>
              <a:bodyPr wrap="square">
                <a:spAutoFit/>
              </a:bodyPr>
              <a:lstStyle/>
              <a:p>
                <a:pPr marL="609600" indent="-609600">
                  <a:buFontTx/>
                  <a:buNone/>
                  <a:defRPr/>
                </a:pPr>
                <a:r>
                  <a:rPr lang="en-US" b="1" dirty="0">
                    <a:solidFill>
                      <a:srgbClr val="67AEB6"/>
                    </a:solidFill>
                    <a:latin typeface="Gill Sans MT" panose="020B0502020104020203" pitchFamily="34" charset="0"/>
                    <a:cs typeface="Arial" panose="020B0604020202020204" pitchFamily="34" charset="0"/>
                  </a:rPr>
                  <a:t>Molecular</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Equation:</a:t>
                </a:r>
                <a:r>
                  <a:rPr lang="en-US" dirty="0">
                    <a:solidFill>
                      <a:schemeClr val="tx1">
                        <a:lumMod val="75000"/>
                        <a:lumOff val="25000"/>
                      </a:schemeClr>
                    </a:solidFill>
                    <a:latin typeface="Gill Sans MT" panose="020B0502020104020203" pitchFamily="34" charset="0"/>
                    <a:cs typeface="Arial" panose="020B0604020202020204" pitchFamily="34" charset="0"/>
                  </a:rPr>
                  <a:t>          	</a:t>
                </a:r>
              </a:p>
              <a:p>
                <a:pPr marL="609600" indent="-609600">
                  <a:buFontTx/>
                  <a:buNone/>
                  <a:defRPr/>
                </a:pPr>
                <a:r>
                  <a:rPr lang="en-US" dirty="0">
                    <a:solidFill>
                      <a:schemeClr val="tx1">
                        <a:lumMod val="75000"/>
                        <a:lumOff val="25000"/>
                      </a:schemeClr>
                    </a:solidFill>
                    <a:latin typeface="Gill Sans MT" panose="020B0502020104020203" pitchFamily="34" charset="0"/>
                    <a:cs typeface="Arial" panose="020B0604020202020204" pitchFamily="34" charset="0"/>
                  </a:rPr>
                  <a:t>HX(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MOH(</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MX(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10" name="Rectangle 9">
                <a:extLst>
                  <a:ext uri="{FF2B5EF4-FFF2-40B4-BE49-F238E27FC236}">
                    <a16:creationId xmlns:a16="http://schemas.microsoft.com/office/drawing/2014/main" id="{4F8DB227-F079-49CC-9A91-041452EE8A84}"/>
                  </a:ext>
                </a:extLst>
              </p:cNvPr>
              <p:cNvSpPr>
                <a:spLocks noRot="1" noChangeAspect="1" noMove="1" noResize="1" noEditPoints="1" noAdjustHandles="1" noChangeArrowheads="1" noChangeShapeType="1" noTextEdit="1"/>
              </p:cNvSpPr>
              <p:nvPr/>
            </p:nvSpPr>
            <p:spPr>
              <a:xfrm>
                <a:off x="0" y="1993881"/>
                <a:ext cx="9144000" cy="646331"/>
              </a:xfrm>
              <a:prstGeom prst="rect">
                <a:avLst/>
              </a:prstGeom>
              <a:blipFill>
                <a:blip r:embed="rId2"/>
                <a:stretch>
                  <a:fillRect l="-53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942E3344-B47A-4EB9-B1A9-AA906E757D26}"/>
                  </a:ext>
                </a:extLst>
              </p:cNvPr>
              <p:cNvSpPr>
                <a:spLocks noChangeArrowheads="1"/>
              </p:cNvSpPr>
              <p:nvPr/>
            </p:nvSpPr>
            <p:spPr bwMode="auto">
              <a:xfrm>
                <a:off x="0" y="3041254"/>
                <a:ext cx="9144000" cy="768350"/>
              </a:xfrm>
              <a:prstGeom prst="rect">
                <a:avLst/>
              </a:prstGeom>
              <a:noFill/>
              <a:ln w="12700">
                <a:noFill/>
                <a:miter lim="800000"/>
                <a:headEnd/>
                <a:tailEnd/>
              </a:ln>
              <a:effectLst/>
            </p:spPr>
            <p:txBody>
              <a:bodyPr lIns="90487" tIns="44450" rIns="90487" bIns="44450"/>
              <a:lstStyle/>
              <a:p>
                <a:pPr marL="609600" indent="-609600" defTabSz="914400" fontAlgn="auto">
                  <a:spcBef>
                    <a:spcPct val="20000"/>
                  </a:spcBef>
                  <a:spcAft>
                    <a:spcPts val="0"/>
                  </a:spcAft>
                  <a:defRPr/>
                </a:pPr>
                <a:r>
                  <a:rPr lang="en-US" b="1" dirty="0">
                    <a:solidFill>
                      <a:srgbClr val="67AEB6"/>
                    </a:solidFill>
                    <a:latin typeface="Gill Sans MT" panose="020B0502020104020203" pitchFamily="34" charset="0"/>
                    <a:cs typeface="Arial" panose="020B0604020202020204" pitchFamily="34" charset="0"/>
                  </a:rPr>
                  <a:t>Full Ionic:</a:t>
                </a:r>
              </a:p>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M</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M</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X</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11" name="Rectangle 3">
                <a:extLst>
                  <a:ext uri="{FF2B5EF4-FFF2-40B4-BE49-F238E27FC236}">
                    <a16:creationId xmlns:a16="http://schemas.microsoft.com/office/drawing/2014/main" id="{942E3344-B47A-4EB9-B1A9-AA906E757D26}"/>
                  </a:ext>
                </a:extLst>
              </p:cNvPr>
              <p:cNvSpPr>
                <a:spLocks noRot="1" noChangeAspect="1" noMove="1" noResize="1" noEditPoints="1" noAdjustHandles="1" noChangeArrowheads="1" noChangeShapeType="1" noTextEdit="1"/>
              </p:cNvSpPr>
              <p:nvPr/>
            </p:nvSpPr>
            <p:spPr bwMode="auto">
              <a:xfrm>
                <a:off x="0" y="3041254"/>
                <a:ext cx="9144000" cy="768350"/>
              </a:xfrm>
              <a:prstGeom prst="rect">
                <a:avLst/>
              </a:prstGeom>
              <a:blipFill>
                <a:blip r:embed="rId3"/>
                <a:stretch>
                  <a:fillRect l="-600" t="-4762" b="-3175"/>
                </a:stretch>
              </a:blipFill>
              <a:ln w="12700">
                <a:noFill/>
                <a:miter lim="800000"/>
                <a:headEnd/>
                <a:tailEnd/>
              </a:ln>
              <a:effectLst/>
            </p:spPr>
            <p:txBody>
              <a:bodyPr/>
              <a:lstStyle/>
              <a:p>
                <a:r>
                  <a:rPr lang="en-US">
                    <a:noFill/>
                  </a:rPr>
                  <a:t> </a:t>
                </a:r>
              </a:p>
            </p:txBody>
          </p:sp>
        </mc:Fallback>
      </mc:AlternateContent>
      <p:sp>
        <p:nvSpPr>
          <p:cNvPr id="13" name="Rectangle 4">
            <a:extLst>
              <a:ext uri="{FF2B5EF4-FFF2-40B4-BE49-F238E27FC236}">
                <a16:creationId xmlns:a16="http://schemas.microsoft.com/office/drawing/2014/main" id="{982C2EC7-41EF-4BAB-9688-9D42B5AFE2A3}"/>
              </a:ext>
            </a:extLst>
          </p:cNvPr>
          <p:cNvSpPr>
            <a:spLocks noChangeArrowheads="1"/>
          </p:cNvSpPr>
          <p:nvPr/>
        </p:nvSpPr>
        <p:spPr bwMode="auto">
          <a:xfrm>
            <a:off x="0" y="5078842"/>
            <a:ext cx="8448675" cy="823639"/>
          </a:xfrm>
          <a:prstGeom prst="rect">
            <a:avLst/>
          </a:prstGeom>
          <a:noFill/>
          <a:ln w="12700">
            <a:noFill/>
            <a:miter lim="800000"/>
            <a:headEnd/>
            <a:tailEnd/>
          </a:ln>
          <a:effectLst/>
        </p:spPr>
        <p:txBody>
          <a:bodyPr lIns="90487" tIns="44450" rIns="90487" bIns="44450"/>
          <a:lstStyle/>
          <a:p>
            <a:pPr marL="609600" indent="-609600" defTabSz="914400" fontAlgn="auto">
              <a:spcBef>
                <a:spcPct val="20000"/>
              </a:spcBef>
              <a:spcAft>
                <a:spcPts val="0"/>
              </a:spcAft>
              <a:defRPr/>
            </a:pPr>
            <a:r>
              <a:rPr lang="en-US" b="1" dirty="0">
                <a:solidFill>
                  <a:srgbClr val="67AEB6"/>
                </a:solidFill>
                <a:latin typeface="Gill Sans MT" panose="020B0502020104020203" pitchFamily="34" charset="0"/>
                <a:cs typeface="Arial" panose="020B0604020202020204" pitchFamily="34" charset="0"/>
              </a:rPr>
              <a:t>Net Ionic:	  	</a:t>
            </a:r>
          </a:p>
          <a:p>
            <a:pPr marL="609600" indent="-609600" defTabSz="914400" fontAlgn="auto">
              <a:spcBef>
                <a:spcPct val="20000"/>
              </a:spcBef>
              <a:spcAft>
                <a:spcPts val="0"/>
              </a:spcAft>
              <a:defRPr/>
            </a:pPr>
            <a:r>
              <a:rPr lang="en-US" dirty="0">
                <a:solidFill>
                  <a:schemeClr val="tx1">
                    <a:lumMod val="75000"/>
                    <a:lumOff val="25000"/>
                  </a:schemeClr>
                </a:solidFill>
                <a:latin typeface="Gill Sans MT" panose="020B0502020104020203" pitchFamily="34" charset="0"/>
                <a:cs typeface="Arial" panose="020B0604020202020204" pitchFamily="34" charset="0"/>
              </a:rPr>
              <a:t>HX(</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a:t>
            </a:r>
            <a:r>
              <a:rPr lang="en-US" dirty="0">
                <a:solidFill>
                  <a:schemeClr val="tx1">
                    <a:lumMod val="75000"/>
                    <a:lumOff val="25000"/>
                  </a:schemeClr>
                </a:solidFill>
                <a:latin typeface="Gill Sans MT" panose="020B0502020104020203" pitchFamily="34" charset="0"/>
                <a:cs typeface="Arial" panose="020B0604020202020204" pitchFamily="34" charset="0"/>
              </a:rPr>
              <a:t> X</a:t>
            </a:r>
            <a:r>
              <a:rPr 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dirty="0">
                <a:solidFill>
                  <a:schemeClr val="tx1">
                    <a:lumMod val="75000"/>
                    <a:lumOff val="25000"/>
                  </a:schemeClr>
                </a:solidFill>
                <a:latin typeface="Gill Sans MT" panose="020B0502020104020203" pitchFamily="34" charset="0"/>
                <a:cs typeface="Arial" panose="020B0604020202020204" pitchFamily="34" charset="0"/>
              </a:rPr>
              <a:t>O(</a:t>
            </a:r>
            <a:r>
              <a:rPr 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7" name="TextBox 6">
            <a:extLst>
              <a:ext uri="{FF2B5EF4-FFF2-40B4-BE49-F238E27FC236}">
                <a16:creationId xmlns:a16="http://schemas.microsoft.com/office/drawing/2014/main" id="{E87E976C-C0FA-4CD1-A127-6E975F41654E}"/>
              </a:ext>
            </a:extLst>
          </p:cNvPr>
          <p:cNvSpPr txBox="1"/>
          <p:nvPr/>
        </p:nvSpPr>
        <p:spPr>
          <a:xfrm>
            <a:off x="133351" y="4111917"/>
            <a:ext cx="5400669" cy="646331"/>
          </a:xfrm>
          <a:prstGeom prst="rect">
            <a:avLst/>
          </a:prstGeom>
          <a:noFill/>
          <a:ln>
            <a:solidFill>
              <a:srgbClr val="E47588"/>
            </a:solidFill>
          </a:ln>
        </p:spPr>
        <p:txBody>
          <a:bodyPr wrap="square" rtlCol="0">
            <a:spAutoFit/>
          </a:bodyPr>
          <a:lstStyle/>
          <a:p>
            <a:r>
              <a:rPr lang="en-US" dirty="0">
                <a:solidFill>
                  <a:srgbClr val="E47588"/>
                </a:solidFill>
                <a:latin typeface="Gill Sans MT" panose="020B0502020104020203" pitchFamily="34" charset="0"/>
              </a:rPr>
              <a:t>Weak electrolyte (weak acid) won’t break apart in full ionic equation but it does make the product (MX). </a:t>
            </a:r>
          </a:p>
        </p:txBody>
      </p:sp>
      <p:cxnSp>
        <p:nvCxnSpPr>
          <p:cNvPr id="15" name="Straight Arrow Connector 14">
            <a:extLst>
              <a:ext uri="{FF2B5EF4-FFF2-40B4-BE49-F238E27FC236}">
                <a16:creationId xmlns:a16="http://schemas.microsoft.com/office/drawing/2014/main" id="{C6372ECA-37D4-4F8E-A0FB-C48037480FD9}"/>
              </a:ext>
            </a:extLst>
          </p:cNvPr>
          <p:cNvCxnSpPr/>
          <p:nvPr/>
        </p:nvCxnSpPr>
        <p:spPr>
          <a:xfrm>
            <a:off x="373224" y="3731501"/>
            <a:ext cx="0" cy="360518"/>
          </a:xfrm>
          <a:prstGeom prst="straightConnector1">
            <a:avLst/>
          </a:prstGeom>
          <a:ln w="28575">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59A24DB-2DD0-4C29-86D8-6A3F613FFF3D}"/>
              </a:ext>
            </a:extLst>
          </p:cNvPr>
          <p:cNvSpPr/>
          <p:nvPr/>
        </p:nvSpPr>
        <p:spPr>
          <a:xfrm>
            <a:off x="49199" y="3372459"/>
            <a:ext cx="771787" cy="353397"/>
          </a:xfrm>
          <a:prstGeom prst="rect">
            <a:avLst/>
          </a:prstGeom>
          <a:noFill/>
          <a:ln>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0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7"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25</a:t>
            </a:fld>
            <a:endParaRPr lang="en-US" dirty="0">
              <a:solidFill>
                <a:schemeClr val="bg1"/>
              </a:solidFill>
            </a:endParaRPr>
          </a:p>
        </p:txBody>
      </p:sp>
      <p:sp>
        <p:nvSpPr>
          <p:cNvPr id="8" name="Content Placeholder 2">
            <a:extLst>
              <a:ext uri="{FF2B5EF4-FFF2-40B4-BE49-F238E27FC236}">
                <a16:creationId xmlns:a16="http://schemas.microsoft.com/office/drawing/2014/main" id="{9A67DA93-C746-47DF-944B-2EB405F215AF}"/>
              </a:ext>
            </a:extLst>
          </p:cNvPr>
          <p:cNvSpPr txBox="1">
            <a:spLocks/>
          </p:cNvSpPr>
          <p:nvPr/>
        </p:nvSpPr>
        <p:spPr>
          <a:xfrm>
            <a:off x="450828" y="1333500"/>
            <a:ext cx="8550981" cy="3942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HCOOH + NaOH</a:t>
            </a:r>
          </a:p>
          <a:p>
            <a:pPr marL="0" indent="0">
              <a:lnSpc>
                <a:spcPct val="2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Sr(OH)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 HCl</a:t>
            </a:r>
          </a:p>
          <a:p>
            <a:pPr marL="0" indent="0">
              <a:lnSpc>
                <a:spcPct val="2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HF +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LiOH</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lnSpc>
                <a:spcPct val="2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COOH + Ba(OH)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p>
          <a:p>
            <a:pPr marL="0" indent="0">
              <a:lnSpc>
                <a:spcPct val="2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HBr + NaOH</a:t>
            </a:r>
          </a:p>
          <a:p>
            <a:pPr marL="0" indent="0">
              <a:lnSpc>
                <a:spcPct val="2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HNO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 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p>
        </p:txBody>
      </p:sp>
      <p:sp>
        <p:nvSpPr>
          <p:cNvPr id="9" name="Rectangle 2">
            <a:extLst>
              <a:ext uri="{FF2B5EF4-FFF2-40B4-BE49-F238E27FC236}">
                <a16:creationId xmlns:a16="http://schemas.microsoft.com/office/drawing/2014/main" id="{8280C024-8FB2-4068-B98D-D6F2590059FE}"/>
              </a:ext>
            </a:extLst>
          </p:cNvPr>
          <p:cNvSpPr txBox="1">
            <a:spLocks noChangeArrowheads="1"/>
          </p:cNvSpPr>
          <p:nvPr/>
        </p:nvSpPr>
        <p:spPr>
          <a:xfrm>
            <a:off x="0" y="961937"/>
            <a:ext cx="9144000" cy="390613"/>
          </a:xfrm>
          <a:prstGeom prst="rect">
            <a:avLst/>
          </a:prstGeom>
        </p:spPr>
        <p:txBody>
          <a:bodyPr lIns="90487" tIns="44450" rIns="90487" bIns="4445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sz="1800" dirty="0">
                <a:solidFill>
                  <a:schemeClr val="tx1">
                    <a:lumMod val="75000"/>
                    <a:lumOff val="25000"/>
                  </a:schemeClr>
                </a:solidFill>
                <a:latin typeface="Gill Sans MT" panose="020B0502020104020203" pitchFamily="34" charset="0"/>
                <a:cs typeface="Arial" panose="020B0604020202020204" pitchFamily="34" charset="0"/>
              </a:rPr>
              <a:t>Give the Net Ionic Equation for the following reactions:</a:t>
            </a:r>
          </a:p>
        </p:txBody>
      </p:sp>
      <p:sp>
        <p:nvSpPr>
          <p:cNvPr id="11" name="Rectangle 2">
            <a:extLst>
              <a:ext uri="{FF2B5EF4-FFF2-40B4-BE49-F238E27FC236}">
                <a16:creationId xmlns:a16="http://schemas.microsoft.com/office/drawing/2014/main" id="{873E32EB-3530-4002-8889-9D7C22FEC7BD}"/>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Acid/Base Net Ionic Equation 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3" name="TPQuestion">
            <a:extLst>
              <a:ext uri="{FF2B5EF4-FFF2-40B4-BE49-F238E27FC236}">
                <a16:creationId xmlns:a16="http://schemas.microsoft.com/office/drawing/2014/main" id="{37BD3652-DC10-486D-895B-2509BB9BCB5C}"/>
              </a:ext>
            </a:extLst>
          </p:cNvPr>
          <p:cNvSpPr txBox="1">
            <a:spLocks/>
          </p:cNvSpPr>
          <p:nvPr/>
        </p:nvSpPr>
        <p:spPr>
          <a:xfrm>
            <a:off x="0" y="5452051"/>
            <a:ext cx="9144000" cy="838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spcAft>
                <a:spcPct val="0"/>
              </a:spcAft>
            </a:pPr>
            <a:r>
              <a:rPr lang="en-US" altLang="en-US" sz="1800">
                <a:solidFill>
                  <a:schemeClr val="tx1">
                    <a:lumMod val="75000"/>
                    <a:lumOff val="25000"/>
                  </a:schemeClr>
                </a:solidFill>
                <a:latin typeface="Gill Sans MT" panose="020B0502020104020203" pitchFamily="34" charset="0"/>
              </a:rPr>
              <a:t>What is the net ionic equation for the acid-base reaction that occurs when acetic acid and potassium hydroxide solutions are mixed? </a:t>
            </a:r>
            <a:endParaRPr lang="en-US" altLang="en-US" sz="1800" dirty="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6E5A38-3457-484E-9A84-E1DD05961CD4}"/>
                  </a:ext>
                </a:extLst>
              </p:cNvPr>
              <p:cNvSpPr txBox="1"/>
              <p:nvPr/>
            </p:nvSpPr>
            <p:spPr>
              <a:xfrm>
                <a:off x="3657600" y="1325739"/>
                <a:ext cx="3115661" cy="369332"/>
              </a:xfrm>
              <a:prstGeom prst="rect">
                <a:avLst/>
              </a:prstGeom>
              <a:noFill/>
            </p:spPr>
            <p:txBody>
              <a:bodyPr wrap="none" rtlCol="0">
                <a:spAutoFit/>
              </a:bodyPr>
              <a:lstStyle/>
              <a:p>
                <a:r>
                  <a:rPr lang="en-US" b="1" dirty="0">
                    <a:solidFill>
                      <a:srgbClr val="E47588"/>
                    </a:solidFill>
                  </a:rPr>
                  <a:t>HCOOH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HCOO</a:t>
                </a:r>
                <a:r>
                  <a:rPr lang="en-US" b="1" baseline="30000" dirty="0">
                    <a:solidFill>
                      <a:srgbClr val="E47588"/>
                    </a:solidFill>
                  </a:rPr>
                  <a:t>–</a:t>
                </a:r>
                <a:r>
                  <a:rPr lang="en-US" b="1" dirty="0">
                    <a:solidFill>
                      <a:srgbClr val="E47588"/>
                    </a:solidFill>
                  </a:rPr>
                  <a:t> + H</a:t>
                </a:r>
                <a:r>
                  <a:rPr lang="en-US" b="1" baseline="-25000" dirty="0">
                    <a:solidFill>
                      <a:srgbClr val="E47588"/>
                    </a:solidFill>
                  </a:rPr>
                  <a:t>2</a:t>
                </a:r>
                <a:r>
                  <a:rPr lang="en-US" b="1" dirty="0">
                    <a:solidFill>
                      <a:srgbClr val="E47588"/>
                    </a:solidFill>
                  </a:rPr>
                  <a:t>O</a:t>
                </a:r>
              </a:p>
            </p:txBody>
          </p:sp>
        </mc:Choice>
        <mc:Fallback xmlns="">
          <p:sp>
            <p:nvSpPr>
              <p:cNvPr id="7" name="TextBox 6">
                <a:extLst>
                  <a:ext uri="{FF2B5EF4-FFF2-40B4-BE49-F238E27FC236}">
                    <a16:creationId xmlns:a16="http://schemas.microsoft.com/office/drawing/2014/main" id="{0A6E5A38-3457-484E-9A84-E1DD05961CD4}"/>
                  </a:ext>
                </a:extLst>
              </p:cNvPr>
              <p:cNvSpPr txBox="1">
                <a:spLocks noRot="1" noChangeAspect="1" noMove="1" noResize="1" noEditPoints="1" noAdjustHandles="1" noChangeArrowheads="1" noChangeShapeType="1" noTextEdit="1"/>
              </p:cNvSpPr>
              <p:nvPr/>
            </p:nvSpPr>
            <p:spPr>
              <a:xfrm>
                <a:off x="3657600" y="1325739"/>
                <a:ext cx="3115661" cy="369332"/>
              </a:xfrm>
              <a:prstGeom prst="rect">
                <a:avLst/>
              </a:prstGeom>
              <a:blipFill>
                <a:blip r:embed="rId2"/>
                <a:stretch>
                  <a:fillRect l="-1566" t="-8197" r="-1566" b="-2459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5B9E162D-9160-4B47-BEAC-4DBF651DB67F}"/>
              </a:ext>
            </a:extLst>
          </p:cNvPr>
          <p:cNvCxnSpPr/>
          <p:nvPr/>
        </p:nvCxnSpPr>
        <p:spPr>
          <a:xfrm>
            <a:off x="2394026" y="1510405"/>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E9331F-36B9-4362-8F17-DCC76701C224}"/>
                  </a:ext>
                </a:extLst>
              </p:cNvPr>
              <p:cNvSpPr txBox="1"/>
              <p:nvPr/>
            </p:nvSpPr>
            <p:spPr>
              <a:xfrm>
                <a:off x="3259584" y="1935237"/>
                <a:ext cx="1765227" cy="369332"/>
              </a:xfrm>
              <a:prstGeom prst="rect">
                <a:avLst/>
              </a:prstGeom>
              <a:noFill/>
            </p:spPr>
            <p:txBody>
              <a:bodyPr wrap="none" rtlCol="0">
                <a:spAutoFit/>
              </a:bodyPr>
              <a:lstStyle/>
              <a:p>
                <a:r>
                  <a:rPr lang="en-US" b="1" dirty="0">
                    <a:solidFill>
                      <a:srgbClr val="E47588"/>
                    </a:solidFill>
                  </a:rPr>
                  <a:t>H</a:t>
                </a:r>
                <a:r>
                  <a:rPr lang="en-US" b="1" baseline="30000" dirty="0">
                    <a:solidFill>
                      <a:srgbClr val="E47588"/>
                    </a:solidFill>
                  </a:rPr>
                  <a:t>+</a:t>
                </a:r>
                <a:r>
                  <a:rPr lang="en-US" b="1" dirty="0">
                    <a:solidFill>
                      <a:srgbClr val="E47588"/>
                    </a:solidFill>
                  </a:rPr>
                  <a:t>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H</a:t>
                </a:r>
                <a:r>
                  <a:rPr lang="en-US" b="1" baseline="-25000" dirty="0">
                    <a:solidFill>
                      <a:srgbClr val="E47588"/>
                    </a:solidFill>
                  </a:rPr>
                  <a:t>2</a:t>
                </a:r>
                <a:r>
                  <a:rPr lang="en-US" b="1" dirty="0">
                    <a:solidFill>
                      <a:srgbClr val="E47588"/>
                    </a:solidFill>
                  </a:rPr>
                  <a:t>O</a:t>
                </a:r>
              </a:p>
            </p:txBody>
          </p:sp>
        </mc:Choice>
        <mc:Fallback xmlns="">
          <p:sp>
            <p:nvSpPr>
              <p:cNvPr id="17" name="TextBox 16">
                <a:extLst>
                  <a:ext uri="{FF2B5EF4-FFF2-40B4-BE49-F238E27FC236}">
                    <a16:creationId xmlns:a16="http://schemas.microsoft.com/office/drawing/2014/main" id="{50E9331F-36B9-4362-8F17-DCC76701C224}"/>
                  </a:ext>
                </a:extLst>
              </p:cNvPr>
              <p:cNvSpPr txBox="1">
                <a:spLocks noRot="1" noChangeAspect="1" noMove="1" noResize="1" noEditPoints="1" noAdjustHandles="1" noChangeArrowheads="1" noChangeShapeType="1" noTextEdit="1"/>
              </p:cNvSpPr>
              <p:nvPr/>
            </p:nvSpPr>
            <p:spPr>
              <a:xfrm>
                <a:off x="3259584" y="1935237"/>
                <a:ext cx="1765227" cy="369332"/>
              </a:xfrm>
              <a:prstGeom prst="rect">
                <a:avLst/>
              </a:prstGeom>
              <a:blipFill>
                <a:blip r:embed="rId3"/>
                <a:stretch>
                  <a:fillRect l="-3114" t="-8197" r="-2422" b="-2459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07B7CCAA-9552-4FF0-A2E0-47299A5CC2F5}"/>
              </a:ext>
            </a:extLst>
          </p:cNvPr>
          <p:cNvCxnSpPr/>
          <p:nvPr/>
        </p:nvCxnSpPr>
        <p:spPr>
          <a:xfrm>
            <a:off x="1996010" y="2119903"/>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35D285-A6A1-44B4-846E-611C1736FF8F}"/>
                  </a:ext>
                </a:extLst>
              </p:cNvPr>
              <p:cNvSpPr txBox="1"/>
              <p:nvPr/>
            </p:nvSpPr>
            <p:spPr>
              <a:xfrm>
                <a:off x="2913355" y="2596113"/>
                <a:ext cx="2198038" cy="369332"/>
              </a:xfrm>
              <a:prstGeom prst="rect">
                <a:avLst/>
              </a:prstGeom>
              <a:noFill/>
            </p:spPr>
            <p:txBody>
              <a:bodyPr wrap="none" rtlCol="0">
                <a:spAutoFit/>
              </a:bodyPr>
              <a:lstStyle/>
              <a:p>
                <a:r>
                  <a:rPr lang="en-US" b="1" dirty="0">
                    <a:solidFill>
                      <a:srgbClr val="E47588"/>
                    </a:solidFill>
                  </a:rPr>
                  <a:t>HF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F</a:t>
                </a:r>
                <a:r>
                  <a:rPr lang="en-US" b="1" baseline="30000" dirty="0">
                    <a:solidFill>
                      <a:srgbClr val="E47588"/>
                    </a:solidFill>
                  </a:rPr>
                  <a:t>–</a:t>
                </a:r>
                <a:r>
                  <a:rPr lang="en-US" b="1" dirty="0">
                    <a:solidFill>
                      <a:srgbClr val="E47588"/>
                    </a:solidFill>
                  </a:rPr>
                  <a:t> + H</a:t>
                </a:r>
                <a:r>
                  <a:rPr lang="en-US" b="1" baseline="-25000" dirty="0">
                    <a:solidFill>
                      <a:srgbClr val="E47588"/>
                    </a:solidFill>
                  </a:rPr>
                  <a:t>2</a:t>
                </a:r>
                <a:r>
                  <a:rPr lang="en-US" b="1" dirty="0">
                    <a:solidFill>
                      <a:srgbClr val="E47588"/>
                    </a:solidFill>
                  </a:rPr>
                  <a:t>O</a:t>
                </a:r>
              </a:p>
            </p:txBody>
          </p:sp>
        </mc:Choice>
        <mc:Fallback xmlns="">
          <p:sp>
            <p:nvSpPr>
              <p:cNvPr id="21" name="TextBox 20">
                <a:extLst>
                  <a:ext uri="{FF2B5EF4-FFF2-40B4-BE49-F238E27FC236}">
                    <a16:creationId xmlns:a16="http://schemas.microsoft.com/office/drawing/2014/main" id="{4635D285-A6A1-44B4-846E-611C1736FF8F}"/>
                  </a:ext>
                </a:extLst>
              </p:cNvPr>
              <p:cNvSpPr txBox="1">
                <a:spLocks noRot="1" noChangeAspect="1" noMove="1" noResize="1" noEditPoints="1" noAdjustHandles="1" noChangeArrowheads="1" noChangeShapeType="1" noTextEdit="1"/>
              </p:cNvSpPr>
              <p:nvPr/>
            </p:nvSpPr>
            <p:spPr>
              <a:xfrm>
                <a:off x="2913355" y="2596113"/>
                <a:ext cx="2198038" cy="369332"/>
              </a:xfrm>
              <a:prstGeom prst="rect">
                <a:avLst/>
              </a:prstGeom>
              <a:blipFill>
                <a:blip r:embed="rId4"/>
                <a:stretch>
                  <a:fillRect l="-2500" t="-10000" r="-1667" b="-2666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198A264C-BFD9-408C-929E-DCEC61D6BC28}"/>
              </a:ext>
            </a:extLst>
          </p:cNvPr>
          <p:cNvCxnSpPr/>
          <p:nvPr/>
        </p:nvCxnSpPr>
        <p:spPr>
          <a:xfrm>
            <a:off x="1649781" y="2780779"/>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82BDA4D-ED80-4DCA-A524-D32FD30927B5}"/>
                  </a:ext>
                </a:extLst>
              </p:cNvPr>
              <p:cNvSpPr txBox="1"/>
              <p:nvPr/>
            </p:nvSpPr>
            <p:spPr>
              <a:xfrm>
                <a:off x="3987553" y="3287799"/>
                <a:ext cx="3541226" cy="369332"/>
              </a:xfrm>
              <a:prstGeom prst="rect">
                <a:avLst/>
              </a:prstGeom>
              <a:noFill/>
            </p:spPr>
            <p:txBody>
              <a:bodyPr wrap="none" rtlCol="0">
                <a:spAutoFit/>
              </a:bodyPr>
              <a:lstStyle/>
              <a:p>
                <a:r>
                  <a:rPr lang="en-US" b="1" dirty="0">
                    <a:solidFill>
                      <a:srgbClr val="E47588"/>
                    </a:solidFill>
                  </a:rPr>
                  <a:t>CH</a:t>
                </a:r>
                <a:r>
                  <a:rPr lang="en-US" b="1" baseline="-25000" dirty="0">
                    <a:solidFill>
                      <a:srgbClr val="E47588"/>
                    </a:solidFill>
                  </a:rPr>
                  <a:t>3</a:t>
                </a:r>
                <a:r>
                  <a:rPr lang="en-US" b="1" dirty="0">
                    <a:solidFill>
                      <a:srgbClr val="E47588"/>
                    </a:solidFill>
                  </a:rPr>
                  <a:t>COOH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CH</a:t>
                </a:r>
                <a:r>
                  <a:rPr lang="en-US" b="1" baseline="-25000" dirty="0">
                    <a:solidFill>
                      <a:srgbClr val="E47588"/>
                    </a:solidFill>
                  </a:rPr>
                  <a:t>3</a:t>
                </a:r>
                <a:r>
                  <a:rPr lang="en-US" b="1" dirty="0">
                    <a:solidFill>
                      <a:srgbClr val="E47588"/>
                    </a:solidFill>
                  </a:rPr>
                  <a:t>COO</a:t>
                </a:r>
                <a:r>
                  <a:rPr lang="en-US" b="1" baseline="30000" dirty="0">
                    <a:solidFill>
                      <a:srgbClr val="E47588"/>
                    </a:solidFill>
                  </a:rPr>
                  <a:t>–</a:t>
                </a:r>
                <a:r>
                  <a:rPr lang="en-US" b="1" dirty="0">
                    <a:solidFill>
                      <a:srgbClr val="E47588"/>
                    </a:solidFill>
                  </a:rPr>
                  <a:t> + H</a:t>
                </a:r>
                <a:r>
                  <a:rPr lang="en-US" b="1" baseline="-25000" dirty="0">
                    <a:solidFill>
                      <a:srgbClr val="E47588"/>
                    </a:solidFill>
                  </a:rPr>
                  <a:t>2</a:t>
                </a:r>
                <a:r>
                  <a:rPr lang="en-US" b="1" dirty="0">
                    <a:solidFill>
                      <a:srgbClr val="E47588"/>
                    </a:solidFill>
                  </a:rPr>
                  <a:t>O</a:t>
                </a:r>
              </a:p>
            </p:txBody>
          </p:sp>
        </mc:Choice>
        <mc:Fallback xmlns="">
          <p:sp>
            <p:nvSpPr>
              <p:cNvPr id="23" name="TextBox 22">
                <a:extLst>
                  <a:ext uri="{FF2B5EF4-FFF2-40B4-BE49-F238E27FC236}">
                    <a16:creationId xmlns:a16="http://schemas.microsoft.com/office/drawing/2014/main" id="{882BDA4D-ED80-4DCA-A524-D32FD30927B5}"/>
                  </a:ext>
                </a:extLst>
              </p:cNvPr>
              <p:cNvSpPr txBox="1">
                <a:spLocks noRot="1" noChangeAspect="1" noMove="1" noResize="1" noEditPoints="1" noAdjustHandles="1" noChangeArrowheads="1" noChangeShapeType="1" noTextEdit="1"/>
              </p:cNvSpPr>
              <p:nvPr/>
            </p:nvSpPr>
            <p:spPr>
              <a:xfrm>
                <a:off x="3987553" y="3287799"/>
                <a:ext cx="3541226" cy="369332"/>
              </a:xfrm>
              <a:prstGeom prst="rect">
                <a:avLst/>
              </a:prstGeom>
              <a:blipFill>
                <a:blip r:embed="rId5"/>
                <a:stretch>
                  <a:fillRect l="-1377" t="-8197" r="-688" b="-24590"/>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8DE48BB-BDAE-416B-B325-77E9464FDD48}"/>
              </a:ext>
            </a:extLst>
          </p:cNvPr>
          <p:cNvCxnSpPr/>
          <p:nvPr/>
        </p:nvCxnSpPr>
        <p:spPr>
          <a:xfrm>
            <a:off x="2723979" y="3472465"/>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D59CB1F-AC57-4AF8-954A-D2A6576D818A}"/>
                  </a:ext>
                </a:extLst>
              </p:cNvPr>
              <p:cNvSpPr txBox="1"/>
              <p:nvPr/>
            </p:nvSpPr>
            <p:spPr>
              <a:xfrm>
                <a:off x="3104939" y="3961728"/>
                <a:ext cx="1765227" cy="369332"/>
              </a:xfrm>
              <a:prstGeom prst="rect">
                <a:avLst/>
              </a:prstGeom>
              <a:noFill/>
            </p:spPr>
            <p:txBody>
              <a:bodyPr wrap="none" rtlCol="0">
                <a:spAutoFit/>
              </a:bodyPr>
              <a:lstStyle/>
              <a:p>
                <a:r>
                  <a:rPr lang="en-US" b="1" dirty="0">
                    <a:solidFill>
                      <a:srgbClr val="E47588"/>
                    </a:solidFill>
                  </a:rPr>
                  <a:t>H</a:t>
                </a:r>
                <a:r>
                  <a:rPr lang="en-US" b="1" baseline="30000" dirty="0">
                    <a:solidFill>
                      <a:srgbClr val="E47588"/>
                    </a:solidFill>
                  </a:rPr>
                  <a:t>+</a:t>
                </a:r>
                <a:r>
                  <a:rPr lang="en-US" b="1" dirty="0">
                    <a:solidFill>
                      <a:srgbClr val="E47588"/>
                    </a:solidFill>
                  </a:rPr>
                  <a:t>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H</a:t>
                </a:r>
                <a:r>
                  <a:rPr lang="en-US" b="1" baseline="-25000" dirty="0">
                    <a:solidFill>
                      <a:srgbClr val="E47588"/>
                    </a:solidFill>
                  </a:rPr>
                  <a:t>2</a:t>
                </a:r>
                <a:r>
                  <a:rPr lang="en-US" b="1" dirty="0">
                    <a:solidFill>
                      <a:srgbClr val="E47588"/>
                    </a:solidFill>
                  </a:rPr>
                  <a:t>O</a:t>
                </a:r>
              </a:p>
            </p:txBody>
          </p:sp>
        </mc:Choice>
        <mc:Fallback xmlns="">
          <p:sp>
            <p:nvSpPr>
              <p:cNvPr id="25" name="TextBox 24">
                <a:extLst>
                  <a:ext uri="{FF2B5EF4-FFF2-40B4-BE49-F238E27FC236}">
                    <a16:creationId xmlns:a16="http://schemas.microsoft.com/office/drawing/2014/main" id="{7D59CB1F-AC57-4AF8-954A-D2A6576D818A}"/>
                  </a:ext>
                </a:extLst>
              </p:cNvPr>
              <p:cNvSpPr txBox="1">
                <a:spLocks noRot="1" noChangeAspect="1" noMove="1" noResize="1" noEditPoints="1" noAdjustHandles="1" noChangeArrowheads="1" noChangeShapeType="1" noTextEdit="1"/>
              </p:cNvSpPr>
              <p:nvPr/>
            </p:nvSpPr>
            <p:spPr>
              <a:xfrm>
                <a:off x="3104939" y="3961728"/>
                <a:ext cx="1765227" cy="369332"/>
              </a:xfrm>
              <a:prstGeom prst="rect">
                <a:avLst/>
              </a:prstGeom>
              <a:blipFill>
                <a:blip r:embed="rId6"/>
                <a:stretch>
                  <a:fillRect l="-2759" t="-10000" r="-2414" b="-26667"/>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0D1ED85A-404F-4FB6-9F52-571C9CD68183}"/>
              </a:ext>
            </a:extLst>
          </p:cNvPr>
          <p:cNvCxnSpPr/>
          <p:nvPr/>
        </p:nvCxnSpPr>
        <p:spPr>
          <a:xfrm>
            <a:off x="1841365" y="4146394"/>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49CE5B4-BA64-42BB-B2DA-795850CF3D2D}"/>
                  </a:ext>
                </a:extLst>
              </p:cNvPr>
              <p:cNvSpPr txBox="1"/>
              <p:nvPr/>
            </p:nvSpPr>
            <p:spPr>
              <a:xfrm>
                <a:off x="3096061" y="4631654"/>
                <a:ext cx="1837362" cy="369332"/>
              </a:xfrm>
              <a:prstGeom prst="rect">
                <a:avLst/>
              </a:prstGeom>
              <a:noFill/>
            </p:spPr>
            <p:txBody>
              <a:bodyPr wrap="none" rtlCol="0">
                <a:spAutoFit/>
              </a:bodyPr>
              <a:lstStyle/>
              <a:p>
                <a:r>
                  <a:rPr lang="en-US" b="1" dirty="0">
                    <a:solidFill>
                      <a:srgbClr val="E47588"/>
                    </a:solidFill>
                  </a:rPr>
                  <a:t>H</a:t>
                </a:r>
                <a:r>
                  <a:rPr lang="en-US" b="1" baseline="30000" dirty="0">
                    <a:solidFill>
                      <a:srgbClr val="E47588"/>
                    </a:solidFill>
                  </a:rPr>
                  <a:t>+</a:t>
                </a:r>
                <a:r>
                  <a:rPr lang="en-US" b="1" dirty="0">
                    <a:solidFill>
                      <a:srgbClr val="E47588"/>
                    </a:solidFill>
                  </a:rPr>
                  <a:t> + NH</a:t>
                </a:r>
                <a:r>
                  <a:rPr lang="en-US" b="1" baseline="-25000" dirty="0">
                    <a:solidFill>
                      <a:srgbClr val="E47588"/>
                    </a:solidFill>
                  </a:rPr>
                  <a:t>3</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NH</a:t>
                </a:r>
                <a:r>
                  <a:rPr lang="en-US" b="1" baseline="-25000" dirty="0">
                    <a:solidFill>
                      <a:srgbClr val="E47588"/>
                    </a:solidFill>
                  </a:rPr>
                  <a:t>4</a:t>
                </a:r>
                <a:r>
                  <a:rPr lang="en-US" b="1" baseline="30000" dirty="0">
                    <a:solidFill>
                      <a:srgbClr val="E47588"/>
                    </a:solidFill>
                  </a:rPr>
                  <a:t>+</a:t>
                </a:r>
                <a:endParaRPr lang="en-US" b="1" dirty="0">
                  <a:solidFill>
                    <a:srgbClr val="E47588"/>
                  </a:solidFill>
                </a:endParaRPr>
              </a:p>
            </p:txBody>
          </p:sp>
        </mc:Choice>
        <mc:Fallback xmlns="">
          <p:sp>
            <p:nvSpPr>
              <p:cNvPr id="27" name="TextBox 26">
                <a:extLst>
                  <a:ext uri="{FF2B5EF4-FFF2-40B4-BE49-F238E27FC236}">
                    <a16:creationId xmlns:a16="http://schemas.microsoft.com/office/drawing/2014/main" id="{B49CE5B4-BA64-42BB-B2DA-795850CF3D2D}"/>
                  </a:ext>
                </a:extLst>
              </p:cNvPr>
              <p:cNvSpPr txBox="1">
                <a:spLocks noRot="1" noChangeAspect="1" noMove="1" noResize="1" noEditPoints="1" noAdjustHandles="1" noChangeArrowheads="1" noChangeShapeType="1" noTextEdit="1"/>
              </p:cNvSpPr>
              <p:nvPr/>
            </p:nvSpPr>
            <p:spPr>
              <a:xfrm>
                <a:off x="3096061" y="4631654"/>
                <a:ext cx="1837362" cy="369332"/>
              </a:xfrm>
              <a:prstGeom prst="rect">
                <a:avLst/>
              </a:prstGeom>
              <a:blipFill>
                <a:blip r:embed="rId7"/>
                <a:stretch>
                  <a:fillRect l="-2990" t="-10000"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BF9DCACA-1C1E-45EF-97FA-E3D72AB69313}"/>
              </a:ext>
            </a:extLst>
          </p:cNvPr>
          <p:cNvCxnSpPr/>
          <p:nvPr/>
        </p:nvCxnSpPr>
        <p:spPr>
          <a:xfrm>
            <a:off x="1832487" y="4816320"/>
            <a:ext cx="1334595" cy="0"/>
          </a:xfrm>
          <a:prstGeom prst="straightConnector1">
            <a:avLst/>
          </a:prstGeom>
          <a:ln>
            <a:solidFill>
              <a:srgbClr val="E4758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D141FD-3369-49B7-BC6B-2DF68330EB2D}"/>
                  </a:ext>
                </a:extLst>
              </p:cNvPr>
              <p:cNvSpPr txBox="1"/>
              <p:nvPr/>
            </p:nvSpPr>
            <p:spPr>
              <a:xfrm>
                <a:off x="1620663" y="6096530"/>
                <a:ext cx="3541226" cy="369332"/>
              </a:xfrm>
              <a:prstGeom prst="rect">
                <a:avLst/>
              </a:prstGeom>
              <a:noFill/>
            </p:spPr>
            <p:txBody>
              <a:bodyPr wrap="none" rtlCol="0">
                <a:spAutoFit/>
              </a:bodyPr>
              <a:lstStyle/>
              <a:p>
                <a:r>
                  <a:rPr lang="en-US" b="1" dirty="0">
                    <a:solidFill>
                      <a:srgbClr val="E47588"/>
                    </a:solidFill>
                  </a:rPr>
                  <a:t>CH</a:t>
                </a:r>
                <a:r>
                  <a:rPr lang="en-US" b="1" baseline="-25000" dirty="0">
                    <a:solidFill>
                      <a:srgbClr val="E47588"/>
                    </a:solidFill>
                  </a:rPr>
                  <a:t>3</a:t>
                </a:r>
                <a:r>
                  <a:rPr lang="en-US" b="1" dirty="0">
                    <a:solidFill>
                      <a:srgbClr val="E47588"/>
                    </a:solidFill>
                  </a:rPr>
                  <a:t>COOH + OH</a:t>
                </a:r>
                <a:r>
                  <a:rPr lang="en-US" b="1" baseline="30000" dirty="0">
                    <a:solidFill>
                      <a:srgbClr val="E47588"/>
                    </a:solidFill>
                  </a:rPr>
                  <a:t>–</a:t>
                </a:r>
                <a:r>
                  <a:rPr lang="en-US" b="1" dirty="0">
                    <a:solidFill>
                      <a:srgbClr val="E47588"/>
                    </a:solidFill>
                  </a:rPr>
                  <a:t> </a:t>
                </a:r>
                <a14:m>
                  <m:oMath xmlns:m="http://schemas.openxmlformats.org/officeDocument/2006/math">
                    <m:r>
                      <a:rPr lang="en-US" b="1" i="1" smtClean="0">
                        <a:solidFill>
                          <a:srgbClr val="E47588"/>
                        </a:solidFill>
                        <a:latin typeface="Cambria Math" panose="02040503050406030204" pitchFamily="18" charset="0"/>
                        <a:ea typeface="Cambria Math" panose="02040503050406030204" pitchFamily="18" charset="0"/>
                      </a:rPr>
                      <m:t>⟶</m:t>
                    </m:r>
                  </m:oMath>
                </a14:m>
                <a:r>
                  <a:rPr lang="en-US" b="1" dirty="0">
                    <a:solidFill>
                      <a:srgbClr val="E47588"/>
                    </a:solidFill>
                  </a:rPr>
                  <a:t> CH</a:t>
                </a:r>
                <a:r>
                  <a:rPr lang="en-US" b="1" baseline="-25000" dirty="0">
                    <a:solidFill>
                      <a:srgbClr val="E47588"/>
                    </a:solidFill>
                  </a:rPr>
                  <a:t>3</a:t>
                </a:r>
                <a:r>
                  <a:rPr lang="en-US" b="1" dirty="0">
                    <a:solidFill>
                      <a:srgbClr val="E47588"/>
                    </a:solidFill>
                  </a:rPr>
                  <a:t>COO</a:t>
                </a:r>
                <a:r>
                  <a:rPr lang="en-US" b="1" baseline="30000" dirty="0">
                    <a:solidFill>
                      <a:srgbClr val="E47588"/>
                    </a:solidFill>
                  </a:rPr>
                  <a:t>–</a:t>
                </a:r>
                <a:r>
                  <a:rPr lang="en-US" b="1" dirty="0">
                    <a:solidFill>
                      <a:srgbClr val="E47588"/>
                    </a:solidFill>
                  </a:rPr>
                  <a:t> + H</a:t>
                </a:r>
                <a:r>
                  <a:rPr lang="en-US" b="1" baseline="-25000" dirty="0">
                    <a:solidFill>
                      <a:srgbClr val="E47588"/>
                    </a:solidFill>
                  </a:rPr>
                  <a:t>2</a:t>
                </a:r>
                <a:r>
                  <a:rPr lang="en-US" b="1" dirty="0">
                    <a:solidFill>
                      <a:srgbClr val="E47588"/>
                    </a:solidFill>
                  </a:rPr>
                  <a:t>O</a:t>
                </a:r>
              </a:p>
            </p:txBody>
          </p:sp>
        </mc:Choice>
        <mc:Fallback xmlns="">
          <p:sp>
            <p:nvSpPr>
              <p:cNvPr id="29" name="TextBox 28">
                <a:extLst>
                  <a:ext uri="{FF2B5EF4-FFF2-40B4-BE49-F238E27FC236}">
                    <a16:creationId xmlns:a16="http://schemas.microsoft.com/office/drawing/2014/main" id="{61D141FD-3369-49B7-BC6B-2DF68330EB2D}"/>
                  </a:ext>
                </a:extLst>
              </p:cNvPr>
              <p:cNvSpPr txBox="1">
                <a:spLocks noRot="1" noChangeAspect="1" noMove="1" noResize="1" noEditPoints="1" noAdjustHandles="1" noChangeArrowheads="1" noChangeShapeType="1" noTextEdit="1"/>
              </p:cNvSpPr>
              <p:nvPr/>
            </p:nvSpPr>
            <p:spPr>
              <a:xfrm>
                <a:off x="1620663" y="6096530"/>
                <a:ext cx="3541226" cy="369332"/>
              </a:xfrm>
              <a:prstGeom prst="rect">
                <a:avLst/>
              </a:prstGeom>
              <a:blipFill>
                <a:blip r:embed="rId8"/>
                <a:stretch>
                  <a:fillRect l="-1549" t="-8197" r="-516" b="-24590"/>
                </a:stretch>
              </a:blipFill>
            </p:spPr>
            <p:txBody>
              <a:bodyPr/>
              <a:lstStyle/>
              <a:p>
                <a:r>
                  <a:rPr lang="en-US">
                    <a:noFill/>
                  </a:rPr>
                  <a:t> </a:t>
                </a:r>
              </a:p>
            </p:txBody>
          </p:sp>
        </mc:Fallback>
      </mc:AlternateContent>
    </p:spTree>
    <p:extLst>
      <p:ext uri="{BB962C8B-B14F-4D97-AF65-F5344CB8AC3E}">
        <p14:creationId xmlns:p14="http://schemas.microsoft.com/office/powerpoint/2010/main" val="13208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1" grpId="0"/>
      <p:bldP spid="23" grpId="0"/>
      <p:bldP spid="25" grpId="0"/>
      <p:bldP spid="27"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26</a:t>
            </a:fld>
            <a:endParaRPr lang="en-US" dirty="0">
              <a:solidFill>
                <a:schemeClr val="bg1"/>
              </a:solidFill>
            </a:endParaRPr>
          </a:p>
        </p:txBody>
      </p:sp>
      <p:sp>
        <p:nvSpPr>
          <p:cNvPr id="8" name="Rectangle 2">
            <a:extLst>
              <a:ext uri="{FF2B5EF4-FFF2-40B4-BE49-F238E27FC236}">
                <a16:creationId xmlns:a16="http://schemas.microsoft.com/office/drawing/2014/main" id="{28E11440-BE66-4B45-94AD-F50F17B2B06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Oxidation-Reduction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6">
            <a:extLst>
              <a:ext uri="{FF2B5EF4-FFF2-40B4-BE49-F238E27FC236}">
                <a16:creationId xmlns:a16="http://schemas.microsoft.com/office/drawing/2014/main" id="{4737105B-4B7A-4335-98E4-6ED392BF4B29}"/>
              </a:ext>
            </a:extLst>
          </p:cNvPr>
          <p:cNvSpPr txBox="1">
            <a:spLocks noChangeArrowheads="1"/>
          </p:cNvSpPr>
          <p:nvPr/>
        </p:nvSpPr>
        <p:spPr bwMode="auto">
          <a:xfrm>
            <a:off x="-1" y="1024706"/>
            <a:ext cx="9143999"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Arial" panose="020B0604020202020204" pitchFamily="34" charset="0"/>
              </a:rPr>
              <a:t>An </a:t>
            </a:r>
            <a:r>
              <a:rPr lang="en-US" b="1" dirty="0">
                <a:solidFill>
                  <a:srgbClr val="67AEB6"/>
                </a:solidFill>
                <a:latin typeface="Gill Sans MT" panose="020B0502020104020203" pitchFamily="34" charset="0"/>
                <a:cs typeface="Arial" panose="020B0604020202020204" pitchFamily="34" charset="0"/>
              </a:rPr>
              <a:t>oxidation-reduction</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err="1">
                <a:solidFill>
                  <a:srgbClr val="67AEB6"/>
                </a:solidFill>
                <a:latin typeface="Gill Sans MT" panose="020B0502020104020203" pitchFamily="34" charset="0"/>
                <a:cs typeface="Arial" panose="020B0604020202020204" pitchFamily="34" charset="0"/>
              </a:rPr>
              <a:t>RedOx</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cs typeface="Arial" panose="020B0604020202020204" pitchFamily="34" charset="0"/>
              </a:rPr>
              <a:t>reaction is a chemical reaction in which electrons are transferred from one reactant to another.</a:t>
            </a:r>
          </a:p>
          <a:p>
            <a:pPr algn="ctr" eaLnBrk="0" hangingPunct="0">
              <a:buClr>
                <a:srgbClr val="000000"/>
              </a:buClr>
              <a:buSzPct val="100000"/>
              <a:buFont typeface="Arial" charset="0"/>
              <a:buNone/>
              <a:defRPr/>
            </a:pPr>
            <a:r>
              <a:rPr lang="en-US" b="1" dirty="0">
                <a:solidFill>
                  <a:srgbClr val="E47588"/>
                </a:solidFill>
                <a:latin typeface="Gill Sans MT" panose="020B0502020104020203" pitchFamily="34" charset="0"/>
                <a:cs typeface="Arial" panose="020B0604020202020204" pitchFamily="34" charset="0"/>
              </a:rPr>
              <a:t>Oxidation</a:t>
            </a:r>
            <a:r>
              <a:rPr lang="en-US" dirty="0">
                <a:solidFill>
                  <a:schemeClr val="tx1">
                    <a:lumMod val="75000"/>
                    <a:lumOff val="25000"/>
                  </a:schemeClr>
                </a:solidFill>
                <a:latin typeface="Gill Sans MT" panose="020B0502020104020203" pitchFamily="34" charset="0"/>
                <a:cs typeface="Arial" panose="020B0604020202020204" pitchFamily="34" charset="0"/>
              </a:rPr>
              <a:t> is the loss of electrons. </a:t>
            </a:r>
            <a:r>
              <a:rPr lang="en-US" b="1" dirty="0">
                <a:solidFill>
                  <a:srgbClr val="E47588"/>
                </a:solidFill>
                <a:latin typeface="Gill Sans MT" panose="020B0502020104020203" pitchFamily="34" charset="0"/>
                <a:cs typeface="Arial" panose="020B0604020202020204" pitchFamily="34" charset="0"/>
              </a:rPr>
              <a:t>Reduction</a:t>
            </a:r>
            <a:r>
              <a:rPr lang="en-US" dirty="0">
                <a:solidFill>
                  <a:schemeClr val="tx1">
                    <a:lumMod val="75000"/>
                    <a:lumOff val="25000"/>
                  </a:schemeClr>
                </a:solidFill>
                <a:latin typeface="Gill Sans MT" panose="020B0502020104020203" pitchFamily="34" charset="0"/>
                <a:cs typeface="Arial" panose="020B0604020202020204" pitchFamily="34" charset="0"/>
              </a:rPr>
              <a:t> is the gain of electrons.</a:t>
            </a:r>
          </a:p>
          <a:p>
            <a:pPr eaLnBrk="0" hangingPunct="0">
              <a:buClr>
                <a:srgbClr val="000000"/>
              </a:buClr>
              <a:buSzPct val="100000"/>
              <a:buFont typeface="Arial" charset="0"/>
              <a:buNone/>
              <a:defRPr/>
            </a:pPr>
            <a:endParaRPr lang="en-US" dirty="0">
              <a:solidFill>
                <a:schemeClr val="tx1">
                  <a:lumMod val="75000"/>
                  <a:lumOff val="25000"/>
                </a:schemeClr>
              </a:solidFill>
              <a:latin typeface="Gill Sans MT" panose="020B0502020104020203"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C4A1B6A3-59CA-4B9C-9803-20894A762B2C}"/>
              </a:ext>
            </a:extLst>
          </p:cNvPr>
          <p:cNvGrpSpPr/>
          <p:nvPr/>
        </p:nvGrpSpPr>
        <p:grpSpPr>
          <a:xfrm>
            <a:off x="900529" y="2677286"/>
            <a:ext cx="2177415" cy="438626"/>
            <a:chOff x="2804160" y="2506980"/>
            <a:chExt cx="2177415" cy="438626"/>
          </a:xfrm>
        </p:grpSpPr>
        <p:cxnSp>
          <p:nvCxnSpPr>
            <p:cNvPr id="20" name="Connector: Elbow 19">
              <a:extLst>
                <a:ext uri="{FF2B5EF4-FFF2-40B4-BE49-F238E27FC236}">
                  <a16:creationId xmlns:a16="http://schemas.microsoft.com/office/drawing/2014/main" id="{2E7B2061-4C97-409F-8089-923FD446E9BC}"/>
                </a:ext>
              </a:extLst>
            </p:cNvPr>
            <p:cNvCxnSpPr/>
            <p:nvPr/>
          </p:nvCxnSpPr>
          <p:spPr>
            <a:xfrm flipV="1">
              <a:off x="2804160" y="2506980"/>
              <a:ext cx="1508760" cy="320040"/>
            </a:xfrm>
            <a:prstGeom prst="bentConnector3">
              <a:avLst>
                <a:gd name="adj1" fmla="val 0"/>
              </a:avLst>
            </a:prstGeom>
            <a:ln w="28575">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ED5EA28-0E63-4E72-95F7-BE647D0BAF53}"/>
                </a:ext>
              </a:extLst>
            </p:cNvPr>
            <p:cNvCxnSpPr>
              <a:cxnSpLocks/>
            </p:cNvCxnSpPr>
            <p:nvPr/>
          </p:nvCxnSpPr>
          <p:spPr>
            <a:xfrm>
              <a:off x="4312920" y="2506980"/>
              <a:ext cx="668655" cy="438626"/>
            </a:xfrm>
            <a:prstGeom prst="bentConnector3">
              <a:avLst>
                <a:gd name="adj1" fmla="val 100214"/>
              </a:avLst>
            </a:prstGeom>
            <a:ln w="28575">
              <a:solidFill>
                <a:srgbClr val="8776A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Connector: Elbow 35">
            <a:extLst>
              <a:ext uri="{FF2B5EF4-FFF2-40B4-BE49-F238E27FC236}">
                <a16:creationId xmlns:a16="http://schemas.microsoft.com/office/drawing/2014/main" id="{B99A8C5C-E390-4856-AE30-85A379FC35E0}"/>
              </a:ext>
            </a:extLst>
          </p:cNvPr>
          <p:cNvCxnSpPr/>
          <p:nvPr/>
        </p:nvCxnSpPr>
        <p:spPr>
          <a:xfrm flipV="1">
            <a:off x="3844708" y="3318319"/>
            <a:ext cx="478630" cy="432324"/>
          </a:xfrm>
          <a:prstGeom prst="bentConnector3">
            <a:avLst>
              <a:gd name="adj1" fmla="val 9975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579E26E-6930-4195-80E5-DE3DF6649325}"/>
              </a:ext>
            </a:extLst>
          </p:cNvPr>
          <p:cNvCxnSpPr/>
          <p:nvPr/>
        </p:nvCxnSpPr>
        <p:spPr>
          <a:xfrm rot="10800000">
            <a:off x="1773019" y="3319906"/>
            <a:ext cx="2070100" cy="431800"/>
          </a:xfrm>
          <a:prstGeom prst="bentConnector3">
            <a:avLst>
              <a:gd name="adj1" fmla="val 100000"/>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5A55086-EC87-40B3-A0B4-ED41C14DFF9E}"/>
              </a:ext>
            </a:extLst>
          </p:cNvPr>
          <p:cNvSpPr txBox="1"/>
          <p:nvPr/>
        </p:nvSpPr>
        <p:spPr>
          <a:xfrm>
            <a:off x="0" y="4464528"/>
            <a:ext cx="9144000" cy="830997"/>
          </a:xfrm>
          <a:prstGeom prst="rect">
            <a:avLst/>
          </a:prstGeom>
          <a:noFill/>
        </p:spPr>
        <p:txBody>
          <a:bodyPr wrap="square" rtlCol="0">
            <a:spAutoFit/>
          </a:bodyPr>
          <a:lstStyle/>
          <a:p>
            <a:r>
              <a:rPr lang="en-US" sz="1600" dirty="0">
                <a:solidFill>
                  <a:schemeClr val="tx1">
                    <a:lumMod val="75000"/>
                    <a:lumOff val="25000"/>
                  </a:schemeClr>
                </a:solidFill>
                <a:latin typeface="Gill Sans MT" panose="020B0502020104020203" pitchFamily="34" charset="0"/>
              </a:rPr>
              <a:t>Zinc solid loses 2 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 and becomes aqueous zinc (meaning it is no longer a solid in solution but is dissolved). Zinc was oxidized to Zn</a:t>
            </a:r>
            <a:r>
              <a:rPr lang="en-US" sz="1600" baseline="30000" dirty="0">
                <a:solidFill>
                  <a:schemeClr val="tx1">
                    <a:lumMod val="75000"/>
                    <a:lumOff val="25000"/>
                  </a:schemeClr>
                </a:solidFill>
                <a:latin typeface="Gill Sans MT" panose="020B0502020104020203" pitchFamily="34" charset="0"/>
              </a:rPr>
              <a:t>2+</a:t>
            </a:r>
            <a:r>
              <a:rPr lang="en-US" sz="1600" dirty="0">
                <a:solidFill>
                  <a:schemeClr val="tx1">
                    <a:lumMod val="75000"/>
                    <a:lumOff val="25000"/>
                  </a:schemeClr>
                </a:solidFill>
                <a:latin typeface="Gill Sans MT" panose="020B0502020104020203" pitchFamily="34" charset="0"/>
              </a:rPr>
              <a:t>. The compound that contains the elements/ion that is oxidized is the </a:t>
            </a:r>
            <a:r>
              <a:rPr lang="en-US" sz="1600" b="1" dirty="0">
                <a:solidFill>
                  <a:srgbClr val="E47588"/>
                </a:solidFill>
                <a:latin typeface="Gill Sans MT" panose="020B0502020104020203" pitchFamily="34" charset="0"/>
              </a:rPr>
              <a:t>Reducing</a:t>
            </a:r>
            <a:r>
              <a:rPr lang="en-US" sz="1600" dirty="0">
                <a:solidFill>
                  <a:schemeClr val="tx1">
                    <a:lumMod val="75000"/>
                    <a:lumOff val="25000"/>
                  </a:schemeClr>
                </a:solidFill>
                <a:latin typeface="Gill Sans MT" panose="020B0502020104020203" pitchFamily="34" charset="0"/>
              </a:rPr>
              <a:t> </a:t>
            </a:r>
            <a:r>
              <a:rPr lang="en-US" sz="1600" b="1" dirty="0">
                <a:solidFill>
                  <a:srgbClr val="E47588"/>
                </a:solidFill>
                <a:latin typeface="Gill Sans MT" panose="020B0502020104020203" pitchFamily="34" charset="0"/>
              </a:rPr>
              <a:t>Agent</a:t>
            </a:r>
            <a:r>
              <a:rPr lang="en-US" sz="1600" dirty="0">
                <a:solidFill>
                  <a:schemeClr val="tx1">
                    <a:lumMod val="75000"/>
                    <a:lumOff val="25000"/>
                  </a:schemeClr>
                </a:solidFill>
                <a:latin typeface="Gill Sans MT" panose="020B0502020104020203" pitchFamily="34" charset="0"/>
              </a:rPr>
              <a:t> (the compound that causes reduction), therefore Zn(</a:t>
            </a:r>
            <a:r>
              <a:rPr lang="en-US" sz="1600" i="1" dirty="0">
                <a:solidFill>
                  <a:schemeClr val="tx1">
                    <a:lumMod val="75000"/>
                    <a:lumOff val="25000"/>
                  </a:schemeClr>
                </a:solidFill>
                <a:latin typeface="Gill Sans MT" panose="020B0502020104020203" pitchFamily="34" charset="0"/>
              </a:rPr>
              <a:t>s</a:t>
            </a:r>
            <a:r>
              <a:rPr lang="en-US" sz="1600" dirty="0">
                <a:solidFill>
                  <a:schemeClr val="tx1">
                    <a:lumMod val="75000"/>
                    <a:lumOff val="25000"/>
                  </a:schemeClr>
                </a:solidFill>
                <a:latin typeface="Gill Sans MT" panose="020B0502020104020203" pitchFamily="34" charset="0"/>
              </a:rPr>
              <a:t>) is the reducing Agent. </a:t>
            </a:r>
          </a:p>
        </p:txBody>
      </p:sp>
      <p:sp>
        <p:nvSpPr>
          <p:cNvPr id="42" name="TextBox 41">
            <a:extLst>
              <a:ext uri="{FF2B5EF4-FFF2-40B4-BE49-F238E27FC236}">
                <a16:creationId xmlns:a16="http://schemas.microsoft.com/office/drawing/2014/main" id="{463FD240-20E3-4DA2-8261-E26147141F10}"/>
              </a:ext>
            </a:extLst>
          </p:cNvPr>
          <p:cNvSpPr txBox="1"/>
          <p:nvPr/>
        </p:nvSpPr>
        <p:spPr>
          <a:xfrm>
            <a:off x="-21442" y="5699125"/>
            <a:ext cx="7056486" cy="830997"/>
          </a:xfrm>
          <a:prstGeom prst="rect">
            <a:avLst/>
          </a:prstGeom>
          <a:noFill/>
        </p:spPr>
        <p:txBody>
          <a:bodyPr wrap="square" rtlCol="0">
            <a:spAutoFit/>
          </a:bodyPr>
          <a:lstStyle/>
          <a:p>
            <a:r>
              <a:rPr lang="en-US" sz="1600" dirty="0">
                <a:solidFill>
                  <a:schemeClr val="tx1">
                    <a:lumMod val="75000"/>
                    <a:lumOff val="25000"/>
                  </a:schemeClr>
                </a:solidFill>
                <a:latin typeface="Gill Sans MT" panose="020B0502020104020203" pitchFamily="34" charset="0"/>
              </a:rPr>
              <a:t>Copper(II) gained 2 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 to become copper solid. Cu</a:t>
            </a:r>
            <a:r>
              <a:rPr lang="en-US" sz="1600" baseline="30000" dirty="0">
                <a:solidFill>
                  <a:schemeClr val="tx1">
                    <a:lumMod val="75000"/>
                    <a:lumOff val="25000"/>
                  </a:schemeClr>
                </a:solidFill>
                <a:latin typeface="Gill Sans MT" panose="020B0502020104020203" pitchFamily="34" charset="0"/>
              </a:rPr>
              <a:t>2+</a:t>
            </a:r>
            <a:r>
              <a:rPr lang="en-US" sz="1600" dirty="0">
                <a:solidFill>
                  <a:schemeClr val="tx1">
                    <a:lumMod val="75000"/>
                    <a:lumOff val="25000"/>
                  </a:schemeClr>
                </a:solidFill>
                <a:latin typeface="Gill Sans MT" panose="020B0502020104020203" pitchFamily="34" charset="0"/>
              </a:rPr>
              <a:t> was reduced to Cu(</a:t>
            </a:r>
            <a:r>
              <a:rPr lang="en-US" sz="1600" i="1" dirty="0">
                <a:solidFill>
                  <a:schemeClr val="tx1">
                    <a:lumMod val="75000"/>
                    <a:lumOff val="25000"/>
                  </a:schemeClr>
                </a:solidFill>
                <a:latin typeface="Gill Sans MT" panose="020B0502020104020203" pitchFamily="34" charset="0"/>
              </a:rPr>
              <a:t>s</a:t>
            </a:r>
            <a:r>
              <a:rPr lang="en-US" sz="1600" dirty="0">
                <a:solidFill>
                  <a:schemeClr val="tx1">
                    <a:lumMod val="75000"/>
                    <a:lumOff val="25000"/>
                  </a:schemeClr>
                </a:solidFill>
                <a:latin typeface="Gill Sans MT" panose="020B0502020104020203" pitchFamily="34" charset="0"/>
              </a:rPr>
              <a:t>). The compound that contains the elements/ion that is reduced is the </a:t>
            </a:r>
            <a:r>
              <a:rPr lang="en-US" sz="1600" b="1" dirty="0">
                <a:solidFill>
                  <a:srgbClr val="E47588"/>
                </a:solidFill>
                <a:latin typeface="Gill Sans MT" panose="020B0502020104020203" pitchFamily="34" charset="0"/>
              </a:rPr>
              <a:t>Oxidizing</a:t>
            </a:r>
            <a:r>
              <a:rPr lang="en-US" sz="1600" dirty="0">
                <a:solidFill>
                  <a:schemeClr val="tx1">
                    <a:lumMod val="75000"/>
                    <a:lumOff val="25000"/>
                  </a:schemeClr>
                </a:solidFill>
                <a:latin typeface="Gill Sans MT" panose="020B0502020104020203" pitchFamily="34" charset="0"/>
              </a:rPr>
              <a:t> </a:t>
            </a:r>
            <a:r>
              <a:rPr lang="en-US" sz="1600" b="1" dirty="0">
                <a:solidFill>
                  <a:srgbClr val="E47588"/>
                </a:solidFill>
                <a:latin typeface="Gill Sans MT" panose="020B0502020104020203" pitchFamily="34" charset="0"/>
              </a:rPr>
              <a:t>Agent</a:t>
            </a:r>
            <a:r>
              <a:rPr lang="en-US" sz="1600" dirty="0">
                <a:solidFill>
                  <a:schemeClr val="tx1">
                    <a:lumMod val="75000"/>
                    <a:lumOff val="25000"/>
                  </a:schemeClr>
                </a:solidFill>
                <a:latin typeface="Gill Sans MT" panose="020B0502020104020203" pitchFamily="34" charset="0"/>
              </a:rPr>
              <a:t> (the compound that causes the oxidation), therefore Cu</a:t>
            </a:r>
            <a:r>
              <a:rPr lang="en-US" sz="1600" baseline="30000" dirty="0">
                <a:solidFill>
                  <a:schemeClr val="tx1">
                    <a:lumMod val="75000"/>
                    <a:lumOff val="25000"/>
                  </a:schemeClr>
                </a:solidFill>
                <a:latin typeface="Gill Sans MT" panose="020B0502020104020203" pitchFamily="34" charset="0"/>
              </a:rPr>
              <a:t>2+</a:t>
            </a:r>
            <a:r>
              <a:rPr lang="en-US" sz="1600" dirty="0">
                <a:solidFill>
                  <a:schemeClr val="tx1">
                    <a:lumMod val="75000"/>
                    <a:lumOff val="25000"/>
                  </a:schemeClr>
                </a:solidFill>
                <a:latin typeface="Gill Sans MT" panose="020B0502020104020203" pitchFamily="34" charset="0"/>
              </a:rPr>
              <a:t> is the Oxidizing Agent.</a:t>
            </a:r>
          </a:p>
        </p:txBody>
      </p:sp>
      <p:sp>
        <p:nvSpPr>
          <p:cNvPr id="43" name="TextBox 42">
            <a:extLst>
              <a:ext uri="{FF2B5EF4-FFF2-40B4-BE49-F238E27FC236}">
                <a16:creationId xmlns:a16="http://schemas.microsoft.com/office/drawing/2014/main" id="{9C9D9BCC-C19E-450D-B87E-8D60D19F69DC}"/>
              </a:ext>
            </a:extLst>
          </p:cNvPr>
          <p:cNvSpPr txBox="1"/>
          <p:nvPr/>
        </p:nvSpPr>
        <p:spPr>
          <a:xfrm>
            <a:off x="941168" y="2677286"/>
            <a:ext cx="2073324" cy="338554"/>
          </a:xfrm>
          <a:prstGeom prst="rect">
            <a:avLst/>
          </a:prstGeom>
          <a:noFill/>
        </p:spPr>
        <p:txBody>
          <a:bodyPr wrap="none" rtlCol="0">
            <a:spAutoFit/>
          </a:bodyPr>
          <a:lstStyle/>
          <a:p>
            <a:r>
              <a:rPr lang="en-US" sz="1600" dirty="0">
                <a:solidFill>
                  <a:schemeClr val="tx1">
                    <a:lumMod val="75000"/>
                    <a:lumOff val="25000"/>
                  </a:schemeClr>
                </a:solidFill>
                <a:latin typeface="Gill Sans MT" panose="020B0502020104020203" pitchFamily="34" charset="0"/>
              </a:rPr>
              <a:t>Lost 2 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 (got more +)</a:t>
            </a:r>
          </a:p>
        </p:txBody>
      </p:sp>
      <p:sp>
        <p:nvSpPr>
          <p:cNvPr id="44" name="TextBox 43">
            <a:extLst>
              <a:ext uri="{FF2B5EF4-FFF2-40B4-BE49-F238E27FC236}">
                <a16:creationId xmlns:a16="http://schemas.microsoft.com/office/drawing/2014/main" id="{54401B73-A626-4EE5-ABB3-7CF0490B89D7}"/>
              </a:ext>
            </a:extLst>
          </p:cNvPr>
          <p:cNvSpPr txBox="1"/>
          <p:nvPr/>
        </p:nvSpPr>
        <p:spPr>
          <a:xfrm>
            <a:off x="1918162" y="3446364"/>
            <a:ext cx="2283317" cy="338554"/>
          </a:xfrm>
          <a:prstGeom prst="rect">
            <a:avLst/>
          </a:prstGeom>
          <a:noFill/>
        </p:spPr>
        <p:txBody>
          <a:bodyPr wrap="none" rtlCol="0">
            <a:spAutoFit/>
          </a:bodyPr>
          <a:lstStyle/>
          <a:p>
            <a:r>
              <a:rPr lang="en-US" sz="1600" dirty="0">
                <a:solidFill>
                  <a:schemeClr val="tx1">
                    <a:lumMod val="75000"/>
                    <a:lumOff val="25000"/>
                  </a:schemeClr>
                </a:solidFill>
                <a:latin typeface="Gill Sans MT" panose="020B0502020104020203" pitchFamily="34" charset="0"/>
              </a:rPr>
              <a:t>Gained 2 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 (got more –)</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8707782-128D-460B-B528-EE191391F236}"/>
                  </a:ext>
                </a:extLst>
              </p:cNvPr>
              <p:cNvSpPr/>
              <p:nvPr/>
            </p:nvSpPr>
            <p:spPr>
              <a:xfrm>
                <a:off x="636400" y="2992590"/>
                <a:ext cx="4063933" cy="369332"/>
              </a:xfrm>
              <a:prstGeom prst="rect">
                <a:avLst/>
              </a:prstGeom>
            </p:spPr>
            <p:txBody>
              <a:bodyPr wrap="none">
                <a:spAutoFit/>
              </a:bodyPr>
              <a:lstStyle/>
              <a:p>
                <a:pPr algn="ctr" eaLnBrk="0" hangingPunct="0">
                  <a:buClr>
                    <a:srgbClr val="000000"/>
                  </a:buClr>
                  <a:buSzPct val="100000"/>
                  <a:buFont typeface="Arial" charset="0"/>
                  <a:buNone/>
                  <a:defRPr/>
                </a:pPr>
                <a:r>
                  <a:rPr lang="en-US" b="1" dirty="0">
                    <a:solidFill>
                      <a:srgbClr val="8776A2"/>
                    </a:solidFill>
                    <a:latin typeface="Gill Sans MT" panose="020B0502020104020203" pitchFamily="34" charset="0"/>
                    <a:cs typeface="Arial" panose="020B0604020202020204" pitchFamily="34" charset="0"/>
                  </a:rPr>
                  <a:t>Zn(</a:t>
                </a:r>
                <a:r>
                  <a:rPr lang="en-US" b="1" i="1" dirty="0">
                    <a:solidFill>
                      <a:srgbClr val="8776A2"/>
                    </a:solidFill>
                    <a:latin typeface="Gill Sans MT" panose="020B0502020104020203" pitchFamily="34" charset="0"/>
                    <a:cs typeface="Arial" panose="020B0604020202020204" pitchFamily="34" charset="0"/>
                  </a:rPr>
                  <a:t>s</a:t>
                </a:r>
                <a:r>
                  <a:rPr lang="en-US" b="1" dirty="0">
                    <a:solidFill>
                      <a:srgbClr val="8776A2"/>
                    </a:solidFill>
                    <a:latin typeface="Gill Sans MT" panose="020B0502020104020203" pitchFamily="34" charset="0"/>
                    <a:cs typeface="Arial" panose="020B0604020202020204" pitchFamily="34" charset="0"/>
                  </a:rPr>
                  <a:t>) </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Cu</a:t>
                </a:r>
                <a:r>
                  <a:rPr lang="en-US" b="1" baseline="30000" dirty="0">
                    <a:solidFill>
                      <a:srgbClr val="67AEB6"/>
                    </a:solidFill>
                    <a:latin typeface="Gill Sans MT" panose="020B0502020104020203" pitchFamily="34" charset="0"/>
                    <a:cs typeface="Arial" panose="020B0604020202020204" pitchFamily="34" charset="0"/>
                  </a:rPr>
                  <a:t>2+</a:t>
                </a:r>
                <a:r>
                  <a:rPr lang="en-US" b="1" dirty="0">
                    <a:solidFill>
                      <a:srgbClr val="67AEB6"/>
                    </a:solidFill>
                    <a:latin typeface="Gill Sans MT" panose="020B0502020104020203" pitchFamily="34" charset="0"/>
                    <a:cs typeface="Arial" panose="020B0604020202020204" pitchFamily="34" charset="0"/>
                  </a:rPr>
                  <a:t>(</a:t>
                </a:r>
                <a:r>
                  <a:rPr lang="en-US" b="1" i="1" dirty="0" err="1">
                    <a:solidFill>
                      <a:srgbClr val="67AEB6"/>
                    </a:solidFill>
                    <a:latin typeface="Gill Sans MT" panose="020B0502020104020203" pitchFamily="34" charset="0"/>
                    <a:cs typeface="Arial" panose="020B0604020202020204" pitchFamily="34" charset="0"/>
                  </a:rPr>
                  <a:t>aq</a:t>
                </a:r>
                <a:r>
                  <a:rPr lang="en-US" b="1" dirty="0">
                    <a:solidFill>
                      <a:srgbClr val="67AEB6"/>
                    </a:solidFill>
                    <a:latin typeface="Gill Sans MT" panose="020B0502020104020203" pitchFamily="34" charset="0"/>
                    <a:cs typeface="Arial" panose="020B0604020202020204" pitchFamily="34" charset="0"/>
                  </a:rPr>
                  <a:t>)</a:t>
                </a:r>
                <a:r>
                  <a:rPr lang="en-US" b="1"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b="1"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8776A2"/>
                    </a:solidFill>
                    <a:latin typeface="Gill Sans MT" panose="020B0502020104020203" pitchFamily="34" charset="0"/>
                    <a:cs typeface="Arial" panose="020B0604020202020204" pitchFamily="34" charset="0"/>
                  </a:rPr>
                  <a:t>Zn</a:t>
                </a:r>
                <a:r>
                  <a:rPr lang="en-US" b="1" baseline="30000" dirty="0">
                    <a:solidFill>
                      <a:srgbClr val="8776A2"/>
                    </a:solidFill>
                    <a:latin typeface="Gill Sans MT" panose="020B0502020104020203" pitchFamily="34" charset="0"/>
                    <a:cs typeface="Arial" panose="020B0604020202020204" pitchFamily="34" charset="0"/>
                  </a:rPr>
                  <a:t>2+</a:t>
                </a:r>
                <a:r>
                  <a:rPr lang="en-US" b="1" dirty="0">
                    <a:solidFill>
                      <a:srgbClr val="8776A2"/>
                    </a:solidFill>
                    <a:latin typeface="Gill Sans MT" panose="020B0502020104020203" pitchFamily="34" charset="0"/>
                    <a:cs typeface="Arial" panose="020B0604020202020204" pitchFamily="34" charset="0"/>
                  </a:rPr>
                  <a:t>(</a:t>
                </a:r>
                <a:r>
                  <a:rPr lang="en-US" b="1" i="1" dirty="0" err="1">
                    <a:solidFill>
                      <a:srgbClr val="8776A2"/>
                    </a:solidFill>
                    <a:latin typeface="Gill Sans MT" panose="020B0502020104020203" pitchFamily="34" charset="0"/>
                    <a:cs typeface="Arial" panose="020B0604020202020204" pitchFamily="34" charset="0"/>
                  </a:rPr>
                  <a:t>aq</a:t>
                </a:r>
                <a:r>
                  <a:rPr lang="en-US" b="1" dirty="0">
                    <a:solidFill>
                      <a:srgbClr val="8776A2"/>
                    </a:solidFill>
                    <a:latin typeface="Gill Sans MT" panose="020B0502020104020203" pitchFamily="34" charset="0"/>
                    <a:cs typeface="Arial" panose="020B0604020202020204" pitchFamily="34" charset="0"/>
                  </a:rPr>
                  <a:t>) </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Cu(</a:t>
                </a:r>
                <a:r>
                  <a:rPr lang="en-US" b="1" i="1" dirty="0">
                    <a:solidFill>
                      <a:srgbClr val="67AEB6"/>
                    </a:solidFill>
                    <a:latin typeface="Gill Sans MT" panose="020B0502020104020203" pitchFamily="34" charset="0"/>
                    <a:cs typeface="Arial" panose="020B0604020202020204" pitchFamily="34" charset="0"/>
                  </a:rPr>
                  <a:t>s</a:t>
                </a:r>
                <a:r>
                  <a:rPr lang="en-US" b="1" dirty="0">
                    <a:solidFill>
                      <a:srgbClr val="67AEB6"/>
                    </a:solidFill>
                    <a:latin typeface="Gill Sans MT" panose="020B0502020104020203" pitchFamily="34" charset="0"/>
                    <a:cs typeface="Arial" panose="020B0604020202020204" pitchFamily="34" charset="0"/>
                  </a:rPr>
                  <a:t>)</a:t>
                </a:r>
              </a:p>
            </p:txBody>
          </p:sp>
        </mc:Choice>
        <mc:Fallback xmlns="">
          <p:sp>
            <p:nvSpPr>
              <p:cNvPr id="45" name="Rectangle 44">
                <a:extLst>
                  <a:ext uri="{FF2B5EF4-FFF2-40B4-BE49-F238E27FC236}">
                    <a16:creationId xmlns:a16="http://schemas.microsoft.com/office/drawing/2014/main" id="{F8707782-128D-460B-B528-EE191391F236}"/>
                  </a:ext>
                </a:extLst>
              </p:cNvPr>
              <p:cNvSpPr>
                <a:spLocks noRot="1" noChangeAspect="1" noMove="1" noResize="1" noEditPoints="1" noAdjustHandles="1" noChangeArrowheads="1" noChangeShapeType="1" noTextEdit="1"/>
              </p:cNvSpPr>
              <p:nvPr/>
            </p:nvSpPr>
            <p:spPr>
              <a:xfrm>
                <a:off x="636400" y="2992590"/>
                <a:ext cx="4063933" cy="369332"/>
              </a:xfrm>
              <a:prstGeom prst="rect">
                <a:avLst/>
              </a:prstGeom>
              <a:blipFill>
                <a:blip r:embed="rId2"/>
                <a:stretch>
                  <a:fillRect l="-900" t="-10000" r="-750" b="-26667"/>
                </a:stretch>
              </a:blipFill>
            </p:spPr>
            <p:txBody>
              <a:bodyPr/>
              <a:lstStyle/>
              <a:p>
                <a:r>
                  <a:rPr lang="en-US">
                    <a:noFill/>
                  </a:rPr>
                  <a:t> </a:t>
                </a:r>
              </a:p>
            </p:txBody>
          </p:sp>
        </mc:Fallback>
      </mc:AlternateContent>
      <p:pic>
        <p:nvPicPr>
          <p:cNvPr id="46" name="Picture 7" descr="F:\McGraw-Hill\Burdge - Atoms First\Images\Chapter09\bur11161_09006.jpg">
            <a:extLst>
              <a:ext uri="{FF2B5EF4-FFF2-40B4-BE49-F238E27FC236}">
                <a16:creationId xmlns:a16="http://schemas.microsoft.com/office/drawing/2014/main" id="{BAED63A4-2CF3-445B-A71A-32CA7801A75B}"/>
              </a:ext>
            </a:extLst>
          </p:cNvPr>
          <p:cNvPicPr>
            <a:picLocks noChangeAspect="1" noChangeArrowheads="1"/>
          </p:cNvPicPr>
          <p:nvPr/>
        </p:nvPicPr>
        <p:blipFill>
          <a:blip r:embed="rId3" cstate="print"/>
          <a:srcRect t="3471" b="2988"/>
          <a:stretch>
            <a:fillRect/>
          </a:stretch>
        </p:blipFill>
        <p:spPr bwMode="auto">
          <a:xfrm>
            <a:off x="4979756" y="1990793"/>
            <a:ext cx="2938975" cy="2426804"/>
          </a:xfrm>
          <a:prstGeom prst="rect">
            <a:avLst/>
          </a:prstGeom>
          <a:noFill/>
          <a:ln w="9525">
            <a:noFill/>
            <a:miter lim="800000"/>
            <a:headEnd/>
            <a:tailEnd/>
          </a:ln>
        </p:spPr>
      </p:pic>
    </p:spTree>
    <p:extLst>
      <p:ext uri="{BB962C8B-B14F-4D97-AF65-F5344CB8AC3E}">
        <p14:creationId xmlns:p14="http://schemas.microsoft.com/office/powerpoint/2010/main" val="7371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27</a:t>
            </a:fld>
            <a:endParaRPr lang="en-US" dirty="0">
              <a:solidFill>
                <a:schemeClr val="bg1"/>
              </a:solidFill>
            </a:endParaRPr>
          </a:p>
        </p:txBody>
      </p:sp>
      <p:sp>
        <p:nvSpPr>
          <p:cNvPr id="8" name="Rectangle 2">
            <a:extLst>
              <a:ext uri="{FF2B5EF4-FFF2-40B4-BE49-F238E27FC236}">
                <a16:creationId xmlns:a16="http://schemas.microsoft.com/office/drawing/2014/main" id="{47849426-A489-4A36-9606-EDC447792035}"/>
              </a:ext>
            </a:extLst>
          </p:cNvPr>
          <p:cNvSpPr txBox="1">
            <a:spLocks noChangeArrowheads="1"/>
          </p:cNvSpPr>
          <p:nvPr/>
        </p:nvSpPr>
        <p:spPr>
          <a:xfrm>
            <a:off x="0" y="1143000"/>
            <a:ext cx="3343275" cy="640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US" sz="1800" dirty="0">
                <a:solidFill>
                  <a:srgbClr val="E47588"/>
                </a:solidFill>
                <a:effectLst>
                  <a:outerShdw blurRad="38100" dist="38100" dir="2700000" algn="tl">
                    <a:srgbClr val="000000"/>
                  </a:outerShdw>
                </a:effectLst>
                <a:latin typeface="Gill Sans MT" panose="020B0502020104020203" pitchFamily="34" charset="0"/>
              </a:rPr>
              <a:t>L</a:t>
            </a:r>
            <a:r>
              <a:rPr lang="en-US" sz="1800" dirty="0">
                <a:solidFill>
                  <a:schemeClr val="tx1">
                    <a:lumMod val="75000"/>
                    <a:lumOff val="25000"/>
                  </a:schemeClr>
                </a:solidFill>
                <a:latin typeface="Gill Sans MT" panose="020B0502020104020203" pitchFamily="34" charset="0"/>
              </a:rPr>
              <a:t>oss of </a:t>
            </a:r>
            <a:r>
              <a:rPr lang="en-US" sz="1800" dirty="0">
                <a:solidFill>
                  <a:srgbClr val="E47588"/>
                </a:solidFill>
                <a:effectLst>
                  <a:outerShdw blurRad="38100" dist="38100" dir="2700000" algn="tl">
                    <a:srgbClr val="000000"/>
                  </a:outerShdw>
                </a:effectLst>
                <a:latin typeface="Gill Sans MT" panose="020B0502020104020203" pitchFamily="34" charset="0"/>
              </a:rPr>
              <a:t>e</a:t>
            </a:r>
            <a:r>
              <a:rPr lang="en-US" sz="1800" dirty="0">
                <a:solidFill>
                  <a:schemeClr val="tx1">
                    <a:lumMod val="75000"/>
                    <a:lumOff val="25000"/>
                  </a:schemeClr>
                </a:solidFill>
                <a:latin typeface="Gill Sans MT" panose="020B0502020104020203" pitchFamily="34" charset="0"/>
              </a:rPr>
              <a:t>lectrons is </a:t>
            </a:r>
            <a:r>
              <a:rPr lang="en-US" sz="1800" dirty="0">
                <a:solidFill>
                  <a:srgbClr val="E47588"/>
                </a:solidFill>
                <a:effectLst>
                  <a:outerShdw blurRad="38100" dist="38100" dir="2700000" algn="tl">
                    <a:srgbClr val="000000"/>
                  </a:outerShdw>
                </a:effectLst>
                <a:latin typeface="Gill Sans MT" panose="020B0502020104020203" pitchFamily="34" charset="0"/>
              </a:rPr>
              <a:t>o</a:t>
            </a:r>
            <a:r>
              <a:rPr lang="en-US" sz="1800" dirty="0">
                <a:solidFill>
                  <a:schemeClr val="tx1">
                    <a:lumMod val="75000"/>
                    <a:lumOff val="25000"/>
                  </a:schemeClr>
                </a:solidFill>
                <a:latin typeface="Gill Sans MT" panose="020B0502020104020203" pitchFamily="34" charset="0"/>
              </a:rPr>
              <a:t>xidation</a:t>
            </a:r>
          </a:p>
          <a:p>
            <a:pPr>
              <a:buFontTx/>
              <a:buNone/>
              <a:defRPr/>
            </a:pPr>
            <a:r>
              <a:rPr lang="en-US" sz="1800" dirty="0">
                <a:solidFill>
                  <a:srgbClr val="E47588"/>
                </a:solidFill>
                <a:effectLst>
                  <a:outerShdw blurRad="38100" dist="38100" dir="2700000" algn="tl">
                    <a:srgbClr val="000000"/>
                  </a:outerShdw>
                </a:effectLst>
                <a:latin typeface="Gill Sans MT" panose="020B0502020104020203" pitchFamily="34" charset="0"/>
              </a:rPr>
              <a:t>G</a:t>
            </a:r>
            <a:r>
              <a:rPr lang="en-US" sz="1800" dirty="0">
                <a:solidFill>
                  <a:schemeClr val="tx1">
                    <a:lumMod val="75000"/>
                    <a:lumOff val="25000"/>
                  </a:schemeClr>
                </a:solidFill>
                <a:latin typeface="Gill Sans MT" panose="020B0502020104020203" pitchFamily="34" charset="0"/>
              </a:rPr>
              <a:t>ain of </a:t>
            </a:r>
            <a:r>
              <a:rPr lang="en-US" sz="1800" dirty="0">
                <a:solidFill>
                  <a:srgbClr val="E47588"/>
                </a:solidFill>
                <a:effectLst>
                  <a:outerShdw blurRad="38100" dist="38100" dir="2700000" algn="tl">
                    <a:srgbClr val="000000"/>
                  </a:outerShdw>
                </a:effectLst>
                <a:latin typeface="Gill Sans MT" panose="020B0502020104020203" pitchFamily="34" charset="0"/>
              </a:rPr>
              <a:t>e</a:t>
            </a:r>
            <a:r>
              <a:rPr lang="en-US" sz="1800" dirty="0">
                <a:solidFill>
                  <a:schemeClr val="tx1">
                    <a:lumMod val="75000"/>
                    <a:lumOff val="25000"/>
                  </a:schemeClr>
                </a:solidFill>
                <a:latin typeface="Gill Sans MT" panose="020B0502020104020203" pitchFamily="34" charset="0"/>
              </a:rPr>
              <a:t>lectrons is </a:t>
            </a:r>
            <a:r>
              <a:rPr lang="en-US" sz="1800" dirty="0">
                <a:solidFill>
                  <a:srgbClr val="E47588"/>
                </a:solidFill>
                <a:effectLst>
                  <a:outerShdw blurRad="38100" dist="38100" dir="2700000" algn="tl">
                    <a:srgbClr val="000000"/>
                  </a:outerShdw>
                </a:effectLst>
                <a:latin typeface="Gill Sans MT" panose="020B0502020104020203" pitchFamily="34" charset="0"/>
              </a:rPr>
              <a:t>r</a:t>
            </a:r>
            <a:r>
              <a:rPr lang="en-US" sz="1800" dirty="0">
                <a:solidFill>
                  <a:schemeClr val="tx1">
                    <a:lumMod val="75000"/>
                    <a:lumOff val="25000"/>
                  </a:schemeClr>
                </a:solidFill>
                <a:latin typeface="Gill Sans MT" panose="020B0502020104020203" pitchFamily="34" charset="0"/>
              </a:rPr>
              <a:t>eduction</a:t>
            </a:r>
          </a:p>
        </p:txBody>
      </p:sp>
      <p:pic>
        <p:nvPicPr>
          <p:cNvPr id="9" name="Picture 3" descr="j0111600[1]">
            <a:extLst>
              <a:ext uri="{FF2B5EF4-FFF2-40B4-BE49-F238E27FC236}">
                <a16:creationId xmlns:a16="http://schemas.microsoft.com/office/drawing/2014/main" id="{EDAEE761-DF00-4976-A6A3-BAFBD03FD2A1}"/>
              </a:ext>
            </a:extLst>
          </p:cNvPr>
          <p:cNvPicPr>
            <a:picLocks noChangeAspect="1" noChangeArrowheads="1"/>
          </p:cNvPicPr>
          <p:nvPr/>
        </p:nvPicPr>
        <p:blipFill>
          <a:blip r:embed="rId2" cstate="print"/>
          <a:srcRect/>
          <a:stretch>
            <a:fillRect/>
          </a:stretch>
        </p:blipFill>
        <p:spPr bwMode="auto">
          <a:xfrm>
            <a:off x="2884072" y="787438"/>
            <a:ext cx="1237824" cy="1854124"/>
          </a:xfrm>
          <a:prstGeom prst="rect">
            <a:avLst/>
          </a:prstGeom>
          <a:noFill/>
          <a:ln w="9525">
            <a:noFill/>
            <a:miter lim="800000"/>
            <a:headEnd/>
            <a:tailEnd/>
          </a:ln>
        </p:spPr>
      </p:pic>
      <p:pic>
        <p:nvPicPr>
          <p:cNvPr id="10" name="Picture 4" descr="j0185091[1]">
            <a:extLst>
              <a:ext uri="{FF2B5EF4-FFF2-40B4-BE49-F238E27FC236}">
                <a16:creationId xmlns:a16="http://schemas.microsoft.com/office/drawing/2014/main" id="{60079D59-AB46-44EA-956C-77542770B157}"/>
              </a:ext>
            </a:extLst>
          </p:cNvPr>
          <p:cNvPicPr>
            <a:picLocks noChangeAspect="1" noChangeArrowheads="1"/>
          </p:cNvPicPr>
          <p:nvPr/>
        </p:nvPicPr>
        <p:blipFill>
          <a:blip r:embed="rId3" cstate="print"/>
          <a:srcRect/>
          <a:stretch>
            <a:fillRect/>
          </a:stretch>
        </p:blipFill>
        <p:spPr bwMode="auto">
          <a:xfrm>
            <a:off x="6636292" y="846103"/>
            <a:ext cx="1211519" cy="1795459"/>
          </a:xfrm>
          <a:prstGeom prst="rect">
            <a:avLst/>
          </a:prstGeom>
          <a:noFill/>
          <a:ln w="9525">
            <a:noFill/>
            <a:miter lim="800000"/>
            <a:headEnd/>
            <a:tailEnd/>
          </a:ln>
        </p:spPr>
      </p:pic>
      <p:sp>
        <p:nvSpPr>
          <p:cNvPr id="11" name="Rectangle 6">
            <a:extLst>
              <a:ext uri="{FF2B5EF4-FFF2-40B4-BE49-F238E27FC236}">
                <a16:creationId xmlns:a16="http://schemas.microsoft.com/office/drawing/2014/main" id="{326D7862-EAB4-4864-8FE1-8FF0733DDE85}"/>
              </a:ext>
            </a:extLst>
          </p:cNvPr>
          <p:cNvSpPr>
            <a:spLocks noChangeArrowheads="1"/>
          </p:cNvSpPr>
          <p:nvPr/>
        </p:nvSpPr>
        <p:spPr bwMode="auto">
          <a:xfrm>
            <a:off x="4775349" y="1143000"/>
            <a:ext cx="3571875" cy="1143000"/>
          </a:xfrm>
          <a:prstGeom prst="rect">
            <a:avLst/>
          </a:prstGeom>
          <a:noFill/>
          <a:ln w="9525">
            <a:noFill/>
            <a:miter lim="800000"/>
            <a:headEnd/>
            <a:tailEnd/>
          </a:ln>
          <a:effectLst/>
        </p:spPr>
        <p:txBody>
          <a:bodyPr/>
          <a:lstStyle/>
          <a:p>
            <a:pPr marL="342900" indent="-342900" defTabSz="914400" fontAlgn="auto">
              <a:spcBef>
                <a:spcPct val="20000"/>
              </a:spcBef>
              <a:spcAft>
                <a:spcPts val="0"/>
              </a:spcAft>
              <a:defRPr/>
            </a:pPr>
            <a:r>
              <a:rPr lang="en-US" dirty="0">
                <a:solidFill>
                  <a:srgbClr val="E47588"/>
                </a:solidFill>
                <a:effectLst>
                  <a:outerShdw blurRad="38100" dist="38100" dir="2700000" algn="tl">
                    <a:srgbClr val="000000"/>
                  </a:outerShdw>
                </a:effectLst>
                <a:latin typeface="Gill Sans MT" panose="020B0502020104020203" pitchFamily="34" charset="0"/>
              </a:rPr>
              <a:t>O</a:t>
            </a:r>
            <a:r>
              <a:rPr lang="en-US" dirty="0">
                <a:solidFill>
                  <a:schemeClr val="tx1">
                    <a:lumMod val="75000"/>
                    <a:lumOff val="25000"/>
                  </a:schemeClr>
                </a:solidFill>
                <a:latin typeface="Gill Sans MT" panose="020B0502020104020203" pitchFamily="34" charset="0"/>
              </a:rPr>
              <a:t>xidation </a:t>
            </a:r>
            <a:r>
              <a:rPr lang="en-US" dirty="0">
                <a:solidFill>
                  <a:srgbClr val="E47588"/>
                </a:solidFill>
                <a:effectLst>
                  <a:outerShdw blurRad="38100" dist="38100" dir="2700000" algn="tl">
                    <a:srgbClr val="000000"/>
                  </a:outerShdw>
                </a:effectLst>
                <a:latin typeface="Gill Sans MT" panose="020B0502020104020203" pitchFamily="34" charset="0"/>
              </a:rPr>
              <a:t>i</a:t>
            </a:r>
            <a:r>
              <a:rPr lang="en-US" dirty="0">
                <a:solidFill>
                  <a:schemeClr val="tx1">
                    <a:lumMod val="75000"/>
                    <a:lumOff val="25000"/>
                  </a:schemeClr>
                </a:solidFill>
                <a:latin typeface="Gill Sans MT" panose="020B0502020104020203" pitchFamily="34" charset="0"/>
              </a:rPr>
              <a:t>s </a:t>
            </a:r>
            <a:r>
              <a:rPr lang="en-US" dirty="0">
                <a:solidFill>
                  <a:srgbClr val="E47588"/>
                </a:solidFill>
                <a:effectLst>
                  <a:outerShdw blurRad="38100" dist="38100" dir="2700000" algn="tl">
                    <a:srgbClr val="000000"/>
                  </a:outerShdw>
                </a:effectLst>
                <a:latin typeface="Gill Sans MT" panose="020B0502020104020203" pitchFamily="34" charset="0"/>
              </a:rPr>
              <a:t>l</a:t>
            </a:r>
            <a:r>
              <a:rPr lang="en-US" dirty="0">
                <a:solidFill>
                  <a:schemeClr val="tx1">
                    <a:lumMod val="75000"/>
                    <a:lumOff val="25000"/>
                  </a:schemeClr>
                </a:solidFill>
                <a:latin typeface="Gill Sans MT" panose="020B0502020104020203" pitchFamily="34" charset="0"/>
              </a:rPr>
              <a:t>oss</a:t>
            </a:r>
          </a:p>
          <a:p>
            <a:pPr marL="342900" indent="-342900" defTabSz="914400" fontAlgn="auto">
              <a:spcBef>
                <a:spcPct val="20000"/>
              </a:spcBef>
              <a:spcAft>
                <a:spcPts val="0"/>
              </a:spcAft>
              <a:defRPr/>
            </a:pPr>
            <a:r>
              <a:rPr lang="en-US" dirty="0">
                <a:solidFill>
                  <a:srgbClr val="E47588"/>
                </a:solidFill>
                <a:effectLst>
                  <a:outerShdw blurRad="38100" dist="38100" dir="2700000" algn="tl">
                    <a:srgbClr val="000000"/>
                  </a:outerShdw>
                </a:effectLst>
                <a:latin typeface="Gill Sans MT" panose="020B0502020104020203" pitchFamily="34" charset="0"/>
              </a:rPr>
              <a:t>R</a:t>
            </a:r>
            <a:r>
              <a:rPr lang="en-US" dirty="0">
                <a:solidFill>
                  <a:schemeClr val="tx1">
                    <a:lumMod val="75000"/>
                    <a:lumOff val="25000"/>
                  </a:schemeClr>
                </a:solidFill>
                <a:latin typeface="Gill Sans MT" panose="020B0502020104020203" pitchFamily="34" charset="0"/>
              </a:rPr>
              <a:t>eduction </a:t>
            </a:r>
            <a:r>
              <a:rPr lang="en-US" dirty="0">
                <a:solidFill>
                  <a:srgbClr val="E47588"/>
                </a:solidFill>
                <a:effectLst>
                  <a:outerShdw blurRad="38100" dist="38100" dir="2700000" algn="tl">
                    <a:srgbClr val="000000"/>
                  </a:outerShdw>
                </a:effectLst>
                <a:latin typeface="Gill Sans MT" panose="020B0502020104020203" pitchFamily="34" charset="0"/>
              </a:rPr>
              <a:t>i</a:t>
            </a:r>
            <a:r>
              <a:rPr lang="en-US" dirty="0">
                <a:solidFill>
                  <a:schemeClr val="tx1">
                    <a:lumMod val="75000"/>
                    <a:lumOff val="25000"/>
                  </a:schemeClr>
                </a:solidFill>
                <a:latin typeface="Gill Sans MT" panose="020B0502020104020203" pitchFamily="34" charset="0"/>
              </a:rPr>
              <a:t>s </a:t>
            </a:r>
            <a:r>
              <a:rPr lang="en-US" dirty="0">
                <a:solidFill>
                  <a:srgbClr val="E47588"/>
                </a:solidFill>
                <a:effectLst>
                  <a:outerShdw blurRad="38100" dist="38100" dir="2700000" algn="tl">
                    <a:srgbClr val="000000"/>
                  </a:outerShdw>
                </a:effectLst>
                <a:latin typeface="Gill Sans MT" panose="020B0502020104020203" pitchFamily="34" charset="0"/>
              </a:rPr>
              <a:t>g</a:t>
            </a:r>
            <a:r>
              <a:rPr lang="en-US" dirty="0">
                <a:solidFill>
                  <a:schemeClr val="tx1">
                    <a:lumMod val="75000"/>
                    <a:lumOff val="25000"/>
                  </a:schemeClr>
                </a:solidFill>
                <a:latin typeface="Gill Sans MT" panose="020B0502020104020203" pitchFamily="34" charset="0"/>
              </a:rPr>
              <a:t>ain</a:t>
            </a:r>
          </a:p>
        </p:txBody>
      </p:sp>
      <p:sp>
        <p:nvSpPr>
          <p:cNvPr id="13" name="Rectangle 8">
            <a:extLst>
              <a:ext uri="{FF2B5EF4-FFF2-40B4-BE49-F238E27FC236}">
                <a16:creationId xmlns:a16="http://schemas.microsoft.com/office/drawing/2014/main" id="{E617D0A1-9280-4AB4-A123-86165EC3FF9F}"/>
              </a:ext>
            </a:extLst>
          </p:cNvPr>
          <p:cNvSpPr>
            <a:spLocks noChangeArrowheads="1"/>
          </p:cNvSpPr>
          <p:nvPr/>
        </p:nvSpPr>
        <p:spPr bwMode="auto">
          <a:xfrm>
            <a:off x="5179375" y="1783080"/>
            <a:ext cx="1052891" cy="391001"/>
          </a:xfrm>
          <a:prstGeom prst="rect">
            <a:avLst/>
          </a:prstGeom>
          <a:noFill/>
          <a:ln w="9525">
            <a:noFill/>
            <a:miter lim="800000"/>
            <a:headEnd/>
            <a:tailEnd/>
          </a:ln>
          <a:effectLst/>
        </p:spPr>
        <p:txBody>
          <a:bodyPr/>
          <a:lstStyle/>
          <a:p>
            <a:pPr marL="342900" indent="-342900" defTabSz="914400" fontAlgn="auto">
              <a:spcBef>
                <a:spcPct val="20000"/>
              </a:spcBef>
              <a:spcAft>
                <a:spcPts val="0"/>
              </a:spcAft>
              <a:defRPr/>
            </a:pPr>
            <a:r>
              <a:rPr lang="en-US" dirty="0" err="1">
                <a:solidFill>
                  <a:srgbClr val="E47588"/>
                </a:solidFill>
                <a:effectLst>
                  <a:outerShdw blurRad="38100" dist="38100" dir="2700000" algn="tl">
                    <a:srgbClr val="000000"/>
                  </a:outerShdw>
                </a:effectLst>
                <a:latin typeface="Gill Sans MT" panose="020B0502020104020203" pitchFamily="34" charset="0"/>
              </a:rPr>
              <a:t>OiL</a:t>
            </a:r>
            <a:r>
              <a:rPr lang="en-US" dirty="0">
                <a:solidFill>
                  <a:srgbClr val="E47588"/>
                </a:solidFill>
                <a:latin typeface="Gill Sans MT" panose="020B0502020104020203" pitchFamily="34" charset="0"/>
              </a:rPr>
              <a:t> </a:t>
            </a:r>
            <a:r>
              <a:rPr lang="en-US" dirty="0" err="1">
                <a:solidFill>
                  <a:srgbClr val="E47588"/>
                </a:solidFill>
                <a:effectLst>
                  <a:outerShdw blurRad="38100" dist="38100" dir="2700000" algn="tl">
                    <a:srgbClr val="000000"/>
                  </a:outerShdw>
                </a:effectLst>
                <a:latin typeface="Gill Sans MT" panose="020B0502020104020203" pitchFamily="34" charset="0"/>
              </a:rPr>
              <a:t>RiG</a:t>
            </a:r>
            <a:endParaRPr lang="en-US" dirty="0">
              <a:solidFill>
                <a:srgbClr val="E47588"/>
              </a:solidFill>
              <a:effectLst>
                <a:outerShdw blurRad="38100" dist="38100" dir="2700000" algn="tl">
                  <a:srgbClr val="000000"/>
                </a:outerShdw>
              </a:effectLst>
              <a:latin typeface="Gill Sans MT" panose="020B0502020104020203" pitchFamily="34" charset="0"/>
            </a:endParaRPr>
          </a:p>
        </p:txBody>
      </p:sp>
      <p:sp>
        <p:nvSpPr>
          <p:cNvPr id="14" name="Rectangle 2">
            <a:extLst>
              <a:ext uri="{FF2B5EF4-FFF2-40B4-BE49-F238E27FC236}">
                <a16:creationId xmlns:a16="http://schemas.microsoft.com/office/drawing/2014/main" id="{8B732AF3-F719-4AED-9C0C-98354EEC3524}"/>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RedOx</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Reactions and Electron Transfer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5" name="Rectangle 5">
            <a:extLst>
              <a:ext uri="{FF2B5EF4-FFF2-40B4-BE49-F238E27FC236}">
                <a16:creationId xmlns:a16="http://schemas.microsoft.com/office/drawing/2014/main" id="{A9C1571C-1694-4884-990F-BC393881E791}"/>
              </a:ext>
            </a:extLst>
          </p:cNvPr>
          <p:cNvSpPr>
            <a:spLocks noChangeArrowheads="1"/>
          </p:cNvSpPr>
          <p:nvPr/>
        </p:nvSpPr>
        <p:spPr bwMode="auto">
          <a:xfrm>
            <a:off x="484124" y="1806610"/>
            <a:ext cx="1573276" cy="367471"/>
          </a:xfrm>
          <a:prstGeom prst="rect">
            <a:avLst/>
          </a:prstGeom>
          <a:noFill/>
          <a:ln w="9525">
            <a:noFill/>
            <a:miter lim="800000"/>
            <a:headEnd/>
            <a:tailEnd/>
          </a:ln>
          <a:effectLst/>
        </p:spPr>
        <p:txBody>
          <a:bodyPr/>
          <a:lstStyle/>
          <a:p>
            <a:pPr marL="342900" indent="-342900" defTabSz="914400" fontAlgn="auto">
              <a:spcBef>
                <a:spcPct val="20000"/>
              </a:spcBef>
              <a:spcAft>
                <a:spcPts val="0"/>
              </a:spcAft>
              <a:defRPr/>
            </a:pPr>
            <a:r>
              <a:rPr lang="en-US" dirty="0" err="1">
                <a:solidFill>
                  <a:srgbClr val="E47588"/>
                </a:solidFill>
                <a:effectLst>
                  <a:outerShdw blurRad="38100" dist="38100" dir="2700000" algn="tl">
                    <a:srgbClr val="000000"/>
                  </a:outerShdw>
                </a:effectLst>
                <a:latin typeface="Gill Sans MT" panose="020B0502020104020203" pitchFamily="34" charset="0"/>
              </a:rPr>
              <a:t>LeO</a:t>
            </a:r>
            <a:r>
              <a:rPr lang="en-US" dirty="0">
                <a:solidFill>
                  <a:schemeClr val="tx1">
                    <a:lumMod val="75000"/>
                    <a:lumOff val="25000"/>
                  </a:schemeClr>
                </a:solidFill>
                <a:latin typeface="Gill Sans MT" panose="020B0502020104020203" pitchFamily="34" charset="0"/>
              </a:rPr>
              <a:t> says </a:t>
            </a:r>
            <a:r>
              <a:rPr lang="en-US" dirty="0" err="1">
                <a:solidFill>
                  <a:srgbClr val="E47588"/>
                </a:solidFill>
                <a:effectLst>
                  <a:outerShdw blurRad="38100" dist="38100" dir="2700000" algn="tl">
                    <a:srgbClr val="000000"/>
                  </a:outerShdw>
                </a:effectLst>
                <a:latin typeface="Gill Sans MT" panose="020B0502020104020203" pitchFamily="34" charset="0"/>
              </a:rPr>
              <a:t>GeR</a:t>
            </a:r>
            <a:endParaRPr lang="en-US" dirty="0">
              <a:solidFill>
                <a:srgbClr val="E47588"/>
              </a:solidFill>
              <a:effectLst>
                <a:outerShdw blurRad="38100" dist="38100" dir="2700000" algn="tl">
                  <a:srgbClr val="000000"/>
                </a:outerShdw>
              </a:effectLst>
              <a:latin typeface="Gill Sans MT" panose="020B0502020104020203" pitchFamily="34" charset="0"/>
            </a:endParaRPr>
          </a:p>
        </p:txBody>
      </p:sp>
      <p:sp>
        <p:nvSpPr>
          <p:cNvPr id="16" name="TextBox 6">
            <a:extLst>
              <a:ext uri="{FF2B5EF4-FFF2-40B4-BE49-F238E27FC236}">
                <a16:creationId xmlns:a16="http://schemas.microsoft.com/office/drawing/2014/main" id="{BD0316EA-1201-4859-BA42-D070F56E8ECD}"/>
              </a:ext>
            </a:extLst>
          </p:cNvPr>
          <p:cNvSpPr txBox="1">
            <a:spLocks noChangeArrowheads="1"/>
          </p:cNvSpPr>
          <p:nvPr/>
        </p:nvSpPr>
        <p:spPr bwMode="auto">
          <a:xfrm>
            <a:off x="0" y="2866510"/>
            <a:ext cx="8807262"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A </a:t>
            </a:r>
            <a:r>
              <a:rPr lang="en-US" dirty="0" err="1">
                <a:solidFill>
                  <a:schemeClr val="tx1">
                    <a:lumMod val="75000"/>
                    <a:lumOff val="25000"/>
                  </a:schemeClr>
                </a:solidFill>
                <a:latin typeface="Gill Sans MT" panose="020B0502020104020203" pitchFamily="34" charset="0"/>
                <a:cs typeface="Times New Roman" pitchFamily="18" charset="0"/>
              </a:rPr>
              <a:t>redox</a:t>
            </a:r>
            <a:r>
              <a:rPr lang="en-US" dirty="0">
                <a:solidFill>
                  <a:schemeClr val="tx1">
                    <a:lumMod val="75000"/>
                    <a:lumOff val="25000"/>
                  </a:schemeClr>
                </a:solidFill>
                <a:latin typeface="Gill Sans MT" panose="020B0502020104020203" pitchFamily="34" charset="0"/>
                <a:cs typeface="Times New Roman" pitchFamily="18" charset="0"/>
              </a:rPr>
              <a:t> reaction is the sum of an oxidation </a:t>
            </a:r>
            <a:r>
              <a:rPr lang="en-US" b="1" dirty="0">
                <a:solidFill>
                  <a:srgbClr val="67AEB6"/>
                </a:solidFill>
                <a:latin typeface="Gill Sans MT" panose="020B0502020104020203" pitchFamily="34" charset="0"/>
                <a:cs typeface="Times New Roman" pitchFamily="18" charset="0"/>
              </a:rPr>
              <a:t>half-reaction</a:t>
            </a:r>
            <a:r>
              <a:rPr lang="en-US" dirty="0">
                <a:solidFill>
                  <a:schemeClr val="tx1">
                    <a:lumMod val="75000"/>
                    <a:lumOff val="25000"/>
                  </a:schemeClr>
                </a:solidFill>
                <a:latin typeface="Gill Sans MT" panose="020B0502020104020203" pitchFamily="34" charset="0"/>
                <a:cs typeface="Times New Roman" pitchFamily="18" charset="0"/>
              </a:rPr>
              <a:t> and a reduction </a:t>
            </a:r>
            <a:r>
              <a:rPr lang="en-US" b="1" dirty="0">
                <a:solidFill>
                  <a:srgbClr val="67AEB6"/>
                </a:solidFill>
                <a:latin typeface="Gill Sans MT" panose="020B0502020104020203" pitchFamily="34" charset="0"/>
                <a:cs typeface="Times New Roman" pitchFamily="18" charset="0"/>
              </a:rPr>
              <a:t>half-reaction</a:t>
            </a:r>
            <a:r>
              <a:rPr lang="en-US" dirty="0">
                <a:solidFill>
                  <a:schemeClr val="tx1">
                    <a:lumMod val="75000"/>
                    <a:lumOff val="25000"/>
                  </a:schemeClr>
                </a:solidFill>
                <a:latin typeface="Gill Sans MT" panose="020B0502020104020203" pitchFamily="34" charset="0"/>
                <a:cs typeface="Times New Roman" pitchFamily="18" charset="0"/>
              </a:rPr>
              <a:t>.</a:t>
            </a:r>
            <a:endParaRPr lang="en-US" sz="1050" dirty="0">
              <a:solidFill>
                <a:schemeClr val="tx1">
                  <a:lumMod val="75000"/>
                  <a:lumOff val="25000"/>
                </a:schemeClr>
              </a:solidFill>
              <a:latin typeface="Gill Sans MT" panose="020B0502020104020203" pitchFamily="34" charset="0"/>
              <a:cs typeface="Times New Roman" pitchFamily="18" charset="0"/>
            </a:endParaRPr>
          </a:p>
        </p:txBody>
      </p:sp>
      <p:grpSp>
        <p:nvGrpSpPr>
          <p:cNvPr id="17" name="Group 16">
            <a:extLst>
              <a:ext uri="{FF2B5EF4-FFF2-40B4-BE49-F238E27FC236}">
                <a16:creationId xmlns:a16="http://schemas.microsoft.com/office/drawing/2014/main" id="{67921052-29F6-4E57-BF86-285CB4B38F84}"/>
              </a:ext>
            </a:extLst>
          </p:cNvPr>
          <p:cNvGrpSpPr/>
          <p:nvPr/>
        </p:nvGrpSpPr>
        <p:grpSpPr>
          <a:xfrm>
            <a:off x="2081629" y="3345202"/>
            <a:ext cx="2177415" cy="438626"/>
            <a:chOff x="2804160" y="2506980"/>
            <a:chExt cx="2177415" cy="438626"/>
          </a:xfrm>
        </p:grpSpPr>
        <p:cxnSp>
          <p:nvCxnSpPr>
            <p:cNvPr id="18" name="Connector: Elbow 17">
              <a:extLst>
                <a:ext uri="{FF2B5EF4-FFF2-40B4-BE49-F238E27FC236}">
                  <a16:creationId xmlns:a16="http://schemas.microsoft.com/office/drawing/2014/main" id="{84E591E8-A040-47A8-8045-DF5C5764647D}"/>
                </a:ext>
              </a:extLst>
            </p:cNvPr>
            <p:cNvCxnSpPr/>
            <p:nvPr/>
          </p:nvCxnSpPr>
          <p:spPr>
            <a:xfrm flipV="1">
              <a:off x="2804160" y="2506980"/>
              <a:ext cx="1508760" cy="320040"/>
            </a:xfrm>
            <a:prstGeom prst="bentConnector3">
              <a:avLst>
                <a:gd name="adj1" fmla="val 0"/>
              </a:avLst>
            </a:prstGeom>
            <a:ln w="28575">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9FF6E53-0C65-4EE2-BBAE-C73E9159E6C5}"/>
                </a:ext>
              </a:extLst>
            </p:cNvPr>
            <p:cNvCxnSpPr>
              <a:cxnSpLocks/>
            </p:cNvCxnSpPr>
            <p:nvPr/>
          </p:nvCxnSpPr>
          <p:spPr>
            <a:xfrm>
              <a:off x="4312920" y="2506980"/>
              <a:ext cx="668655" cy="438626"/>
            </a:xfrm>
            <a:prstGeom prst="bentConnector3">
              <a:avLst>
                <a:gd name="adj1" fmla="val 100214"/>
              </a:avLst>
            </a:prstGeom>
            <a:ln w="28575">
              <a:solidFill>
                <a:srgbClr val="8776A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ctor: Elbow 19">
            <a:extLst>
              <a:ext uri="{FF2B5EF4-FFF2-40B4-BE49-F238E27FC236}">
                <a16:creationId xmlns:a16="http://schemas.microsoft.com/office/drawing/2014/main" id="{32A97B7D-D0E8-4845-9EA2-F686AEA67C0E}"/>
              </a:ext>
            </a:extLst>
          </p:cNvPr>
          <p:cNvCxnSpPr/>
          <p:nvPr/>
        </p:nvCxnSpPr>
        <p:spPr>
          <a:xfrm flipV="1">
            <a:off x="5025808" y="3986235"/>
            <a:ext cx="478630" cy="432324"/>
          </a:xfrm>
          <a:prstGeom prst="bentConnector3">
            <a:avLst>
              <a:gd name="adj1" fmla="val 9975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1F7DAEB2-FDB5-4662-82EC-301AC67320EB}"/>
              </a:ext>
            </a:extLst>
          </p:cNvPr>
          <p:cNvCxnSpPr/>
          <p:nvPr/>
        </p:nvCxnSpPr>
        <p:spPr>
          <a:xfrm rot="10800000">
            <a:off x="2954119" y="3987822"/>
            <a:ext cx="2070100" cy="431800"/>
          </a:xfrm>
          <a:prstGeom prst="bentConnector3">
            <a:avLst>
              <a:gd name="adj1" fmla="val 100000"/>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A6202E9-54DD-4BDF-AA7E-E868C1D3E2A5}"/>
              </a:ext>
            </a:extLst>
          </p:cNvPr>
          <p:cNvSpPr txBox="1"/>
          <p:nvPr/>
        </p:nvSpPr>
        <p:spPr>
          <a:xfrm>
            <a:off x="2270140" y="3314721"/>
            <a:ext cx="1874231" cy="338554"/>
          </a:xfrm>
          <a:prstGeom prst="rect">
            <a:avLst/>
          </a:prstGeom>
          <a:noFill/>
        </p:spPr>
        <p:txBody>
          <a:bodyPr wrap="none" rtlCol="0">
            <a:spAutoFit/>
          </a:bodyPr>
          <a:lstStyle/>
          <a:p>
            <a:r>
              <a:rPr lang="en-US" sz="1600" dirty="0">
                <a:solidFill>
                  <a:schemeClr val="tx1">
                    <a:lumMod val="75000"/>
                    <a:lumOff val="25000"/>
                  </a:schemeClr>
                </a:solidFill>
                <a:latin typeface="Gill Sans MT" panose="020B0502020104020203" pitchFamily="34" charset="0"/>
              </a:rPr>
              <a:t>Oxidation (lose 2e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a:t>
            </a:r>
          </a:p>
        </p:txBody>
      </p:sp>
      <p:sp>
        <p:nvSpPr>
          <p:cNvPr id="23" name="TextBox 22">
            <a:extLst>
              <a:ext uri="{FF2B5EF4-FFF2-40B4-BE49-F238E27FC236}">
                <a16:creationId xmlns:a16="http://schemas.microsoft.com/office/drawing/2014/main" id="{9EC7B9DD-683E-47EB-8F9E-1B371862124C}"/>
              </a:ext>
            </a:extLst>
          </p:cNvPr>
          <p:cNvSpPr txBox="1"/>
          <p:nvPr/>
        </p:nvSpPr>
        <p:spPr>
          <a:xfrm>
            <a:off x="3283456" y="4115948"/>
            <a:ext cx="1951175" cy="338554"/>
          </a:xfrm>
          <a:prstGeom prst="rect">
            <a:avLst/>
          </a:prstGeom>
          <a:noFill/>
        </p:spPr>
        <p:txBody>
          <a:bodyPr wrap="none" rtlCol="0">
            <a:spAutoFit/>
          </a:bodyPr>
          <a:lstStyle/>
          <a:p>
            <a:r>
              <a:rPr lang="en-US" sz="1600" dirty="0">
                <a:solidFill>
                  <a:schemeClr val="tx1">
                    <a:lumMod val="75000"/>
                    <a:lumOff val="25000"/>
                  </a:schemeClr>
                </a:solidFill>
                <a:latin typeface="Gill Sans MT" panose="020B0502020104020203" pitchFamily="34" charset="0"/>
              </a:rPr>
              <a:t>Reduction (gains 2e</a:t>
            </a:r>
            <a:r>
              <a:rPr lang="en-US" sz="1600" baseline="30000" dirty="0">
                <a:solidFill>
                  <a:schemeClr val="tx1">
                    <a:lumMod val="75000"/>
                    <a:lumOff val="25000"/>
                  </a:schemeClr>
                </a:solidFill>
                <a:latin typeface="Gill Sans MT" panose="020B0502020104020203" pitchFamily="34" charset="0"/>
              </a:rPr>
              <a:t>–</a:t>
            </a:r>
            <a:r>
              <a:rPr lang="en-US" sz="1600" dirty="0">
                <a:solidFill>
                  <a:schemeClr val="tx1">
                    <a:lumMod val="75000"/>
                    <a:lumOff val="25000"/>
                  </a:schemeClr>
                </a:solidFill>
                <a:latin typeface="Gill Sans MT" panose="020B0502020104020203" pitchFamily="34" charset="0"/>
              </a:rPr>
              <a:t>)</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85CD38F-A543-4199-910C-4E1155E4BB3E}"/>
                  </a:ext>
                </a:extLst>
              </p:cNvPr>
              <p:cNvSpPr/>
              <p:nvPr/>
            </p:nvSpPr>
            <p:spPr>
              <a:xfrm>
                <a:off x="1817500" y="3660506"/>
                <a:ext cx="4063933" cy="369332"/>
              </a:xfrm>
              <a:prstGeom prst="rect">
                <a:avLst/>
              </a:prstGeom>
            </p:spPr>
            <p:txBody>
              <a:bodyPr wrap="none">
                <a:spAutoFit/>
              </a:bodyPr>
              <a:lstStyle/>
              <a:p>
                <a:pPr algn="ctr" eaLnBrk="0" hangingPunct="0">
                  <a:buClr>
                    <a:srgbClr val="000000"/>
                  </a:buClr>
                  <a:buSzPct val="100000"/>
                  <a:buFont typeface="Arial" charset="0"/>
                  <a:buNone/>
                  <a:defRPr/>
                </a:pPr>
                <a:r>
                  <a:rPr lang="en-US" b="1" dirty="0">
                    <a:solidFill>
                      <a:srgbClr val="8776A2"/>
                    </a:solidFill>
                    <a:latin typeface="Gill Sans MT" panose="020B0502020104020203" pitchFamily="34" charset="0"/>
                    <a:cs typeface="Arial" panose="020B0604020202020204" pitchFamily="34" charset="0"/>
                  </a:rPr>
                  <a:t>Zn(</a:t>
                </a:r>
                <a:r>
                  <a:rPr lang="en-US" b="1" i="1" dirty="0">
                    <a:solidFill>
                      <a:srgbClr val="8776A2"/>
                    </a:solidFill>
                    <a:latin typeface="Gill Sans MT" panose="020B0502020104020203" pitchFamily="34" charset="0"/>
                    <a:cs typeface="Arial" panose="020B0604020202020204" pitchFamily="34" charset="0"/>
                  </a:rPr>
                  <a:t>s</a:t>
                </a:r>
                <a:r>
                  <a:rPr lang="en-US" b="1" dirty="0">
                    <a:solidFill>
                      <a:srgbClr val="8776A2"/>
                    </a:solidFill>
                    <a:latin typeface="Gill Sans MT" panose="020B0502020104020203" pitchFamily="34" charset="0"/>
                    <a:cs typeface="Arial" panose="020B0604020202020204" pitchFamily="34" charset="0"/>
                  </a:rPr>
                  <a:t>) </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Cu</a:t>
                </a:r>
                <a:r>
                  <a:rPr lang="en-US" b="1" baseline="30000" dirty="0">
                    <a:solidFill>
                      <a:srgbClr val="67AEB6"/>
                    </a:solidFill>
                    <a:latin typeface="Gill Sans MT" panose="020B0502020104020203" pitchFamily="34" charset="0"/>
                    <a:cs typeface="Arial" panose="020B0604020202020204" pitchFamily="34" charset="0"/>
                  </a:rPr>
                  <a:t>2+</a:t>
                </a:r>
                <a:r>
                  <a:rPr lang="en-US" b="1" dirty="0">
                    <a:solidFill>
                      <a:srgbClr val="67AEB6"/>
                    </a:solidFill>
                    <a:latin typeface="Gill Sans MT" panose="020B0502020104020203" pitchFamily="34" charset="0"/>
                    <a:cs typeface="Arial" panose="020B0604020202020204" pitchFamily="34" charset="0"/>
                  </a:rPr>
                  <a:t>(</a:t>
                </a:r>
                <a:r>
                  <a:rPr lang="en-US" b="1" i="1" dirty="0" err="1">
                    <a:solidFill>
                      <a:srgbClr val="67AEB6"/>
                    </a:solidFill>
                    <a:latin typeface="Gill Sans MT" panose="020B0502020104020203" pitchFamily="34" charset="0"/>
                    <a:cs typeface="Arial" panose="020B0604020202020204" pitchFamily="34" charset="0"/>
                  </a:rPr>
                  <a:t>aq</a:t>
                </a:r>
                <a:r>
                  <a:rPr lang="en-US" b="1" dirty="0">
                    <a:solidFill>
                      <a:srgbClr val="67AEB6"/>
                    </a:solidFill>
                    <a:latin typeface="Gill Sans MT" panose="020B0502020104020203" pitchFamily="34" charset="0"/>
                    <a:cs typeface="Arial" panose="020B0604020202020204" pitchFamily="34" charset="0"/>
                  </a:rPr>
                  <a:t>)</a:t>
                </a:r>
                <a:r>
                  <a:rPr lang="en-US" b="1"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b="1"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8776A2"/>
                    </a:solidFill>
                    <a:latin typeface="Gill Sans MT" panose="020B0502020104020203" pitchFamily="34" charset="0"/>
                    <a:cs typeface="Arial" panose="020B0604020202020204" pitchFamily="34" charset="0"/>
                  </a:rPr>
                  <a:t>Zn</a:t>
                </a:r>
                <a:r>
                  <a:rPr lang="en-US" b="1" baseline="30000" dirty="0">
                    <a:solidFill>
                      <a:srgbClr val="8776A2"/>
                    </a:solidFill>
                    <a:latin typeface="Gill Sans MT" panose="020B0502020104020203" pitchFamily="34" charset="0"/>
                    <a:cs typeface="Arial" panose="020B0604020202020204" pitchFamily="34" charset="0"/>
                  </a:rPr>
                  <a:t>2+</a:t>
                </a:r>
                <a:r>
                  <a:rPr lang="en-US" b="1" dirty="0">
                    <a:solidFill>
                      <a:srgbClr val="8776A2"/>
                    </a:solidFill>
                    <a:latin typeface="Gill Sans MT" panose="020B0502020104020203" pitchFamily="34" charset="0"/>
                    <a:cs typeface="Arial" panose="020B0604020202020204" pitchFamily="34" charset="0"/>
                  </a:rPr>
                  <a:t>(</a:t>
                </a:r>
                <a:r>
                  <a:rPr lang="en-US" b="1" i="1" dirty="0" err="1">
                    <a:solidFill>
                      <a:srgbClr val="8776A2"/>
                    </a:solidFill>
                    <a:latin typeface="Gill Sans MT" panose="020B0502020104020203" pitchFamily="34" charset="0"/>
                    <a:cs typeface="Arial" panose="020B0604020202020204" pitchFamily="34" charset="0"/>
                  </a:rPr>
                  <a:t>aq</a:t>
                </a:r>
                <a:r>
                  <a:rPr lang="en-US" b="1" dirty="0">
                    <a:solidFill>
                      <a:srgbClr val="8776A2"/>
                    </a:solidFill>
                    <a:latin typeface="Gill Sans MT" panose="020B0502020104020203" pitchFamily="34" charset="0"/>
                    <a:cs typeface="Arial" panose="020B0604020202020204" pitchFamily="34" charset="0"/>
                  </a:rPr>
                  <a:t>) </a:t>
                </a:r>
                <a:r>
                  <a:rPr 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67AEB6"/>
                    </a:solidFill>
                    <a:latin typeface="Gill Sans MT" panose="020B0502020104020203" pitchFamily="34" charset="0"/>
                    <a:cs typeface="Arial" panose="020B0604020202020204" pitchFamily="34" charset="0"/>
                  </a:rPr>
                  <a:t>Cu(</a:t>
                </a:r>
                <a:r>
                  <a:rPr lang="en-US" b="1" i="1" dirty="0">
                    <a:solidFill>
                      <a:srgbClr val="67AEB6"/>
                    </a:solidFill>
                    <a:latin typeface="Gill Sans MT" panose="020B0502020104020203" pitchFamily="34" charset="0"/>
                    <a:cs typeface="Arial" panose="020B0604020202020204" pitchFamily="34" charset="0"/>
                  </a:rPr>
                  <a:t>s</a:t>
                </a:r>
                <a:r>
                  <a:rPr lang="en-US" b="1" dirty="0">
                    <a:solidFill>
                      <a:srgbClr val="67AEB6"/>
                    </a:solidFill>
                    <a:latin typeface="Gill Sans MT" panose="020B0502020104020203" pitchFamily="34" charset="0"/>
                    <a:cs typeface="Arial" panose="020B0604020202020204" pitchFamily="34" charset="0"/>
                  </a:rPr>
                  <a:t>)</a:t>
                </a:r>
              </a:p>
            </p:txBody>
          </p:sp>
        </mc:Choice>
        <mc:Fallback xmlns="">
          <p:sp>
            <p:nvSpPr>
              <p:cNvPr id="24" name="Rectangle 23">
                <a:extLst>
                  <a:ext uri="{FF2B5EF4-FFF2-40B4-BE49-F238E27FC236}">
                    <a16:creationId xmlns:a16="http://schemas.microsoft.com/office/drawing/2014/main" id="{B85CD38F-A543-4199-910C-4E1155E4BB3E}"/>
                  </a:ext>
                </a:extLst>
              </p:cNvPr>
              <p:cNvSpPr>
                <a:spLocks noRot="1" noChangeAspect="1" noMove="1" noResize="1" noEditPoints="1" noAdjustHandles="1" noChangeArrowheads="1" noChangeShapeType="1" noTextEdit="1"/>
              </p:cNvSpPr>
              <p:nvPr/>
            </p:nvSpPr>
            <p:spPr>
              <a:xfrm>
                <a:off x="1817500" y="3660506"/>
                <a:ext cx="4063933" cy="369332"/>
              </a:xfrm>
              <a:prstGeom prst="rect">
                <a:avLst/>
              </a:prstGeom>
              <a:blipFill>
                <a:blip r:embed="rId4"/>
                <a:stretch>
                  <a:fillRect l="-900" t="-8197" r="-750" b="-24590"/>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D328EDDC-EF27-46FD-B0A6-A17CF5CD588B}"/>
              </a:ext>
            </a:extLst>
          </p:cNvPr>
          <p:cNvSpPr txBox="1">
            <a:spLocks noChangeArrowheads="1"/>
          </p:cNvSpPr>
          <p:nvPr/>
        </p:nvSpPr>
        <p:spPr bwMode="auto">
          <a:xfrm>
            <a:off x="304800" y="4948238"/>
            <a:ext cx="3200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Oxidation half-reaction:</a:t>
            </a:r>
          </a:p>
        </p:txBody>
      </p:sp>
      <p:cxnSp>
        <p:nvCxnSpPr>
          <p:cNvPr id="26" name="Straight Connector 25">
            <a:extLst>
              <a:ext uri="{FF2B5EF4-FFF2-40B4-BE49-F238E27FC236}">
                <a16:creationId xmlns:a16="http://schemas.microsoft.com/office/drawing/2014/main" id="{F8357FAC-7C8D-4853-B7A0-8493EEAB1550}"/>
              </a:ext>
            </a:extLst>
          </p:cNvPr>
          <p:cNvCxnSpPr>
            <a:cxnSpLocks noChangeShapeType="1"/>
          </p:cNvCxnSpPr>
          <p:nvPr/>
        </p:nvCxnSpPr>
        <p:spPr bwMode="auto">
          <a:xfrm>
            <a:off x="3124202" y="5542059"/>
            <a:ext cx="3437084" cy="0"/>
          </a:xfrm>
          <a:prstGeom prst="line">
            <a:avLst/>
          </a:prstGeom>
          <a:noFill/>
          <a:ln w="25400" algn="ctr">
            <a:solidFill>
              <a:schemeClr val="tx1"/>
            </a:solidFill>
            <a:round/>
            <a:headEnd/>
            <a:tailEnd/>
          </a:ln>
        </p:spPr>
      </p:cxnSp>
      <mc:AlternateContent xmlns:mc="http://schemas.openxmlformats.org/markup-compatibility/2006" xmlns:a14="http://schemas.microsoft.com/office/drawing/2010/main">
        <mc:Choice Requires="a14">
          <p:sp>
            <p:nvSpPr>
              <p:cNvPr id="28" name="TextBox 23">
                <a:extLst>
                  <a:ext uri="{FF2B5EF4-FFF2-40B4-BE49-F238E27FC236}">
                    <a16:creationId xmlns:a16="http://schemas.microsoft.com/office/drawing/2014/main" id="{BA0B9CFD-998A-4ABC-8918-1227A9F2DFAB}"/>
                  </a:ext>
                </a:extLst>
              </p:cNvPr>
              <p:cNvSpPr txBox="1">
                <a:spLocks noChangeArrowheads="1"/>
              </p:cNvSpPr>
              <p:nvPr/>
            </p:nvSpPr>
            <p:spPr bwMode="auto">
              <a:xfrm>
                <a:off x="3994306" y="4966059"/>
                <a:ext cx="256698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Zn(</a:t>
                </a:r>
                <a:r>
                  <a:rPr lang="en-US" altLang="en-US" i="1" dirty="0">
                    <a:solidFill>
                      <a:schemeClr val="tx1">
                        <a:lumMod val="75000"/>
                        <a:lumOff val="25000"/>
                      </a:schemeClr>
                    </a:solidFill>
                    <a:latin typeface="Gill Sans MT" panose="020B0502020104020203" pitchFamily="34" charset="0"/>
                  </a:rPr>
                  <a:t>s</a:t>
                </a:r>
                <a:r>
                  <a:rPr lang="en-US" altLang="en-US"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aseline="30000" dirty="0">
                    <a:solidFill>
                      <a:schemeClr val="tx1">
                        <a:lumMod val="75000"/>
                        <a:lumOff val="25000"/>
                      </a:schemeClr>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rPr>
                  <a:t>Zn</a:t>
                </a:r>
                <a:r>
                  <a:rPr lang="en-US" altLang="en-US" baseline="30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a:t>
                </a:r>
                <a:r>
                  <a:rPr lang="en-US" altLang="en-US" i="1" dirty="0">
                    <a:solidFill>
                      <a:schemeClr val="tx1">
                        <a:lumMod val="75000"/>
                        <a:lumOff val="25000"/>
                      </a:schemeClr>
                    </a:solidFill>
                    <a:latin typeface="Gill Sans MT" panose="020B0502020104020203" pitchFamily="34" charset="0"/>
                  </a:rPr>
                  <a:t>aq</a:t>
                </a:r>
                <a:r>
                  <a:rPr lang="en-US" altLang="en-US" dirty="0">
                    <a:solidFill>
                      <a:schemeClr val="tx1">
                        <a:lumMod val="75000"/>
                        <a:lumOff val="25000"/>
                      </a:schemeClr>
                    </a:solidFill>
                    <a:latin typeface="Gill Sans MT" panose="020B0502020104020203" pitchFamily="34" charset="0"/>
                  </a:rPr>
                  <a:t>) + 2e</a:t>
                </a:r>
                <a:r>
                  <a:rPr lang="en-US" altLang="en-US" baseline="30000" dirty="0">
                    <a:solidFill>
                      <a:schemeClr val="tx1">
                        <a:lumMod val="75000"/>
                        <a:lumOff val="25000"/>
                      </a:schemeClr>
                    </a:solidFill>
                    <a:latin typeface="Gill Sans MT" panose="020B0502020104020203" pitchFamily="34" charset="0"/>
                    <a:cs typeface="Arial" pitchFamily="34" charset="0"/>
                  </a:rPr>
                  <a:t>–</a:t>
                </a:r>
                <a:endParaRPr lang="en-US" altLang="en-US" baseline="30000" dirty="0">
                  <a:solidFill>
                    <a:schemeClr val="tx1">
                      <a:lumMod val="75000"/>
                      <a:lumOff val="25000"/>
                    </a:schemeClr>
                  </a:solidFill>
                  <a:latin typeface="Gill Sans MT" panose="020B0502020104020203" pitchFamily="34" charset="0"/>
                </a:endParaRPr>
              </a:p>
            </p:txBody>
          </p:sp>
        </mc:Choice>
        <mc:Fallback xmlns="">
          <p:sp>
            <p:nvSpPr>
              <p:cNvPr id="28" name="TextBox 23">
                <a:extLst>
                  <a:ext uri="{FF2B5EF4-FFF2-40B4-BE49-F238E27FC236}">
                    <a16:creationId xmlns:a16="http://schemas.microsoft.com/office/drawing/2014/main" id="{BA0B9CFD-998A-4ABC-8918-1227A9F2DFAB}"/>
                  </a:ext>
                </a:extLst>
              </p:cNvPr>
              <p:cNvSpPr txBox="1">
                <a:spLocks noRot="1" noChangeAspect="1" noMove="1" noResize="1" noEditPoints="1" noAdjustHandles="1" noChangeArrowheads="1" noChangeShapeType="1" noTextEdit="1"/>
              </p:cNvSpPr>
              <p:nvPr/>
            </p:nvSpPr>
            <p:spPr bwMode="auto">
              <a:xfrm>
                <a:off x="3994306" y="4966059"/>
                <a:ext cx="2566980" cy="316690"/>
              </a:xfrm>
              <a:prstGeom prst="rect">
                <a:avLst/>
              </a:prstGeom>
              <a:blipFill>
                <a:blip r:embed="rId5"/>
                <a:stretch>
                  <a:fillRect l="-1900" t="-26923"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5">
                <a:extLst>
                  <a:ext uri="{FF2B5EF4-FFF2-40B4-BE49-F238E27FC236}">
                    <a16:creationId xmlns:a16="http://schemas.microsoft.com/office/drawing/2014/main" id="{26E69546-0FF1-4715-AB9E-173981765632}"/>
                  </a:ext>
                </a:extLst>
              </p:cNvPr>
              <p:cNvSpPr txBox="1">
                <a:spLocks noChangeArrowheads="1"/>
              </p:cNvSpPr>
              <p:nvPr/>
            </p:nvSpPr>
            <p:spPr bwMode="auto">
              <a:xfrm>
                <a:off x="3124202" y="5242278"/>
                <a:ext cx="25146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Cu</a:t>
                </a:r>
                <a:r>
                  <a:rPr lang="en-US" altLang="en-US" baseline="30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a:t>
                </a:r>
                <a:r>
                  <a:rPr lang="en-US" altLang="en-US" i="1" dirty="0" err="1">
                    <a:solidFill>
                      <a:schemeClr val="tx1">
                        <a:lumMod val="75000"/>
                        <a:lumOff val="25000"/>
                      </a:schemeClr>
                    </a:solidFill>
                    <a:latin typeface="Gill Sans MT" panose="020B0502020104020203" pitchFamily="34" charset="0"/>
                  </a:rPr>
                  <a:t>aq</a:t>
                </a:r>
                <a:r>
                  <a:rPr lang="en-US" altLang="en-US" dirty="0">
                    <a:solidFill>
                      <a:schemeClr val="tx1">
                        <a:lumMod val="75000"/>
                        <a:lumOff val="25000"/>
                      </a:schemeClr>
                    </a:solidFill>
                    <a:latin typeface="Gill Sans MT" panose="020B0502020104020203" pitchFamily="34" charset="0"/>
                  </a:rPr>
                  <a:t>) + 2e</a:t>
                </a:r>
                <a:r>
                  <a:rPr lang="en-US" altLang="en-US" baseline="30000" dirty="0">
                    <a:solidFill>
                      <a:schemeClr val="tx1">
                        <a:lumMod val="75000"/>
                        <a:lumOff val="25000"/>
                      </a:schemeClr>
                    </a:solidFill>
                    <a:latin typeface="Gill Sans MT" panose="020B0502020104020203" pitchFamily="34" charset="0"/>
                    <a:cs typeface="Arial" pitchFamily="34" charset="0"/>
                  </a:rPr>
                  <a:t>–</a:t>
                </a:r>
                <a:r>
                  <a:rPr lang="en-US" altLang="en-US" dirty="0">
                    <a:solidFill>
                      <a:schemeClr val="tx1">
                        <a:lumMod val="75000"/>
                        <a:lumOff val="25000"/>
                      </a:schemeClr>
                    </a:solidFill>
                    <a:latin typeface="Gill Sans MT" panose="020B0502020104020203" pitchFamily="34" charset="0"/>
                    <a:cs typeface="Arial" pitchFamily="34" charset="0"/>
                  </a:rPr>
                  <a:t> </a:t>
                </a:r>
                <a14:m>
                  <m:oMath xmlns:m="http://schemas.openxmlformats.org/officeDocument/2006/math">
                    <m:r>
                      <a:rPr lang="en-US" altLang="en-US" i="1" smtClean="0">
                        <a:solidFill>
                          <a:schemeClr val="tx1">
                            <a:lumMod val="75000"/>
                            <a:lumOff val="25000"/>
                          </a:schemeClr>
                        </a:solidFill>
                        <a:latin typeface="Cambria Math" panose="02040503050406030204" pitchFamily="18" charset="0"/>
                        <a:ea typeface="Cambria Math" panose="02040503050406030204" pitchFamily="18" charset="0"/>
                        <a:cs typeface="Arial" pitchFamily="34" charset="0"/>
                      </a:rPr>
                      <m:t>⟶</m:t>
                    </m:r>
                  </m:oMath>
                </a14:m>
                <a:r>
                  <a:rPr lang="en-US" altLang="en-US" dirty="0">
                    <a:solidFill>
                      <a:schemeClr val="tx1">
                        <a:lumMod val="75000"/>
                        <a:lumOff val="25000"/>
                      </a:schemeClr>
                    </a:solidFill>
                    <a:latin typeface="Gill Sans MT" panose="020B0502020104020203" pitchFamily="34" charset="0"/>
                    <a:cs typeface="Arial" pitchFamily="34" charset="0"/>
                  </a:rPr>
                  <a:t> </a:t>
                </a:r>
                <a:r>
                  <a:rPr lang="en-US" altLang="en-US" dirty="0">
                    <a:solidFill>
                      <a:schemeClr val="tx1">
                        <a:lumMod val="75000"/>
                        <a:lumOff val="25000"/>
                      </a:schemeClr>
                    </a:solidFill>
                    <a:latin typeface="Gill Sans MT" panose="020B0502020104020203" pitchFamily="34" charset="0"/>
                  </a:rPr>
                  <a:t>Cu(</a:t>
                </a:r>
                <a:r>
                  <a:rPr lang="en-US" altLang="en-US" i="1" dirty="0">
                    <a:solidFill>
                      <a:schemeClr val="tx1">
                        <a:lumMod val="75000"/>
                        <a:lumOff val="25000"/>
                      </a:schemeClr>
                    </a:solidFill>
                    <a:latin typeface="Gill Sans MT" panose="020B0502020104020203" pitchFamily="34" charset="0"/>
                  </a:rPr>
                  <a:t>s</a:t>
                </a:r>
                <a:r>
                  <a:rPr lang="en-US" altLang="en-US" dirty="0">
                    <a:solidFill>
                      <a:schemeClr val="tx1">
                        <a:lumMod val="75000"/>
                        <a:lumOff val="25000"/>
                      </a:schemeClr>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 </a:t>
                </a:r>
                <a:endParaRPr lang="en-US" altLang="en-US" baseline="30000" dirty="0">
                  <a:solidFill>
                    <a:schemeClr val="tx1">
                      <a:lumMod val="75000"/>
                      <a:lumOff val="25000"/>
                    </a:schemeClr>
                  </a:solidFill>
                  <a:latin typeface="Gill Sans MT" panose="020B0502020104020203" pitchFamily="34" charset="0"/>
                </a:endParaRPr>
              </a:p>
            </p:txBody>
          </p:sp>
        </mc:Choice>
        <mc:Fallback xmlns="">
          <p:sp>
            <p:nvSpPr>
              <p:cNvPr id="32" name="TextBox 35">
                <a:extLst>
                  <a:ext uri="{FF2B5EF4-FFF2-40B4-BE49-F238E27FC236}">
                    <a16:creationId xmlns:a16="http://schemas.microsoft.com/office/drawing/2014/main" id="{26E69546-0FF1-4715-AB9E-173981765632}"/>
                  </a:ext>
                </a:extLst>
              </p:cNvPr>
              <p:cNvSpPr txBox="1">
                <a:spLocks noRot="1" noChangeAspect="1" noMove="1" noResize="1" noEditPoints="1" noAdjustHandles="1" noChangeArrowheads="1" noChangeShapeType="1" noTextEdit="1"/>
              </p:cNvSpPr>
              <p:nvPr/>
            </p:nvSpPr>
            <p:spPr bwMode="auto">
              <a:xfrm>
                <a:off x="3124202" y="5242278"/>
                <a:ext cx="2514600" cy="316690"/>
              </a:xfrm>
              <a:prstGeom prst="rect">
                <a:avLst/>
              </a:prstGeom>
              <a:blipFill>
                <a:blip r:embed="rId6"/>
                <a:stretch>
                  <a:fillRect l="-2184" t="-26923" r="-2184"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40">
                <a:extLst>
                  <a:ext uri="{FF2B5EF4-FFF2-40B4-BE49-F238E27FC236}">
                    <a16:creationId xmlns:a16="http://schemas.microsoft.com/office/drawing/2014/main" id="{D947DE28-07C6-48C1-92EC-382E115BFC4F}"/>
                  </a:ext>
                </a:extLst>
              </p:cNvPr>
              <p:cNvSpPr txBox="1">
                <a:spLocks noChangeArrowheads="1"/>
              </p:cNvSpPr>
              <p:nvPr/>
            </p:nvSpPr>
            <p:spPr bwMode="auto">
              <a:xfrm>
                <a:off x="2954118" y="5600319"/>
                <a:ext cx="3816714"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rPr>
                  <a:t>Cu</a:t>
                </a:r>
                <a:r>
                  <a:rPr lang="en-US" altLang="en-US" baseline="30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a:t>
                </a:r>
                <a:r>
                  <a:rPr lang="en-US" altLang="en-US" i="1" dirty="0" err="1">
                    <a:solidFill>
                      <a:schemeClr val="tx1">
                        <a:lumMod val="75000"/>
                        <a:lumOff val="25000"/>
                      </a:schemeClr>
                    </a:solidFill>
                    <a:latin typeface="Gill Sans MT" panose="020B0502020104020203" pitchFamily="34" charset="0"/>
                  </a:rPr>
                  <a:t>aq</a:t>
                </a:r>
                <a:r>
                  <a:rPr lang="en-US" altLang="en-US" dirty="0">
                    <a:solidFill>
                      <a:schemeClr val="tx1">
                        <a:lumMod val="75000"/>
                        <a:lumOff val="25000"/>
                      </a:schemeClr>
                    </a:solidFill>
                    <a:latin typeface="Gill Sans MT" panose="020B0502020104020203" pitchFamily="34" charset="0"/>
                  </a:rPr>
                  <a:t>) + Zn(</a:t>
                </a:r>
                <a:r>
                  <a:rPr lang="en-US" altLang="en-US" i="1" dirty="0">
                    <a:solidFill>
                      <a:schemeClr val="tx1">
                        <a:lumMod val="75000"/>
                        <a:lumOff val="25000"/>
                      </a:schemeClr>
                    </a:solidFill>
                    <a:latin typeface="Gill Sans MT" panose="020B0502020104020203" pitchFamily="34" charset="0"/>
                  </a:rPr>
                  <a:t>s</a:t>
                </a:r>
                <a:r>
                  <a:rPr lang="en-US" altLang="en-US"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aseline="30000" dirty="0">
                    <a:solidFill>
                      <a:schemeClr val="tx1">
                        <a:lumMod val="75000"/>
                        <a:lumOff val="25000"/>
                      </a:schemeClr>
                    </a:solidFill>
                    <a:latin typeface="Gill Sans MT" panose="020B0502020104020203" pitchFamily="34" charset="0"/>
                  </a:rPr>
                  <a:t> </a:t>
                </a:r>
                <a:r>
                  <a:rPr lang="en-US" altLang="en-US" dirty="0">
                    <a:solidFill>
                      <a:schemeClr val="tx1">
                        <a:lumMod val="75000"/>
                        <a:lumOff val="25000"/>
                      </a:schemeClr>
                    </a:solidFill>
                    <a:latin typeface="Gill Sans MT" panose="020B0502020104020203" pitchFamily="34" charset="0"/>
                  </a:rPr>
                  <a:t>Zn</a:t>
                </a:r>
                <a:r>
                  <a:rPr lang="en-US" altLang="en-US" baseline="30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a:t>
                </a:r>
                <a:r>
                  <a:rPr lang="en-US" altLang="en-US" i="1" dirty="0">
                    <a:solidFill>
                      <a:schemeClr val="tx1">
                        <a:lumMod val="75000"/>
                        <a:lumOff val="25000"/>
                      </a:schemeClr>
                    </a:solidFill>
                    <a:latin typeface="Gill Sans MT" panose="020B0502020104020203" pitchFamily="34" charset="0"/>
                  </a:rPr>
                  <a:t>aq</a:t>
                </a:r>
                <a:r>
                  <a:rPr lang="en-US" altLang="en-US" dirty="0">
                    <a:solidFill>
                      <a:schemeClr val="tx1">
                        <a:lumMod val="75000"/>
                        <a:lumOff val="25000"/>
                      </a:schemeClr>
                    </a:solidFill>
                    <a:latin typeface="Gill Sans MT" panose="020B0502020104020203" pitchFamily="34" charset="0"/>
                  </a:rPr>
                  <a:t>) + Cu(</a:t>
                </a:r>
                <a:r>
                  <a:rPr lang="en-US" altLang="en-US" i="1" dirty="0">
                    <a:solidFill>
                      <a:schemeClr val="tx1">
                        <a:lumMod val="75000"/>
                        <a:lumOff val="25000"/>
                      </a:schemeClr>
                    </a:solidFill>
                    <a:latin typeface="Gill Sans MT" panose="020B0502020104020203" pitchFamily="34" charset="0"/>
                  </a:rPr>
                  <a:t>s</a:t>
                </a:r>
                <a:r>
                  <a:rPr lang="en-US" altLang="en-US" dirty="0">
                    <a:solidFill>
                      <a:schemeClr val="tx1">
                        <a:lumMod val="75000"/>
                        <a:lumOff val="25000"/>
                      </a:schemeClr>
                    </a:solidFill>
                    <a:latin typeface="Gill Sans MT" panose="020B0502020104020203" pitchFamily="34" charset="0"/>
                  </a:rPr>
                  <a:t>) </a:t>
                </a:r>
                <a:endParaRPr lang="en-US" altLang="en-US" baseline="30000" dirty="0">
                  <a:solidFill>
                    <a:schemeClr val="tx1">
                      <a:lumMod val="75000"/>
                      <a:lumOff val="25000"/>
                    </a:schemeClr>
                  </a:solidFill>
                  <a:latin typeface="Gill Sans MT" panose="020B0502020104020203" pitchFamily="34" charset="0"/>
                </a:endParaRPr>
              </a:p>
            </p:txBody>
          </p:sp>
        </mc:Choice>
        <mc:Fallback xmlns="">
          <p:sp>
            <p:nvSpPr>
              <p:cNvPr id="36" name="TextBox 40">
                <a:extLst>
                  <a:ext uri="{FF2B5EF4-FFF2-40B4-BE49-F238E27FC236}">
                    <a16:creationId xmlns:a16="http://schemas.microsoft.com/office/drawing/2014/main" id="{D947DE28-07C6-48C1-92EC-382E115BFC4F}"/>
                  </a:ext>
                </a:extLst>
              </p:cNvPr>
              <p:cNvSpPr txBox="1">
                <a:spLocks noRot="1" noChangeAspect="1" noMove="1" noResize="1" noEditPoints="1" noAdjustHandles="1" noChangeArrowheads="1" noChangeShapeType="1" noTextEdit="1"/>
              </p:cNvSpPr>
              <p:nvPr/>
            </p:nvSpPr>
            <p:spPr bwMode="auto">
              <a:xfrm>
                <a:off x="2954118" y="5600319"/>
                <a:ext cx="3816714" cy="316690"/>
              </a:xfrm>
              <a:prstGeom prst="rect">
                <a:avLst/>
              </a:prstGeom>
              <a:blipFill>
                <a:blip r:embed="rId7"/>
                <a:stretch>
                  <a:fillRect l="-1438" t="-26923" b="-30769"/>
                </a:stretch>
              </a:blipFill>
              <a:ln w="9525">
                <a:noFill/>
                <a:miter lim="800000"/>
                <a:headEnd/>
                <a:tailEnd/>
              </a:ln>
            </p:spPr>
            <p:txBody>
              <a:bodyPr/>
              <a:lstStyle/>
              <a:p>
                <a:r>
                  <a:rPr lang="en-US">
                    <a:noFill/>
                  </a:rPr>
                  <a:t> </a:t>
                </a:r>
              </a:p>
            </p:txBody>
          </p:sp>
        </mc:Fallback>
      </mc:AlternateContent>
      <p:sp>
        <p:nvSpPr>
          <p:cNvPr id="39" name="TextBox 38">
            <a:extLst>
              <a:ext uri="{FF2B5EF4-FFF2-40B4-BE49-F238E27FC236}">
                <a16:creationId xmlns:a16="http://schemas.microsoft.com/office/drawing/2014/main" id="{00F17941-F6B8-4BA8-BC43-C3C575AB5E95}"/>
              </a:ext>
            </a:extLst>
          </p:cNvPr>
          <p:cNvSpPr txBox="1">
            <a:spLocks noChangeArrowheads="1"/>
          </p:cNvSpPr>
          <p:nvPr/>
        </p:nvSpPr>
        <p:spPr bwMode="auto">
          <a:xfrm>
            <a:off x="304800" y="5247040"/>
            <a:ext cx="31242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Reduction half-reaction:</a:t>
            </a:r>
          </a:p>
        </p:txBody>
      </p:sp>
      <p:sp>
        <p:nvSpPr>
          <p:cNvPr id="40" name="TextBox 39">
            <a:extLst>
              <a:ext uri="{FF2B5EF4-FFF2-40B4-BE49-F238E27FC236}">
                <a16:creationId xmlns:a16="http://schemas.microsoft.com/office/drawing/2014/main" id="{5B8B0FFC-3E5C-4829-A835-37E4A810CC8D}"/>
              </a:ext>
            </a:extLst>
          </p:cNvPr>
          <p:cNvSpPr txBox="1">
            <a:spLocks noChangeArrowheads="1"/>
          </p:cNvSpPr>
          <p:nvPr/>
        </p:nvSpPr>
        <p:spPr bwMode="auto">
          <a:xfrm>
            <a:off x="331600" y="5567983"/>
            <a:ext cx="2971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rPr>
              <a:t>Overall redox reaction:</a:t>
            </a:r>
          </a:p>
        </p:txBody>
      </p:sp>
      <p:cxnSp>
        <p:nvCxnSpPr>
          <p:cNvPr id="42" name="Straight Connector 41">
            <a:extLst>
              <a:ext uri="{FF2B5EF4-FFF2-40B4-BE49-F238E27FC236}">
                <a16:creationId xmlns:a16="http://schemas.microsoft.com/office/drawing/2014/main" id="{C80DE873-1AE6-4CAE-8B3A-CF6AB70FF04F}"/>
              </a:ext>
            </a:extLst>
          </p:cNvPr>
          <p:cNvCxnSpPr/>
          <p:nvPr/>
        </p:nvCxnSpPr>
        <p:spPr>
          <a:xfrm flipV="1">
            <a:off x="4130581" y="5279920"/>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8E9D3E-88D6-45E1-B519-D04091B65EFC}"/>
              </a:ext>
            </a:extLst>
          </p:cNvPr>
          <p:cNvCxnSpPr/>
          <p:nvPr/>
        </p:nvCxnSpPr>
        <p:spPr>
          <a:xfrm flipV="1">
            <a:off x="5881433" y="4965315"/>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2" grpId="0"/>
      <p:bldP spid="36"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28</a:t>
            </a:fld>
            <a:endParaRPr lang="en-US" dirty="0">
              <a:solidFill>
                <a:schemeClr val="bg1"/>
              </a:solidFill>
            </a:endParaRPr>
          </a:p>
        </p:txBody>
      </p:sp>
      <p:sp>
        <p:nvSpPr>
          <p:cNvPr id="8" name="Rectangle 2">
            <a:extLst>
              <a:ext uri="{FF2B5EF4-FFF2-40B4-BE49-F238E27FC236}">
                <a16:creationId xmlns:a16="http://schemas.microsoft.com/office/drawing/2014/main" id="{C14FC467-8F49-4431-8850-C3F4AC64115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Numbers (Oxidation State)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09D6CA0D-0CC4-4423-BFDD-3C574F301766}"/>
              </a:ext>
            </a:extLst>
          </p:cNvPr>
          <p:cNvSpPr txBox="1"/>
          <p:nvPr/>
        </p:nvSpPr>
        <p:spPr>
          <a:xfrm>
            <a:off x="0" y="1289444"/>
            <a:ext cx="9144000" cy="1323439"/>
          </a:xfrm>
          <a:prstGeom prst="rect">
            <a:avLst/>
          </a:prstGeom>
          <a:noFill/>
        </p:spPr>
        <p:txBody>
          <a:bodyPr wrap="square" rtlCol="0">
            <a:spAutoFit/>
          </a:bodyPr>
          <a:lstStyle/>
          <a:p>
            <a:pPr algn="ctr"/>
            <a:r>
              <a:rPr lang="en-US" sz="1600" b="1" dirty="0">
                <a:solidFill>
                  <a:srgbClr val="E47588"/>
                </a:solidFill>
                <a:latin typeface="Gill Sans MT" panose="020B0502020104020203" pitchFamily="34" charset="0"/>
              </a:rPr>
              <a:t>Oxidation Number Rules (Must be applied in order)</a:t>
            </a:r>
          </a:p>
          <a:p>
            <a:pPr marL="342900" indent="-342900">
              <a:buFont typeface="+mj-lt"/>
              <a:buAutoNum type="arabicPeriod"/>
            </a:pPr>
            <a:r>
              <a:rPr lang="en-US" sz="1600" dirty="0">
                <a:solidFill>
                  <a:schemeClr val="tx1">
                    <a:lumMod val="75000"/>
                    <a:lumOff val="25000"/>
                  </a:schemeClr>
                </a:solidFill>
                <a:latin typeface="Gill Sans MT" panose="020B0502020104020203" pitchFamily="34" charset="0"/>
              </a:rPr>
              <a:t>The oxidation number for an atom in its elemental form (how it is found in nature) is always zero.</a:t>
            </a:r>
          </a:p>
          <a:p>
            <a:pPr marL="800100" lvl="1" indent="-342900">
              <a:buFont typeface="Arial" panose="020B0604020202020204" pitchFamily="34" charset="0"/>
              <a:buChar char="•"/>
            </a:pPr>
            <a:r>
              <a:rPr lang="en-US" sz="1600" dirty="0">
                <a:solidFill>
                  <a:schemeClr val="tx1">
                    <a:lumMod val="75000"/>
                    <a:lumOff val="25000"/>
                  </a:schemeClr>
                </a:solidFill>
                <a:latin typeface="Gill Sans MT" panose="020B0502020104020203" pitchFamily="34" charset="0"/>
              </a:rPr>
              <a:t>A substance is elemental if both of the following are true:</a:t>
            </a:r>
          </a:p>
          <a:p>
            <a:pPr marL="1257300" lvl="2" indent="-342900">
              <a:buFont typeface="Wingdings" panose="05000000000000000000" pitchFamily="2" charset="2"/>
              <a:buChar char="§"/>
            </a:pPr>
            <a:r>
              <a:rPr lang="en-US" sz="1600" dirty="0">
                <a:solidFill>
                  <a:schemeClr val="tx1">
                    <a:lumMod val="75000"/>
                    <a:lumOff val="25000"/>
                  </a:schemeClr>
                </a:solidFill>
                <a:latin typeface="Gill Sans MT" panose="020B0502020104020203" pitchFamily="34" charset="0"/>
              </a:rPr>
              <a:t>Only one kind of atom is present</a:t>
            </a:r>
          </a:p>
          <a:p>
            <a:pPr marL="1257300" lvl="2" indent="-342900">
              <a:buFont typeface="Wingdings" panose="05000000000000000000" pitchFamily="2" charset="2"/>
              <a:buChar char="§"/>
            </a:pPr>
            <a:r>
              <a:rPr lang="en-US" sz="1600" dirty="0">
                <a:solidFill>
                  <a:schemeClr val="tx1">
                    <a:lumMod val="75000"/>
                    <a:lumOff val="25000"/>
                  </a:schemeClr>
                </a:solidFill>
                <a:latin typeface="Gill Sans MT" panose="020B0502020104020203" pitchFamily="34" charset="0"/>
              </a:rPr>
              <a:t>Charge = 0</a:t>
            </a:r>
          </a:p>
        </p:txBody>
      </p:sp>
      <p:sp>
        <p:nvSpPr>
          <p:cNvPr id="9" name="TextBox 8">
            <a:extLst>
              <a:ext uri="{FF2B5EF4-FFF2-40B4-BE49-F238E27FC236}">
                <a16:creationId xmlns:a16="http://schemas.microsoft.com/office/drawing/2014/main" id="{8EA5817B-5CD1-4E52-98CF-7A78AD6F4CD0}"/>
              </a:ext>
            </a:extLst>
          </p:cNvPr>
          <p:cNvSpPr txBox="1"/>
          <p:nvPr/>
        </p:nvSpPr>
        <p:spPr>
          <a:xfrm>
            <a:off x="5065597" y="2017841"/>
            <a:ext cx="3741665" cy="584775"/>
          </a:xfrm>
          <a:prstGeom prst="rect">
            <a:avLst/>
          </a:prstGeom>
          <a:noFill/>
        </p:spPr>
        <p:txBody>
          <a:bodyPr wrap="none" rtlCol="0">
            <a:spAutoFit/>
          </a:bodyPr>
          <a:lstStyle/>
          <a:p>
            <a:r>
              <a:rPr lang="en-US" sz="1600" dirty="0">
                <a:solidFill>
                  <a:srgbClr val="67AEB6"/>
                </a:solidFill>
              </a:rPr>
              <a:t>Example Rule 1: S</a:t>
            </a:r>
            <a:r>
              <a:rPr lang="en-US" sz="1600" baseline="-25000" dirty="0">
                <a:solidFill>
                  <a:srgbClr val="67AEB6"/>
                </a:solidFill>
              </a:rPr>
              <a:t>8</a:t>
            </a:r>
            <a:r>
              <a:rPr lang="en-US" sz="1600" dirty="0">
                <a:solidFill>
                  <a:srgbClr val="67AEB6"/>
                </a:solidFill>
              </a:rPr>
              <a:t>: S oxidation number = 0</a:t>
            </a:r>
          </a:p>
          <a:p>
            <a:r>
              <a:rPr lang="en-US" sz="1600" dirty="0">
                <a:solidFill>
                  <a:srgbClr val="67AEB6"/>
                </a:solidFill>
              </a:rPr>
              <a:t>Fe(</a:t>
            </a:r>
            <a:r>
              <a:rPr lang="en-US" sz="1600" i="1" dirty="0">
                <a:solidFill>
                  <a:srgbClr val="67AEB6"/>
                </a:solidFill>
              </a:rPr>
              <a:t>s</a:t>
            </a:r>
            <a:r>
              <a:rPr lang="en-US" sz="1600" dirty="0">
                <a:solidFill>
                  <a:srgbClr val="67AEB6"/>
                </a:solidFill>
              </a:rPr>
              <a:t>) : Fe oxidation number = 0</a:t>
            </a:r>
          </a:p>
        </p:txBody>
      </p:sp>
      <p:sp>
        <p:nvSpPr>
          <p:cNvPr id="11" name="TextBox 10">
            <a:extLst>
              <a:ext uri="{FF2B5EF4-FFF2-40B4-BE49-F238E27FC236}">
                <a16:creationId xmlns:a16="http://schemas.microsoft.com/office/drawing/2014/main" id="{3953FF78-4A1D-48D5-89AA-9FCCDC64D882}"/>
              </a:ext>
            </a:extLst>
          </p:cNvPr>
          <p:cNvSpPr txBox="1"/>
          <p:nvPr/>
        </p:nvSpPr>
        <p:spPr>
          <a:xfrm>
            <a:off x="1816100" y="2815117"/>
            <a:ext cx="4044633" cy="338554"/>
          </a:xfrm>
          <a:prstGeom prst="rect">
            <a:avLst/>
          </a:prstGeom>
          <a:noFill/>
        </p:spPr>
        <p:txBody>
          <a:bodyPr wrap="none" rtlCol="0">
            <a:spAutoFit/>
          </a:bodyPr>
          <a:lstStyle/>
          <a:p>
            <a:r>
              <a:rPr lang="en-US" sz="1600" dirty="0">
                <a:solidFill>
                  <a:srgbClr val="67AEB6"/>
                </a:solidFill>
                <a:latin typeface="Gill Sans MT" panose="020B0502020104020203" pitchFamily="34" charset="0"/>
              </a:rPr>
              <a:t>Example Rule 2: Oxidation number of S</a:t>
            </a:r>
            <a:r>
              <a:rPr lang="en-US" sz="1600" baseline="30000" dirty="0">
                <a:solidFill>
                  <a:srgbClr val="67AEB6"/>
                </a:solidFill>
                <a:latin typeface="Gill Sans MT" panose="020B0502020104020203" pitchFamily="34" charset="0"/>
              </a:rPr>
              <a:t>–2</a:t>
            </a:r>
            <a:r>
              <a:rPr lang="en-US" sz="1600" dirty="0">
                <a:solidFill>
                  <a:srgbClr val="67AEB6"/>
                </a:solidFill>
                <a:latin typeface="Gill Sans MT" panose="020B0502020104020203" pitchFamily="34" charset="0"/>
              </a:rPr>
              <a:t> = –2</a:t>
            </a:r>
          </a:p>
        </p:txBody>
      </p:sp>
      <p:sp>
        <p:nvSpPr>
          <p:cNvPr id="10" name="Rectangle 9">
            <a:extLst>
              <a:ext uri="{FF2B5EF4-FFF2-40B4-BE49-F238E27FC236}">
                <a16:creationId xmlns:a16="http://schemas.microsoft.com/office/drawing/2014/main" id="{FF8D6265-7722-4574-9E48-AB41C0BC801B}"/>
              </a:ext>
            </a:extLst>
          </p:cNvPr>
          <p:cNvSpPr/>
          <p:nvPr/>
        </p:nvSpPr>
        <p:spPr>
          <a:xfrm>
            <a:off x="0" y="891232"/>
            <a:ext cx="9144000" cy="338554"/>
          </a:xfrm>
          <a:prstGeom prst="rect">
            <a:avLst/>
          </a:prstGeom>
        </p:spPr>
        <p:txBody>
          <a:bodyPr wrap="square">
            <a:spAutoFit/>
          </a:bodyPr>
          <a:lstStyle/>
          <a:p>
            <a:pPr eaLnBrk="0" hangingPunct="0">
              <a:buClr>
                <a:srgbClr val="000000"/>
              </a:buClr>
              <a:buSzPct val="100000"/>
              <a:buFont typeface="Arial" charset="0"/>
              <a:buNone/>
              <a:defRPr/>
            </a:pPr>
            <a:r>
              <a:rPr lang="en-US" sz="1600" dirty="0">
                <a:solidFill>
                  <a:schemeClr val="tx1">
                    <a:lumMod val="75000"/>
                    <a:lumOff val="25000"/>
                  </a:schemeClr>
                </a:solidFill>
                <a:latin typeface="Gill Sans MT" panose="020B0502020104020203" pitchFamily="34" charset="0"/>
                <a:cs typeface="Times New Roman" pitchFamily="18" charset="0"/>
              </a:rPr>
              <a:t>The </a:t>
            </a:r>
            <a:r>
              <a:rPr lang="en-US" sz="1600" b="1" dirty="0">
                <a:solidFill>
                  <a:srgbClr val="E47588"/>
                </a:solidFill>
                <a:latin typeface="Gill Sans MT" panose="020B0502020104020203" pitchFamily="34" charset="0"/>
                <a:cs typeface="Times New Roman" pitchFamily="18" charset="0"/>
              </a:rPr>
              <a:t>oxidation</a:t>
            </a:r>
            <a:r>
              <a:rPr lang="en-US" sz="1600" b="1" dirty="0">
                <a:solidFill>
                  <a:schemeClr val="tx1">
                    <a:lumMod val="75000"/>
                    <a:lumOff val="25000"/>
                  </a:schemeClr>
                </a:solidFill>
                <a:latin typeface="Gill Sans MT" panose="020B0502020104020203" pitchFamily="34" charset="0"/>
                <a:cs typeface="Times New Roman" pitchFamily="18" charset="0"/>
              </a:rPr>
              <a:t> </a:t>
            </a:r>
            <a:r>
              <a:rPr lang="en-US" sz="1600" b="1" dirty="0">
                <a:solidFill>
                  <a:srgbClr val="E47588"/>
                </a:solidFill>
                <a:latin typeface="Gill Sans MT" panose="020B0502020104020203" pitchFamily="34" charset="0"/>
                <a:cs typeface="Times New Roman" pitchFamily="18" charset="0"/>
              </a:rPr>
              <a:t>number</a:t>
            </a:r>
            <a:r>
              <a:rPr lang="en-US" sz="1600" dirty="0">
                <a:solidFill>
                  <a:schemeClr val="tx1">
                    <a:lumMod val="75000"/>
                    <a:lumOff val="25000"/>
                  </a:schemeClr>
                </a:solidFill>
                <a:latin typeface="Gill Sans MT" panose="020B0502020104020203" pitchFamily="34" charset="0"/>
                <a:cs typeface="Times New Roman" pitchFamily="18" charset="0"/>
              </a:rPr>
              <a:t> is the charge an atom would have if electrons were transferred completely.</a:t>
            </a:r>
          </a:p>
        </p:txBody>
      </p:sp>
      <p:sp>
        <p:nvSpPr>
          <p:cNvPr id="13" name="Rectangle 12">
            <a:extLst>
              <a:ext uri="{FF2B5EF4-FFF2-40B4-BE49-F238E27FC236}">
                <a16:creationId xmlns:a16="http://schemas.microsoft.com/office/drawing/2014/main" id="{562D3A3D-6F7E-464F-AE9A-2C45E60C0A8D}"/>
              </a:ext>
            </a:extLst>
          </p:cNvPr>
          <p:cNvSpPr/>
          <p:nvPr/>
        </p:nvSpPr>
        <p:spPr>
          <a:xfrm>
            <a:off x="0" y="2567004"/>
            <a:ext cx="9144000" cy="338554"/>
          </a:xfrm>
          <a:prstGeom prst="rect">
            <a:avLst/>
          </a:prstGeom>
        </p:spPr>
        <p:txBody>
          <a:bodyPr wrap="square">
            <a:spAutoFit/>
          </a:bodyPr>
          <a:lstStyle/>
          <a:p>
            <a:pPr marL="342900" indent="-342900">
              <a:buFont typeface="+mj-lt"/>
              <a:buAutoNum type="arabicPeriod" startAt="2"/>
            </a:pPr>
            <a:r>
              <a:rPr lang="en-US" sz="1600" dirty="0">
                <a:solidFill>
                  <a:schemeClr val="tx1">
                    <a:lumMod val="75000"/>
                    <a:lumOff val="25000"/>
                  </a:schemeClr>
                </a:solidFill>
                <a:latin typeface="Gill Sans MT" panose="020B0502020104020203" pitchFamily="34" charset="0"/>
              </a:rPr>
              <a:t>The oxidation number of a monatomic ion = charge of the monatomic ion.</a:t>
            </a:r>
          </a:p>
        </p:txBody>
      </p:sp>
      <p:sp>
        <p:nvSpPr>
          <p:cNvPr id="14" name="Rectangle 13">
            <a:extLst>
              <a:ext uri="{FF2B5EF4-FFF2-40B4-BE49-F238E27FC236}">
                <a16:creationId xmlns:a16="http://schemas.microsoft.com/office/drawing/2014/main" id="{C9C00A30-9F9F-4A61-9688-AC0D8FB60B6B}"/>
              </a:ext>
            </a:extLst>
          </p:cNvPr>
          <p:cNvSpPr/>
          <p:nvPr/>
        </p:nvSpPr>
        <p:spPr>
          <a:xfrm>
            <a:off x="0" y="3121580"/>
            <a:ext cx="9144000" cy="338554"/>
          </a:xfrm>
          <a:prstGeom prst="rect">
            <a:avLst/>
          </a:prstGeom>
        </p:spPr>
        <p:txBody>
          <a:bodyPr wrap="square">
            <a:spAutoFit/>
          </a:bodyPr>
          <a:lstStyle/>
          <a:p>
            <a:pPr marL="342900" indent="-342900">
              <a:buFont typeface="+mj-lt"/>
              <a:buAutoNum type="arabicPeriod" startAt="3"/>
            </a:pPr>
            <a:r>
              <a:rPr lang="en-US" sz="1600" dirty="0">
                <a:solidFill>
                  <a:schemeClr val="tx1">
                    <a:lumMod val="75000"/>
                    <a:lumOff val="25000"/>
                  </a:schemeClr>
                </a:solidFill>
                <a:latin typeface="Gill Sans MT" panose="020B0502020104020203" pitchFamily="34" charset="0"/>
              </a:rPr>
              <a:t>The oxidation number of all Group 1A metals = +1 (unless elemental: Rule 1)</a:t>
            </a:r>
          </a:p>
        </p:txBody>
      </p:sp>
      <p:sp>
        <p:nvSpPr>
          <p:cNvPr id="15" name="Rectangle 14">
            <a:extLst>
              <a:ext uri="{FF2B5EF4-FFF2-40B4-BE49-F238E27FC236}">
                <a16:creationId xmlns:a16="http://schemas.microsoft.com/office/drawing/2014/main" id="{3E1A965B-3F27-4497-9E32-C7D640C13FEF}"/>
              </a:ext>
            </a:extLst>
          </p:cNvPr>
          <p:cNvSpPr/>
          <p:nvPr/>
        </p:nvSpPr>
        <p:spPr>
          <a:xfrm>
            <a:off x="0" y="3459147"/>
            <a:ext cx="9144000" cy="338554"/>
          </a:xfrm>
          <a:prstGeom prst="rect">
            <a:avLst/>
          </a:prstGeom>
        </p:spPr>
        <p:txBody>
          <a:bodyPr wrap="square">
            <a:spAutoFit/>
          </a:bodyPr>
          <a:lstStyle/>
          <a:p>
            <a:pPr marL="342900" indent="-342900">
              <a:buFont typeface="+mj-lt"/>
              <a:buAutoNum type="arabicPeriod" startAt="4"/>
            </a:pPr>
            <a:r>
              <a:rPr lang="en-US" sz="1600" dirty="0">
                <a:solidFill>
                  <a:schemeClr val="tx1">
                    <a:lumMod val="75000"/>
                    <a:lumOff val="25000"/>
                  </a:schemeClr>
                </a:solidFill>
                <a:latin typeface="Gill Sans MT" panose="020B0502020104020203" pitchFamily="34" charset="0"/>
              </a:rPr>
              <a:t>The oxidation number of all Group 2A metals = +2 (unless elemental: Rule 1)</a:t>
            </a:r>
          </a:p>
        </p:txBody>
      </p:sp>
      <p:sp>
        <p:nvSpPr>
          <p:cNvPr id="16" name="Rectangle 15">
            <a:extLst>
              <a:ext uri="{FF2B5EF4-FFF2-40B4-BE49-F238E27FC236}">
                <a16:creationId xmlns:a16="http://schemas.microsoft.com/office/drawing/2014/main" id="{F33C7AB4-BC04-4AC6-A04A-5EB1F5F2CFE6}"/>
              </a:ext>
            </a:extLst>
          </p:cNvPr>
          <p:cNvSpPr/>
          <p:nvPr/>
        </p:nvSpPr>
        <p:spPr>
          <a:xfrm>
            <a:off x="0" y="3827138"/>
            <a:ext cx="9144000" cy="830997"/>
          </a:xfrm>
          <a:prstGeom prst="rect">
            <a:avLst/>
          </a:prstGeom>
        </p:spPr>
        <p:txBody>
          <a:bodyPr wrap="square">
            <a:spAutoFit/>
          </a:bodyPr>
          <a:lstStyle/>
          <a:p>
            <a:pPr marL="342900" indent="-342900">
              <a:buFont typeface="+mj-lt"/>
              <a:buAutoNum type="arabicPeriod" startAt="5"/>
            </a:pPr>
            <a:r>
              <a:rPr lang="en-US" sz="1600" dirty="0">
                <a:solidFill>
                  <a:schemeClr val="tx1">
                    <a:lumMod val="75000"/>
                    <a:lumOff val="25000"/>
                  </a:schemeClr>
                </a:solidFill>
                <a:latin typeface="Gill Sans MT" panose="020B0502020104020203" pitchFamily="34" charset="0"/>
              </a:rPr>
              <a:t>Hydrogen (H) has two possible oxidation numbers:</a:t>
            </a:r>
          </a:p>
          <a:p>
            <a:pPr marL="800100" lvl="1" indent="-342900">
              <a:buFont typeface="Arial" panose="020B0604020202020204" pitchFamily="34" charset="0"/>
              <a:buChar char="•"/>
            </a:pPr>
            <a:r>
              <a:rPr lang="en-US" sz="1600" dirty="0">
                <a:solidFill>
                  <a:schemeClr val="tx1">
                    <a:lumMod val="75000"/>
                    <a:lumOff val="25000"/>
                  </a:schemeClr>
                </a:solidFill>
                <a:latin typeface="Gill Sans MT" panose="020B0502020104020203" pitchFamily="34" charset="0"/>
              </a:rPr>
              <a:t>+1 when bonded to a nonmetal</a:t>
            </a:r>
          </a:p>
          <a:p>
            <a:pPr marL="800100" lvl="1" indent="-342900">
              <a:buFont typeface="Arial" panose="020B0604020202020204" pitchFamily="34" charset="0"/>
              <a:buChar char="•"/>
            </a:pPr>
            <a:r>
              <a:rPr lang="en-US" sz="1600" dirty="0">
                <a:solidFill>
                  <a:schemeClr val="tx1">
                    <a:lumMod val="75000"/>
                    <a:lumOff val="25000"/>
                  </a:schemeClr>
                </a:solidFill>
                <a:latin typeface="Gill Sans MT" panose="020B0502020104020203" pitchFamily="34" charset="0"/>
              </a:rPr>
              <a:t>–1 when bonded to a metal</a:t>
            </a:r>
            <a:endParaRPr lang="en-US" dirty="0">
              <a:solidFill>
                <a:schemeClr val="tx1">
                  <a:lumMod val="75000"/>
                  <a:lumOff val="25000"/>
                </a:schemeClr>
              </a:solidFill>
              <a:latin typeface="Gill Sans MT" panose="020B0502020104020203" pitchFamily="34" charset="0"/>
            </a:endParaRPr>
          </a:p>
        </p:txBody>
      </p:sp>
      <p:sp>
        <p:nvSpPr>
          <p:cNvPr id="17" name="Rectangle 16">
            <a:extLst>
              <a:ext uri="{FF2B5EF4-FFF2-40B4-BE49-F238E27FC236}">
                <a16:creationId xmlns:a16="http://schemas.microsoft.com/office/drawing/2014/main" id="{B66E07CD-0B7A-43D4-B358-05CDD2E27E68}"/>
              </a:ext>
            </a:extLst>
          </p:cNvPr>
          <p:cNvSpPr/>
          <p:nvPr/>
        </p:nvSpPr>
        <p:spPr>
          <a:xfrm>
            <a:off x="0" y="4702196"/>
            <a:ext cx="9144000" cy="830997"/>
          </a:xfrm>
          <a:prstGeom prst="rect">
            <a:avLst/>
          </a:prstGeom>
        </p:spPr>
        <p:txBody>
          <a:bodyPr wrap="square">
            <a:spAutoFit/>
          </a:bodyPr>
          <a:lstStyle/>
          <a:p>
            <a:pPr marL="342900" indent="-342900">
              <a:buFont typeface="+mj-lt"/>
              <a:buAutoNum type="arabicPeriod" startAt="6"/>
            </a:pPr>
            <a:r>
              <a:rPr lang="en-US" sz="1600" dirty="0">
                <a:solidFill>
                  <a:schemeClr val="tx1">
                    <a:lumMod val="75000"/>
                    <a:lumOff val="25000"/>
                  </a:schemeClr>
                </a:solidFill>
                <a:latin typeface="Gill Sans MT" panose="020B0502020104020203" pitchFamily="34" charset="0"/>
              </a:rPr>
              <a:t>Oxygen (O) has two possible oxidation numbers:</a:t>
            </a:r>
          </a:p>
          <a:p>
            <a:pPr marL="800100" lvl="1" indent="-342900">
              <a:buFont typeface="Arial" panose="020B0604020202020204" pitchFamily="34" charset="0"/>
              <a:buChar char="•"/>
            </a:pPr>
            <a:r>
              <a:rPr lang="en-US" sz="1600" dirty="0">
                <a:solidFill>
                  <a:schemeClr val="tx1">
                    <a:lumMod val="75000"/>
                    <a:lumOff val="25000"/>
                  </a:schemeClr>
                </a:solidFill>
                <a:latin typeface="Gill Sans MT" panose="020B0502020104020203" pitchFamily="34" charset="0"/>
              </a:rPr>
              <a:t>–1 in peroxides (O</a:t>
            </a:r>
            <a:r>
              <a:rPr lang="en-US" sz="1600" baseline="-25000" dirty="0">
                <a:solidFill>
                  <a:schemeClr val="tx1">
                    <a:lumMod val="75000"/>
                    <a:lumOff val="25000"/>
                  </a:schemeClr>
                </a:solidFill>
                <a:latin typeface="Gill Sans MT" panose="020B0502020104020203" pitchFamily="34" charset="0"/>
              </a:rPr>
              <a:t>2</a:t>
            </a:r>
            <a:r>
              <a:rPr lang="en-US" sz="1600" baseline="30000" dirty="0">
                <a:solidFill>
                  <a:schemeClr val="tx1">
                    <a:lumMod val="75000"/>
                    <a:lumOff val="25000"/>
                  </a:schemeClr>
                </a:solidFill>
                <a:latin typeface="Gill Sans MT" panose="020B0502020104020203" pitchFamily="34" charset="0"/>
              </a:rPr>
              <a:t>–2</a:t>
            </a:r>
            <a:r>
              <a:rPr lang="en-US" sz="1600" dirty="0">
                <a:solidFill>
                  <a:schemeClr val="tx1">
                    <a:lumMod val="75000"/>
                    <a:lumOff val="25000"/>
                  </a:schemeClr>
                </a:solidFill>
                <a:latin typeface="Gill Sans MT" panose="020B0502020104020203" pitchFamily="34" charset="0"/>
              </a:rPr>
              <a:t>) : Not very common (only assign through calculations)</a:t>
            </a:r>
          </a:p>
          <a:p>
            <a:pPr marL="800100" lvl="1" indent="-342900">
              <a:buFont typeface="Arial" panose="020B0604020202020204" pitchFamily="34" charset="0"/>
              <a:buChar char="•"/>
            </a:pPr>
            <a:r>
              <a:rPr lang="en-US" sz="1600" dirty="0">
                <a:solidFill>
                  <a:schemeClr val="tx1">
                    <a:lumMod val="75000"/>
                    <a:lumOff val="25000"/>
                  </a:schemeClr>
                </a:solidFill>
                <a:latin typeface="Gill Sans MT" panose="020B0502020104020203" pitchFamily="34" charset="0"/>
              </a:rPr>
              <a:t>–2 in all other compounds : Most common</a:t>
            </a:r>
          </a:p>
        </p:txBody>
      </p:sp>
      <p:sp>
        <p:nvSpPr>
          <p:cNvPr id="18" name="Rectangle 17">
            <a:extLst>
              <a:ext uri="{FF2B5EF4-FFF2-40B4-BE49-F238E27FC236}">
                <a16:creationId xmlns:a16="http://schemas.microsoft.com/office/drawing/2014/main" id="{4E571F39-2E94-45DA-8613-8FEC76D54732}"/>
              </a:ext>
            </a:extLst>
          </p:cNvPr>
          <p:cNvSpPr/>
          <p:nvPr/>
        </p:nvSpPr>
        <p:spPr>
          <a:xfrm>
            <a:off x="13918" y="5577254"/>
            <a:ext cx="7308578" cy="584775"/>
          </a:xfrm>
          <a:prstGeom prst="rect">
            <a:avLst/>
          </a:prstGeom>
        </p:spPr>
        <p:txBody>
          <a:bodyPr wrap="square">
            <a:spAutoFit/>
          </a:bodyPr>
          <a:lstStyle/>
          <a:p>
            <a:pPr marL="342900" indent="-342900">
              <a:buFont typeface="+mj-lt"/>
              <a:buAutoNum type="arabicPeriod" startAt="7"/>
            </a:pPr>
            <a:r>
              <a:rPr lang="en-US" sz="1600" dirty="0">
                <a:solidFill>
                  <a:schemeClr val="tx1">
                    <a:lumMod val="75000"/>
                    <a:lumOff val="25000"/>
                  </a:schemeClr>
                </a:solidFill>
                <a:latin typeface="Gill Sans MT" panose="020B0502020104020203" pitchFamily="34" charset="0"/>
              </a:rPr>
              <a:t>The oxidation number of fluorine (F) is always –1. All halogens –1 unless combined with O or other halogens.</a:t>
            </a:r>
          </a:p>
        </p:txBody>
      </p:sp>
      <p:sp>
        <p:nvSpPr>
          <p:cNvPr id="19" name="Rectangle 18">
            <a:extLst>
              <a:ext uri="{FF2B5EF4-FFF2-40B4-BE49-F238E27FC236}">
                <a16:creationId xmlns:a16="http://schemas.microsoft.com/office/drawing/2014/main" id="{981C8A8F-6F7F-4E4F-BD67-1B4A26A7F9DC}"/>
              </a:ext>
            </a:extLst>
          </p:cNvPr>
          <p:cNvSpPr/>
          <p:nvPr/>
        </p:nvSpPr>
        <p:spPr>
          <a:xfrm>
            <a:off x="13918" y="6268881"/>
            <a:ext cx="7019530" cy="584775"/>
          </a:xfrm>
          <a:prstGeom prst="rect">
            <a:avLst/>
          </a:prstGeom>
        </p:spPr>
        <p:txBody>
          <a:bodyPr wrap="square">
            <a:spAutoFit/>
          </a:bodyPr>
          <a:lstStyle/>
          <a:p>
            <a:pPr marL="342900" indent="-342900">
              <a:buFont typeface="+mj-lt"/>
              <a:buAutoNum type="arabicPeriod" startAt="8"/>
            </a:pPr>
            <a:r>
              <a:rPr lang="en-US" sz="1600" dirty="0">
                <a:solidFill>
                  <a:schemeClr val="tx1">
                    <a:lumMod val="75000"/>
                    <a:lumOff val="25000"/>
                  </a:schemeClr>
                </a:solidFill>
                <a:latin typeface="Gill Sans MT" panose="020B0502020104020203" pitchFamily="34" charset="0"/>
              </a:rPr>
              <a:t>The sum of the oxidation numbers of all atoms (or ions) in a molecule or polyatomic ion equals the charge on the molecule or ion</a:t>
            </a:r>
          </a:p>
        </p:txBody>
      </p:sp>
    </p:spTree>
    <p:extLst>
      <p:ext uri="{BB962C8B-B14F-4D97-AF65-F5344CB8AC3E}">
        <p14:creationId xmlns:p14="http://schemas.microsoft.com/office/powerpoint/2010/main" val="9268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29</a:t>
            </a:fld>
            <a:endParaRPr lang="en-US" dirty="0">
              <a:solidFill>
                <a:schemeClr val="bg1"/>
              </a:solidFill>
            </a:endParaRPr>
          </a:p>
        </p:txBody>
      </p:sp>
      <p:sp>
        <p:nvSpPr>
          <p:cNvPr id="8" name="TextBox 6">
            <a:extLst>
              <a:ext uri="{FF2B5EF4-FFF2-40B4-BE49-F238E27FC236}">
                <a16:creationId xmlns:a16="http://schemas.microsoft.com/office/drawing/2014/main" id="{7B57D3F1-E069-49BF-B8F2-C18C3F074D6D}"/>
              </a:ext>
            </a:extLst>
          </p:cNvPr>
          <p:cNvSpPr txBox="1">
            <a:spLocks noChangeArrowheads="1"/>
          </p:cNvSpPr>
          <p:nvPr/>
        </p:nvSpPr>
        <p:spPr bwMode="auto">
          <a:xfrm>
            <a:off x="0" y="783180"/>
            <a:ext cx="89154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Assign the oxidation numbers to the elements in the compound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0" name="TextBox 9">
            <a:extLst>
              <a:ext uri="{FF2B5EF4-FFF2-40B4-BE49-F238E27FC236}">
                <a16:creationId xmlns:a16="http://schemas.microsoft.com/office/drawing/2014/main" id="{EEED3D5A-556C-4DD0-BF79-B3B2EFE4D16E}"/>
              </a:ext>
            </a:extLst>
          </p:cNvPr>
          <p:cNvSpPr txBox="1">
            <a:spLocks noChangeArrowheads="1"/>
          </p:cNvSpPr>
          <p:nvPr/>
        </p:nvSpPr>
        <p:spPr bwMode="auto">
          <a:xfrm>
            <a:off x="803944" y="1152535"/>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SO</a:t>
            </a:r>
            <a:r>
              <a:rPr lang="en-US" altLang="en-US" b="1" baseline="-25000" dirty="0">
                <a:solidFill>
                  <a:schemeClr val="tx1">
                    <a:lumMod val="75000"/>
                    <a:lumOff val="25000"/>
                  </a:schemeClr>
                </a:solidFill>
                <a:latin typeface="Gill Sans MT" panose="020B0502020104020203" pitchFamily="34" charset="0"/>
              </a:rPr>
              <a:t>4</a:t>
            </a:r>
          </a:p>
        </p:txBody>
      </p:sp>
      <p:sp>
        <p:nvSpPr>
          <p:cNvPr id="13" name="Rectangle 2">
            <a:extLst>
              <a:ext uri="{FF2B5EF4-FFF2-40B4-BE49-F238E27FC236}">
                <a16:creationId xmlns:a16="http://schemas.microsoft.com/office/drawing/2014/main" id="{8A78E0EB-028B-4F4F-AEB3-B44EE51E42A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Assigning Oxidation Numbers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8A403534-687F-4255-AF82-67C162EA9B34}"/>
              </a:ext>
            </a:extLst>
          </p:cNvPr>
          <p:cNvSpPr txBox="1"/>
          <p:nvPr/>
        </p:nvSpPr>
        <p:spPr>
          <a:xfrm>
            <a:off x="755010" y="1413571"/>
            <a:ext cx="6381875"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it elemental? (Is it an individual atom or is bound to something?)</a:t>
            </a:r>
          </a:p>
        </p:txBody>
      </p:sp>
      <p:sp>
        <p:nvSpPr>
          <p:cNvPr id="14" name="TextBox 13">
            <a:extLst>
              <a:ext uri="{FF2B5EF4-FFF2-40B4-BE49-F238E27FC236}">
                <a16:creationId xmlns:a16="http://schemas.microsoft.com/office/drawing/2014/main" id="{57643E4D-B5A0-4EB8-A78C-09CD095858CF}"/>
              </a:ext>
            </a:extLst>
          </p:cNvPr>
          <p:cNvSpPr txBox="1"/>
          <p:nvPr/>
        </p:nvSpPr>
        <p:spPr>
          <a:xfrm>
            <a:off x="6924613" y="1413571"/>
            <a:ext cx="1876347"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not elemental</a:t>
            </a:r>
          </a:p>
        </p:txBody>
      </p:sp>
      <p:sp>
        <p:nvSpPr>
          <p:cNvPr id="15" name="TextBox 14">
            <a:extLst>
              <a:ext uri="{FF2B5EF4-FFF2-40B4-BE49-F238E27FC236}">
                <a16:creationId xmlns:a16="http://schemas.microsoft.com/office/drawing/2014/main" id="{6C90B107-7FC1-4CD2-B429-F9B365CB07FD}"/>
              </a:ext>
            </a:extLst>
          </p:cNvPr>
          <p:cNvSpPr txBox="1"/>
          <p:nvPr/>
        </p:nvSpPr>
        <p:spPr>
          <a:xfrm>
            <a:off x="755010" y="1798781"/>
            <a:ext cx="412645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it a charged element (monatomic ion)? </a:t>
            </a:r>
          </a:p>
        </p:txBody>
      </p:sp>
      <p:sp>
        <p:nvSpPr>
          <p:cNvPr id="16" name="TextBox 15">
            <a:extLst>
              <a:ext uri="{FF2B5EF4-FFF2-40B4-BE49-F238E27FC236}">
                <a16:creationId xmlns:a16="http://schemas.microsoft.com/office/drawing/2014/main" id="{0212C084-FFDD-46BA-BC16-718873822C9C}"/>
              </a:ext>
            </a:extLst>
          </p:cNvPr>
          <p:cNvSpPr txBox="1"/>
          <p:nvPr/>
        </p:nvSpPr>
        <p:spPr>
          <a:xfrm>
            <a:off x="4825064" y="1798781"/>
            <a:ext cx="266983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not a charged element</a:t>
            </a:r>
          </a:p>
        </p:txBody>
      </p:sp>
      <p:sp>
        <p:nvSpPr>
          <p:cNvPr id="17" name="TextBox 16">
            <a:extLst>
              <a:ext uri="{FF2B5EF4-FFF2-40B4-BE49-F238E27FC236}">
                <a16:creationId xmlns:a16="http://schemas.microsoft.com/office/drawing/2014/main" id="{118BD96D-C41F-4DF2-BFA8-5ABBCD8170B8}"/>
              </a:ext>
            </a:extLst>
          </p:cNvPr>
          <p:cNvSpPr txBox="1"/>
          <p:nvPr/>
        </p:nvSpPr>
        <p:spPr>
          <a:xfrm>
            <a:off x="755010" y="2183991"/>
            <a:ext cx="2707023"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group I metal present? </a:t>
            </a:r>
          </a:p>
        </p:txBody>
      </p:sp>
      <p:sp>
        <p:nvSpPr>
          <p:cNvPr id="18" name="TextBox 17">
            <a:extLst>
              <a:ext uri="{FF2B5EF4-FFF2-40B4-BE49-F238E27FC236}">
                <a16:creationId xmlns:a16="http://schemas.microsoft.com/office/drawing/2014/main" id="{427E7C25-0F4C-4E24-823B-C2B051AFDA20}"/>
              </a:ext>
            </a:extLst>
          </p:cNvPr>
          <p:cNvSpPr txBox="1"/>
          <p:nvPr/>
        </p:nvSpPr>
        <p:spPr>
          <a:xfrm>
            <a:off x="3352814" y="2183991"/>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19" name="TextBox 18">
            <a:extLst>
              <a:ext uri="{FF2B5EF4-FFF2-40B4-BE49-F238E27FC236}">
                <a16:creationId xmlns:a16="http://schemas.microsoft.com/office/drawing/2014/main" id="{85AA999A-031F-49B8-A0F1-D83A513E0DDB}"/>
              </a:ext>
            </a:extLst>
          </p:cNvPr>
          <p:cNvSpPr txBox="1"/>
          <p:nvPr/>
        </p:nvSpPr>
        <p:spPr>
          <a:xfrm>
            <a:off x="755010" y="2569201"/>
            <a:ext cx="276473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group II metal present? </a:t>
            </a:r>
          </a:p>
        </p:txBody>
      </p:sp>
      <p:sp>
        <p:nvSpPr>
          <p:cNvPr id="20" name="TextBox 19">
            <a:extLst>
              <a:ext uri="{FF2B5EF4-FFF2-40B4-BE49-F238E27FC236}">
                <a16:creationId xmlns:a16="http://schemas.microsoft.com/office/drawing/2014/main" id="{C0ACA1F1-A683-4A09-9717-159D09D1340A}"/>
              </a:ext>
            </a:extLst>
          </p:cNvPr>
          <p:cNvSpPr txBox="1"/>
          <p:nvPr/>
        </p:nvSpPr>
        <p:spPr>
          <a:xfrm>
            <a:off x="3352814" y="2553323"/>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21" name="TextBox 20">
            <a:extLst>
              <a:ext uri="{FF2B5EF4-FFF2-40B4-BE49-F238E27FC236}">
                <a16:creationId xmlns:a16="http://schemas.microsoft.com/office/drawing/2014/main" id="{3DD1692E-4EE3-4996-8F23-D8CAACC9DEBC}"/>
              </a:ext>
            </a:extLst>
          </p:cNvPr>
          <p:cNvSpPr txBox="1"/>
          <p:nvPr/>
        </p:nvSpPr>
        <p:spPr>
          <a:xfrm>
            <a:off x="766037" y="2962844"/>
            <a:ext cx="2262864"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hydrogen present?</a:t>
            </a:r>
          </a:p>
        </p:txBody>
      </p:sp>
      <p:sp>
        <p:nvSpPr>
          <p:cNvPr id="22" name="TextBox 21">
            <a:extLst>
              <a:ext uri="{FF2B5EF4-FFF2-40B4-BE49-F238E27FC236}">
                <a16:creationId xmlns:a16="http://schemas.microsoft.com/office/drawing/2014/main" id="{D2852D83-BC53-4D83-A195-826031A103D6}"/>
              </a:ext>
            </a:extLst>
          </p:cNvPr>
          <p:cNvSpPr txBox="1"/>
          <p:nvPr/>
        </p:nvSpPr>
        <p:spPr>
          <a:xfrm>
            <a:off x="3028901" y="2954411"/>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3" name="TextBox 22">
            <a:extLst>
              <a:ext uri="{FF2B5EF4-FFF2-40B4-BE49-F238E27FC236}">
                <a16:creationId xmlns:a16="http://schemas.microsoft.com/office/drawing/2014/main" id="{C28BB029-CBAF-4F54-992F-6DC74F852A49}"/>
              </a:ext>
            </a:extLst>
          </p:cNvPr>
          <p:cNvSpPr txBox="1"/>
          <p:nvPr/>
        </p:nvSpPr>
        <p:spPr>
          <a:xfrm>
            <a:off x="3598234" y="2948380"/>
            <a:ext cx="3480440"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it bound to a metal or nonmetal?</a:t>
            </a:r>
          </a:p>
        </p:txBody>
      </p:sp>
      <p:sp>
        <p:nvSpPr>
          <p:cNvPr id="24" name="TextBox 23">
            <a:extLst>
              <a:ext uri="{FF2B5EF4-FFF2-40B4-BE49-F238E27FC236}">
                <a16:creationId xmlns:a16="http://schemas.microsoft.com/office/drawing/2014/main" id="{E1DF3D74-E3E5-4FA1-9DED-266528B3F1BF}"/>
              </a:ext>
            </a:extLst>
          </p:cNvPr>
          <p:cNvSpPr txBox="1"/>
          <p:nvPr/>
        </p:nvSpPr>
        <p:spPr>
          <a:xfrm>
            <a:off x="6957526" y="2959215"/>
            <a:ext cx="112082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Nonmetal</a:t>
            </a:r>
          </a:p>
        </p:txBody>
      </p:sp>
      <p:sp>
        <p:nvSpPr>
          <p:cNvPr id="25" name="TextBox 24">
            <a:extLst>
              <a:ext uri="{FF2B5EF4-FFF2-40B4-BE49-F238E27FC236}">
                <a16:creationId xmlns:a16="http://schemas.microsoft.com/office/drawing/2014/main" id="{4D3CA380-015F-4BB8-A2CC-4B46F35DA416}"/>
              </a:ext>
            </a:extLst>
          </p:cNvPr>
          <p:cNvSpPr txBox="1"/>
          <p:nvPr/>
        </p:nvSpPr>
        <p:spPr>
          <a:xfrm>
            <a:off x="2717480" y="3319644"/>
            <a:ext cx="3696076"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Oxidation number for hydrogen is +1</a:t>
            </a:r>
          </a:p>
        </p:txBody>
      </p:sp>
      <p:sp>
        <p:nvSpPr>
          <p:cNvPr id="26" name="TextBox 25">
            <a:extLst>
              <a:ext uri="{FF2B5EF4-FFF2-40B4-BE49-F238E27FC236}">
                <a16:creationId xmlns:a16="http://schemas.microsoft.com/office/drawing/2014/main" id="{4199798F-6AC9-4B4A-8A6A-86549BA00FCE}"/>
              </a:ext>
            </a:extLst>
          </p:cNvPr>
          <p:cNvSpPr txBox="1"/>
          <p:nvPr/>
        </p:nvSpPr>
        <p:spPr>
          <a:xfrm>
            <a:off x="755010" y="3701467"/>
            <a:ext cx="2744790"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there an oxygen present?</a:t>
            </a:r>
          </a:p>
        </p:txBody>
      </p:sp>
      <p:sp>
        <p:nvSpPr>
          <p:cNvPr id="27" name="TextBox 26">
            <a:extLst>
              <a:ext uri="{FF2B5EF4-FFF2-40B4-BE49-F238E27FC236}">
                <a16:creationId xmlns:a16="http://schemas.microsoft.com/office/drawing/2014/main" id="{83E8A378-99A9-4152-BE21-256AF6ECA7EB}"/>
              </a:ext>
            </a:extLst>
          </p:cNvPr>
          <p:cNvSpPr txBox="1"/>
          <p:nvPr/>
        </p:nvSpPr>
        <p:spPr>
          <a:xfrm>
            <a:off x="3360776" y="3684877"/>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8" name="TextBox 27">
            <a:extLst>
              <a:ext uri="{FF2B5EF4-FFF2-40B4-BE49-F238E27FC236}">
                <a16:creationId xmlns:a16="http://schemas.microsoft.com/office/drawing/2014/main" id="{53350041-C9B2-4B19-A938-ADB40099748A}"/>
              </a:ext>
            </a:extLst>
          </p:cNvPr>
          <p:cNvSpPr txBox="1"/>
          <p:nvPr/>
        </p:nvSpPr>
        <p:spPr>
          <a:xfrm>
            <a:off x="755010" y="4045330"/>
            <a:ext cx="4980018"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the oxygen the only unknown oxidation number?</a:t>
            </a:r>
          </a:p>
        </p:txBody>
      </p:sp>
      <p:sp>
        <p:nvSpPr>
          <p:cNvPr id="29" name="TextBox 28">
            <a:extLst>
              <a:ext uri="{FF2B5EF4-FFF2-40B4-BE49-F238E27FC236}">
                <a16:creationId xmlns:a16="http://schemas.microsoft.com/office/drawing/2014/main" id="{B7147E49-1DC4-4636-A8E7-20055A4F476E}"/>
              </a:ext>
            </a:extLst>
          </p:cNvPr>
          <p:cNvSpPr txBox="1"/>
          <p:nvPr/>
        </p:nvSpPr>
        <p:spPr>
          <a:xfrm>
            <a:off x="5637900" y="4045330"/>
            <a:ext cx="176189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S not known</a:t>
            </a:r>
          </a:p>
        </p:txBody>
      </p:sp>
      <p:sp>
        <p:nvSpPr>
          <p:cNvPr id="30" name="TextBox 29">
            <a:extLst>
              <a:ext uri="{FF2B5EF4-FFF2-40B4-BE49-F238E27FC236}">
                <a16:creationId xmlns:a16="http://schemas.microsoft.com/office/drawing/2014/main" id="{D87E1879-AEE3-4AA4-9321-440539ECF212}"/>
              </a:ext>
            </a:extLst>
          </p:cNvPr>
          <p:cNvSpPr txBox="1"/>
          <p:nvPr/>
        </p:nvSpPr>
        <p:spPr>
          <a:xfrm>
            <a:off x="2818235" y="4373310"/>
            <a:ext cx="3478901"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Oxidation number for oxygen is –2</a:t>
            </a:r>
          </a:p>
        </p:txBody>
      </p:sp>
      <p:sp>
        <p:nvSpPr>
          <p:cNvPr id="31" name="TextBox 30">
            <a:extLst>
              <a:ext uri="{FF2B5EF4-FFF2-40B4-BE49-F238E27FC236}">
                <a16:creationId xmlns:a16="http://schemas.microsoft.com/office/drawing/2014/main" id="{109A5856-4AE5-4CE5-83DC-550405063145}"/>
              </a:ext>
            </a:extLst>
          </p:cNvPr>
          <p:cNvSpPr txBox="1"/>
          <p:nvPr/>
        </p:nvSpPr>
        <p:spPr>
          <a:xfrm>
            <a:off x="785338" y="4649067"/>
            <a:ext cx="2121286"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fluorine present?</a:t>
            </a:r>
          </a:p>
        </p:txBody>
      </p:sp>
      <p:sp>
        <p:nvSpPr>
          <p:cNvPr id="32" name="TextBox 31">
            <a:extLst>
              <a:ext uri="{FF2B5EF4-FFF2-40B4-BE49-F238E27FC236}">
                <a16:creationId xmlns:a16="http://schemas.microsoft.com/office/drawing/2014/main" id="{3935EEE4-A141-4807-9F83-F4400E7768C1}"/>
              </a:ext>
            </a:extLst>
          </p:cNvPr>
          <p:cNvSpPr txBox="1"/>
          <p:nvPr/>
        </p:nvSpPr>
        <p:spPr>
          <a:xfrm>
            <a:off x="2906580" y="4654079"/>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33" name="TextBox 32">
            <a:extLst>
              <a:ext uri="{FF2B5EF4-FFF2-40B4-BE49-F238E27FC236}">
                <a16:creationId xmlns:a16="http://schemas.microsoft.com/office/drawing/2014/main" id="{8993348D-8603-44A4-B22E-744EBFFCC2C8}"/>
              </a:ext>
            </a:extLst>
          </p:cNvPr>
          <p:cNvSpPr txBox="1"/>
          <p:nvPr/>
        </p:nvSpPr>
        <p:spPr>
          <a:xfrm>
            <a:off x="755011" y="5028423"/>
            <a:ext cx="8388990"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The sum of all oxidation numbers must sum to the overall charge of the compound. The overall charge of the compound is zero. Solve for the unknown</a:t>
            </a:r>
          </a:p>
        </p:txBody>
      </p:sp>
      <p:sp>
        <p:nvSpPr>
          <p:cNvPr id="35" name="TextBox 34">
            <a:extLst>
              <a:ext uri="{FF2B5EF4-FFF2-40B4-BE49-F238E27FC236}">
                <a16:creationId xmlns:a16="http://schemas.microsoft.com/office/drawing/2014/main" id="{57E86D11-B10E-4579-B82F-BB97613A203F}"/>
              </a:ext>
            </a:extLst>
          </p:cNvPr>
          <p:cNvSpPr txBox="1"/>
          <p:nvPr/>
        </p:nvSpPr>
        <p:spPr>
          <a:xfrm>
            <a:off x="755010" y="5684778"/>
            <a:ext cx="3323504"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(2)(+1) + (1)(x) + (4)(–2) = 0</a:t>
            </a:r>
          </a:p>
        </p:txBody>
      </p:sp>
      <p:sp>
        <p:nvSpPr>
          <p:cNvPr id="36" name="TextBox 35">
            <a:extLst>
              <a:ext uri="{FF2B5EF4-FFF2-40B4-BE49-F238E27FC236}">
                <a16:creationId xmlns:a16="http://schemas.microsoft.com/office/drawing/2014/main" id="{0CA7209C-CEBA-4C33-8531-FCD7E66AC36D}"/>
              </a:ext>
            </a:extLst>
          </p:cNvPr>
          <p:cNvSpPr txBox="1"/>
          <p:nvPr/>
        </p:nvSpPr>
        <p:spPr>
          <a:xfrm>
            <a:off x="762767" y="6055129"/>
            <a:ext cx="3323504"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2+ x – 8 = 0</a:t>
            </a:r>
          </a:p>
        </p:txBody>
      </p:sp>
      <p:sp>
        <p:nvSpPr>
          <p:cNvPr id="37" name="TextBox 36">
            <a:extLst>
              <a:ext uri="{FF2B5EF4-FFF2-40B4-BE49-F238E27FC236}">
                <a16:creationId xmlns:a16="http://schemas.microsoft.com/office/drawing/2014/main" id="{31E4AE5F-09D8-4F7F-9456-130A3E4D5A16}"/>
              </a:ext>
            </a:extLst>
          </p:cNvPr>
          <p:cNvSpPr txBox="1"/>
          <p:nvPr/>
        </p:nvSpPr>
        <p:spPr>
          <a:xfrm>
            <a:off x="770524" y="6401630"/>
            <a:ext cx="4964504"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x = +6		</a:t>
            </a:r>
            <a:r>
              <a:rPr lang="en-US" dirty="0">
                <a:solidFill>
                  <a:srgbClr val="67AEB6"/>
                </a:solidFill>
                <a:latin typeface="Gill Sans MT" panose="020B0502020104020203" pitchFamily="34" charset="0"/>
              </a:rPr>
              <a:t>(Oxidation number for sulfur is +6)</a:t>
            </a:r>
          </a:p>
        </p:txBody>
      </p:sp>
    </p:spTree>
    <p:extLst>
      <p:ext uri="{BB962C8B-B14F-4D97-AF65-F5344CB8AC3E}">
        <p14:creationId xmlns:p14="http://schemas.microsoft.com/office/powerpoint/2010/main" val="2483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a:t>
            </a:fld>
            <a:endParaRPr lang="en-US" dirty="0">
              <a:solidFill>
                <a:schemeClr val="bg1"/>
              </a:solidFill>
            </a:endParaRPr>
          </a:p>
        </p:txBody>
      </p:sp>
      <p:pic>
        <p:nvPicPr>
          <p:cNvPr id="9" name="Picture 6" descr="bur75640_un0306">
            <a:extLst>
              <a:ext uri="{FF2B5EF4-FFF2-40B4-BE49-F238E27FC236}">
                <a16:creationId xmlns:a16="http://schemas.microsoft.com/office/drawing/2014/main" id="{DBBBB65F-FD84-4FBA-969E-AD76C33BA3CB}"/>
              </a:ext>
            </a:extLst>
          </p:cNvPr>
          <p:cNvPicPr>
            <a:picLocks noChangeAspect="1" noChangeArrowheads="1"/>
          </p:cNvPicPr>
          <p:nvPr/>
        </p:nvPicPr>
        <p:blipFill>
          <a:blip r:embed="rId2" cstate="print">
            <a:clrChange>
              <a:clrFrom>
                <a:srgbClr val="FFFFFF"/>
              </a:clrFrom>
              <a:clrTo>
                <a:srgbClr val="FFFFFF">
                  <a:alpha val="0"/>
                </a:srgbClr>
              </a:clrTo>
            </a:clrChange>
          </a:blip>
          <a:srcRect t="7080"/>
          <a:stretch>
            <a:fillRect/>
          </a:stretch>
        </p:blipFill>
        <p:spPr bwMode="auto">
          <a:xfrm>
            <a:off x="6340075" y="2361753"/>
            <a:ext cx="2727725" cy="1342079"/>
          </a:xfrm>
          <a:prstGeom prst="rect">
            <a:avLst/>
          </a:prstGeom>
          <a:noFill/>
          <a:ln w="9525">
            <a:noFill/>
            <a:miter lim="800000"/>
            <a:headEnd/>
            <a:tailEnd/>
          </a:ln>
        </p:spPr>
      </p:pic>
      <p:sp>
        <p:nvSpPr>
          <p:cNvPr id="10" name="TextBox 5">
            <a:extLst>
              <a:ext uri="{FF2B5EF4-FFF2-40B4-BE49-F238E27FC236}">
                <a16:creationId xmlns:a16="http://schemas.microsoft.com/office/drawing/2014/main" id="{D512A45E-0DCD-40BC-A4EC-B13D302723B9}"/>
              </a:ext>
            </a:extLst>
          </p:cNvPr>
          <p:cNvSpPr txBox="1">
            <a:spLocks noChangeArrowheads="1"/>
          </p:cNvSpPr>
          <p:nvPr/>
        </p:nvSpPr>
        <p:spPr bwMode="auto">
          <a:xfrm>
            <a:off x="0" y="1143000"/>
            <a:ext cx="6067424"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Chemical equations must be </a:t>
            </a:r>
            <a:r>
              <a:rPr lang="en-US" altLang="en-US" b="1" dirty="0">
                <a:solidFill>
                  <a:srgbClr val="67AEB6"/>
                </a:solidFill>
                <a:latin typeface="Gill Sans MT" panose="020B0502020104020203" pitchFamily="34" charset="0"/>
                <a:cs typeface="Times New Roman" pitchFamily="18" charset="0"/>
              </a:rPr>
              <a:t>balanced</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so that the law of conservation of mass is obeyed.</a:t>
            </a:r>
          </a:p>
        </p:txBody>
      </p:sp>
      <p:pic>
        <p:nvPicPr>
          <p:cNvPr id="11" name="Picture 6" descr="F:\McGraw-Hill\Burdge - Atoms First\Images\Chapter08\bur11161_ma08001.jpg">
            <a:extLst>
              <a:ext uri="{FF2B5EF4-FFF2-40B4-BE49-F238E27FC236}">
                <a16:creationId xmlns:a16="http://schemas.microsoft.com/office/drawing/2014/main" id="{4EB934DB-4FB4-4127-AC44-0A4A5E302AAC}"/>
              </a:ext>
            </a:extLst>
          </p:cNvPr>
          <p:cNvPicPr>
            <a:picLocks noChangeAspect="1" noChangeArrowheads="1"/>
          </p:cNvPicPr>
          <p:nvPr/>
        </p:nvPicPr>
        <p:blipFill>
          <a:blip r:embed="rId3" cstate="print">
            <a:clrChange>
              <a:clrFrom>
                <a:srgbClr val="FFFFFF"/>
              </a:clrFrom>
              <a:clrTo>
                <a:srgbClr val="FFFFFF">
                  <a:alpha val="0"/>
                </a:srgbClr>
              </a:clrTo>
            </a:clrChange>
          </a:blip>
          <a:srcRect t="9718"/>
          <a:stretch>
            <a:fillRect/>
          </a:stretch>
        </p:blipFill>
        <p:spPr bwMode="auto">
          <a:xfrm>
            <a:off x="6273137" y="1012583"/>
            <a:ext cx="2648587" cy="742156"/>
          </a:xfrm>
          <a:prstGeom prst="rect">
            <a:avLst/>
          </a:prstGeom>
          <a:noFill/>
          <a:ln w="9525">
            <a:noFill/>
            <a:miter lim="800000"/>
            <a:headEnd/>
            <a:tailEnd/>
          </a:ln>
        </p:spPr>
      </p:pic>
      <p:sp>
        <p:nvSpPr>
          <p:cNvPr id="13" name="Rectangle 2">
            <a:extLst>
              <a:ext uri="{FF2B5EF4-FFF2-40B4-BE49-F238E27FC236}">
                <a16:creationId xmlns:a16="http://schemas.microsoft.com/office/drawing/2014/main" id="{CA08697F-C096-4857-BF10-EEAD89D74086}"/>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Balancing Chemical Equations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EC34D066-4518-4473-9266-8E3FBB98B6D8}"/>
              </a:ext>
            </a:extLst>
          </p:cNvPr>
          <p:cNvSpPr/>
          <p:nvPr/>
        </p:nvSpPr>
        <p:spPr>
          <a:xfrm>
            <a:off x="-1" y="2709626"/>
            <a:ext cx="6067425"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Balancing is achieved by writing </a:t>
            </a:r>
            <a:r>
              <a:rPr lang="en-US" altLang="en-US" b="1" dirty="0">
                <a:solidFill>
                  <a:srgbClr val="E47588"/>
                </a:solidFill>
                <a:latin typeface="Gill Sans MT" panose="020B0502020104020203" pitchFamily="34" charset="0"/>
                <a:cs typeface="Times New Roman" pitchFamily="18" charset="0"/>
              </a:rPr>
              <a:t>stoichiometric</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coefficients</a:t>
            </a:r>
            <a:r>
              <a:rPr lang="en-US" altLang="en-US" dirty="0">
                <a:solidFill>
                  <a:schemeClr val="tx1">
                    <a:lumMod val="75000"/>
                    <a:lumOff val="25000"/>
                  </a:schemeClr>
                </a:solidFill>
                <a:latin typeface="Gill Sans MT" panose="020B0502020104020203" pitchFamily="34" charset="0"/>
                <a:cs typeface="Times New Roman" pitchFamily="18" charset="0"/>
              </a:rPr>
              <a:t> to the left of the chemical formulas.</a:t>
            </a:r>
          </a:p>
        </p:txBody>
      </p:sp>
      <mc:AlternateContent xmlns:mc="http://schemas.openxmlformats.org/markup-compatibility/2006" xmlns:a14="http://schemas.microsoft.com/office/drawing/2010/main">
        <mc:Choice Requires="a14">
          <p:sp>
            <p:nvSpPr>
              <p:cNvPr id="14" name="Text Box 1027">
                <a:extLst>
                  <a:ext uri="{FF2B5EF4-FFF2-40B4-BE49-F238E27FC236}">
                    <a16:creationId xmlns:a16="http://schemas.microsoft.com/office/drawing/2014/main" id="{6CA7D19C-A45D-451A-B2E1-D9EA05310C8C}"/>
                  </a:ext>
                </a:extLst>
              </p:cNvPr>
              <p:cNvSpPr txBox="1">
                <a:spLocks noChangeArrowheads="1"/>
              </p:cNvSpPr>
              <p:nvPr/>
            </p:nvSpPr>
            <p:spPr bwMode="auto">
              <a:xfrm>
                <a:off x="279541" y="4814312"/>
                <a:ext cx="219002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defTabSz="914400" fontAlgn="auto">
                  <a:spcBef>
                    <a:spcPts val="0"/>
                  </a:spcBef>
                  <a:spcAft>
                    <a:spcPts val="0"/>
                  </a:spcAft>
                </a:pPr>
                <a:r>
                  <a:rPr lang="en-US" altLang="en-US" sz="1800" dirty="0">
                    <a:solidFill>
                      <a:schemeClr val="tx1">
                        <a:lumMod val="75000"/>
                        <a:lumOff val="25000"/>
                      </a:schemeClr>
                    </a:solidFill>
                  </a:rPr>
                  <a:t>2Mg + O</a:t>
                </a:r>
                <a:r>
                  <a:rPr lang="en-US" altLang="en-US" sz="1800" baseline="-25000" dirty="0">
                    <a:solidFill>
                      <a:schemeClr val="tx1">
                        <a:lumMod val="75000"/>
                        <a:lumOff val="25000"/>
                      </a:schemeClr>
                    </a:solidFill>
                  </a:rPr>
                  <a:t>2</a:t>
                </a:r>
                <a:r>
                  <a:rPr lang="en-US" altLang="en-US" sz="1800" dirty="0">
                    <a:solidFill>
                      <a:schemeClr val="tx1">
                        <a:lumMod val="75000"/>
                        <a:lumOff val="25000"/>
                      </a:schemeClr>
                    </a:solidFill>
                  </a:rPr>
                  <a:t> </a:t>
                </a:r>
                <a14:m>
                  <m:oMath xmlns:m="http://schemas.openxmlformats.org/officeDocument/2006/math">
                    <m:r>
                      <a:rPr lang="en-US" altLang="en-US" sz="1800"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dirty="0">
                    <a:solidFill>
                      <a:schemeClr val="tx1">
                        <a:lumMod val="75000"/>
                        <a:lumOff val="25000"/>
                      </a:schemeClr>
                    </a:solidFill>
                  </a:rPr>
                  <a:t> 2MgO</a:t>
                </a:r>
              </a:p>
            </p:txBody>
          </p:sp>
        </mc:Choice>
        <mc:Fallback xmlns="">
          <p:sp>
            <p:nvSpPr>
              <p:cNvPr id="14" name="Text Box 1027">
                <a:extLst>
                  <a:ext uri="{FF2B5EF4-FFF2-40B4-BE49-F238E27FC236}">
                    <a16:creationId xmlns:a16="http://schemas.microsoft.com/office/drawing/2014/main" id="{6CA7D19C-A45D-451A-B2E1-D9EA05310C8C}"/>
                  </a:ext>
                </a:extLst>
              </p:cNvPr>
              <p:cNvSpPr txBox="1">
                <a:spLocks noRot="1" noChangeAspect="1" noMove="1" noResize="1" noEditPoints="1" noAdjustHandles="1" noChangeArrowheads="1" noChangeShapeType="1" noTextEdit="1"/>
              </p:cNvSpPr>
              <p:nvPr/>
            </p:nvSpPr>
            <p:spPr bwMode="auto">
              <a:xfrm>
                <a:off x="279541" y="4814312"/>
                <a:ext cx="2190022" cy="369332"/>
              </a:xfrm>
              <a:prstGeom prst="rect">
                <a:avLst/>
              </a:prstGeom>
              <a:blipFill>
                <a:blip r:embed="rId4"/>
                <a:stretch>
                  <a:fillRect l="-2228" t="-10000" r="-1950" b="-2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Text Box 1031">
            <a:extLst>
              <a:ext uri="{FF2B5EF4-FFF2-40B4-BE49-F238E27FC236}">
                <a16:creationId xmlns:a16="http://schemas.microsoft.com/office/drawing/2014/main" id="{318A5D49-E619-4527-8743-85985C552677}"/>
              </a:ext>
            </a:extLst>
          </p:cNvPr>
          <p:cNvSpPr txBox="1">
            <a:spLocks noChangeArrowheads="1"/>
          </p:cNvSpPr>
          <p:nvPr/>
        </p:nvSpPr>
        <p:spPr bwMode="auto">
          <a:xfrm>
            <a:off x="2749104" y="4373647"/>
            <a:ext cx="55533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2 atoms Mg + 1 molecule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 makes 2 formula units </a:t>
            </a:r>
            <a:r>
              <a:rPr lang="en-US" altLang="en-US" sz="1800" dirty="0" err="1">
                <a:solidFill>
                  <a:schemeClr val="tx1">
                    <a:lumMod val="75000"/>
                    <a:lumOff val="25000"/>
                  </a:schemeClr>
                </a:solidFill>
                <a:latin typeface="Gill Sans MT" panose="020B0502020104020203" pitchFamily="34" charset="0"/>
              </a:rPr>
              <a:t>MgO</a:t>
            </a:r>
            <a:endParaRPr lang="en-US" altLang="en-US" sz="1800" dirty="0">
              <a:solidFill>
                <a:schemeClr val="tx1">
                  <a:lumMod val="75000"/>
                  <a:lumOff val="25000"/>
                </a:schemeClr>
              </a:solidFill>
              <a:latin typeface="Gill Sans MT" panose="020B0502020104020203" pitchFamily="34" charset="0"/>
            </a:endParaRPr>
          </a:p>
          <a:p>
            <a:pPr algn="r"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2 moles Mg + 1 mole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 makes 2 moles </a:t>
            </a:r>
            <a:r>
              <a:rPr lang="en-US" altLang="en-US" sz="1800" dirty="0" err="1">
                <a:solidFill>
                  <a:schemeClr val="tx1">
                    <a:lumMod val="75000"/>
                    <a:lumOff val="25000"/>
                  </a:schemeClr>
                </a:solidFill>
                <a:latin typeface="Gill Sans MT" panose="020B0502020104020203" pitchFamily="34" charset="0"/>
              </a:rPr>
              <a:t>MgO</a:t>
            </a:r>
            <a:endParaRPr lang="en-US" altLang="en-US" sz="1800" dirty="0">
              <a:solidFill>
                <a:schemeClr val="tx1">
                  <a:lumMod val="75000"/>
                  <a:lumOff val="25000"/>
                </a:schemeClr>
              </a:solidFill>
              <a:latin typeface="Gill Sans MT" panose="020B0502020104020203" pitchFamily="34" charset="0"/>
            </a:endParaRPr>
          </a:p>
          <a:p>
            <a:pPr algn="r"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48.6 grams Mg + 32.0 grams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 makes 80.6 g </a:t>
            </a:r>
            <a:r>
              <a:rPr lang="en-US" altLang="en-US" sz="1800" dirty="0" err="1">
                <a:solidFill>
                  <a:schemeClr val="tx1">
                    <a:lumMod val="75000"/>
                    <a:lumOff val="25000"/>
                  </a:schemeClr>
                </a:solidFill>
                <a:latin typeface="Gill Sans MT" panose="020B0502020104020203" pitchFamily="34" charset="0"/>
              </a:rPr>
              <a:t>MgO</a:t>
            </a:r>
            <a:endParaRPr lang="en-US" altLang="en-US" sz="1800" dirty="0">
              <a:solidFill>
                <a:schemeClr val="tx1">
                  <a:lumMod val="75000"/>
                  <a:lumOff val="25000"/>
                </a:schemeClr>
              </a:solidFill>
              <a:latin typeface="Gill Sans MT" panose="020B0502020104020203" pitchFamily="34" charset="0"/>
            </a:endParaRPr>
          </a:p>
        </p:txBody>
      </p:sp>
      <p:sp>
        <p:nvSpPr>
          <p:cNvPr id="16" name="Text Box 1033">
            <a:extLst>
              <a:ext uri="{FF2B5EF4-FFF2-40B4-BE49-F238E27FC236}">
                <a16:creationId xmlns:a16="http://schemas.microsoft.com/office/drawing/2014/main" id="{D90EBC24-1B19-439B-91EE-DBD1669B9424}"/>
              </a:ext>
            </a:extLst>
          </p:cNvPr>
          <p:cNvSpPr txBox="1">
            <a:spLocks noChangeArrowheads="1"/>
          </p:cNvSpPr>
          <p:nvPr/>
        </p:nvSpPr>
        <p:spPr bwMode="auto">
          <a:xfrm>
            <a:off x="-24170" y="5934511"/>
            <a:ext cx="2339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pPr>
            <a:r>
              <a:rPr lang="en-US" altLang="en-US" sz="1800" b="1" dirty="0">
                <a:solidFill>
                  <a:srgbClr val="E47588"/>
                </a:solidFill>
                <a:latin typeface="Gill Sans MT" panose="020B0502020104020203" pitchFamily="34" charset="0"/>
              </a:rPr>
              <a:t>This is NOT saying:</a:t>
            </a:r>
          </a:p>
        </p:txBody>
      </p:sp>
      <p:sp>
        <p:nvSpPr>
          <p:cNvPr id="17" name="Text Box 1035">
            <a:extLst>
              <a:ext uri="{FF2B5EF4-FFF2-40B4-BE49-F238E27FC236}">
                <a16:creationId xmlns:a16="http://schemas.microsoft.com/office/drawing/2014/main" id="{EF654C05-3315-42BB-A392-A45025557DA0}"/>
              </a:ext>
            </a:extLst>
          </p:cNvPr>
          <p:cNvSpPr txBox="1">
            <a:spLocks noChangeArrowheads="1"/>
          </p:cNvSpPr>
          <p:nvPr/>
        </p:nvSpPr>
        <p:spPr bwMode="auto">
          <a:xfrm>
            <a:off x="0" y="6237734"/>
            <a:ext cx="40137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ct val="50000"/>
              </a:spcBef>
              <a:spcAft>
                <a:spcPts val="0"/>
              </a:spcAft>
            </a:pPr>
            <a:r>
              <a:rPr lang="en-US" altLang="en-US" sz="1800" dirty="0">
                <a:solidFill>
                  <a:srgbClr val="E47588"/>
                </a:solidFill>
                <a:latin typeface="Gill Sans MT" panose="020B0502020104020203" pitchFamily="34" charset="0"/>
              </a:rPr>
              <a:t>2 grams Mg + 1 gram O</a:t>
            </a:r>
            <a:r>
              <a:rPr lang="en-US" altLang="en-US" sz="1800" baseline="-25000" dirty="0">
                <a:solidFill>
                  <a:srgbClr val="E47588"/>
                </a:solidFill>
                <a:latin typeface="Gill Sans MT" panose="020B0502020104020203" pitchFamily="34" charset="0"/>
              </a:rPr>
              <a:t>2</a:t>
            </a:r>
            <a:r>
              <a:rPr lang="en-US" altLang="en-US" sz="1800" dirty="0">
                <a:solidFill>
                  <a:srgbClr val="E47588"/>
                </a:solidFill>
                <a:latin typeface="Gill Sans MT" panose="020B0502020104020203" pitchFamily="34" charset="0"/>
              </a:rPr>
              <a:t> makes 2 g </a:t>
            </a:r>
            <a:r>
              <a:rPr lang="en-US" altLang="en-US" sz="1800" dirty="0" err="1">
                <a:solidFill>
                  <a:srgbClr val="E47588"/>
                </a:solidFill>
                <a:latin typeface="Gill Sans MT" panose="020B0502020104020203" pitchFamily="34" charset="0"/>
              </a:rPr>
              <a:t>MgO</a:t>
            </a:r>
            <a:endParaRPr lang="en-US" altLang="en-US" sz="1800" dirty="0">
              <a:solidFill>
                <a:srgbClr val="E47588"/>
              </a:solidFill>
              <a:latin typeface="Gill Sans MT" panose="020B0502020104020203" pitchFamily="34" charset="0"/>
            </a:endParaRPr>
          </a:p>
        </p:txBody>
      </p:sp>
      <p:sp>
        <p:nvSpPr>
          <p:cNvPr id="18" name="Rectangle 17">
            <a:extLst>
              <a:ext uri="{FF2B5EF4-FFF2-40B4-BE49-F238E27FC236}">
                <a16:creationId xmlns:a16="http://schemas.microsoft.com/office/drawing/2014/main" id="{AF38424C-E265-4DD8-87CC-15BEAA6B2989}"/>
              </a:ext>
            </a:extLst>
          </p:cNvPr>
          <p:cNvSpPr/>
          <p:nvPr/>
        </p:nvSpPr>
        <p:spPr>
          <a:xfrm>
            <a:off x="0" y="4023504"/>
            <a:ext cx="5805182"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Times New Roman" pitchFamily="18" charset="0"/>
              </a:rPr>
              <a:t>How to “Read” Chemical Equations:</a:t>
            </a:r>
          </a:p>
        </p:txBody>
      </p:sp>
      <p:sp>
        <p:nvSpPr>
          <p:cNvPr id="19" name="Left Brace 18">
            <a:extLst>
              <a:ext uri="{FF2B5EF4-FFF2-40B4-BE49-F238E27FC236}">
                <a16:creationId xmlns:a16="http://schemas.microsoft.com/office/drawing/2014/main" id="{6A846A67-6781-430E-83A0-936713D6EEE7}"/>
              </a:ext>
            </a:extLst>
          </p:cNvPr>
          <p:cNvSpPr/>
          <p:nvPr/>
        </p:nvSpPr>
        <p:spPr>
          <a:xfrm>
            <a:off x="2533684" y="4392836"/>
            <a:ext cx="302385" cy="1200329"/>
          </a:xfrm>
          <a:prstGeom prst="leftBrace">
            <a:avLst>
              <a:gd name="adj1" fmla="val 27721"/>
              <a:gd name="adj2" fmla="val 51785"/>
            </a:avLst>
          </a:prstGeom>
          <a:ln w="19050">
            <a:solidFill>
              <a:srgbClr val="E4758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43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30</a:t>
            </a:fld>
            <a:endParaRPr lang="en-US" dirty="0">
              <a:solidFill>
                <a:schemeClr val="bg1"/>
              </a:solidFill>
            </a:endParaRPr>
          </a:p>
        </p:txBody>
      </p:sp>
      <p:sp>
        <p:nvSpPr>
          <p:cNvPr id="8" name="TextBox 7">
            <a:extLst>
              <a:ext uri="{FF2B5EF4-FFF2-40B4-BE49-F238E27FC236}">
                <a16:creationId xmlns:a16="http://schemas.microsoft.com/office/drawing/2014/main" id="{79151180-B19D-4C11-A248-6703BB97D01F}"/>
              </a:ext>
            </a:extLst>
          </p:cNvPr>
          <p:cNvSpPr txBox="1">
            <a:spLocks noChangeArrowheads="1"/>
          </p:cNvSpPr>
          <p:nvPr/>
        </p:nvSpPr>
        <p:spPr bwMode="auto">
          <a:xfrm>
            <a:off x="803944" y="1152535"/>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ClO</a:t>
            </a:r>
            <a:r>
              <a:rPr lang="en-US" altLang="en-US" b="1" baseline="-25000" dirty="0">
                <a:solidFill>
                  <a:schemeClr val="tx1">
                    <a:lumMod val="75000"/>
                    <a:lumOff val="25000"/>
                  </a:schemeClr>
                </a:solidFill>
                <a:latin typeface="Gill Sans MT" panose="020B0502020104020203" pitchFamily="34" charset="0"/>
              </a:rPr>
              <a:t>3</a:t>
            </a:r>
            <a:r>
              <a:rPr lang="en-US" altLang="en-US" b="1" baseline="30000" dirty="0">
                <a:solidFill>
                  <a:schemeClr val="tx1">
                    <a:lumMod val="75000"/>
                    <a:lumOff val="25000"/>
                  </a:schemeClr>
                </a:solidFill>
                <a:latin typeface="Gill Sans MT" panose="020B0502020104020203" pitchFamily="34" charset="0"/>
              </a:rPr>
              <a:t>–</a:t>
            </a:r>
            <a:endParaRPr lang="en-US" altLang="en-US" b="1" baseline="-25000" dirty="0">
              <a:solidFill>
                <a:schemeClr val="tx1">
                  <a:lumMod val="75000"/>
                  <a:lumOff val="25000"/>
                </a:schemeClr>
              </a:solidFill>
              <a:latin typeface="Gill Sans MT" panose="020B0502020104020203" pitchFamily="34" charset="0"/>
            </a:endParaRPr>
          </a:p>
        </p:txBody>
      </p:sp>
      <p:sp>
        <p:nvSpPr>
          <p:cNvPr id="9" name="TextBox 8">
            <a:extLst>
              <a:ext uri="{FF2B5EF4-FFF2-40B4-BE49-F238E27FC236}">
                <a16:creationId xmlns:a16="http://schemas.microsoft.com/office/drawing/2014/main" id="{6F2DA004-CA06-4A05-BEDE-38CE36475E97}"/>
              </a:ext>
            </a:extLst>
          </p:cNvPr>
          <p:cNvSpPr txBox="1"/>
          <p:nvPr/>
        </p:nvSpPr>
        <p:spPr>
          <a:xfrm>
            <a:off x="755010" y="1413571"/>
            <a:ext cx="6381875"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it elemental? (Is it an individual atom or is bound to something?)</a:t>
            </a:r>
          </a:p>
        </p:txBody>
      </p:sp>
      <p:sp>
        <p:nvSpPr>
          <p:cNvPr id="10" name="TextBox 9">
            <a:extLst>
              <a:ext uri="{FF2B5EF4-FFF2-40B4-BE49-F238E27FC236}">
                <a16:creationId xmlns:a16="http://schemas.microsoft.com/office/drawing/2014/main" id="{3259883C-4D33-4777-9786-EE0B9D69C09E}"/>
              </a:ext>
            </a:extLst>
          </p:cNvPr>
          <p:cNvSpPr txBox="1"/>
          <p:nvPr/>
        </p:nvSpPr>
        <p:spPr>
          <a:xfrm>
            <a:off x="6924613" y="1413571"/>
            <a:ext cx="1876347"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not elemental</a:t>
            </a:r>
          </a:p>
        </p:txBody>
      </p:sp>
      <p:sp>
        <p:nvSpPr>
          <p:cNvPr id="11" name="TextBox 10">
            <a:extLst>
              <a:ext uri="{FF2B5EF4-FFF2-40B4-BE49-F238E27FC236}">
                <a16:creationId xmlns:a16="http://schemas.microsoft.com/office/drawing/2014/main" id="{B242AB0F-12FC-4DDC-B2F8-662BA5CA00DF}"/>
              </a:ext>
            </a:extLst>
          </p:cNvPr>
          <p:cNvSpPr txBox="1"/>
          <p:nvPr/>
        </p:nvSpPr>
        <p:spPr>
          <a:xfrm>
            <a:off x="755010" y="1798781"/>
            <a:ext cx="412645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it a charged element (monatomic ion)? </a:t>
            </a:r>
          </a:p>
        </p:txBody>
      </p:sp>
      <p:sp>
        <p:nvSpPr>
          <p:cNvPr id="13" name="TextBox 12">
            <a:extLst>
              <a:ext uri="{FF2B5EF4-FFF2-40B4-BE49-F238E27FC236}">
                <a16:creationId xmlns:a16="http://schemas.microsoft.com/office/drawing/2014/main" id="{3EBF4BAC-5403-4905-91F8-47D507704A28}"/>
              </a:ext>
            </a:extLst>
          </p:cNvPr>
          <p:cNvSpPr txBox="1"/>
          <p:nvPr/>
        </p:nvSpPr>
        <p:spPr>
          <a:xfrm>
            <a:off x="4825064" y="1798781"/>
            <a:ext cx="2669833"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not a charged element</a:t>
            </a:r>
          </a:p>
        </p:txBody>
      </p:sp>
      <p:sp>
        <p:nvSpPr>
          <p:cNvPr id="14" name="TextBox 13">
            <a:extLst>
              <a:ext uri="{FF2B5EF4-FFF2-40B4-BE49-F238E27FC236}">
                <a16:creationId xmlns:a16="http://schemas.microsoft.com/office/drawing/2014/main" id="{5FC60CFA-9389-4484-B723-62EEA748B66D}"/>
              </a:ext>
            </a:extLst>
          </p:cNvPr>
          <p:cNvSpPr txBox="1"/>
          <p:nvPr/>
        </p:nvSpPr>
        <p:spPr>
          <a:xfrm>
            <a:off x="755010" y="2183991"/>
            <a:ext cx="2707023"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group I metal present? </a:t>
            </a:r>
          </a:p>
        </p:txBody>
      </p:sp>
      <p:sp>
        <p:nvSpPr>
          <p:cNvPr id="15" name="TextBox 14">
            <a:extLst>
              <a:ext uri="{FF2B5EF4-FFF2-40B4-BE49-F238E27FC236}">
                <a16:creationId xmlns:a16="http://schemas.microsoft.com/office/drawing/2014/main" id="{C247988A-279B-47FC-8F7E-E7742E94B4A4}"/>
              </a:ext>
            </a:extLst>
          </p:cNvPr>
          <p:cNvSpPr txBox="1"/>
          <p:nvPr/>
        </p:nvSpPr>
        <p:spPr>
          <a:xfrm>
            <a:off x="3352814" y="2183991"/>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16" name="TextBox 15">
            <a:extLst>
              <a:ext uri="{FF2B5EF4-FFF2-40B4-BE49-F238E27FC236}">
                <a16:creationId xmlns:a16="http://schemas.microsoft.com/office/drawing/2014/main" id="{14A3036A-64F0-4502-A7EA-44833C705D74}"/>
              </a:ext>
            </a:extLst>
          </p:cNvPr>
          <p:cNvSpPr txBox="1"/>
          <p:nvPr/>
        </p:nvSpPr>
        <p:spPr>
          <a:xfrm>
            <a:off x="755010" y="2569201"/>
            <a:ext cx="276473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group II metal present? </a:t>
            </a:r>
          </a:p>
        </p:txBody>
      </p:sp>
      <p:sp>
        <p:nvSpPr>
          <p:cNvPr id="17" name="TextBox 16">
            <a:extLst>
              <a:ext uri="{FF2B5EF4-FFF2-40B4-BE49-F238E27FC236}">
                <a16:creationId xmlns:a16="http://schemas.microsoft.com/office/drawing/2014/main" id="{048CA7B7-0ACA-4FB5-A25F-1F93AF846C63}"/>
              </a:ext>
            </a:extLst>
          </p:cNvPr>
          <p:cNvSpPr txBox="1"/>
          <p:nvPr/>
        </p:nvSpPr>
        <p:spPr>
          <a:xfrm>
            <a:off x="3352814" y="2553323"/>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18" name="TextBox 17">
            <a:extLst>
              <a:ext uri="{FF2B5EF4-FFF2-40B4-BE49-F238E27FC236}">
                <a16:creationId xmlns:a16="http://schemas.microsoft.com/office/drawing/2014/main" id="{AD641B5E-861C-4D3F-BD6E-42BF146C50CE}"/>
              </a:ext>
            </a:extLst>
          </p:cNvPr>
          <p:cNvSpPr txBox="1"/>
          <p:nvPr/>
        </p:nvSpPr>
        <p:spPr>
          <a:xfrm>
            <a:off x="766037" y="2962844"/>
            <a:ext cx="2262864"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hydrogen present?</a:t>
            </a:r>
          </a:p>
        </p:txBody>
      </p:sp>
      <p:sp>
        <p:nvSpPr>
          <p:cNvPr id="19" name="TextBox 18">
            <a:extLst>
              <a:ext uri="{FF2B5EF4-FFF2-40B4-BE49-F238E27FC236}">
                <a16:creationId xmlns:a16="http://schemas.microsoft.com/office/drawing/2014/main" id="{9E4C857B-FF7E-4065-B650-B3032FA5535A}"/>
              </a:ext>
            </a:extLst>
          </p:cNvPr>
          <p:cNvSpPr txBox="1"/>
          <p:nvPr/>
        </p:nvSpPr>
        <p:spPr>
          <a:xfrm>
            <a:off x="3028901" y="2954411"/>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23" name="TextBox 22">
            <a:extLst>
              <a:ext uri="{FF2B5EF4-FFF2-40B4-BE49-F238E27FC236}">
                <a16:creationId xmlns:a16="http://schemas.microsoft.com/office/drawing/2014/main" id="{BC4F828E-73B8-43B0-9D7B-0D1A921E2D35}"/>
              </a:ext>
            </a:extLst>
          </p:cNvPr>
          <p:cNvSpPr txBox="1"/>
          <p:nvPr/>
        </p:nvSpPr>
        <p:spPr>
          <a:xfrm>
            <a:off x="755009" y="3282193"/>
            <a:ext cx="2744790"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there an oxygen present?</a:t>
            </a:r>
          </a:p>
        </p:txBody>
      </p:sp>
      <p:sp>
        <p:nvSpPr>
          <p:cNvPr id="24" name="TextBox 23">
            <a:extLst>
              <a:ext uri="{FF2B5EF4-FFF2-40B4-BE49-F238E27FC236}">
                <a16:creationId xmlns:a16="http://schemas.microsoft.com/office/drawing/2014/main" id="{3D55249A-300C-40BC-A232-D1CFFBEE2029}"/>
              </a:ext>
            </a:extLst>
          </p:cNvPr>
          <p:cNvSpPr txBox="1"/>
          <p:nvPr/>
        </p:nvSpPr>
        <p:spPr>
          <a:xfrm>
            <a:off x="3360775" y="3265603"/>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5" name="TextBox 24">
            <a:extLst>
              <a:ext uri="{FF2B5EF4-FFF2-40B4-BE49-F238E27FC236}">
                <a16:creationId xmlns:a16="http://schemas.microsoft.com/office/drawing/2014/main" id="{54C97FD2-C567-4562-B70E-25EF55A67CB0}"/>
              </a:ext>
            </a:extLst>
          </p:cNvPr>
          <p:cNvSpPr txBox="1"/>
          <p:nvPr/>
        </p:nvSpPr>
        <p:spPr>
          <a:xfrm>
            <a:off x="755009" y="3626056"/>
            <a:ext cx="4980018"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the oxygen the only unknown oxidation number?</a:t>
            </a:r>
          </a:p>
        </p:txBody>
      </p:sp>
      <p:sp>
        <p:nvSpPr>
          <p:cNvPr id="26" name="TextBox 25">
            <a:extLst>
              <a:ext uri="{FF2B5EF4-FFF2-40B4-BE49-F238E27FC236}">
                <a16:creationId xmlns:a16="http://schemas.microsoft.com/office/drawing/2014/main" id="{70FC98A0-A15A-4087-91F8-9CE888B5A5B8}"/>
              </a:ext>
            </a:extLst>
          </p:cNvPr>
          <p:cNvSpPr txBox="1"/>
          <p:nvPr/>
        </p:nvSpPr>
        <p:spPr>
          <a:xfrm>
            <a:off x="5637899" y="3626056"/>
            <a:ext cx="1870897"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 Cl not known</a:t>
            </a:r>
          </a:p>
        </p:txBody>
      </p:sp>
      <p:sp>
        <p:nvSpPr>
          <p:cNvPr id="27" name="TextBox 26">
            <a:extLst>
              <a:ext uri="{FF2B5EF4-FFF2-40B4-BE49-F238E27FC236}">
                <a16:creationId xmlns:a16="http://schemas.microsoft.com/office/drawing/2014/main" id="{8353DFC0-431B-41B8-8281-B78EE8179587}"/>
              </a:ext>
            </a:extLst>
          </p:cNvPr>
          <p:cNvSpPr txBox="1"/>
          <p:nvPr/>
        </p:nvSpPr>
        <p:spPr>
          <a:xfrm>
            <a:off x="2818234" y="3954036"/>
            <a:ext cx="3478901"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Oxidation number for oxygen is –2</a:t>
            </a:r>
          </a:p>
        </p:txBody>
      </p:sp>
      <p:sp>
        <p:nvSpPr>
          <p:cNvPr id="28" name="TextBox 27">
            <a:extLst>
              <a:ext uri="{FF2B5EF4-FFF2-40B4-BE49-F238E27FC236}">
                <a16:creationId xmlns:a16="http://schemas.microsoft.com/office/drawing/2014/main" id="{054CF2DF-74A9-4571-81DF-3274E850B554}"/>
              </a:ext>
            </a:extLst>
          </p:cNvPr>
          <p:cNvSpPr txBox="1"/>
          <p:nvPr/>
        </p:nvSpPr>
        <p:spPr>
          <a:xfrm>
            <a:off x="785337" y="4229793"/>
            <a:ext cx="2121286"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Is a fluorine present?</a:t>
            </a:r>
          </a:p>
        </p:txBody>
      </p:sp>
      <p:sp>
        <p:nvSpPr>
          <p:cNvPr id="29" name="TextBox 28">
            <a:extLst>
              <a:ext uri="{FF2B5EF4-FFF2-40B4-BE49-F238E27FC236}">
                <a16:creationId xmlns:a16="http://schemas.microsoft.com/office/drawing/2014/main" id="{E815C4FF-1F18-4EA9-A808-76F7E18A2305}"/>
              </a:ext>
            </a:extLst>
          </p:cNvPr>
          <p:cNvSpPr txBox="1"/>
          <p:nvPr/>
        </p:nvSpPr>
        <p:spPr>
          <a:xfrm>
            <a:off x="2906579" y="4234805"/>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30" name="TextBox 29">
            <a:extLst>
              <a:ext uri="{FF2B5EF4-FFF2-40B4-BE49-F238E27FC236}">
                <a16:creationId xmlns:a16="http://schemas.microsoft.com/office/drawing/2014/main" id="{52BEDB62-C9D6-4A43-9C74-616B2575E6DF}"/>
              </a:ext>
            </a:extLst>
          </p:cNvPr>
          <p:cNvSpPr txBox="1"/>
          <p:nvPr/>
        </p:nvSpPr>
        <p:spPr>
          <a:xfrm>
            <a:off x="755010" y="4609149"/>
            <a:ext cx="8388990"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The sum of all oxidation numbers must sum to the overall charge of the compound. The overall charge of the compound is zero. Solve for the unknown</a:t>
            </a:r>
          </a:p>
        </p:txBody>
      </p:sp>
      <p:sp>
        <p:nvSpPr>
          <p:cNvPr id="31" name="TextBox 30">
            <a:extLst>
              <a:ext uri="{FF2B5EF4-FFF2-40B4-BE49-F238E27FC236}">
                <a16:creationId xmlns:a16="http://schemas.microsoft.com/office/drawing/2014/main" id="{D7523868-F014-482A-9B77-7D16530DF58A}"/>
              </a:ext>
            </a:extLst>
          </p:cNvPr>
          <p:cNvSpPr txBox="1"/>
          <p:nvPr/>
        </p:nvSpPr>
        <p:spPr>
          <a:xfrm>
            <a:off x="755009" y="5265504"/>
            <a:ext cx="3323504"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(1)(x) + (3)(–2) = –1</a:t>
            </a:r>
          </a:p>
        </p:txBody>
      </p:sp>
      <p:sp>
        <p:nvSpPr>
          <p:cNvPr id="32" name="TextBox 31">
            <a:extLst>
              <a:ext uri="{FF2B5EF4-FFF2-40B4-BE49-F238E27FC236}">
                <a16:creationId xmlns:a16="http://schemas.microsoft.com/office/drawing/2014/main" id="{7EB5F861-F397-43C6-A2FC-6D28DCC6C564}"/>
              </a:ext>
            </a:extLst>
          </p:cNvPr>
          <p:cNvSpPr txBox="1"/>
          <p:nvPr/>
        </p:nvSpPr>
        <p:spPr>
          <a:xfrm>
            <a:off x="762766" y="5635855"/>
            <a:ext cx="3323504"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X – 6 = –1</a:t>
            </a:r>
          </a:p>
        </p:txBody>
      </p:sp>
      <p:sp>
        <p:nvSpPr>
          <p:cNvPr id="33" name="TextBox 32">
            <a:extLst>
              <a:ext uri="{FF2B5EF4-FFF2-40B4-BE49-F238E27FC236}">
                <a16:creationId xmlns:a16="http://schemas.microsoft.com/office/drawing/2014/main" id="{5AEC338C-1C7C-42C4-B398-510F75DD414F}"/>
              </a:ext>
            </a:extLst>
          </p:cNvPr>
          <p:cNvSpPr txBox="1"/>
          <p:nvPr/>
        </p:nvSpPr>
        <p:spPr>
          <a:xfrm>
            <a:off x="770523" y="5982356"/>
            <a:ext cx="5185660" cy="369332"/>
          </a:xfrm>
          <a:prstGeom prst="rect">
            <a:avLst/>
          </a:prstGeom>
          <a:noFill/>
        </p:spPr>
        <p:txBody>
          <a:bodyPr wrap="square" rtlCol="0">
            <a:spAutoFit/>
          </a:bodyPr>
          <a:lstStyle/>
          <a:p>
            <a:r>
              <a:rPr lang="en-US" dirty="0">
                <a:solidFill>
                  <a:srgbClr val="E47588"/>
                </a:solidFill>
                <a:latin typeface="Gill Sans MT" panose="020B0502020104020203" pitchFamily="34" charset="0"/>
              </a:rPr>
              <a:t>x = +5		</a:t>
            </a:r>
            <a:r>
              <a:rPr lang="en-US" dirty="0">
                <a:solidFill>
                  <a:srgbClr val="67AEB6"/>
                </a:solidFill>
                <a:latin typeface="Gill Sans MT" panose="020B0502020104020203" pitchFamily="34" charset="0"/>
              </a:rPr>
              <a:t>(Oxidation number for chlorine is +5)</a:t>
            </a:r>
          </a:p>
        </p:txBody>
      </p:sp>
      <p:sp>
        <p:nvSpPr>
          <p:cNvPr id="34" name="Rectangle 2">
            <a:extLst>
              <a:ext uri="{FF2B5EF4-FFF2-40B4-BE49-F238E27FC236}">
                <a16:creationId xmlns:a16="http://schemas.microsoft.com/office/drawing/2014/main" id="{93F28777-C8A1-42E3-8B53-2768B38BD6AE}"/>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Assigning Oxidation Numbers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2913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31</a:t>
            </a:fld>
            <a:endParaRPr lang="en-US" dirty="0">
              <a:solidFill>
                <a:schemeClr val="bg1"/>
              </a:solidFill>
            </a:endParaRPr>
          </a:p>
        </p:txBody>
      </p:sp>
      <p:sp>
        <p:nvSpPr>
          <p:cNvPr id="8" name="TextBox 6">
            <a:extLst>
              <a:ext uri="{FF2B5EF4-FFF2-40B4-BE49-F238E27FC236}">
                <a16:creationId xmlns:a16="http://schemas.microsoft.com/office/drawing/2014/main" id="{573A21A3-7919-4CF5-88FD-BC198D24E46E}"/>
              </a:ext>
            </a:extLst>
          </p:cNvPr>
          <p:cNvSpPr txBox="1">
            <a:spLocks noChangeArrowheads="1"/>
          </p:cNvSpPr>
          <p:nvPr/>
        </p:nvSpPr>
        <p:spPr bwMode="auto">
          <a:xfrm>
            <a:off x="228600" y="971044"/>
            <a:ext cx="8686800" cy="369332"/>
          </a:xfrm>
          <a:prstGeom prst="rect">
            <a:avLst/>
          </a:prstGeom>
          <a:noFill/>
          <a:ln w="9525">
            <a:noFill/>
            <a:miter lim="800000"/>
            <a:headEnd/>
            <a:tailEnd/>
          </a:ln>
        </p:spPr>
        <p:txBody>
          <a:bodyPr>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The oxidation number is sometimes called the </a:t>
            </a:r>
            <a:r>
              <a:rPr lang="en-US" b="1" i="1" dirty="0">
                <a:solidFill>
                  <a:schemeClr val="tx1">
                    <a:lumMod val="75000"/>
                    <a:lumOff val="25000"/>
                  </a:schemeClr>
                </a:solidFill>
                <a:latin typeface="Gill Sans MT" panose="020B0502020104020203" pitchFamily="34" charset="0"/>
                <a:cs typeface="Times New Roman" pitchFamily="18" charset="0"/>
              </a:rPr>
              <a:t>oxidation state</a:t>
            </a:r>
            <a:r>
              <a:rPr lang="en-US" dirty="0">
                <a:solidFill>
                  <a:schemeClr val="tx1">
                    <a:lumMod val="75000"/>
                    <a:lumOff val="25000"/>
                  </a:schemeClr>
                </a:solidFill>
                <a:latin typeface="Gill Sans MT" panose="020B0502020104020203" pitchFamily="34" charset="0"/>
                <a:cs typeface="Times New Roman" pitchFamily="18" charset="0"/>
              </a:rPr>
              <a:t>.</a:t>
            </a:r>
            <a:endParaRPr lang="en-US" sz="1050" dirty="0">
              <a:solidFill>
                <a:schemeClr val="tx1">
                  <a:lumMod val="75000"/>
                  <a:lumOff val="25000"/>
                </a:schemeClr>
              </a:solidFill>
              <a:latin typeface="Gill Sans MT" panose="020B0502020104020203" pitchFamily="34" charset="0"/>
              <a:cs typeface="Times New Roman" pitchFamily="18" charset="0"/>
            </a:endParaRPr>
          </a:p>
        </p:txBody>
      </p:sp>
      <p:sp>
        <p:nvSpPr>
          <p:cNvPr id="9" name="TextBox 8">
            <a:extLst>
              <a:ext uri="{FF2B5EF4-FFF2-40B4-BE49-F238E27FC236}">
                <a16:creationId xmlns:a16="http://schemas.microsoft.com/office/drawing/2014/main" id="{07C3EBB7-04FF-4907-8B3D-7DE43868B3F3}"/>
              </a:ext>
            </a:extLst>
          </p:cNvPr>
          <p:cNvSpPr txBox="1">
            <a:spLocks noChangeArrowheads="1"/>
          </p:cNvSpPr>
          <p:nvPr/>
        </p:nvSpPr>
        <p:spPr bwMode="auto">
          <a:xfrm>
            <a:off x="2479824" y="1927127"/>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       F</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       2HF(</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p:sp>
        <p:nvSpPr>
          <p:cNvPr id="11" name="TextBox 26">
            <a:extLst>
              <a:ext uri="{FF2B5EF4-FFF2-40B4-BE49-F238E27FC236}">
                <a16:creationId xmlns:a16="http://schemas.microsoft.com/office/drawing/2014/main" id="{783341A1-B130-444C-8F85-A4D411EBA460}"/>
              </a:ext>
            </a:extLst>
          </p:cNvPr>
          <p:cNvSpPr txBox="1">
            <a:spLocks noChangeArrowheads="1"/>
          </p:cNvSpPr>
          <p:nvPr/>
        </p:nvSpPr>
        <p:spPr bwMode="auto">
          <a:xfrm>
            <a:off x="6521291" y="2220755"/>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Arial" pitchFamily="34" charset="0"/>
              </a:rPr>
              <a:t>+1</a:t>
            </a:r>
            <a:endParaRPr lang="en-US" altLang="en-US" dirty="0">
              <a:solidFill>
                <a:srgbClr val="E47588"/>
              </a:solidFill>
              <a:latin typeface="Gill Sans MT" panose="020B0502020104020203" pitchFamily="34" charset="0"/>
            </a:endParaRPr>
          </a:p>
        </p:txBody>
      </p:sp>
      <p:sp>
        <p:nvSpPr>
          <p:cNvPr id="15" name="TextBox 32">
            <a:extLst>
              <a:ext uri="{FF2B5EF4-FFF2-40B4-BE49-F238E27FC236}">
                <a16:creationId xmlns:a16="http://schemas.microsoft.com/office/drawing/2014/main" id="{9BF8EDB1-FCB6-43AB-8C66-D6472545A59C}"/>
              </a:ext>
            </a:extLst>
          </p:cNvPr>
          <p:cNvSpPr txBox="1">
            <a:spLocks noChangeArrowheads="1"/>
          </p:cNvSpPr>
          <p:nvPr/>
        </p:nvSpPr>
        <p:spPr bwMode="auto">
          <a:xfrm>
            <a:off x="6817032" y="2216339"/>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Arial" pitchFamily="34" charset="0"/>
              </a:rPr>
              <a:t>–1</a:t>
            </a:r>
            <a:endParaRPr lang="en-US" altLang="en-US" dirty="0">
              <a:solidFill>
                <a:srgbClr val="E47588"/>
              </a:solidFill>
              <a:latin typeface="Gill Sans MT" panose="020B0502020104020203" pitchFamily="34" charset="0"/>
            </a:endParaRPr>
          </a:p>
        </p:txBody>
      </p:sp>
      <p:sp>
        <p:nvSpPr>
          <p:cNvPr id="18" name="TextBox 36">
            <a:extLst>
              <a:ext uri="{FF2B5EF4-FFF2-40B4-BE49-F238E27FC236}">
                <a16:creationId xmlns:a16="http://schemas.microsoft.com/office/drawing/2014/main" id="{E3CF7CD5-34A3-4423-BEDB-68F8132C04D9}"/>
              </a:ext>
            </a:extLst>
          </p:cNvPr>
          <p:cNvSpPr txBox="1">
            <a:spLocks noChangeArrowheads="1"/>
          </p:cNvSpPr>
          <p:nvPr/>
        </p:nvSpPr>
        <p:spPr bwMode="auto">
          <a:xfrm>
            <a:off x="5105400" y="2243147"/>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E47588"/>
                </a:solidFill>
                <a:latin typeface="Gill Sans MT" panose="020B0502020104020203" pitchFamily="34" charset="0"/>
              </a:rPr>
              <a:t>0</a:t>
            </a:r>
          </a:p>
        </p:txBody>
      </p:sp>
      <p:sp>
        <p:nvSpPr>
          <p:cNvPr id="21" name="TextBox 44">
            <a:extLst>
              <a:ext uri="{FF2B5EF4-FFF2-40B4-BE49-F238E27FC236}">
                <a16:creationId xmlns:a16="http://schemas.microsoft.com/office/drawing/2014/main" id="{9324BF24-E416-4265-BF15-8DBFA08210BB}"/>
              </a:ext>
            </a:extLst>
          </p:cNvPr>
          <p:cNvSpPr txBox="1">
            <a:spLocks noChangeArrowheads="1"/>
          </p:cNvSpPr>
          <p:nvPr/>
        </p:nvSpPr>
        <p:spPr bwMode="auto">
          <a:xfrm>
            <a:off x="3542865" y="2250043"/>
            <a:ext cx="260228"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0</a:t>
            </a:r>
          </a:p>
        </p:txBody>
      </p:sp>
      <p:sp>
        <p:nvSpPr>
          <p:cNvPr id="24" name="TextBox 50">
            <a:extLst>
              <a:ext uri="{FF2B5EF4-FFF2-40B4-BE49-F238E27FC236}">
                <a16:creationId xmlns:a16="http://schemas.microsoft.com/office/drawing/2014/main" id="{D4437DA0-A103-4CCD-A505-7FC8F01954DE}"/>
              </a:ext>
            </a:extLst>
          </p:cNvPr>
          <p:cNvSpPr txBox="1">
            <a:spLocks noChangeArrowheads="1"/>
          </p:cNvSpPr>
          <p:nvPr/>
        </p:nvSpPr>
        <p:spPr bwMode="auto">
          <a:xfrm>
            <a:off x="3482479" y="2652477"/>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67AEB6"/>
                </a:solidFill>
                <a:latin typeface="Gill Sans MT" panose="020B0502020104020203" pitchFamily="34" charset="0"/>
              </a:rPr>
              <a:t>0</a:t>
            </a:r>
          </a:p>
        </p:txBody>
      </p:sp>
      <p:sp>
        <p:nvSpPr>
          <p:cNvPr id="27" name="TextBox 56">
            <a:extLst>
              <a:ext uri="{FF2B5EF4-FFF2-40B4-BE49-F238E27FC236}">
                <a16:creationId xmlns:a16="http://schemas.microsoft.com/office/drawing/2014/main" id="{10391F3B-EB60-43D4-9C90-FE19713FBC9C}"/>
              </a:ext>
            </a:extLst>
          </p:cNvPr>
          <p:cNvSpPr txBox="1">
            <a:spLocks noChangeArrowheads="1"/>
          </p:cNvSpPr>
          <p:nvPr/>
        </p:nvSpPr>
        <p:spPr bwMode="auto">
          <a:xfrm>
            <a:off x="5105400" y="2652477"/>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67AEB6"/>
                </a:solidFill>
                <a:latin typeface="Gill Sans MT" panose="020B0502020104020203" pitchFamily="34" charset="0"/>
              </a:rPr>
              <a:t>0</a:t>
            </a:r>
          </a:p>
        </p:txBody>
      </p:sp>
      <p:sp>
        <p:nvSpPr>
          <p:cNvPr id="35" name="TextBox 34">
            <a:extLst>
              <a:ext uri="{FF2B5EF4-FFF2-40B4-BE49-F238E27FC236}">
                <a16:creationId xmlns:a16="http://schemas.microsoft.com/office/drawing/2014/main" id="{7038F66C-F3DB-4D44-B3FB-A131BC1E6214}"/>
              </a:ext>
            </a:extLst>
          </p:cNvPr>
          <p:cNvSpPr txBox="1">
            <a:spLocks noChangeArrowheads="1"/>
          </p:cNvSpPr>
          <p:nvPr/>
        </p:nvSpPr>
        <p:spPr bwMode="auto">
          <a:xfrm>
            <a:off x="460695" y="2216339"/>
            <a:ext cx="2971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Oxidation number:</a:t>
            </a:r>
          </a:p>
        </p:txBody>
      </p:sp>
      <p:sp>
        <p:nvSpPr>
          <p:cNvPr id="36" name="TextBox 35">
            <a:extLst>
              <a:ext uri="{FF2B5EF4-FFF2-40B4-BE49-F238E27FC236}">
                <a16:creationId xmlns:a16="http://schemas.microsoft.com/office/drawing/2014/main" id="{B0CDF666-7415-4CF3-9FD5-00D1C686DCA1}"/>
              </a:ext>
            </a:extLst>
          </p:cNvPr>
          <p:cNvSpPr txBox="1">
            <a:spLocks noChangeArrowheads="1"/>
          </p:cNvSpPr>
          <p:nvPr/>
        </p:nvSpPr>
        <p:spPr bwMode="auto">
          <a:xfrm>
            <a:off x="460695" y="2623943"/>
            <a:ext cx="2971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Total contribution to charge:</a:t>
            </a:r>
          </a:p>
        </p:txBody>
      </p:sp>
      <p:sp>
        <p:nvSpPr>
          <p:cNvPr id="37" name="TextBox 36">
            <a:extLst>
              <a:ext uri="{FF2B5EF4-FFF2-40B4-BE49-F238E27FC236}">
                <a16:creationId xmlns:a16="http://schemas.microsoft.com/office/drawing/2014/main" id="{0059DA75-9204-4BC3-80B1-88A882CED9ED}"/>
              </a:ext>
            </a:extLst>
          </p:cNvPr>
          <p:cNvSpPr txBox="1">
            <a:spLocks noChangeArrowheads="1"/>
          </p:cNvSpPr>
          <p:nvPr/>
        </p:nvSpPr>
        <p:spPr bwMode="auto">
          <a:xfrm>
            <a:off x="2552700" y="4185309"/>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N</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      3H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       →      2NH</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3</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g</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p:sp>
        <p:nvSpPr>
          <p:cNvPr id="62" name="TextBox 61">
            <a:extLst>
              <a:ext uri="{FF2B5EF4-FFF2-40B4-BE49-F238E27FC236}">
                <a16:creationId xmlns:a16="http://schemas.microsoft.com/office/drawing/2014/main" id="{5BB041BA-8FB1-48E3-98F1-4F566F7E192D}"/>
              </a:ext>
            </a:extLst>
          </p:cNvPr>
          <p:cNvSpPr txBox="1">
            <a:spLocks noChangeArrowheads="1"/>
          </p:cNvSpPr>
          <p:nvPr/>
        </p:nvSpPr>
        <p:spPr bwMode="auto">
          <a:xfrm>
            <a:off x="457200" y="4486438"/>
            <a:ext cx="2971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Oxidation number:</a:t>
            </a:r>
          </a:p>
        </p:txBody>
      </p:sp>
      <p:sp>
        <p:nvSpPr>
          <p:cNvPr id="63" name="TextBox 62">
            <a:extLst>
              <a:ext uri="{FF2B5EF4-FFF2-40B4-BE49-F238E27FC236}">
                <a16:creationId xmlns:a16="http://schemas.microsoft.com/office/drawing/2014/main" id="{5DD2AC5D-9F72-454F-BE46-95264DBB2A17}"/>
              </a:ext>
            </a:extLst>
          </p:cNvPr>
          <p:cNvSpPr txBox="1">
            <a:spLocks noChangeArrowheads="1"/>
          </p:cNvSpPr>
          <p:nvPr/>
        </p:nvSpPr>
        <p:spPr bwMode="auto">
          <a:xfrm>
            <a:off x="457200" y="4855375"/>
            <a:ext cx="29718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rPr>
              <a:t>Total contribution to charge:</a:t>
            </a:r>
          </a:p>
        </p:txBody>
      </p:sp>
      <p:sp>
        <p:nvSpPr>
          <p:cNvPr id="74" name="TextBox 26">
            <a:extLst>
              <a:ext uri="{FF2B5EF4-FFF2-40B4-BE49-F238E27FC236}">
                <a16:creationId xmlns:a16="http://schemas.microsoft.com/office/drawing/2014/main" id="{E339EF81-0353-466A-A801-EE2B9881C2B7}"/>
              </a:ext>
            </a:extLst>
          </p:cNvPr>
          <p:cNvSpPr txBox="1">
            <a:spLocks noChangeArrowheads="1"/>
          </p:cNvSpPr>
          <p:nvPr/>
        </p:nvSpPr>
        <p:spPr bwMode="auto">
          <a:xfrm>
            <a:off x="6515891" y="2623571"/>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itchFamily="34" charset="0"/>
              </a:rPr>
              <a:t>+1</a:t>
            </a:r>
            <a:endParaRPr lang="en-US" altLang="en-US" dirty="0">
              <a:solidFill>
                <a:srgbClr val="67AEB6"/>
              </a:solidFill>
              <a:latin typeface="Gill Sans MT" panose="020B0502020104020203" pitchFamily="34" charset="0"/>
            </a:endParaRPr>
          </a:p>
        </p:txBody>
      </p:sp>
      <p:sp>
        <p:nvSpPr>
          <p:cNvPr id="75" name="TextBox 32">
            <a:extLst>
              <a:ext uri="{FF2B5EF4-FFF2-40B4-BE49-F238E27FC236}">
                <a16:creationId xmlns:a16="http://schemas.microsoft.com/office/drawing/2014/main" id="{2EBB811A-947A-4BFD-876D-ED970828878E}"/>
              </a:ext>
            </a:extLst>
          </p:cNvPr>
          <p:cNvSpPr txBox="1">
            <a:spLocks noChangeArrowheads="1"/>
          </p:cNvSpPr>
          <p:nvPr/>
        </p:nvSpPr>
        <p:spPr bwMode="auto">
          <a:xfrm>
            <a:off x="6811632" y="2619155"/>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itchFamily="34" charset="0"/>
              </a:rPr>
              <a:t>–1</a:t>
            </a:r>
            <a:endParaRPr lang="en-US" altLang="en-US" dirty="0">
              <a:solidFill>
                <a:srgbClr val="67AEB6"/>
              </a:solidFill>
              <a:latin typeface="Gill Sans MT" panose="020B0502020104020203" pitchFamily="34" charset="0"/>
            </a:endParaRPr>
          </a:p>
        </p:txBody>
      </p:sp>
      <p:sp>
        <p:nvSpPr>
          <p:cNvPr id="76" name="TextBox 26">
            <a:extLst>
              <a:ext uri="{FF2B5EF4-FFF2-40B4-BE49-F238E27FC236}">
                <a16:creationId xmlns:a16="http://schemas.microsoft.com/office/drawing/2014/main" id="{2E5F7DFA-82C8-48B6-A9CB-E7F34FBCA2E6}"/>
              </a:ext>
            </a:extLst>
          </p:cNvPr>
          <p:cNvSpPr txBox="1">
            <a:spLocks noChangeArrowheads="1"/>
          </p:cNvSpPr>
          <p:nvPr/>
        </p:nvSpPr>
        <p:spPr bwMode="auto">
          <a:xfrm>
            <a:off x="6562259" y="4485878"/>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Arial" pitchFamily="34" charset="0"/>
              </a:rPr>
              <a:t>–3</a:t>
            </a:r>
            <a:endParaRPr lang="en-US" altLang="en-US" dirty="0">
              <a:solidFill>
                <a:srgbClr val="E47588"/>
              </a:solidFill>
              <a:latin typeface="Gill Sans MT" panose="020B0502020104020203" pitchFamily="34" charset="0"/>
            </a:endParaRPr>
          </a:p>
        </p:txBody>
      </p:sp>
      <p:sp>
        <p:nvSpPr>
          <p:cNvPr id="77" name="TextBox 32">
            <a:extLst>
              <a:ext uri="{FF2B5EF4-FFF2-40B4-BE49-F238E27FC236}">
                <a16:creationId xmlns:a16="http://schemas.microsoft.com/office/drawing/2014/main" id="{51E2E526-CBDC-4B39-8A41-A2034D9190C2}"/>
              </a:ext>
            </a:extLst>
          </p:cNvPr>
          <p:cNvSpPr txBox="1">
            <a:spLocks noChangeArrowheads="1"/>
          </p:cNvSpPr>
          <p:nvPr/>
        </p:nvSpPr>
        <p:spPr bwMode="auto">
          <a:xfrm>
            <a:off x="6832833" y="4481462"/>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Arial" pitchFamily="34" charset="0"/>
              </a:rPr>
              <a:t>+1</a:t>
            </a:r>
            <a:endParaRPr lang="en-US" altLang="en-US" dirty="0">
              <a:solidFill>
                <a:srgbClr val="E47588"/>
              </a:solidFill>
              <a:latin typeface="Gill Sans MT" panose="020B0502020104020203" pitchFamily="34" charset="0"/>
            </a:endParaRPr>
          </a:p>
        </p:txBody>
      </p:sp>
      <p:sp>
        <p:nvSpPr>
          <p:cNvPr id="78" name="TextBox 36">
            <a:extLst>
              <a:ext uri="{FF2B5EF4-FFF2-40B4-BE49-F238E27FC236}">
                <a16:creationId xmlns:a16="http://schemas.microsoft.com/office/drawing/2014/main" id="{D2D674CA-055B-45E9-B20B-6287140ED364}"/>
              </a:ext>
            </a:extLst>
          </p:cNvPr>
          <p:cNvSpPr txBox="1">
            <a:spLocks noChangeArrowheads="1"/>
          </p:cNvSpPr>
          <p:nvPr/>
        </p:nvSpPr>
        <p:spPr bwMode="auto">
          <a:xfrm>
            <a:off x="5037070" y="4522517"/>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E47588"/>
                </a:solidFill>
                <a:latin typeface="Gill Sans MT" panose="020B0502020104020203" pitchFamily="34" charset="0"/>
              </a:rPr>
              <a:t>0</a:t>
            </a:r>
          </a:p>
        </p:txBody>
      </p:sp>
      <p:sp>
        <p:nvSpPr>
          <p:cNvPr id="79" name="TextBox 44">
            <a:extLst>
              <a:ext uri="{FF2B5EF4-FFF2-40B4-BE49-F238E27FC236}">
                <a16:creationId xmlns:a16="http://schemas.microsoft.com/office/drawing/2014/main" id="{C3F51705-D877-46C8-97F5-B1056502B250}"/>
              </a:ext>
            </a:extLst>
          </p:cNvPr>
          <p:cNvSpPr txBox="1">
            <a:spLocks noChangeArrowheads="1"/>
          </p:cNvSpPr>
          <p:nvPr/>
        </p:nvSpPr>
        <p:spPr bwMode="auto">
          <a:xfrm>
            <a:off x="3474535" y="4529413"/>
            <a:ext cx="260228"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rPr>
              <a:t>0</a:t>
            </a:r>
          </a:p>
        </p:txBody>
      </p:sp>
      <p:sp>
        <p:nvSpPr>
          <p:cNvPr id="80" name="TextBox 50">
            <a:extLst>
              <a:ext uri="{FF2B5EF4-FFF2-40B4-BE49-F238E27FC236}">
                <a16:creationId xmlns:a16="http://schemas.microsoft.com/office/drawing/2014/main" id="{41411B3F-246C-4843-86D1-A4163DE35562}"/>
              </a:ext>
            </a:extLst>
          </p:cNvPr>
          <p:cNvSpPr txBox="1">
            <a:spLocks noChangeArrowheads="1"/>
          </p:cNvSpPr>
          <p:nvPr/>
        </p:nvSpPr>
        <p:spPr bwMode="auto">
          <a:xfrm>
            <a:off x="3422266" y="4873310"/>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67AEB6"/>
                </a:solidFill>
                <a:latin typeface="Gill Sans MT" panose="020B0502020104020203" pitchFamily="34" charset="0"/>
              </a:rPr>
              <a:t>0</a:t>
            </a:r>
          </a:p>
        </p:txBody>
      </p:sp>
      <p:sp>
        <p:nvSpPr>
          <p:cNvPr id="81" name="TextBox 56">
            <a:extLst>
              <a:ext uri="{FF2B5EF4-FFF2-40B4-BE49-F238E27FC236}">
                <a16:creationId xmlns:a16="http://schemas.microsoft.com/office/drawing/2014/main" id="{C573BB80-A796-4C87-BC25-91B024671454}"/>
              </a:ext>
            </a:extLst>
          </p:cNvPr>
          <p:cNvSpPr txBox="1">
            <a:spLocks noChangeArrowheads="1"/>
          </p:cNvSpPr>
          <p:nvPr/>
        </p:nvSpPr>
        <p:spPr bwMode="auto">
          <a:xfrm>
            <a:off x="5045187" y="4873310"/>
            <a:ext cx="381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a:solidFill>
                  <a:srgbClr val="67AEB6"/>
                </a:solidFill>
                <a:latin typeface="Gill Sans MT" panose="020B0502020104020203" pitchFamily="34" charset="0"/>
              </a:rPr>
              <a:t>0</a:t>
            </a:r>
          </a:p>
        </p:txBody>
      </p:sp>
      <p:sp>
        <p:nvSpPr>
          <p:cNvPr id="82" name="TextBox 26">
            <a:extLst>
              <a:ext uri="{FF2B5EF4-FFF2-40B4-BE49-F238E27FC236}">
                <a16:creationId xmlns:a16="http://schemas.microsoft.com/office/drawing/2014/main" id="{F5133288-AAC4-48A7-84BF-2DF341B0B08A}"/>
              </a:ext>
            </a:extLst>
          </p:cNvPr>
          <p:cNvSpPr txBox="1">
            <a:spLocks noChangeArrowheads="1"/>
          </p:cNvSpPr>
          <p:nvPr/>
        </p:nvSpPr>
        <p:spPr bwMode="auto">
          <a:xfrm>
            <a:off x="6575192" y="4833857"/>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itchFamily="34" charset="0"/>
              </a:rPr>
              <a:t>–3</a:t>
            </a:r>
            <a:endParaRPr lang="en-US" altLang="en-US" dirty="0">
              <a:solidFill>
                <a:srgbClr val="67AEB6"/>
              </a:solidFill>
              <a:latin typeface="Gill Sans MT" panose="020B0502020104020203" pitchFamily="34" charset="0"/>
            </a:endParaRPr>
          </a:p>
        </p:txBody>
      </p:sp>
      <p:sp>
        <p:nvSpPr>
          <p:cNvPr id="83" name="TextBox 32">
            <a:extLst>
              <a:ext uri="{FF2B5EF4-FFF2-40B4-BE49-F238E27FC236}">
                <a16:creationId xmlns:a16="http://schemas.microsoft.com/office/drawing/2014/main" id="{3D6D58DA-64BC-4C8E-B99B-50B42679FEEE}"/>
              </a:ext>
            </a:extLst>
          </p:cNvPr>
          <p:cNvSpPr txBox="1">
            <a:spLocks noChangeArrowheads="1"/>
          </p:cNvSpPr>
          <p:nvPr/>
        </p:nvSpPr>
        <p:spPr bwMode="auto">
          <a:xfrm>
            <a:off x="6854155" y="4829441"/>
            <a:ext cx="4953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itchFamily="34" charset="0"/>
              </a:rPr>
              <a:t>+3</a:t>
            </a:r>
            <a:endParaRPr lang="en-US" altLang="en-US" dirty="0">
              <a:solidFill>
                <a:srgbClr val="67AEB6"/>
              </a:solidFill>
              <a:latin typeface="Gill Sans MT" panose="020B0502020104020203" pitchFamily="34" charset="0"/>
            </a:endParaRPr>
          </a:p>
        </p:txBody>
      </p:sp>
      <p:sp>
        <p:nvSpPr>
          <p:cNvPr id="105" name="Rectangle 2">
            <a:extLst>
              <a:ext uri="{FF2B5EF4-FFF2-40B4-BE49-F238E27FC236}">
                <a16:creationId xmlns:a16="http://schemas.microsoft.com/office/drawing/2014/main" id="{B411E253-4C28-4E42-B3D8-B2350D82AB3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Numbers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6160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8" grpId="0"/>
      <p:bldP spid="21" grpId="0"/>
      <p:bldP spid="24" grpId="0"/>
      <p:bldP spid="27" grpId="0"/>
      <p:bldP spid="35" grpId="0"/>
      <p:bldP spid="36" grpId="0"/>
      <p:bldP spid="37" grpId="0"/>
      <p:bldP spid="62" grpId="0"/>
      <p:bldP spid="63" grpId="0"/>
      <p:bldP spid="74" grpId="0"/>
      <p:bldP spid="75" grpId="0"/>
      <p:bldP spid="76" grpId="0"/>
      <p:bldP spid="77" grpId="0"/>
      <p:bldP spid="78" grpId="0"/>
      <p:bldP spid="79" grpId="0"/>
      <p:bldP spid="80" grpId="0"/>
      <p:bldP spid="81" grpId="0"/>
      <p:bldP spid="82" grpId="0"/>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32</a:t>
            </a:fld>
            <a:endParaRPr lang="en-US" dirty="0">
              <a:solidFill>
                <a:schemeClr val="bg1"/>
              </a:solidFill>
            </a:endParaRPr>
          </a:p>
        </p:txBody>
      </p:sp>
      <p:sp>
        <p:nvSpPr>
          <p:cNvPr id="8" name="Content Placeholder 2">
            <a:extLst>
              <a:ext uri="{FF2B5EF4-FFF2-40B4-BE49-F238E27FC236}">
                <a16:creationId xmlns:a16="http://schemas.microsoft.com/office/drawing/2014/main" id="{3DA1B1A0-C5AB-461E-9743-ECD2B79169B2}"/>
              </a:ext>
            </a:extLst>
          </p:cNvPr>
          <p:cNvSpPr txBox="1">
            <a:spLocks/>
          </p:cNvSpPr>
          <p:nvPr/>
        </p:nvSpPr>
        <p:spPr>
          <a:xfrm>
            <a:off x="0" y="1438151"/>
            <a:ext cx="7767638" cy="4982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chemeClr val="tx1">
                    <a:lumMod val="75000"/>
                    <a:lumOff val="25000"/>
                  </a:schemeClr>
                </a:solidFill>
                <a:latin typeface="Gill Sans MT" panose="020B0502020104020203" pitchFamily="34" charset="0"/>
              </a:rPr>
              <a:t>K</a:t>
            </a:r>
            <a:r>
              <a:rPr lang="en-US" sz="1800" b="1" u="sng" dirty="0">
                <a:solidFill>
                  <a:schemeClr val="tx1">
                    <a:lumMod val="75000"/>
                    <a:lumOff val="25000"/>
                  </a:schemeClr>
                </a:solidFill>
                <a:latin typeface="Gill Sans MT" panose="020B0502020104020203" pitchFamily="34" charset="0"/>
              </a:rPr>
              <a:t>N</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2</a:t>
            </a:r>
          </a:p>
          <a:p>
            <a:pPr marL="0" indent="0">
              <a:lnSpc>
                <a:spcPct val="150000"/>
              </a:lnSpc>
              <a:buNone/>
            </a:pPr>
            <a:r>
              <a:rPr lang="en-US" sz="1800" b="1" u="sng" dirty="0">
                <a:solidFill>
                  <a:schemeClr val="tx1">
                    <a:lumMod val="75000"/>
                    <a:lumOff val="25000"/>
                  </a:schemeClr>
                </a:solidFill>
                <a:latin typeface="Gill Sans MT" panose="020B0502020104020203" pitchFamily="34" charset="0"/>
              </a:rPr>
              <a:t>Cs</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O</a:t>
            </a:r>
            <a:endParaRPr lang="en-US" sz="1800" baseline="-25000" dirty="0">
              <a:solidFill>
                <a:schemeClr val="tx1">
                  <a:lumMod val="75000"/>
                  <a:lumOff val="25000"/>
                </a:schemeClr>
              </a:solidFill>
              <a:latin typeface="Gill Sans MT" panose="020B0502020104020203" pitchFamily="34" charset="0"/>
            </a:endParaRPr>
          </a:p>
          <a:p>
            <a:pPr marL="0" indent="0">
              <a:lnSpc>
                <a:spcPct val="150000"/>
              </a:lnSpc>
              <a:buNone/>
            </a:pPr>
            <a:r>
              <a:rPr lang="en-US" sz="1800" b="1" u="sng" dirty="0">
                <a:solidFill>
                  <a:schemeClr val="tx1">
                    <a:lumMod val="75000"/>
                    <a:lumOff val="25000"/>
                  </a:schemeClr>
                </a:solidFill>
                <a:latin typeface="Gill Sans MT" panose="020B0502020104020203" pitchFamily="34" charset="0"/>
              </a:rPr>
              <a:t>C</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4</a:t>
            </a:r>
            <a:r>
              <a:rPr lang="en-US" sz="1800" baseline="30000" dirty="0">
                <a:solidFill>
                  <a:schemeClr val="tx1">
                    <a:lumMod val="75000"/>
                    <a:lumOff val="25000"/>
                  </a:schemeClr>
                </a:solidFill>
                <a:latin typeface="Gill Sans MT" panose="020B0502020104020203" pitchFamily="34" charset="0"/>
              </a:rPr>
              <a:t>2-</a:t>
            </a:r>
          </a:p>
          <a:p>
            <a:pPr marL="0" indent="0">
              <a:lnSpc>
                <a:spcPct val="150000"/>
              </a:lnSpc>
              <a:buNone/>
            </a:pPr>
            <a:r>
              <a:rPr lang="en-US" sz="1800" dirty="0">
                <a:solidFill>
                  <a:schemeClr val="tx1">
                    <a:lumMod val="75000"/>
                    <a:lumOff val="25000"/>
                  </a:schemeClr>
                </a:solidFill>
                <a:latin typeface="Gill Sans MT" panose="020B0502020104020203" pitchFamily="34" charset="0"/>
              </a:rPr>
              <a:t>K</a:t>
            </a:r>
            <a:r>
              <a:rPr lang="en-US" sz="1800" b="1" u="sng" dirty="0">
                <a:solidFill>
                  <a:schemeClr val="tx1">
                    <a:lumMod val="75000"/>
                    <a:lumOff val="25000"/>
                  </a:schemeClr>
                </a:solidFill>
                <a:latin typeface="Gill Sans MT" panose="020B0502020104020203" pitchFamily="34" charset="0"/>
              </a:rPr>
              <a:t>Mn</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4</a:t>
            </a:r>
          </a:p>
          <a:p>
            <a:pPr marL="0" indent="0">
              <a:lnSpc>
                <a:spcPct val="150000"/>
              </a:lnSpc>
              <a:buNone/>
            </a:pPr>
            <a:r>
              <a:rPr lang="en-US" sz="1800" dirty="0">
                <a:solidFill>
                  <a:schemeClr val="tx1">
                    <a:lumMod val="75000"/>
                    <a:lumOff val="25000"/>
                  </a:schemeClr>
                </a:solidFill>
                <a:latin typeface="Gill Sans MT" panose="020B0502020104020203" pitchFamily="34" charset="0"/>
              </a:rPr>
              <a:t>Mg(</a:t>
            </a:r>
            <a:r>
              <a:rPr lang="en-US" sz="1800" b="1" u="sng" dirty="0">
                <a:solidFill>
                  <a:schemeClr val="tx1">
                    <a:lumMod val="75000"/>
                    <a:lumOff val="25000"/>
                  </a:schemeClr>
                </a:solidFill>
                <a:latin typeface="Gill Sans MT" panose="020B0502020104020203" pitchFamily="34" charset="0"/>
              </a:rPr>
              <a:t>N</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a:t>
            </a:r>
            <a:r>
              <a:rPr lang="en-US" sz="1800" baseline="-25000" dirty="0">
                <a:solidFill>
                  <a:schemeClr val="tx1">
                    <a:lumMod val="75000"/>
                    <a:lumOff val="25000"/>
                  </a:schemeClr>
                </a:solidFill>
                <a:latin typeface="Gill Sans MT" panose="020B0502020104020203" pitchFamily="34" charset="0"/>
              </a:rPr>
              <a:t>2</a:t>
            </a:r>
          </a:p>
          <a:p>
            <a:pPr marL="0" indent="0">
              <a:lnSpc>
                <a:spcPct val="150000"/>
              </a:lnSpc>
              <a:buNone/>
            </a:pPr>
            <a:r>
              <a:rPr lang="en-US" sz="1800" b="1" u="sng" dirty="0">
                <a:solidFill>
                  <a:schemeClr val="tx1">
                    <a:lumMod val="75000"/>
                    <a:lumOff val="25000"/>
                  </a:schemeClr>
                </a:solidFill>
                <a:latin typeface="Gill Sans MT" panose="020B0502020104020203" pitchFamily="34" charset="0"/>
              </a:rPr>
              <a:t>V</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3</a:t>
            </a:r>
          </a:p>
          <a:p>
            <a:pPr marL="0" indent="0">
              <a:lnSpc>
                <a:spcPct val="150000"/>
              </a:lnSpc>
              <a:buNone/>
            </a:pPr>
            <a:r>
              <a:rPr lang="en-US" sz="1800" u="sng" dirty="0">
                <a:solidFill>
                  <a:schemeClr val="tx1">
                    <a:lumMod val="75000"/>
                    <a:lumOff val="25000"/>
                  </a:schemeClr>
                </a:solidFill>
                <a:latin typeface="Gill Sans MT" panose="020B0502020104020203" pitchFamily="34" charset="0"/>
              </a:rPr>
              <a:t>P</a:t>
            </a:r>
            <a:r>
              <a:rPr lang="en-US" sz="1800" dirty="0">
                <a:solidFill>
                  <a:schemeClr val="tx1">
                    <a:lumMod val="75000"/>
                    <a:lumOff val="25000"/>
                  </a:schemeClr>
                </a:solidFill>
                <a:latin typeface="Gill Sans MT" panose="020B0502020104020203" pitchFamily="34" charset="0"/>
              </a:rPr>
              <a:t>Cl</a:t>
            </a:r>
            <a:r>
              <a:rPr lang="en-US" sz="1800" baseline="-25000" dirty="0">
                <a:solidFill>
                  <a:schemeClr val="tx1">
                    <a:lumMod val="75000"/>
                    <a:lumOff val="25000"/>
                  </a:schemeClr>
                </a:solidFill>
                <a:latin typeface="Gill Sans MT" panose="020B0502020104020203" pitchFamily="34" charset="0"/>
              </a:rPr>
              <a:t>5</a:t>
            </a:r>
          </a:p>
          <a:p>
            <a:pPr marL="0" indent="0">
              <a:lnSpc>
                <a:spcPct val="150000"/>
              </a:lnSpc>
              <a:buNone/>
            </a:pPr>
            <a:r>
              <a:rPr lang="en-US" sz="1800" dirty="0">
                <a:solidFill>
                  <a:schemeClr val="tx1">
                    <a:lumMod val="75000"/>
                    <a:lumOff val="25000"/>
                  </a:schemeClr>
                </a:solidFill>
                <a:latin typeface="Gill Sans MT" panose="020B0502020104020203" pitchFamily="34" charset="0"/>
              </a:rPr>
              <a:t>H</a:t>
            </a:r>
            <a:r>
              <a:rPr lang="en-US" sz="1800" baseline="-25000" dirty="0">
                <a:solidFill>
                  <a:schemeClr val="tx1">
                    <a:lumMod val="75000"/>
                    <a:lumOff val="25000"/>
                  </a:schemeClr>
                </a:solidFill>
                <a:latin typeface="Gill Sans MT" panose="020B0502020104020203" pitchFamily="34" charset="0"/>
              </a:rPr>
              <a:t>3</a:t>
            </a:r>
            <a:r>
              <a:rPr lang="en-US" sz="1800" b="1" u="sng" dirty="0">
                <a:solidFill>
                  <a:schemeClr val="tx1">
                    <a:lumMod val="75000"/>
                    <a:lumOff val="25000"/>
                  </a:schemeClr>
                </a:solidFill>
                <a:latin typeface="Gill Sans MT" panose="020B0502020104020203" pitchFamily="34" charset="0"/>
              </a:rPr>
              <a:t>P</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3</a:t>
            </a:r>
          </a:p>
          <a:p>
            <a:pPr marL="0" indent="0">
              <a:lnSpc>
                <a:spcPct val="150000"/>
              </a:lnSpc>
              <a:buNone/>
            </a:pPr>
            <a:r>
              <a:rPr lang="en-US" sz="1800" b="1" u="sng" dirty="0">
                <a:solidFill>
                  <a:schemeClr val="tx1">
                    <a:lumMod val="75000"/>
                    <a:lumOff val="25000"/>
                  </a:schemeClr>
                </a:solidFill>
                <a:latin typeface="Gill Sans MT" panose="020B0502020104020203" pitchFamily="34" charset="0"/>
              </a:rPr>
              <a:t>I</a:t>
            </a:r>
            <a:r>
              <a:rPr lang="en-US" sz="1800" dirty="0">
                <a:solidFill>
                  <a:schemeClr val="tx1">
                    <a:lumMod val="75000"/>
                    <a:lumOff val="25000"/>
                  </a:schemeClr>
                </a:solidFill>
                <a:latin typeface="Gill Sans MT" panose="020B0502020104020203" pitchFamily="34" charset="0"/>
              </a:rPr>
              <a:t>F</a:t>
            </a:r>
            <a:r>
              <a:rPr lang="en-US" sz="1800" baseline="-25000" dirty="0">
                <a:solidFill>
                  <a:schemeClr val="tx1">
                    <a:lumMod val="75000"/>
                    <a:lumOff val="25000"/>
                  </a:schemeClr>
                </a:solidFill>
                <a:latin typeface="Gill Sans MT" panose="020B0502020104020203" pitchFamily="34" charset="0"/>
              </a:rPr>
              <a:t>7</a:t>
            </a:r>
          </a:p>
        </p:txBody>
      </p:sp>
      <p:sp>
        <p:nvSpPr>
          <p:cNvPr id="9" name="TextBox 8">
            <a:extLst>
              <a:ext uri="{FF2B5EF4-FFF2-40B4-BE49-F238E27FC236}">
                <a16:creationId xmlns:a16="http://schemas.microsoft.com/office/drawing/2014/main" id="{C5615654-11AF-4478-9CD6-F52B690DE29E}"/>
              </a:ext>
            </a:extLst>
          </p:cNvPr>
          <p:cNvSpPr txBox="1"/>
          <p:nvPr/>
        </p:nvSpPr>
        <p:spPr>
          <a:xfrm>
            <a:off x="0" y="1097620"/>
            <a:ext cx="5455404"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Assign the oxidation number for the underlined element.</a:t>
            </a:r>
          </a:p>
        </p:txBody>
      </p:sp>
      <p:sp>
        <p:nvSpPr>
          <p:cNvPr id="10" name="Rectangle 2">
            <a:extLst>
              <a:ext uri="{FF2B5EF4-FFF2-40B4-BE49-F238E27FC236}">
                <a16:creationId xmlns:a16="http://schemas.microsoft.com/office/drawing/2014/main" id="{91507E96-37EF-41BD-AB99-58D3AB95BBD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06AC536C-5258-4EF8-A65D-B20157A3EBCA}"/>
              </a:ext>
            </a:extLst>
          </p:cNvPr>
          <p:cNvSpPr txBox="1"/>
          <p:nvPr/>
        </p:nvSpPr>
        <p:spPr>
          <a:xfrm>
            <a:off x="1350629" y="1533654"/>
            <a:ext cx="70660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 +3</a:t>
            </a:r>
          </a:p>
        </p:txBody>
      </p:sp>
      <p:sp>
        <p:nvSpPr>
          <p:cNvPr id="13" name="TextBox 12">
            <a:extLst>
              <a:ext uri="{FF2B5EF4-FFF2-40B4-BE49-F238E27FC236}">
                <a16:creationId xmlns:a16="http://schemas.microsoft.com/office/drawing/2014/main" id="{823B135F-364A-486E-BAFD-67E5786CFA77}"/>
              </a:ext>
            </a:extLst>
          </p:cNvPr>
          <p:cNvSpPr txBox="1"/>
          <p:nvPr/>
        </p:nvSpPr>
        <p:spPr>
          <a:xfrm>
            <a:off x="1350629" y="2067240"/>
            <a:ext cx="77873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Cs: +1</a:t>
            </a:r>
          </a:p>
        </p:txBody>
      </p:sp>
      <p:sp>
        <p:nvSpPr>
          <p:cNvPr id="23" name="TextBox 22">
            <a:extLst>
              <a:ext uri="{FF2B5EF4-FFF2-40B4-BE49-F238E27FC236}">
                <a16:creationId xmlns:a16="http://schemas.microsoft.com/office/drawing/2014/main" id="{C235E73E-3FBA-4787-9BC9-32F946571629}"/>
              </a:ext>
            </a:extLst>
          </p:cNvPr>
          <p:cNvSpPr txBox="1"/>
          <p:nvPr/>
        </p:nvSpPr>
        <p:spPr>
          <a:xfrm>
            <a:off x="1350628" y="2601900"/>
            <a:ext cx="69057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C: +3</a:t>
            </a:r>
          </a:p>
        </p:txBody>
      </p:sp>
      <p:sp>
        <p:nvSpPr>
          <p:cNvPr id="24" name="TextBox 23">
            <a:extLst>
              <a:ext uri="{FF2B5EF4-FFF2-40B4-BE49-F238E27FC236}">
                <a16:creationId xmlns:a16="http://schemas.microsoft.com/office/drawing/2014/main" id="{0C922C7F-A92D-4B13-832E-F73B37998FFC}"/>
              </a:ext>
            </a:extLst>
          </p:cNvPr>
          <p:cNvSpPr txBox="1"/>
          <p:nvPr/>
        </p:nvSpPr>
        <p:spPr>
          <a:xfrm>
            <a:off x="1350628" y="3135437"/>
            <a:ext cx="82202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Mn: +7</a:t>
            </a:r>
          </a:p>
        </p:txBody>
      </p:sp>
      <p:sp>
        <p:nvSpPr>
          <p:cNvPr id="25" name="TextBox 24">
            <a:extLst>
              <a:ext uri="{FF2B5EF4-FFF2-40B4-BE49-F238E27FC236}">
                <a16:creationId xmlns:a16="http://schemas.microsoft.com/office/drawing/2014/main" id="{F8E198D3-3DA3-4D74-B790-AD81EE44C06E}"/>
              </a:ext>
            </a:extLst>
          </p:cNvPr>
          <p:cNvSpPr txBox="1"/>
          <p:nvPr/>
        </p:nvSpPr>
        <p:spPr>
          <a:xfrm>
            <a:off x="1350628" y="3679626"/>
            <a:ext cx="70660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 +5</a:t>
            </a:r>
          </a:p>
        </p:txBody>
      </p:sp>
      <p:sp>
        <p:nvSpPr>
          <p:cNvPr id="26" name="TextBox 25">
            <a:extLst>
              <a:ext uri="{FF2B5EF4-FFF2-40B4-BE49-F238E27FC236}">
                <a16:creationId xmlns:a16="http://schemas.microsoft.com/office/drawing/2014/main" id="{7D2CC1DC-BF56-4951-A8EA-DCBDC2207D24}"/>
              </a:ext>
            </a:extLst>
          </p:cNvPr>
          <p:cNvSpPr txBox="1"/>
          <p:nvPr/>
        </p:nvSpPr>
        <p:spPr>
          <a:xfrm>
            <a:off x="1351053" y="4224713"/>
            <a:ext cx="66652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V: +6</a:t>
            </a:r>
          </a:p>
        </p:txBody>
      </p:sp>
      <p:sp>
        <p:nvSpPr>
          <p:cNvPr id="27" name="TextBox 26">
            <a:extLst>
              <a:ext uri="{FF2B5EF4-FFF2-40B4-BE49-F238E27FC236}">
                <a16:creationId xmlns:a16="http://schemas.microsoft.com/office/drawing/2014/main" id="{93314156-4BEB-483B-B5AB-68412BDBEDED}"/>
              </a:ext>
            </a:extLst>
          </p:cNvPr>
          <p:cNvSpPr txBox="1"/>
          <p:nvPr/>
        </p:nvSpPr>
        <p:spPr>
          <a:xfrm>
            <a:off x="1351053" y="4764226"/>
            <a:ext cx="66652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 +5</a:t>
            </a:r>
          </a:p>
        </p:txBody>
      </p:sp>
      <p:sp>
        <p:nvSpPr>
          <p:cNvPr id="28" name="TextBox 27">
            <a:extLst>
              <a:ext uri="{FF2B5EF4-FFF2-40B4-BE49-F238E27FC236}">
                <a16:creationId xmlns:a16="http://schemas.microsoft.com/office/drawing/2014/main" id="{6B6DD951-DED0-4507-BABD-7369C8B1866A}"/>
              </a:ext>
            </a:extLst>
          </p:cNvPr>
          <p:cNvSpPr txBox="1"/>
          <p:nvPr/>
        </p:nvSpPr>
        <p:spPr>
          <a:xfrm>
            <a:off x="1351053" y="5295021"/>
            <a:ext cx="666529"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P: +3</a:t>
            </a:r>
          </a:p>
        </p:txBody>
      </p:sp>
      <p:sp>
        <p:nvSpPr>
          <p:cNvPr id="29" name="TextBox 28">
            <a:extLst>
              <a:ext uri="{FF2B5EF4-FFF2-40B4-BE49-F238E27FC236}">
                <a16:creationId xmlns:a16="http://schemas.microsoft.com/office/drawing/2014/main" id="{B1EC5410-44F6-4CFB-BCE3-984E6BB49289}"/>
              </a:ext>
            </a:extLst>
          </p:cNvPr>
          <p:cNvSpPr txBox="1"/>
          <p:nvPr/>
        </p:nvSpPr>
        <p:spPr>
          <a:xfrm>
            <a:off x="1350628" y="5834205"/>
            <a:ext cx="584775"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I: +7</a:t>
            </a:r>
          </a:p>
        </p:txBody>
      </p:sp>
    </p:spTree>
    <p:extLst>
      <p:ext uri="{BB962C8B-B14F-4D97-AF65-F5344CB8AC3E}">
        <p14:creationId xmlns:p14="http://schemas.microsoft.com/office/powerpoint/2010/main" val="22925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3" grpId="0"/>
      <p:bldP spid="24" grpId="0"/>
      <p:bldP spid="25"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33</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TPQuestion">
                <a:extLst>
                  <a:ext uri="{FF2B5EF4-FFF2-40B4-BE49-F238E27FC236}">
                    <a16:creationId xmlns:a16="http://schemas.microsoft.com/office/drawing/2014/main" id="{44BA900C-E565-4EE3-B9E3-48ED7EBFEA90}"/>
                  </a:ext>
                </a:extLst>
              </p:cNvPr>
              <p:cNvSpPr txBox="1">
                <a:spLocks/>
              </p:cNvSpPr>
              <p:nvPr/>
            </p:nvSpPr>
            <p:spPr>
              <a:xfrm>
                <a:off x="-3" y="3451576"/>
                <a:ext cx="9143999" cy="640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Which species is reduced in the following reaction?  </a:t>
                </a:r>
                <a:b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b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2Al(</a:t>
                </a:r>
                <a:r>
                  <a:rPr lang="en-US" sz="1800" i="1"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s</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 + 3Br</a:t>
                </a:r>
                <a:r>
                  <a:rPr lang="en-US" sz="1800" baseline="-250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2</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a:t>
                </a:r>
                <a:r>
                  <a:rPr lang="en-US" sz="1800" i="1"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l</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effectLst>
                          <a:reflection blurRad="12700" endPos="0" dir="5400000" sy="-90000" algn="bl" rotWithShape="0"/>
                        </a:effectLst>
                        <a:latin typeface="Cambria Math" panose="02040503050406030204" pitchFamily="18" charset="0"/>
                        <a:ea typeface="Cambria Math" panose="02040503050406030204" pitchFamily="18" charset="0"/>
                        <a:cs typeface="Arial" panose="020B0604020202020204" pitchFamily="34" charset="0"/>
                        <a:sym typeface="Symbol" pitchFamily="18" charset="2"/>
                      </a:rPr>
                      <m:t>⟶</m:t>
                    </m:r>
                  </m:oMath>
                </a14:m>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 2AlBr</a:t>
                </a:r>
                <a:r>
                  <a:rPr lang="en-US" sz="1800" baseline="-250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3</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a:t>
                </a:r>
                <a:r>
                  <a:rPr lang="en-US" sz="1800" i="1"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s</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 </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8" name="TPQuestion">
                <a:extLst>
                  <a:ext uri="{FF2B5EF4-FFF2-40B4-BE49-F238E27FC236}">
                    <a16:creationId xmlns:a16="http://schemas.microsoft.com/office/drawing/2014/main" id="{44BA900C-E565-4EE3-B9E3-48ED7EBFEA90}"/>
                  </a:ext>
                </a:extLst>
              </p:cNvPr>
              <p:cNvSpPr txBox="1">
                <a:spLocks noRot="1" noChangeAspect="1" noMove="1" noResize="1" noEditPoints="1" noAdjustHandles="1" noChangeArrowheads="1" noChangeShapeType="1" noTextEdit="1"/>
              </p:cNvSpPr>
              <p:nvPr/>
            </p:nvSpPr>
            <p:spPr>
              <a:xfrm>
                <a:off x="-3" y="3451576"/>
                <a:ext cx="9143999" cy="640071"/>
              </a:xfrm>
              <a:prstGeom prst="rect">
                <a:avLst/>
              </a:prstGeom>
              <a:blipFill>
                <a:blip r:embed="rId4"/>
                <a:stretch>
                  <a:fillRect l="-533" t="-8571" b="-6667"/>
                </a:stretch>
              </a:blipFill>
            </p:spPr>
            <p:txBody>
              <a:bodyPr/>
              <a:lstStyle/>
              <a:p>
                <a:r>
                  <a:rPr lang="en-US">
                    <a:noFill/>
                  </a:rPr>
                  <a:t> </a:t>
                </a:r>
              </a:p>
            </p:txBody>
          </p:sp>
        </mc:Fallback>
      </mc:AlternateContent>
      <p:sp>
        <p:nvSpPr>
          <p:cNvPr id="9" name="TPAnswers">
            <a:extLst>
              <a:ext uri="{FF2B5EF4-FFF2-40B4-BE49-F238E27FC236}">
                <a16:creationId xmlns:a16="http://schemas.microsoft.com/office/drawing/2014/main" id="{BF0909F5-D9C0-4024-8EB5-14F7B77A9A34}"/>
              </a:ext>
            </a:extLst>
          </p:cNvPr>
          <p:cNvSpPr txBox="1">
            <a:spLocks/>
          </p:cNvSpPr>
          <p:nvPr>
            <p:custDataLst>
              <p:tags r:id="rId1"/>
            </p:custDataLst>
          </p:nvPr>
        </p:nvSpPr>
        <p:spPr>
          <a:xfrm>
            <a:off x="291019" y="4002093"/>
            <a:ext cx="1919944" cy="19093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lumOff val="25000"/>
                  </a:schemeClr>
                </a:solidFill>
                <a:latin typeface="Gill Sans MT" panose="020B0502020104020203" pitchFamily="34" charset="0"/>
              </a:rPr>
              <a:t>Al</a:t>
            </a:r>
          </a:p>
          <a:p>
            <a:pPr marL="0" indent="0">
              <a:buNone/>
            </a:pPr>
            <a:r>
              <a:rPr lang="en-US" sz="1800" dirty="0">
                <a:solidFill>
                  <a:schemeClr val="tx1">
                    <a:lumMod val="75000"/>
                    <a:lumOff val="25000"/>
                  </a:schemeClr>
                </a:solidFill>
                <a:latin typeface="Gill Sans MT" panose="020B0502020104020203" pitchFamily="34" charset="0"/>
              </a:rPr>
              <a:t>B. Br</a:t>
            </a:r>
            <a:r>
              <a:rPr lang="en-US" sz="1800" baseline="-25000" dirty="0">
                <a:solidFill>
                  <a:schemeClr val="tx1">
                    <a:lumMod val="75000"/>
                    <a:lumOff val="25000"/>
                  </a:schemeClr>
                </a:solidFill>
                <a:latin typeface="Gill Sans MT" panose="020B0502020104020203" pitchFamily="34" charset="0"/>
              </a:rPr>
              <a:t>2 </a:t>
            </a:r>
          </a:p>
          <a:p>
            <a:pPr marL="0" indent="0">
              <a:buNone/>
            </a:pPr>
            <a:r>
              <a:rPr lang="en-US" sz="1800" dirty="0">
                <a:solidFill>
                  <a:schemeClr val="tx1">
                    <a:lumMod val="75000"/>
                    <a:lumOff val="25000"/>
                  </a:schemeClr>
                </a:solidFill>
                <a:latin typeface="Gill Sans MT" panose="020B0502020104020203" pitchFamily="34" charset="0"/>
              </a:rPr>
              <a:t>C.AlBr</a:t>
            </a:r>
            <a:r>
              <a:rPr lang="en-US" sz="1800" baseline="-25000" dirty="0">
                <a:solidFill>
                  <a:schemeClr val="tx1">
                    <a:lumMod val="75000"/>
                    <a:lumOff val="25000"/>
                  </a:schemeClr>
                </a:solidFill>
                <a:latin typeface="Gill Sans MT" panose="020B0502020104020203" pitchFamily="34" charset="0"/>
              </a:rPr>
              <a:t>3</a:t>
            </a:r>
          </a:p>
          <a:p>
            <a:pPr marL="0" indent="0">
              <a:buNone/>
            </a:pPr>
            <a:r>
              <a:rPr lang="en-US" sz="1800" dirty="0">
                <a:solidFill>
                  <a:schemeClr val="tx1">
                    <a:lumMod val="75000"/>
                    <a:lumOff val="25000"/>
                  </a:schemeClr>
                </a:solidFill>
                <a:latin typeface="Gill Sans MT" panose="020B0502020104020203" pitchFamily="34" charset="0"/>
              </a:rPr>
              <a:t>D. None of them</a:t>
            </a:r>
            <a:endParaRPr lang="en-US" sz="1800" baseline="-25000" dirty="0">
              <a:solidFill>
                <a:schemeClr val="tx1">
                  <a:lumMod val="75000"/>
                  <a:lumOff val="25000"/>
                </a:schemeClr>
              </a:solidFill>
              <a:latin typeface="Gill Sans MT" panose="020B0502020104020203" pitchFamily="34" charset="0"/>
            </a:endParaRPr>
          </a:p>
        </p:txBody>
      </p:sp>
      <p:sp>
        <p:nvSpPr>
          <p:cNvPr id="10" name="TextBox 9">
            <a:extLst>
              <a:ext uri="{FF2B5EF4-FFF2-40B4-BE49-F238E27FC236}">
                <a16:creationId xmlns:a16="http://schemas.microsoft.com/office/drawing/2014/main" id="{411BD1D6-C2E1-4FE5-81B8-8380A8F65194}"/>
              </a:ext>
            </a:extLst>
          </p:cNvPr>
          <p:cNvSpPr txBox="1"/>
          <p:nvPr/>
        </p:nvSpPr>
        <p:spPr>
          <a:xfrm>
            <a:off x="-1" y="979560"/>
            <a:ext cx="9143999"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We use oxidation numbers to identify </a:t>
            </a:r>
            <a:r>
              <a:rPr lang="en-US" dirty="0" err="1">
                <a:solidFill>
                  <a:schemeClr val="tx1">
                    <a:lumMod val="75000"/>
                    <a:lumOff val="25000"/>
                  </a:schemeClr>
                </a:solidFill>
                <a:latin typeface="Gill Sans MT" panose="020B0502020104020203" pitchFamily="34" charset="0"/>
              </a:rPr>
              <a:t>RedOx</a:t>
            </a:r>
            <a:r>
              <a:rPr lang="en-US" dirty="0">
                <a:solidFill>
                  <a:schemeClr val="tx1">
                    <a:lumMod val="75000"/>
                    <a:lumOff val="25000"/>
                  </a:schemeClr>
                </a:solidFill>
                <a:latin typeface="Gill Sans MT" panose="020B0502020104020203" pitchFamily="34" charset="0"/>
              </a:rPr>
              <a:t> reactions. If there is an oxidation number change, then electrons (e</a:t>
            </a:r>
            <a:r>
              <a:rPr lang="en-US" baseline="30000" dirty="0">
                <a:solidFill>
                  <a:schemeClr val="tx1">
                    <a:lumMod val="75000"/>
                    <a:lumOff val="25000"/>
                  </a:schemeClr>
                </a:solidFill>
                <a:latin typeface="Gill Sans MT" panose="020B0502020104020203" pitchFamily="34" charset="0"/>
              </a:rPr>
              <a:t>–</a:t>
            </a:r>
            <a:r>
              <a:rPr lang="en-US" dirty="0">
                <a:solidFill>
                  <a:schemeClr val="tx1">
                    <a:lumMod val="75000"/>
                    <a:lumOff val="25000"/>
                  </a:schemeClr>
                </a:solidFill>
                <a:latin typeface="Gill Sans MT" panose="020B0502020104020203" pitchFamily="34" charset="0"/>
              </a:rPr>
              <a:t>) are transferred. If electrons are transferred it is a </a:t>
            </a:r>
            <a:r>
              <a:rPr lang="en-US" dirty="0" err="1">
                <a:solidFill>
                  <a:schemeClr val="tx1">
                    <a:lumMod val="75000"/>
                    <a:lumOff val="25000"/>
                  </a:schemeClr>
                </a:solidFill>
                <a:latin typeface="Gill Sans MT" panose="020B0502020104020203" pitchFamily="34" charset="0"/>
              </a:rPr>
              <a:t>RedOx</a:t>
            </a:r>
            <a:r>
              <a:rPr lang="en-US" dirty="0">
                <a:solidFill>
                  <a:schemeClr val="tx1">
                    <a:lumMod val="75000"/>
                    <a:lumOff val="25000"/>
                  </a:schemeClr>
                </a:solidFill>
                <a:latin typeface="Gill Sans MT" panose="020B0502020104020203" pitchFamily="34" charset="0"/>
              </a:rPr>
              <a:t> reaction.</a:t>
            </a:r>
          </a:p>
        </p:txBody>
      </p:sp>
      <p:sp>
        <p:nvSpPr>
          <p:cNvPr id="11" name="Rectangle 2">
            <a:extLst>
              <a:ext uri="{FF2B5EF4-FFF2-40B4-BE49-F238E27FC236}">
                <a16:creationId xmlns:a16="http://schemas.microsoft.com/office/drawing/2014/main" id="{7D882BE0-D403-41FB-902D-16D73063D3DE}"/>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Numbers and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RedOx</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13" name="Straight Connector 12">
            <a:extLst>
              <a:ext uri="{FF2B5EF4-FFF2-40B4-BE49-F238E27FC236}">
                <a16:creationId xmlns:a16="http://schemas.microsoft.com/office/drawing/2014/main" id="{C0A6A2CE-83ED-4AC9-96CE-9C61A4C1232E}"/>
              </a:ext>
            </a:extLst>
          </p:cNvPr>
          <p:cNvCxnSpPr/>
          <p:nvPr/>
        </p:nvCxnSpPr>
        <p:spPr>
          <a:xfrm>
            <a:off x="0" y="3352800"/>
            <a:ext cx="914399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A5048F-970D-4578-AC84-8053C6DA5677}"/>
              </a:ext>
            </a:extLst>
          </p:cNvPr>
          <p:cNvSpPr txBox="1"/>
          <p:nvPr/>
        </p:nvSpPr>
        <p:spPr>
          <a:xfrm>
            <a:off x="1" y="1878993"/>
            <a:ext cx="9143999"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Oxidation numbers also allow us to track what loses electrons and what gains electrons. If negative charge is gained, electrons are gained. If negative charge is lost, electrons are lost. </a:t>
            </a:r>
          </a:p>
        </p:txBody>
      </p:sp>
      <p:sp>
        <p:nvSpPr>
          <p:cNvPr id="15" name="TextBox 14">
            <a:extLst>
              <a:ext uri="{FF2B5EF4-FFF2-40B4-BE49-F238E27FC236}">
                <a16:creationId xmlns:a16="http://schemas.microsoft.com/office/drawing/2014/main" id="{5CDDB618-EFBE-47AD-A828-CFF89E6A815D}"/>
              </a:ext>
            </a:extLst>
          </p:cNvPr>
          <p:cNvSpPr txBox="1"/>
          <p:nvPr/>
        </p:nvSpPr>
        <p:spPr>
          <a:xfrm>
            <a:off x="-3" y="2689137"/>
            <a:ext cx="9143999" cy="646331"/>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If an oxidation number gets more positive, it lost electrons, the element was oxidized. If an oxidation number get more negative, it gained electrons, the element was reduced. </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7A73E97-E81F-41EA-A149-6B5B64960EC9}"/>
                  </a:ext>
                </a:extLst>
              </p:cNvPr>
              <p:cNvSpPr/>
              <p:nvPr/>
            </p:nvSpPr>
            <p:spPr>
              <a:xfrm>
                <a:off x="4806225" y="3703474"/>
                <a:ext cx="2924198" cy="369332"/>
              </a:xfrm>
              <a:prstGeom prst="rect">
                <a:avLst/>
              </a:prstGeom>
            </p:spPr>
            <p:txBody>
              <a:bodyPr wrap="none">
                <a:spAutoFit/>
              </a:bodyPr>
              <a:lstStyle/>
              <a:p>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2Al(</a:t>
                </a:r>
                <a:r>
                  <a:rPr lang="en-US" i="1"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s</a:t>
                </a:r>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 + 3Br</a:t>
                </a:r>
                <a:r>
                  <a:rPr lang="en-US" baseline="-25000"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2</a:t>
                </a:r>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a:t>
                </a:r>
                <a:r>
                  <a:rPr lang="en-US" i="1"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l</a:t>
                </a:r>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 </a:t>
                </a:r>
                <a14:m>
                  <m:oMath xmlns:m="http://schemas.openxmlformats.org/officeDocument/2006/math">
                    <m:r>
                      <a:rPr lang="en-US" i="1" dirty="0">
                        <a:solidFill>
                          <a:srgbClr val="E47588"/>
                        </a:solidFill>
                        <a:effectLst>
                          <a:reflection blurRad="12700" endPos="0" dir="5400000" sy="-90000" algn="bl" rotWithShape="0"/>
                        </a:effectLst>
                        <a:latin typeface="Cambria Math" panose="02040503050406030204" pitchFamily="18" charset="0"/>
                        <a:ea typeface="Cambria Math" panose="02040503050406030204" pitchFamily="18" charset="0"/>
                        <a:cs typeface="Arial" panose="020B0604020202020204" pitchFamily="34" charset="0"/>
                        <a:sym typeface="Symbol" pitchFamily="18" charset="2"/>
                      </a:rPr>
                      <m:t>⟶</m:t>
                    </m:r>
                  </m:oMath>
                </a14:m>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 6AlBr</a:t>
                </a:r>
                <a:r>
                  <a:rPr lang="en-US" baseline="-25000"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3</a:t>
                </a:r>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a:t>
                </a:r>
                <a:r>
                  <a:rPr lang="en-US" i="1"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s</a:t>
                </a:r>
                <a:r>
                  <a:rPr lang="en-US" dirty="0">
                    <a:solidFill>
                      <a:srgbClr val="E47588"/>
                    </a:solidFill>
                    <a:effectLst>
                      <a:reflection blurRad="12700" endPos="0" dir="5400000" sy="-90000" algn="bl" rotWithShape="0"/>
                    </a:effectLst>
                    <a:latin typeface="Gill Sans MT" panose="020B0502020104020203" pitchFamily="34" charset="0"/>
                    <a:cs typeface="Arial" panose="020B0604020202020204" pitchFamily="34" charset="0"/>
                  </a:rPr>
                  <a:t>) </a:t>
                </a:r>
                <a:endParaRPr lang="en-US" dirty="0">
                  <a:solidFill>
                    <a:srgbClr val="E47588"/>
                  </a:solidFill>
                </a:endParaRPr>
              </a:p>
            </p:txBody>
          </p:sp>
        </mc:Choice>
        <mc:Fallback xmlns="">
          <p:sp>
            <p:nvSpPr>
              <p:cNvPr id="17" name="Rectangle 16">
                <a:extLst>
                  <a:ext uri="{FF2B5EF4-FFF2-40B4-BE49-F238E27FC236}">
                    <a16:creationId xmlns:a16="http://schemas.microsoft.com/office/drawing/2014/main" id="{B7A73E97-E81F-41EA-A149-6B5B64960EC9}"/>
                  </a:ext>
                </a:extLst>
              </p:cNvPr>
              <p:cNvSpPr>
                <a:spLocks noRot="1" noChangeAspect="1" noMove="1" noResize="1" noEditPoints="1" noAdjustHandles="1" noChangeArrowheads="1" noChangeShapeType="1" noTextEdit="1"/>
              </p:cNvSpPr>
              <p:nvPr/>
            </p:nvSpPr>
            <p:spPr>
              <a:xfrm>
                <a:off x="4806225" y="3703474"/>
                <a:ext cx="2924198" cy="369332"/>
              </a:xfrm>
              <a:prstGeom prst="rect">
                <a:avLst/>
              </a:prstGeom>
              <a:blipFill>
                <a:blip r:embed="rId5"/>
                <a:stretch>
                  <a:fillRect l="-1667" t="-11667" r="-833" b="-25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A1C57B2-B611-44F7-AE10-8C07568E9B00}"/>
              </a:ext>
            </a:extLst>
          </p:cNvPr>
          <p:cNvSpPr txBox="1"/>
          <p:nvPr/>
        </p:nvSpPr>
        <p:spPr>
          <a:xfrm>
            <a:off x="4996236" y="4152122"/>
            <a:ext cx="287258"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0</a:t>
            </a:r>
          </a:p>
        </p:txBody>
      </p:sp>
      <p:sp>
        <p:nvSpPr>
          <p:cNvPr id="19" name="TextBox 18">
            <a:extLst>
              <a:ext uri="{FF2B5EF4-FFF2-40B4-BE49-F238E27FC236}">
                <a16:creationId xmlns:a16="http://schemas.microsoft.com/office/drawing/2014/main" id="{97FC7B2A-062E-40E4-AF73-1EA9FFF8D2DC}"/>
              </a:ext>
            </a:extLst>
          </p:cNvPr>
          <p:cNvSpPr txBox="1"/>
          <p:nvPr/>
        </p:nvSpPr>
        <p:spPr>
          <a:xfrm>
            <a:off x="5813163" y="4152122"/>
            <a:ext cx="287258"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0</a:t>
            </a:r>
          </a:p>
        </p:txBody>
      </p:sp>
      <p:sp>
        <p:nvSpPr>
          <p:cNvPr id="20" name="TextBox 19">
            <a:extLst>
              <a:ext uri="{FF2B5EF4-FFF2-40B4-BE49-F238E27FC236}">
                <a16:creationId xmlns:a16="http://schemas.microsoft.com/office/drawing/2014/main" id="{2CF300E4-36D0-4F69-B6D5-26E6DD3FC9AB}"/>
              </a:ext>
            </a:extLst>
          </p:cNvPr>
          <p:cNvSpPr txBox="1"/>
          <p:nvPr/>
        </p:nvSpPr>
        <p:spPr>
          <a:xfrm>
            <a:off x="6661656" y="4152122"/>
            <a:ext cx="40748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+3</a:t>
            </a:r>
          </a:p>
        </p:txBody>
      </p:sp>
      <p:sp>
        <p:nvSpPr>
          <p:cNvPr id="21" name="TextBox 20">
            <a:extLst>
              <a:ext uri="{FF2B5EF4-FFF2-40B4-BE49-F238E27FC236}">
                <a16:creationId xmlns:a16="http://schemas.microsoft.com/office/drawing/2014/main" id="{7F5A5376-E3A5-4039-96C1-866A3E6BEA51}"/>
              </a:ext>
            </a:extLst>
          </p:cNvPr>
          <p:cNvSpPr txBox="1"/>
          <p:nvPr/>
        </p:nvSpPr>
        <p:spPr>
          <a:xfrm>
            <a:off x="6963342" y="4152122"/>
            <a:ext cx="389850"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–1</a:t>
            </a:r>
          </a:p>
        </p:txBody>
      </p:sp>
      <p:cxnSp>
        <p:nvCxnSpPr>
          <p:cNvPr id="23" name="Straight Arrow Connector 22">
            <a:extLst>
              <a:ext uri="{FF2B5EF4-FFF2-40B4-BE49-F238E27FC236}">
                <a16:creationId xmlns:a16="http://schemas.microsoft.com/office/drawing/2014/main" id="{867A5089-E4B2-4D5A-87A9-CC593790C0B5}"/>
              </a:ext>
            </a:extLst>
          </p:cNvPr>
          <p:cNvCxnSpPr>
            <a:cxnSpLocks/>
          </p:cNvCxnSpPr>
          <p:nvPr/>
        </p:nvCxnSpPr>
        <p:spPr>
          <a:xfrm>
            <a:off x="5142754" y="3992179"/>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16AE27-4CE2-4769-BA16-824247DA55DD}"/>
              </a:ext>
            </a:extLst>
          </p:cNvPr>
          <p:cNvCxnSpPr>
            <a:cxnSpLocks/>
          </p:cNvCxnSpPr>
          <p:nvPr/>
        </p:nvCxnSpPr>
        <p:spPr>
          <a:xfrm>
            <a:off x="5959943" y="3999438"/>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8D7065-A7C8-4FD7-8353-F315DE9AE2B7}"/>
              </a:ext>
            </a:extLst>
          </p:cNvPr>
          <p:cNvCxnSpPr>
            <a:cxnSpLocks/>
          </p:cNvCxnSpPr>
          <p:nvPr/>
        </p:nvCxnSpPr>
        <p:spPr>
          <a:xfrm>
            <a:off x="6941018" y="4000601"/>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DD473D-007A-4DEA-BDD4-CD7A87701EA3}"/>
              </a:ext>
            </a:extLst>
          </p:cNvPr>
          <p:cNvCxnSpPr>
            <a:cxnSpLocks/>
          </p:cNvCxnSpPr>
          <p:nvPr/>
        </p:nvCxnSpPr>
        <p:spPr>
          <a:xfrm>
            <a:off x="7161419" y="3995958"/>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5655246-9872-4088-9293-22AE3946FD96}"/>
              </a:ext>
            </a:extLst>
          </p:cNvPr>
          <p:cNvSpPr txBox="1"/>
          <p:nvPr/>
        </p:nvSpPr>
        <p:spPr>
          <a:xfrm>
            <a:off x="3239039" y="4128747"/>
            <a:ext cx="183755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Oxidation Number:</a:t>
            </a:r>
          </a:p>
        </p:txBody>
      </p:sp>
      <p:sp>
        <p:nvSpPr>
          <p:cNvPr id="29" name="TextBox 28">
            <a:extLst>
              <a:ext uri="{FF2B5EF4-FFF2-40B4-BE49-F238E27FC236}">
                <a16:creationId xmlns:a16="http://schemas.microsoft.com/office/drawing/2014/main" id="{494D05AD-91FA-4A5D-BCD1-0042BEAB23E0}"/>
              </a:ext>
            </a:extLst>
          </p:cNvPr>
          <p:cNvSpPr txBox="1"/>
          <p:nvPr/>
        </p:nvSpPr>
        <p:spPr>
          <a:xfrm>
            <a:off x="3282726" y="4617415"/>
            <a:ext cx="5585055" cy="369332"/>
          </a:xfrm>
          <a:prstGeom prst="rect">
            <a:avLst/>
          </a:prstGeom>
          <a:noFill/>
        </p:spPr>
        <p:txBody>
          <a:bodyPr wrap="none" rtlCol="0">
            <a:spAutoFit/>
          </a:bodyPr>
          <a:lstStyle/>
          <a:p>
            <a:r>
              <a:rPr lang="en-US" dirty="0">
                <a:solidFill>
                  <a:srgbClr val="E47588"/>
                </a:solidFill>
              </a:rPr>
              <a:t>Al lost negative charge, got more positive, it was oxidized.</a:t>
            </a:r>
          </a:p>
        </p:txBody>
      </p:sp>
      <p:sp>
        <p:nvSpPr>
          <p:cNvPr id="30" name="TextBox 29">
            <a:extLst>
              <a:ext uri="{FF2B5EF4-FFF2-40B4-BE49-F238E27FC236}">
                <a16:creationId xmlns:a16="http://schemas.microsoft.com/office/drawing/2014/main" id="{99005BEC-5F82-4F8A-9B00-A4919F7AA14B}"/>
              </a:ext>
            </a:extLst>
          </p:cNvPr>
          <p:cNvSpPr txBox="1"/>
          <p:nvPr/>
        </p:nvSpPr>
        <p:spPr>
          <a:xfrm>
            <a:off x="3282726" y="4962564"/>
            <a:ext cx="5960286" cy="369332"/>
          </a:xfrm>
          <a:prstGeom prst="rect">
            <a:avLst/>
          </a:prstGeom>
          <a:noFill/>
        </p:spPr>
        <p:txBody>
          <a:bodyPr wrap="none" rtlCol="0">
            <a:spAutoFit/>
          </a:bodyPr>
          <a:lstStyle/>
          <a:p>
            <a:r>
              <a:rPr lang="en-US" dirty="0">
                <a:solidFill>
                  <a:srgbClr val="E47588"/>
                </a:solidFill>
              </a:rPr>
              <a:t>Br gained negative charge, got more negative, it was reduced.</a:t>
            </a:r>
          </a:p>
        </p:txBody>
      </p:sp>
      <p:sp>
        <p:nvSpPr>
          <p:cNvPr id="31" name="Oval 30">
            <a:extLst>
              <a:ext uri="{FF2B5EF4-FFF2-40B4-BE49-F238E27FC236}">
                <a16:creationId xmlns:a16="http://schemas.microsoft.com/office/drawing/2014/main" id="{7BDAB3D3-0267-4A4F-9486-F7ABF2407E64}"/>
              </a:ext>
            </a:extLst>
          </p:cNvPr>
          <p:cNvSpPr/>
          <p:nvPr/>
        </p:nvSpPr>
        <p:spPr>
          <a:xfrm>
            <a:off x="331830" y="4292810"/>
            <a:ext cx="642714" cy="457292"/>
          </a:xfrm>
          <a:prstGeom prst="ellipse">
            <a:avLst/>
          </a:prstGeom>
          <a:noFill/>
          <a:ln w="28575">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PQuestion">
            <a:extLst>
              <a:ext uri="{FF2B5EF4-FFF2-40B4-BE49-F238E27FC236}">
                <a16:creationId xmlns:a16="http://schemas.microsoft.com/office/drawing/2014/main" id="{5F07D7C8-4ADD-4CBE-B462-EC45DEDB7311}"/>
              </a:ext>
            </a:extLst>
          </p:cNvPr>
          <p:cNvSpPr txBox="1">
            <a:spLocks/>
          </p:cNvSpPr>
          <p:nvPr/>
        </p:nvSpPr>
        <p:spPr>
          <a:xfrm>
            <a:off x="-2085" y="5811033"/>
            <a:ext cx="9146085" cy="394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What is the oxidation number of the chromium atom in K</a:t>
            </a:r>
            <a:r>
              <a:rPr lang="en-US" sz="1800" baseline="-250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2</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CrO</a:t>
            </a:r>
            <a:r>
              <a:rPr lang="en-US" sz="1800" baseline="-250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4</a:t>
            </a:r>
            <a:r>
              <a:rPr lang="en-US" sz="1800" dirty="0">
                <a:solidFill>
                  <a:schemeClr val="tx1">
                    <a:lumMod val="75000"/>
                    <a:lumOff val="25000"/>
                  </a:schemeClr>
                </a:solidFill>
                <a:effectLst>
                  <a:reflection blurRad="12700" endPos="0" dir="5400000" sy="-90000" algn="bl" rotWithShape="0"/>
                </a:effectLst>
                <a:latin typeface="Gill Sans MT" panose="020B0502020104020203" pitchFamily="34" charset="0"/>
                <a:cs typeface="Arial" panose="020B0604020202020204" pitchFamily="34" charset="0"/>
              </a:rPr>
              <a:t>?</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33" name="TPAnswers">
            <a:extLst>
              <a:ext uri="{FF2B5EF4-FFF2-40B4-BE49-F238E27FC236}">
                <a16:creationId xmlns:a16="http://schemas.microsoft.com/office/drawing/2014/main" id="{20FAFB26-D93E-4428-9A91-967C432C7AD4}"/>
              </a:ext>
            </a:extLst>
          </p:cNvPr>
          <p:cNvSpPr txBox="1">
            <a:spLocks/>
          </p:cNvSpPr>
          <p:nvPr>
            <p:custDataLst>
              <p:tags r:id="rId2"/>
            </p:custDataLst>
          </p:nvPr>
        </p:nvSpPr>
        <p:spPr>
          <a:xfrm>
            <a:off x="331830" y="6170404"/>
            <a:ext cx="4114800" cy="3948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lumOff val="25000"/>
                  </a:schemeClr>
                </a:solidFill>
                <a:latin typeface="Gill Sans MT" panose="020B0502020104020203" pitchFamily="34" charset="0"/>
              </a:rPr>
              <a:t>A. 2	B. 4	C. 6	D. 8</a:t>
            </a:r>
          </a:p>
        </p:txBody>
      </p:sp>
      <p:sp>
        <p:nvSpPr>
          <p:cNvPr id="34" name="Oval 33">
            <a:extLst>
              <a:ext uri="{FF2B5EF4-FFF2-40B4-BE49-F238E27FC236}">
                <a16:creationId xmlns:a16="http://schemas.microsoft.com/office/drawing/2014/main" id="{8935811A-EBA1-499D-BB6A-D2296AF63472}"/>
              </a:ext>
            </a:extLst>
          </p:cNvPr>
          <p:cNvSpPr/>
          <p:nvPr/>
        </p:nvSpPr>
        <p:spPr>
          <a:xfrm>
            <a:off x="2105973" y="6086319"/>
            <a:ext cx="642714" cy="457292"/>
          </a:xfrm>
          <a:prstGeom prst="ellipse">
            <a:avLst/>
          </a:prstGeom>
          <a:noFill/>
          <a:ln w="28575">
            <a:solidFill>
              <a:srgbClr val="E4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7" grpId="0"/>
      <p:bldP spid="18" grpId="0"/>
      <p:bldP spid="19" grpId="0"/>
      <p:bldP spid="20" grpId="0"/>
      <p:bldP spid="21" grpId="0"/>
      <p:bldP spid="28" grpId="0"/>
      <p:bldP spid="29" grpId="0"/>
      <p:bldP spid="30" grpId="0"/>
      <p:bldP spid="31" grpId="0" animBg="1"/>
      <p:bldP spid="32" grpId="0"/>
      <p:bldP spid="33" grpId="0"/>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34</a:t>
            </a:fld>
            <a:endParaRPr lang="en-US" dirty="0">
              <a:solidFill>
                <a:schemeClr val="bg1"/>
              </a:solidFill>
            </a:endParaRPr>
          </a:p>
        </p:txBody>
      </p:sp>
      <p:sp>
        <p:nvSpPr>
          <p:cNvPr id="8" name="Rectangle 2">
            <a:extLst>
              <a:ext uri="{FF2B5EF4-FFF2-40B4-BE49-F238E27FC236}">
                <a16:creationId xmlns:a16="http://schemas.microsoft.com/office/drawing/2014/main" id="{0B49CDBE-F18A-45F3-8A5E-0857B3483DC1}"/>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of Metals in Aqueous Solutions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6">
            <a:extLst>
              <a:ext uri="{FF2B5EF4-FFF2-40B4-BE49-F238E27FC236}">
                <a16:creationId xmlns:a16="http://schemas.microsoft.com/office/drawing/2014/main" id="{EE6229E9-FDD8-4469-A715-FE1DE93D71CC}"/>
              </a:ext>
            </a:extLst>
          </p:cNvPr>
          <p:cNvSpPr txBox="1">
            <a:spLocks noChangeArrowheads="1"/>
          </p:cNvSpPr>
          <p:nvPr/>
        </p:nvSpPr>
        <p:spPr bwMode="auto">
          <a:xfrm>
            <a:off x="0" y="895350"/>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In a single displacement reaction, an atom or an ion in a compound is replaced by an atom of another element.</a:t>
            </a:r>
          </a:p>
        </p:txBody>
      </p:sp>
      <p:sp>
        <p:nvSpPr>
          <p:cNvPr id="10" name="TextBox 9">
            <a:extLst>
              <a:ext uri="{FF2B5EF4-FFF2-40B4-BE49-F238E27FC236}">
                <a16:creationId xmlns:a16="http://schemas.microsoft.com/office/drawing/2014/main" id="{16EC9C2F-D6E2-4E65-9E3D-917E3BB8C14F}"/>
              </a:ext>
            </a:extLst>
          </p:cNvPr>
          <p:cNvSpPr txBox="1">
            <a:spLocks noChangeArrowheads="1"/>
          </p:cNvSpPr>
          <p:nvPr/>
        </p:nvSpPr>
        <p:spPr bwMode="auto">
          <a:xfrm>
            <a:off x="0" y="1375410"/>
            <a:ext cx="9144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Times New Roman" pitchFamily="18" charset="0"/>
              </a:rPr>
              <a:t>Zn(</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  +  CuCl</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ZnCl</a:t>
            </a:r>
            <a:r>
              <a:rPr lang="en-US" altLang="en-US" b="1" baseline="-25000" dirty="0">
                <a:solidFill>
                  <a:schemeClr val="tx1">
                    <a:lumMod val="75000"/>
                    <a:lumOff val="25000"/>
                  </a:schemeClr>
                </a:solidFill>
                <a:latin typeface="Gill Sans MT" panose="020B0502020104020203" pitchFamily="34" charset="0"/>
                <a:cs typeface="Times New Roman" pitchFamily="18" charset="0"/>
              </a:rPr>
              <a:t>2</a:t>
            </a:r>
            <a:r>
              <a:rPr lang="en-US" altLang="en-US" b="1" dirty="0">
                <a:solidFill>
                  <a:schemeClr val="tx1">
                    <a:lumMod val="75000"/>
                    <a:lumOff val="25000"/>
                  </a:schemeClr>
                </a:solidFill>
                <a:latin typeface="Gill Sans MT" panose="020B0502020104020203" pitchFamily="34" charset="0"/>
                <a:cs typeface="Times New Roman" pitchFamily="18" charset="0"/>
              </a:rPr>
              <a:t>(</a:t>
            </a:r>
            <a:r>
              <a:rPr lang="en-US" altLang="en-US" b="1" i="1" dirty="0" err="1">
                <a:solidFill>
                  <a:schemeClr val="tx1">
                    <a:lumMod val="75000"/>
                    <a:lumOff val="25000"/>
                  </a:schemeClr>
                </a:solidFill>
                <a:latin typeface="Gill Sans MT" panose="020B0502020104020203" pitchFamily="34" charset="0"/>
                <a:cs typeface="Times New Roman" pitchFamily="18" charset="0"/>
              </a:rPr>
              <a:t>aq</a:t>
            </a:r>
            <a:r>
              <a:rPr lang="en-US" altLang="en-US" b="1" dirty="0">
                <a:solidFill>
                  <a:schemeClr val="tx1">
                    <a:lumMod val="75000"/>
                    <a:lumOff val="25000"/>
                  </a:schemeClr>
                </a:solidFill>
                <a:latin typeface="Gill Sans MT" panose="020B0502020104020203" pitchFamily="34" charset="0"/>
                <a:cs typeface="Times New Roman" pitchFamily="18" charset="0"/>
              </a:rPr>
              <a:t>)  +  Cu(</a:t>
            </a:r>
            <a:r>
              <a:rPr lang="en-US" altLang="en-US" b="1" i="1" dirty="0">
                <a:solidFill>
                  <a:schemeClr val="tx1">
                    <a:lumMod val="75000"/>
                    <a:lumOff val="25000"/>
                  </a:schemeClr>
                </a:solidFill>
                <a:latin typeface="Gill Sans MT" panose="020B0502020104020203" pitchFamily="34" charset="0"/>
                <a:cs typeface="Times New Roman" pitchFamily="18" charset="0"/>
              </a:rPr>
              <a:t>s</a:t>
            </a:r>
            <a:r>
              <a:rPr lang="en-US" altLang="en-US" b="1" dirty="0">
                <a:solidFill>
                  <a:schemeClr val="tx1">
                    <a:lumMod val="75000"/>
                    <a:lumOff val="25000"/>
                  </a:schemeClr>
                </a:solidFill>
                <a:latin typeface="Gill Sans MT" panose="020B0502020104020203" pitchFamily="34" charset="0"/>
                <a:cs typeface="Times New Roman" pitchFamily="18" charset="0"/>
              </a:rPr>
              <a:t>)</a:t>
            </a:r>
          </a:p>
        </p:txBody>
      </p:sp>
      <p:sp>
        <p:nvSpPr>
          <p:cNvPr id="11" name="TextBox 10">
            <a:extLst>
              <a:ext uri="{FF2B5EF4-FFF2-40B4-BE49-F238E27FC236}">
                <a16:creationId xmlns:a16="http://schemas.microsoft.com/office/drawing/2014/main" id="{F6CF5866-C488-424C-8C5D-E670D68801E8}"/>
              </a:ext>
            </a:extLst>
          </p:cNvPr>
          <p:cNvSpPr txBox="1">
            <a:spLocks noChangeArrowheads="1"/>
          </p:cNvSpPr>
          <p:nvPr/>
        </p:nvSpPr>
        <p:spPr bwMode="auto">
          <a:xfrm>
            <a:off x="0" y="2208414"/>
            <a:ext cx="9143999" cy="541046"/>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Zinc displaces or</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replaces copper in the dissolved salt. Zn is oxidized to Zn</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Cu</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reduced to Cu. When a metal is oxidized by an aqueous solution, it becomes an aqueous ion.</a:t>
            </a:r>
          </a:p>
        </p:txBody>
      </p:sp>
      <p:sp>
        <p:nvSpPr>
          <p:cNvPr id="13" name="TextBox 12">
            <a:extLst>
              <a:ext uri="{FF2B5EF4-FFF2-40B4-BE49-F238E27FC236}">
                <a16:creationId xmlns:a16="http://schemas.microsoft.com/office/drawing/2014/main" id="{625D8727-84C9-47EA-BA72-29E77A851A83}"/>
              </a:ext>
            </a:extLst>
          </p:cNvPr>
          <p:cNvSpPr txBox="1"/>
          <p:nvPr/>
        </p:nvSpPr>
        <p:spPr>
          <a:xfrm>
            <a:off x="2319711" y="1819556"/>
            <a:ext cx="287258"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0</a:t>
            </a:r>
          </a:p>
        </p:txBody>
      </p:sp>
      <p:sp>
        <p:nvSpPr>
          <p:cNvPr id="14" name="TextBox 13">
            <a:extLst>
              <a:ext uri="{FF2B5EF4-FFF2-40B4-BE49-F238E27FC236}">
                <a16:creationId xmlns:a16="http://schemas.microsoft.com/office/drawing/2014/main" id="{7E862F7C-1718-4E79-B492-A8F58025CDDA}"/>
              </a:ext>
            </a:extLst>
          </p:cNvPr>
          <p:cNvSpPr txBox="1"/>
          <p:nvPr/>
        </p:nvSpPr>
        <p:spPr>
          <a:xfrm>
            <a:off x="3220458" y="1819556"/>
            <a:ext cx="40748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+2</a:t>
            </a:r>
          </a:p>
        </p:txBody>
      </p:sp>
      <p:sp>
        <p:nvSpPr>
          <p:cNvPr id="15" name="TextBox 14">
            <a:extLst>
              <a:ext uri="{FF2B5EF4-FFF2-40B4-BE49-F238E27FC236}">
                <a16:creationId xmlns:a16="http://schemas.microsoft.com/office/drawing/2014/main" id="{058E7A9A-E9C8-4F2F-8B02-2075CFCA9585}"/>
              </a:ext>
            </a:extLst>
          </p:cNvPr>
          <p:cNvSpPr txBox="1"/>
          <p:nvPr/>
        </p:nvSpPr>
        <p:spPr>
          <a:xfrm>
            <a:off x="4728717" y="1826661"/>
            <a:ext cx="40748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+2</a:t>
            </a:r>
          </a:p>
        </p:txBody>
      </p:sp>
      <p:sp>
        <p:nvSpPr>
          <p:cNvPr id="16" name="TextBox 15">
            <a:extLst>
              <a:ext uri="{FF2B5EF4-FFF2-40B4-BE49-F238E27FC236}">
                <a16:creationId xmlns:a16="http://schemas.microsoft.com/office/drawing/2014/main" id="{AC15A89E-8AED-493F-BB33-BC99F01FB621}"/>
              </a:ext>
            </a:extLst>
          </p:cNvPr>
          <p:cNvSpPr txBox="1"/>
          <p:nvPr/>
        </p:nvSpPr>
        <p:spPr>
          <a:xfrm>
            <a:off x="4984683" y="1825391"/>
            <a:ext cx="389850"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–1</a:t>
            </a:r>
          </a:p>
        </p:txBody>
      </p:sp>
      <p:cxnSp>
        <p:nvCxnSpPr>
          <p:cNvPr id="17" name="Straight Arrow Connector 16">
            <a:extLst>
              <a:ext uri="{FF2B5EF4-FFF2-40B4-BE49-F238E27FC236}">
                <a16:creationId xmlns:a16="http://schemas.microsoft.com/office/drawing/2014/main" id="{1160C5EB-CE59-4718-94BA-EDC6C87AEAA5}"/>
              </a:ext>
            </a:extLst>
          </p:cNvPr>
          <p:cNvCxnSpPr>
            <a:cxnSpLocks/>
          </p:cNvCxnSpPr>
          <p:nvPr/>
        </p:nvCxnSpPr>
        <p:spPr>
          <a:xfrm>
            <a:off x="2466229" y="1621513"/>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B4D51D-B748-4D05-A77D-213603DBE07A}"/>
              </a:ext>
            </a:extLst>
          </p:cNvPr>
          <p:cNvCxnSpPr>
            <a:cxnSpLocks/>
          </p:cNvCxnSpPr>
          <p:nvPr/>
        </p:nvCxnSpPr>
        <p:spPr>
          <a:xfrm>
            <a:off x="3489158" y="1621152"/>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7D69780-D7F8-48AA-8AE3-274477A321B3}"/>
              </a:ext>
            </a:extLst>
          </p:cNvPr>
          <p:cNvCxnSpPr>
            <a:cxnSpLocks/>
          </p:cNvCxnSpPr>
          <p:nvPr/>
        </p:nvCxnSpPr>
        <p:spPr>
          <a:xfrm>
            <a:off x="5008079" y="1621800"/>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8B7CD9-8020-49A9-A73F-3E9A17F70D16}"/>
              </a:ext>
            </a:extLst>
          </p:cNvPr>
          <p:cNvCxnSpPr>
            <a:cxnSpLocks/>
          </p:cNvCxnSpPr>
          <p:nvPr/>
        </p:nvCxnSpPr>
        <p:spPr>
          <a:xfrm>
            <a:off x="5228480" y="1617157"/>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3C4DE8-DB8C-484C-B810-98074E3C2563}"/>
              </a:ext>
            </a:extLst>
          </p:cNvPr>
          <p:cNvSpPr txBox="1"/>
          <p:nvPr/>
        </p:nvSpPr>
        <p:spPr>
          <a:xfrm>
            <a:off x="562514" y="1819041"/>
            <a:ext cx="183755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Oxidation Number:</a:t>
            </a:r>
          </a:p>
        </p:txBody>
      </p:sp>
      <p:sp>
        <p:nvSpPr>
          <p:cNvPr id="22" name="TextBox 21">
            <a:extLst>
              <a:ext uri="{FF2B5EF4-FFF2-40B4-BE49-F238E27FC236}">
                <a16:creationId xmlns:a16="http://schemas.microsoft.com/office/drawing/2014/main" id="{F1B708E7-87FB-49B5-9BB7-255984C3D46C}"/>
              </a:ext>
            </a:extLst>
          </p:cNvPr>
          <p:cNvSpPr txBox="1"/>
          <p:nvPr/>
        </p:nvSpPr>
        <p:spPr>
          <a:xfrm>
            <a:off x="6247863" y="1819556"/>
            <a:ext cx="287258"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0</a:t>
            </a:r>
          </a:p>
        </p:txBody>
      </p:sp>
      <p:cxnSp>
        <p:nvCxnSpPr>
          <p:cNvPr id="23" name="Straight Arrow Connector 22">
            <a:extLst>
              <a:ext uri="{FF2B5EF4-FFF2-40B4-BE49-F238E27FC236}">
                <a16:creationId xmlns:a16="http://schemas.microsoft.com/office/drawing/2014/main" id="{FAA8B33C-4E8A-49A2-AC3B-086812D7F44C}"/>
              </a:ext>
            </a:extLst>
          </p:cNvPr>
          <p:cNvCxnSpPr>
            <a:cxnSpLocks/>
          </p:cNvCxnSpPr>
          <p:nvPr/>
        </p:nvCxnSpPr>
        <p:spPr>
          <a:xfrm>
            <a:off x="6389673" y="1621152"/>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E72E991-0ED7-4EB9-B2AA-5F2A8E8188DA}"/>
              </a:ext>
            </a:extLst>
          </p:cNvPr>
          <p:cNvSpPr txBox="1"/>
          <p:nvPr/>
        </p:nvSpPr>
        <p:spPr>
          <a:xfrm>
            <a:off x="3494465" y="1819041"/>
            <a:ext cx="389850"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–1</a:t>
            </a:r>
          </a:p>
        </p:txBody>
      </p:sp>
      <p:cxnSp>
        <p:nvCxnSpPr>
          <p:cNvPr id="26" name="Straight Arrow Connector 25">
            <a:extLst>
              <a:ext uri="{FF2B5EF4-FFF2-40B4-BE49-F238E27FC236}">
                <a16:creationId xmlns:a16="http://schemas.microsoft.com/office/drawing/2014/main" id="{3C45234D-5961-4BD6-A29C-FF53E416A217}"/>
              </a:ext>
            </a:extLst>
          </p:cNvPr>
          <p:cNvCxnSpPr>
            <a:cxnSpLocks/>
          </p:cNvCxnSpPr>
          <p:nvPr/>
        </p:nvCxnSpPr>
        <p:spPr>
          <a:xfrm>
            <a:off x="3740305" y="1620637"/>
            <a:ext cx="1" cy="219586"/>
          </a:xfrm>
          <a:prstGeom prst="straightConnector1">
            <a:avLst/>
          </a:prstGeom>
          <a:ln w="127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6">
            <a:extLst>
              <a:ext uri="{FF2B5EF4-FFF2-40B4-BE49-F238E27FC236}">
                <a16:creationId xmlns:a16="http://schemas.microsoft.com/office/drawing/2014/main" id="{A81F320E-BD5C-4ABC-9DDF-7DCDF0809637}"/>
              </a:ext>
            </a:extLst>
          </p:cNvPr>
          <p:cNvSpPr txBox="1">
            <a:spLocks noChangeArrowheads="1"/>
          </p:cNvSpPr>
          <p:nvPr/>
        </p:nvSpPr>
        <p:spPr bwMode="auto">
          <a:xfrm>
            <a:off x="0" y="2951232"/>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a:t>
            </a:r>
            <a:r>
              <a:rPr lang="en-US" altLang="en-US" b="1" dirty="0">
                <a:solidFill>
                  <a:srgbClr val="E47588"/>
                </a:solidFill>
                <a:latin typeface="Gill Sans MT" panose="020B0502020104020203" pitchFamily="34" charset="0"/>
                <a:cs typeface="Arial" panose="020B0604020202020204" pitchFamily="34" charset="0"/>
              </a:rPr>
              <a:t>activity</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series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a list of metals (and hydrogen) arranged from top to bottom in order of decreasing ease of oxidation.</a:t>
            </a:r>
          </a:p>
        </p:txBody>
      </p:sp>
      <p:sp>
        <p:nvSpPr>
          <p:cNvPr id="28" name="TextBox 6">
            <a:extLst>
              <a:ext uri="{FF2B5EF4-FFF2-40B4-BE49-F238E27FC236}">
                <a16:creationId xmlns:a16="http://schemas.microsoft.com/office/drawing/2014/main" id="{1D5FEB55-E991-42F7-B4E9-DA1EA4A72518}"/>
              </a:ext>
            </a:extLst>
          </p:cNvPr>
          <p:cNvSpPr txBox="1">
            <a:spLocks noChangeArrowheads="1"/>
          </p:cNvSpPr>
          <p:nvPr/>
        </p:nvSpPr>
        <p:spPr bwMode="auto">
          <a:xfrm>
            <a:off x="2952750" y="3578561"/>
            <a:ext cx="619125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Metals listed at the </a:t>
            </a:r>
            <a:r>
              <a:rPr lang="en-US" altLang="en-US" b="1" dirty="0">
                <a:solidFill>
                  <a:srgbClr val="E47588"/>
                </a:solidFill>
                <a:latin typeface="Gill Sans MT" panose="020B0502020104020203" pitchFamily="34" charset="0"/>
                <a:cs typeface="Arial" panose="020B0604020202020204" pitchFamily="34" charset="0"/>
              </a:rPr>
              <a:t>top</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called </a:t>
            </a:r>
            <a:r>
              <a:rPr lang="en-US" altLang="en-US" b="1" dirty="0">
                <a:solidFill>
                  <a:srgbClr val="E47588"/>
                </a:solidFill>
                <a:latin typeface="Gill Sans MT" panose="020B0502020104020203" pitchFamily="34" charset="0"/>
                <a:cs typeface="Arial" panose="020B0604020202020204" pitchFamily="34" charset="0"/>
              </a:rPr>
              <a:t>active</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metals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Metals listed at the </a:t>
            </a:r>
            <a:r>
              <a:rPr lang="en-US" altLang="en-US" b="1" dirty="0">
                <a:solidFill>
                  <a:srgbClr val="E47588"/>
                </a:solidFill>
                <a:latin typeface="Gill Sans MT" panose="020B0502020104020203" pitchFamily="34" charset="0"/>
                <a:cs typeface="Arial" panose="020B0604020202020204" pitchFamily="34" charset="0"/>
              </a:rPr>
              <a:t>bottom</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called </a:t>
            </a:r>
            <a:r>
              <a:rPr lang="en-US" altLang="en-US" b="1" dirty="0">
                <a:solidFill>
                  <a:srgbClr val="E47588"/>
                </a:solidFill>
                <a:latin typeface="Gill Sans MT" panose="020B0502020104020203" pitchFamily="34" charset="0"/>
                <a:cs typeface="Arial" panose="020B0604020202020204" pitchFamily="34" charset="0"/>
              </a:rPr>
              <a:t>noble</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metals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An element in the series will be oxidized by the ions of any element that appears below it in the table.</a:t>
            </a:r>
          </a:p>
        </p:txBody>
      </p:sp>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1A967AB6-1A57-44AE-B34C-13BCA26CE8A0}"/>
                  </a:ext>
                </a:extLst>
              </p:cNvPr>
              <p:cNvGraphicFramePr>
                <a:graphicFrameLocks noGrp="1"/>
              </p:cNvGraphicFramePr>
              <p:nvPr>
                <p:extLst>
                  <p:ext uri="{D42A27DB-BD31-4B8C-83A1-F6EECF244321}">
                    <p14:modId xmlns:p14="http://schemas.microsoft.com/office/powerpoint/2010/main" val="1427946504"/>
                  </p:ext>
                </p:extLst>
              </p:nvPr>
            </p:nvGraphicFramePr>
            <p:xfrm>
              <a:off x="426154" y="3641647"/>
              <a:ext cx="2317046" cy="2926080"/>
            </p:xfrm>
            <a:graphic>
              <a:graphicData uri="http://schemas.openxmlformats.org/drawingml/2006/table">
                <a:tbl>
                  <a:tblPr firstRow="1" bandRow="1">
                    <a:tableStyleId>{5C22544A-7EE6-4342-B048-85BDC9FD1C3A}</a:tableStyleId>
                  </a:tblPr>
                  <a:tblGrid>
                    <a:gridCol w="2317046">
                      <a:extLst>
                        <a:ext uri="{9D8B030D-6E8A-4147-A177-3AD203B41FA5}">
                          <a16:colId xmlns:a16="http://schemas.microsoft.com/office/drawing/2014/main" val="1204765545"/>
                        </a:ext>
                      </a:extLst>
                    </a:gridCol>
                  </a:tblGrid>
                  <a:tr h="274320">
                    <a:tc>
                      <a:txBody>
                        <a:bodyPr/>
                        <a:lstStyle/>
                        <a:p>
                          <a:pPr algn="ctr"/>
                          <a:r>
                            <a:rPr lang="en-US" sz="16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274320">
                    <a:tc>
                      <a:txBody>
                        <a:bodyPr/>
                        <a:lstStyle/>
                        <a:p>
                          <a:pPr algn="ctr"/>
                          <a:r>
                            <a:rPr lang="en-US" sz="1600" dirty="0">
                              <a:solidFill>
                                <a:schemeClr val="tx1">
                                  <a:lumMod val="75000"/>
                                  <a:lumOff val="25000"/>
                                </a:schemeClr>
                              </a:solidFill>
                              <a:latin typeface="Gill Sans MT" panose="020B0502020104020203" pitchFamily="34" charset="0"/>
                            </a:rPr>
                            <a:t>Zn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Zn</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62861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Fe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Fe</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47052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Ni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Ni</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40083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H</a:t>
                          </a:r>
                          <a:r>
                            <a:rPr lang="en-US" sz="1600" baseline="-25000" dirty="0">
                              <a:solidFill>
                                <a:schemeClr val="tx1">
                                  <a:lumMod val="75000"/>
                                  <a:lumOff val="25000"/>
                                </a:schemeClr>
                              </a:solidFill>
                              <a:latin typeface="Gill Sans MT" panose="020B0502020104020203" pitchFamily="34" charset="0"/>
                            </a:rPr>
                            <a:t>2</a:t>
                          </a:r>
                          <a:r>
                            <a:rPr lang="en-US" sz="1600" dirty="0">
                              <a:solidFill>
                                <a:schemeClr val="tx1">
                                  <a:lumMod val="75000"/>
                                  <a:lumOff val="25000"/>
                                </a:schemeClr>
                              </a:solidFill>
                              <a:latin typeface="Gill Sans MT" panose="020B0502020104020203" pitchFamily="34" charset="0"/>
                            </a:rPr>
                            <a:t>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2H</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7780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Cu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Cu</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763703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Ag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Ag</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 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4752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Au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Au</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+ 3e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426853"/>
                      </a:ext>
                    </a:extLst>
                  </a:tr>
                </a:tbl>
              </a:graphicData>
            </a:graphic>
          </p:graphicFrame>
        </mc:Choice>
        <mc:Fallback xmlns="">
          <p:graphicFrame>
            <p:nvGraphicFramePr>
              <p:cNvPr id="29" name="Table 28">
                <a:extLst>
                  <a:ext uri="{FF2B5EF4-FFF2-40B4-BE49-F238E27FC236}">
                    <a16:creationId xmlns:a16="http://schemas.microsoft.com/office/drawing/2014/main" id="{1A967AB6-1A57-44AE-B34C-13BCA26CE8A0}"/>
                  </a:ext>
                </a:extLst>
              </p:cNvPr>
              <p:cNvGraphicFramePr>
                <a:graphicFrameLocks noGrp="1"/>
              </p:cNvGraphicFramePr>
              <p:nvPr>
                <p:extLst>
                  <p:ext uri="{D42A27DB-BD31-4B8C-83A1-F6EECF244321}">
                    <p14:modId xmlns:p14="http://schemas.microsoft.com/office/powerpoint/2010/main" val="1427946504"/>
                  </p:ext>
                </p:extLst>
              </p:nvPr>
            </p:nvGraphicFramePr>
            <p:xfrm>
              <a:off x="426154" y="3641647"/>
              <a:ext cx="2317046" cy="2926080"/>
            </p:xfrm>
            <a:graphic>
              <a:graphicData uri="http://schemas.openxmlformats.org/drawingml/2006/table">
                <a:tbl>
                  <a:tblPr firstRow="1" bandRow="1">
                    <a:tableStyleId>{5C22544A-7EE6-4342-B048-85BDC9FD1C3A}</a:tableStyleId>
                  </a:tblPr>
                  <a:tblGrid>
                    <a:gridCol w="2317046">
                      <a:extLst>
                        <a:ext uri="{9D8B030D-6E8A-4147-A177-3AD203B41FA5}">
                          <a16:colId xmlns:a16="http://schemas.microsoft.com/office/drawing/2014/main" val="1204765545"/>
                        </a:ext>
                      </a:extLst>
                    </a:gridCol>
                  </a:tblGrid>
                  <a:tr h="579120">
                    <a:tc>
                      <a:txBody>
                        <a:bodyPr/>
                        <a:lstStyle/>
                        <a:p>
                          <a:pPr algn="ctr"/>
                          <a:r>
                            <a:rPr lang="en-US" sz="16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178182" r="-787" b="-623636"/>
                          </a:stretch>
                        </a:blipFill>
                      </a:tcPr>
                    </a:tc>
                    <a:extLst>
                      <a:ext uri="{0D108BD9-81ED-4DB2-BD59-A6C34878D82A}">
                        <a16:rowId xmlns:a16="http://schemas.microsoft.com/office/drawing/2014/main" val="3520628612"/>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78182" r="-787" b="-523636"/>
                          </a:stretch>
                        </a:blipFill>
                      </a:tcPr>
                    </a:tc>
                    <a:extLst>
                      <a:ext uri="{0D108BD9-81ED-4DB2-BD59-A6C34878D82A}">
                        <a16:rowId xmlns:a16="http://schemas.microsoft.com/office/drawing/2014/main" val="617470525"/>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371429" r="-787" b="-414286"/>
                          </a:stretch>
                        </a:blipFill>
                      </a:tcPr>
                    </a:tc>
                    <a:extLst>
                      <a:ext uri="{0D108BD9-81ED-4DB2-BD59-A6C34878D82A}">
                        <a16:rowId xmlns:a16="http://schemas.microsoft.com/office/drawing/2014/main" val="870400830"/>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480000" r="-787" b="-321818"/>
                          </a:stretch>
                        </a:blipFill>
                      </a:tcPr>
                    </a:tc>
                    <a:extLst>
                      <a:ext uri="{0D108BD9-81ED-4DB2-BD59-A6C34878D82A}">
                        <a16:rowId xmlns:a16="http://schemas.microsoft.com/office/drawing/2014/main" val="235977801"/>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580000" r="-787" b="-221818"/>
                          </a:stretch>
                        </a:blipFill>
                      </a:tcPr>
                    </a:tc>
                    <a:extLst>
                      <a:ext uri="{0D108BD9-81ED-4DB2-BD59-A6C34878D82A}">
                        <a16:rowId xmlns:a16="http://schemas.microsoft.com/office/drawing/2014/main" val="1247637034"/>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680000" r="-787" b="-121818"/>
                          </a:stretch>
                        </a:blipFill>
                      </a:tcPr>
                    </a:tc>
                    <a:extLst>
                      <a:ext uri="{0D108BD9-81ED-4DB2-BD59-A6C34878D82A}">
                        <a16:rowId xmlns:a16="http://schemas.microsoft.com/office/drawing/2014/main" val="41594752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780000" r="-787" b="-21818"/>
                          </a:stretch>
                        </a:blipFill>
                      </a:tcPr>
                    </a:tc>
                    <a:extLst>
                      <a:ext uri="{0D108BD9-81ED-4DB2-BD59-A6C34878D82A}">
                        <a16:rowId xmlns:a16="http://schemas.microsoft.com/office/drawing/2014/main" val="3856426853"/>
                      </a:ext>
                    </a:extLst>
                  </a:tr>
                </a:tbl>
              </a:graphicData>
            </a:graphic>
          </p:graphicFrame>
        </mc:Fallback>
      </mc:AlternateContent>
      <p:cxnSp>
        <p:nvCxnSpPr>
          <p:cNvPr id="31" name="Straight Arrow Connector 30">
            <a:extLst>
              <a:ext uri="{FF2B5EF4-FFF2-40B4-BE49-F238E27FC236}">
                <a16:creationId xmlns:a16="http://schemas.microsoft.com/office/drawing/2014/main" id="{F1AAAC50-1CF4-415A-96D1-53A14810C199}"/>
              </a:ext>
            </a:extLst>
          </p:cNvPr>
          <p:cNvCxnSpPr>
            <a:cxnSpLocks/>
          </p:cNvCxnSpPr>
          <p:nvPr/>
        </p:nvCxnSpPr>
        <p:spPr>
          <a:xfrm flipV="1">
            <a:off x="426154" y="4242952"/>
            <a:ext cx="0" cy="2307624"/>
          </a:xfrm>
          <a:prstGeom prst="straightConnector1">
            <a:avLst/>
          </a:prstGeom>
          <a:ln w="76200">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F350F0-DF93-4889-A42F-9FD307B87BCD}"/>
              </a:ext>
            </a:extLst>
          </p:cNvPr>
          <p:cNvSpPr txBox="1"/>
          <p:nvPr/>
        </p:nvSpPr>
        <p:spPr>
          <a:xfrm rot="16200000">
            <a:off x="-1157678" y="5101345"/>
            <a:ext cx="2794355" cy="369332"/>
          </a:xfrm>
          <a:prstGeom prst="rect">
            <a:avLst/>
          </a:prstGeom>
          <a:noFill/>
          <a:ln>
            <a:noFill/>
          </a:ln>
        </p:spPr>
        <p:txBody>
          <a:bodyPr wrap="none" rtlCol="0">
            <a:spAutoFit/>
          </a:bodyPr>
          <a:lstStyle/>
          <a:p>
            <a:r>
              <a:rPr lang="en-US" dirty="0">
                <a:solidFill>
                  <a:srgbClr val="67AEB6"/>
                </a:solidFill>
              </a:rPr>
              <a:t>Increasing ease of oxidation</a:t>
            </a:r>
          </a:p>
        </p:txBody>
      </p:sp>
      <p:sp>
        <p:nvSpPr>
          <p:cNvPr id="34" name="TextBox 33">
            <a:extLst>
              <a:ext uri="{FF2B5EF4-FFF2-40B4-BE49-F238E27FC236}">
                <a16:creationId xmlns:a16="http://schemas.microsoft.com/office/drawing/2014/main" id="{F355DF12-9C2D-4144-B079-EED47193976A}"/>
              </a:ext>
            </a:extLst>
          </p:cNvPr>
          <p:cNvSpPr txBox="1">
            <a:spLocks noChangeArrowheads="1"/>
          </p:cNvSpPr>
          <p:nvPr/>
        </p:nvSpPr>
        <p:spPr bwMode="auto">
          <a:xfrm>
            <a:off x="3047999" y="5305733"/>
            <a:ext cx="6096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Arial" panose="020B0604020202020204" pitchFamily="34" charset="0"/>
              </a:rPr>
              <a:t>Reaction 2: Cu(</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ZnCl</a:t>
            </a:r>
            <a:r>
              <a:rPr lang="en-US" altLang="en-US" b="1"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no reaction</a:t>
            </a:r>
          </a:p>
        </p:txBody>
      </p:sp>
      <p:sp>
        <p:nvSpPr>
          <p:cNvPr id="35" name="TextBox 34">
            <a:extLst>
              <a:ext uri="{FF2B5EF4-FFF2-40B4-BE49-F238E27FC236}">
                <a16:creationId xmlns:a16="http://schemas.microsoft.com/office/drawing/2014/main" id="{DFFB3C2E-217E-436A-8C0F-D683D94764E4}"/>
              </a:ext>
            </a:extLst>
          </p:cNvPr>
          <p:cNvSpPr txBox="1">
            <a:spLocks noChangeArrowheads="1"/>
          </p:cNvSpPr>
          <p:nvPr/>
        </p:nvSpPr>
        <p:spPr bwMode="auto">
          <a:xfrm>
            <a:off x="3048000" y="4962494"/>
            <a:ext cx="60960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Arial" panose="020B0604020202020204" pitchFamily="34" charset="0"/>
              </a:rPr>
              <a:t>Reaction 1: Zn(</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CuCl</a:t>
            </a:r>
            <a:r>
              <a:rPr lang="en-US" altLang="en-US" b="1"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ZnCl</a:t>
            </a:r>
            <a:r>
              <a:rPr lang="en-US" altLang="en-US" b="1"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Cu(</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36" name="TextBox 35">
            <a:extLst>
              <a:ext uri="{FF2B5EF4-FFF2-40B4-BE49-F238E27FC236}">
                <a16:creationId xmlns:a16="http://schemas.microsoft.com/office/drawing/2014/main" id="{64DFFAE4-0A66-46B1-BAB6-6437B9F6B5D2}"/>
              </a:ext>
            </a:extLst>
          </p:cNvPr>
          <p:cNvSpPr txBox="1"/>
          <p:nvPr/>
        </p:nvSpPr>
        <p:spPr>
          <a:xfrm>
            <a:off x="3047999" y="5750755"/>
            <a:ext cx="4274497" cy="923330"/>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Reaction 1, Zn is oxidized by Cu. This is possible because Zn(</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 is above Cu on the activity series.</a:t>
            </a:r>
          </a:p>
        </p:txBody>
      </p:sp>
    </p:spTree>
    <p:extLst>
      <p:ext uri="{BB962C8B-B14F-4D97-AF65-F5344CB8AC3E}">
        <p14:creationId xmlns:p14="http://schemas.microsoft.com/office/powerpoint/2010/main" val="1715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21" grpId="0"/>
      <p:bldP spid="22" grpId="0"/>
      <p:bldP spid="25" grpId="0"/>
      <p:bldP spid="27" grpId="0"/>
      <p:bldP spid="28" grpId="0"/>
      <p:bldP spid="32"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35</a:t>
            </a:fld>
            <a:endParaRPr lang="en-US" dirty="0">
              <a:solidFill>
                <a:schemeClr val="bg1"/>
              </a:solidFill>
            </a:endParaRPr>
          </a:p>
        </p:txBody>
      </p:sp>
      <p:sp>
        <p:nvSpPr>
          <p:cNvPr id="8" name="TextBox 6">
            <a:extLst>
              <a:ext uri="{FF2B5EF4-FFF2-40B4-BE49-F238E27FC236}">
                <a16:creationId xmlns:a16="http://schemas.microsoft.com/office/drawing/2014/main" id="{68F8B8F9-84CD-4C19-809B-E3E4FB92944C}"/>
              </a:ext>
            </a:extLst>
          </p:cNvPr>
          <p:cNvSpPr txBox="1">
            <a:spLocks noChangeArrowheads="1"/>
          </p:cNvSpPr>
          <p:nvPr/>
        </p:nvSpPr>
        <p:spPr bwMode="auto">
          <a:xfrm>
            <a:off x="0" y="723900"/>
            <a:ext cx="89154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Which of the following reactions will occur?</a:t>
            </a:r>
          </a:p>
        </p:txBody>
      </p:sp>
      <mc:AlternateContent xmlns:mc="http://schemas.openxmlformats.org/markup-compatibility/2006" xmlns:a14="http://schemas.microsoft.com/office/drawing/2010/main">
        <mc:Choice Requires="a14">
          <p:sp>
            <p:nvSpPr>
              <p:cNvPr id="24" name="TextBox 61">
                <a:extLst>
                  <a:ext uri="{FF2B5EF4-FFF2-40B4-BE49-F238E27FC236}">
                    <a16:creationId xmlns:a16="http://schemas.microsoft.com/office/drawing/2014/main" id="{BF0075BD-0CF6-46CC-93ED-275D538AE741}"/>
                  </a:ext>
                </a:extLst>
              </p:cNvPr>
              <p:cNvSpPr txBox="1">
                <a:spLocks noChangeArrowheads="1"/>
              </p:cNvSpPr>
              <p:nvPr/>
            </p:nvSpPr>
            <p:spPr bwMode="auto">
              <a:xfrm>
                <a:off x="342900" y="1106865"/>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Co(</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BaI</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4" name="TextBox 61">
                <a:extLst>
                  <a:ext uri="{FF2B5EF4-FFF2-40B4-BE49-F238E27FC236}">
                    <a16:creationId xmlns:a16="http://schemas.microsoft.com/office/drawing/2014/main" id="{BF0075BD-0CF6-46CC-93ED-275D538AE741}"/>
                  </a:ext>
                </a:extLst>
              </p:cNvPr>
              <p:cNvSpPr txBox="1">
                <a:spLocks noRot="1" noChangeAspect="1" noMove="1" noResize="1" noEditPoints="1" noAdjustHandles="1" noChangeArrowheads="1" noChangeShapeType="1" noTextEdit="1"/>
              </p:cNvSpPr>
              <p:nvPr/>
            </p:nvSpPr>
            <p:spPr bwMode="auto">
              <a:xfrm>
                <a:off x="342900" y="1106865"/>
                <a:ext cx="2438400" cy="316690"/>
              </a:xfrm>
              <a:prstGeom prst="rect">
                <a:avLst/>
              </a:prstGeom>
              <a:blipFill>
                <a:blip r:embed="rId2"/>
                <a:stretch>
                  <a:fillRect l="-2000" t="-26923"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46">
                <a:extLst>
                  <a:ext uri="{FF2B5EF4-FFF2-40B4-BE49-F238E27FC236}">
                    <a16:creationId xmlns:a16="http://schemas.microsoft.com/office/drawing/2014/main" id="{6B736918-ABC1-4861-AC5F-CB631FA66674}"/>
                  </a:ext>
                </a:extLst>
              </p:cNvPr>
              <p:cNvSpPr txBox="1">
                <a:spLocks noChangeArrowheads="1"/>
              </p:cNvSpPr>
              <p:nvPr/>
            </p:nvSpPr>
            <p:spPr bwMode="auto">
              <a:xfrm>
                <a:off x="342900" y="2048673"/>
                <a:ext cx="2438400" cy="32028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Sn(</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CuBr</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ea typeface="Cambria Math" panose="02040503050406030204" pitchFamily="18"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8" name="TextBox 46">
                <a:extLst>
                  <a:ext uri="{FF2B5EF4-FFF2-40B4-BE49-F238E27FC236}">
                    <a16:creationId xmlns:a16="http://schemas.microsoft.com/office/drawing/2014/main" id="{6B736918-ABC1-4861-AC5F-CB631FA66674}"/>
                  </a:ext>
                </a:extLst>
              </p:cNvPr>
              <p:cNvSpPr txBox="1">
                <a:spLocks noRot="1" noChangeAspect="1" noMove="1" noResize="1" noEditPoints="1" noAdjustHandles="1" noChangeArrowheads="1" noChangeShapeType="1" noTextEdit="1"/>
              </p:cNvSpPr>
              <p:nvPr/>
            </p:nvSpPr>
            <p:spPr bwMode="auto">
              <a:xfrm>
                <a:off x="342900" y="2048673"/>
                <a:ext cx="2438400" cy="320280"/>
              </a:xfrm>
              <a:prstGeom prst="rect">
                <a:avLst/>
              </a:prstGeom>
              <a:blipFill>
                <a:blip r:embed="rId3"/>
                <a:stretch>
                  <a:fillRect l="-2000" t="-26415" b="-2641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51">
                <a:extLst>
                  <a:ext uri="{FF2B5EF4-FFF2-40B4-BE49-F238E27FC236}">
                    <a16:creationId xmlns:a16="http://schemas.microsoft.com/office/drawing/2014/main" id="{7F129D0E-2466-40C8-B66C-60DB31FCCDA1}"/>
                  </a:ext>
                </a:extLst>
              </p:cNvPr>
              <p:cNvSpPr txBox="1">
                <a:spLocks noChangeArrowheads="1"/>
              </p:cNvSpPr>
              <p:nvPr/>
            </p:nvSpPr>
            <p:spPr bwMode="auto">
              <a:xfrm>
                <a:off x="342900" y="2927623"/>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Ag(</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NaCl(</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32" name="TextBox 51">
                <a:extLst>
                  <a:ext uri="{FF2B5EF4-FFF2-40B4-BE49-F238E27FC236}">
                    <a16:creationId xmlns:a16="http://schemas.microsoft.com/office/drawing/2014/main" id="{7F129D0E-2466-40C8-B66C-60DB31FCCDA1}"/>
                  </a:ext>
                </a:extLst>
              </p:cNvPr>
              <p:cNvSpPr txBox="1">
                <a:spLocks noRot="1" noChangeAspect="1" noMove="1" noResize="1" noEditPoints="1" noAdjustHandles="1" noChangeArrowheads="1" noChangeShapeType="1" noTextEdit="1"/>
              </p:cNvSpPr>
              <p:nvPr/>
            </p:nvSpPr>
            <p:spPr bwMode="auto">
              <a:xfrm>
                <a:off x="342900" y="2927623"/>
                <a:ext cx="2438400" cy="316690"/>
              </a:xfrm>
              <a:prstGeom prst="rect">
                <a:avLst/>
              </a:prstGeom>
              <a:blipFill>
                <a:blip r:embed="rId4"/>
                <a:stretch>
                  <a:fillRect l="-2000" t="-25000" b="-30769"/>
                </a:stretch>
              </a:blipFill>
              <a:ln w="9525">
                <a:noFill/>
                <a:miter lim="800000"/>
                <a:headEnd/>
                <a:tailEnd/>
              </a:ln>
            </p:spPr>
            <p:txBody>
              <a:bodyPr/>
              <a:lstStyle/>
              <a:p>
                <a:r>
                  <a:rPr lang="en-US">
                    <a:noFill/>
                  </a:rPr>
                  <a:t> </a:t>
                </a:r>
              </a:p>
            </p:txBody>
          </p:sp>
        </mc:Fallback>
      </mc:AlternateContent>
      <p:sp>
        <p:nvSpPr>
          <p:cNvPr id="34" name="Rectangle 2">
            <a:extLst>
              <a:ext uri="{FF2B5EF4-FFF2-40B4-BE49-F238E27FC236}">
                <a16:creationId xmlns:a16="http://schemas.microsoft.com/office/drawing/2014/main" id="{909920DE-12BE-4C72-8AC5-38300F7F8F5C}"/>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of Metals in Aqueous Solutions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2D38F61B-BB2B-4E08-BB06-903D5700AFCC}"/>
                  </a:ext>
                </a:extLst>
              </p:cNvPr>
              <p:cNvGraphicFramePr>
                <a:graphicFrameLocks noGrp="1"/>
              </p:cNvGraphicFramePr>
              <p:nvPr>
                <p:extLst>
                  <p:ext uri="{D42A27DB-BD31-4B8C-83A1-F6EECF244321}">
                    <p14:modId xmlns:p14="http://schemas.microsoft.com/office/powerpoint/2010/main" val="3308543719"/>
                  </p:ext>
                </p:extLst>
              </p:nvPr>
            </p:nvGraphicFramePr>
            <p:xfrm>
              <a:off x="6362701" y="1156328"/>
              <a:ext cx="2445543" cy="4602480"/>
            </p:xfrm>
            <a:graphic>
              <a:graphicData uri="http://schemas.openxmlformats.org/drawingml/2006/table">
                <a:tbl>
                  <a:tblPr firstRow="1" bandRow="1">
                    <a:tableStyleId>{5C22544A-7EE6-4342-B048-85BDC9FD1C3A}</a:tableStyleId>
                  </a:tblPr>
                  <a:tblGrid>
                    <a:gridCol w="2445543">
                      <a:extLst>
                        <a:ext uri="{9D8B030D-6E8A-4147-A177-3AD203B41FA5}">
                          <a16:colId xmlns:a16="http://schemas.microsoft.com/office/drawing/2014/main" val="1204765545"/>
                        </a:ext>
                      </a:extLst>
                    </a:gridCol>
                  </a:tblGrid>
                  <a:tr h="274320">
                    <a:tc>
                      <a:txBody>
                        <a:bodyPr/>
                        <a:lstStyle/>
                        <a:p>
                          <a:pPr algn="ctr"/>
                          <a:r>
                            <a:rPr lang="en-US" sz="16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274320">
                    <a:tc>
                      <a:txBody>
                        <a:bodyPr/>
                        <a:lstStyle/>
                        <a:p>
                          <a:pPr algn="ctr"/>
                          <a:r>
                            <a:rPr lang="en-US" sz="1600" dirty="0">
                              <a:solidFill>
                                <a:schemeClr val="tx1">
                                  <a:lumMod val="75000"/>
                                  <a:lumOff val="25000"/>
                                </a:schemeClr>
                              </a:solidFill>
                              <a:latin typeface="Gill Sans MT" panose="020B0502020104020203" pitchFamily="34" charset="0"/>
                            </a:rPr>
                            <a:t>Ba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Ba</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62861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Na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Na</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 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47052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Zn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Zn</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40083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Cr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Cr</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+ 3e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7780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Fe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Fe</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763703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Co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Co</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4752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Sn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Sn</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42685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Pb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Pb</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67594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Cu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Cu</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96536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Ag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Ag</a:t>
                          </a:r>
                          <a:r>
                            <a:rPr lang="en-US" sz="1600" baseline="30000" dirty="0">
                              <a:solidFill>
                                <a:schemeClr val="tx1">
                                  <a:lumMod val="75000"/>
                                  <a:lumOff val="25000"/>
                                </a:schemeClr>
                              </a:solidFill>
                              <a:latin typeface="Gill Sans MT" panose="020B0502020104020203" pitchFamily="34" charset="0"/>
                            </a:rPr>
                            <a:t>+</a:t>
                          </a:r>
                          <a:r>
                            <a:rPr lang="en-US" sz="1600" baseline="0" dirty="0">
                              <a:solidFill>
                                <a:schemeClr val="tx1">
                                  <a:lumMod val="75000"/>
                                  <a:lumOff val="25000"/>
                                </a:schemeClr>
                              </a:solidFill>
                              <a:latin typeface="Gill Sans MT" panose="020B0502020104020203" pitchFamily="34" charset="0"/>
                            </a:rPr>
                            <a:t> + 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96769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Pt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Pt</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+ 2e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05060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Gill Sans MT" panose="020B0502020104020203" pitchFamily="34" charset="0"/>
                            </a:rPr>
                            <a:t>Au </a:t>
                          </a:r>
                          <a14:m>
                            <m:oMath xmlns:m="http://schemas.openxmlformats.org/officeDocument/2006/math">
                              <m:r>
                                <a:rPr 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600" dirty="0">
                              <a:solidFill>
                                <a:schemeClr val="tx1">
                                  <a:lumMod val="75000"/>
                                  <a:lumOff val="25000"/>
                                </a:schemeClr>
                              </a:solidFill>
                              <a:latin typeface="Gill Sans MT" panose="020B0502020104020203" pitchFamily="34" charset="0"/>
                            </a:rPr>
                            <a:t> Au</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+ 3e</a:t>
                          </a:r>
                          <a:r>
                            <a:rPr lang="en-US" sz="1600" baseline="30000" dirty="0">
                              <a:solidFill>
                                <a:schemeClr val="tx1">
                                  <a:lumMod val="75000"/>
                                  <a:lumOff val="25000"/>
                                </a:schemeClr>
                              </a:solidFill>
                              <a:latin typeface="Gill Sans MT" panose="020B0502020104020203" pitchFamily="34" charset="0"/>
                            </a:rPr>
                            <a:t>–</a:t>
                          </a:r>
                          <a:endParaRPr lang="en-US" sz="16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49100"/>
                      </a:ext>
                    </a:extLst>
                  </a:tr>
                </a:tbl>
              </a:graphicData>
            </a:graphic>
          </p:graphicFrame>
        </mc:Choice>
        <mc:Fallback xmlns="">
          <p:graphicFrame>
            <p:nvGraphicFramePr>
              <p:cNvPr id="35" name="Table 34">
                <a:extLst>
                  <a:ext uri="{FF2B5EF4-FFF2-40B4-BE49-F238E27FC236}">
                    <a16:creationId xmlns:a16="http://schemas.microsoft.com/office/drawing/2014/main" id="{2D38F61B-BB2B-4E08-BB06-903D5700AFCC}"/>
                  </a:ext>
                </a:extLst>
              </p:cNvPr>
              <p:cNvGraphicFramePr>
                <a:graphicFrameLocks noGrp="1"/>
              </p:cNvGraphicFramePr>
              <p:nvPr>
                <p:extLst>
                  <p:ext uri="{D42A27DB-BD31-4B8C-83A1-F6EECF244321}">
                    <p14:modId xmlns:p14="http://schemas.microsoft.com/office/powerpoint/2010/main" val="3308543719"/>
                  </p:ext>
                </p:extLst>
              </p:nvPr>
            </p:nvGraphicFramePr>
            <p:xfrm>
              <a:off x="6362701" y="1156328"/>
              <a:ext cx="2445543" cy="4602480"/>
            </p:xfrm>
            <a:graphic>
              <a:graphicData uri="http://schemas.openxmlformats.org/drawingml/2006/table">
                <a:tbl>
                  <a:tblPr firstRow="1" bandRow="1">
                    <a:tableStyleId>{5C22544A-7EE6-4342-B048-85BDC9FD1C3A}</a:tableStyleId>
                  </a:tblPr>
                  <a:tblGrid>
                    <a:gridCol w="2445543">
                      <a:extLst>
                        <a:ext uri="{9D8B030D-6E8A-4147-A177-3AD203B41FA5}">
                          <a16:colId xmlns:a16="http://schemas.microsoft.com/office/drawing/2014/main" val="1204765545"/>
                        </a:ext>
                      </a:extLst>
                    </a:gridCol>
                  </a:tblGrid>
                  <a:tr h="579120">
                    <a:tc>
                      <a:txBody>
                        <a:bodyPr/>
                        <a:lstStyle/>
                        <a:p>
                          <a:pPr algn="ctr"/>
                          <a:r>
                            <a:rPr lang="en-US" sz="16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176364" r="-746" b="-1125455"/>
                          </a:stretch>
                        </a:blipFill>
                      </a:tcPr>
                    </a:tc>
                    <a:extLst>
                      <a:ext uri="{0D108BD9-81ED-4DB2-BD59-A6C34878D82A}">
                        <a16:rowId xmlns:a16="http://schemas.microsoft.com/office/drawing/2014/main" val="3520628612"/>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276364" r="-746" b="-1025455"/>
                          </a:stretch>
                        </a:blipFill>
                      </a:tcPr>
                    </a:tc>
                    <a:extLst>
                      <a:ext uri="{0D108BD9-81ED-4DB2-BD59-A6C34878D82A}">
                        <a16:rowId xmlns:a16="http://schemas.microsoft.com/office/drawing/2014/main" val="617470525"/>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376364" r="-746" b="-925455"/>
                          </a:stretch>
                        </a:blipFill>
                      </a:tcPr>
                    </a:tc>
                    <a:extLst>
                      <a:ext uri="{0D108BD9-81ED-4DB2-BD59-A6C34878D82A}">
                        <a16:rowId xmlns:a16="http://schemas.microsoft.com/office/drawing/2014/main" val="870400830"/>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476364" r="-746" b="-825455"/>
                          </a:stretch>
                        </a:blipFill>
                      </a:tcPr>
                    </a:tc>
                    <a:extLst>
                      <a:ext uri="{0D108BD9-81ED-4DB2-BD59-A6C34878D82A}">
                        <a16:rowId xmlns:a16="http://schemas.microsoft.com/office/drawing/2014/main" val="235977801"/>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576364" r="-746" b="-725455"/>
                          </a:stretch>
                        </a:blipFill>
                      </a:tcPr>
                    </a:tc>
                    <a:extLst>
                      <a:ext uri="{0D108BD9-81ED-4DB2-BD59-A6C34878D82A}">
                        <a16:rowId xmlns:a16="http://schemas.microsoft.com/office/drawing/2014/main" val="1247637034"/>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664286" r="-746" b="-612500"/>
                          </a:stretch>
                        </a:blipFill>
                      </a:tcPr>
                    </a:tc>
                    <a:extLst>
                      <a:ext uri="{0D108BD9-81ED-4DB2-BD59-A6C34878D82A}">
                        <a16:rowId xmlns:a16="http://schemas.microsoft.com/office/drawing/2014/main" val="41594752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778182" r="-746" b="-523636"/>
                          </a:stretch>
                        </a:blipFill>
                      </a:tcPr>
                    </a:tc>
                    <a:extLst>
                      <a:ext uri="{0D108BD9-81ED-4DB2-BD59-A6C34878D82A}">
                        <a16:rowId xmlns:a16="http://schemas.microsoft.com/office/drawing/2014/main" val="3856426853"/>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878182" r="-746" b="-423636"/>
                          </a:stretch>
                        </a:blipFill>
                      </a:tcPr>
                    </a:tc>
                    <a:extLst>
                      <a:ext uri="{0D108BD9-81ED-4DB2-BD59-A6C34878D82A}">
                        <a16:rowId xmlns:a16="http://schemas.microsoft.com/office/drawing/2014/main" val="2464675941"/>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978182" r="-746" b="-323636"/>
                          </a:stretch>
                        </a:blipFill>
                      </a:tcPr>
                    </a:tc>
                    <a:extLst>
                      <a:ext uri="{0D108BD9-81ED-4DB2-BD59-A6C34878D82A}">
                        <a16:rowId xmlns:a16="http://schemas.microsoft.com/office/drawing/2014/main" val="2725965361"/>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1078182" r="-746" b="-223636"/>
                          </a:stretch>
                        </a:blipFill>
                      </a:tcPr>
                    </a:tc>
                    <a:extLst>
                      <a:ext uri="{0D108BD9-81ED-4DB2-BD59-A6C34878D82A}">
                        <a16:rowId xmlns:a16="http://schemas.microsoft.com/office/drawing/2014/main" val="541967694"/>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1178182" r="-746" b="-123636"/>
                          </a:stretch>
                        </a:blipFill>
                      </a:tcPr>
                    </a:tc>
                    <a:extLst>
                      <a:ext uri="{0D108BD9-81ED-4DB2-BD59-A6C34878D82A}">
                        <a16:rowId xmlns:a16="http://schemas.microsoft.com/office/drawing/2014/main" val="635050603"/>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9" t="-1278182" r="-746" b="-23636"/>
                          </a:stretch>
                        </a:blipFill>
                      </a:tcPr>
                    </a:tc>
                    <a:extLst>
                      <a:ext uri="{0D108BD9-81ED-4DB2-BD59-A6C34878D82A}">
                        <a16:rowId xmlns:a16="http://schemas.microsoft.com/office/drawing/2014/main" val="2050849100"/>
                      </a:ext>
                    </a:extLst>
                  </a:tr>
                </a:tbl>
              </a:graphicData>
            </a:graphic>
          </p:graphicFrame>
        </mc:Fallback>
      </mc:AlternateContent>
      <p:sp>
        <p:nvSpPr>
          <p:cNvPr id="36" name="TextBox 61">
            <a:extLst>
              <a:ext uri="{FF2B5EF4-FFF2-40B4-BE49-F238E27FC236}">
                <a16:creationId xmlns:a16="http://schemas.microsoft.com/office/drawing/2014/main" id="{F602CF9E-7904-49FC-824A-CB1282E40712}"/>
              </a:ext>
            </a:extLst>
          </p:cNvPr>
          <p:cNvSpPr txBox="1">
            <a:spLocks noChangeArrowheads="1"/>
          </p:cNvSpPr>
          <p:nvPr/>
        </p:nvSpPr>
        <p:spPr bwMode="auto">
          <a:xfrm>
            <a:off x="623888" y="1451213"/>
            <a:ext cx="25527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Cobalt below Barium?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37" name="TextBox 61">
            <a:extLst>
              <a:ext uri="{FF2B5EF4-FFF2-40B4-BE49-F238E27FC236}">
                <a16:creationId xmlns:a16="http://schemas.microsoft.com/office/drawing/2014/main" id="{55132BE5-CBF8-4800-8DD4-C90CF1FB485D}"/>
              </a:ext>
            </a:extLst>
          </p:cNvPr>
          <p:cNvSpPr txBox="1">
            <a:spLocks noChangeArrowheads="1"/>
          </p:cNvSpPr>
          <p:nvPr/>
        </p:nvSpPr>
        <p:spPr bwMode="auto">
          <a:xfrm>
            <a:off x="623888" y="1761038"/>
            <a:ext cx="4181474"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Cobalt easier to oxidize than Barium?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38" name="TextBox 61">
            <a:extLst>
              <a:ext uri="{FF2B5EF4-FFF2-40B4-BE49-F238E27FC236}">
                <a16:creationId xmlns:a16="http://schemas.microsoft.com/office/drawing/2014/main" id="{AA553844-67DF-4665-838C-172A566A4D21}"/>
              </a:ext>
            </a:extLst>
          </p:cNvPr>
          <p:cNvSpPr txBox="1">
            <a:spLocks noChangeArrowheads="1"/>
          </p:cNvSpPr>
          <p:nvPr/>
        </p:nvSpPr>
        <p:spPr bwMode="auto">
          <a:xfrm>
            <a:off x="3000375" y="1451213"/>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39" name="TextBox 61">
            <a:extLst>
              <a:ext uri="{FF2B5EF4-FFF2-40B4-BE49-F238E27FC236}">
                <a16:creationId xmlns:a16="http://schemas.microsoft.com/office/drawing/2014/main" id="{E87FDD5B-E82B-4D68-B659-7E7F580EA6B3}"/>
              </a:ext>
            </a:extLst>
          </p:cNvPr>
          <p:cNvSpPr txBox="1">
            <a:spLocks noChangeArrowheads="1"/>
          </p:cNvSpPr>
          <p:nvPr/>
        </p:nvSpPr>
        <p:spPr bwMode="auto">
          <a:xfrm>
            <a:off x="4457699" y="1765492"/>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Ba above Co</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0" name="TextBox 61">
            <a:extLst>
              <a:ext uri="{FF2B5EF4-FFF2-40B4-BE49-F238E27FC236}">
                <a16:creationId xmlns:a16="http://schemas.microsoft.com/office/drawing/2014/main" id="{21FAE90A-229E-4A7E-80BC-681AD2EE6BAC}"/>
              </a:ext>
            </a:extLst>
          </p:cNvPr>
          <p:cNvSpPr txBox="1">
            <a:spLocks noChangeArrowheads="1"/>
          </p:cNvSpPr>
          <p:nvPr/>
        </p:nvSpPr>
        <p:spPr bwMode="auto">
          <a:xfrm>
            <a:off x="2228851" y="1137956"/>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Reaction</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1" name="TextBox 61">
            <a:extLst>
              <a:ext uri="{FF2B5EF4-FFF2-40B4-BE49-F238E27FC236}">
                <a16:creationId xmlns:a16="http://schemas.microsoft.com/office/drawing/2014/main" id="{635F4851-BF5F-42E7-A002-A6C7AE9725EC}"/>
              </a:ext>
            </a:extLst>
          </p:cNvPr>
          <p:cNvSpPr txBox="1">
            <a:spLocks noChangeArrowheads="1"/>
          </p:cNvSpPr>
          <p:nvPr/>
        </p:nvSpPr>
        <p:spPr bwMode="auto">
          <a:xfrm>
            <a:off x="623888" y="2364820"/>
            <a:ext cx="25527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Tin below Copper?</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42" name="TextBox 61">
            <a:extLst>
              <a:ext uri="{FF2B5EF4-FFF2-40B4-BE49-F238E27FC236}">
                <a16:creationId xmlns:a16="http://schemas.microsoft.com/office/drawing/2014/main" id="{443EC7DE-F1B9-4256-B1B6-C47DB9AF171B}"/>
              </a:ext>
            </a:extLst>
          </p:cNvPr>
          <p:cNvSpPr txBox="1">
            <a:spLocks noChangeArrowheads="1"/>
          </p:cNvSpPr>
          <p:nvPr/>
        </p:nvSpPr>
        <p:spPr bwMode="auto">
          <a:xfrm>
            <a:off x="623888" y="2674645"/>
            <a:ext cx="4181474"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Tin easier to oxidize than Copper?</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43" name="TextBox 61">
            <a:extLst>
              <a:ext uri="{FF2B5EF4-FFF2-40B4-BE49-F238E27FC236}">
                <a16:creationId xmlns:a16="http://schemas.microsoft.com/office/drawing/2014/main" id="{3D0DDCBB-B739-4EEC-A96F-A6D305A4FA08}"/>
              </a:ext>
            </a:extLst>
          </p:cNvPr>
          <p:cNvSpPr txBox="1">
            <a:spLocks noChangeArrowheads="1"/>
          </p:cNvSpPr>
          <p:nvPr/>
        </p:nvSpPr>
        <p:spPr bwMode="auto">
          <a:xfrm>
            <a:off x="2700337" y="2364820"/>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4" name="TextBox 61">
            <a:extLst>
              <a:ext uri="{FF2B5EF4-FFF2-40B4-BE49-F238E27FC236}">
                <a16:creationId xmlns:a16="http://schemas.microsoft.com/office/drawing/2014/main" id="{C0B5FB85-5F60-4387-BA36-6951C0632C58}"/>
              </a:ext>
            </a:extLst>
          </p:cNvPr>
          <p:cNvSpPr txBox="1">
            <a:spLocks noChangeArrowheads="1"/>
          </p:cNvSpPr>
          <p:nvPr/>
        </p:nvSpPr>
        <p:spPr bwMode="auto">
          <a:xfrm>
            <a:off x="4133852" y="2679099"/>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5" name="TextBox 61">
            <a:extLst>
              <a:ext uri="{FF2B5EF4-FFF2-40B4-BE49-F238E27FC236}">
                <a16:creationId xmlns:a16="http://schemas.microsoft.com/office/drawing/2014/main" id="{6CFF01CD-1CF9-484D-8A22-9B9D92504C30}"/>
              </a:ext>
            </a:extLst>
          </p:cNvPr>
          <p:cNvSpPr txBox="1">
            <a:spLocks noChangeArrowheads="1"/>
          </p:cNvSpPr>
          <p:nvPr/>
        </p:nvSpPr>
        <p:spPr bwMode="auto">
          <a:xfrm>
            <a:off x="2333625" y="2054490"/>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SnBr</a:t>
            </a:r>
            <a:r>
              <a:rPr lang="en-US" altLang="en-US" baseline="-25000" dirty="0">
                <a:solidFill>
                  <a:srgbClr val="E47588"/>
                </a:solidFill>
                <a:latin typeface="Gill Sans MT" panose="020B0502020104020203" pitchFamily="34" charset="0"/>
                <a:cs typeface="Times New Roman" pitchFamily="18" charset="0"/>
              </a:rPr>
              <a:t>2</a:t>
            </a:r>
            <a:r>
              <a:rPr lang="en-US" altLang="en-US" dirty="0">
                <a:solidFill>
                  <a:srgbClr val="E47588"/>
                </a:solidFill>
                <a:latin typeface="Gill Sans MT" panose="020B0502020104020203" pitchFamily="34" charset="0"/>
                <a:cs typeface="Times New Roman" pitchFamily="18" charset="0"/>
              </a:rPr>
              <a:t>(</a:t>
            </a:r>
            <a:r>
              <a:rPr lang="en-US" altLang="en-US" i="1" dirty="0" err="1">
                <a:solidFill>
                  <a:srgbClr val="E47588"/>
                </a:solidFill>
                <a:latin typeface="Gill Sans MT" panose="020B0502020104020203" pitchFamily="34" charset="0"/>
                <a:cs typeface="Times New Roman" pitchFamily="18" charset="0"/>
              </a:rPr>
              <a:t>aq</a:t>
            </a:r>
            <a:r>
              <a:rPr lang="en-US" altLang="en-US" dirty="0">
                <a:solidFill>
                  <a:srgbClr val="E47588"/>
                </a:solidFill>
                <a:latin typeface="Gill Sans MT" panose="020B0502020104020203" pitchFamily="34" charset="0"/>
                <a:cs typeface="Times New Roman" pitchFamily="18" charset="0"/>
              </a:rPr>
              <a:t>) + Cu(</a:t>
            </a:r>
            <a:r>
              <a:rPr lang="en-US" altLang="en-US" i="1" dirty="0">
                <a:solidFill>
                  <a:srgbClr val="E47588"/>
                </a:solidFill>
                <a:latin typeface="Gill Sans MT" panose="020B0502020104020203" pitchFamily="34" charset="0"/>
                <a:cs typeface="Times New Roman" pitchFamily="18" charset="0"/>
              </a:rPr>
              <a:t>s</a:t>
            </a:r>
            <a:r>
              <a:rPr lang="en-US" altLang="en-US" dirty="0">
                <a:solidFill>
                  <a:srgbClr val="E47588"/>
                </a:solidFill>
                <a:latin typeface="Gill Sans MT" panose="020B0502020104020203" pitchFamily="34" charset="0"/>
                <a:cs typeface="Times New Roman" pitchFamily="18" charset="0"/>
              </a:rPr>
              <a:t>)</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6" name="TextBox 61">
            <a:extLst>
              <a:ext uri="{FF2B5EF4-FFF2-40B4-BE49-F238E27FC236}">
                <a16:creationId xmlns:a16="http://schemas.microsoft.com/office/drawing/2014/main" id="{7A0CB52C-E1E5-47DF-B9B8-818B017E85B8}"/>
              </a:ext>
            </a:extLst>
          </p:cNvPr>
          <p:cNvSpPr txBox="1">
            <a:spLocks noChangeArrowheads="1"/>
          </p:cNvSpPr>
          <p:nvPr/>
        </p:nvSpPr>
        <p:spPr bwMode="auto">
          <a:xfrm>
            <a:off x="623888" y="3246025"/>
            <a:ext cx="25527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Silver below Sodium?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47" name="TextBox 61">
            <a:extLst>
              <a:ext uri="{FF2B5EF4-FFF2-40B4-BE49-F238E27FC236}">
                <a16:creationId xmlns:a16="http://schemas.microsoft.com/office/drawing/2014/main" id="{9D565E87-226D-4A9B-8D1A-D3F30B9513FE}"/>
              </a:ext>
            </a:extLst>
          </p:cNvPr>
          <p:cNvSpPr txBox="1">
            <a:spLocks noChangeArrowheads="1"/>
          </p:cNvSpPr>
          <p:nvPr/>
        </p:nvSpPr>
        <p:spPr bwMode="auto">
          <a:xfrm>
            <a:off x="623888" y="3555850"/>
            <a:ext cx="4181474"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Silver easier to oxidize than Sodium?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48" name="TextBox 61">
            <a:extLst>
              <a:ext uri="{FF2B5EF4-FFF2-40B4-BE49-F238E27FC236}">
                <a16:creationId xmlns:a16="http://schemas.microsoft.com/office/drawing/2014/main" id="{2170877C-08D2-4E1A-B494-F29834F61256}"/>
              </a:ext>
            </a:extLst>
          </p:cNvPr>
          <p:cNvSpPr txBox="1">
            <a:spLocks noChangeArrowheads="1"/>
          </p:cNvSpPr>
          <p:nvPr/>
        </p:nvSpPr>
        <p:spPr bwMode="auto">
          <a:xfrm>
            <a:off x="2833687" y="3246025"/>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49" name="TextBox 61">
            <a:extLst>
              <a:ext uri="{FF2B5EF4-FFF2-40B4-BE49-F238E27FC236}">
                <a16:creationId xmlns:a16="http://schemas.microsoft.com/office/drawing/2014/main" id="{31015F12-26F0-4265-AFB6-D26FE9197965}"/>
              </a:ext>
            </a:extLst>
          </p:cNvPr>
          <p:cNvSpPr txBox="1">
            <a:spLocks noChangeArrowheads="1"/>
          </p:cNvSpPr>
          <p:nvPr/>
        </p:nvSpPr>
        <p:spPr bwMode="auto">
          <a:xfrm>
            <a:off x="4257677" y="3560304"/>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Na above Ag</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50" name="TextBox 61">
            <a:extLst>
              <a:ext uri="{FF2B5EF4-FFF2-40B4-BE49-F238E27FC236}">
                <a16:creationId xmlns:a16="http://schemas.microsoft.com/office/drawing/2014/main" id="{08F3A9C3-5BF2-4C74-925F-D20F415740C4}"/>
              </a:ext>
            </a:extLst>
          </p:cNvPr>
          <p:cNvSpPr txBox="1">
            <a:spLocks noChangeArrowheads="1"/>
          </p:cNvSpPr>
          <p:nvPr/>
        </p:nvSpPr>
        <p:spPr bwMode="auto">
          <a:xfrm>
            <a:off x="2352676" y="2947693"/>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Reaction</a:t>
            </a:r>
            <a:endParaRPr lang="en-US" altLang="en-US" i="1" baseline="30000" dirty="0">
              <a:solidFill>
                <a:srgbClr val="E47588"/>
              </a:solidFill>
              <a:latin typeface="Gill Sans MT" panose="020B0502020104020203" pitchFamily="34" charset="0"/>
              <a:cs typeface="Times New Roman" pitchFamily="18" charset="0"/>
            </a:endParaRPr>
          </a:p>
        </p:txBody>
      </p:sp>
      <mc:AlternateContent xmlns:mc="http://schemas.openxmlformats.org/markup-compatibility/2006" xmlns:a14="http://schemas.microsoft.com/office/drawing/2010/main">
        <mc:Choice Requires="a14">
          <p:sp>
            <p:nvSpPr>
              <p:cNvPr id="51" name="TextBox 51">
                <a:extLst>
                  <a:ext uri="{FF2B5EF4-FFF2-40B4-BE49-F238E27FC236}">
                    <a16:creationId xmlns:a16="http://schemas.microsoft.com/office/drawing/2014/main" id="{7F02A8FE-4AE6-406B-AEA7-49DDD2C2DC1A}"/>
                  </a:ext>
                </a:extLst>
              </p:cNvPr>
              <p:cNvSpPr txBox="1">
                <a:spLocks noChangeArrowheads="1"/>
              </p:cNvSpPr>
              <p:nvPr/>
            </p:nvSpPr>
            <p:spPr bwMode="auto">
              <a:xfrm>
                <a:off x="342900" y="3822033"/>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Fe(</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PtCl</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51" name="TextBox 51">
                <a:extLst>
                  <a:ext uri="{FF2B5EF4-FFF2-40B4-BE49-F238E27FC236}">
                    <a16:creationId xmlns:a16="http://schemas.microsoft.com/office/drawing/2014/main" id="{7F02A8FE-4AE6-406B-AEA7-49DDD2C2DC1A}"/>
                  </a:ext>
                </a:extLst>
              </p:cNvPr>
              <p:cNvSpPr txBox="1">
                <a:spLocks noRot="1" noChangeAspect="1" noMove="1" noResize="1" noEditPoints="1" noAdjustHandles="1" noChangeArrowheads="1" noChangeShapeType="1" noTextEdit="1"/>
              </p:cNvSpPr>
              <p:nvPr/>
            </p:nvSpPr>
            <p:spPr bwMode="auto">
              <a:xfrm>
                <a:off x="342900" y="3822033"/>
                <a:ext cx="2438400" cy="316690"/>
              </a:xfrm>
              <a:prstGeom prst="rect">
                <a:avLst/>
              </a:prstGeom>
              <a:blipFill>
                <a:blip r:embed="rId6"/>
                <a:stretch>
                  <a:fillRect l="-2000" t="-26923" b="-30769"/>
                </a:stretch>
              </a:blipFill>
              <a:ln w="9525">
                <a:noFill/>
                <a:miter lim="800000"/>
                <a:headEnd/>
                <a:tailEnd/>
              </a:ln>
            </p:spPr>
            <p:txBody>
              <a:bodyPr/>
              <a:lstStyle/>
              <a:p>
                <a:r>
                  <a:rPr lang="en-US">
                    <a:noFill/>
                  </a:rPr>
                  <a:t> </a:t>
                </a:r>
              </a:p>
            </p:txBody>
          </p:sp>
        </mc:Fallback>
      </mc:AlternateContent>
      <p:sp>
        <p:nvSpPr>
          <p:cNvPr id="52" name="TextBox 61">
            <a:extLst>
              <a:ext uri="{FF2B5EF4-FFF2-40B4-BE49-F238E27FC236}">
                <a16:creationId xmlns:a16="http://schemas.microsoft.com/office/drawing/2014/main" id="{9D430859-5945-4D61-A29E-8006D1210519}"/>
              </a:ext>
            </a:extLst>
          </p:cNvPr>
          <p:cNvSpPr txBox="1">
            <a:spLocks noChangeArrowheads="1"/>
          </p:cNvSpPr>
          <p:nvPr/>
        </p:nvSpPr>
        <p:spPr bwMode="auto">
          <a:xfrm>
            <a:off x="623888" y="4123470"/>
            <a:ext cx="25527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Iron below Platinum?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53" name="TextBox 61">
            <a:extLst>
              <a:ext uri="{FF2B5EF4-FFF2-40B4-BE49-F238E27FC236}">
                <a16:creationId xmlns:a16="http://schemas.microsoft.com/office/drawing/2014/main" id="{2D6FFA93-F566-4CC2-A55F-32CA37C67D2F}"/>
              </a:ext>
            </a:extLst>
          </p:cNvPr>
          <p:cNvSpPr txBox="1">
            <a:spLocks noChangeArrowheads="1"/>
          </p:cNvSpPr>
          <p:nvPr/>
        </p:nvSpPr>
        <p:spPr bwMode="auto">
          <a:xfrm>
            <a:off x="623888" y="4433295"/>
            <a:ext cx="4181474"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Iron easier to oxidize than Platinum?</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54" name="TextBox 61">
            <a:extLst>
              <a:ext uri="{FF2B5EF4-FFF2-40B4-BE49-F238E27FC236}">
                <a16:creationId xmlns:a16="http://schemas.microsoft.com/office/drawing/2014/main" id="{DA412362-2BCD-48C4-B37E-61A826086F4D}"/>
              </a:ext>
            </a:extLst>
          </p:cNvPr>
          <p:cNvSpPr txBox="1">
            <a:spLocks noChangeArrowheads="1"/>
          </p:cNvSpPr>
          <p:nvPr/>
        </p:nvSpPr>
        <p:spPr bwMode="auto">
          <a:xfrm>
            <a:off x="2833687" y="4123470"/>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55" name="TextBox 61">
            <a:extLst>
              <a:ext uri="{FF2B5EF4-FFF2-40B4-BE49-F238E27FC236}">
                <a16:creationId xmlns:a16="http://schemas.microsoft.com/office/drawing/2014/main" id="{E23D94C2-EE45-4A59-BED3-79C6E08DCBAF}"/>
              </a:ext>
            </a:extLst>
          </p:cNvPr>
          <p:cNvSpPr txBox="1">
            <a:spLocks noChangeArrowheads="1"/>
          </p:cNvSpPr>
          <p:nvPr/>
        </p:nvSpPr>
        <p:spPr bwMode="auto">
          <a:xfrm>
            <a:off x="4257677" y="4437749"/>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 Fe above Pt</a:t>
            </a:r>
            <a:endParaRPr lang="en-US" altLang="en-US" i="1" baseline="30000" dirty="0">
              <a:solidFill>
                <a:srgbClr val="E47588"/>
              </a:solidFill>
              <a:latin typeface="Gill Sans MT" panose="020B0502020104020203" pitchFamily="34" charset="0"/>
              <a:cs typeface="Times New Roman" pitchFamily="18" charset="0"/>
            </a:endParaRPr>
          </a:p>
        </p:txBody>
      </p:sp>
      <mc:AlternateContent xmlns:mc="http://schemas.openxmlformats.org/markup-compatibility/2006" xmlns:a14="http://schemas.microsoft.com/office/drawing/2010/main">
        <mc:Choice Requires="a14">
          <p:sp>
            <p:nvSpPr>
              <p:cNvPr id="56" name="TextBox 51">
                <a:extLst>
                  <a:ext uri="{FF2B5EF4-FFF2-40B4-BE49-F238E27FC236}">
                    <a16:creationId xmlns:a16="http://schemas.microsoft.com/office/drawing/2014/main" id="{BB4BE266-0162-43F6-9B32-297C11A858C8}"/>
                  </a:ext>
                </a:extLst>
              </p:cNvPr>
              <p:cNvSpPr txBox="1">
                <a:spLocks noChangeArrowheads="1"/>
              </p:cNvSpPr>
              <p:nvPr/>
            </p:nvSpPr>
            <p:spPr bwMode="auto">
              <a:xfrm>
                <a:off x="342900" y="4689953"/>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Cr(</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AuCl</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56" name="TextBox 51">
                <a:extLst>
                  <a:ext uri="{FF2B5EF4-FFF2-40B4-BE49-F238E27FC236}">
                    <a16:creationId xmlns:a16="http://schemas.microsoft.com/office/drawing/2014/main" id="{BB4BE266-0162-43F6-9B32-297C11A858C8}"/>
                  </a:ext>
                </a:extLst>
              </p:cNvPr>
              <p:cNvSpPr txBox="1">
                <a:spLocks noRot="1" noChangeAspect="1" noMove="1" noResize="1" noEditPoints="1" noAdjustHandles="1" noChangeArrowheads="1" noChangeShapeType="1" noTextEdit="1"/>
              </p:cNvSpPr>
              <p:nvPr/>
            </p:nvSpPr>
            <p:spPr bwMode="auto">
              <a:xfrm>
                <a:off x="342900" y="4689953"/>
                <a:ext cx="2438400" cy="316690"/>
              </a:xfrm>
              <a:prstGeom prst="rect">
                <a:avLst/>
              </a:prstGeom>
              <a:blipFill>
                <a:blip r:embed="rId7"/>
                <a:stretch>
                  <a:fillRect l="-2000" t="-25000" b="-30769"/>
                </a:stretch>
              </a:blipFill>
              <a:ln w="9525">
                <a:noFill/>
                <a:miter lim="800000"/>
                <a:headEnd/>
                <a:tailEnd/>
              </a:ln>
            </p:spPr>
            <p:txBody>
              <a:bodyPr/>
              <a:lstStyle/>
              <a:p>
                <a:r>
                  <a:rPr lang="en-US">
                    <a:noFill/>
                  </a:rPr>
                  <a:t> </a:t>
                </a:r>
              </a:p>
            </p:txBody>
          </p:sp>
        </mc:Fallback>
      </mc:AlternateContent>
      <p:sp>
        <p:nvSpPr>
          <p:cNvPr id="57" name="TextBox 61">
            <a:extLst>
              <a:ext uri="{FF2B5EF4-FFF2-40B4-BE49-F238E27FC236}">
                <a16:creationId xmlns:a16="http://schemas.microsoft.com/office/drawing/2014/main" id="{4508C57B-4624-45E3-A379-C6E8026B307C}"/>
              </a:ext>
            </a:extLst>
          </p:cNvPr>
          <p:cNvSpPr txBox="1">
            <a:spLocks noChangeArrowheads="1"/>
          </p:cNvSpPr>
          <p:nvPr/>
        </p:nvSpPr>
        <p:spPr bwMode="auto">
          <a:xfrm>
            <a:off x="617726" y="5001797"/>
            <a:ext cx="2777936"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Chromium below Gold?</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58" name="TextBox 61">
            <a:extLst>
              <a:ext uri="{FF2B5EF4-FFF2-40B4-BE49-F238E27FC236}">
                <a16:creationId xmlns:a16="http://schemas.microsoft.com/office/drawing/2014/main" id="{A31CBACB-5A1F-48AD-B795-EA1FABC33049}"/>
              </a:ext>
            </a:extLst>
          </p:cNvPr>
          <p:cNvSpPr txBox="1">
            <a:spLocks noChangeArrowheads="1"/>
          </p:cNvSpPr>
          <p:nvPr/>
        </p:nvSpPr>
        <p:spPr bwMode="auto">
          <a:xfrm>
            <a:off x="617726" y="5311622"/>
            <a:ext cx="4081462"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Chromium easier to oxidize than Gold?</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59" name="TextBox 61">
            <a:extLst>
              <a:ext uri="{FF2B5EF4-FFF2-40B4-BE49-F238E27FC236}">
                <a16:creationId xmlns:a16="http://schemas.microsoft.com/office/drawing/2014/main" id="{B1E930BD-5E25-418F-BDC5-D4BAAD03C4D1}"/>
              </a:ext>
            </a:extLst>
          </p:cNvPr>
          <p:cNvSpPr txBox="1">
            <a:spLocks noChangeArrowheads="1"/>
          </p:cNvSpPr>
          <p:nvPr/>
        </p:nvSpPr>
        <p:spPr bwMode="auto">
          <a:xfrm>
            <a:off x="3146614" y="5001797"/>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60" name="TextBox 61">
            <a:extLst>
              <a:ext uri="{FF2B5EF4-FFF2-40B4-BE49-F238E27FC236}">
                <a16:creationId xmlns:a16="http://schemas.microsoft.com/office/drawing/2014/main" id="{2CCB7538-E1EE-4512-8CD8-A6151A154F57}"/>
              </a:ext>
            </a:extLst>
          </p:cNvPr>
          <p:cNvSpPr txBox="1">
            <a:spLocks noChangeArrowheads="1"/>
          </p:cNvSpPr>
          <p:nvPr/>
        </p:nvSpPr>
        <p:spPr bwMode="auto">
          <a:xfrm>
            <a:off x="4620609" y="5315194"/>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 Cr above Au</a:t>
            </a:r>
            <a:endParaRPr lang="en-US" altLang="en-US" i="1" baseline="30000" dirty="0">
              <a:solidFill>
                <a:srgbClr val="E47588"/>
              </a:solidFill>
              <a:latin typeface="Gill Sans MT" panose="020B0502020104020203" pitchFamily="34" charset="0"/>
              <a:cs typeface="Times New Roman" pitchFamily="18" charset="0"/>
            </a:endParaRPr>
          </a:p>
        </p:txBody>
      </p:sp>
      <mc:AlternateContent xmlns:mc="http://schemas.openxmlformats.org/markup-compatibility/2006" xmlns:a14="http://schemas.microsoft.com/office/drawing/2010/main">
        <mc:Choice Requires="a14">
          <p:sp>
            <p:nvSpPr>
              <p:cNvPr id="61" name="TextBox 51">
                <a:extLst>
                  <a:ext uri="{FF2B5EF4-FFF2-40B4-BE49-F238E27FC236}">
                    <a16:creationId xmlns:a16="http://schemas.microsoft.com/office/drawing/2014/main" id="{E0FEF842-974E-4C54-B7CA-EB2F316E5037}"/>
                  </a:ext>
                </a:extLst>
              </p:cNvPr>
              <p:cNvSpPr txBox="1">
                <a:spLocks noChangeArrowheads="1"/>
              </p:cNvSpPr>
              <p:nvPr/>
            </p:nvSpPr>
            <p:spPr bwMode="auto">
              <a:xfrm>
                <a:off x="336738" y="5596855"/>
                <a:ext cx="2977962"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Pb(</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Zn(NO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61" name="TextBox 51">
                <a:extLst>
                  <a:ext uri="{FF2B5EF4-FFF2-40B4-BE49-F238E27FC236}">
                    <a16:creationId xmlns:a16="http://schemas.microsoft.com/office/drawing/2014/main" id="{E0FEF842-974E-4C54-B7CA-EB2F316E5037}"/>
                  </a:ext>
                </a:extLst>
              </p:cNvPr>
              <p:cNvSpPr txBox="1">
                <a:spLocks noRot="1" noChangeAspect="1" noMove="1" noResize="1" noEditPoints="1" noAdjustHandles="1" noChangeArrowheads="1" noChangeShapeType="1" noTextEdit="1"/>
              </p:cNvSpPr>
              <p:nvPr/>
            </p:nvSpPr>
            <p:spPr bwMode="auto">
              <a:xfrm>
                <a:off x="336738" y="5596855"/>
                <a:ext cx="2977962" cy="316690"/>
              </a:xfrm>
              <a:prstGeom prst="rect">
                <a:avLst/>
              </a:prstGeom>
              <a:blipFill>
                <a:blip r:embed="rId8"/>
                <a:stretch>
                  <a:fillRect l="-1636" t="-25000" b="-30769"/>
                </a:stretch>
              </a:blipFill>
              <a:ln w="9525">
                <a:noFill/>
                <a:miter lim="800000"/>
                <a:headEnd/>
                <a:tailEnd/>
              </a:ln>
            </p:spPr>
            <p:txBody>
              <a:bodyPr/>
              <a:lstStyle/>
              <a:p>
                <a:r>
                  <a:rPr lang="en-US">
                    <a:noFill/>
                  </a:rPr>
                  <a:t> </a:t>
                </a:r>
              </a:p>
            </p:txBody>
          </p:sp>
        </mc:Fallback>
      </mc:AlternateContent>
      <p:sp>
        <p:nvSpPr>
          <p:cNvPr id="62" name="TextBox 61">
            <a:extLst>
              <a:ext uri="{FF2B5EF4-FFF2-40B4-BE49-F238E27FC236}">
                <a16:creationId xmlns:a16="http://schemas.microsoft.com/office/drawing/2014/main" id="{D0A0FF88-91B7-455C-A977-B799F2D4CC80}"/>
              </a:ext>
            </a:extLst>
          </p:cNvPr>
          <p:cNvSpPr txBox="1">
            <a:spLocks noChangeArrowheads="1"/>
          </p:cNvSpPr>
          <p:nvPr/>
        </p:nvSpPr>
        <p:spPr bwMode="auto">
          <a:xfrm>
            <a:off x="617726" y="5915738"/>
            <a:ext cx="25527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Lead below Zinc?</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63" name="TextBox 61">
            <a:extLst>
              <a:ext uri="{FF2B5EF4-FFF2-40B4-BE49-F238E27FC236}">
                <a16:creationId xmlns:a16="http://schemas.microsoft.com/office/drawing/2014/main" id="{AB4FD9B2-AA7E-44E6-A77B-1526274BB0ED}"/>
              </a:ext>
            </a:extLst>
          </p:cNvPr>
          <p:cNvSpPr txBox="1">
            <a:spLocks noChangeArrowheads="1"/>
          </p:cNvSpPr>
          <p:nvPr/>
        </p:nvSpPr>
        <p:spPr bwMode="auto">
          <a:xfrm>
            <a:off x="617726" y="6225563"/>
            <a:ext cx="351236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 Lead easier to oxidize than Zinc?</a:t>
            </a:r>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p:sp>
        <p:nvSpPr>
          <p:cNvPr id="64" name="TextBox 61">
            <a:extLst>
              <a:ext uri="{FF2B5EF4-FFF2-40B4-BE49-F238E27FC236}">
                <a16:creationId xmlns:a16="http://schemas.microsoft.com/office/drawing/2014/main" id="{D87E7713-D93C-462C-9DCC-6C3A6EE5D196}"/>
              </a:ext>
            </a:extLst>
          </p:cNvPr>
          <p:cNvSpPr txBox="1">
            <a:spLocks noChangeArrowheads="1"/>
          </p:cNvSpPr>
          <p:nvPr/>
        </p:nvSpPr>
        <p:spPr bwMode="auto">
          <a:xfrm>
            <a:off x="2512893" y="5915738"/>
            <a:ext cx="69532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Yes</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65" name="TextBox 61">
            <a:extLst>
              <a:ext uri="{FF2B5EF4-FFF2-40B4-BE49-F238E27FC236}">
                <a16:creationId xmlns:a16="http://schemas.microsoft.com/office/drawing/2014/main" id="{98257057-C89A-4D79-A3A1-3F92027933BF}"/>
              </a:ext>
            </a:extLst>
          </p:cNvPr>
          <p:cNvSpPr txBox="1">
            <a:spLocks noChangeArrowheads="1"/>
          </p:cNvSpPr>
          <p:nvPr/>
        </p:nvSpPr>
        <p:spPr bwMode="auto">
          <a:xfrm>
            <a:off x="3934570" y="6224347"/>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Zn above Pb</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66" name="TextBox 61">
            <a:extLst>
              <a:ext uri="{FF2B5EF4-FFF2-40B4-BE49-F238E27FC236}">
                <a16:creationId xmlns:a16="http://schemas.microsoft.com/office/drawing/2014/main" id="{196F712D-0129-4D16-A256-78FE1CF34F19}"/>
              </a:ext>
            </a:extLst>
          </p:cNvPr>
          <p:cNvSpPr txBox="1">
            <a:spLocks noChangeArrowheads="1"/>
          </p:cNvSpPr>
          <p:nvPr/>
        </p:nvSpPr>
        <p:spPr bwMode="auto">
          <a:xfrm>
            <a:off x="2352646" y="4696031"/>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Au(</a:t>
            </a:r>
            <a:r>
              <a:rPr lang="en-US" altLang="en-US" i="1" dirty="0">
                <a:solidFill>
                  <a:srgbClr val="E47588"/>
                </a:solidFill>
                <a:latin typeface="Gill Sans MT" panose="020B0502020104020203" pitchFamily="34" charset="0"/>
                <a:cs typeface="Times New Roman" pitchFamily="18" charset="0"/>
              </a:rPr>
              <a:t>s</a:t>
            </a:r>
            <a:r>
              <a:rPr lang="en-US" altLang="en-US" dirty="0">
                <a:solidFill>
                  <a:srgbClr val="E47588"/>
                </a:solidFill>
                <a:latin typeface="Gill Sans MT" panose="020B0502020104020203" pitchFamily="34" charset="0"/>
                <a:cs typeface="Times New Roman" pitchFamily="18" charset="0"/>
              </a:rPr>
              <a:t>) + CrCl</a:t>
            </a:r>
            <a:r>
              <a:rPr lang="en-US" altLang="en-US" baseline="-25000" dirty="0">
                <a:solidFill>
                  <a:srgbClr val="E47588"/>
                </a:solidFill>
                <a:latin typeface="Gill Sans MT" panose="020B0502020104020203" pitchFamily="34" charset="0"/>
                <a:cs typeface="Times New Roman" pitchFamily="18" charset="0"/>
              </a:rPr>
              <a:t>3</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67" name="TextBox 61">
            <a:extLst>
              <a:ext uri="{FF2B5EF4-FFF2-40B4-BE49-F238E27FC236}">
                <a16:creationId xmlns:a16="http://schemas.microsoft.com/office/drawing/2014/main" id="{CF033363-10F9-4947-A27A-3116BF31C198}"/>
              </a:ext>
            </a:extLst>
          </p:cNvPr>
          <p:cNvSpPr txBox="1">
            <a:spLocks noChangeArrowheads="1"/>
          </p:cNvSpPr>
          <p:nvPr/>
        </p:nvSpPr>
        <p:spPr bwMode="auto">
          <a:xfrm>
            <a:off x="2715608" y="5594662"/>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No Reaction</a:t>
            </a:r>
            <a:endParaRPr lang="en-US" altLang="en-US" i="1" baseline="30000" dirty="0">
              <a:solidFill>
                <a:srgbClr val="E47588"/>
              </a:solidFill>
              <a:latin typeface="Gill Sans MT" panose="020B0502020104020203" pitchFamily="34" charset="0"/>
              <a:cs typeface="Times New Roman" pitchFamily="18" charset="0"/>
            </a:endParaRPr>
          </a:p>
        </p:txBody>
      </p:sp>
      <p:sp>
        <p:nvSpPr>
          <p:cNvPr id="68" name="TextBox 61">
            <a:extLst>
              <a:ext uri="{FF2B5EF4-FFF2-40B4-BE49-F238E27FC236}">
                <a16:creationId xmlns:a16="http://schemas.microsoft.com/office/drawing/2014/main" id="{A1E7AEF6-A8C1-483F-9333-1A95A02B02D7}"/>
              </a:ext>
            </a:extLst>
          </p:cNvPr>
          <p:cNvSpPr txBox="1">
            <a:spLocks noChangeArrowheads="1"/>
          </p:cNvSpPr>
          <p:nvPr/>
        </p:nvSpPr>
        <p:spPr bwMode="auto">
          <a:xfrm>
            <a:off x="2252664" y="3828005"/>
            <a:ext cx="1905001"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47588"/>
                </a:solidFill>
                <a:latin typeface="Gill Sans MT" panose="020B0502020104020203" pitchFamily="34" charset="0"/>
                <a:cs typeface="Times New Roman" pitchFamily="18" charset="0"/>
              </a:rPr>
              <a:t>Pt(</a:t>
            </a:r>
            <a:r>
              <a:rPr lang="en-US" altLang="en-US" i="1" dirty="0">
                <a:solidFill>
                  <a:srgbClr val="E47588"/>
                </a:solidFill>
                <a:latin typeface="Gill Sans MT" panose="020B0502020104020203" pitchFamily="34" charset="0"/>
                <a:cs typeface="Times New Roman" pitchFamily="18" charset="0"/>
              </a:rPr>
              <a:t>s</a:t>
            </a:r>
            <a:r>
              <a:rPr lang="en-US" altLang="en-US" dirty="0">
                <a:solidFill>
                  <a:srgbClr val="E47588"/>
                </a:solidFill>
                <a:latin typeface="Gill Sans MT" panose="020B0502020104020203" pitchFamily="34" charset="0"/>
                <a:cs typeface="Times New Roman" pitchFamily="18" charset="0"/>
              </a:rPr>
              <a:t>) + FeCl</a:t>
            </a:r>
            <a:r>
              <a:rPr lang="en-US" altLang="en-US" baseline="-25000" dirty="0">
                <a:solidFill>
                  <a:srgbClr val="E47588"/>
                </a:solidFill>
                <a:latin typeface="Gill Sans MT" panose="020B0502020104020203" pitchFamily="34" charset="0"/>
                <a:cs typeface="Times New Roman" pitchFamily="18" charset="0"/>
              </a:rPr>
              <a:t>2</a:t>
            </a:r>
            <a:r>
              <a:rPr lang="en-US" altLang="en-US" dirty="0">
                <a:solidFill>
                  <a:srgbClr val="E47588"/>
                </a:solidFill>
                <a:latin typeface="Gill Sans MT" panose="020B0502020104020203" pitchFamily="34" charset="0"/>
                <a:cs typeface="Times New Roman" pitchFamily="18" charset="0"/>
              </a:rPr>
              <a:t>(</a:t>
            </a:r>
            <a:r>
              <a:rPr lang="en-US" altLang="en-US" i="1" dirty="0" err="1">
                <a:solidFill>
                  <a:srgbClr val="E47588"/>
                </a:solidFill>
                <a:latin typeface="Gill Sans MT" panose="020B0502020104020203" pitchFamily="34" charset="0"/>
                <a:cs typeface="Times New Roman" pitchFamily="18" charset="0"/>
              </a:rPr>
              <a:t>aq</a:t>
            </a:r>
            <a:r>
              <a:rPr lang="en-US" altLang="en-US" dirty="0">
                <a:solidFill>
                  <a:srgbClr val="E47588"/>
                </a:solidFill>
                <a:latin typeface="Gill Sans MT" panose="020B0502020104020203" pitchFamily="34" charset="0"/>
                <a:cs typeface="Times New Roman" pitchFamily="18" charset="0"/>
              </a:rPr>
              <a:t>)</a:t>
            </a:r>
            <a:endParaRPr lang="en-US" altLang="en-US" i="1" baseline="30000" dirty="0">
              <a:solidFill>
                <a:srgbClr val="E47588"/>
              </a:solidFill>
              <a:latin typeface="Gill Sans MT" panose="020B0502020104020203" pitchFamily="34" charset="0"/>
              <a:cs typeface="Times New Roman" pitchFamily="18" charset="0"/>
            </a:endParaRPr>
          </a:p>
        </p:txBody>
      </p:sp>
    </p:spTree>
    <p:extLst>
      <p:ext uri="{BB962C8B-B14F-4D97-AF65-F5344CB8AC3E}">
        <p14:creationId xmlns:p14="http://schemas.microsoft.com/office/powerpoint/2010/main" val="1658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36</a:t>
            </a:fld>
            <a:endParaRPr lang="en-US" dirty="0">
              <a:solidFill>
                <a:schemeClr val="bg1"/>
              </a:solidFill>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088E7A52-663B-4D4F-8C8C-0AD7308933A0}"/>
                  </a:ext>
                </a:extLst>
              </p:cNvPr>
              <p:cNvGraphicFramePr>
                <a:graphicFrameLocks noGrp="1"/>
              </p:cNvGraphicFramePr>
              <p:nvPr>
                <p:extLst>
                  <p:ext uri="{D42A27DB-BD31-4B8C-83A1-F6EECF244321}">
                    <p14:modId xmlns:p14="http://schemas.microsoft.com/office/powerpoint/2010/main" val="4203280133"/>
                  </p:ext>
                </p:extLst>
              </p:nvPr>
            </p:nvGraphicFramePr>
            <p:xfrm>
              <a:off x="5795964" y="630115"/>
              <a:ext cx="2876550" cy="5120640"/>
            </p:xfrm>
            <a:graphic>
              <a:graphicData uri="http://schemas.openxmlformats.org/drawingml/2006/table">
                <a:tbl>
                  <a:tblPr firstRow="1" bandRow="1">
                    <a:tableStyleId>{5C22544A-7EE6-4342-B048-85BDC9FD1C3A}</a:tableStyleId>
                  </a:tblPr>
                  <a:tblGrid>
                    <a:gridCol w="2876550">
                      <a:extLst>
                        <a:ext uri="{9D8B030D-6E8A-4147-A177-3AD203B41FA5}">
                          <a16:colId xmlns:a16="http://schemas.microsoft.com/office/drawing/2014/main" val="1204765545"/>
                        </a:ext>
                      </a:extLst>
                    </a:gridCol>
                  </a:tblGrid>
                  <a:tr h="274320">
                    <a:tc>
                      <a:txBody>
                        <a:bodyPr/>
                        <a:lstStyle/>
                        <a:p>
                          <a:pPr algn="ctr"/>
                          <a:r>
                            <a:rPr lang="en-US" sz="15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Li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Li</a:t>
                          </a:r>
                          <a:r>
                            <a:rPr lang="en-US" sz="1500" baseline="30000" dirty="0">
                              <a:solidFill>
                                <a:schemeClr val="tx1">
                                  <a:lumMod val="75000"/>
                                  <a:lumOff val="25000"/>
                                </a:schemeClr>
                              </a:solidFill>
                              <a:latin typeface="Gill Sans MT" panose="020B0502020104020203" pitchFamily="34" charset="0"/>
                            </a:rPr>
                            <a:t>+</a:t>
                          </a:r>
                          <a:r>
                            <a:rPr lang="en-US" sz="1500" baseline="0" dirty="0">
                              <a:solidFill>
                                <a:schemeClr val="tx1">
                                  <a:lumMod val="75000"/>
                                  <a:lumOff val="25000"/>
                                </a:schemeClr>
                              </a:solidFill>
                              <a:latin typeface="Gill Sans MT" panose="020B0502020104020203" pitchFamily="34" charset="0"/>
                            </a:rPr>
                            <a:t> + 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84267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K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K</a:t>
                          </a:r>
                          <a:r>
                            <a:rPr lang="en-US" sz="1500" baseline="30000" dirty="0">
                              <a:solidFill>
                                <a:schemeClr val="tx1">
                                  <a:lumMod val="75000"/>
                                  <a:lumOff val="25000"/>
                                </a:schemeClr>
                              </a:solidFill>
                              <a:latin typeface="Gill Sans MT" panose="020B0502020104020203" pitchFamily="34" charset="0"/>
                            </a:rPr>
                            <a:t>+</a:t>
                          </a:r>
                          <a:r>
                            <a:rPr lang="en-US" sz="1500" baseline="0" dirty="0">
                              <a:solidFill>
                                <a:schemeClr val="tx1">
                                  <a:lumMod val="75000"/>
                                  <a:lumOff val="25000"/>
                                </a:schemeClr>
                              </a:solidFill>
                              <a:latin typeface="Gill Sans MT" panose="020B0502020104020203" pitchFamily="34" charset="0"/>
                            </a:rPr>
                            <a:t> + 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985234"/>
                      </a:ext>
                    </a:extLst>
                  </a:tr>
                  <a:tr h="274320">
                    <a:tc>
                      <a:txBody>
                        <a:bodyPr/>
                        <a:lstStyle/>
                        <a:p>
                          <a:pPr algn="ctr"/>
                          <a:r>
                            <a:rPr lang="en-US" sz="1500" dirty="0">
                              <a:solidFill>
                                <a:schemeClr val="tx1">
                                  <a:lumMod val="75000"/>
                                  <a:lumOff val="25000"/>
                                </a:schemeClr>
                              </a:solidFill>
                              <a:latin typeface="Gill Sans MT" panose="020B0502020104020203" pitchFamily="34" charset="0"/>
                            </a:rPr>
                            <a:t>Ba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Ba</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62861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Na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Na</a:t>
                          </a:r>
                          <a:r>
                            <a:rPr lang="en-US" sz="1500" baseline="30000" dirty="0">
                              <a:solidFill>
                                <a:schemeClr val="tx1">
                                  <a:lumMod val="75000"/>
                                  <a:lumOff val="25000"/>
                                </a:schemeClr>
                              </a:solidFill>
                              <a:latin typeface="Gill Sans MT" panose="020B0502020104020203" pitchFamily="34" charset="0"/>
                            </a:rPr>
                            <a:t>+</a:t>
                          </a:r>
                          <a:r>
                            <a:rPr lang="en-US" sz="1500" baseline="0" dirty="0">
                              <a:solidFill>
                                <a:schemeClr val="tx1">
                                  <a:lumMod val="75000"/>
                                  <a:lumOff val="25000"/>
                                </a:schemeClr>
                              </a:solidFill>
                              <a:latin typeface="Gill Sans MT" panose="020B0502020104020203" pitchFamily="34" charset="0"/>
                            </a:rPr>
                            <a:t> + 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47052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Zn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Zn</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40083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Cr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Cr</a:t>
                          </a:r>
                          <a:r>
                            <a:rPr lang="en-US" sz="1500" baseline="30000" dirty="0">
                              <a:solidFill>
                                <a:schemeClr val="tx1">
                                  <a:lumMod val="75000"/>
                                  <a:lumOff val="25000"/>
                                </a:schemeClr>
                              </a:solidFill>
                              <a:latin typeface="Gill Sans MT" panose="020B0502020104020203" pitchFamily="34" charset="0"/>
                            </a:rPr>
                            <a:t>3+</a:t>
                          </a:r>
                          <a:r>
                            <a:rPr lang="en-US" sz="1500" baseline="0" dirty="0">
                              <a:solidFill>
                                <a:schemeClr val="tx1">
                                  <a:lumMod val="75000"/>
                                  <a:lumOff val="25000"/>
                                </a:schemeClr>
                              </a:solidFill>
                              <a:latin typeface="Gill Sans MT" panose="020B0502020104020203" pitchFamily="34" charset="0"/>
                            </a:rPr>
                            <a:t> + 3e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7780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Fe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Fe</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763703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Co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Co</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4752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Sn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Sn</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42685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Pb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Pb</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67594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H</a:t>
                          </a:r>
                          <a:r>
                            <a:rPr lang="en-US" sz="1500" baseline="-25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baseline="0" dirty="0">
                              <a:solidFill>
                                <a:schemeClr val="tx1">
                                  <a:lumMod val="75000"/>
                                  <a:lumOff val="25000"/>
                                </a:schemeClr>
                              </a:solidFill>
                              <a:latin typeface="Gill Sans MT" panose="020B0502020104020203" pitchFamily="34" charset="0"/>
                            </a:rPr>
                            <a:t> 2H</a:t>
                          </a:r>
                          <a:r>
                            <a:rPr lang="en-US" sz="1500" baseline="30000" dirty="0">
                              <a:solidFill>
                                <a:schemeClr val="tx1">
                                  <a:lumMod val="75000"/>
                                  <a:lumOff val="25000"/>
                                </a:schemeClr>
                              </a:solidFill>
                              <a:latin typeface="Gill Sans MT" panose="020B0502020104020203" pitchFamily="34" charset="0"/>
                            </a:rPr>
                            <a:t>+</a:t>
                          </a:r>
                          <a:r>
                            <a:rPr lang="en-US" sz="1500" baseline="0" dirty="0">
                              <a:solidFill>
                                <a:schemeClr val="tx1">
                                  <a:lumMod val="75000"/>
                                  <a:lumOff val="25000"/>
                                </a:schemeClr>
                              </a:solidFill>
                              <a:latin typeface="Gill Sans MT" panose="020B0502020104020203" pitchFamily="34" charset="0"/>
                            </a:rPr>
                            <a:t>+2e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4394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Cu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Cu</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96536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Ag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Ag</a:t>
                          </a:r>
                          <a:r>
                            <a:rPr lang="en-US" sz="1500" baseline="30000" dirty="0">
                              <a:solidFill>
                                <a:schemeClr val="tx1">
                                  <a:lumMod val="75000"/>
                                  <a:lumOff val="25000"/>
                                </a:schemeClr>
                              </a:solidFill>
                              <a:latin typeface="Gill Sans MT" panose="020B0502020104020203" pitchFamily="34" charset="0"/>
                            </a:rPr>
                            <a:t>+</a:t>
                          </a:r>
                          <a:r>
                            <a:rPr lang="en-US" sz="1500" baseline="0" dirty="0">
                              <a:solidFill>
                                <a:schemeClr val="tx1">
                                  <a:lumMod val="75000"/>
                                  <a:lumOff val="25000"/>
                                </a:schemeClr>
                              </a:solidFill>
                              <a:latin typeface="Gill Sans MT" panose="020B0502020104020203" pitchFamily="34" charset="0"/>
                            </a:rPr>
                            <a:t> + 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96769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Pt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Pt</a:t>
                          </a:r>
                          <a:r>
                            <a:rPr lang="en-US" sz="1500" baseline="30000" dirty="0">
                              <a:solidFill>
                                <a:schemeClr val="tx1">
                                  <a:lumMod val="75000"/>
                                  <a:lumOff val="25000"/>
                                </a:schemeClr>
                              </a:solidFill>
                              <a:latin typeface="Gill Sans MT" panose="020B0502020104020203" pitchFamily="34" charset="0"/>
                            </a:rPr>
                            <a:t>2+</a:t>
                          </a:r>
                          <a:r>
                            <a:rPr lang="en-US" sz="1500" baseline="0" dirty="0">
                              <a:solidFill>
                                <a:schemeClr val="tx1">
                                  <a:lumMod val="75000"/>
                                  <a:lumOff val="25000"/>
                                </a:schemeClr>
                              </a:solidFill>
                              <a:latin typeface="Gill Sans MT" panose="020B0502020104020203" pitchFamily="34" charset="0"/>
                            </a:rPr>
                            <a:t> + 2e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05060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latin typeface="Gill Sans MT" panose="020B0502020104020203" pitchFamily="34" charset="0"/>
                            </a:rPr>
                            <a:t>Au </a:t>
                          </a:r>
                          <a14:m>
                            <m:oMath xmlns:m="http://schemas.openxmlformats.org/officeDocument/2006/math">
                              <m:r>
                                <a:rPr lang="en-US" sz="15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500" dirty="0">
                              <a:solidFill>
                                <a:schemeClr val="tx1">
                                  <a:lumMod val="75000"/>
                                  <a:lumOff val="25000"/>
                                </a:schemeClr>
                              </a:solidFill>
                              <a:latin typeface="Gill Sans MT" panose="020B0502020104020203" pitchFamily="34" charset="0"/>
                            </a:rPr>
                            <a:t> Au</a:t>
                          </a:r>
                          <a:r>
                            <a:rPr lang="en-US" sz="1500" baseline="30000" dirty="0">
                              <a:solidFill>
                                <a:schemeClr val="tx1">
                                  <a:lumMod val="75000"/>
                                  <a:lumOff val="25000"/>
                                </a:schemeClr>
                              </a:solidFill>
                              <a:latin typeface="Gill Sans MT" panose="020B0502020104020203" pitchFamily="34" charset="0"/>
                            </a:rPr>
                            <a:t>3+</a:t>
                          </a:r>
                          <a:r>
                            <a:rPr lang="en-US" sz="1500" baseline="0" dirty="0">
                              <a:solidFill>
                                <a:schemeClr val="tx1">
                                  <a:lumMod val="75000"/>
                                  <a:lumOff val="25000"/>
                                </a:schemeClr>
                              </a:solidFill>
                              <a:latin typeface="Gill Sans MT" panose="020B0502020104020203" pitchFamily="34" charset="0"/>
                            </a:rPr>
                            <a:t> + 3e</a:t>
                          </a:r>
                          <a:r>
                            <a:rPr lang="en-US" sz="1500" baseline="30000" dirty="0">
                              <a:solidFill>
                                <a:schemeClr val="tx1">
                                  <a:lumMod val="75000"/>
                                  <a:lumOff val="25000"/>
                                </a:schemeClr>
                              </a:solidFill>
                              <a:latin typeface="Gill Sans MT" panose="020B0502020104020203" pitchFamily="34" charset="0"/>
                            </a:rPr>
                            <a:t>–</a:t>
                          </a:r>
                          <a:endParaRPr lang="en-US" sz="1500" dirty="0">
                            <a:solidFill>
                              <a:schemeClr val="tx1">
                                <a:lumMod val="75000"/>
                                <a:lumOff val="2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49100"/>
                      </a:ext>
                    </a:extLst>
                  </a:tr>
                </a:tbl>
              </a:graphicData>
            </a:graphic>
          </p:graphicFrame>
        </mc:Choice>
        <mc:Fallback xmlns="">
          <p:graphicFrame>
            <p:nvGraphicFramePr>
              <p:cNvPr id="8" name="Table 7">
                <a:extLst>
                  <a:ext uri="{FF2B5EF4-FFF2-40B4-BE49-F238E27FC236}">
                    <a16:creationId xmlns:a16="http://schemas.microsoft.com/office/drawing/2014/main" id="{088E7A52-663B-4D4F-8C8C-0AD7308933A0}"/>
                  </a:ext>
                </a:extLst>
              </p:cNvPr>
              <p:cNvGraphicFramePr>
                <a:graphicFrameLocks noGrp="1"/>
              </p:cNvGraphicFramePr>
              <p:nvPr>
                <p:extLst>
                  <p:ext uri="{D42A27DB-BD31-4B8C-83A1-F6EECF244321}">
                    <p14:modId xmlns:p14="http://schemas.microsoft.com/office/powerpoint/2010/main" val="4203280133"/>
                  </p:ext>
                </p:extLst>
              </p:nvPr>
            </p:nvGraphicFramePr>
            <p:xfrm>
              <a:off x="5795964" y="630115"/>
              <a:ext cx="2876550" cy="5120640"/>
            </p:xfrm>
            <a:graphic>
              <a:graphicData uri="http://schemas.openxmlformats.org/drawingml/2006/table">
                <a:tbl>
                  <a:tblPr firstRow="1" bandRow="1">
                    <a:tableStyleId>{5C22544A-7EE6-4342-B048-85BDC9FD1C3A}</a:tableStyleId>
                  </a:tblPr>
                  <a:tblGrid>
                    <a:gridCol w="2876550">
                      <a:extLst>
                        <a:ext uri="{9D8B030D-6E8A-4147-A177-3AD203B41FA5}">
                          <a16:colId xmlns:a16="http://schemas.microsoft.com/office/drawing/2014/main" val="1204765545"/>
                        </a:ext>
                      </a:extLst>
                    </a:gridCol>
                  </a:tblGrid>
                  <a:tr h="320040">
                    <a:tc>
                      <a:txBody>
                        <a:bodyPr/>
                        <a:lstStyle/>
                        <a:p>
                          <a:pPr algn="ctr"/>
                          <a:r>
                            <a:rPr lang="en-US" sz="1500" dirty="0">
                              <a:solidFill>
                                <a:schemeClr val="tx1">
                                  <a:lumMod val="75000"/>
                                  <a:lumOff val="25000"/>
                                </a:schemeClr>
                              </a:solidFill>
                              <a:latin typeface="Gill Sans MT" panose="020B0502020104020203" pitchFamily="34" charset="0"/>
                            </a:rPr>
                            <a:t>Oxidation Half 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0359"/>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05769" r="-423" b="-1434615"/>
                          </a:stretch>
                        </a:blipFill>
                      </a:tcPr>
                    </a:tc>
                    <a:extLst>
                      <a:ext uri="{0D108BD9-81ED-4DB2-BD59-A6C34878D82A}">
                        <a16:rowId xmlns:a16="http://schemas.microsoft.com/office/drawing/2014/main" val="658842670"/>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201887" r="-423" b="-1307547"/>
                          </a:stretch>
                        </a:blipFill>
                      </a:tcPr>
                    </a:tc>
                    <a:extLst>
                      <a:ext uri="{0D108BD9-81ED-4DB2-BD59-A6C34878D82A}">
                        <a16:rowId xmlns:a16="http://schemas.microsoft.com/office/drawing/2014/main" val="1412985234"/>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307692" r="-423" b="-1232692"/>
                          </a:stretch>
                        </a:blipFill>
                      </a:tcPr>
                    </a:tc>
                    <a:extLst>
                      <a:ext uri="{0D108BD9-81ED-4DB2-BD59-A6C34878D82A}">
                        <a16:rowId xmlns:a16="http://schemas.microsoft.com/office/drawing/2014/main" val="3520628612"/>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400000" r="-423" b="-1109434"/>
                          </a:stretch>
                        </a:blipFill>
                      </a:tcPr>
                    </a:tc>
                    <a:extLst>
                      <a:ext uri="{0D108BD9-81ED-4DB2-BD59-A6C34878D82A}">
                        <a16:rowId xmlns:a16="http://schemas.microsoft.com/office/drawing/2014/main" val="617470525"/>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509615" r="-423" b="-1030769"/>
                          </a:stretch>
                        </a:blipFill>
                      </a:tcPr>
                    </a:tc>
                    <a:extLst>
                      <a:ext uri="{0D108BD9-81ED-4DB2-BD59-A6C34878D82A}">
                        <a16:rowId xmlns:a16="http://schemas.microsoft.com/office/drawing/2014/main" val="870400830"/>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598113" r="-423" b="-911321"/>
                          </a:stretch>
                        </a:blipFill>
                      </a:tcPr>
                    </a:tc>
                    <a:extLst>
                      <a:ext uri="{0D108BD9-81ED-4DB2-BD59-A6C34878D82A}">
                        <a16:rowId xmlns:a16="http://schemas.microsoft.com/office/drawing/2014/main" val="235977801"/>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698113" r="-423" b="-811321"/>
                          </a:stretch>
                        </a:blipFill>
                      </a:tcPr>
                    </a:tc>
                    <a:extLst>
                      <a:ext uri="{0D108BD9-81ED-4DB2-BD59-A6C34878D82A}">
                        <a16:rowId xmlns:a16="http://schemas.microsoft.com/office/drawing/2014/main" val="1247637034"/>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813462" r="-423" b="-726923"/>
                          </a:stretch>
                        </a:blipFill>
                      </a:tcPr>
                    </a:tc>
                    <a:extLst>
                      <a:ext uri="{0D108BD9-81ED-4DB2-BD59-A6C34878D82A}">
                        <a16:rowId xmlns:a16="http://schemas.microsoft.com/office/drawing/2014/main" val="415947526"/>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896226" r="-423" b="-613208"/>
                          </a:stretch>
                        </a:blipFill>
                      </a:tcPr>
                    </a:tc>
                    <a:extLst>
                      <a:ext uri="{0D108BD9-81ED-4DB2-BD59-A6C34878D82A}">
                        <a16:rowId xmlns:a16="http://schemas.microsoft.com/office/drawing/2014/main" val="3856426853"/>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015385" r="-423" b="-525000"/>
                          </a:stretch>
                        </a:blipFill>
                      </a:tcPr>
                    </a:tc>
                    <a:extLst>
                      <a:ext uri="{0D108BD9-81ED-4DB2-BD59-A6C34878D82A}">
                        <a16:rowId xmlns:a16="http://schemas.microsoft.com/office/drawing/2014/main" val="2464675941"/>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094340" r="-423" b="-415094"/>
                          </a:stretch>
                        </a:blipFill>
                      </a:tcPr>
                    </a:tc>
                    <a:extLst>
                      <a:ext uri="{0D108BD9-81ED-4DB2-BD59-A6C34878D82A}">
                        <a16:rowId xmlns:a16="http://schemas.microsoft.com/office/drawing/2014/main" val="149243943"/>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217308" r="-423" b="-323077"/>
                          </a:stretch>
                        </a:blipFill>
                      </a:tcPr>
                    </a:tc>
                    <a:extLst>
                      <a:ext uri="{0D108BD9-81ED-4DB2-BD59-A6C34878D82A}">
                        <a16:rowId xmlns:a16="http://schemas.microsoft.com/office/drawing/2014/main" val="2725965361"/>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292453" r="-423" b="-216981"/>
                          </a:stretch>
                        </a:blipFill>
                      </a:tcPr>
                    </a:tc>
                    <a:extLst>
                      <a:ext uri="{0D108BD9-81ED-4DB2-BD59-A6C34878D82A}">
                        <a16:rowId xmlns:a16="http://schemas.microsoft.com/office/drawing/2014/main" val="541967694"/>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419231" r="-423" b="-121154"/>
                          </a:stretch>
                        </a:blipFill>
                      </a:tcPr>
                    </a:tc>
                    <a:extLst>
                      <a:ext uri="{0D108BD9-81ED-4DB2-BD59-A6C34878D82A}">
                        <a16:rowId xmlns:a16="http://schemas.microsoft.com/office/drawing/2014/main" val="635050603"/>
                      </a:ext>
                    </a:extLst>
                  </a:tr>
                  <a:tr h="320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11" t="-1490566" r="-423" b="-18868"/>
                          </a:stretch>
                        </a:blipFill>
                      </a:tcPr>
                    </a:tc>
                    <a:extLst>
                      <a:ext uri="{0D108BD9-81ED-4DB2-BD59-A6C34878D82A}">
                        <a16:rowId xmlns:a16="http://schemas.microsoft.com/office/drawing/2014/main" val="2050849100"/>
                      </a:ext>
                    </a:extLst>
                  </a:tr>
                </a:tbl>
              </a:graphicData>
            </a:graphic>
          </p:graphicFrame>
        </mc:Fallback>
      </mc:AlternateContent>
      <p:sp>
        <p:nvSpPr>
          <p:cNvPr id="9" name="Rectangle 2">
            <a:extLst>
              <a:ext uri="{FF2B5EF4-FFF2-40B4-BE49-F238E27FC236}">
                <a16:creationId xmlns:a16="http://schemas.microsoft.com/office/drawing/2014/main" id="{5C49EF76-C7D5-471D-ABE3-29BC5D890F2B}"/>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Oxidation of Metals in Aqueous Solutions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6">
            <a:extLst>
              <a:ext uri="{FF2B5EF4-FFF2-40B4-BE49-F238E27FC236}">
                <a16:creationId xmlns:a16="http://schemas.microsoft.com/office/drawing/2014/main" id="{A9E7A106-8982-4B42-ADE8-9383FCF7460F}"/>
              </a:ext>
            </a:extLst>
          </p:cNvPr>
          <p:cNvSpPr txBox="1">
            <a:spLocks noChangeArrowheads="1"/>
          </p:cNvSpPr>
          <p:nvPr/>
        </p:nvSpPr>
        <p:spPr bwMode="auto">
          <a:xfrm>
            <a:off x="0" y="723900"/>
            <a:ext cx="89154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Which of the following reactions will occur?</a:t>
            </a:r>
          </a:p>
        </p:txBody>
      </p:sp>
      <mc:AlternateContent xmlns:mc="http://schemas.openxmlformats.org/markup-compatibility/2006" xmlns:a14="http://schemas.microsoft.com/office/drawing/2010/main">
        <mc:Choice Requires="a14">
          <p:sp>
            <p:nvSpPr>
              <p:cNvPr id="11" name="TextBox 61">
                <a:extLst>
                  <a:ext uri="{FF2B5EF4-FFF2-40B4-BE49-F238E27FC236}">
                    <a16:creationId xmlns:a16="http://schemas.microsoft.com/office/drawing/2014/main" id="{0CCE7D20-2BF5-4255-A67E-04F5528BB1C1}"/>
                  </a:ext>
                </a:extLst>
              </p:cNvPr>
              <p:cNvSpPr txBox="1">
                <a:spLocks noChangeArrowheads="1"/>
              </p:cNvSpPr>
              <p:nvPr/>
            </p:nvSpPr>
            <p:spPr bwMode="auto">
              <a:xfrm>
                <a:off x="342900" y="1106865"/>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Cr(</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Au</a:t>
                </a:r>
                <a:r>
                  <a:rPr lang="en-US" altLang="en-US" baseline="30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1" name="TextBox 61">
                <a:extLst>
                  <a:ext uri="{FF2B5EF4-FFF2-40B4-BE49-F238E27FC236}">
                    <a16:creationId xmlns:a16="http://schemas.microsoft.com/office/drawing/2014/main" id="{0CCE7D20-2BF5-4255-A67E-04F5528BB1C1}"/>
                  </a:ext>
                </a:extLst>
              </p:cNvPr>
              <p:cNvSpPr txBox="1">
                <a:spLocks noRot="1" noChangeAspect="1" noMove="1" noResize="1" noEditPoints="1" noAdjustHandles="1" noChangeArrowheads="1" noChangeShapeType="1" noTextEdit="1"/>
              </p:cNvSpPr>
              <p:nvPr/>
            </p:nvSpPr>
            <p:spPr bwMode="auto">
              <a:xfrm>
                <a:off x="342900" y="1106865"/>
                <a:ext cx="2438400" cy="316690"/>
              </a:xfrm>
              <a:prstGeom prst="rect">
                <a:avLst/>
              </a:prstGeom>
              <a:blipFill>
                <a:blip r:embed="rId3"/>
                <a:stretch>
                  <a:fillRect l="-2000" t="-26923"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46">
                <a:extLst>
                  <a:ext uri="{FF2B5EF4-FFF2-40B4-BE49-F238E27FC236}">
                    <a16:creationId xmlns:a16="http://schemas.microsoft.com/office/drawing/2014/main" id="{6804900E-581F-4F8A-924D-817785E65DAB}"/>
                  </a:ext>
                </a:extLst>
              </p:cNvPr>
              <p:cNvSpPr txBox="1">
                <a:spLocks noChangeArrowheads="1"/>
              </p:cNvSpPr>
              <p:nvPr/>
            </p:nvSpPr>
            <p:spPr bwMode="auto">
              <a:xfrm>
                <a:off x="414339" y="2023522"/>
                <a:ext cx="2438400" cy="32028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K(</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CuCl</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ea typeface="Cambria Math" panose="02040503050406030204" pitchFamily="18"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3" name="TextBox 46">
                <a:extLst>
                  <a:ext uri="{FF2B5EF4-FFF2-40B4-BE49-F238E27FC236}">
                    <a16:creationId xmlns:a16="http://schemas.microsoft.com/office/drawing/2014/main" id="{6804900E-581F-4F8A-924D-817785E65DAB}"/>
                  </a:ext>
                </a:extLst>
              </p:cNvPr>
              <p:cNvSpPr txBox="1">
                <a:spLocks noRot="1" noChangeAspect="1" noMove="1" noResize="1" noEditPoints="1" noAdjustHandles="1" noChangeArrowheads="1" noChangeShapeType="1" noTextEdit="1"/>
              </p:cNvSpPr>
              <p:nvPr/>
            </p:nvSpPr>
            <p:spPr bwMode="auto">
              <a:xfrm>
                <a:off x="414339" y="2023522"/>
                <a:ext cx="2438400" cy="320280"/>
              </a:xfrm>
              <a:prstGeom prst="rect">
                <a:avLst/>
              </a:prstGeom>
              <a:blipFill>
                <a:blip r:embed="rId4"/>
                <a:stretch>
                  <a:fillRect l="-2250" t="-28846" b="-2884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51">
                <a:extLst>
                  <a:ext uri="{FF2B5EF4-FFF2-40B4-BE49-F238E27FC236}">
                    <a16:creationId xmlns:a16="http://schemas.microsoft.com/office/drawing/2014/main" id="{2817338D-B65D-43D6-96D5-C7577AC06FE4}"/>
                  </a:ext>
                </a:extLst>
              </p:cNvPr>
              <p:cNvSpPr txBox="1">
                <a:spLocks noChangeArrowheads="1"/>
              </p:cNvSpPr>
              <p:nvPr/>
            </p:nvSpPr>
            <p:spPr bwMode="auto">
              <a:xfrm>
                <a:off x="414339" y="2943769"/>
                <a:ext cx="277177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Co(</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Sn(NO</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4" name="TextBox 51">
                <a:extLst>
                  <a:ext uri="{FF2B5EF4-FFF2-40B4-BE49-F238E27FC236}">
                    <a16:creationId xmlns:a16="http://schemas.microsoft.com/office/drawing/2014/main" id="{2817338D-B65D-43D6-96D5-C7577AC06FE4}"/>
                  </a:ext>
                </a:extLst>
              </p:cNvPr>
              <p:cNvSpPr txBox="1">
                <a:spLocks noRot="1" noChangeAspect="1" noMove="1" noResize="1" noEditPoints="1" noAdjustHandles="1" noChangeArrowheads="1" noChangeShapeType="1" noTextEdit="1"/>
              </p:cNvSpPr>
              <p:nvPr/>
            </p:nvSpPr>
            <p:spPr bwMode="auto">
              <a:xfrm>
                <a:off x="414339" y="2943769"/>
                <a:ext cx="2771775" cy="316690"/>
              </a:xfrm>
              <a:prstGeom prst="rect">
                <a:avLst/>
              </a:prstGeom>
              <a:blipFill>
                <a:blip r:embed="rId5"/>
                <a:stretch>
                  <a:fillRect l="-1978" t="-26923"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51">
                <a:extLst>
                  <a:ext uri="{FF2B5EF4-FFF2-40B4-BE49-F238E27FC236}">
                    <a16:creationId xmlns:a16="http://schemas.microsoft.com/office/drawing/2014/main" id="{F5A60923-A6AA-4A95-BE5D-7144BBE86D97}"/>
                  </a:ext>
                </a:extLst>
              </p:cNvPr>
              <p:cNvSpPr txBox="1">
                <a:spLocks noChangeArrowheads="1"/>
              </p:cNvSpPr>
              <p:nvPr/>
            </p:nvSpPr>
            <p:spPr bwMode="auto">
              <a:xfrm>
                <a:off x="414339" y="3854325"/>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Pb(</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Cr(OH)</a:t>
                </a:r>
                <a:r>
                  <a:rPr lang="en-US" altLang="en-US" baseline="-25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1" name="TextBox 51">
                <a:extLst>
                  <a:ext uri="{FF2B5EF4-FFF2-40B4-BE49-F238E27FC236}">
                    <a16:creationId xmlns:a16="http://schemas.microsoft.com/office/drawing/2014/main" id="{F5A60923-A6AA-4A95-BE5D-7144BBE86D97}"/>
                  </a:ext>
                </a:extLst>
              </p:cNvPr>
              <p:cNvSpPr txBox="1">
                <a:spLocks noRot="1" noChangeAspect="1" noMove="1" noResize="1" noEditPoints="1" noAdjustHandles="1" noChangeArrowheads="1" noChangeShapeType="1" noTextEdit="1"/>
              </p:cNvSpPr>
              <p:nvPr/>
            </p:nvSpPr>
            <p:spPr bwMode="auto">
              <a:xfrm>
                <a:off x="414339" y="3854325"/>
                <a:ext cx="2438400" cy="316690"/>
              </a:xfrm>
              <a:prstGeom prst="rect">
                <a:avLst/>
              </a:prstGeom>
              <a:blipFill>
                <a:blip r:embed="rId6"/>
                <a:stretch>
                  <a:fillRect l="-2250" t="-25000"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51">
                <a:extLst>
                  <a:ext uri="{FF2B5EF4-FFF2-40B4-BE49-F238E27FC236}">
                    <a16:creationId xmlns:a16="http://schemas.microsoft.com/office/drawing/2014/main" id="{659157DA-21A1-45AE-80F9-3C5A732C6AE0}"/>
                  </a:ext>
                </a:extLst>
              </p:cNvPr>
              <p:cNvSpPr txBox="1">
                <a:spLocks noChangeArrowheads="1"/>
              </p:cNvSpPr>
              <p:nvPr/>
            </p:nvSpPr>
            <p:spPr bwMode="auto">
              <a:xfrm>
                <a:off x="414339" y="4764881"/>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(g) + ZnCl</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4" name="TextBox 51">
                <a:extLst>
                  <a:ext uri="{FF2B5EF4-FFF2-40B4-BE49-F238E27FC236}">
                    <a16:creationId xmlns:a16="http://schemas.microsoft.com/office/drawing/2014/main" id="{659157DA-21A1-45AE-80F9-3C5A732C6AE0}"/>
                  </a:ext>
                </a:extLst>
              </p:cNvPr>
              <p:cNvSpPr txBox="1">
                <a:spLocks noRot="1" noChangeAspect="1" noMove="1" noResize="1" noEditPoints="1" noAdjustHandles="1" noChangeArrowheads="1" noChangeShapeType="1" noTextEdit="1"/>
              </p:cNvSpPr>
              <p:nvPr/>
            </p:nvSpPr>
            <p:spPr bwMode="auto">
              <a:xfrm>
                <a:off x="414339" y="4764881"/>
                <a:ext cx="2438400" cy="316690"/>
              </a:xfrm>
              <a:prstGeom prst="rect">
                <a:avLst/>
              </a:prstGeom>
              <a:blipFill>
                <a:blip r:embed="rId7"/>
                <a:stretch>
                  <a:fillRect l="-2250" t="-26923" b="-3076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51">
                <a:extLst>
                  <a:ext uri="{FF2B5EF4-FFF2-40B4-BE49-F238E27FC236}">
                    <a16:creationId xmlns:a16="http://schemas.microsoft.com/office/drawing/2014/main" id="{290EB364-898B-421F-8F02-ED9386A96BFD}"/>
                  </a:ext>
                </a:extLst>
              </p:cNvPr>
              <p:cNvSpPr txBox="1">
                <a:spLocks noChangeArrowheads="1"/>
              </p:cNvSpPr>
              <p:nvPr/>
            </p:nvSpPr>
            <p:spPr bwMode="auto">
              <a:xfrm>
                <a:off x="414339" y="5675437"/>
                <a:ext cx="24384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Zn(</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 + HCl(</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i="1">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i="1" baseline="30000"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25" name="TextBox 51">
                <a:extLst>
                  <a:ext uri="{FF2B5EF4-FFF2-40B4-BE49-F238E27FC236}">
                    <a16:creationId xmlns:a16="http://schemas.microsoft.com/office/drawing/2014/main" id="{290EB364-898B-421F-8F02-ED9386A96BFD}"/>
                  </a:ext>
                </a:extLst>
              </p:cNvPr>
              <p:cNvSpPr txBox="1">
                <a:spLocks noRot="1" noChangeAspect="1" noMove="1" noResize="1" noEditPoints="1" noAdjustHandles="1" noChangeArrowheads="1" noChangeShapeType="1" noTextEdit="1"/>
              </p:cNvSpPr>
              <p:nvPr/>
            </p:nvSpPr>
            <p:spPr bwMode="auto">
              <a:xfrm>
                <a:off x="414339" y="5675437"/>
                <a:ext cx="2438400" cy="316690"/>
              </a:xfrm>
              <a:prstGeom prst="rect">
                <a:avLst/>
              </a:prstGeom>
              <a:blipFill>
                <a:blip r:embed="rId8"/>
                <a:stretch>
                  <a:fillRect l="-2250" t="-25000" b="-30769"/>
                </a:stretch>
              </a:blipFill>
              <a:ln w="9525">
                <a:noFill/>
                <a:miter lim="800000"/>
                <a:headEnd/>
                <a:tailEnd/>
              </a:ln>
            </p:spPr>
            <p:txBody>
              <a:bodyPr/>
              <a:lstStyle/>
              <a:p>
                <a:r>
                  <a:rPr lang="en-US">
                    <a:noFill/>
                  </a:rPr>
                  <a:t> </a:t>
                </a:r>
              </a:p>
            </p:txBody>
          </p:sp>
        </mc:Fallback>
      </mc:AlternateContent>
      <p:sp>
        <p:nvSpPr>
          <p:cNvPr id="7" name="TextBox 6">
            <a:extLst>
              <a:ext uri="{FF2B5EF4-FFF2-40B4-BE49-F238E27FC236}">
                <a16:creationId xmlns:a16="http://schemas.microsoft.com/office/drawing/2014/main" id="{AD7F445F-095A-472A-A345-D5DFB060D23C}"/>
              </a:ext>
            </a:extLst>
          </p:cNvPr>
          <p:cNvSpPr txBox="1"/>
          <p:nvPr/>
        </p:nvSpPr>
        <p:spPr>
          <a:xfrm>
            <a:off x="2288408" y="1080544"/>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6" name="TextBox 25">
            <a:extLst>
              <a:ext uri="{FF2B5EF4-FFF2-40B4-BE49-F238E27FC236}">
                <a16:creationId xmlns:a16="http://schemas.microsoft.com/office/drawing/2014/main" id="{DE364F07-1878-4799-9659-AB59E111F866}"/>
              </a:ext>
            </a:extLst>
          </p:cNvPr>
          <p:cNvSpPr txBox="1"/>
          <p:nvPr/>
        </p:nvSpPr>
        <p:spPr>
          <a:xfrm>
            <a:off x="2359847" y="1992295"/>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7" name="TextBox 26">
            <a:extLst>
              <a:ext uri="{FF2B5EF4-FFF2-40B4-BE49-F238E27FC236}">
                <a16:creationId xmlns:a16="http://schemas.microsoft.com/office/drawing/2014/main" id="{D4E03DF3-F85A-47EC-A93D-49101B663227}"/>
              </a:ext>
            </a:extLst>
          </p:cNvPr>
          <p:cNvSpPr txBox="1"/>
          <p:nvPr/>
        </p:nvSpPr>
        <p:spPr>
          <a:xfrm>
            <a:off x="4276725" y="723900"/>
            <a:ext cx="1276353" cy="923330"/>
          </a:xfrm>
          <a:prstGeom prst="rect">
            <a:avLst/>
          </a:prstGeom>
          <a:noFill/>
        </p:spPr>
        <p:txBody>
          <a:bodyPr wrap="square" rtlCol="0">
            <a:spAutoFit/>
          </a:bodyPr>
          <a:lstStyle/>
          <a:p>
            <a:pPr algn="ctr"/>
            <a:r>
              <a:rPr lang="en-US" dirty="0">
                <a:solidFill>
                  <a:srgbClr val="67AEB6"/>
                </a:solidFill>
                <a:latin typeface="Gill Sans MT" panose="020B0502020104020203" pitchFamily="34" charset="0"/>
              </a:rPr>
              <a:t>Is the solid above the aqueous?</a:t>
            </a:r>
          </a:p>
        </p:txBody>
      </p:sp>
      <p:sp>
        <p:nvSpPr>
          <p:cNvPr id="28" name="TextBox 27">
            <a:extLst>
              <a:ext uri="{FF2B5EF4-FFF2-40B4-BE49-F238E27FC236}">
                <a16:creationId xmlns:a16="http://schemas.microsoft.com/office/drawing/2014/main" id="{E02246DD-5BD9-43B6-A6B3-4DBA121AEF0E}"/>
              </a:ext>
            </a:extLst>
          </p:cNvPr>
          <p:cNvSpPr txBox="1"/>
          <p:nvPr/>
        </p:nvSpPr>
        <p:spPr>
          <a:xfrm>
            <a:off x="2781300" y="2917448"/>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
        <p:nvSpPr>
          <p:cNvPr id="29" name="TextBox 28">
            <a:extLst>
              <a:ext uri="{FF2B5EF4-FFF2-40B4-BE49-F238E27FC236}">
                <a16:creationId xmlns:a16="http://schemas.microsoft.com/office/drawing/2014/main" id="{679200EC-CAE2-4B2B-8EE4-10D8768B9481}"/>
              </a:ext>
            </a:extLst>
          </p:cNvPr>
          <p:cNvSpPr txBox="1"/>
          <p:nvPr/>
        </p:nvSpPr>
        <p:spPr>
          <a:xfrm>
            <a:off x="2720592" y="3822114"/>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30" name="TextBox 29">
            <a:extLst>
              <a:ext uri="{FF2B5EF4-FFF2-40B4-BE49-F238E27FC236}">
                <a16:creationId xmlns:a16="http://schemas.microsoft.com/office/drawing/2014/main" id="{3BBCFB0E-E4E1-4A92-90EA-168DAC18E226}"/>
              </a:ext>
            </a:extLst>
          </p:cNvPr>
          <p:cNvSpPr txBox="1"/>
          <p:nvPr/>
        </p:nvSpPr>
        <p:spPr>
          <a:xfrm>
            <a:off x="2438099" y="4738560"/>
            <a:ext cx="490840"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No</a:t>
            </a:r>
          </a:p>
        </p:txBody>
      </p:sp>
      <p:sp>
        <p:nvSpPr>
          <p:cNvPr id="31" name="TextBox 30">
            <a:extLst>
              <a:ext uri="{FF2B5EF4-FFF2-40B4-BE49-F238E27FC236}">
                <a16:creationId xmlns:a16="http://schemas.microsoft.com/office/drawing/2014/main" id="{D4FBF4D1-C14B-4B65-88CD-4E3D6992607E}"/>
              </a:ext>
            </a:extLst>
          </p:cNvPr>
          <p:cNvSpPr txBox="1"/>
          <p:nvPr/>
        </p:nvSpPr>
        <p:spPr>
          <a:xfrm>
            <a:off x="2288408" y="5646598"/>
            <a:ext cx="49289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Yes</a:t>
            </a:r>
          </a:p>
        </p:txBody>
      </p:sp>
    </p:spTree>
    <p:extLst>
      <p:ext uri="{BB962C8B-B14F-4D97-AF65-F5344CB8AC3E}">
        <p14:creationId xmlns:p14="http://schemas.microsoft.com/office/powerpoint/2010/main" val="34045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29"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37</a:t>
            </a:fld>
            <a:endParaRPr lang="en-US" dirty="0">
              <a:solidFill>
                <a:schemeClr val="bg1"/>
              </a:solidFill>
            </a:endParaRPr>
          </a:p>
        </p:txBody>
      </p:sp>
      <p:sp>
        <p:nvSpPr>
          <p:cNvPr id="8" name="TextBox 6">
            <a:extLst>
              <a:ext uri="{FF2B5EF4-FFF2-40B4-BE49-F238E27FC236}">
                <a16:creationId xmlns:a16="http://schemas.microsoft.com/office/drawing/2014/main" id="{CE4457C6-EAC8-4695-86BC-B57202458F78}"/>
              </a:ext>
            </a:extLst>
          </p:cNvPr>
          <p:cNvSpPr txBox="1">
            <a:spLocks noChangeArrowheads="1"/>
          </p:cNvSpPr>
          <p:nvPr/>
        </p:nvSpPr>
        <p:spPr bwMode="auto">
          <a:xfrm>
            <a:off x="304800" y="925290"/>
            <a:ext cx="86106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Redox reactions must have both mass balance and charge balance.</a:t>
            </a:r>
          </a:p>
        </p:txBody>
      </p:sp>
      <mc:AlternateContent xmlns:mc="http://schemas.openxmlformats.org/markup-compatibility/2006" xmlns:a14="http://schemas.microsoft.com/office/drawing/2010/main">
        <mc:Choice Requires="a14">
          <p:sp>
            <p:nvSpPr>
              <p:cNvPr id="9" name="TextBox 47">
                <a:extLst>
                  <a:ext uri="{FF2B5EF4-FFF2-40B4-BE49-F238E27FC236}">
                    <a16:creationId xmlns:a16="http://schemas.microsoft.com/office/drawing/2014/main" id="{235F4304-8747-4BBC-AA8B-1AA5BE3540E0}"/>
                  </a:ext>
                </a:extLst>
              </p:cNvPr>
              <p:cNvSpPr txBox="1">
                <a:spLocks noChangeArrowheads="1"/>
              </p:cNvSpPr>
              <p:nvPr/>
            </p:nvSpPr>
            <p:spPr bwMode="auto">
              <a:xfrm>
                <a:off x="0" y="1315727"/>
                <a:ext cx="91440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cs typeface="Arial" panose="020B0604020202020204" pitchFamily="34" charset="0"/>
                  </a:rPr>
                  <a:t>Cr(</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Ni</a:t>
                </a:r>
                <a:r>
                  <a:rPr lang="en-US" altLang="en-US" b="1"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altLang="en-US" b="1"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b="1" dirty="0">
                    <a:solidFill>
                      <a:schemeClr val="tx1">
                        <a:lumMod val="75000"/>
                        <a:lumOff val="25000"/>
                      </a:schemeClr>
                    </a:solidFill>
                    <a:latin typeface="Gill Sans MT" panose="020B0502020104020203" pitchFamily="34" charset="0"/>
                    <a:cs typeface="Arial" panose="020B0604020202020204" pitchFamily="34" charset="0"/>
                  </a:rPr>
                  <a:t>  Cr</a:t>
                </a:r>
                <a:r>
                  <a:rPr lang="en-US" altLang="en-US" b="1" baseline="30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b="1"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  Ni(</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9" name="TextBox 47">
                <a:extLst>
                  <a:ext uri="{FF2B5EF4-FFF2-40B4-BE49-F238E27FC236}">
                    <a16:creationId xmlns:a16="http://schemas.microsoft.com/office/drawing/2014/main" id="{235F4304-8747-4BBC-AA8B-1AA5BE3540E0}"/>
                  </a:ext>
                </a:extLst>
              </p:cNvPr>
              <p:cNvSpPr txBox="1">
                <a:spLocks noRot="1" noChangeAspect="1" noMove="1" noResize="1" noEditPoints="1" noAdjustHandles="1" noChangeArrowheads="1" noChangeShapeType="1" noTextEdit="1"/>
              </p:cNvSpPr>
              <p:nvPr/>
            </p:nvSpPr>
            <p:spPr bwMode="auto">
              <a:xfrm>
                <a:off x="0" y="1315727"/>
                <a:ext cx="9144000" cy="316690"/>
              </a:xfrm>
              <a:prstGeom prst="rect">
                <a:avLst/>
              </a:prstGeom>
              <a:blipFill>
                <a:blip r:embed="rId2"/>
                <a:stretch>
                  <a:fillRect t="-26923" b="-30769"/>
                </a:stretch>
              </a:blipFill>
              <a:ln w="9525">
                <a:noFill/>
                <a:miter lim="800000"/>
                <a:headEnd/>
                <a:tailEnd/>
              </a:ln>
            </p:spPr>
            <p:txBody>
              <a:bodyPr/>
              <a:lstStyle/>
              <a:p>
                <a:r>
                  <a:rPr lang="en-US">
                    <a:noFill/>
                  </a:rPr>
                  <a:t> </a:t>
                </a:r>
              </a:p>
            </p:txBody>
          </p:sp>
        </mc:Fallback>
      </mc:AlternateContent>
      <p:grpSp>
        <p:nvGrpSpPr>
          <p:cNvPr id="10" name="Group 23">
            <a:extLst>
              <a:ext uri="{FF2B5EF4-FFF2-40B4-BE49-F238E27FC236}">
                <a16:creationId xmlns:a16="http://schemas.microsoft.com/office/drawing/2014/main" id="{6C70EF70-3072-4011-904F-B7AFD3E42EAE}"/>
              </a:ext>
            </a:extLst>
          </p:cNvPr>
          <p:cNvGrpSpPr>
            <a:grpSpLocks/>
          </p:cNvGrpSpPr>
          <p:nvPr/>
        </p:nvGrpSpPr>
        <p:grpSpPr bwMode="auto">
          <a:xfrm>
            <a:off x="304800" y="1868405"/>
            <a:ext cx="8077200" cy="397040"/>
            <a:chOff x="533400" y="3047997"/>
            <a:chExt cx="8077200" cy="397484"/>
          </a:xfrm>
        </p:grpSpPr>
        <p:grpSp>
          <p:nvGrpSpPr>
            <p:cNvPr id="11" name="Group 18">
              <a:extLst>
                <a:ext uri="{FF2B5EF4-FFF2-40B4-BE49-F238E27FC236}">
                  <a16:creationId xmlns:a16="http://schemas.microsoft.com/office/drawing/2014/main" id="{D8F95C81-005A-489C-807A-0DF84C25E658}"/>
                </a:ext>
              </a:extLst>
            </p:cNvPr>
            <p:cNvGrpSpPr>
              <a:grpSpLocks/>
            </p:cNvGrpSpPr>
            <p:nvPr/>
          </p:nvGrpSpPr>
          <p:grpSpPr bwMode="auto">
            <a:xfrm>
              <a:off x="4876800" y="3128437"/>
              <a:ext cx="3733800" cy="317044"/>
              <a:chOff x="2895600" y="3099198"/>
              <a:chExt cx="3733800" cy="317044"/>
            </a:xfrm>
          </p:grpSpPr>
          <p:sp>
            <p:nvSpPr>
              <p:cNvPr id="14" name="TextBox 10">
                <a:extLst>
                  <a:ext uri="{FF2B5EF4-FFF2-40B4-BE49-F238E27FC236}">
                    <a16:creationId xmlns:a16="http://schemas.microsoft.com/office/drawing/2014/main" id="{A4F002C3-07A0-476D-A447-10D9B891B013}"/>
                  </a:ext>
                </a:extLst>
              </p:cNvPr>
              <p:cNvSpPr txBox="1">
                <a:spLocks noChangeArrowheads="1"/>
              </p:cNvSpPr>
              <p:nvPr/>
            </p:nvSpPr>
            <p:spPr bwMode="auto">
              <a:xfrm>
                <a:off x="2895600" y="3099198"/>
                <a:ext cx="838200" cy="317044"/>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Cr(</a:t>
                </a:r>
                <a:r>
                  <a:rPr lang="en-US" altLang="en-US" i="1">
                    <a:solidFill>
                      <a:schemeClr val="tx1">
                        <a:lumMod val="75000"/>
                        <a:lumOff val="25000"/>
                      </a:schemeClr>
                    </a:solidFill>
                    <a:latin typeface="Gill Sans MT" panose="020B0502020104020203" pitchFamily="34" charset="0"/>
                    <a:cs typeface="Times New Roman" pitchFamily="18" charset="0"/>
                  </a:rPr>
                  <a:t>s</a:t>
                </a:r>
                <a:r>
                  <a:rPr lang="en-US" altLang="en-US">
                    <a:solidFill>
                      <a:schemeClr val="tx1">
                        <a:lumMod val="75000"/>
                        <a:lumOff val="25000"/>
                      </a:schemeClr>
                    </a:solidFill>
                    <a:latin typeface="Gill Sans MT" panose="020B0502020104020203" pitchFamily="34" charset="0"/>
                    <a:cs typeface="Times New Roman" pitchFamily="18" charset="0"/>
                  </a:rPr>
                  <a:t>)</a:t>
                </a:r>
                <a:endParaRPr lang="en-US" altLang="en-US" i="1" baseline="30000">
                  <a:solidFill>
                    <a:schemeClr val="tx1">
                      <a:lumMod val="75000"/>
                      <a:lumOff val="25000"/>
                    </a:schemeClr>
                  </a:solidFill>
                  <a:latin typeface="Gill Sans MT" panose="020B0502020104020203" pitchFamily="34" charset="0"/>
                  <a:cs typeface="Times New Roman" pitchFamily="18" charset="0"/>
                </a:endParaRPr>
              </a:p>
            </p:txBody>
          </p:sp>
          <p:sp>
            <p:nvSpPr>
              <p:cNvPr id="15" name="TextBox 11">
                <a:extLst>
                  <a:ext uri="{FF2B5EF4-FFF2-40B4-BE49-F238E27FC236}">
                    <a16:creationId xmlns:a16="http://schemas.microsoft.com/office/drawing/2014/main" id="{593A8982-5475-4DF5-9E45-2B4F80530D5F}"/>
                  </a:ext>
                </a:extLst>
              </p:cNvPr>
              <p:cNvSpPr txBox="1">
                <a:spLocks noChangeArrowheads="1"/>
              </p:cNvSpPr>
              <p:nvPr/>
            </p:nvSpPr>
            <p:spPr bwMode="auto">
              <a:xfrm>
                <a:off x="4495800" y="3099198"/>
                <a:ext cx="2133600" cy="317044"/>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Cr</a:t>
                </a:r>
                <a:r>
                  <a:rPr lang="en-US" altLang="en-US" baseline="30000">
                    <a:solidFill>
                      <a:schemeClr val="tx1">
                        <a:lumMod val="75000"/>
                        <a:lumOff val="25000"/>
                      </a:schemeClr>
                    </a:solidFill>
                    <a:latin typeface="Gill Sans MT" panose="020B0502020104020203" pitchFamily="34" charset="0"/>
                    <a:cs typeface="Times New Roman" pitchFamily="18" charset="0"/>
                  </a:rPr>
                  <a:t>3+</a:t>
                </a:r>
                <a:r>
                  <a:rPr lang="en-US" altLang="en-US">
                    <a:solidFill>
                      <a:schemeClr val="tx1">
                        <a:lumMod val="75000"/>
                        <a:lumOff val="25000"/>
                      </a:schemeClr>
                    </a:solidFill>
                    <a:latin typeface="Gill Sans MT" panose="020B0502020104020203" pitchFamily="34" charset="0"/>
                    <a:cs typeface="Times New Roman" pitchFamily="18" charset="0"/>
                  </a:rPr>
                  <a:t>(</a:t>
                </a:r>
                <a:r>
                  <a:rPr lang="en-US" altLang="en-US" i="1">
                    <a:solidFill>
                      <a:schemeClr val="tx1">
                        <a:lumMod val="75000"/>
                        <a:lumOff val="25000"/>
                      </a:schemeClr>
                    </a:solidFill>
                    <a:latin typeface="Gill Sans MT" panose="020B0502020104020203" pitchFamily="34" charset="0"/>
                    <a:cs typeface="Times New Roman" pitchFamily="18" charset="0"/>
                  </a:rPr>
                  <a:t>aq</a:t>
                </a:r>
                <a:r>
                  <a:rPr lang="en-US" altLang="en-US">
                    <a:solidFill>
                      <a:schemeClr val="tx1">
                        <a:lumMod val="75000"/>
                        <a:lumOff val="25000"/>
                      </a:schemeClr>
                    </a:solidFill>
                    <a:latin typeface="Gill Sans MT" panose="020B0502020104020203" pitchFamily="34" charset="0"/>
                    <a:cs typeface="Times New Roman" pitchFamily="18" charset="0"/>
                  </a:rPr>
                  <a:t>)  +  3</a:t>
                </a:r>
                <a:r>
                  <a:rPr lang="en-US" altLang="en-US" i="1">
                    <a:solidFill>
                      <a:schemeClr val="tx1">
                        <a:lumMod val="75000"/>
                        <a:lumOff val="25000"/>
                      </a:schemeClr>
                    </a:solidFill>
                    <a:latin typeface="Gill Sans MT" panose="020B0502020104020203" pitchFamily="34" charset="0"/>
                    <a:cs typeface="Times New Roman" pitchFamily="18" charset="0"/>
                  </a:rPr>
                  <a:t>e</a:t>
                </a:r>
                <a:r>
                  <a:rPr lang="en-US" altLang="en-US" i="1" baseline="30000">
                    <a:solidFill>
                      <a:schemeClr val="tx1">
                        <a:lumMod val="75000"/>
                        <a:lumOff val="25000"/>
                      </a:schemeClr>
                    </a:solidFill>
                    <a:latin typeface="Gill Sans MT" panose="020B0502020104020203" pitchFamily="34" charset="0"/>
                    <a:cs typeface="Times New Roman" pitchFamily="18" charset="0"/>
                  </a:rPr>
                  <a:t>–</a:t>
                </a:r>
              </a:p>
            </p:txBody>
          </p:sp>
          <p:cxnSp>
            <p:nvCxnSpPr>
              <p:cNvPr id="16" name="Straight Arrow Connector 14">
                <a:extLst>
                  <a:ext uri="{FF2B5EF4-FFF2-40B4-BE49-F238E27FC236}">
                    <a16:creationId xmlns:a16="http://schemas.microsoft.com/office/drawing/2014/main" id="{A6AECC0A-9363-44DB-80CA-ED61A34F81D5}"/>
                  </a:ext>
                </a:extLst>
              </p:cNvPr>
              <p:cNvCxnSpPr>
                <a:cxnSpLocks noChangeShapeType="1"/>
              </p:cNvCxnSpPr>
              <p:nvPr/>
            </p:nvCxnSpPr>
            <p:spPr bwMode="auto">
              <a:xfrm>
                <a:off x="3886200" y="3269220"/>
                <a:ext cx="457200" cy="1588"/>
              </a:xfrm>
              <a:prstGeom prst="straightConnector1">
                <a:avLst/>
              </a:prstGeom>
              <a:noFill/>
              <a:ln w="9525" algn="ctr">
                <a:solidFill>
                  <a:schemeClr val="tx1"/>
                </a:solidFill>
                <a:round/>
                <a:headEnd/>
                <a:tailEnd type="triangle" w="med" len="med"/>
              </a:ln>
            </p:spPr>
          </p:cxnSp>
        </p:grpSp>
        <p:sp>
          <p:nvSpPr>
            <p:cNvPr id="13" name="TextBox 6">
              <a:extLst>
                <a:ext uri="{FF2B5EF4-FFF2-40B4-BE49-F238E27FC236}">
                  <a16:creationId xmlns:a16="http://schemas.microsoft.com/office/drawing/2014/main" id="{C47EF077-1215-4021-9CE0-B43232BE81AC}"/>
                </a:ext>
              </a:extLst>
            </p:cNvPr>
            <p:cNvSpPr txBox="1">
              <a:spLocks noChangeArrowheads="1"/>
            </p:cNvSpPr>
            <p:nvPr/>
          </p:nvSpPr>
          <p:spPr bwMode="auto">
            <a:xfrm>
              <a:off x="533400" y="3047997"/>
              <a:ext cx="3352800" cy="369745"/>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Oxidation half-reaction:</a:t>
              </a:r>
            </a:p>
          </p:txBody>
        </p:sp>
      </p:grpSp>
      <p:grpSp>
        <p:nvGrpSpPr>
          <p:cNvPr id="17" name="Group 24">
            <a:extLst>
              <a:ext uri="{FF2B5EF4-FFF2-40B4-BE49-F238E27FC236}">
                <a16:creationId xmlns:a16="http://schemas.microsoft.com/office/drawing/2014/main" id="{DC28AC48-8145-4648-B73B-42A8538CB778}"/>
              </a:ext>
            </a:extLst>
          </p:cNvPr>
          <p:cNvGrpSpPr>
            <a:grpSpLocks/>
          </p:cNvGrpSpPr>
          <p:nvPr/>
        </p:nvGrpSpPr>
        <p:grpSpPr bwMode="auto">
          <a:xfrm>
            <a:off x="304800" y="2194875"/>
            <a:ext cx="6781800" cy="390191"/>
            <a:chOff x="533400" y="3638489"/>
            <a:chExt cx="6781800" cy="390130"/>
          </a:xfrm>
        </p:grpSpPr>
        <p:grpSp>
          <p:nvGrpSpPr>
            <p:cNvPr id="18" name="Group 19">
              <a:extLst>
                <a:ext uri="{FF2B5EF4-FFF2-40B4-BE49-F238E27FC236}">
                  <a16:creationId xmlns:a16="http://schemas.microsoft.com/office/drawing/2014/main" id="{35FF9DD0-F9DF-4C39-95B6-A4EDEE8AB469}"/>
                </a:ext>
              </a:extLst>
            </p:cNvPr>
            <p:cNvGrpSpPr>
              <a:grpSpLocks/>
            </p:cNvGrpSpPr>
            <p:nvPr/>
          </p:nvGrpSpPr>
          <p:grpSpPr bwMode="auto">
            <a:xfrm>
              <a:off x="3581400" y="3711974"/>
              <a:ext cx="3733800" cy="316645"/>
              <a:chOff x="1600200" y="3625645"/>
              <a:chExt cx="3733800" cy="316645"/>
            </a:xfrm>
          </p:grpSpPr>
          <p:sp>
            <p:nvSpPr>
              <p:cNvPr id="20" name="TextBox 15">
                <a:extLst>
                  <a:ext uri="{FF2B5EF4-FFF2-40B4-BE49-F238E27FC236}">
                    <a16:creationId xmlns:a16="http://schemas.microsoft.com/office/drawing/2014/main" id="{E13B2DBC-1055-4EA8-BD36-A4846D829BA7}"/>
                  </a:ext>
                </a:extLst>
              </p:cNvPr>
              <p:cNvSpPr txBox="1">
                <a:spLocks noChangeArrowheads="1"/>
              </p:cNvSpPr>
              <p:nvPr/>
            </p:nvSpPr>
            <p:spPr bwMode="auto">
              <a:xfrm>
                <a:off x="4495800" y="3625645"/>
                <a:ext cx="838200" cy="31664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Ni(</a:t>
                </a:r>
                <a:r>
                  <a:rPr lang="en-US" altLang="en-US" i="1">
                    <a:solidFill>
                      <a:schemeClr val="tx1">
                        <a:lumMod val="75000"/>
                        <a:lumOff val="25000"/>
                      </a:schemeClr>
                    </a:solidFill>
                    <a:latin typeface="Gill Sans MT" panose="020B0502020104020203" pitchFamily="34" charset="0"/>
                    <a:cs typeface="Times New Roman" pitchFamily="18" charset="0"/>
                  </a:rPr>
                  <a:t>s</a:t>
                </a:r>
                <a:r>
                  <a:rPr lang="en-US" altLang="en-US">
                    <a:solidFill>
                      <a:schemeClr val="tx1">
                        <a:lumMod val="75000"/>
                        <a:lumOff val="25000"/>
                      </a:schemeClr>
                    </a:solidFill>
                    <a:latin typeface="Gill Sans MT" panose="020B0502020104020203" pitchFamily="34" charset="0"/>
                    <a:cs typeface="Times New Roman" pitchFamily="18" charset="0"/>
                  </a:rPr>
                  <a:t>)</a:t>
                </a:r>
                <a:endParaRPr lang="en-US" altLang="en-US" i="1" baseline="30000">
                  <a:solidFill>
                    <a:schemeClr val="tx1">
                      <a:lumMod val="75000"/>
                      <a:lumOff val="25000"/>
                    </a:schemeClr>
                  </a:solidFill>
                  <a:latin typeface="Gill Sans MT" panose="020B0502020104020203" pitchFamily="34" charset="0"/>
                  <a:cs typeface="Times New Roman" pitchFamily="18" charset="0"/>
                </a:endParaRPr>
              </a:p>
            </p:txBody>
          </p:sp>
          <p:sp>
            <p:nvSpPr>
              <p:cNvPr id="21" name="TextBox 16">
                <a:extLst>
                  <a:ext uri="{FF2B5EF4-FFF2-40B4-BE49-F238E27FC236}">
                    <a16:creationId xmlns:a16="http://schemas.microsoft.com/office/drawing/2014/main" id="{0AE71715-A9AB-4A30-8F96-81B2498389BE}"/>
                  </a:ext>
                </a:extLst>
              </p:cNvPr>
              <p:cNvSpPr txBox="1">
                <a:spLocks noChangeArrowheads="1"/>
              </p:cNvSpPr>
              <p:nvPr/>
            </p:nvSpPr>
            <p:spPr bwMode="auto">
              <a:xfrm>
                <a:off x="1600200" y="3625649"/>
                <a:ext cx="2133600" cy="316641"/>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Ni</a:t>
                </a:r>
                <a:r>
                  <a:rPr lang="en-US" altLang="en-US" baseline="30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  2</a:t>
                </a:r>
                <a:r>
                  <a:rPr lang="en-US" altLang="en-US" i="1" dirty="0">
                    <a:solidFill>
                      <a:schemeClr val="tx1">
                        <a:lumMod val="75000"/>
                        <a:lumOff val="25000"/>
                      </a:schemeClr>
                    </a:solidFill>
                    <a:latin typeface="Gill Sans MT" panose="020B0502020104020203" pitchFamily="34" charset="0"/>
                    <a:cs typeface="Times New Roman" pitchFamily="18" charset="0"/>
                  </a:rPr>
                  <a:t>e</a:t>
                </a:r>
                <a:r>
                  <a:rPr lang="en-US" altLang="en-US" i="1" baseline="30000" dirty="0">
                    <a:solidFill>
                      <a:schemeClr val="tx1">
                        <a:lumMod val="75000"/>
                        <a:lumOff val="25000"/>
                      </a:schemeClr>
                    </a:solidFill>
                    <a:latin typeface="Gill Sans MT" panose="020B0502020104020203" pitchFamily="34" charset="0"/>
                    <a:cs typeface="Times New Roman" pitchFamily="18" charset="0"/>
                  </a:rPr>
                  <a:t>–</a:t>
                </a:r>
              </a:p>
            </p:txBody>
          </p:sp>
          <p:cxnSp>
            <p:nvCxnSpPr>
              <p:cNvPr id="22" name="Straight Arrow Connector 17">
                <a:extLst>
                  <a:ext uri="{FF2B5EF4-FFF2-40B4-BE49-F238E27FC236}">
                    <a16:creationId xmlns:a16="http://schemas.microsoft.com/office/drawing/2014/main" id="{5FAA19F6-1F86-4D6D-9A87-2EE630A4C912}"/>
                  </a:ext>
                </a:extLst>
              </p:cNvPr>
              <p:cNvCxnSpPr>
                <a:cxnSpLocks noChangeShapeType="1"/>
              </p:cNvCxnSpPr>
              <p:nvPr/>
            </p:nvCxnSpPr>
            <p:spPr bwMode="auto">
              <a:xfrm>
                <a:off x="3886200" y="3758835"/>
                <a:ext cx="457200" cy="1588"/>
              </a:xfrm>
              <a:prstGeom prst="straightConnector1">
                <a:avLst/>
              </a:prstGeom>
              <a:noFill/>
              <a:ln w="9525" algn="ctr">
                <a:solidFill>
                  <a:schemeClr val="tx1"/>
                </a:solidFill>
                <a:round/>
                <a:headEnd/>
                <a:tailEnd type="triangle" w="med" len="med"/>
              </a:ln>
            </p:spPr>
          </p:cxnSp>
        </p:grpSp>
        <p:sp>
          <p:nvSpPr>
            <p:cNvPr id="19" name="TextBox 6">
              <a:extLst>
                <a:ext uri="{FF2B5EF4-FFF2-40B4-BE49-F238E27FC236}">
                  <a16:creationId xmlns:a16="http://schemas.microsoft.com/office/drawing/2014/main" id="{D741AB5C-4315-43CC-8450-E8F54CF79B1D}"/>
                </a:ext>
              </a:extLst>
            </p:cNvPr>
            <p:cNvSpPr txBox="1">
              <a:spLocks noChangeArrowheads="1"/>
            </p:cNvSpPr>
            <p:nvPr/>
          </p:nvSpPr>
          <p:spPr bwMode="auto">
            <a:xfrm>
              <a:off x="533400" y="3638489"/>
              <a:ext cx="3429000" cy="369274"/>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Times New Roman" pitchFamily="18" charset="0"/>
                </a:rPr>
                <a:t>Reduction half-reaction:</a:t>
              </a:r>
            </a:p>
          </p:txBody>
        </p:sp>
      </p:grpSp>
      <p:sp>
        <p:nvSpPr>
          <p:cNvPr id="23" name="Rounded Rectangle 25">
            <a:extLst>
              <a:ext uri="{FF2B5EF4-FFF2-40B4-BE49-F238E27FC236}">
                <a16:creationId xmlns:a16="http://schemas.microsoft.com/office/drawing/2014/main" id="{0BD0B10B-AB1D-42C6-8325-3E566D24334B}"/>
              </a:ext>
            </a:extLst>
          </p:cNvPr>
          <p:cNvSpPr>
            <a:spLocks noChangeArrowheads="1"/>
          </p:cNvSpPr>
          <p:nvPr/>
        </p:nvSpPr>
        <p:spPr bwMode="auto">
          <a:xfrm>
            <a:off x="5054255" y="2258407"/>
            <a:ext cx="378514" cy="343501"/>
          </a:xfrm>
          <a:prstGeom prst="roundRect">
            <a:avLst>
              <a:gd name="adj" fmla="val 16667"/>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chemeClr val="tx1">
                  <a:lumMod val="75000"/>
                  <a:lumOff val="25000"/>
                </a:schemeClr>
              </a:solidFill>
              <a:latin typeface="Gill Sans MT" panose="020B0502020104020203" pitchFamily="34" charset="0"/>
            </a:endParaRPr>
          </a:p>
        </p:txBody>
      </p:sp>
      <p:sp>
        <p:nvSpPr>
          <p:cNvPr id="24" name="Rounded Rectangle 26">
            <a:extLst>
              <a:ext uri="{FF2B5EF4-FFF2-40B4-BE49-F238E27FC236}">
                <a16:creationId xmlns:a16="http://schemas.microsoft.com/office/drawing/2014/main" id="{184E30A8-CB6F-4EA5-A044-A432008DB61A}"/>
              </a:ext>
            </a:extLst>
          </p:cNvPr>
          <p:cNvSpPr>
            <a:spLocks noChangeArrowheads="1"/>
          </p:cNvSpPr>
          <p:nvPr/>
        </p:nvSpPr>
        <p:spPr bwMode="auto">
          <a:xfrm>
            <a:off x="7450691" y="1927650"/>
            <a:ext cx="416365" cy="343501"/>
          </a:xfrm>
          <a:prstGeom prst="roundRect">
            <a:avLst>
              <a:gd name="adj" fmla="val 16667"/>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chemeClr val="tx1">
                  <a:lumMod val="75000"/>
                  <a:lumOff val="25000"/>
                </a:schemeClr>
              </a:solidFill>
              <a:latin typeface="Gill Sans MT" panose="020B0502020104020203" pitchFamily="34" charset="0"/>
            </a:endParaRPr>
          </a:p>
        </p:txBody>
      </p:sp>
      <p:sp>
        <p:nvSpPr>
          <p:cNvPr id="7" name="Rectangle 6">
            <a:extLst>
              <a:ext uri="{FF2B5EF4-FFF2-40B4-BE49-F238E27FC236}">
                <a16:creationId xmlns:a16="http://schemas.microsoft.com/office/drawing/2014/main" id="{94A3CD87-EDA4-4AFB-8460-8FEE08FD56F8}"/>
              </a:ext>
            </a:extLst>
          </p:cNvPr>
          <p:cNvSpPr/>
          <p:nvPr/>
        </p:nvSpPr>
        <p:spPr>
          <a:xfrm>
            <a:off x="304800" y="2689029"/>
            <a:ext cx="57531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anose="020B0604020202020204" pitchFamily="34" charset="0"/>
              </a:rPr>
              <a:t>Before adding half-reactions, the electrons must balance.</a:t>
            </a:r>
          </a:p>
        </p:txBody>
      </p:sp>
      <p:grpSp>
        <p:nvGrpSpPr>
          <p:cNvPr id="26" name="Group 41">
            <a:extLst>
              <a:ext uri="{FF2B5EF4-FFF2-40B4-BE49-F238E27FC236}">
                <a16:creationId xmlns:a16="http://schemas.microsoft.com/office/drawing/2014/main" id="{E3E8B191-018D-458A-AF65-70B0D7B02BEC}"/>
              </a:ext>
            </a:extLst>
          </p:cNvPr>
          <p:cNvGrpSpPr>
            <a:grpSpLocks/>
          </p:cNvGrpSpPr>
          <p:nvPr/>
        </p:nvGrpSpPr>
        <p:grpSpPr bwMode="auto">
          <a:xfrm>
            <a:off x="358796" y="3556004"/>
            <a:ext cx="7104076" cy="369332"/>
            <a:chOff x="533400" y="2438400"/>
            <a:chExt cx="7104076" cy="369387"/>
          </a:xfrm>
        </p:grpSpPr>
        <p:grpSp>
          <p:nvGrpSpPr>
            <p:cNvPr id="27" name="Group 36">
              <a:extLst>
                <a:ext uri="{FF2B5EF4-FFF2-40B4-BE49-F238E27FC236}">
                  <a16:creationId xmlns:a16="http://schemas.microsoft.com/office/drawing/2014/main" id="{F8800DBB-DBAC-431F-8D8B-D5C5069820FA}"/>
                </a:ext>
              </a:extLst>
            </p:cNvPr>
            <p:cNvGrpSpPr>
              <a:grpSpLocks/>
            </p:cNvGrpSpPr>
            <p:nvPr/>
          </p:nvGrpSpPr>
          <p:grpSpPr bwMode="auto">
            <a:xfrm>
              <a:off x="3903676" y="2467639"/>
              <a:ext cx="3733800" cy="316737"/>
              <a:chOff x="3903676" y="2000884"/>
              <a:chExt cx="3733800" cy="316737"/>
            </a:xfrm>
          </p:grpSpPr>
          <p:sp>
            <p:nvSpPr>
              <p:cNvPr id="29" name="TextBox 10">
                <a:extLst>
                  <a:ext uri="{FF2B5EF4-FFF2-40B4-BE49-F238E27FC236}">
                    <a16:creationId xmlns:a16="http://schemas.microsoft.com/office/drawing/2014/main" id="{CA6428F8-3F91-47B0-987F-DFC4D0401ED4}"/>
                  </a:ext>
                </a:extLst>
              </p:cNvPr>
              <p:cNvSpPr txBox="1">
                <a:spLocks noChangeArrowheads="1"/>
              </p:cNvSpPr>
              <p:nvPr/>
            </p:nvSpPr>
            <p:spPr bwMode="auto">
              <a:xfrm>
                <a:off x="3903676" y="2000884"/>
                <a:ext cx="838200" cy="316737"/>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Cr(</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30" name="TextBox 11">
                <a:extLst>
                  <a:ext uri="{FF2B5EF4-FFF2-40B4-BE49-F238E27FC236}">
                    <a16:creationId xmlns:a16="http://schemas.microsoft.com/office/drawing/2014/main" id="{A798AFD6-6E04-42C2-BF55-721454ADE6B5}"/>
                  </a:ext>
                </a:extLst>
              </p:cNvPr>
              <p:cNvSpPr txBox="1">
                <a:spLocks noChangeArrowheads="1"/>
              </p:cNvSpPr>
              <p:nvPr/>
            </p:nvSpPr>
            <p:spPr bwMode="auto">
              <a:xfrm>
                <a:off x="5503876" y="2000884"/>
                <a:ext cx="2133600" cy="316737"/>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Cr</a:t>
                </a:r>
                <a:r>
                  <a:rPr lang="en-US" altLang="en-US" baseline="30000">
                    <a:solidFill>
                      <a:schemeClr val="tx1">
                        <a:lumMod val="75000"/>
                        <a:lumOff val="25000"/>
                      </a:schemeClr>
                    </a:solidFill>
                    <a:latin typeface="Gill Sans MT" panose="020B0502020104020203" pitchFamily="34" charset="0"/>
                    <a:cs typeface="Arial" panose="020B0604020202020204" pitchFamily="34" charset="0"/>
                  </a:rPr>
                  <a:t>3+</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r>
                  <a:rPr lang="en-US" altLang="en-US" i="1">
                    <a:solidFill>
                      <a:schemeClr val="tx1">
                        <a:lumMod val="75000"/>
                        <a:lumOff val="25000"/>
                      </a:schemeClr>
                    </a:solidFill>
                    <a:latin typeface="Gill Sans MT" panose="020B0502020104020203" pitchFamily="34" charset="0"/>
                    <a:cs typeface="Arial" panose="020B0604020202020204" pitchFamily="34" charset="0"/>
                  </a:rPr>
                  <a:t>aq</a:t>
                </a:r>
                <a:r>
                  <a:rPr lang="en-US" altLang="en-US">
                    <a:solidFill>
                      <a:schemeClr val="tx1">
                        <a:lumMod val="75000"/>
                        <a:lumOff val="25000"/>
                      </a:schemeClr>
                    </a:solidFill>
                    <a:latin typeface="Gill Sans MT" panose="020B0502020104020203" pitchFamily="34" charset="0"/>
                    <a:cs typeface="Arial" panose="020B0604020202020204" pitchFamily="34" charset="0"/>
                  </a:rPr>
                  <a:t>)  +  3</a:t>
                </a:r>
                <a:r>
                  <a:rPr lang="en-US" altLang="en-US" i="1">
                    <a:solidFill>
                      <a:schemeClr val="tx1">
                        <a:lumMod val="75000"/>
                        <a:lumOff val="25000"/>
                      </a:schemeClr>
                    </a:solidFill>
                    <a:latin typeface="Gill Sans MT" panose="020B0502020104020203" pitchFamily="34" charset="0"/>
                    <a:cs typeface="Arial" panose="020B0604020202020204" pitchFamily="34" charset="0"/>
                  </a:rPr>
                  <a:t>e</a:t>
                </a:r>
                <a:r>
                  <a:rPr lang="en-US" altLang="en-US" i="1" baseline="30000">
                    <a:solidFill>
                      <a:schemeClr val="tx1">
                        <a:lumMod val="75000"/>
                        <a:lumOff val="25000"/>
                      </a:schemeClr>
                    </a:solidFill>
                    <a:latin typeface="Gill Sans MT" panose="020B0502020104020203" pitchFamily="34" charset="0"/>
                    <a:cs typeface="Arial" panose="020B0604020202020204" pitchFamily="34" charset="0"/>
                  </a:rPr>
                  <a:t>–</a:t>
                </a:r>
              </a:p>
            </p:txBody>
          </p:sp>
          <p:cxnSp>
            <p:nvCxnSpPr>
              <p:cNvPr id="31" name="Straight Arrow Connector 14">
                <a:extLst>
                  <a:ext uri="{FF2B5EF4-FFF2-40B4-BE49-F238E27FC236}">
                    <a16:creationId xmlns:a16="http://schemas.microsoft.com/office/drawing/2014/main" id="{0D8EE1F7-8267-4612-AD57-ABE00358C897}"/>
                  </a:ext>
                </a:extLst>
              </p:cNvPr>
              <p:cNvCxnSpPr>
                <a:cxnSpLocks noChangeShapeType="1"/>
              </p:cNvCxnSpPr>
              <p:nvPr/>
            </p:nvCxnSpPr>
            <p:spPr bwMode="auto">
              <a:xfrm>
                <a:off x="4894276" y="2170906"/>
                <a:ext cx="457200" cy="1588"/>
              </a:xfrm>
              <a:prstGeom prst="straightConnector1">
                <a:avLst/>
              </a:prstGeom>
              <a:noFill/>
              <a:ln w="9525" algn="ctr">
                <a:solidFill>
                  <a:schemeClr val="tx1"/>
                </a:solidFill>
                <a:round/>
                <a:headEnd/>
                <a:tailEnd type="triangle" w="med" len="med"/>
              </a:ln>
            </p:spPr>
          </p:cxnSp>
        </p:grpSp>
        <p:sp>
          <p:nvSpPr>
            <p:cNvPr id="28" name="TextBox 6">
              <a:extLst>
                <a:ext uri="{FF2B5EF4-FFF2-40B4-BE49-F238E27FC236}">
                  <a16:creationId xmlns:a16="http://schemas.microsoft.com/office/drawing/2014/main" id="{E8E97615-E82F-4B65-8441-9A6401E95402}"/>
                </a:ext>
              </a:extLst>
            </p:cNvPr>
            <p:cNvSpPr txBox="1">
              <a:spLocks noChangeArrowheads="1"/>
            </p:cNvSpPr>
            <p:nvPr/>
          </p:nvSpPr>
          <p:spPr bwMode="auto">
            <a:xfrm>
              <a:off x="533400" y="2438400"/>
              <a:ext cx="2819400" cy="369387"/>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Oxidation half-reaction:</a:t>
              </a:r>
            </a:p>
          </p:txBody>
        </p:sp>
      </p:grpSp>
      <p:grpSp>
        <p:nvGrpSpPr>
          <p:cNvPr id="32" name="Group 39">
            <a:extLst>
              <a:ext uri="{FF2B5EF4-FFF2-40B4-BE49-F238E27FC236}">
                <a16:creationId xmlns:a16="http://schemas.microsoft.com/office/drawing/2014/main" id="{7AA9E6BB-87AD-4FA0-A996-17DF4E46C13A}"/>
              </a:ext>
            </a:extLst>
          </p:cNvPr>
          <p:cNvGrpSpPr>
            <a:grpSpLocks/>
          </p:cNvGrpSpPr>
          <p:nvPr/>
        </p:nvGrpSpPr>
        <p:grpSpPr bwMode="auto">
          <a:xfrm>
            <a:off x="358796" y="4346270"/>
            <a:ext cx="6781800" cy="369332"/>
            <a:chOff x="533400" y="4095690"/>
            <a:chExt cx="6781800" cy="369387"/>
          </a:xfrm>
        </p:grpSpPr>
        <p:sp>
          <p:nvSpPr>
            <p:cNvPr id="33" name="TextBox 15">
              <a:extLst>
                <a:ext uri="{FF2B5EF4-FFF2-40B4-BE49-F238E27FC236}">
                  <a16:creationId xmlns:a16="http://schemas.microsoft.com/office/drawing/2014/main" id="{2C74A685-177F-45FE-903E-F6281C5DA9B4}"/>
                </a:ext>
              </a:extLst>
            </p:cNvPr>
            <p:cNvSpPr txBox="1">
              <a:spLocks noChangeArrowheads="1"/>
            </p:cNvSpPr>
            <p:nvPr/>
          </p:nvSpPr>
          <p:spPr bwMode="auto">
            <a:xfrm>
              <a:off x="6477000" y="4124929"/>
              <a:ext cx="838200" cy="316737"/>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Ni(</a:t>
              </a:r>
              <a:r>
                <a:rPr lang="en-US" altLang="en-US" i="1">
                  <a:solidFill>
                    <a:schemeClr val="tx1">
                      <a:lumMod val="75000"/>
                      <a:lumOff val="25000"/>
                    </a:schemeClr>
                  </a:solidFill>
                  <a:latin typeface="Gill Sans MT" panose="020B0502020104020203" pitchFamily="34" charset="0"/>
                  <a:cs typeface="Arial" panose="020B0604020202020204" pitchFamily="34" charset="0"/>
                </a:rPr>
                <a:t>s</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34" name="TextBox 16">
              <a:extLst>
                <a:ext uri="{FF2B5EF4-FFF2-40B4-BE49-F238E27FC236}">
                  <a16:creationId xmlns:a16="http://schemas.microsoft.com/office/drawing/2014/main" id="{50174369-8289-4904-AB84-C936E3D6F52E}"/>
                </a:ext>
              </a:extLst>
            </p:cNvPr>
            <p:cNvSpPr txBox="1">
              <a:spLocks noChangeArrowheads="1"/>
            </p:cNvSpPr>
            <p:nvPr/>
          </p:nvSpPr>
          <p:spPr bwMode="auto">
            <a:xfrm>
              <a:off x="3581400" y="4124929"/>
              <a:ext cx="2133600" cy="316737"/>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Ni</a:t>
              </a:r>
              <a:r>
                <a:rPr lang="en-US" altLang="en-US" baseline="30000">
                  <a:solidFill>
                    <a:schemeClr val="tx1">
                      <a:lumMod val="75000"/>
                      <a:lumOff val="25000"/>
                    </a:schemeClr>
                  </a:solidFill>
                  <a:latin typeface="Gill Sans MT" panose="020B0502020104020203" pitchFamily="34" charset="0"/>
                  <a:cs typeface="Arial" panose="020B0604020202020204" pitchFamily="34" charset="0"/>
                </a:rPr>
                <a:t>2+</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r>
                <a:rPr lang="en-US" altLang="en-US" i="1">
                  <a:solidFill>
                    <a:schemeClr val="tx1">
                      <a:lumMod val="75000"/>
                      <a:lumOff val="25000"/>
                    </a:schemeClr>
                  </a:solidFill>
                  <a:latin typeface="Gill Sans MT" panose="020B0502020104020203" pitchFamily="34" charset="0"/>
                  <a:cs typeface="Arial" panose="020B0604020202020204" pitchFamily="34" charset="0"/>
                </a:rPr>
                <a:t>aq</a:t>
              </a:r>
              <a:r>
                <a:rPr lang="en-US" altLang="en-US">
                  <a:solidFill>
                    <a:schemeClr val="tx1">
                      <a:lumMod val="75000"/>
                      <a:lumOff val="25000"/>
                    </a:schemeClr>
                  </a:solidFill>
                  <a:latin typeface="Gill Sans MT" panose="020B0502020104020203" pitchFamily="34" charset="0"/>
                  <a:cs typeface="Arial" panose="020B0604020202020204" pitchFamily="34" charset="0"/>
                </a:rPr>
                <a:t>)  +  2</a:t>
              </a:r>
              <a:r>
                <a:rPr lang="en-US" altLang="en-US" i="1">
                  <a:solidFill>
                    <a:schemeClr val="tx1">
                      <a:lumMod val="75000"/>
                      <a:lumOff val="25000"/>
                    </a:schemeClr>
                  </a:solidFill>
                  <a:latin typeface="Gill Sans MT" panose="020B0502020104020203" pitchFamily="34" charset="0"/>
                  <a:cs typeface="Arial" panose="020B0604020202020204" pitchFamily="34" charset="0"/>
                </a:rPr>
                <a:t>e</a:t>
              </a:r>
              <a:r>
                <a:rPr lang="en-US" altLang="en-US" i="1" baseline="30000">
                  <a:solidFill>
                    <a:schemeClr val="tx1">
                      <a:lumMod val="75000"/>
                      <a:lumOff val="25000"/>
                    </a:schemeClr>
                  </a:solidFill>
                  <a:latin typeface="Gill Sans MT" panose="020B0502020104020203" pitchFamily="34" charset="0"/>
                  <a:cs typeface="Arial" panose="020B0604020202020204" pitchFamily="34" charset="0"/>
                </a:rPr>
                <a:t>–</a:t>
              </a:r>
            </a:p>
          </p:txBody>
        </p:sp>
        <p:cxnSp>
          <p:nvCxnSpPr>
            <p:cNvPr id="35" name="Straight Arrow Connector 17">
              <a:extLst>
                <a:ext uri="{FF2B5EF4-FFF2-40B4-BE49-F238E27FC236}">
                  <a16:creationId xmlns:a16="http://schemas.microsoft.com/office/drawing/2014/main" id="{9FED6E28-BBEE-4DA8-8014-C896C6320303}"/>
                </a:ext>
              </a:extLst>
            </p:cNvPr>
            <p:cNvCxnSpPr>
              <a:cxnSpLocks noChangeShapeType="1"/>
            </p:cNvCxnSpPr>
            <p:nvPr/>
          </p:nvCxnSpPr>
          <p:spPr bwMode="auto">
            <a:xfrm>
              <a:off x="5867400" y="4294951"/>
              <a:ext cx="457200" cy="1588"/>
            </a:xfrm>
            <a:prstGeom prst="straightConnector1">
              <a:avLst/>
            </a:prstGeom>
            <a:noFill/>
            <a:ln w="9525" algn="ctr">
              <a:solidFill>
                <a:schemeClr val="tx1"/>
              </a:solidFill>
              <a:round/>
              <a:headEnd/>
              <a:tailEnd type="triangle" w="med" len="med"/>
            </a:ln>
          </p:spPr>
        </p:cxnSp>
        <p:sp>
          <p:nvSpPr>
            <p:cNvPr id="36" name="TextBox 6">
              <a:extLst>
                <a:ext uri="{FF2B5EF4-FFF2-40B4-BE49-F238E27FC236}">
                  <a16:creationId xmlns:a16="http://schemas.microsoft.com/office/drawing/2014/main" id="{1B0DD7DC-775A-4AD3-A3BE-096350237A7F}"/>
                </a:ext>
              </a:extLst>
            </p:cNvPr>
            <p:cNvSpPr txBox="1">
              <a:spLocks noChangeArrowheads="1"/>
            </p:cNvSpPr>
            <p:nvPr/>
          </p:nvSpPr>
          <p:spPr bwMode="auto">
            <a:xfrm>
              <a:off x="533400" y="4095690"/>
              <a:ext cx="3429000" cy="369387"/>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Reduction half-reaction:</a:t>
              </a:r>
            </a:p>
          </p:txBody>
        </p:sp>
      </p:grpSp>
      <p:grpSp>
        <p:nvGrpSpPr>
          <p:cNvPr id="37" name="Group 42">
            <a:extLst>
              <a:ext uri="{FF2B5EF4-FFF2-40B4-BE49-F238E27FC236}">
                <a16:creationId xmlns:a16="http://schemas.microsoft.com/office/drawing/2014/main" id="{C0BBA156-9F1E-411B-BC80-4EB3A6FAA07B}"/>
              </a:ext>
            </a:extLst>
          </p:cNvPr>
          <p:cNvGrpSpPr>
            <a:grpSpLocks/>
          </p:cNvGrpSpPr>
          <p:nvPr/>
        </p:nvGrpSpPr>
        <p:grpSpPr bwMode="auto">
          <a:xfrm>
            <a:off x="3444896" y="3548882"/>
            <a:ext cx="3511401" cy="381000"/>
            <a:chOff x="4572000" y="2438400"/>
            <a:chExt cx="3511401" cy="381000"/>
          </a:xfrm>
        </p:grpSpPr>
        <p:sp>
          <p:nvSpPr>
            <p:cNvPr id="38" name="TextBox 34">
              <a:extLst>
                <a:ext uri="{FF2B5EF4-FFF2-40B4-BE49-F238E27FC236}">
                  <a16:creationId xmlns:a16="http://schemas.microsoft.com/office/drawing/2014/main" id="{1FC920E7-21B2-4FB2-9CB1-B495A45E532C}"/>
                </a:ext>
              </a:extLst>
            </p:cNvPr>
            <p:cNvSpPr txBox="1">
              <a:spLocks noChangeArrowheads="1"/>
            </p:cNvSpPr>
            <p:nvPr/>
          </p:nvSpPr>
          <p:spPr bwMode="auto">
            <a:xfrm>
              <a:off x="4572000" y="2467639"/>
              <a:ext cx="381000" cy="316690"/>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Times New Roman" pitchFamily="18" charset="0"/>
                </a:rPr>
                <a:t>2</a:t>
              </a:r>
              <a:endParaRPr lang="en-US" altLang="en-US" b="1" i="1" baseline="30000" dirty="0">
                <a:solidFill>
                  <a:srgbClr val="E47588"/>
                </a:solidFill>
                <a:latin typeface="Gill Sans MT" panose="020B0502020104020203" pitchFamily="34" charset="0"/>
                <a:cs typeface="Times New Roman" pitchFamily="18" charset="0"/>
              </a:endParaRPr>
            </a:p>
          </p:txBody>
        </p:sp>
        <p:sp>
          <p:nvSpPr>
            <p:cNvPr id="39" name="Double Bracket 35">
              <a:extLst>
                <a:ext uri="{FF2B5EF4-FFF2-40B4-BE49-F238E27FC236}">
                  <a16:creationId xmlns:a16="http://schemas.microsoft.com/office/drawing/2014/main" id="{9E86D9F4-B6F0-4D5D-A728-7BD5713C7905}"/>
                </a:ext>
              </a:extLst>
            </p:cNvPr>
            <p:cNvSpPr>
              <a:spLocks noChangeArrowheads="1"/>
            </p:cNvSpPr>
            <p:nvPr/>
          </p:nvSpPr>
          <p:spPr bwMode="auto">
            <a:xfrm>
              <a:off x="4953000" y="2438400"/>
              <a:ext cx="3130401" cy="381000"/>
            </a:xfrm>
            <a:prstGeom prst="bracketPair">
              <a:avLst>
                <a:gd name="adj" fmla="val 16667"/>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rgbClr val="FFFFFF"/>
                </a:solidFill>
                <a:latin typeface="Gill Sans MT" panose="020B0502020104020203" pitchFamily="34" charset="0"/>
                <a:cs typeface="Times New Roman" pitchFamily="18" charset="0"/>
              </a:endParaRPr>
            </a:p>
          </p:txBody>
        </p:sp>
      </p:grpSp>
      <p:grpSp>
        <p:nvGrpSpPr>
          <p:cNvPr id="40" name="Group 40">
            <a:extLst>
              <a:ext uri="{FF2B5EF4-FFF2-40B4-BE49-F238E27FC236}">
                <a16:creationId xmlns:a16="http://schemas.microsoft.com/office/drawing/2014/main" id="{6B170995-7888-4EB0-BA2F-1EEF126FF74D}"/>
              </a:ext>
            </a:extLst>
          </p:cNvPr>
          <p:cNvGrpSpPr>
            <a:grpSpLocks/>
          </p:cNvGrpSpPr>
          <p:nvPr/>
        </p:nvGrpSpPr>
        <p:grpSpPr bwMode="auto">
          <a:xfrm>
            <a:off x="3482996" y="4355568"/>
            <a:ext cx="3505200" cy="381000"/>
            <a:chOff x="3429000" y="4105245"/>
            <a:chExt cx="3505200" cy="381000"/>
          </a:xfrm>
        </p:grpSpPr>
        <p:sp>
          <p:nvSpPr>
            <p:cNvPr id="41" name="TextBox 37">
              <a:extLst>
                <a:ext uri="{FF2B5EF4-FFF2-40B4-BE49-F238E27FC236}">
                  <a16:creationId xmlns:a16="http://schemas.microsoft.com/office/drawing/2014/main" id="{3DF53F49-8E3A-4132-97F7-82ED5EF3F873}"/>
                </a:ext>
              </a:extLst>
            </p:cNvPr>
            <p:cNvSpPr txBox="1">
              <a:spLocks noChangeArrowheads="1"/>
            </p:cNvSpPr>
            <p:nvPr/>
          </p:nvSpPr>
          <p:spPr bwMode="auto">
            <a:xfrm>
              <a:off x="3429000" y="4124929"/>
              <a:ext cx="381000" cy="316690"/>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rPr>
                <a:t>3</a:t>
              </a:r>
              <a:endParaRPr lang="en-US" altLang="en-US" b="1" i="1" baseline="30000" dirty="0">
                <a:solidFill>
                  <a:srgbClr val="E47588"/>
                </a:solidFill>
                <a:latin typeface="Gill Sans MT" panose="020B0502020104020203" pitchFamily="34" charset="0"/>
              </a:endParaRPr>
            </a:p>
          </p:txBody>
        </p:sp>
        <p:sp>
          <p:nvSpPr>
            <p:cNvPr id="42" name="Double Bracket 38">
              <a:extLst>
                <a:ext uri="{FF2B5EF4-FFF2-40B4-BE49-F238E27FC236}">
                  <a16:creationId xmlns:a16="http://schemas.microsoft.com/office/drawing/2014/main" id="{C7C4B8DD-04DC-482F-98C8-80323E7ED72D}"/>
                </a:ext>
              </a:extLst>
            </p:cNvPr>
            <p:cNvSpPr>
              <a:spLocks noChangeArrowheads="1"/>
            </p:cNvSpPr>
            <p:nvPr/>
          </p:nvSpPr>
          <p:spPr bwMode="auto">
            <a:xfrm>
              <a:off x="3810000" y="4105245"/>
              <a:ext cx="3124200" cy="381000"/>
            </a:xfrm>
            <a:prstGeom prst="bracketPair">
              <a:avLst>
                <a:gd name="adj" fmla="val 16667"/>
              </a:avLst>
            </a:prstGeom>
            <a:noFill/>
            <a:ln w="38100" algn="ctr">
              <a:solidFill>
                <a:srgbClr val="E47588"/>
              </a:solidFill>
              <a:round/>
              <a:headEnd/>
              <a:tailEnd/>
            </a:ln>
          </p:spPr>
          <p:txBody>
            <a:bodyPr/>
            <a:lstStyle/>
            <a:p>
              <a:pPr eaLnBrk="0" hangingPunct="0">
                <a:lnSpc>
                  <a:spcPct val="81000"/>
                </a:lnSpc>
                <a:buClr>
                  <a:srgbClr val="000000"/>
                </a:buClr>
                <a:buSzPct val="100000"/>
                <a:buFont typeface="Arial" pitchFamily="34" charset="0"/>
                <a:buNone/>
              </a:pPr>
              <a:endParaRPr lang="en-US" altLang="en-US">
                <a:solidFill>
                  <a:srgbClr val="67AEB6"/>
                </a:solidFill>
                <a:latin typeface="Gill Sans MT" panose="020B0502020104020203" pitchFamily="34" charset="0"/>
              </a:endParaRPr>
            </a:p>
          </p:txBody>
        </p:sp>
      </p:grpSp>
      <p:grpSp>
        <p:nvGrpSpPr>
          <p:cNvPr id="43" name="Group 43">
            <a:extLst>
              <a:ext uri="{FF2B5EF4-FFF2-40B4-BE49-F238E27FC236}">
                <a16:creationId xmlns:a16="http://schemas.microsoft.com/office/drawing/2014/main" id="{4388733E-1B34-495A-AEA2-B71717F96ACB}"/>
              </a:ext>
            </a:extLst>
          </p:cNvPr>
          <p:cNvGrpSpPr>
            <a:grpSpLocks/>
          </p:cNvGrpSpPr>
          <p:nvPr/>
        </p:nvGrpSpPr>
        <p:grpSpPr bwMode="auto">
          <a:xfrm>
            <a:off x="380133" y="5122266"/>
            <a:ext cx="7226300" cy="369332"/>
            <a:chOff x="533400" y="2438401"/>
            <a:chExt cx="7226300" cy="369387"/>
          </a:xfrm>
        </p:grpSpPr>
        <p:grpSp>
          <p:nvGrpSpPr>
            <p:cNvPr id="44" name="Group 36">
              <a:extLst>
                <a:ext uri="{FF2B5EF4-FFF2-40B4-BE49-F238E27FC236}">
                  <a16:creationId xmlns:a16="http://schemas.microsoft.com/office/drawing/2014/main" id="{FBDC9CB7-44BB-4878-AF03-6DF4AB8AA19B}"/>
                </a:ext>
              </a:extLst>
            </p:cNvPr>
            <p:cNvGrpSpPr>
              <a:grpSpLocks/>
            </p:cNvGrpSpPr>
            <p:nvPr/>
          </p:nvGrpSpPr>
          <p:grpSpPr bwMode="auto">
            <a:xfrm>
              <a:off x="3797300" y="2467638"/>
              <a:ext cx="3962400" cy="321612"/>
              <a:chOff x="3797300" y="2000883"/>
              <a:chExt cx="3962400" cy="321612"/>
            </a:xfrm>
          </p:grpSpPr>
          <p:sp>
            <p:nvSpPr>
              <p:cNvPr id="46" name="TextBox 50">
                <a:extLst>
                  <a:ext uri="{FF2B5EF4-FFF2-40B4-BE49-F238E27FC236}">
                    <a16:creationId xmlns:a16="http://schemas.microsoft.com/office/drawing/2014/main" id="{147BFD15-B486-403D-A17D-23874950E42F}"/>
                  </a:ext>
                </a:extLst>
              </p:cNvPr>
              <p:cNvSpPr txBox="1">
                <a:spLocks noChangeArrowheads="1"/>
              </p:cNvSpPr>
              <p:nvPr/>
            </p:nvSpPr>
            <p:spPr bwMode="auto">
              <a:xfrm>
                <a:off x="3797300" y="2000883"/>
                <a:ext cx="1066800" cy="321611"/>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2Cr(</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47" name="TextBox 52">
                <a:extLst>
                  <a:ext uri="{FF2B5EF4-FFF2-40B4-BE49-F238E27FC236}">
                    <a16:creationId xmlns:a16="http://schemas.microsoft.com/office/drawing/2014/main" id="{0F4E0816-52DC-444F-8F68-B77EDEB34FDB}"/>
                  </a:ext>
                </a:extLst>
              </p:cNvPr>
              <p:cNvSpPr txBox="1">
                <a:spLocks noChangeArrowheads="1"/>
              </p:cNvSpPr>
              <p:nvPr/>
            </p:nvSpPr>
            <p:spPr bwMode="auto">
              <a:xfrm>
                <a:off x="5626100" y="2000884"/>
                <a:ext cx="2133600" cy="32161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2Cr</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6</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e</a:t>
                </a:r>
                <a:r>
                  <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rPr>
                  <a:t>–</a:t>
                </a:r>
              </a:p>
            </p:txBody>
          </p:sp>
          <p:cxnSp>
            <p:nvCxnSpPr>
              <p:cNvPr id="48" name="Straight Arrow Connector 53">
                <a:extLst>
                  <a:ext uri="{FF2B5EF4-FFF2-40B4-BE49-F238E27FC236}">
                    <a16:creationId xmlns:a16="http://schemas.microsoft.com/office/drawing/2014/main" id="{CD69CFB0-0132-4626-8E7E-9C191E28ED42}"/>
                  </a:ext>
                </a:extLst>
              </p:cNvPr>
              <p:cNvCxnSpPr>
                <a:cxnSpLocks noChangeShapeType="1"/>
              </p:cNvCxnSpPr>
              <p:nvPr/>
            </p:nvCxnSpPr>
            <p:spPr bwMode="auto">
              <a:xfrm>
                <a:off x="5016500" y="2170906"/>
                <a:ext cx="457200" cy="1588"/>
              </a:xfrm>
              <a:prstGeom prst="straightConnector1">
                <a:avLst/>
              </a:prstGeom>
              <a:noFill/>
              <a:ln w="9525" algn="ctr">
                <a:solidFill>
                  <a:schemeClr val="tx1"/>
                </a:solidFill>
                <a:round/>
                <a:headEnd/>
                <a:tailEnd type="triangle" w="med" len="med"/>
              </a:ln>
            </p:spPr>
          </p:cxnSp>
        </p:grpSp>
        <p:sp>
          <p:nvSpPr>
            <p:cNvPr id="45" name="TextBox 6">
              <a:extLst>
                <a:ext uri="{FF2B5EF4-FFF2-40B4-BE49-F238E27FC236}">
                  <a16:creationId xmlns:a16="http://schemas.microsoft.com/office/drawing/2014/main" id="{EAEA7669-2120-403F-94FD-9DEA4B319014}"/>
                </a:ext>
              </a:extLst>
            </p:cNvPr>
            <p:cNvSpPr txBox="1">
              <a:spLocks noChangeArrowheads="1"/>
            </p:cNvSpPr>
            <p:nvPr/>
          </p:nvSpPr>
          <p:spPr bwMode="auto">
            <a:xfrm>
              <a:off x="533400" y="2438401"/>
              <a:ext cx="2819400" cy="369387"/>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Oxidation half-reaction:</a:t>
              </a:r>
            </a:p>
          </p:txBody>
        </p:sp>
      </p:grpSp>
      <p:grpSp>
        <p:nvGrpSpPr>
          <p:cNvPr id="49" name="Group 54">
            <a:extLst>
              <a:ext uri="{FF2B5EF4-FFF2-40B4-BE49-F238E27FC236}">
                <a16:creationId xmlns:a16="http://schemas.microsoft.com/office/drawing/2014/main" id="{B1DBB358-C0A9-4498-9A92-765B32D4BEDC}"/>
              </a:ext>
            </a:extLst>
          </p:cNvPr>
          <p:cNvGrpSpPr>
            <a:grpSpLocks/>
          </p:cNvGrpSpPr>
          <p:nvPr/>
        </p:nvGrpSpPr>
        <p:grpSpPr bwMode="auto">
          <a:xfrm>
            <a:off x="380133" y="5674716"/>
            <a:ext cx="6134100" cy="388898"/>
            <a:chOff x="533400" y="4095690"/>
            <a:chExt cx="6134100" cy="388956"/>
          </a:xfrm>
        </p:grpSpPr>
        <p:sp>
          <p:nvSpPr>
            <p:cNvPr id="50" name="TextBox 55">
              <a:extLst>
                <a:ext uri="{FF2B5EF4-FFF2-40B4-BE49-F238E27FC236}">
                  <a16:creationId xmlns:a16="http://schemas.microsoft.com/office/drawing/2014/main" id="{43ABCFA0-2166-4A13-BD28-2FF174865135}"/>
                </a:ext>
              </a:extLst>
            </p:cNvPr>
            <p:cNvSpPr txBox="1">
              <a:spLocks noChangeArrowheads="1"/>
            </p:cNvSpPr>
            <p:nvPr/>
          </p:nvSpPr>
          <p:spPr bwMode="auto">
            <a:xfrm>
              <a:off x="5676900" y="4163031"/>
              <a:ext cx="990600" cy="321611"/>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3Ni(</a:t>
              </a:r>
              <a:r>
                <a:rPr lang="en-US" altLang="en-US" i="1">
                  <a:solidFill>
                    <a:schemeClr val="tx1">
                      <a:lumMod val="75000"/>
                      <a:lumOff val="25000"/>
                    </a:schemeClr>
                  </a:solidFill>
                  <a:latin typeface="Gill Sans MT" panose="020B0502020104020203" pitchFamily="34" charset="0"/>
                  <a:cs typeface="Arial" panose="020B0604020202020204" pitchFamily="34" charset="0"/>
                </a:rPr>
                <a:t>s</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51" name="TextBox 56">
              <a:extLst>
                <a:ext uri="{FF2B5EF4-FFF2-40B4-BE49-F238E27FC236}">
                  <a16:creationId xmlns:a16="http://schemas.microsoft.com/office/drawing/2014/main" id="{8BBE9A70-49AF-46BC-9E7C-28191C4A4A04}"/>
                </a:ext>
              </a:extLst>
            </p:cNvPr>
            <p:cNvSpPr txBox="1">
              <a:spLocks noChangeArrowheads="1"/>
            </p:cNvSpPr>
            <p:nvPr/>
          </p:nvSpPr>
          <p:spPr bwMode="auto">
            <a:xfrm>
              <a:off x="2781300" y="4163035"/>
              <a:ext cx="2133600" cy="321611"/>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3Ni</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6</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e</a:t>
              </a:r>
              <a:r>
                <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rPr>
                <a:t>–</a:t>
              </a:r>
            </a:p>
          </p:txBody>
        </p:sp>
        <p:cxnSp>
          <p:nvCxnSpPr>
            <p:cNvPr id="52" name="Straight Arrow Connector 57">
              <a:extLst>
                <a:ext uri="{FF2B5EF4-FFF2-40B4-BE49-F238E27FC236}">
                  <a16:creationId xmlns:a16="http://schemas.microsoft.com/office/drawing/2014/main" id="{24730D75-F932-49E7-8715-797117C8D1A9}"/>
                </a:ext>
              </a:extLst>
            </p:cNvPr>
            <p:cNvCxnSpPr>
              <a:cxnSpLocks noChangeShapeType="1"/>
            </p:cNvCxnSpPr>
            <p:nvPr/>
          </p:nvCxnSpPr>
          <p:spPr bwMode="auto">
            <a:xfrm>
              <a:off x="5067300" y="4333053"/>
              <a:ext cx="457200" cy="1588"/>
            </a:xfrm>
            <a:prstGeom prst="straightConnector1">
              <a:avLst/>
            </a:prstGeom>
            <a:noFill/>
            <a:ln w="9525" algn="ctr">
              <a:solidFill>
                <a:schemeClr val="tx1"/>
              </a:solidFill>
              <a:round/>
              <a:headEnd/>
              <a:tailEnd type="triangle" w="med" len="med"/>
            </a:ln>
          </p:spPr>
        </p:cxnSp>
        <p:sp>
          <p:nvSpPr>
            <p:cNvPr id="53" name="TextBox 6">
              <a:extLst>
                <a:ext uri="{FF2B5EF4-FFF2-40B4-BE49-F238E27FC236}">
                  <a16:creationId xmlns:a16="http://schemas.microsoft.com/office/drawing/2014/main" id="{F3050282-AA9E-4E2B-9B39-9A6A7577A38E}"/>
                </a:ext>
              </a:extLst>
            </p:cNvPr>
            <p:cNvSpPr txBox="1">
              <a:spLocks noChangeArrowheads="1"/>
            </p:cNvSpPr>
            <p:nvPr/>
          </p:nvSpPr>
          <p:spPr bwMode="auto">
            <a:xfrm>
              <a:off x="533400" y="4095690"/>
              <a:ext cx="3429000" cy="369387"/>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Reduction half-reaction:</a:t>
              </a:r>
            </a:p>
          </p:txBody>
        </p:sp>
      </p:grpSp>
      <p:grpSp>
        <p:nvGrpSpPr>
          <p:cNvPr id="54" name="Group 59">
            <a:extLst>
              <a:ext uri="{FF2B5EF4-FFF2-40B4-BE49-F238E27FC236}">
                <a16:creationId xmlns:a16="http://schemas.microsoft.com/office/drawing/2014/main" id="{0ECB8929-A686-48B3-900C-D0FC1C8F08DC}"/>
              </a:ext>
            </a:extLst>
          </p:cNvPr>
          <p:cNvGrpSpPr>
            <a:grpSpLocks/>
          </p:cNvGrpSpPr>
          <p:nvPr/>
        </p:nvGrpSpPr>
        <p:grpSpPr bwMode="auto">
          <a:xfrm>
            <a:off x="1644766" y="6238935"/>
            <a:ext cx="5486400" cy="321563"/>
            <a:chOff x="3276600" y="4124930"/>
            <a:chExt cx="5486400" cy="320374"/>
          </a:xfrm>
        </p:grpSpPr>
        <p:sp>
          <p:nvSpPr>
            <p:cNvPr id="55" name="TextBox 60">
              <a:extLst>
                <a:ext uri="{FF2B5EF4-FFF2-40B4-BE49-F238E27FC236}">
                  <a16:creationId xmlns:a16="http://schemas.microsoft.com/office/drawing/2014/main" id="{CB31BD16-7420-4DC3-A913-DD427646CDD4}"/>
                </a:ext>
              </a:extLst>
            </p:cNvPr>
            <p:cNvSpPr txBox="1">
              <a:spLocks noChangeArrowheads="1"/>
            </p:cNvSpPr>
            <p:nvPr/>
          </p:nvSpPr>
          <p:spPr bwMode="auto">
            <a:xfrm>
              <a:off x="6477000" y="4124930"/>
              <a:ext cx="2286000" cy="320374"/>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anose="020B0604020202020204" pitchFamily="34" charset="0"/>
                </a:rPr>
                <a:t>3Ni(</a:t>
              </a:r>
              <a:r>
                <a:rPr lang="en-US" altLang="en-US" i="1">
                  <a:solidFill>
                    <a:schemeClr val="tx1">
                      <a:lumMod val="75000"/>
                      <a:lumOff val="25000"/>
                    </a:schemeClr>
                  </a:solidFill>
                  <a:latin typeface="Gill Sans MT" panose="020B0502020104020203" pitchFamily="34" charset="0"/>
                  <a:cs typeface="Arial" panose="020B0604020202020204" pitchFamily="34" charset="0"/>
                </a:rPr>
                <a:t>s</a:t>
              </a:r>
              <a:r>
                <a:rPr lang="en-US" altLang="en-US">
                  <a:solidFill>
                    <a:schemeClr val="tx1">
                      <a:lumMod val="75000"/>
                      <a:lumOff val="25000"/>
                    </a:schemeClr>
                  </a:solidFill>
                  <a:latin typeface="Gill Sans MT" panose="020B0502020104020203" pitchFamily="34" charset="0"/>
                  <a:cs typeface="Arial" panose="020B0604020202020204" pitchFamily="34" charset="0"/>
                </a:rPr>
                <a:t>)  +  2Cr</a:t>
              </a:r>
              <a:r>
                <a:rPr lang="en-US" altLang="en-US" baseline="30000">
                  <a:solidFill>
                    <a:schemeClr val="tx1">
                      <a:lumMod val="75000"/>
                      <a:lumOff val="25000"/>
                    </a:schemeClr>
                  </a:solidFill>
                  <a:latin typeface="Gill Sans MT" panose="020B0502020104020203" pitchFamily="34" charset="0"/>
                  <a:cs typeface="Arial" panose="020B0604020202020204" pitchFamily="34" charset="0"/>
                </a:rPr>
                <a:t>3+</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r>
                <a:rPr lang="en-US" altLang="en-US" i="1">
                  <a:solidFill>
                    <a:schemeClr val="tx1">
                      <a:lumMod val="75000"/>
                      <a:lumOff val="25000"/>
                    </a:schemeClr>
                  </a:solidFill>
                  <a:latin typeface="Gill Sans MT" panose="020B0502020104020203" pitchFamily="34" charset="0"/>
                  <a:cs typeface="Arial" panose="020B0604020202020204" pitchFamily="34" charset="0"/>
                </a:rPr>
                <a:t>aq</a:t>
              </a:r>
              <a:r>
                <a:rPr lang="en-US" altLang="en-US">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56" name="TextBox 61">
              <a:extLst>
                <a:ext uri="{FF2B5EF4-FFF2-40B4-BE49-F238E27FC236}">
                  <a16:creationId xmlns:a16="http://schemas.microsoft.com/office/drawing/2014/main" id="{9CDCFFFF-51C3-4A67-A31C-0DF9FE7432F6}"/>
                </a:ext>
              </a:extLst>
            </p:cNvPr>
            <p:cNvSpPr txBox="1">
              <a:spLocks noChangeArrowheads="1"/>
            </p:cNvSpPr>
            <p:nvPr/>
          </p:nvSpPr>
          <p:spPr bwMode="auto">
            <a:xfrm>
              <a:off x="3276600" y="4124930"/>
              <a:ext cx="2438400" cy="320374"/>
            </a:xfrm>
            <a:prstGeom prst="rect">
              <a:avLst/>
            </a:prstGeom>
            <a:noFill/>
            <a:ln w="9525">
              <a:noFill/>
              <a:miter lim="800000"/>
              <a:headEnd/>
              <a:tailEnd/>
            </a:ln>
          </p:spPr>
          <p:txBody>
            <a:bodyPr>
              <a:spAutoFit/>
            </a:bodyPr>
            <a:lstStyle/>
            <a:p>
              <a:pPr algn="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3Ni</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2Cr(</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endParaRPr>
            </a:p>
          </p:txBody>
        </p:sp>
        <p:cxnSp>
          <p:nvCxnSpPr>
            <p:cNvPr id="57" name="Straight Arrow Connector 62">
              <a:extLst>
                <a:ext uri="{FF2B5EF4-FFF2-40B4-BE49-F238E27FC236}">
                  <a16:creationId xmlns:a16="http://schemas.microsoft.com/office/drawing/2014/main" id="{0214E874-0010-47DC-B32E-5553D1364C72}"/>
                </a:ext>
              </a:extLst>
            </p:cNvPr>
            <p:cNvCxnSpPr>
              <a:cxnSpLocks noChangeShapeType="1"/>
            </p:cNvCxnSpPr>
            <p:nvPr/>
          </p:nvCxnSpPr>
          <p:spPr bwMode="auto">
            <a:xfrm>
              <a:off x="5867400" y="4294951"/>
              <a:ext cx="457200" cy="1588"/>
            </a:xfrm>
            <a:prstGeom prst="straightConnector1">
              <a:avLst/>
            </a:prstGeom>
            <a:noFill/>
            <a:ln w="9525" algn="ctr">
              <a:solidFill>
                <a:schemeClr val="tx1"/>
              </a:solidFill>
              <a:round/>
              <a:headEnd/>
              <a:tailEnd type="triangle" w="med" len="med"/>
            </a:ln>
          </p:spPr>
        </p:cxnSp>
      </p:grpSp>
      <p:cxnSp>
        <p:nvCxnSpPr>
          <p:cNvPr id="58" name="Straight Connector 57">
            <a:extLst>
              <a:ext uri="{FF2B5EF4-FFF2-40B4-BE49-F238E27FC236}">
                <a16:creationId xmlns:a16="http://schemas.microsoft.com/office/drawing/2014/main" id="{92C98D93-A6FA-4775-8885-528E663AD449}"/>
              </a:ext>
            </a:extLst>
          </p:cNvPr>
          <p:cNvCxnSpPr>
            <a:cxnSpLocks noChangeShapeType="1"/>
          </p:cNvCxnSpPr>
          <p:nvPr/>
        </p:nvCxnSpPr>
        <p:spPr bwMode="auto">
          <a:xfrm>
            <a:off x="273047" y="6150963"/>
            <a:ext cx="6738347" cy="1587"/>
          </a:xfrm>
          <a:prstGeom prst="line">
            <a:avLst/>
          </a:prstGeom>
          <a:noFill/>
          <a:ln w="38100" algn="ctr">
            <a:solidFill>
              <a:schemeClr val="tx1"/>
            </a:solidFill>
            <a:round/>
            <a:headEnd/>
            <a:tailEnd/>
          </a:ln>
        </p:spPr>
      </p:cxnSp>
      <p:cxnSp>
        <p:nvCxnSpPr>
          <p:cNvPr id="59" name="Straight Connector 58">
            <a:extLst>
              <a:ext uri="{FF2B5EF4-FFF2-40B4-BE49-F238E27FC236}">
                <a16:creationId xmlns:a16="http://schemas.microsoft.com/office/drawing/2014/main" id="{4B0F9687-AF77-4E57-90DB-CF26BB48CB0F}"/>
              </a:ext>
            </a:extLst>
          </p:cNvPr>
          <p:cNvCxnSpPr>
            <a:cxnSpLocks noChangeShapeType="1"/>
          </p:cNvCxnSpPr>
          <p:nvPr/>
        </p:nvCxnSpPr>
        <p:spPr bwMode="auto">
          <a:xfrm flipV="1">
            <a:off x="4257357" y="5806784"/>
            <a:ext cx="361950" cy="192087"/>
          </a:xfrm>
          <a:prstGeom prst="line">
            <a:avLst/>
          </a:prstGeom>
          <a:noFill/>
          <a:ln w="38100" algn="ctr">
            <a:solidFill>
              <a:srgbClr val="67AEB6"/>
            </a:solidFill>
            <a:round/>
            <a:headEnd/>
            <a:tailEnd/>
          </a:ln>
        </p:spPr>
      </p:cxnSp>
      <p:cxnSp>
        <p:nvCxnSpPr>
          <p:cNvPr id="60" name="Straight Connector 59">
            <a:extLst>
              <a:ext uri="{FF2B5EF4-FFF2-40B4-BE49-F238E27FC236}">
                <a16:creationId xmlns:a16="http://schemas.microsoft.com/office/drawing/2014/main" id="{5AE23A99-D10D-420B-A3D0-488489754B88}"/>
              </a:ext>
            </a:extLst>
          </p:cNvPr>
          <p:cNvCxnSpPr>
            <a:cxnSpLocks noChangeShapeType="1"/>
          </p:cNvCxnSpPr>
          <p:nvPr/>
        </p:nvCxnSpPr>
        <p:spPr bwMode="auto">
          <a:xfrm flipV="1">
            <a:off x="6770708" y="5230318"/>
            <a:ext cx="369888" cy="184150"/>
          </a:xfrm>
          <a:prstGeom prst="line">
            <a:avLst/>
          </a:prstGeom>
          <a:noFill/>
          <a:ln w="38100" algn="ctr">
            <a:solidFill>
              <a:srgbClr val="67AEB6"/>
            </a:solidFill>
            <a:round/>
            <a:headEnd/>
            <a:tailEnd/>
          </a:ln>
        </p:spPr>
      </p:cxnSp>
      <p:sp>
        <p:nvSpPr>
          <p:cNvPr id="61" name="Rectangle 60">
            <a:extLst>
              <a:ext uri="{FF2B5EF4-FFF2-40B4-BE49-F238E27FC236}">
                <a16:creationId xmlns:a16="http://schemas.microsoft.com/office/drawing/2014/main" id="{5B0BA51F-65D7-4CC7-9955-3331F1E73E23}"/>
              </a:ext>
            </a:extLst>
          </p:cNvPr>
          <p:cNvSpPr/>
          <p:nvPr/>
        </p:nvSpPr>
        <p:spPr>
          <a:xfrm>
            <a:off x="2227676" y="6502594"/>
            <a:ext cx="4356001"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rgbClr val="E47588"/>
                </a:solidFill>
                <a:latin typeface="Gill Sans MT" panose="020B0502020104020203" pitchFamily="34" charset="0"/>
                <a:cs typeface="Arial" panose="020B0604020202020204" pitchFamily="34" charset="0"/>
              </a:rPr>
              <a:t>This is known as the </a:t>
            </a:r>
            <a:r>
              <a:rPr lang="en-US" altLang="en-US" b="1" i="1" dirty="0">
                <a:solidFill>
                  <a:srgbClr val="E47588"/>
                </a:solidFill>
                <a:latin typeface="Gill Sans MT" panose="020B0502020104020203" pitchFamily="34" charset="0"/>
                <a:cs typeface="Arial" panose="020B0604020202020204" pitchFamily="34" charset="0"/>
              </a:rPr>
              <a:t>half-reaction method</a:t>
            </a:r>
            <a:r>
              <a:rPr lang="en-US" altLang="en-US" dirty="0">
                <a:solidFill>
                  <a:srgbClr val="E47588"/>
                </a:solidFill>
                <a:latin typeface="Gill Sans MT" panose="020B0502020104020203" pitchFamily="34" charset="0"/>
                <a:cs typeface="Arial" panose="020B0604020202020204" pitchFamily="34" charset="0"/>
              </a:rPr>
              <a:t>.</a:t>
            </a:r>
          </a:p>
        </p:txBody>
      </p:sp>
      <p:sp>
        <p:nvSpPr>
          <p:cNvPr id="62" name="Rectangle 2">
            <a:extLst>
              <a:ext uri="{FF2B5EF4-FFF2-40B4-BE49-F238E27FC236}">
                <a16:creationId xmlns:a16="http://schemas.microsoft.com/office/drawing/2014/main" id="{7392511B-7ED6-4BAD-91D7-9139FB3E5CE9}"/>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Balancing Simple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RedOx</a:t>
            </a:r>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Equations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63" name="Rectangle 62">
            <a:extLst>
              <a:ext uri="{FF2B5EF4-FFF2-40B4-BE49-F238E27FC236}">
                <a16:creationId xmlns:a16="http://schemas.microsoft.com/office/drawing/2014/main" id="{E3C81495-8F60-476A-B6C8-86C1B0BBED55}"/>
              </a:ext>
            </a:extLst>
          </p:cNvPr>
          <p:cNvSpPr/>
          <p:nvPr/>
        </p:nvSpPr>
        <p:spPr>
          <a:xfrm>
            <a:off x="0" y="3105835"/>
            <a:ext cx="91440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cs typeface="Arial" panose="020B0604020202020204" pitchFamily="34" charset="0"/>
              </a:rPr>
              <a:t>Step 1:  Balance the Electrons: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Multiply the oxidation half-reaction by 2</a:t>
            </a:r>
          </a:p>
        </p:txBody>
      </p:sp>
      <p:sp>
        <p:nvSpPr>
          <p:cNvPr id="64" name="Rectangle 63">
            <a:extLst>
              <a:ext uri="{FF2B5EF4-FFF2-40B4-BE49-F238E27FC236}">
                <a16:creationId xmlns:a16="http://schemas.microsoft.com/office/drawing/2014/main" id="{D39C27FD-AF9F-41AA-BC43-B6435F596FE9}"/>
              </a:ext>
            </a:extLst>
          </p:cNvPr>
          <p:cNvSpPr/>
          <p:nvPr/>
        </p:nvSpPr>
        <p:spPr>
          <a:xfrm>
            <a:off x="0" y="3958830"/>
            <a:ext cx="91440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cs typeface="Arial" panose="020B0604020202020204" pitchFamily="34" charset="0"/>
              </a:rPr>
              <a:t>Step 2:  Balance the Electrons: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Multiply the reduction half-reaction by 3</a:t>
            </a:r>
          </a:p>
        </p:txBody>
      </p:sp>
    </p:spTree>
    <p:extLst>
      <p:ext uri="{BB962C8B-B14F-4D97-AF65-F5344CB8AC3E}">
        <p14:creationId xmlns:p14="http://schemas.microsoft.com/office/powerpoint/2010/main" val="172990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38</a:t>
            </a:fld>
            <a:endParaRPr lang="en-US" dirty="0">
              <a:solidFill>
                <a:schemeClr val="bg1"/>
              </a:solidFill>
            </a:endParaRPr>
          </a:p>
        </p:txBody>
      </p:sp>
      <p:sp>
        <p:nvSpPr>
          <p:cNvPr id="9" name="TextBox 4">
            <a:extLst>
              <a:ext uri="{FF2B5EF4-FFF2-40B4-BE49-F238E27FC236}">
                <a16:creationId xmlns:a16="http://schemas.microsoft.com/office/drawing/2014/main" id="{0C74CF6B-4807-4C43-8F48-6E3DED4B41FE}"/>
              </a:ext>
            </a:extLst>
          </p:cNvPr>
          <p:cNvSpPr txBox="1">
            <a:spLocks noChangeArrowheads="1"/>
          </p:cNvSpPr>
          <p:nvPr/>
        </p:nvSpPr>
        <p:spPr bwMode="auto">
          <a:xfrm>
            <a:off x="0" y="793978"/>
            <a:ext cx="9144000" cy="1022909"/>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Predict which of the following reactions will occur, and for those that will occur, balance the equation and indicate which element is oxidized and which is reduced: (a) Al(</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CaCl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  (b) Cr(</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Pb(C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(c) Sn(</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HI(</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a:t>
            </a:r>
          </a:p>
        </p:txBody>
      </p:sp>
      <p:sp>
        <p:nvSpPr>
          <p:cNvPr id="10" name="TextBox 4">
            <a:extLst>
              <a:ext uri="{FF2B5EF4-FFF2-40B4-BE49-F238E27FC236}">
                <a16:creationId xmlns:a16="http://schemas.microsoft.com/office/drawing/2014/main" id="{0B7C65AD-C0FA-4808-A301-2E41FC40461C}"/>
              </a:ext>
            </a:extLst>
          </p:cNvPr>
          <p:cNvSpPr txBox="1">
            <a:spLocks noChangeArrowheads="1"/>
          </p:cNvSpPr>
          <p:nvPr/>
        </p:nvSpPr>
        <p:spPr bwMode="auto">
          <a:xfrm>
            <a:off x="0" y="1933776"/>
            <a:ext cx="9007569" cy="584775"/>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sz="1600" b="1" dirty="0">
                <a:solidFill>
                  <a:srgbClr val="E47588"/>
                </a:solidFill>
                <a:latin typeface="Gill Sans MT" panose="020B0502020104020203" pitchFamily="34" charset="0"/>
                <a:ea typeface="ＭＳ Ｐゴシック" pitchFamily="34" charset="-128"/>
                <a:cs typeface="Arial" charset="0"/>
              </a:rPr>
              <a:t>Solution</a:t>
            </a:r>
            <a:r>
              <a:rPr lang="en-US" sz="1600" dirty="0">
                <a:solidFill>
                  <a:srgbClr val="E47588"/>
                </a:solidFill>
                <a:latin typeface="Gill Sans MT" panose="020B0502020104020203" pitchFamily="34" charset="0"/>
                <a:ea typeface="ＭＳ Ｐゴシック" pitchFamily="34" charset="-128"/>
                <a:cs typeface="Arial" charset="0"/>
              </a:rPr>
              <a:t>  </a:t>
            </a:r>
            <a:endParaRPr lang="en-US" sz="1600" dirty="0">
              <a:solidFill>
                <a:srgbClr val="E47588"/>
              </a:solidFill>
              <a:latin typeface="Gill Sans MT" panose="020B0502020104020203" pitchFamily="34" charset="0"/>
              <a:ea typeface="ＭＳ Ｐゴシック" pitchFamily="34" charset="-128"/>
              <a:cs typeface="Times New Roman" pitchFamily="18" charset="0"/>
            </a:endParaRPr>
          </a:p>
          <a:p>
            <a:pPr eaLnBrk="0" hangingPunct="0">
              <a:buClr>
                <a:srgbClr val="000000"/>
              </a:buClr>
              <a:buSzPct val="100000"/>
            </a:pPr>
            <a:r>
              <a:rPr lang="en-US" sz="1600" dirty="0">
                <a:solidFill>
                  <a:srgbClr val="E47588"/>
                </a:solidFill>
                <a:latin typeface="Gill Sans MT" panose="020B0502020104020203" pitchFamily="34" charset="0"/>
                <a:ea typeface="ＭＳ Ｐゴシック" pitchFamily="34" charset="-128"/>
                <a:cs typeface="Times New Roman" pitchFamily="18" charset="0"/>
              </a:rPr>
              <a:t>(a)No reaction.  Calcium is above aluminum on the activity series table.  </a:t>
            </a:r>
          </a:p>
        </p:txBody>
      </p:sp>
      <p:sp>
        <p:nvSpPr>
          <p:cNvPr id="11" name="Rectangle 2">
            <a:extLst>
              <a:ext uri="{FF2B5EF4-FFF2-40B4-BE49-F238E27FC236}">
                <a16:creationId xmlns:a16="http://schemas.microsoft.com/office/drawing/2014/main" id="{C2D7E6F5-C836-454E-9DE5-C22EEB8D9069}"/>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FAD652A9-9AA0-49D5-BF04-C95AFFA25E70}"/>
              </a:ext>
            </a:extLst>
          </p:cNvPr>
          <p:cNvSpPr/>
          <p:nvPr/>
        </p:nvSpPr>
        <p:spPr>
          <a:xfrm>
            <a:off x="0" y="2688961"/>
            <a:ext cx="9322887" cy="830997"/>
          </a:xfrm>
          <a:prstGeom prst="rect">
            <a:avLst/>
          </a:prstGeom>
        </p:spPr>
        <p:txBody>
          <a:bodyPr wrap="square">
            <a:spAutoFit/>
          </a:bodyPr>
          <a:lstStyle/>
          <a:p>
            <a:pPr eaLnBrk="0" hangingPunct="0">
              <a:buClr>
                <a:srgbClr val="000000"/>
              </a:buClr>
              <a:buSzPct val="100000"/>
            </a:pPr>
            <a:r>
              <a:rPr lang="en-US" sz="1600" dirty="0">
                <a:solidFill>
                  <a:srgbClr val="E47588"/>
                </a:solidFill>
                <a:latin typeface="Gill Sans MT" panose="020B0502020104020203" pitchFamily="34" charset="0"/>
                <a:ea typeface="ＭＳ Ｐゴシック" pitchFamily="34" charset="-128"/>
                <a:cs typeface="Times New Roman" pitchFamily="18" charset="0"/>
              </a:rPr>
              <a:t>(b)</a:t>
            </a:r>
            <a:r>
              <a:rPr lang="en-US" sz="1600" dirty="0">
                <a:solidFill>
                  <a:srgbClr val="E47588"/>
                </a:solidFill>
                <a:latin typeface="Gill Sans MT" panose="020B0502020104020203" pitchFamily="34" charset="0"/>
                <a:ea typeface="MS PGothic" pitchFamily="34" charset="-128"/>
                <a:cs typeface="Times New Roman" pitchFamily="18" charset="0"/>
              </a:rPr>
              <a:t>The two half-reactions are represented by the following:</a:t>
            </a:r>
          </a:p>
          <a:p>
            <a:pPr eaLnBrk="0" hangingPunct="0">
              <a:buClr>
                <a:srgbClr val="000000"/>
              </a:buClr>
              <a:buSzPct val="100000"/>
            </a:pPr>
            <a:r>
              <a:rPr lang="en-US" sz="1600" dirty="0">
                <a:solidFill>
                  <a:srgbClr val="E47588"/>
                </a:solidFill>
                <a:latin typeface="Gill Sans MT" panose="020B0502020104020203" pitchFamily="34" charset="0"/>
                <a:ea typeface="MS PGothic" pitchFamily="34" charset="-128"/>
                <a:cs typeface="Times New Roman" pitchFamily="18" charset="0"/>
              </a:rPr>
              <a:t>		Oxidation: Cr(</a:t>
            </a:r>
            <a:r>
              <a:rPr lang="en-US" sz="1600" i="1" dirty="0">
                <a:solidFill>
                  <a:srgbClr val="E47588"/>
                </a:solidFill>
                <a:latin typeface="Gill Sans MT" panose="020B0502020104020203" pitchFamily="34" charset="0"/>
                <a:ea typeface="MS PGothic" pitchFamily="34" charset="-128"/>
                <a:cs typeface="Times New Roman" pitchFamily="18" charset="0"/>
              </a:rPr>
              <a:t>s</a:t>
            </a:r>
            <a:r>
              <a:rPr lang="en-US" sz="1600" dirty="0">
                <a:solidFill>
                  <a:srgbClr val="E47588"/>
                </a:solidFill>
                <a:latin typeface="Gill Sans MT" panose="020B0502020104020203" pitchFamily="34" charset="0"/>
                <a:ea typeface="MS PGothic" pitchFamily="34" charset="-128"/>
                <a:cs typeface="Times New Roman" pitchFamily="18" charset="0"/>
              </a:rPr>
              <a:t>) → Cr</a:t>
            </a:r>
            <a:r>
              <a:rPr lang="en-US" sz="1600" baseline="30000" dirty="0">
                <a:solidFill>
                  <a:srgbClr val="E47588"/>
                </a:solidFill>
                <a:latin typeface="Gill Sans MT" panose="020B0502020104020203" pitchFamily="34" charset="0"/>
                <a:ea typeface="MS PGothic" pitchFamily="34" charset="-128"/>
                <a:cs typeface="Times New Roman" pitchFamily="18" charset="0"/>
              </a:rPr>
              <a:t>3+ </a:t>
            </a:r>
            <a:r>
              <a:rPr lang="en-US" sz="1600" dirty="0">
                <a:solidFill>
                  <a:srgbClr val="E47588"/>
                </a:solidFill>
                <a:latin typeface="Gill Sans MT" panose="020B0502020104020203" pitchFamily="34" charset="0"/>
                <a:ea typeface="MS PGothic" pitchFamily="34" charset="-128"/>
                <a:cs typeface="Times New Roman" pitchFamily="18" charset="0"/>
              </a:rPr>
              <a:t>(</a:t>
            </a:r>
            <a:r>
              <a:rPr lang="en-US" sz="1600" i="1" dirty="0" err="1">
                <a:solidFill>
                  <a:srgbClr val="E47588"/>
                </a:solidFill>
                <a:latin typeface="Gill Sans MT" panose="020B0502020104020203" pitchFamily="34" charset="0"/>
                <a:ea typeface="MS PGothic" pitchFamily="34" charset="-128"/>
                <a:cs typeface="Times New Roman" pitchFamily="18" charset="0"/>
              </a:rPr>
              <a:t>aq</a:t>
            </a:r>
            <a:r>
              <a:rPr lang="en-US" sz="1600" dirty="0">
                <a:solidFill>
                  <a:srgbClr val="E47588"/>
                </a:solidFill>
                <a:latin typeface="Gill Sans MT" panose="020B0502020104020203" pitchFamily="34" charset="0"/>
                <a:ea typeface="MS PGothic" pitchFamily="34" charset="-128"/>
                <a:cs typeface="Times New Roman" pitchFamily="18" charset="0"/>
              </a:rPr>
              <a:t>) + 3e</a:t>
            </a:r>
            <a:r>
              <a:rPr lang="en-US" sz="1600" baseline="30000"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sz="1600" dirty="0">
                <a:solidFill>
                  <a:srgbClr val="E47588"/>
                </a:solidFill>
                <a:latin typeface="Gill Sans MT" panose="020B0502020104020203" pitchFamily="34" charset="0"/>
                <a:ea typeface="MS PGothic" pitchFamily="34" charset="-128"/>
                <a:cs typeface="Times New Roman" pitchFamily="18" charset="0"/>
              </a:rPr>
              <a:t>		Reduction: Pb</a:t>
            </a:r>
            <a:r>
              <a:rPr lang="en-US" sz="1600" baseline="30000" dirty="0">
                <a:solidFill>
                  <a:srgbClr val="E47588"/>
                </a:solidFill>
                <a:latin typeface="Gill Sans MT" panose="020B0502020104020203" pitchFamily="34" charset="0"/>
                <a:ea typeface="MS PGothic" pitchFamily="34" charset="-128"/>
                <a:cs typeface="Times New Roman" pitchFamily="18" charset="0"/>
              </a:rPr>
              <a:t>2+</a:t>
            </a:r>
            <a:r>
              <a:rPr lang="en-US" sz="1600" dirty="0">
                <a:solidFill>
                  <a:srgbClr val="E47588"/>
                </a:solidFill>
                <a:latin typeface="Gill Sans MT" panose="020B0502020104020203" pitchFamily="34" charset="0"/>
                <a:ea typeface="MS PGothic" pitchFamily="34" charset="-128"/>
                <a:cs typeface="Times New Roman" pitchFamily="18" charset="0"/>
              </a:rPr>
              <a:t>(</a:t>
            </a:r>
            <a:r>
              <a:rPr lang="en-US" sz="1600" i="1" dirty="0" err="1">
                <a:solidFill>
                  <a:srgbClr val="E47588"/>
                </a:solidFill>
                <a:latin typeface="Gill Sans MT" panose="020B0502020104020203" pitchFamily="34" charset="0"/>
                <a:ea typeface="MS PGothic" pitchFamily="34" charset="-128"/>
                <a:cs typeface="Times New Roman" pitchFamily="18" charset="0"/>
              </a:rPr>
              <a:t>aq</a:t>
            </a:r>
            <a:r>
              <a:rPr lang="en-US" sz="1600" dirty="0">
                <a:solidFill>
                  <a:srgbClr val="E47588"/>
                </a:solidFill>
                <a:latin typeface="Gill Sans MT" panose="020B0502020104020203" pitchFamily="34" charset="0"/>
                <a:ea typeface="MS PGothic" pitchFamily="34" charset="-128"/>
                <a:cs typeface="Times New Roman" pitchFamily="18" charset="0"/>
              </a:rPr>
              <a:t>) + 2e</a:t>
            </a:r>
            <a:r>
              <a:rPr lang="en-US" sz="1600" baseline="30000" dirty="0">
                <a:solidFill>
                  <a:srgbClr val="E47588"/>
                </a:solidFill>
                <a:latin typeface="Gill Sans MT" panose="020B0502020104020203" pitchFamily="34" charset="0"/>
                <a:ea typeface="MS PGothic" pitchFamily="34" charset="-128"/>
                <a:cs typeface="Times New Roman" pitchFamily="18" charset="0"/>
              </a:rPr>
              <a:t>-</a:t>
            </a:r>
            <a:r>
              <a:rPr lang="en-US" sz="1600" dirty="0">
                <a:solidFill>
                  <a:srgbClr val="E47588"/>
                </a:solidFill>
                <a:latin typeface="Gill Sans MT" panose="020B0502020104020203" pitchFamily="34" charset="0"/>
                <a:ea typeface="MS PGothic" pitchFamily="34" charset="-128"/>
                <a:cs typeface="Times New Roman" pitchFamily="18" charset="0"/>
              </a:rPr>
              <a:t> → Pb(</a:t>
            </a:r>
            <a:r>
              <a:rPr lang="en-US" sz="1600" i="1" dirty="0">
                <a:solidFill>
                  <a:srgbClr val="E47588"/>
                </a:solidFill>
                <a:latin typeface="Gill Sans MT" panose="020B0502020104020203" pitchFamily="34" charset="0"/>
                <a:ea typeface="MS PGothic" pitchFamily="34" charset="-128"/>
                <a:cs typeface="Times New Roman" pitchFamily="18" charset="0"/>
              </a:rPr>
              <a:t>s</a:t>
            </a:r>
            <a:r>
              <a:rPr lang="en-US" sz="1600" dirty="0">
                <a:solidFill>
                  <a:srgbClr val="E47588"/>
                </a:solidFill>
                <a:latin typeface="Gill Sans MT" panose="020B0502020104020203" pitchFamily="34" charset="0"/>
                <a:ea typeface="MS PGothic" pitchFamily="34" charset="-128"/>
                <a:cs typeface="Times New Roman" pitchFamily="18" charset="0"/>
              </a:rPr>
              <a:t>)</a:t>
            </a:r>
          </a:p>
        </p:txBody>
      </p:sp>
      <p:sp>
        <p:nvSpPr>
          <p:cNvPr id="13" name="Rectangle 12">
            <a:extLst>
              <a:ext uri="{FF2B5EF4-FFF2-40B4-BE49-F238E27FC236}">
                <a16:creationId xmlns:a16="http://schemas.microsoft.com/office/drawing/2014/main" id="{87930810-6A54-4DB2-A681-A9147C009546}"/>
              </a:ext>
            </a:extLst>
          </p:cNvPr>
          <p:cNvSpPr/>
          <p:nvPr/>
        </p:nvSpPr>
        <p:spPr>
          <a:xfrm>
            <a:off x="0" y="3710771"/>
            <a:ext cx="9175938" cy="1200329"/>
          </a:xfrm>
          <a:prstGeom prst="rect">
            <a:avLst/>
          </a:prstGeom>
        </p:spPr>
        <p:txBody>
          <a:bodyPr wrap="square">
            <a:spAutoFit/>
          </a:bodyPr>
          <a:lstStyle/>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In order to balance the charges, we must multiply the oxidation half-reaction by 2 and the reduction half-reaction by 3:</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		(2)[Cr(</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Cr</a:t>
            </a:r>
            <a:r>
              <a:rPr lang="en-US" baseline="30000" dirty="0">
                <a:solidFill>
                  <a:srgbClr val="E47588"/>
                </a:solidFill>
                <a:latin typeface="Gill Sans MT" panose="020B0502020104020203" pitchFamily="34" charset="0"/>
                <a:ea typeface="MS PGothic" pitchFamily="34" charset="-128"/>
                <a:cs typeface="Times New Roman" pitchFamily="18" charset="0"/>
              </a:rPr>
              <a:t>3+ </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+ 3e</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 = 2Cr(</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2Cr</a:t>
            </a:r>
            <a:r>
              <a:rPr lang="en-US" baseline="30000" dirty="0">
                <a:solidFill>
                  <a:srgbClr val="E47588"/>
                </a:solidFill>
                <a:latin typeface="Gill Sans MT" panose="020B0502020104020203" pitchFamily="34" charset="0"/>
                <a:ea typeface="MS PGothic" pitchFamily="34" charset="-128"/>
                <a:cs typeface="Times New Roman" pitchFamily="18" charset="0"/>
              </a:rPr>
              <a:t>3+ </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+ 6e</a:t>
            </a:r>
            <a:r>
              <a:rPr lang="en-US" baseline="30000" dirty="0">
                <a:solidFill>
                  <a:srgbClr val="E47588"/>
                </a:solidFill>
                <a:latin typeface="Gill Sans MT" panose="020B0502020104020203" pitchFamily="34" charset="0"/>
                <a:ea typeface="MS PGothic" pitchFamily="34" charset="-128"/>
                <a:cs typeface="Times New Roman" pitchFamily="18" charset="0"/>
              </a:rPr>
              <a:t>-</a:t>
            </a:r>
            <a:endParaRPr lang="en-US" dirty="0">
              <a:solidFill>
                <a:srgbClr val="E47588"/>
              </a:solidFill>
              <a:latin typeface="Gill Sans MT" panose="020B0502020104020203" pitchFamily="34" charset="0"/>
              <a:ea typeface="MS PGothic" pitchFamily="34" charset="-128"/>
              <a:cs typeface="Times New Roman" pitchFamily="18" charset="0"/>
            </a:endParaRP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		(3)[Pb</a:t>
            </a:r>
            <a:r>
              <a:rPr lang="en-US" baseline="30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+ 2e</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 → Pb(</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3Pb</a:t>
            </a:r>
            <a:r>
              <a:rPr lang="en-US" baseline="30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+ 6e</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 → 3Pb(</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a:t>
            </a:r>
          </a:p>
        </p:txBody>
      </p:sp>
      <p:sp>
        <p:nvSpPr>
          <p:cNvPr id="14" name="Rectangle 13">
            <a:extLst>
              <a:ext uri="{FF2B5EF4-FFF2-40B4-BE49-F238E27FC236}">
                <a16:creationId xmlns:a16="http://schemas.microsoft.com/office/drawing/2014/main" id="{83A35B43-2211-41D1-BE42-339BA8ECFC1F}"/>
              </a:ext>
            </a:extLst>
          </p:cNvPr>
          <p:cNvSpPr/>
          <p:nvPr/>
        </p:nvSpPr>
        <p:spPr>
          <a:xfrm>
            <a:off x="0" y="5145326"/>
            <a:ext cx="9322888" cy="646331"/>
          </a:xfrm>
          <a:prstGeom prst="rect">
            <a:avLst/>
          </a:prstGeom>
        </p:spPr>
        <p:txBody>
          <a:bodyPr wrap="square">
            <a:spAutoFit/>
          </a:bodyPr>
          <a:lstStyle/>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We can then add the two half-reactions, canceling the electrons on both sides to get</a:t>
            </a:r>
          </a:p>
          <a:p>
            <a:pPr algn="ct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2Cr(</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+ 3Pb</a:t>
            </a:r>
            <a:r>
              <a:rPr lang="en-US" baseline="30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2Cr</a:t>
            </a:r>
            <a:r>
              <a:rPr lang="en-US" baseline="30000" dirty="0">
                <a:solidFill>
                  <a:srgbClr val="E47588"/>
                </a:solidFill>
                <a:latin typeface="Gill Sans MT" panose="020B0502020104020203" pitchFamily="34" charset="0"/>
                <a:ea typeface="MS PGothic" pitchFamily="34" charset="-128"/>
                <a:cs typeface="Times New Roman" pitchFamily="18" charset="0"/>
              </a:rPr>
              <a:t>3+ </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+ 3Pb(</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a:t>
            </a:r>
          </a:p>
        </p:txBody>
      </p:sp>
      <p:sp>
        <p:nvSpPr>
          <p:cNvPr id="15" name="Rectangle 14">
            <a:extLst>
              <a:ext uri="{FF2B5EF4-FFF2-40B4-BE49-F238E27FC236}">
                <a16:creationId xmlns:a16="http://schemas.microsoft.com/office/drawing/2014/main" id="{C68E3372-D897-4A4D-813A-0335C2CCCA83}"/>
              </a:ext>
            </a:extLst>
          </p:cNvPr>
          <p:cNvSpPr/>
          <p:nvPr/>
        </p:nvSpPr>
        <p:spPr>
          <a:xfrm>
            <a:off x="-31938" y="5928469"/>
            <a:ext cx="7465839" cy="923330"/>
          </a:xfrm>
          <a:prstGeom prst="rect">
            <a:avLst/>
          </a:prstGeom>
        </p:spPr>
        <p:txBody>
          <a:bodyPr wrap="square">
            <a:spAutoFit/>
          </a:bodyPr>
          <a:lstStyle/>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The overall balanced molecular equation is</a:t>
            </a:r>
          </a:p>
          <a:p>
            <a:pPr algn="ct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2Cr(</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+ 3Pb(C</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H</a:t>
            </a:r>
            <a:r>
              <a:rPr lang="en-US" baseline="-25000" dirty="0">
                <a:solidFill>
                  <a:srgbClr val="E47588"/>
                </a:solidFill>
                <a:latin typeface="Gill Sans MT" panose="020B0502020104020203" pitchFamily="34" charset="0"/>
                <a:ea typeface="MS PGothic" pitchFamily="34" charset="-128"/>
                <a:cs typeface="Times New Roman" pitchFamily="18" charset="0"/>
              </a:rPr>
              <a:t>3</a:t>
            </a:r>
            <a:r>
              <a:rPr lang="en-US" dirty="0">
                <a:solidFill>
                  <a:srgbClr val="E47588"/>
                </a:solidFill>
                <a:latin typeface="Gill Sans MT" panose="020B0502020104020203" pitchFamily="34" charset="0"/>
                <a:ea typeface="MS PGothic" pitchFamily="34" charset="-128"/>
                <a:cs typeface="Times New Roman" pitchFamily="18" charset="0"/>
              </a:rPr>
              <a:t>O</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2Cr(C</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H</a:t>
            </a:r>
            <a:r>
              <a:rPr lang="en-US" baseline="-25000" dirty="0">
                <a:solidFill>
                  <a:srgbClr val="E47588"/>
                </a:solidFill>
                <a:latin typeface="Gill Sans MT" panose="020B0502020104020203" pitchFamily="34" charset="0"/>
                <a:ea typeface="MS PGothic" pitchFamily="34" charset="-128"/>
                <a:cs typeface="Times New Roman" pitchFamily="18" charset="0"/>
              </a:rPr>
              <a:t>3</a:t>
            </a:r>
            <a:r>
              <a:rPr lang="en-US" dirty="0">
                <a:solidFill>
                  <a:srgbClr val="E47588"/>
                </a:solidFill>
                <a:latin typeface="Gill Sans MT" panose="020B0502020104020203" pitchFamily="34" charset="0"/>
                <a:ea typeface="MS PGothic" pitchFamily="34" charset="-128"/>
                <a:cs typeface="Times New Roman" pitchFamily="18" charset="0"/>
              </a:rPr>
              <a:t>O</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baseline="-25000" dirty="0">
                <a:solidFill>
                  <a:srgbClr val="E47588"/>
                </a:solidFill>
                <a:latin typeface="Gill Sans MT" panose="020B0502020104020203" pitchFamily="34" charset="0"/>
                <a:ea typeface="MS PGothic" pitchFamily="34" charset="-128"/>
                <a:cs typeface="Times New Roman" pitchFamily="18" charset="0"/>
              </a:rPr>
              <a:t>3</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+ 3Pb(</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Chromium is oxidized (0 to +3) and lead is reduced (+2 to 0).</a:t>
            </a:r>
          </a:p>
        </p:txBody>
      </p:sp>
    </p:spTree>
    <p:extLst>
      <p:ext uri="{BB962C8B-B14F-4D97-AF65-F5344CB8AC3E}">
        <p14:creationId xmlns:p14="http://schemas.microsoft.com/office/powerpoint/2010/main" val="41201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39</a:t>
            </a:fld>
            <a:endParaRPr lang="en-US" dirty="0">
              <a:solidFill>
                <a:schemeClr val="bg1"/>
              </a:solidFill>
            </a:endParaRPr>
          </a:p>
        </p:txBody>
      </p:sp>
      <p:sp>
        <p:nvSpPr>
          <p:cNvPr id="9" name="TextBox 4">
            <a:extLst>
              <a:ext uri="{FF2B5EF4-FFF2-40B4-BE49-F238E27FC236}">
                <a16:creationId xmlns:a16="http://schemas.microsoft.com/office/drawing/2014/main" id="{AE9C032D-D7A1-4D75-BC30-929CB423509E}"/>
              </a:ext>
            </a:extLst>
          </p:cNvPr>
          <p:cNvSpPr txBox="1">
            <a:spLocks noChangeArrowheads="1"/>
          </p:cNvSpPr>
          <p:nvPr/>
        </p:nvSpPr>
        <p:spPr bwMode="auto">
          <a:xfrm>
            <a:off x="0" y="793978"/>
            <a:ext cx="9144000" cy="1022909"/>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Predict which of the following reactions will occur, and for those that will occur, balance the equation and indicate which element is oxidized and which is reduced: (a) Al(</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CaCl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  (b) Cr(</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Pb(C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(c) Sn(</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HI(</a:t>
            </a:r>
            <a:r>
              <a:rPr lang="en-US" altLang="en-US" i="1"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aq</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 ?</a:t>
            </a:r>
          </a:p>
        </p:txBody>
      </p:sp>
      <p:sp>
        <p:nvSpPr>
          <p:cNvPr id="10" name="Rectangle 2">
            <a:extLst>
              <a:ext uri="{FF2B5EF4-FFF2-40B4-BE49-F238E27FC236}">
                <a16:creationId xmlns:a16="http://schemas.microsoft.com/office/drawing/2014/main" id="{CDC510D5-66EC-4632-823C-220C60EF42AE}"/>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 Continued (Part C)</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4">
            <a:extLst>
              <a:ext uri="{FF2B5EF4-FFF2-40B4-BE49-F238E27FC236}">
                <a16:creationId xmlns:a16="http://schemas.microsoft.com/office/drawing/2014/main" id="{B6CBAE69-CC2F-4959-A5BB-08368C9F022D}"/>
              </a:ext>
            </a:extLst>
          </p:cNvPr>
          <p:cNvSpPr txBox="1">
            <a:spLocks noChangeArrowheads="1"/>
          </p:cNvSpPr>
          <p:nvPr/>
        </p:nvSpPr>
        <p:spPr bwMode="auto">
          <a:xfrm>
            <a:off x="1" y="1894555"/>
            <a:ext cx="9143999" cy="286232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b="1" dirty="0">
                <a:solidFill>
                  <a:srgbClr val="E47588"/>
                </a:solidFill>
                <a:latin typeface="Gill Sans MT" panose="020B0502020104020203" pitchFamily="34" charset="0"/>
                <a:ea typeface="MS PGothic" pitchFamily="34" charset="-128"/>
                <a:cs typeface="Arial" pitchFamily="34" charset="0"/>
              </a:rPr>
              <a:t>Solution</a:t>
            </a:r>
            <a:r>
              <a:rPr lang="en-US" dirty="0">
                <a:solidFill>
                  <a:schemeClr val="tx1">
                    <a:lumMod val="75000"/>
                    <a:lumOff val="25000"/>
                  </a:schemeClr>
                </a:solidFill>
                <a:latin typeface="Gill Sans MT" panose="020B0502020104020203" pitchFamily="34" charset="0"/>
                <a:ea typeface="MS PGothic" pitchFamily="34" charset="-128"/>
                <a:cs typeface="Arial" pitchFamily="34" charset="0"/>
              </a:rPr>
              <a:t>  </a:t>
            </a:r>
            <a:endParaRPr 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a:p>
            <a:pPr eaLnBrk="0" hangingPunct="0">
              <a:buClr>
                <a:srgbClr val="000000"/>
              </a:buClr>
              <a:buSzPct val="100000"/>
              <a:buFont typeface="Wingdings" pitchFamily="82" charset="0"/>
              <a:buAutoNum type="alphaLcParenBoth" startAt="3"/>
            </a:pPr>
            <a:r>
              <a:rPr lang="en-US" dirty="0">
                <a:solidFill>
                  <a:srgbClr val="E47588"/>
                </a:solidFill>
                <a:latin typeface="Gill Sans MT" panose="020B0502020104020203" pitchFamily="34" charset="0"/>
                <a:ea typeface="MS PGothic" pitchFamily="34" charset="-128"/>
                <a:cs typeface="Times New Roman" pitchFamily="18" charset="0"/>
              </a:rPr>
              <a:t>The two half-reactions are as follows:</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		Oxidation: Sn(</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Sn</a:t>
            </a:r>
            <a:r>
              <a:rPr lang="en-US" baseline="30000" dirty="0">
                <a:solidFill>
                  <a:srgbClr val="E47588"/>
                </a:solidFill>
                <a:latin typeface="Gill Sans MT" panose="020B0502020104020203" pitchFamily="34" charset="0"/>
                <a:ea typeface="MS PGothic" pitchFamily="34" charset="-128"/>
                <a:cs typeface="Times New Roman" pitchFamily="18" charset="0"/>
              </a:rPr>
              <a:t>2+ </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+ 2e</a:t>
            </a:r>
            <a:r>
              <a:rPr lang="en-US" baseline="30000"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		Reduction: 2H</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+ 2e</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 → H</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a:solidFill>
                  <a:srgbClr val="E47588"/>
                </a:solidFill>
                <a:latin typeface="Gill Sans MT" panose="020B0502020104020203" pitchFamily="34" charset="0"/>
                <a:ea typeface="MS PGothic" pitchFamily="34" charset="-128"/>
                <a:cs typeface="Times New Roman" pitchFamily="18" charset="0"/>
              </a:rPr>
              <a:t>g</a:t>
            </a:r>
            <a:r>
              <a:rPr lang="en-US"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Adding the two half-reactions and canceling the electrons on both sides yields</a:t>
            </a:r>
          </a:p>
          <a:p>
            <a:pPr algn="ct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Sn(</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+ 2H</a:t>
            </a:r>
            <a:r>
              <a:rPr lang="en-US" baseline="30000" dirty="0">
                <a:solidFill>
                  <a:srgbClr val="E47588"/>
                </a:solidFill>
                <a:latin typeface="Gill Sans MT" panose="020B0502020104020203" pitchFamily="34" charset="0"/>
                <a:ea typeface="MS PGothic" pitchFamily="34" charset="-128"/>
                <a:cs typeface="Times New Roman" pitchFamily="18" charset="0"/>
              </a:rPr>
              <a:t>+</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Sn</a:t>
            </a:r>
            <a:r>
              <a:rPr lang="en-US" baseline="30000" dirty="0">
                <a:solidFill>
                  <a:srgbClr val="E47588"/>
                </a:solidFill>
                <a:latin typeface="Gill Sans MT" panose="020B0502020104020203" pitchFamily="34" charset="0"/>
                <a:ea typeface="MS PGothic" pitchFamily="34" charset="-128"/>
                <a:cs typeface="Times New Roman" pitchFamily="18" charset="0"/>
              </a:rPr>
              <a:t>2+ </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H</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a:solidFill>
                  <a:srgbClr val="E47588"/>
                </a:solidFill>
                <a:latin typeface="Gill Sans MT" panose="020B0502020104020203" pitchFamily="34" charset="0"/>
                <a:ea typeface="MS PGothic" pitchFamily="34" charset="-128"/>
                <a:cs typeface="Times New Roman" pitchFamily="18" charset="0"/>
              </a:rPr>
              <a:t>g</a:t>
            </a:r>
            <a:r>
              <a:rPr lang="en-US"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The overall balanced molecular equation is</a:t>
            </a:r>
          </a:p>
          <a:p>
            <a:pPr algn="ct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Sn(</a:t>
            </a:r>
            <a:r>
              <a:rPr lang="en-US" i="1" dirty="0">
                <a:solidFill>
                  <a:srgbClr val="E47588"/>
                </a:solidFill>
                <a:latin typeface="Gill Sans MT" panose="020B0502020104020203" pitchFamily="34" charset="0"/>
                <a:ea typeface="MS PGothic" pitchFamily="34" charset="-128"/>
                <a:cs typeface="Times New Roman" pitchFamily="18" charset="0"/>
              </a:rPr>
              <a:t>s</a:t>
            </a:r>
            <a:r>
              <a:rPr lang="en-US" dirty="0">
                <a:solidFill>
                  <a:srgbClr val="E47588"/>
                </a:solidFill>
                <a:latin typeface="Gill Sans MT" panose="020B0502020104020203" pitchFamily="34" charset="0"/>
                <a:ea typeface="MS PGothic" pitchFamily="34" charset="-128"/>
                <a:cs typeface="Times New Roman" pitchFamily="18" charset="0"/>
              </a:rPr>
              <a:t>) + 2HI(</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SnI</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err="1">
                <a:solidFill>
                  <a:srgbClr val="E47588"/>
                </a:solidFill>
                <a:latin typeface="Gill Sans MT" panose="020B0502020104020203" pitchFamily="34" charset="0"/>
                <a:ea typeface="MS PGothic" pitchFamily="34" charset="-128"/>
                <a:cs typeface="Times New Roman" pitchFamily="18" charset="0"/>
              </a:rPr>
              <a:t>aq</a:t>
            </a:r>
            <a:r>
              <a:rPr lang="en-US" dirty="0">
                <a:solidFill>
                  <a:srgbClr val="E47588"/>
                </a:solidFill>
                <a:latin typeface="Gill Sans MT" panose="020B0502020104020203" pitchFamily="34" charset="0"/>
                <a:ea typeface="MS PGothic" pitchFamily="34" charset="-128"/>
                <a:cs typeface="Times New Roman" pitchFamily="18" charset="0"/>
              </a:rPr>
              <a:t>) + H</a:t>
            </a:r>
            <a:r>
              <a:rPr lang="en-US" baseline="-25000" dirty="0">
                <a:solidFill>
                  <a:srgbClr val="E47588"/>
                </a:solidFill>
                <a:latin typeface="Gill Sans MT" panose="020B0502020104020203" pitchFamily="34" charset="0"/>
                <a:ea typeface="MS PGothic" pitchFamily="34" charset="-128"/>
                <a:cs typeface="Times New Roman" pitchFamily="18" charset="0"/>
              </a:rPr>
              <a:t>2</a:t>
            </a:r>
            <a:r>
              <a:rPr lang="en-US" dirty="0">
                <a:solidFill>
                  <a:srgbClr val="E47588"/>
                </a:solidFill>
                <a:latin typeface="Gill Sans MT" panose="020B0502020104020203" pitchFamily="34" charset="0"/>
                <a:ea typeface="MS PGothic" pitchFamily="34" charset="-128"/>
                <a:cs typeface="Times New Roman" pitchFamily="18" charset="0"/>
              </a:rPr>
              <a:t>(</a:t>
            </a:r>
            <a:r>
              <a:rPr lang="en-US" i="1" dirty="0">
                <a:solidFill>
                  <a:srgbClr val="E47588"/>
                </a:solidFill>
                <a:latin typeface="Gill Sans MT" panose="020B0502020104020203" pitchFamily="34" charset="0"/>
                <a:ea typeface="MS PGothic" pitchFamily="34" charset="-128"/>
                <a:cs typeface="Times New Roman" pitchFamily="18" charset="0"/>
              </a:rPr>
              <a:t>g</a:t>
            </a:r>
            <a:r>
              <a:rPr lang="en-US" dirty="0">
                <a:solidFill>
                  <a:srgbClr val="E47588"/>
                </a:solidFill>
                <a:latin typeface="Gill Sans MT" panose="020B0502020104020203" pitchFamily="34" charset="0"/>
                <a:ea typeface="MS PGothic" pitchFamily="34" charset="-128"/>
                <a:cs typeface="Times New Roman" pitchFamily="18" charset="0"/>
              </a:rPr>
              <a:t>)</a:t>
            </a:r>
          </a:p>
          <a:p>
            <a:pPr eaLnBrk="0" hangingPunct="0">
              <a:buClr>
                <a:srgbClr val="000000"/>
              </a:buClr>
              <a:buSzPct val="100000"/>
            </a:pPr>
            <a:r>
              <a:rPr lang="en-US" dirty="0">
                <a:solidFill>
                  <a:srgbClr val="E47588"/>
                </a:solidFill>
                <a:latin typeface="Gill Sans MT" panose="020B0502020104020203" pitchFamily="34" charset="0"/>
                <a:ea typeface="MS PGothic" pitchFamily="34" charset="-128"/>
                <a:cs typeface="Times New Roman" pitchFamily="18" charset="0"/>
              </a:rPr>
              <a:t>Tin is oxidized (0 to +2) and hydrogen is reduced (+1 to 0).  Reactions in which hydrogen ion is reduced to hydrogen gas are known as</a:t>
            </a:r>
            <a:r>
              <a:rPr 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b="1" dirty="0">
                <a:solidFill>
                  <a:srgbClr val="67AEB6"/>
                </a:solidFill>
                <a:latin typeface="Gill Sans MT" panose="020B0502020104020203" pitchFamily="34" charset="0"/>
                <a:ea typeface="MS PGothic" pitchFamily="34" charset="-128"/>
                <a:cs typeface="Times New Roman" pitchFamily="18" charset="0"/>
              </a:rPr>
              <a:t>hydrogen</a:t>
            </a:r>
            <a:r>
              <a:rPr lang="en-US" b="1"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b="1" dirty="0">
                <a:solidFill>
                  <a:srgbClr val="67AEB6"/>
                </a:solidFill>
                <a:latin typeface="Gill Sans MT" panose="020B0502020104020203" pitchFamily="34" charset="0"/>
                <a:ea typeface="MS PGothic" pitchFamily="34" charset="-128"/>
                <a:cs typeface="Times New Roman" pitchFamily="18" charset="0"/>
              </a:rPr>
              <a:t>displacement</a:t>
            </a:r>
            <a:r>
              <a:rPr 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r>
              <a:rPr lang="en-US" dirty="0">
                <a:solidFill>
                  <a:srgbClr val="E47588"/>
                </a:solidFill>
                <a:latin typeface="Gill Sans MT" panose="020B0502020104020203" pitchFamily="34" charset="0"/>
                <a:ea typeface="MS PGothic" pitchFamily="34" charset="-128"/>
                <a:cs typeface="Times New Roman" pitchFamily="18" charset="0"/>
              </a:rPr>
              <a:t>reactions.</a:t>
            </a:r>
          </a:p>
        </p:txBody>
      </p:sp>
      <p:sp>
        <p:nvSpPr>
          <p:cNvPr id="13" name="TextBox 4">
            <a:extLst>
              <a:ext uri="{FF2B5EF4-FFF2-40B4-BE49-F238E27FC236}">
                <a16:creationId xmlns:a16="http://schemas.microsoft.com/office/drawing/2014/main" id="{687D62EA-3C26-47EF-98CC-8F8415289A78}"/>
              </a:ext>
            </a:extLst>
          </p:cNvPr>
          <p:cNvSpPr txBox="1">
            <a:spLocks noChangeArrowheads="1"/>
          </p:cNvSpPr>
          <p:nvPr/>
        </p:nvSpPr>
        <p:spPr bwMode="auto">
          <a:xfrm>
            <a:off x="0" y="5158290"/>
            <a:ext cx="914399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ea typeface="MS PGothic" pitchFamily="34" charset="-128"/>
                <a:cs typeface="Arial" pitchFamily="34" charset="0"/>
              </a:rPr>
              <a:t>Think About It</a:t>
            </a:r>
            <a:r>
              <a:rPr lang="en-US" altLang="en-US" dirty="0">
                <a:solidFill>
                  <a:srgbClr val="E47588"/>
                </a:solidFill>
                <a:latin typeface="Gill Sans MT" panose="020B0502020104020203" pitchFamily="34" charset="0"/>
                <a:ea typeface="MS PGothic" pitchFamily="34" charset="-128"/>
                <a:cs typeface="Times New Roman" pitchFamily="18"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Check your conclusions by working each problem backward. Write each equation in reverse and compare the positions of the elements in the activity series.</a:t>
            </a:r>
          </a:p>
        </p:txBody>
      </p:sp>
    </p:spTree>
    <p:extLst>
      <p:ext uri="{BB962C8B-B14F-4D97-AF65-F5344CB8AC3E}">
        <p14:creationId xmlns:p14="http://schemas.microsoft.com/office/powerpoint/2010/main" val="136184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4</a:t>
            </a:fld>
            <a:endParaRPr lang="en-US" dirty="0">
              <a:solidFill>
                <a:schemeClr val="bg1"/>
              </a:solidFill>
            </a:endParaRPr>
          </a:p>
        </p:txBody>
      </p:sp>
      <p:sp>
        <p:nvSpPr>
          <p:cNvPr id="8" name="Text Box 3">
            <a:extLst>
              <a:ext uri="{FF2B5EF4-FFF2-40B4-BE49-F238E27FC236}">
                <a16:creationId xmlns:a16="http://schemas.microsoft.com/office/drawing/2014/main" id="{9250636B-EEEB-425B-9741-B2802E726294}"/>
              </a:ext>
            </a:extLst>
          </p:cNvPr>
          <p:cNvSpPr txBox="1">
            <a:spLocks noChangeArrowheads="1"/>
          </p:cNvSpPr>
          <p:nvPr/>
        </p:nvSpPr>
        <p:spPr bwMode="auto">
          <a:xfrm>
            <a:off x="0" y="1265875"/>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buFontTx/>
              <a:buAutoNum type="arabicPeriod"/>
            </a:pPr>
            <a:r>
              <a:rPr lang="en-US" altLang="en-US" sz="1800" dirty="0">
                <a:solidFill>
                  <a:schemeClr val="tx1">
                    <a:lumMod val="75000"/>
                    <a:lumOff val="25000"/>
                  </a:schemeClr>
                </a:solidFill>
                <a:latin typeface="Gill Sans MT" panose="020B0502020104020203" pitchFamily="34" charset="0"/>
              </a:rPr>
              <a:t>Write the </a:t>
            </a:r>
            <a:r>
              <a:rPr lang="en-US" altLang="en-US" sz="1800" b="1" dirty="0">
                <a:solidFill>
                  <a:srgbClr val="67AEB6"/>
                </a:solidFill>
                <a:latin typeface="Gill Sans MT" panose="020B0502020104020203" pitchFamily="34" charset="0"/>
              </a:rPr>
              <a:t>correct</a:t>
            </a:r>
            <a:r>
              <a:rPr lang="en-US" altLang="en-US" sz="1800" dirty="0">
                <a:solidFill>
                  <a:schemeClr val="tx1">
                    <a:lumMod val="75000"/>
                    <a:lumOff val="25000"/>
                  </a:schemeClr>
                </a:solidFill>
                <a:latin typeface="Gill Sans MT" panose="020B0502020104020203" pitchFamily="34" charset="0"/>
              </a:rPr>
              <a:t> chemical formula(s) for the reactants on the left side and the </a:t>
            </a:r>
            <a:r>
              <a:rPr lang="en-US" altLang="en-US" sz="1800" b="1" dirty="0">
                <a:solidFill>
                  <a:srgbClr val="67AEB6"/>
                </a:solidFill>
                <a:latin typeface="Gill Sans MT" panose="020B0502020104020203" pitchFamily="34" charset="0"/>
              </a:rPr>
              <a:t>correct</a:t>
            </a:r>
            <a:r>
              <a:rPr lang="en-US" altLang="en-US" sz="1800" dirty="0">
                <a:solidFill>
                  <a:schemeClr val="tx1">
                    <a:lumMod val="75000"/>
                    <a:lumOff val="25000"/>
                  </a:schemeClr>
                </a:solidFill>
                <a:latin typeface="Gill Sans MT" panose="020B0502020104020203" pitchFamily="34" charset="0"/>
              </a:rPr>
              <a:t> chemical formula(s) for the product(s) on the right side of the equation. </a:t>
            </a:r>
          </a:p>
        </p:txBody>
      </p:sp>
      <p:sp>
        <p:nvSpPr>
          <p:cNvPr id="15" name="Text Box 8">
            <a:extLst>
              <a:ext uri="{FF2B5EF4-FFF2-40B4-BE49-F238E27FC236}">
                <a16:creationId xmlns:a16="http://schemas.microsoft.com/office/drawing/2014/main" id="{34697430-05BF-4CDA-8C83-D91FE9198D8A}"/>
              </a:ext>
            </a:extLst>
          </p:cNvPr>
          <p:cNvSpPr txBox="1">
            <a:spLocks noChangeArrowheads="1"/>
          </p:cNvSpPr>
          <p:nvPr/>
        </p:nvSpPr>
        <p:spPr bwMode="auto">
          <a:xfrm>
            <a:off x="-18567" y="2215692"/>
            <a:ext cx="9143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buFontTx/>
              <a:buAutoNum type="arabicPeriod" startAt="2"/>
            </a:pPr>
            <a:r>
              <a:rPr lang="en-US" altLang="en-US" sz="1800" dirty="0">
                <a:solidFill>
                  <a:schemeClr val="tx1">
                    <a:lumMod val="75000"/>
                    <a:lumOff val="25000"/>
                  </a:schemeClr>
                </a:solidFill>
                <a:latin typeface="Gill Sans MT" panose="020B0502020104020203" pitchFamily="34" charset="0"/>
              </a:rPr>
              <a:t>Change the numbers in front of the formulas (</a:t>
            </a:r>
            <a:r>
              <a:rPr lang="en-US" altLang="en-US" sz="1800" b="1" dirty="0">
                <a:solidFill>
                  <a:srgbClr val="67AEB6"/>
                </a:solidFill>
                <a:latin typeface="Gill Sans MT" panose="020B0502020104020203" pitchFamily="34" charset="0"/>
              </a:rPr>
              <a:t>coefficients</a:t>
            </a:r>
            <a:r>
              <a:rPr lang="en-US" altLang="en-US" sz="1800" dirty="0">
                <a:solidFill>
                  <a:schemeClr val="tx1">
                    <a:lumMod val="75000"/>
                    <a:lumOff val="25000"/>
                  </a:schemeClr>
                </a:solidFill>
                <a:latin typeface="Gill Sans MT" panose="020B0502020104020203" pitchFamily="34" charset="0"/>
              </a:rPr>
              <a:t>) to make the number of atoms of each element the same on both sides of the equation.  Do not change the subscripts.  (subscripts balance charge, coefficients balance equations.</a:t>
            </a:r>
          </a:p>
        </p:txBody>
      </p:sp>
      <p:sp>
        <p:nvSpPr>
          <p:cNvPr id="20" name="Text Box 3">
            <a:extLst>
              <a:ext uri="{FF2B5EF4-FFF2-40B4-BE49-F238E27FC236}">
                <a16:creationId xmlns:a16="http://schemas.microsoft.com/office/drawing/2014/main" id="{A6E60C23-5119-4235-A2C3-05EAA5CC360F}"/>
              </a:ext>
            </a:extLst>
          </p:cNvPr>
          <p:cNvSpPr txBox="1">
            <a:spLocks noChangeArrowheads="1"/>
          </p:cNvSpPr>
          <p:nvPr/>
        </p:nvSpPr>
        <p:spPr bwMode="auto">
          <a:xfrm>
            <a:off x="-18567" y="3249026"/>
            <a:ext cx="9174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800100" lvl="1" indent="-342900" defTabSz="914400">
              <a:buFont typeface="+mj-lt"/>
              <a:buAutoNum type="alphaLcParenR"/>
            </a:pPr>
            <a:r>
              <a:rPr lang="en-US" altLang="en-US" sz="1800" dirty="0">
                <a:solidFill>
                  <a:schemeClr val="tx1">
                    <a:lumMod val="75000"/>
                    <a:lumOff val="25000"/>
                  </a:schemeClr>
                </a:solidFill>
                <a:latin typeface="Gill Sans MT" panose="020B0502020104020203" pitchFamily="34" charset="0"/>
              </a:rPr>
              <a:t>Start by balancing those elements that appear in only one reactant and one product. The ones that occur the least.</a:t>
            </a:r>
          </a:p>
        </p:txBody>
      </p:sp>
      <p:sp>
        <p:nvSpPr>
          <p:cNvPr id="21" name="Text Box 3">
            <a:extLst>
              <a:ext uri="{FF2B5EF4-FFF2-40B4-BE49-F238E27FC236}">
                <a16:creationId xmlns:a16="http://schemas.microsoft.com/office/drawing/2014/main" id="{0243013A-44F1-4CB1-BF5C-8F704F7EE24B}"/>
              </a:ext>
            </a:extLst>
          </p:cNvPr>
          <p:cNvSpPr txBox="1">
            <a:spLocks noChangeArrowheads="1"/>
          </p:cNvSpPr>
          <p:nvPr/>
        </p:nvSpPr>
        <p:spPr bwMode="auto">
          <a:xfrm>
            <a:off x="-3" y="4036748"/>
            <a:ext cx="91369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800100" lvl="1" indent="-342900" defTabSz="914400">
              <a:buFont typeface="+mj-lt"/>
              <a:buAutoNum type="alphaLcParenR" startAt="2"/>
            </a:pPr>
            <a:r>
              <a:rPr lang="en-US" altLang="en-US" sz="1800" dirty="0">
                <a:solidFill>
                  <a:schemeClr val="tx1">
                    <a:lumMod val="75000"/>
                    <a:lumOff val="25000"/>
                  </a:schemeClr>
                </a:solidFill>
                <a:latin typeface="Gill Sans MT" panose="020B0502020104020203" pitchFamily="34" charset="0"/>
              </a:rPr>
              <a:t>Balance those elements that appear in two or more reactants or products. </a:t>
            </a:r>
          </a:p>
        </p:txBody>
      </p:sp>
      <p:sp>
        <p:nvSpPr>
          <p:cNvPr id="22" name="Text Box 1027">
            <a:extLst>
              <a:ext uri="{FF2B5EF4-FFF2-40B4-BE49-F238E27FC236}">
                <a16:creationId xmlns:a16="http://schemas.microsoft.com/office/drawing/2014/main" id="{8F42C9EC-34BD-491D-9420-27035EBAEB32}"/>
              </a:ext>
            </a:extLst>
          </p:cNvPr>
          <p:cNvSpPr txBox="1">
            <a:spLocks noChangeArrowheads="1"/>
          </p:cNvSpPr>
          <p:nvPr/>
        </p:nvSpPr>
        <p:spPr bwMode="auto">
          <a:xfrm>
            <a:off x="-2" y="4822060"/>
            <a:ext cx="91369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buFont typeface="+mj-lt"/>
              <a:buAutoNum type="arabicPeriod" startAt="3"/>
            </a:pPr>
            <a:r>
              <a:rPr lang="en-US" altLang="en-US" sz="1800" dirty="0">
                <a:solidFill>
                  <a:schemeClr val="tx1">
                    <a:lumMod val="75000"/>
                    <a:lumOff val="25000"/>
                  </a:schemeClr>
                </a:solidFill>
                <a:latin typeface="Gill Sans MT" panose="020B0502020104020203" pitchFamily="34" charset="0"/>
              </a:rPr>
              <a:t>Check to make sure that you have the same number of each type of atom on both sides of the equation. </a:t>
            </a:r>
          </a:p>
        </p:txBody>
      </p:sp>
      <p:sp>
        <p:nvSpPr>
          <p:cNvPr id="24" name="Rectangle 2">
            <a:extLst>
              <a:ext uri="{FF2B5EF4-FFF2-40B4-BE49-F238E27FC236}">
                <a16:creationId xmlns:a16="http://schemas.microsoft.com/office/drawing/2014/main" id="{BCAE5D53-5C9D-404F-8819-D47E7902964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Balancing Chemical Equations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AAC3643A-5D25-4DB2-ABE1-A37E3EC9B975}"/>
              </a:ext>
            </a:extLst>
          </p:cNvPr>
          <p:cNvSpPr txBox="1"/>
          <p:nvPr/>
        </p:nvSpPr>
        <p:spPr>
          <a:xfrm>
            <a:off x="3229004" y="5747502"/>
            <a:ext cx="2685992" cy="369332"/>
          </a:xfrm>
          <a:prstGeom prst="rect">
            <a:avLst/>
          </a:prstGeom>
          <a:noFill/>
        </p:spPr>
        <p:txBody>
          <a:bodyPr wrap="none" rtlCol="0">
            <a:spAutoFit/>
          </a:bodyPr>
          <a:lstStyle/>
          <a:p>
            <a:pPr algn="ctr"/>
            <a:r>
              <a:rPr lang="en-US" dirty="0">
                <a:solidFill>
                  <a:srgbClr val="67AEB6"/>
                </a:solidFill>
                <a:latin typeface="Gill Sans MT" panose="020B0502020104020203" pitchFamily="34" charset="0"/>
                <a:hlinkClick r:id="rId2">
                  <a:extLst>
                    <a:ext uri="{A12FA001-AC4F-418D-AE19-62706E023703}">
                      <ahyp:hlinkClr xmlns:ahyp="http://schemas.microsoft.com/office/drawing/2018/hyperlinkcolor" val="tx"/>
                    </a:ext>
                  </a:extLst>
                </a:hlinkClick>
              </a:rPr>
              <a:t>Link to an Extra Tips Video</a:t>
            </a:r>
            <a:endParaRPr lang="en-US" dirty="0">
              <a:solidFill>
                <a:srgbClr val="67AEB6"/>
              </a:solidFill>
              <a:latin typeface="Gill Sans MT" panose="020B0502020104020203" pitchFamily="34" charset="0"/>
            </a:endParaRPr>
          </a:p>
        </p:txBody>
      </p:sp>
      <p:sp>
        <p:nvSpPr>
          <p:cNvPr id="9" name="TextBox 8">
            <a:extLst>
              <a:ext uri="{FF2B5EF4-FFF2-40B4-BE49-F238E27FC236}">
                <a16:creationId xmlns:a16="http://schemas.microsoft.com/office/drawing/2014/main" id="{2F58F981-37E9-44DA-A9A2-C1F0EC93DBA2}"/>
              </a:ext>
            </a:extLst>
          </p:cNvPr>
          <p:cNvSpPr txBox="1"/>
          <p:nvPr/>
        </p:nvSpPr>
        <p:spPr>
          <a:xfrm>
            <a:off x="3464165" y="6299395"/>
            <a:ext cx="2215671" cy="369332"/>
          </a:xfrm>
          <a:prstGeom prst="rect">
            <a:avLst/>
          </a:prstGeom>
          <a:noFill/>
        </p:spPr>
        <p:txBody>
          <a:bodyPr wrap="none" rtlCol="0">
            <a:spAutoFit/>
          </a:bodyPr>
          <a:lstStyle/>
          <a:p>
            <a:pPr algn="ctr"/>
            <a:r>
              <a:rPr lang="en-US" dirty="0">
                <a:solidFill>
                  <a:srgbClr val="67AEB6"/>
                </a:solidFill>
                <a:latin typeface="Gill Sans MT" panose="020B0502020104020203" pitchFamily="34" charset="0"/>
                <a:hlinkClick r:id="rId3">
                  <a:extLst>
                    <a:ext uri="{A12FA001-AC4F-418D-AE19-62706E023703}">
                      <ahyp:hlinkClr xmlns:ahyp="http://schemas.microsoft.com/office/drawing/2018/hyperlinkcolor" val="tx"/>
                    </a:ext>
                  </a:extLst>
                </a:hlinkClick>
              </a:rPr>
              <a:t>Link to Extra Practice</a:t>
            </a:r>
            <a:endParaRPr lang="en-US" dirty="0">
              <a:solidFill>
                <a:srgbClr val="67AEB6"/>
              </a:solidFill>
              <a:latin typeface="Gill Sans MT" panose="020B0502020104020203" pitchFamily="34" charset="0"/>
            </a:endParaRPr>
          </a:p>
        </p:txBody>
      </p:sp>
    </p:spTree>
    <p:extLst>
      <p:ext uri="{BB962C8B-B14F-4D97-AF65-F5344CB8AC3E}">
        <p14:creationId xmlns:p14="http://schemas.microsoft.com/office/powerpoint/2010/main" val="42001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40</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TextBox 23">
                <a:extLst>
                  <a:ext uri="{FF2B5EF4-FFF2-40B4-BE49-F238E27FC236}">
                    <a16:creationId xmlns:a16="http://schemas.microsoft.com/office/drawing/2014/main" id="{079EAC88-7A46-4E34-88FE-44120ED344F7}"/>
                  </a:ext>
                </a:extLst>
              </p:cNvPr>
              <p:cNvSpPr txBox="1">
                <a:spLocks noChangeArrowheads="1"/>
              </p:cNvSpPr>
              <p:nvPr/>
            </p:nvSpPr>
            <p:spPr bwMode="auto">
              <a:xfrm>
                <a:off x="1532393" y="1473426"/>
                <a:ext cx="58674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N</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  3H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2NH</a:t>
                </a:r>
                <a:r>
                  <a:rPr lang="en-US" altLang="en-US" b="1" baseline="-25000" dirty="0">
                    <a:solidFill>
                      <a:schemeClr val="tx1">
                        <a:lumMod val="75000"/>
                        <a:lumOff val="25000"/>
                      </a:schemeClr>
                    </a:solidFill>
                    <a:latin typeface="Gill Sans MT" panose="020B0502020104020203" pitchFamily="34" charset="0"/>
                  </a:rPr>
                  <a:t>3</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a:t>
                </a:r>
              </a:p>
            </p:txBody>
          </p:sp>
        </mc:Choice>
        <mc:Fallback xmlns="">
          <p:sp>
            <p:nvSpPr>
              <p:cNvPr id="8" name="TextBox 23">
                <a:extLst>
                  <a:ext uri="{FF2B5EF4-FFF2-40B4-BE49-F238E27FC236}">
                    <a16:creationId xmlns:a16="http://schemas.microsoft.com/office/drawing/2014/main" id="{079EAC88-7A46-4E34-88FE-44120ED344F7}"/>
                  </a:ext>
                </a:extLst>
              </p:cNvPr>
              <p:cNvSpPr txBox="1">
                <a:spLocks noRot="1" noChangeAspect="1" noMove="1" noResize="1" noEditPoints="1" noAdjustHandles="1" noChangeArrowheads="1" noChangeShapeType="1" noTextEdit="1"/>
              </p:cNvSpPr>
              <p:nvPr/>
            </p:nvSpPr>
            <p:spPr bwMode="auto">
              <a:xfrm>
                <a:off x="1532393" y="1473426"/>
                <a:ext cx="5867400" cy="321563"/>
              </a:xfrm>
              <a:prstGeom prst="rect">
                <a:avLst/>
              </a:prstGeom>
              <a:blipFill>
                <a:blip r:embed="rId2"/>
                <a:stretch>
                  <a:fillRect t="-26923" b="-30769"/>
                </a:stretch>
              </a:blipFill>
              <a:ln w="9525">
                <a:noFill/>
                <a:miter lim="800000"/>
                <a:headEnd/>
                <a:tailEnd/>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4B7AB504-E39A-4921-BCFA-0E96E77C7081}"/>
              </a:ext>
            </a:extLst>
          </p:cNvPr>
          <p:cNvSpPr/>
          <p:nvPr/>
        </p:nvSpPr>
        <p:spPr>
          <a:xfrm>
            <a:off x="0" y="827095"/>
            <a:ext cx="9144000"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Combination reactions can involve oxidation and reduction. Hydrogen is oxidized from 0 to +1 and nitrogen is reduced from 0 to –3.</a:t>
            </a:r>
          </a:p>
        </p:txBody>
      </p:sp>
      <p:sp>
        <p:nvSpPr>
          <p:cNvPr id="10" name="Rectangle 2">
            <a:extLst>
              <a:ext uri="{FF2B5EF4-FFF2-40B4-BE49-F238E27FC236}">
                <a16:creationId xmlns:a16="http://schemas.microsoft.com/office/drawing/2014/main" id="{0DBA08D0-044C-4473-B8AE-79AD82111D5C}"/>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Other Types of Redox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6">
            <a:extLst>
              <a:ext uri="{FF2B5EF4-FFF2-40B4-BE49-F238E27FC236}">
                <a16:creationId xmlns:a16="http://schemas.microsoft.com/office/drawing/2014/main" id="{8BA88EDE-94F6-415B-B67D-ACBB91298772}"/>
              </a:ext>
            </a:extLst>
          </p:cNvPr>
          <p:cNvSpPr txBox="1">
            <a:spLocks noChangeArrowheads="1"/>
          </p:cNvSpPr>
          <p:nvPr/>
        </p:nvSpPr>
        <p:spPr bwMode="auto">
          <a:xfrm>
            <a:off x="0" y="2285920"/>
            <a:ext cx="9144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Decomposition can also be a redox reaction. Na</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is reduced to Na and H</a:t>
            </a:r>
            <a:r>
              <a:rPr lang="en-US" altLang="en-US" baseline="30000"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 is oxidized to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6970D8B5-3BFA-4FD5-A119-830B6B55CFCC}"/>
                  </a:ext>
                </a:extLst>
              </p:cNvPr>
              <p:cNvSpPr txBox="1">
                <a:spLocks noChangeArrowheads="1"/>
              </p:cNvSpPr>
              <p:nvPr/>
            </p:nvSpPr>
            <p:spPr bwMode="auto">
              <a:xfrm>
                <a:off x="1532393" y="2644949"/>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err="1">
                    <a:solidFill>
                      <a:schemeClr val="tx1">
                        <a:lumMod val="75000"/>
                        <a:lumOff val="25000"/>
                      </a:schemeClr>
                    </a:solidFill>
                    <a:latin typeface="Gill Sans MT" panose="020B0502020104020203" pitchFamily="34" charset="0"/>
                  </a:rPr>
                  <a:t>NaH</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s</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2Na(</a:t>
                </a:r>
                <a:r>
                  <a:rPr lang="en-US" altLang="en-US" b="1" i="1" dirty="0">
                    <a:solidFill>
                      <a:schemeClr val="tx1">
                        <a:lumMod val="75000"/>
                        <a:lumOff val="25000"/>
                      </a:schemeClr>
                    </a:solidFill>
                    <a:latin typeface="Gill Sans MT" panose="020B0502020104020203" pitchFamily="34" charset="0"/>
                  </a:rPr>
                  <a:t>s</a:t>
                </a:r>
                <a:r>
                  <a:rPr lang="en-US" altLang="en-US" b="1" dirty="0">
                    <a:solidFill>
                      <a:schemeClr val="tx1">
                        <a:lumMod val="75000"/>
                        <a:lumOff val="25000"/>
                      </a:schemeClr>
                    </a:solidFill>
                    <a:latin typeface="Gill Sans MT" panose="020B0502020104020203" pitchFamily="34" charset="0"/>
                  </a:rPr>
                  <a:t>) +  3H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a:t>
                </a:r>
              </a:p>
            </p:txBody>
          </p:sp>
        </mc:Choice>
        <mc:Fallback xmlns="">
          <p:sp>
            <p:nvSpPr>
              <p:cNvPr id="13" name="TextBox 23">
                <a:extLst>
                  <a:ext uri="{FF2B5EF4-FFF2-40B4-BE49-F238E27FC236}">
                    <a16:creationId xmlns:a16="http://schemas.microsoft.com/office/drawing/2014/main" id="{6970D8B5-3BFA-4FD5-A119-830B6B55CFCC}"/>
                  </a:ext>
                </a:extLst>
              </p:cNvPr>
              <p:cNvSpPr txBox="1">
                <a:spLocks noRot="1" noChangeAspect="1" noMove="1" noResize="1" noEditPoints="1" noAdjustHandles="1" noChangeArrowheads="1" noChangeShapeType="1" noTextEdit="1"/>
              </p:cNvSpPr>
              <p:nvPr/>
            </p:nvSpPr>
            <p:spPr bwMode="auto">
              <a:xfrm>
                <a:off x="1532393" y="2644949"/>
                <a:ext cx="5867400" cy="316690"/>
              </a:xfrm>
              <a:prstGeom prst="rect">
                <a:avLst/>
              </a:prstGeom>
              <a:blipFill>
                <a:blip r:embed="rId3"/>
                <a:stretch>
                  <a:fillRect t="-26923" b="-30769"/>
                </a:stretch>
              </a:blipFill>
              <a:ln w="9525">
                <a:noFill/>
                <a:miter lim="800000"/>
                <a:headEnd/>
                <a:tailEnd/>
              </a:ln>
            </p:spPr>
            <p:txBody>
              <a:bodyPr/>
              <a:lstStyle/>
              <a:p>
                <a:r>
                  <a:rPr lang="en-US">
                    <a:noFill/>
                  </a:rPr>
                  <a:t> </a:t>
                </a:r>
              </a:p>
            </p:txBody>
          </p:sp>
        </mc:Fallback>
      </mc:AlternateContent>
      <p:sp>
        <p:nvSpPr>
          <p:cNvPr id="14" name="TextBox 6">
            <a:extLst>
              <a:ext uri="{FF2B5EF4-FFF2-40B4-BE49-F238E27FC236}">
                <a16:creationId xmlns:a16="http://schemas.microsoft.com/office/drawing/2014/main" id="{B8FDFADB-55BE-4A97-88E7-6E0854D3D1A7}"/>
              </a:ext>
            </a:extLst>
          </p:cNvPr>
          <p:cNvSpPr txBox="1">
            <a:spLocks noChangeArrowheads="1"/>
          </p:cNvSpPr>
          <p:nvPr/>
        </p:nvSpPr>
        <p:spPr bwMode="auto">
          <a:xfrm>
            <a:off x="0" y="3523420"/>
            <a:ext cx="8763000" cy="923330"/>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Times New Roman" pitchFamily="18" charset="0"/>
              </a:rPr>
              <a:t>Disproportionation</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47588"/>
                </a:solidFill>
                <a:latin typeface="Gill Sans MT" panose="020B0502020104020203" pitchFamily="34" charset="0"/>
                <a:cs typeface="Times New Roman" pitchFamily="18" charset="0"/>
              </a:rPr>
              <a:t>reactions</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occur when one element undergoes both oxidation and reduction. Oxygen in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O</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(and other peroxides) has an oxidation number of –1.</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p:txBody>
      </p:sp>
      <mc:AlternateContent xmlns:mc="http://schemas.openxmlformats.org/markup-compatibility/2006" xmlns:a14="http://schemas.microsoft.com/office/drawing/2010/main">
        <mc:Choice Requires="a14">
          <p:sp>
            <p:nvSpPr>
              <p:cNvPr id="15" name="TextBox 23">
                <a:extLst>
                  <a:ext uri="{FF2B5EF4-FFF2-40B4-BE49-F238E27FC236}">
                    <a16:creationId xmlns:a16="http://schemas.microsoft.com/office/drawing/2014/main" id="{290689F7-8AE1-45EA-BF02-F0788A34DA39}"/>
                  </a:ext>
                </a:extLst>
              </p:cNvPr>
              <p:cNvSpPr txBox="1">
                <a:spLocks noChangeArrowheads="1"/>
              </p:cNvSpPr>
              <p:nvPr/>
            </p:nvSpPr>
            <p:spPr bwMode="auto">
              <a:xfrm>
                <a:off x="1532393" y="4212924"/>
                <a:ext cx="58674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2H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rgbClr val="67AEB6"/>
                    </a:solidFill>
                    <a:latin typeface="Gill Sans MT" panose="020B0502020104020203" pitchFamily="34" charset="0"/>
                  </a:rPr>
                  <a:t>O</a:t>
                </a:r>
                <a:r>
                  <a:rPr lang="en-US" altLang="en-US" b="1" baseline="-25000" dirty="0">
                    <a:solidFill>
                      <a:srgbClr val="67AEB6"/>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dirty="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2H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rgbClr val="67AEB6"/>
                    </a:solidFill>
                    <a:latin typeface="Gill Sans MT" panose="020B0502020104020203" pitchFamily="34" charset="0"/>
                  </a:rPr>
                  <a:t>O</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l</a:t>
                </a:r>
                <a:r>
                  <a:rPr lang="en-US" altLang="en-US" b="1" dirty="0">
                    <a:solidFill>
                      <a:schemeClr val="tx1">
                        <a:lumMod val="75000"/>
                        <a:lumOff val="25000"/>
                      </a:schemeClr>
                    </a:solidFill>
                    <a:latin typeface="Gill Sans MT" panose="020B0502020104020203" pitchFamily="34" charset="0"/>
                  </a:rPr>
                  <a:t>)  +  </a:t>
                </a:r>
                <a:r>
                  <a:rPr lang="en-US" altLang="en-US" b="1" dirty="0">
                    <a:solidFill>
                      <a:srgbClr val="67AEB6"/>
                    </a:solidFill>
                    <a:latin typeface="Gill Sans MT" panose="020B0502020104020203" pitchFamily="34" charset="0"/>
                  </a:rPr>
                  <a:t>O</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a:t>
                </a:r>
              </a:p>
            </p:txBody>
          </p:sp>
        </mc:Choice>
        <mc:Fallback xmlns="">
          <p:sp>
            <p:nvSpPr>
              <p:cNvPr id="15" name="TextBox 23">
                <a:extLst>
                  <a:ext uri="{FF2B5EF4-FFF2-40B4-BE49-F238E27FC236}">
                    <a16:creationId xmlns:a16="http://schemas.microsoft.com/office/drawing/2014/main" id="{290689F7-8AE1-45EA-BF02-F0788A34DA39}"/>
                  </a:ext>
                </a:extLst>
              </p:cNvPr>
              <p:cNvSpPr txBox="1">
                <a:spLocks noRot="1" noChangeAspect="1" noMove="1" noResize="1" noEditPoints="1" noAdjustHandles="1" noChangeArrowheads="1" noChangeShapeType="1" noTextEdit="1"/>
              </p:cNvSpPr>
              <p:nvPr/>
            </p:nvSpPr>
            <p:spPr bwMode="auto">
              <a:xfrm>
                <a:off x="1532393" y="4212924"/>
                <a:ext cx="5867400" cy="316690"/>
              </a:xfrm>
              <a:prstGeom prst="rect">
                <a:avLst/>
              </a:prstGeom>
              <a:blipFill>
                <a:blip r:embed="rId4"/>
                <a:stretch>
                  <a:fillRect t="-25000" b="-30769"/>
                </a:stretch>
              </a:blipFill>
              <a:ln w="9525">
                <a:noFill/>
                <a:miter lim="800000"/>
                <a:headEnd/>
                <a:tailEnd/>
              </a:ln>
            </p:spPr>
            <p:txBody>
              <a:bodyPr/>
              <a:lstStyle/>
              <a:p>
                <a:r>
                  <a:rPr lang="en-US">
                    <a:noFill/>
                  </a:rPr>
                  <a:t> </a:t>
                </a:r>
              </a:p>
            </p:txBody>
          </p:sp>
        </mc:Fallback>
      </mc:AlternateContent>
      <p:sp>
        <p:nvSpPr>
          <p:cNvPr id="16" name="TextBox 6">
            <a:extLst>
              <a:ext uri="{FF2B5EF4-FFF2-40B4-BE49-F238E27FC236}">
                <a16:creationId xmlns:a16="http://schemas.microsoft.com/office/drawing/2014/main" id="{1C4D193B-2423-4B61-B7FA-D666259D498C}"/>
              </a:ext>
            </a:extLst>
          </p:cNvPr>
          <p:cNvSpPr txBox="1">
            <a:spLocks noChangeArrowheads="1"/>
          </p:cNvSpPr>
          <p:nvPr/>
        </p:nvSpPr>
        <p:spPr bwMode="auto">
          <a:xfrm>
            <a:off x="0" y="5009961"/>
            <a:ext cx="86106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Times New Roman" pitchFamily="18" charset="0"/>
              </a:rPr>
              <a:t>Combustion</a:t>
            </a:r>
            <a:r>
              <a:rPr lang="en-US" altLang="en-US" dirty="0">
                <a:solidFill>
                  <a:schemeClr val="tx1">
                    <a:lumMod val="75000"/>
                    <a:lumOff val="25000"/>
                  </a:schemeClr>
                </a:solidFill>
                <a:latin typeface="Gill Sans MT" panose="020B0502020104020203" pitchFamily="34" charset="0"/>
                <a:cs typeface="Times New Roman" pitchFamily="18" charset="0"/>
              </a:rPr>
              <a:t> is also a redox process.</a:t>
            </a:r>
          </a:p>
        </p:txBody>
      </p:sp>
      <mc:AlternateContent xmlns:mc="http://schemas.openxmlformats.org/markup-compatibility/2006" xmlns:a14="http://schemas.microsoft.com/office/drawing/2010/main">
        <mc:Choice Requires="a14">
          <p:sp>
            <p:nvSpPr>
              <p:cNvPr id="17" name="TextBox 23">
                <a:extLst>
                  <a:ext uri="{FF2B5EF4-FFF2-40B4-BE49-F238E27FC236}">
                    <a16:creationId xmlns:a16="http://schemas.microsoft.com/office/drawing/2014/main" id="{893EFE1B-3A79-4F04-9CBA-0E6A8219379F}"/>
                  </a:ext>
                </a:extLst>
              </p:cNvPr>
              <p:cNvSpPr txBox="1">
                <a:spLocks noChangeArrowheads="1"/>
              </p:cNvSpPr>
              <p:nvPr/>
            </p:nvSpPr>
            <p:spPr bwMode="auto">
              <a:xfrm>
                <a:off x="1217741" y="5366261"/>
                <a:ext cx="7315200" cy="316690"/>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b="1" dirty="0">
                    <a:solidFill>
                      <a:schemeClr val="tx1">
                        <a:lumMod val="75000"/>
                        <a:lumOff val="25000"/>
                      </a:schemeClr>
                    </a:solidFill>
                    <a:latin typeface="Gill Sans MT" panose="020B0502020104020203" pitchFamily="34" charset="0"/>
                  </a:rPr>
                  <a:t>CH</a:t>
                </a:r>
                <a:r>
                  <a:rPr lang="en-US" altLang="en-US" b="1" baseline="-25000" dirty="0">
                    <a:solidFill>
                      <a:schemeClr val="tx1">
                        <a:lumMod val="75000"/>
                        <a:lumOff val="25000"/>
                      </a:schemeClr>
                    </a:solidFill>
                    <a:latin typeface="Gill Sans MT" panose="020B0502020104020203" pitchFamily="34" charset="0"/>
                  </a:rPr>
                  <a:t>4</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  2O</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dirty="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CO</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g</a:t>
                </a:r>
                <a:r>
                  <a:rPr lang="en-US" altLang="en-US" b="1" dirty="0">
                    <a:solidFill>
                      <a:schemeClr val="tx1">
                        <a:lumMod val="75000"/>
                        <a:lumOff val="25000"/>
                      </a:schemeClr>
                    </a:solidFill>
                    <a:latin typeface="Gill Sans MT" panose="020B0502020104020203" pitchFamily="34" charset="0"/>
                  </a:rPr>
                  <a:t>)  +  2H</a:t>
                </a:r>
                <a:r>
                  <a:rPr lang="en-US" altLang="en-US" b="1" baseline="-25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O(</a:t>
                </a:r>
                <a:r>
                  <a:rPr lang="en-US" altLang="en-US" b="1" i="1" dirty="0">
                    <a:solidFill>
                      <a:schemeClr val="tx1">
                        <a:lumMod val="75000"/>
                        <a:lumOff val="25000"/>
                      </a:schemeClr>
                    </a:solidFill>
                    <a:latin typeface="Gill Sans MT" panose="020B0502020104020203" pitchFamily="34" charset="0"/>
                  </a:rPr>
                  <a:t>l</a:t>
                </a:r>
                <a:r>
                  <a:rPr lang="en-US" altLang="en-US" b="1" dirty="0">
                    <a:solidFill>
                      <a:schemeClr val="tx1">
                        <a:lumMod val="75000"/>
                        <a:lumOff val="25000"/>
                      </a:schemeClr>
                    </a:solidFill>
                    <a:latin typeface="Gill Sans MT" panose="020B0502020104020203" pitchFamily="34" charset="0"/>
                  </a:rPr>
                  <a:t>) </a:t>
                </a:r>
              </a:p>
            </p:txBody>
          </p:sp>
        </mc:Choice>
        <mc:Fallback xmlns="">
          <p:sp>
            <p:nvSpPr>
              <p:cNvPr id="17" name="TextBox 23">
                <a:extLst>
                  <a:ext uri="{FF2B5EF4-FFF2-40B4-BE49-F238E27FC236}">
                    <a16:creationId xmlns:a16="http://schemas.microsoft.com/office/drawing/2014/main" id="{893EFE1B-3A79-4F04-9CBA-0E6A8219379F}"/>
                  </a:ext>
                </a:extLst>
              </p:cNvPr>
              <p:cNvSpPr txBox="1">
                <a:spLocks noRot="1" noChangeAspect="1" noMove="1" noResize="1" noEditPoints="1" noAdjustHandles="1" noChangeArrowheads="1" noChangeShapeType="1" noTextEdit="1"/>
              </p:cNvSpPr>
              <p:nvPr/>
            </p:nvSpPr>
            <p:spPr bwMode="auto">
              <a:xfrm>
                <a:off x="1217741" y="5366261"/>
                <a:ext cx="7315200" cy="316690"/>
              </a:xfrm>
              <a:prstGeom prst="rect">
                <a:avLst/>
              </a:prstGeom>
              <a:blipFill>
                <a:blip r:embed="rId5"/>
                <a:stretch>
                  <a:fillRect t="-25000" b="-3076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945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51E5B41-451F-4E9B-BE93-42B2E5B8B6FB}"/>
                  </a:ext>
                </a:extLst>
              </p:cNvPr>
              <p:cNvSpPr txBox="1"/>
              <p:nvPr/>
            </p:nvSpPr>
            <p:spPr>
              <a:xfrm>
                <a:off x="2164862" y="4410179"/>
                <a:ext cx="16950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lumMod val="75000"/>
                                  <a:lumOff val="25000"/>
                                </a:schemeClr>
                              </a:solidFill>
                              <a:latin typeface="Cambria Math" panose="02040503050406030204" pitchFamily="18" charset="0"/>
                            </a:rPr>
                          </m:ctrlPr>
                        </m:dPr>
                        <m:e>
                          <m:f>
                            <m:fPr>
                              <m:ctrlPr>
                                <a:rPr lang="en-US"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3.82 </m:t>
                              </m:r>
                              <m:r>
                                <m:rPr>
                                  <m:sty m:val="p"/>
                                </m:rPr>
                                <a:rPr lang="en-US" b="0" i="0" smtClean="0">
                                  <a:solidFill>
                                    <a:schemeClr val="tx1">
                                      <a:lumMod val="75000"/>
                                      <a:lumOff val="25000"/>
                                    </a:schemeClr>
                                  </a:solidFill>
                                  <a:latin typeface="Cambria Math" panose="02040503050406030204" pitchFamily="18" charset="0"/>
                                </a:rPr>
                                <m:t>mol</m:t>
                              </m:r>
                              <m:r>
                                <a:rPr lang="en-US" b="0" i="0" smtClean="0">
                                  <a:solidFill>
                                    <a:schemeClr val="tx1">
                                      <a:lumMod val="75000"/>
                                      <a:lumOff val="25000"/>
                                    </a:schemeClr>
                                  </a:solidFill>
                                  <a:latin typeface="Cambria Math" panose="02040503050406030204" pitchFamily="18" charset="0"/>
                                </a:rPr>
                                <m:t> </m:t>
                              </m:r>
                              <m:r>
                                <m:rPr>
                                  <m:sty m:val="p"/>
                                </m:rPr>
                                <a:rPr lang="en-US" b="0" i="0" smtClean="0">
                                  <a:solidFill>
                                    <a:schemeClr val="tx1">
                                      <a:lumMod val="75000"/>
                                      <a:lumOff val="25000"/>
                                    </a:schemeClr>
                                  </a:solidFill>
                                  <a:latin typeface="Cambria Math" panose="02040503050406030204" pitchFamily="18" charset="0"/>
                                </a:rPr>
                                <m:t>CO</m:t>
                              </m:r>
                            </m:num>
                            <m:den/>
                          </m:f>
                        </m:e>
                      </m:d>
                    </m:oMath>
                  </m:oMathPara>
                </a14:m>
                <a:endParaRPr lang="en-US" dirty="0">
                  <a:solidFill>
                    <a:schemeClr val="tx1">
                      <a:lumMod val="75000"/>
                      <a:lumOff val="25000"/>
                    </a:schemeClr>
                  </a:solidFill>
                </a:endParaRPr>
              </a:p>
            </p:txBody>
          </p:sp>
        </mc:Choice>
        <mc:Fallback xmlns="">
          <p:sp>
            <p:nvSpPr>
              <p:cNvPr id="14" name="TextBox 13">
                <a:extLst>
                  <a:ext uri="{FF2B5EF4-FFF2-40B4-BE49-F238E27FC236}">
                    <a16:creationId xmlns:a16="http://schemas.microsoft.com/office/drawing/2014/main" id="{151E5B41-451F-4E9B-BE93-42B2E5B8B6FB}"/>
                  </a:ext>
                </a:extLst>
              </p:cNvPr>
              <p:cNvSpPr txBox="1">
                <a:spLocks noRot="1" noChangeAspect="1" noMove="1" noResize="1" noEditPoints="1" noAdjustHandles="1" noChangeArrowheads="1" noChangeShapeType="1" noTextEdit="1"/>
              </p:cNvSpPr>
              <p:nvPr/>
            </p:nvSpPr>
            <p:spPr>
              <a:xfrm>
                <a:off x="2164862" y="4410179"/>
                <a:ext cx="1695015" cy="714683"/>
              </a:xfrm>
              <a:prstGeom prst="rect">
                <a:avLst/>
              </a:prstGeom>
              <a:blipFill>
                <a:blip r:embed="rId2"/>
                <a:stretch>
                  <a:fillRect/>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41</a:t>
            </a:fld>
            <a:endParaRPr lang="en-US" dirty="0">
              <a:solidFill>
                <a:schemeClr val="bg1"/>
              </a:solidFill>
            </a:endParaRPr>
          </a:p>
        </p:txBody>
      </p:sp>
      <p:sp>
        <p:nvSpPr>
          <p:cNvPr id="8" name="TextBox 5">
            <a:extLst>
              <a:ext uri="{FF2B5EF4-FFF2-40B4-BE49-F238E27FC236}">
                <a16:creationId xmlns:a16="http://schemas.microsoft.com/office/drawing/2014/main" id="{FFF3E694-F26D-4390-9A44-0758B9D3D106}"/>
              </a:ext>
            </a:extLst>
          </p:cNvPr>
          <p:cNvSpPr txBox="1">
            <a:spLocks noChangeArrowheads="1"/>
          </p:cNvSpPr>
          <p:nvPr/>
        </p:nvSpPr>
        <p:spPr bwMode="auto">
          <a:xfrm>
            <a:off x="0" y="924755"/>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Consider the complete reaction of 3.82 moles of CO to form CO</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  Calculate the number of moles of O</a:t>
            </a:r>
            <a:r>
              <a:rPr lang="en-US" altLang="en-US" baseline="-25000" dirty="0">
                <a:solidFill>
                  <a:schemeClr val="tx1">
                    <a:lumMod val="75000"/>
                    <a:lumOff val="25000"/>
                  </a:schemeClr>
                </a:solidFill>
                <a:latin typeface="Gill Sans MT" panose="020B0502020104020203" pitchFamily="34" charset="0"/>
                <a:cs typeface="Times New Roman" pitchFamily="18" charset="0"/>
              </a:rPr>
              <a:t>2 </a:t>
            </a:r>
            <a:r>
              <a:rPr lang="en-US" altLang="en-US" dirty="0">
                <a:solidFill>
                  <a:schemeClr val="tx1">
                    <a:lumMod val="75000"/>
                    <a:lumOff val="25000"/>
                  </a:schemeClr>
                </a:solidFill>
                <a:latin typeface="Gill Sans MT" panose="020B0502020104020203" pitchFamily="34" charset="0"/>
                <a:cs typeface="Times New Roman" pitchFamily="18" charset="0"/>
              </a:rPr>
              <a:t>needed.</a:t>
            </a:r>
          </a:p>
        </p:txBody>
      </p:sp>
      <p:pic>
        <p:nvPicPr>
          <p:cNvPr id="15" name="Picture 12" descr="bur75640_un0317">
            <a:extLst>
              <a:ext uri="{FF2B5EF4-FFF2-40B4-BE49-F238E27FC236}">
                <a16:creationId xmlns:a16="http://schemas.microsoft.com/office/drawing/2014/main" id="{F3846498-7BF9-44FA-8774-5A6592D05B4E}"/>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t="9496" b="22750"/>
          <a:stretch/>
        </p:blipFill>
        <p:spPr bwMode="auto">
          <a:xfrm>
            <a:off x="2567072" y="1731935"/>
            <a:ext cx="4009856" cy="116190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0EDDFDE-1372-418E-95CA-6DF5895F4CDD}"/>
                  </a:ext>
                </a:extLst>
              </p:cNvPr>
              <p:cNvSpPr txBox="1"/>
              <p:nvPr/>
            </p:nvSpPr>
            <p:spPr>
              <a:xfrm>
                <a:off x="2673295" y="1468823"/>
                <a:ext cx="3903633"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2 CO(</a:t>
                </a:r>
                <a:r>
                  <a:rPr lang="en-US" i="1" dirty="0">
                    <a:solidFill>
                      <a:schemeClr val="tx1">
                        <a:lumMod val="75000"/>
                        <a:lumOff val="25000"/>
                      </a:schemeClr>
                    </a:solidFill>
                    <a:latin typeface="Gill Sans MT" panose="020B0502020104020203" pitchFamily="34" charset="0"/>
                  </a:rPr>
                  <a:t>g</a:t>
                </a:r>
                <a:r>
                  <a:rPr lang="en-US" dirty="0">
                    <a:solidFill>
                      <a:schemeClr val="tx1">
                        <a:lumMod val="75000"/>
                        <a:lumOff val="25000"/>
                      </a:schemeClr>
                    </a:solidFill>
                    <a:latin typeface="Gill Sans MT" panose="020B0502020104020203" pitchFamily="34" charset="0"/>
                  </a:rPr>
                  <a:t>)  +      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g</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2CO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g</a:t>
                </a:r>
                <a:r>
                  <a:rPr lang="en-US" dirty="0">
                    <a:solidFill>
                      <a:schemeClr val="tx1">
                        <a:lumMod val="75000"/>
                        <a:lumOff val="25000"/>
                      </a:schemeClr>
                    </a:solidFill>
                    <a:latin typeface="Gill Sans MT" panose="020B0502020104020203" pitchFamily="34" charset="0"/>
                  </a:rPr>
                  <a:t>)</a:t>
                </a:r>
              </a:p>
            </p:txBody>
          </p:sp>
        </mc:Choice>
        <mc:Fallback xmlns="">
          <p:sp>
            <p:nvSpPr>
              <p:cNvPr id="18" name="TextBox 17">
                <a:extLst>
                  <a:ext uri="{FF2B5EF4-FFF2-40B4-BE49-F238E27FC236}">
                    <a16:creationId xmlns:a16="http://schemas.microsoft.com/office/drawing/2014/main" id="{50EDDFDE-1372-418E-95CA-6DF5895F4CDD}"/>
                  </a:ext>
                </a:extLst>
              </p:cNvPr>
              <p:cNvSpPr txBox="1">
                <a:spLocks noRot="1" noChangeAspect="1" noMove="1" noResize="1" noEditPoints="1" noAdjustHandles="1" noChangeArrowheads="1" noChangeShapeType="1" noTextEdit="1"/>
              </p:cNvSpPr>
              <p:nvPr/>
            </p:nvSpPr>
            <p:spPr>
              <a:xfrm>
                <a:off x="2673295" y="1468823"/>
                <a:ext cx="3903633" cy="369332"/>
              </a:xfrm>
              <a:prstGeom prst="rect">
                <a:avLst/>
              </a:prstGeom>
              <a:blipFill>
                <a:blip r:embed="rId4"/>
                <a:stretch>
                  <a:fillRect l="-1406"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0902E63-65F1-40EA-8702-4CD58AAFB0B6}"/>
                  </a:ext>
                </a:extLst>
              </p:cNvPr>
              <p:cNvSpPr/>
              <p:nvPr/>
            </p:nvSpPr>
            <p:spPr>
              <a:xfrm>
                <a:off x="3603105" y="4410179"/>
                <a:ext cx="139044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i="1">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sSub>
                                <m:sSubPr>
                                  <m:ctrlPr>
                                    <a:rPr lang="en-US" i="1">
                                      <a:solidFill>
                                        <a:schemeClr val="tx1">
                                          <a:lumMod val="75000"/>
                                          <a:lumOff val="25000"/>
                                        </a:schemeClr>
                                      </a:solidFill>
                                      <a:latin typeface="Cambria Math" panose="02040503050406030204" pitchFamily="18" charset="0"/>
                                    </a:rPr>
                                  </m:ctrlPr>
                                </m:sSubPr>
                                <m:e>
                                  <m:r>
                                    <m:rPr>
                                      <m:sty m:val="p"/>
                                    </m:rPr>
                                    <a:rPr lang="en-US">
                                      <a:solidFill>
                                        <a:schemeClr val="tx1">
                                          <a:lumMod val="75000"/>
                                          <a:lumOff val="25000"/>
                                        </a:schemeClr>
                                      </a:solidFill>
                                      <a:latin typeface="Cambria Math" panose="02040503050406030204" pitchFamily="18" charset="0"/>
                                    </a:rPr>
                                    <m:t>O</m:t>
                                  </m:r>
                                </m:e>
                                <m:sub>
                                  <m:r>
                                    <a:rPr lang="en-US" i="1">
                                      <a:solidFill>
                                        <a:schemeClr val="tx1">
                                          <a:lumMod val="75000"/>
                                          <a:lumOff val="25000"/>
                                        </a:schemeClr>
                                      </a:solidFill>
                                      <a:latin typeface="Cambria Math" panose="02040503050406030204" pitchFamily="18" charset="0"/>
                                    </a:rPr>
                                    <m:t>2</m:t>
                                  </m:r>
                                </m:sub>
                              </m:sSub>
                            </m:num>
                            <m:den>
                              <m:r>
                                <a:rPr lang="en-US" i="1">
                                  <a:solidFill>
                                    <a:schemeClr val="tx1">
                                      <a:lumMod val="75000"/>
                                      <a:lumOff val="25000"/>
                                    </a:schemeClr>
                                  </a:solidFill>
                                  <a:latin typeface="Cambria Math" panose="02040503050406030204" pitchFamily="18" charset="0"/>
                                </a:rPr>
                                <m:t>2 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CO</m:t>
                              </m:r>
                            </m:den>
                          </m:f>
                        </m:e>
                      </m:d>
                    </m:oMath>
                  </m:oMathPara>
                </a14:m>
                <a:endParaRPr lang="en-US" dirty="0"/>
              </a:p>
            </p:txBody>
          </p:sp>
        </mc:Choice>
        <mc:Fallback xmlns="">
          <p:sp>
            <p:nvSpPr>
              <p:cNvPr id="19" name="Rectangle 18">
                <a:extLst>
                  <a:ext uri="{FF2B5EF4-FFF2-40B4-BE49-F238E27FC236}">
                    <a16:creationId xmlns:a16="http://schemas.microsoft.com/office/drawing/2014/main" id="{F0902E63-65F1-40EA-8702-4CD58AAFB0B6}"/>
                  </a:ext>
                </a:extLst>
              </p:cNvPr>
              <p:cNvSpPr>
                <a:spLocks noRot="1" noChangeAspect="1" noMove="1" noResize="1" noEditPoints="1" noAdjustHandles="1" noChangeArrowheads="1" noChangeShapeType="1" noTextEdit="1"/>
              </p:cNvSpPr>
              <p:nvPr/>
            </p:nvSpPr>
            <p:spPr>
              <a:xfrm>
                <a:off x="3603105" y="4410179"/>
                <a:ext cx="1390445"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1F8791C-126B-43A1-8D85-F7514418ACA8}"/>
                  </a:ext>
                </a:extLst>
              </p:cNvPr>
              <p:cNvSpPr/>
              <p:nvPr/>
            </p:nvSpPr>
            <p:spPr>
              <a:xfrm>
                <a:off x="4807336" y="4584211"/>
                <a:ext cx="16449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tx1">
                              <a:lumMod val="75000"/>
                              <a:lumOff val="25000"/>
                            </a:schemeClr>
                          </a:solidFill>
                          <a:latin typeface="Cambria Math" panose="02040503050406030204" pitchFamily="18" charset="0"/>
                        </a:rPr>
                        <m:t>=1.91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sSub>
                        <m:sSubPr>
                          <m:ctrlPr>
                            <a:rPr lang="en-US" i="1">
                              <a:solidFill>
                                <a:schemeClr val="tx1">
                                  <a:lumMod val="75000"/>
                                  <a:lumOff val="25000"/>
                                </a:schemeClr>
                              </a:solidFill>
                              <a:latin typeface="Cambria Math" panose="02040503050406030204" pitchFamily="18" charset="0"/>
                            </a:rPr>
                          </m:ctrlPr>
                        </m:sSubPr>
                        <m:e>
                          <m:r>
                            <m:rPr>
                              <m:sty m:val="p"/>
                            </m:rPr>
                            <a:rPr lang="en-US">
                              <a:solidFill>
                                <a:schemeClr val="tx1">
                                  <a:lumMod val="75000"/>
                                  <a:lumOff val="25000"/>
                                </a:schemeClr>
                              </a:solidFill>
                              <a:latin typeface="Cambria Math" panose="02040503050406030204" pitchFamily="18" charset="0"/>
                            </a:rPr>
                            <m:t>O</m:t>
                          </m:r>
                        </m:e>
                        <m:sub>
                          <m:r>
                            <a:rPr lang="en-US" i="1">
                              <a:solidFill>
                                <a:schemeClr val="tx1">
                                  <a:lumMod val="75000"/>
                                  <a:lumOff val="25000"/>
                                </a:schemeClr>
                              </a:solidFill>
                              <a:latin typeface="Cambria Math" panose="02040503050406030204" pitchFamily="18" charset="0"/>
                            </a:rPr>
                            <m:t>2</m:t>
                          </m:r>
                        </m:sub>
                      </m:sSub>
                    </m:oMath>
                  </m:oMathPara>
                </a14:m>
                <a:endParaRPr lang="en-US" dirty="0"/>
              </a:p>
            </p:txBody>
          </p:sp>
        </mc:Choice>
        <mc:Fallback xmlns="">
          <p:sp>
            <p:nvSpPr>
              <p:cNvPr id="20" name="Rectangle 19">
                <a:extLst>
                  <a:ext uri="{FF2B5EF4-FFF2-40B4-BE49-F238E27FC236}">
                    <a16:creationId xmlns:a16="http://schemas.microsoft.com/office/drawing/2014/main" id="{11F8791C-126B-43A1-8D85-F7514418ACA8}"/>
                  </a:ext>
                </a:extLst>
              </p:cNvPr>
              <p:cNvSpPr>
                <a:spLocks noRot="1" noChangeAspect="1" noMove="1" noResize="1" noEditPoints="1" noAdjustHandles="1" noChangeArrowheads="1" noChangeShapeType="1" noTextEdit="1"/>
              </p:cNvSpPr>
              <p:nvPr/>
            </p:nvSpPr>
            <p:spPr>
              <a:xfrm>
                <a:off x="4807336" y="4584211"/>
                <a:ext cx="1644937" cy="369332"/>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8371AA1D-D9BD-423E-90B8-70113BA96E80}"/>
              </a:ext>
            </a:extLst>
          </p:cNvPr>
          <p:cNvCxnSpPr>
            <a:cxnSpLocks noChangeShapeType="1"/>
          </p:cNvCxnSpPr>
          <p:nvPr/>
        </p:nvCxnSpPr>
        <p:spPr bwMode="auto">
          <a:xfrm flipV="1">
            <a:off x="4100809" y="4827387"/>
            <a:ext cx="610156" cy="180397"/>
          </a:xfrm>
          <a:prstGeom prst="line">
            <a:avLst/>
          </a:prstGeom>
          <a:noFill/>
          <a:ln w="38100" algn="ctr">
            <a:solidFill>
              <a:srgbClr val="E47588"/>
            </a:solidFill>
            <a:round/>
            <a:headEnd/>
            <a:tailEnd/>
          </a:ln>
        </p:spPr>
      </p:cxnSp>
      <p:cxnSp>
        <p:nvCxnSpPr>
          <p:cNvPr id="22" name="Straight Connector 21">
            <a:extLst>
              <a:ext uri="{FF2B5EF4-FFF2-40B4-BE49-F238E27FC236}">
                <a16:creationId xmlns:a16="http://schemas.microsoft.com/office/drawing/2014/main" id="{A5DCB3DC-BFD4-4A74-A72D-F990961152BA}"/>
              </a:ext>
            </a:extLst>
          </p:cNvPr>
          <p:cNvCxnSpPr>
            <a:cxnSpLocks noChangeShapeType="1"/>
          </p:cNvCxnSpPr>
          <p:nvPr/>
        </p:nvCxnSpPr>
        <p:spPr bwMode="auto">
          <a:xfrm flipV="1">
            <a:off x="2944764" y="4499577"/>
            <a:ext cx="610156" cy="180397"/>
          </a:xfrm>
          <a:prstGeom prst="line">
            <a:avLst/>
          </a:prstGeom>
          <a:noFill/>
          <a:ln w="38100" algn="ctr">
            <a:solidFill>
              <a:srgbClr val="E47588"/>
            </a:solidFill>
            <a:round/>
            <a:headEnd/>
            <a:tailEnd/>
          </a:ln>
        </p:spPr>
      </p:cxnSp>
      <p:sp>
        <p:nvSpPr>
          <p:cNvPr id="30" name="Rectangle 2">
            <a:extLst>
              <a:ext uri="{FF2B5EF4-FFF2-40B4-BE49-F238E27FC236}">
                <a16:creationId xmlns:a16="http://schemas.microsoft.com/office/drawing/2014/main" id="{5E6F947F-A20E-407E-9545-0522BDC2C948}"/>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Mole and Chemical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C39687DB-7026-43CF-88B4-5A8F163D5A09}"/>
              </a:ext>
            </a:extLst>
          </p:cNvPr>
          <p:cNvSpPr txBox="1"/>
          <p:nvPr/>
        </p:nvSpPr>
        <p:spPr>
          <a:xfrm>
            <a:off x="0" y="3111501"/>
            <a:ext cx="9144001" cy="923330"/>
          </a:xfrm>
          <a:prstGeom prst="rect">
            <a:avLst/>
          </a:prstGeom>
          <a:noFill/>
        </p:spPr>
        <p:txBody>
          <a:bodyPr wrap="square" rtlCol="0">
            <a:spAutoFit/>
          </a:bodyPr>
          <a:lstStyle/>
          <a:p>
            <a:r>
              <a:rPr lang="en-US" dirty="0">
                <a:solidFill>
                  <a:srgbClr val="67AEB6"/>
                </a:solidFill>
                <a:latin typeface="Gill Sans MT" panose="020B0502020104020203" pitchFamily="34" charset="0"/>
              </a:rPr>
              <a:t>The balanced chemical equation tells us that for every 2 CO moles we get 2 CO</a:t>
            </a:r>
            <a:r>
              <a:rPr lang="en-US" baseline="-25000" dirty="0">
                <a:solidFill>
                  <a:srgbClr val="67AEB6"/>
                </a:solidFill>
                <a:latin typeface="Gill Sans MT" panose="020B0502020104020203" pitchFamily="34" charset="0"/>
              </a:rPr>
              <a:t>2</a:t>
            </a:r>
            <a:r>
              <a:rPr lang="en-US" dirty="0">
                <a:solidFill>
                  <a:srgbClr val="67AEB6"/>
                </a:solidFill>
                <a:latin typeface="Gill Sans MT" panose="020B0502020104020203" pitchFamily="34" charset="0"/>
              </a:rPr>
              <a:t> moles, and for every 2CO moles we need 1O</a:t>
            </a:r>
            <a:r>
              <a:rPr lang="en-US" baseline="-25000" dirty="0">
                <a:solidFill>
                  <a:srgbClr val="67AEB6"/>
                </a:solidFill>
                <a:latin typeface="Gill Sans MT" panose="020B0502020104020203" pitchFamily="34" charset="0"/>
              </a:rPr>
              <a:t>2</a:t>
            </a:r>
            <a:r>
              <a:rPr lang="en-US" dirty="0">
                <a:solidFill>
                  <a:srgbClr val="67AEB6"/>
                </a:solidFill>
                <a:latin typeface="Gill Sans MT" panose="020B0502020104020203" pitchFamily="34" charset="0"/>
              </a:rPr>
              <a:t> mole; and for every 1O</a:t>
            </a:r>
            <a:r>
              <a:rPr lang="en-US" baseline="-25000" dirty="0">
                <a:solidFill>
                  <a:srgbClr val="67AEB6"/>
                </a:solidFill>
                <a:latin typeface="Gill Sans MT" panose="020B0502020104020203" pitchFamily="34" charset="0"/>
              </a:rPr>
              <a:t>2</a:t>
            </a:r>
            <a:r>
              <a:rPr lang="en-US" dirty="0">
                <a:solidFill>
                  <a:srgbClr val="67AEB6"/>
                </a:solidFill>
                <a:latin typeface="Gill Sans MT" panose="020B0502020104020203" pitchFamily="34" charset="0"/>
              </a:rPr>
              <a:t> mole we get 2CO</a:t>
            </a:r>
            <a:r>
              <a:rPr lang="en-US" baseline="-25000" dirty="0">
                <a:solidFill>
                  <a:srgbClr val="67AEB6"/>
                </a:solidFill>
                <a:latin typeface="Gill Sans MT" panose="020B0502020104020203" pitchFamily="34" charset="0"/>
              </a:rPr>
              <a:t>2</a:t>
            </a:r>
            <a:r>
              <a:rPr lang="en-US" dirty="0">
                <a:solidFill>
                  <a:srgbClr val="67AEB6"/>
                </a:solidFill>
                <a:latin typeface="Gill Sans MT" panose="020B0502020104020203" pitchFamily="34" charset="0"/>
              </a:rPr>
              <a:t> moles. These are the mole : mole conversion factors (they come from a </a:t>
            </a:r>
            <a:r>
              <a:rPr lang="en-US" b="1" dirty="0">
                <a:solidFill>
                  <a:srgbClr val="E47588"/>
                </a:solidFill>
                <a:latin typeface="Gill Sans MT" panose="020B0502020104020203" pitchFamily="34" charset="0"/>
              </a:rPr>
              <a:t>balanced</a:t>
            </a:r>
            <a:r>
              <a:rPr lang="en-US" dirty="0">
                <a:solidFill>
                  <a:srgbClr val="67AEB6"/>
                </a:solidFill>
                <a:latin typeface="Gill Sans MT" panose="020B0502020104020203" pitchFamily="34" charset="0"/>
              </a:rPr>
              <a:t> chemical equation).</a:t>
            </a:r>
          </a:p>
        </p:txBody>
      </p:sp>
    </p:spTree>
    <p:extLst>
      <p:ext uri="{BB962C8B-B14F-4D97-AF65-F5344CB8AC3E}">
        <p14:creationId xmlns:p14="http://schemas.microsoft.com/office/powerpoint/2010/main" val="37367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42</a:t>
            </a:fld>
            <a:endParaRPr lang="en-US" dirty="0">
              <a:solidFill>
                <a:schemeClr val="bg1"/>
              </a:solidFill>
            </a:endParaRPr>
          </a:p>
        </p:txBody>
      </p:sp>
      <p:sp>
        <p:nvSpPr>
          <p:cNvPr id="8" name="Rectangle 3">
            <a:extLst>
              <a:ext uri="{FF2B5EF4-FFF2-40B4-BE49-F238E27FC236}">
                <a16:creationId xmlns:a16="http://schemas.microsoft.com/office/drawing/2014/main" id="{6566C1C6-AD5A-4577-98E6-DF4490489508}"/>
              </a:ext>
            </a:extLst>
          </p:cNvPr>
          <p:cNvSpPr txBox="1">
            <a:spLocks noChangeArrowheads="1"/>
          </p:cNvSpPr>
          <p:nvPr/>
        </p:nvSpPr>
        <p:spPr>
          <a:xfrm>
            <a:off x="0" y="866010"/>
            <a:ext cx="8718550" cy="424241"/>
          </a:xfrm>
          <a:prstGeom prst="rect">
            <a:avLst/>
          </a:prstGeom>
          <a:noFill/>
        </p:spPr>
        <p:txBody>
          <a:bodyPr lIns="90487" tIns="44450" rIns="90487" bIns="4445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solidFill>
                  <a:schemeClr val="tx1">
                    <a:lumMod val="75000"/>
                    <a:lumOff val="25000"/>
                  </a:schemeClr>
                </a:solidFill>
                <a:latin typeface="Gill Sans MT" panose="020B0502020104020203" pitchFamily="34" charset="0"/>
              </a:rPr>
              <a:t>What </a:t>
            </a:r>
            <a:r>
              <a:rPr lang="en-US" sz="1800" b="1" dirty="0">
                <a:solidFill>
                  <a:schemeClr val="tx1">
                    <a:lumMod val="75000"/>
                    <a:lumOff val="25000"/>
                  </a:schemeClr>
                </a:solidFill>
                <a:latin typeface="Gill Sans MT" panose="020B0502020104020203" pitchFamily="34" charset="0"/>
              </a:rPr>
              <a:t>mass</a:t>
            </a:r>
            <a:r>
              <a:rPr lang="en-US" sz="1800" dirty="0">
                <a:solidFill>
                  <a:schemeClr val="tx1">
                    <a:lumMod val="75000"/>
                    <a:lumOff val="25000"/>
                  </a:schemeClr>
                </a:solidFill>
                <a:latin typeface="Gill Sans MT" panose="020B0502020104020203" pitchFamily="34" charset="0"/>
              </a:rPr>
              <a:t> of O</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 and Br</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 is produced by the reaction of 25.0 g of TiO</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 with excess BrF</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a:t>
            </a:r>
          </a:p>
        </p:txBody>
      </p:sp>
      <p:sp>
        <p:nvSpPr>
          <p:cNvPr id="9" name="Rectangle 5">
            <a:extLst>
              <a:ext uri="{FF2B5EF4-FFF2-40B4-BE49-F238E27FC236}">
                <a16:creationId xmlns:a16="http://schemas.microsoft.com/office/drawing/2014/main" id="{49FD25F9-A5D9-48C7-B99E-A606A5F2BF7C}"/>
              </a:ext>
            </a:extLst>
          </p:cNvPr>
          <p:cNvSpPr>
            <a:spLocks noChangeArrowheads="1"/>
          </p:cNvSpPr>
          <p:nvPr/>
        </p:nvSpPr>
        <p:spPr bwMode="auto">
          <a:xfrm>
            <a:off x="0" y="1762374"/>
            <a:ext cx="9144000" cy="65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defTabSz="914400" fontAlgn="auto">
              <a:spcBef>
                <a:spcPct val="20000"/>
              </a:spcBef>
              <a:spcAft>
                <a:spcPts val="0"/>
              </a:spcAft>
            </a:pPr>
            <a:r>
              <a:rPr lang="en-US" b="1" dirty="0">
                <a:solidFill>
                  <a:srgbClr val="67AEB6"/>
                </a:solidFill>
                <a:latin typeface="Gill Sans MT" panose="020B0502020104020203" pitchFamily="34" charset="0"/>
              </a:rPr>
              <a:t>Make sure equation is balance to find Stoichiometric ratios:  </a:t>
            </a:r>
            <a:r>
              <a:rPr lang="en-US" dirty="0">
                <a:solidFill>
                  <a:schemeClr val="tx1">
                    <a:lumMod val="75000"/>
                    <a:lumOff val="25000"/>
                  </a:schemeClr>
                </a:solidFill>
                <a:latin typeface="Gill Sans MT" panose="020B0502020104020203" pitchFamily="34" charset="0"/>
              </a:rPr>
              <a:t>3TiO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gives 3O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 3TiO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gives 2Br</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along with others…… everything in equation is related through coefficients</a:t>
            </a:r>
          </a:p>
        </p:txBody>
      </p:sp>
      <p:sp>
        <p:nvSpPr>
          <p:cNvPr id="10" name="Rectangle 6">
            <a:extLst>
              <a:ext uri="{FF2B5EF4-FFF2-40B4-BE49-F238E27FC236}">
                <a16:creationId xmlns:a16="http://schemas.microsoft.com/office/drawing/2014/main" id="{BD254CBA-957A-48A1-988A-FC031C5D6F04}"/>
              </a:ext>
            </a:extLst>
          </p:cNvPr>
          <p:cNvSpPr>
            <a:spLocks noChangeArrowheads="1"/>
          </p:cNvSpPr>
          <p:nvPr/>
        </p:nvSpPr>
        <p:spPr bwMode="auto">
          <a:xfrm>
            <a:off x="0" y="2500544"/>
            <a:ext cx="8807262" cy="533400"/>
          </a:xfrm>
          <a:prstGeom prst="rect">
            <a:avLst/>
          </a:prstGeom>
          <a:noFill/>
          <a:ln w="12700">
            <a:noFill/>
            <a:miter lim="800000"/>
            <a:headEnd/>
            <a:tailEnd/>
          </a:ln>
          <a:effectLst/>
        </p:spPr>
        <p:txBody>
          <a:bodyPr lIns="90487" tIns="44450" rIns="90487" bIns="44450"/>
          <a:lstStyle/>
          <a:p>
            <a:pPr defTabSz="914400" fontAlgn="auto">
              <a:spcBef>
                <a:spcPct val="20000"/>
              </a:spcBef>
              <a:spcAft>
                <a:spcPts val="0"/>
              </a:spcAft>
              <a:defRPr/>
            </a:pPr>
            <a:r>
              <a:rPr lang="en-US" b="1" dirty="0">
                <a:solidFill>
                  <a:srgbClr val="67AEB6"/>
                </a:solidFill>
                <a:latin typeface="Gill Sans MT" panose="020B0502020104020203" pitchFamily="34" charset="0"/>
              </a:rPr>
              <a:t>Excess</a:t>
            </a:r>
            <a:r>
              <a:rPr lang="en-US" dirty="0">
                <a:solidFill>
                  <a:schemeClr val="tx1">
                    <a:lumMod val="75000"/>
                    <a:lumOff val="25000"/>
                  </a:schemeClr>
                </a:solidFill>
                <a:latin typeface="Gill Sans MT" panose="020B0502020104020203" pitchFamily="34" charset="0"/>
              </a:rPr>
              <a:t> BrF</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 means that there is enough BrF</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 to react all the TiO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p>
        </p:txBody>
      </p: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D4D2D44F-0AC9-4989-8AA5-74B4B53DC31D}"/>
                  </a:ext>
                </a:extLst>
              </p:cNvPr>
              <p:cNvSpPr>
                <a:spLocks noChangeArrowheads="1"/>
              </p:cNvSpPr>
              <p:nvPr/>
            </p:nvSpPr>
            <p:spPr bwMode="auto">
              <a:xfrm>
                <a:off x="2016551" y="1375982"/>
                <a:ext cx="5305945" cy="4218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7" tIns="44450" rIns="90487" bIns="44450"/>
              <a:lstStyle/>
              <a:p>
                <a:pPr defTabSz="914400" fontAlgn="auto">
                  <a:spcBef>
                    <a:spcPct val="20000"/>
                  </a:spcBef>
                  <a:spcAft>
                    <a:spcPts val="0"/>
                  </a:spcAft>
                </a:pPr>
                <a:r>
                  <a:rPr lang="en-US" dirty="0">
                    <a:solidFill>
                      <a:schemeClr val="tx1">
                        <a:lumMod val="75000"/>
                        <a:lumOff val="25000"/>
                      </a:schemeClr>
                    </a:solidFill>
                    <a:latin typeface="Gill Sans MT" panose="020B0502020104020203" pitchFamily="34" charset="0"/>
                  </a:rPr>
                  <a:t>3 TiO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 + 4 BrF</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l</a:t>
                </a:r>
                <a:r>
                  <a:rPr lang="en-US" dirty="0">
                    <a:solidFill>
                      <a:schemeClr val="tx1">
                        <a:lumMod val="75000"/>
                        <a:lumOff val="25000"/>
                      </a:schemeClr>
                    </a:solidFill>
                    <a:latin typeface="Gill Sans MT" panose="020B0502020104020203" pitchFamily="34" charset="0"/>
                  </a:rPr>
                  <a:t>) </a:t>
                </a:r>
                <a14:m>
                  <m:oMath xmlns:m="http://schemas.openxmlformats.org/officeDocument/2006/math">
                    <m:r>
                      <a:rPr lang="en-US"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3 TiF</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 + 2 Br</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l</a:t>
                </a:r>
                <a:r>
                  <a:rPr lang="en-US" dirty="0">
                    <a:solidFill>
                      <a:schemeClr val="tx1">
                        <a:lumMod val="75000"/>
                        <a:lumOff val="25000"/>
                      </a:schemeClr>
                    </a:solidFill>
                    <a:latin typeface="Gill Sans MT" panose="020B0502020104020203" pitchFamily="34" charset="0"/>
                  </a:rPr>
                  <a:t>) + 3 O</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g</a:t>
                </a:r>
                <a:r>
                  <a:rPr lang="en-US" dirty="0">
                    <a:solidFill>
                      <a:schemeClr val="tx1">
                        <a:lumMod val="75000"/>
                        <a:lumOff val="25000"/>
                      </a:schemeClr>
                    </a:solidFill>
                    <a:latin typeface="Gill Sans MT" panose="020B0502020104020203" pitchFamily="34" charset="0"/>
                  </a:rPr>
                  <a:t>)</a:t>
                </a:r>
              </a:p>
            </p:txBody>
          </p:sp>
        </mc:Choice>
        <mc:Fallback xmlns="">
          <p:sp>
            <p:nvSpPr>
              <p:cNvPr id="11" name="Rectangle 8">
                <a:extLst>
                  <a:ext uri="{FF2B5EF4-FFF2-40B4-BE49-F238E27FC236}">
                    <a16:creationId xmlns:a16="http://schemas.microsoft.com/office/drawing/2014/main" id="{D4D2D44F-0AC9-4989-8AA5-74B4B53DC31D}"/>
                  </a:ext>
                </a:extLst>
              </p:cNvPr>
              <p:cNvSpPr>
                <a:spLocks noRot="1" noChangeAspect="1" noMove="1" noResize="1" noEditPoints="1" noAdjustHandles="1" noChangeArrowheads="1" noChangeShapeType="1" noTextEdit="1"/>
              </p:cNvSpPr>
              <p:nvPr/>
            </p:nvSpPr>
            <p:spPr bwMode="auto">
              <a:xfrm>
                <a:off x="2016551" y="1375982"/>
                <a:ext cx="5305945" cy="421822"/>
              </a:xfrm>
              <a:prstGeom prst="rect">
                <a:avLst/>
              </a:prstGeom>
              <a:blipFill>
                <a:blip r:embed="rId2"/>
                <a:stretch>
                  <a:fillRect l="-1034" t="-8696" b="-101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3" name="Rectangle 2">
            <a:extLst>
              <a:ext uri="{FF2B5EF4-FFF2-40B4-BE49-F238E27FC236}">
                <a16:creationId xmlns:a16="http://schemas.microsoft.com/office/drawing/2014/main" id="{43983E57-4851-45FB-9F2B-157D95F07CA5}"/>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Mole and Chemical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128B99E-F66C-44F4-9950-292009366B93}"/>
              </a:ext>
            </a:extLst>
          </p:cNvPr>
          <p:cNvCxnSpPr/>
          <p:nvPr/>
        </p:nvCxnSpPr>
        <p:spPr>
          <a:xfrm>
            <a:off x="0" y="1248227"/>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C0A4852-DF79-46A7-87E5-E11F406298DC}"/>
                  </a:ext>
                </a:extLst>
              </p:cNvPr>
              <p:cNvSpPr txBox="1"/>
              <p:nvPr/>
            </p:nvSpPr>
            <p:spPr>
              <a:xfrm>
                <a:off x="1229536" y="3103235"/>
                <a:ext cx="142532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25.0 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TiO</m:t>
                                  </m:r>
                                </m:e>
                                <m:sub>
                                  <m:r>
                                    <a:rPr lang="en-US" b="0" i="0" smtClean="0">
                                      <a:solidFill>
                                        <a:srgbClr val="E47588"/>
                                      </a:solidFill>
                                      <a:latin typeface="Cambria Math" panose="02040503050406030204" pitchFamily="18" charset="0"/>
                                    </a:rPr>
                                    <m:t>2</m:t>
                                  </m:r>
                                </m:sub>
                              </m:sSub>
                            </m:num>
                            <m:den/>
                          </m:f>
                        </m:e>
                      </m:d>
                    </m:oMath>
                  </m:oMathPara>
                </a14:m>
                <a:endParaRPr lang="en-US" dirty="0">
                  <a:solidFill>
                    <a:srgbClr val="E47588"/>
                  </a:solidFill>
                </a:endParaRPr>
              </a:p>
            </p:txBody>
          </p:sp>
        </mc:Choice>
        <mc:Fallback xmlns="">
          <p:sp>
            <p:nvSpPr>
              <p:cNvPr id="15" name="TextBox 14">
                <a:extLst>
                  <a:ext uri="{FF2B5EF4-FFF2-40B4-BE49-F238E27FC236}">
                    <a16:creationId xmlns:a16="http://schemas.microsoft.com/office/drawing/2014/main" id="{4C0A4852-DF79-46A7-87E5-E11F406298DC}"/>
                  </a:ext>
                </a:extLst>
              </p:cNvPr>
              <p:cNvSpPr txBox="1">
                <a:spLocks noRot="1" noChangeAspect="1" noMove="1" noResize="1" noEditPoints="1" noAdjustHandles="1" noChangeArrowheads="1" noChangeShapeType="1" noTextEdit="1"/>
              </p:cNvSpPr>
              <p:nvPr/>
            </p:nvSpPr>
            <p:spPr>
              <a:xfrm>
                <a:off x="1229536" y="3103235"/>
                <a:ext cx="1425327"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F354B5E-34DF-44D3-9DD6-7BF7C265CA8A}"/>
                  </a:ext>
                </a:extLst>
              </p:cNvPr>
              <p:cNvSpPr txBox="1"/>
              <p:nvPr/>
            </p:nvSpPr>
            <p:spPr>
              <a:xfrm>
                <a:off x="1229536" y="4088149"/>
                <a:ext cx="142532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25.0 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TiO</m:t>
                                  </m:r>
                                </m:e>
                                <m:sub>
                                  <m:r>
                                    <a:rPr lang="en-US" b="0" i="0" smtClean="0">
                                      <a:solidFill>
                                        <a:srgbClr val="E47588"/>
                                      </a:solidFill>
                                      <a:latin typeface="Cambria Math" panose="02040503050406030204" pitchFamily="18" charset="0"/>
                                    </a:rPr>
                                    <m:t>2</m:t>
                                  </m:r>
                                </m:sub>
                              </m:sSub>
                            </m:num>
                            <m:den/>
                          </m:f>
                        </m:e>
                      </m:d>
                    </m:oMath>
                  </m:oMathPara>
                </a14:m>
                <a:endParaRPr lang="en-US" dirty="0">
                  <a:solidFill>
                    <a:srgbClr val="E47588"/>
                  </a:solidFill>
                </a:endParaRPr>
              </a:p>
            </p:txBody>
          </p:sp>
        </mc:Choice>
        <mc:Fallback xmlns="">
          <p:sp>
            <p:nvSpPr>
              <p:cNvPr id="16" name="TextBox 15">
                <a:extLst>
                  <a:ext uri="{FF2B5EF4-FFF2-40B4-BE49-F238E27FC236}">
                    <a16:creationId xmlns:a16="http://schemas.microsoft.com/office/drawing/2014/main" id="{2F354B5E-34DF-44D3-9DD6-7BF7C265CA8A}"/>
                  </a:ext>
                </a:extLst>
              </p:cNvPr>
              <p:cNvSpPr txBox="1">
                <a:spLocks noRot="1" noChangeAspect="1" noMove="1" noResize="1" noEditPoints="1" noAdjustHandles="1" noChangeArrowheads="1" noChangeShapeType="1" noTextEdit="1"/>
              </p:cNvSpPr>
              <p:nvPr/>
            </p:nvSpPr>
            <p:spPr>
              <a:xfrm>
                <a:off x="1229536" y="4088149"/>
                <a:ext cx="1425326"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7FA696F-3DF9-4D12-906B-9DD0B2C4AD4B}"/>
                  </a:ext>
                </a:extLst>
              </p:cNvPr>
              <p:cNvSpPr/>
              <p:nvPr/>
            </p:nvSpPr>
            <p:spPr>
              <a:xfrm>
                <a:off x="2529489" y="3057068"/>
                <a:ext cx="173823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79.88 </m:t>
                              </m:r>
                              <m:r>
                                <m:rPr>
                                  <m:sty m:val="p"/>
                                </m:rPr>
                                <a:rPr lang="en-US">
                                  <a:solidFill>
                                    <a:srgbClr val="E47588"/>
                                  </a:solidFill>
                                  <a:latin typeface="Cambria Math" panose="02040503050406030204" pitchFamily="18" charset="0"/>
                                </a:rPr>
                                <m:t>g</m:t>
                              </m:r>
                              <m:r>
                                <a:rPr lang="en-US" i="1">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17" name="Rectangle 16">
                <a:extLst>
                  <a:ext uri="{FF2B5EF4-FFF2-40B4-BE49-F238E27FC236}">
                    <a16:creationId xmlns:a16="http://schemas.microsoft.com/office/drawing/2014/main" id="{C7FA696F-3DF9-4D12-906B-9DD0B2C4AD4B}"/>
                  </a:ext>
                </a:extLst>
              </p:cNvPr>
              <p:cNvSpPr>
                <a:spLocks noRot="1" noChangeAspect="1" noMove="1" noResize="1" noEditPoints="1" noAdjustHandles="1" noChangeArrowheads="1" noChangeShapeType="1" noTextEdit="1"/>
              </p:cNvSpPr>
              <p:nvPr/>
            </p:nvSpPr>
            <p:spPr>
              <a:xfrm>
                <a:off x="2529489" y="3057068"/>
                <a:ext cx="1738233"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1B75B92-7EA5-4384-BB58-688146F6D332}"/>
                  </a:ext>
                </a:extLst>
              </p:cNvPr>
              <p:cNvSpPr/>
              <p:nvPr/>
            </p:nvSpPr>
            <p:spPr>
              <a:xfrm>
                <a:off x="2563045" y="4041982"/>
                <a:ext cx="173823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79.88 </m:t>
                              </m:r>
                              <m:r>
                                <m:rPr>
                                  <m:sty m:val="p"/>
                                </m:rPr>
                                <a:rPr lang="en-US">
                                  <a:solidFill>
                                    <a:srgbClr val="E47588"/>
                                  </a:solidFill>
                                  <a:latin typeface="Cambria Math" panose="02040503050406030204" pitchFamily="18" charset="0"/>
                                </a:rPr>
                                <m:t>g</m:t>
                              </m:r>
                              <m:r>
                                <a:rPr lang="en-US" i="1">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18" name="Rectangle 17">
                <a:extLst>
                  <a:ext uri="{FF2B5EF4-FFF2-40B4-BE49-F238E27FC236}">
                    <a16:creationId xmlns:a16="http://schemas.microsoft.com/office/drawing/2014/main" id="{51B75B92-7EA5-4384-BB58-688146F6D332}"/>
                  </a:ext>
                </a:extLst>
              </p:cNvPr>
              <p:cNvSpPr>
                <a:spLocks noRot="1" noChangeAspect="1" noMove="1" noResize="1" noEditPoints="1" noAdjustHandles="1" noChangeArrowheads="1" noChangeShapeType="1" noTextEdit="1"/>
              </p:cNvSpPr>
              <p:nvPr/>
            </p:nvSpPr>
            <p:spPr>
              <a:xfrm>
                <a:off x="2563045" y="4041982"/>
                <a:ext cx="1738233"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E708EBD-44A3-435A-B897-488E4FE44640}"/>
                  </a:ext>
                </a:extLst>
              </p:cNvPr>
              <p:cNvSpPr/>
              <p:nvPr/>
            </p:nvSpPr>
            <p:spPr>
              <a:xfrm>
                <a:off x="4058567" y="3056282"/>
                <a:ext cx="156831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3 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3 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19" name="Rectangle 18">
                <a:extLst>
                  <a:ext uri="{FF2B5EF4-FFF2-40B4-BE49-F238E27FC236}">
                    <a16:creationId xmlns:a16="http://schemas.microsoft.com/office/drawing/2014/main" id="{1E708EBD-44A3-435A-B897-488E4FE44640}"/>
                  </a:ext>
                </a:extLst>
              </p:cNvPr>
              <p:cNvSpPr>
                <a:spLocks noRot="1" noChangeAspect="1" noMove="1" noResize="1" noEditPoints="1" noAdjustHandles="1" noChangeArrowheads="1" noChangeShapeType="1" noTextEdit="1"/>
              </p:cNvSpPr>
              <p:nvPr/>
            </p:nvSpPr>
            <p:spPr>
              <a:xfrm>
                <a:off x="4058567" y="3056282"/>
                <a:ext cx="1568313"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628EDA5-DD40-489F-9421-ED7B16D7335C}"/>
                  </a:ext>
                </a:extLst>
              </p:cNvPr>
              <p:cNvSpPr/>
              <p:nvPr/>
            </p:nvSpPr>
            <p:spPr>
              <a:xfrm>
                <a:off x="4089367" y="4041982"/>
                <a:ext cx="156831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2 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Br</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3 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TiO</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20" name="Rectangle 19">
                <a:extLst>
                  <a:ext uri="{FF2B5EF4-FFF2-40B4-BE49-F238E27FC236}">
                    <a16:creationId xmlns:a16="http://schemas.microsoft.com/office/drawing/2014/main" id="{2628EDA5-DD40-489F-9421-ED7B16D7335C}"/>
                  </a:ext>
                </a:extLst>
              </p:cNvPr>
              <p:cNvSpPr>
                <a:spLocks noRot="1" noChangeAspect="1" noMove="1" noResize="1" noEditPoints="1" noAdjustHandles="1" noChangeArrowheads="1" noChangeShapeType="1" noTextEdit="1"/>
              </p:cNvSpPr>
              <p:nvPr/>
            </p:nvSpPr>
            <p:spPr>
              <a:xfrm>
                <a:off x="4089367" y="4041982"/>
                <a:ext cx="1568313" cy="714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679BE7B-02DA-42C6-8D32-C286618462B1}"/>
                  </a:ext>
                </a:extLst>
              </p:cNvPr>
              <p:cNvSpPr/>
              <p:nvPr/>
            </p:nvSpPr>
            <p:spPr>
              <a:xfrm>
                <a:off x="5419155" y="3056975"/>
                <a:ext cx="140961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32.0 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21" name="Rectangle 20">
                <a:extLst>
                  <a:ext uri="{FF2B5EF4-FFF2-40B4-BE49-F238E27FC236}">
                    <a16:creationId xmlns:a16="http://schemas.microsoft.com/office/drawing/2014/main" id="{6679BE7B-02DA-42C6-8D32-C286618462B1}"/>
                  </a:ext>
                </a:extLst>
              </p:cNvPr>
              <p:cNvSpPr>
                <a:spLocks noRot="1" noChangeAspect="1" noMove="1" noResize="1" noEditPoints="1" noAdjustHandles="1" noChangeArrowheads="1" noChangeShapeType="1" noTextEdit="1"/>
              </p:cNvSpPr>
              <p:nvPr/>
            </p:nvSpPr>
            <p:spPr>
              <a:xfrm>
                <a:off x="5419155" y="3056975"/>
                <a:ext cx="1409617" cy="7146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8C530AC-B5B0-4E57-B115-994D406C731F}"/>
                  </a:ext>
                </a:extLst>
              </p:cNvPr>
              <p:cNvSpPr/>
              <p:nvPr/>
            </p:nvSpPr>
            <p:spPr>
              <a:xfrm>
                <a:off x="5442889" y="4043461"/>
                <a:ext cx="175265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159.81 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Br</m:t>
                                  </m:r>
                                </m:e>
                                <m:sub>
                                  <m:r>
                                    <a:rPr lang="en-US" i="1">
                                      <a:solidFill>
                                        <a:srgbClr val="E47588"/>
                                      </a:solidFill>
                                      <a:latin typeface="Cambria Math" panose="02040503050406030204" pitchFamily="18" charset="0"/>
                                    </a:rPr>
                                    <m:t>2</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Br</m:t>
                                  </m:r>
                                </m:e>
                                <m:sub>
                                  <m:r>
                                    <a:rPr lang="en-US" i="1">
                                      <a:solidFill>
                                        <a:srgbClr val="E47588"/>
                                      </a:solidFill>
                                      <a:latin typeface="Cambria Math" panose="02040503050406030204" pitchFamily="18" charset="0"/>
                                    </a:rPr>
                                    <m:t>2</m:t>
                                  </m:r>
                                </m:sub>
                              </m:sSub>
                            </m:den>
                          </m:f>
                        </m:e>
                      </m:d>
                    </m:oMath>
                  </m:oMathPara>
                </a14:m>
                <a:endParaRPr lang="en-US" dirty="0">
                  <a:solidFill>
                    <a:srgbClr val="E47588"/>
                  </a:solidFill>
                </a:endParaRPr>
              </a:p>
            </p:txBody>
          </p:sp>
        </mc:Choice>
        <mc:Fallback xmlns="">
          <p:sp>
            <p:nvSpPr>
              <p:cNvPr id="22" name="Rectangle 21">
                <a:extLst>
                  <a:ext uri="{FF2B5EF4-FFF2-40B4-BE49-F238E27FC236}">
                    <a16:creationId xmlns:a16="http://schemas.microsoft.com/office/drawing/2014/main" id="{58C530AC-B5B0-4E57-B115-994D406C731F}"/>
                  </a:ext>
                </a:extLst>
              </p:cNvPr>
              <p:cNvSpPr>
                <a:spLocks noRot="1" noChangeAspect="1" noMove="1" noResize="1" noEditPoints="1" noAdjustHandles="1" noChangeArrowheads="1" noChangeShapeType="1" noTextEdit="1"/>
              </p:cNvSpPr>
              <p:nvPr/>
            </p:nvSpPr>
            <p:spPr>
              <a:xfrm>
                <a:off x="5442889" y="4043461"/>
                <a:ext cx="1752659"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5CFBB09-143A-4FA6-AE42-152BC94D9380}"/>
                  </a:ext>
                </a:extLst>
              </p:cNvPr>
              <p:cNvSpPr/>
              <p:nvPr/>
            </p:nvSpPr>
            <p:spPr>
              <a:xfrm>
                <a:off x="6639862" y="3235713"/>
                <a:ext cx="13820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=10.0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2</m:t>
                          </m:r>
                        </m:sub>
                      </m:sSub>
                    </m:oMath>
                  </m:oMathPara>
                </a14:m>
                <a:endParaRPr lang="en-US" dirty="0">
                  <a:solidFill>
                    <a:srgbClr val="E47588"/>
                  </a:solidFill>
                </a:endParaRPr>
              </a:p>
            </p:txBody>
          </p:sp>
        </mc:Choice>
        <mc:Fallback xmlns="">
          <p:sp>
            <p:nvSpPr>
              <p:cNvPr id="23" name="Rectangle 22">
                <a:extLst>
                  <a:ext uri="{FF2B5EF4-FFF2-40B4-BE49-F238E27FC236}">
                    <a16:creationId xmlns:a16="http://schemas.microsoft.com/office/drawing/2014/main" id="{E5CFBB09-143A-4FA6-AE42-152BC94D9380}"/>
                  </a:ext>
                </a:extLst>
              </p:cNvPr>
              <p:cNvSpPr>
                <a:spLocks noRot="1" noChangeAspect="1" noMove="1" noResize="1" noEditPoints="1" noAdjustHandles="1" noChangeArrowheads="1" noChangeShapeType="1" noTextEdit="1"/>
              </p:cNvSpPr>
              <p:nvPr/>
            </p:nvSpPr>
            <p:spPr>
              <a:xfrm>
                <a:off x="6639862" y="3235713"/>
                <a:ext cx="1382045" cy="369332"/>
              </a:xfrm>
              <a:prstGeom prst="rect">
                <a:avLst/>
              </a:prstGeom>
              <a:blipFill>
                <a:blip r:embed="rId1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C0EB61A-61CE-4542-9F14-30EB50117267}"/>
                  </a:ext>
                </a:extLst>
              </p:cNvPr>
              <p:cNvSpPr/>
              <p:nvPr/>
            </p:nvSpPr>
            <p:spPr>
              <a:xfrm>
                <a:off x="7008470" y="4218840"/>
                <a:ext cx="14686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=33.4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Br</m:t>
                          </m:r>
                        </m:e>
                        <m:sub>
                          <m:r>
                            <a:rPr lang="en-US" i="1">
                              <a:solidFill>
                                <a:srgbClr val="E47588"/>
                              </a:solidFill>
                              <a:latin typeface="Cambria Math" panose="02040503050406030204" pitchFamily="18" charset="0"/>
                            </a:rPr>
                            <m:t>2</m:t>
                          </m:r>
                        </m:sub>
                      </m:sSub>
                    </m:oMath>
                  </m:oMathPara>
                </a14:m>
                <a:endParaRPr lang="en-US" dirty="0">
                  <a:solidFill>
                    <a:srgbClr val="E47588"/>
                  </a:solidFill>
                </a:endParaRPr>
              </a:p>
            </p:txBody>
          </p:sp>
        </mc:Choice>
        <mc:Fallback xmlns="">
          <p:sp>
            <p:nvSpPr>
              <p:cNvPr id="24" name="Rectangle 23">
                <a:extLst>
                  <a:ext uri="{FF2B5EF4-FFF2-40B4-BE49-F238E27FC236}">
                    <a16:creationId xmlns:a16="http://schemas.microsoft.com/office/drawing/2014/main" id="{7C0EB61A-61CE-4542-9F14-30EB50117267}"/>
                  </a:ext>
                </a:extLst>
              </p:cNvPr>
              <p:cNvSpPr>
                <a:spLocks noRot="1" noChangeAspect="1" noMove="1" noResize="1" noEditPoints="1" noAdjustHandles="1" noChangeArrowheads="1" noChangeShapeType="1" noTextEdit="1"/>
              </p:cNvSpPr>
              <p:nvPr/>
            </p:nvSpPr>
            <p:spPr>
              <a:xfrm>
                <a:off x="7008470" y="4218840"/>
                <a:ext cx="1468607" cy="369332"/>
              </a:xfrm>
              <a:prstGeom prst="rect">
                <a:avLst/>
              </a:prstGeom>
              <a:blipFill>
                <a:blip r:embed="rId12"/>
                <a:stretch>
                  <a:fillRect b="-6557"/>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31032D48-7DE5-43CC-BE64-D672799719DF}"/>
              </a:ext>
            </a:extLst>
          </p:cNvPr>
          <p:cNvCxnSpPr/>
          <p:nvPr/>
        </p:nvCxnSpPr>
        <p:spPr>
          <a:xfrm flipV="1">
            <a:off x="1870745" y="3171039"/>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C23CED-830A-4114-9B65-6F4D51D7996C}"/>
              </a:ext>
            </a:extLst>
          </p:cNvPr>
          <p:cNvCxnSpPr/>
          <p:nvPr/>
        </p:nvCxnSpPr>
        <p:spPr>
          <a:xfrm flipV="1">
            <a:off x="3398605" y="3490828"/>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A6487C-162D-4411-B4D9-DC9BE6929661}"/>
              </a:ext>
            </a:extLst>
          </p:cNvPr>
          <p:cNvCxnSpPr/>
          <p:nvPr/>
        </p:nvCxnSpPr>
        <p:spPr>
          <a:xfrm flipV="1">
            <a:off x="3111740" y="3169343"/>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187669-2062-4C71-AB4F-DBCD10A0919D}"/>
              </a:ext>
            </a:extLst>
          </p:cNvPr>
          <p:cNvCxnSpPr/>
          <p:nvPr/>
        </p:nvCxnSpPr>
        <p:spPr>
          <a:xfrm flipV="1">
            <a:off x="4639600" y="3489132"/>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083024-4695-4DF5-89F4-2542B3CEB51E}"/>
              </a:ext>
            </a:extLst>
          </p:cNvPr>
          <p:cNvCxnSpPr/>
          <p:nvPr/>
        </p:nvCxnSpPr>
        <p:spPr>
          <a:xfrm flipV="1">
            <a:off x="4684930" y="3178821"/>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6E7F75-743C-4BE2-8F31-DC5DF45C33E9}"/>
              </a:ext>
            </a:extLst>
          </p:cNvPr>
          <p:cNvCxnSpPr/>
          <p:nvPr/>
        </p:nvCxnSpPr>
        <p:spPr>
          <a:xfrm flipV="1">
            <a:off x="5919874" y="3489132"/>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FBF0FB-69E5-4ED6-898B-F56087C160A0}"/>
              </a:ext>
            </a:extLst>
          </p:cNvPr>
          <p:cNvCxnSpPr/>
          <p:nvPr/>
        </p:nvCxnSpPr>
        <p:spPr>
          <a:xfrm flipV="1">
            <a:off x="1864664" y="4156603"/>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ED9585-0338-43A6-9A96-8814A2112080}"/>
              </a:ext>
            </a:extLst>
          </p:cNvPr>
          <p:cNvCxnSpPr/>
          <p:nvPr/>
        </p:nvCxnSpPr>
        <p:spPr>
          <a:xfrm flipV="1">
            <a:off x="3392524" y="4476392"/>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6BA55C-BB42-4503-BF84-46ABA573500C}"/>
              </a:ext>
            </a:extLst>
          </p:cNvPr>
          <p:cNvCxnSpPr/>
          <p:nvPr/>
        </p:nvCxnSpPr>
        <p:spPr>
          <a:xfrm flipV="1">
            <a:off x="3105659" y="4154907"/>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1BF8FA-3770-4710-AEC4-5F418F1BA6D4}"/>
              </a:ext>
            </a:extLst>
          </p:cNvPr>
          <p:cNvCxnSpPr/>
          <p:nvPr/>
        </p:nvCxnSpPr>
        <p:spPr>
          <a:xfrm flipV="1">
            <a:off x="4633519" y="4474696"/>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C8CF21-A710-4C8A-B77D-C8584C50F46F}"/>
              </a:ext>
            </a:extLst>
          </p:cNvPr>
          <p:cNvCxnSpPr/>
          <p:nvPr/>
        </p:nvCxnSpPr>
        <p:spPr>
          <a:xfrm flipV="1">
            <a:off x="4678849" y="4164385"/>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BE45FC-D14B-43D8-AC29-58483D4A5EB5}"/>
              </a:ext>
            </a:extLst>
          </p:cNvPr>
          <p:cNvCxnSpPr/>
          <p:nvPr/>
        </p:nvCxnSpPr>
        <p:spPr>
          <a:xfrm flipV="1">
            <a:off x="6117224" y="4474696"/>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P spid="18" grpId="0"/>
      <p:bldP spid="19" grpId="0"/>
      <p:bldP spid="20" grpId="0"/>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43</a:t>
            </a:fld>
            <a:endParaRPr lang="en-US" dirty="0">
              <a:solidFill>
                <a:schemeClr val="bg1"/>
              </a:solidFill>
            </a:endParaRPr>
          </a:p>
        </p:txBody>
      </p:sp>
      <p:sp>
        <p:nvSpPr>
          <p:cNvPr id="8" name="Rectangle 2">
            <a:extLst>
              <a:ext uri="{FF2B5EF4-FFF2-40B4-BE49-F238E27FC236}">
                <a16:creationId xmlns:a16="http://schemas.microsoft.com/office/drawing/2014/main" id="{6F173755-8A2A-4BCC-94DF-5BBA62E48D9D}"/>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Mole and Chemical Reactions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 Box 4">
            <a:extLst>
              <a:ext uri="{FF2B5EF4-FFF2-40B4-BE49-F238E27FC236}">
                <a16:creationId xmlns:a16="http://schemas.microsoft.com/office/drawing/2014/main" id="{70C7C403-BF1B-452A-AD0A-404CBC774141}"/>
              </a:ext>
            </a:extLst>
          </p:cNvPr>
          <p:cNvSpPr txBox="1">
            <a:spLocks noChangeArrowheads="1"/>
          </p:cNvSpPr>
          <p:nvPr/>
        </p:nvSpPr>
        <p:spPr bwMode="auto">
          <a:xfrm>
            <a:off x="0" y="2482587"/>
            <a:ext cx="9143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indent="0"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Write the balanced chemical equation. </a:t>
            </a:r>
            <a:r>
              <a:rPr lang="en-US" altLang="en-US" sz="1800" dirty="0">
                <a:solidFill>
                  <a:srgbClr val="67AEB6"/>
                </a:solidFill>
                <a:latin typeface="Gill Sans MT" panose="020B0502020104020203" pitchFamily="34" charset="0"/>
              </a:rPr>
              <a:t>Convert</a:t>
            </a:r>
            <a:r>
              <a:rPr lang="en-US" altLang="en-US" sz="1800" dirty="0">
                <a:solidFill>
                  <a:schemeClr val="tx1">
                    <a:lumMod val="75000"/>
                    <a:lumOff val="25000"/>
                  </a:schemeClr>
                </a:solidFill>
                <a:latin typeface="Gill Sans MT" panose="020B0502020104020203" pitchFamily="34" charset="0"/>
              </a:rPr>
              <a:t> quantities of known substances </a:t>
            </a:r>
            <a:r>
              <a:rPr lang="en-US" altLang="en-US" sz="1800" dirty="0">
                <a:solidFill>
                  <a:srgbClr val="67AEB6"/>
                </a:solidFill>
                <a:latin typeface="Gill Sans MT" panose="020B0502020104020203" pitchFamily="34" charset="0"/>
              </a:rPr>
              <a:t>into</a:t>
            </a:r>
            <a:r>
              <a:rPr lang="en-US" altLang="en-US" sz="1800" dirty="0">
                <a:solidFill>
                  <a:schemeClr val="tx1">
                    <a:lumMod val="75000"/>
                    <a:lumOff val="25000"/>
                  </a:schemeClr>
                </a:solidFill>
                <a:latin typeface="Gill Sans MT" panose="020B0502020104020203" pitchFamily="34" charset="0"/>
              </a:rPr>
              <a:t> </a:t>
            </a:r>
            <a:r>
              <a:rPr lang="en-US" altLang="en-US" sz="1800" dirty="0">
                <a:solidFill>
                  <a:srgbClr val="67AEB6"/>
                </a:solidFill>
                <a:latin typeface="Gill Sans MT" panose="020B0502020104020203" pitchFamily="34" charset="0"/>
              </a:rPr>
              <a:t>moles</a:t>
            </a:r>
            <a:r>
              <a:rPr lang="en-US" altLang="en-US" sz="1800" dirty="0">
                <a:solidFill>
                  <a:schemeClr val="tx1">
                    <a:lumMod val="75000"/>
                    <a:lumOff val="25000"/>
                  </a:schemeClr>
                </a:solidFill>
                <a:latin typeface="Gill Sans MT" panose="020B0502020104020203" pitchFamily="34" charset="0"/>
              </a:rPr>
              <a:t>, then use coefficients in balanced equation to calculate the number of moles of the sought quantity, and convert moles of sought quantity into desired units</a:t>
            </a:r>
          </a:p>
        </p:txBody>
      </p:sp>
      <p:sp>
        <p:nvSpPr>
          <p:cNvPr id="13" name="Text Box 6">
            <a:extLst>
              <a:ext uri="{FF2B5EF4-FFF2-40B4-BE49-F238E27FC236}">
                <a16:creationId xmlns:a16="http://schemas.microsoft.com/office/drawing/2014/main" id="{21BB071D-8921-4C17-9B6E-1DB8E5863D95}"/>
              </a:ext>
            </a:extLst>
          </p:cNvPr>
          <p:cNvSpPr txBox="1">
            <a:spLocks noChangeArrowheads="1"/>
          </p:cNvSpPr>
          <p:nvPr/>
        </p:nvSpPr>
        <p:spPr bwMode="auto">
          <a:xfrm>
            <a:off x="0" y="3522666"/>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Methanol burns in air according to the equation</a:t>
            </a:r>
          </a:p>
        </p:txBody>
      </p:sp>
      <mc:AlternateContent xmlns:mc="http://schemas.openxmlformats.org/markup-compatibility/2006" xmlns:a14="http://schemas.microsoft.com/office/drawing/2010/main">
        <mc:Choice Requires="a14">
          <p:sp>
            <p:nvSpPr>
              <p:cNvPr id="15" name="Text Box 7">
                <a:extLst>
                  <a:ext uri="{FF2B5EF4-FFF2-40B4-BE49-F238E27FC236}">
                    <a16:creationId xmlns:a16="http://schemas.microsoft.com/office/drawing/2014/main" id="{C608F102-B40F-4D5A-B4A3-784BD9645A39}"/>
                  </a:ext>
                </a:extLst>
              </p:cNvPr>
              <p:cNvSpPr txBox="1">
                <a:spLocks noChangeArrowheads="1"/>
              </p:cNvSpPr>
              <p:nvPr/>
            </p:nvSpPr>
            <p:spPr bwMode="auto">
              <a:xfrm>
                <a:off x="2687211" y="3875291"/>
                <a:ext cx="353975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defTabSz="914400" fontAlgn="auto">
                  <a:spcBef>
                    <a:spcPts val="0"/>
                  </a:spcBef>
                  <a:spcAft>
                    <a:spcPts val="0"/>
                  </a:spcAft>
                </a:pPr>
                <a:r>
                  <a:rPr lang="en-US" altLang="en-US" sz="1800" dirty="0">
                    <a:solidFill>
                      <a:schemeClr val="tx1">
                        <a:lumMod val="75000"/>
                        <a:lumOff val="25000"/>
                      </a:schemeClr>
                    </a:solidFill>
                    <a:latin typeface="Gill Sans MT" panose="020B0502020104020203" pitchFamily="34" charset="0"/>
                  </a:rPr>
                  <a:t>2CH</a:t>
                </a:r>
                <a:r>
                  <a:rPr lang="en-US" altLang="en-US" sz="1800" baseline="-25000" dirty="0">
                    <a:solidFill>
                      <a:schemeClr val="tx1">
                        <a:lumMod val="75000"/>
                        <a:lumOff val="25000"/>
                      </a:schemeClr>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OH + 3O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dirty="0">
                    <a:solidFill>
                      <a:schemeClr val="tx1">
                        <a:lumMod val="75000"/>
                        <a:lumOff val="25000"/>
                      </a:schemeClr>
                    </a:solidFill>
                    <a:latin typeface="Gill Sans MT" panose="020B0502020104020203" pitchFamily="34" charset="0"/>
                  </a:rPr>
                  <a:t> 2CO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 + 4H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a:t>
                </a:r>
              </a:p>
            </p:txBody>
          </p:sp>
        </mc:Choice>
        <mc:Fallback xmlns="">
          <p:sp>
            <p:nvSpPr>
              <p:cNvPr id="15" name="Text Box 7">
                <a:extLst>
                  <a:ext uri="{FF2B5EF4-FFF2-40B4-BE49-F238E27FC236}">
                    <a16:creationId xmlns:a16="http://schemas.microsoft.com/office/drawing/2014/main" id="{C608F102-B40F-4D5A-B4A3-784BD9645A39}"/>
                  </a:ext>
                </a:extLst>
              </p:cNvPr>
              <p:cNvSpPr txBox="1">
                <a:spLocks noRot="1" noChangeAspect="1" noMove="1" noResize="1" noEditPoints="1" noAdjustHandles="1" noChangeArrowheads="1" noChangeShapeType="1" noTextEdit="1"/>
              </p:cNvSpPr>
              <p:nvPr/>
            </p:nvSpPr>
            <p:spPr bwMode="auto">
              <a:xfrm>
                <a:off x="2687211" y="3875291"/>
                <a:ext cx="3539751" cy="369332"/>
              </a:xfrm>
              <a:prstGeom prst="rect">
                <a:avLst/>
              </a:prstGeom>
              <a:blipFill>
                <a:blip r:embed="rId2"/>
                <a:stretch>
                  <a:fillRect l="-690" t="-10000" r="-1552" b="-2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Text Box 10">
            <a:extLst>
              <a:ext uri="{FF2B5EF4-FFF2-40B4-BE49-F238E27FC236}">
                <a16:creationId xmlns:a16="http://schemas.microsoft.com/office/drawing/2014/main" id="{97E1B9F1-8CFD-41A1-8C45-555199BC8325}"/>
              </a:ext>
            </a:extLst>
          </p:cNvPr>
          <p:cNvSpPr txBox="1">
            <a:spLocks noChangeArrowheads="1"/>
          </p:cNvSpPr>
          <p:nvPr/>
        </p:nvSpPr>
        <p:spPr bwMode="auto">
          <a:xfrm>
            <a:off x="0" y="4309160"/>
            <a:ext cx="9143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pPr>
            <a:r>
              <a:rPr lang="en-US" altLang="en-US" sz="1800" dirty="0">
                <a:solidFill>
                  <a:schemeClr val="tx1">
                    <a:lumMod val="75000"/>
                    <a:lumOff val="25000"/>
                  </a:schemeClr>
                </a:solidFill>
                <a:latin typeface="Gill Sans MT" panose="020B0502020104020203" pitchFamily="34" charset="0"/>
              </a:rPr>
              <a:t>If 209 g of methanol are used up in the combustion, what mass of water is produced?</a:t>
            </a:r>
          </a:p>
        </p:txBody>
      </p:sp>
      <mc:AlternateContent xmlns:mc="http://schemas.openxmlformats.org/markup-compatibility/2006" xmlns:a14="http://schemas.microsoft.com/office/drawing/2010/main">
        <mc:Choice Requires="a14">
          <p:sp>
            <p:nvSpPr>
              <p:cNvPr id="19" name="Text Box 11">
                <a:extLst>
                  <a:ext uri="{FF2B5EF4-FFF2-40B4-BE49-F238E27FC236}">
                    <a16:creationId xmlns:a16="http://schemas.microsoft.com/office/drawing/2014/main" id="{C21E6579-B8A4-4B12-AAF2-6CFB21AD86D8}"/>
                  </a:ext>
                </a:extLst>
              </p:cNvPr>
              <p:cNvSpPr txBox="1">
                <a:spLocks noChangeArrowheads="1"/>
              </p:cNvSpPr>
              <p:nvPr/>
            </p:nvSpPr>
            <p:spPr bwMode="auto">
              <a:xfrm>
                <a:off x="990431" y="4846854"/>
                <a:ext cx="693330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defTabSz="914400"/>
                <a:r>
                  <a:rPr lang="en-US" altLang="en-US" sz="1800" b="1" dirty="0">
                    <a:solidFill>
                      <a:srgbClr val="67AEB6"/>
                    </a:solidFill>
                    <a:latin typeface="Gill Sans MT" panose="020B0502020104020203" pitchFamily="34" charset="0"/>
                  </a:rPr>
                  <a:t>grams CH</a:t>
                </a:r>
                <a:r>
                  <a:rPr lang="en-US" altLang="en-US" sz="1800" b="1" baseline="-25000" dirty="0">
                    <a:solidFill>
                      <a:srgbClr val="67AEB6"/>
                    </a:solidFill>
                    <a:latin typeface="Gill Sans MT" panose="020B0502020104020203" pitchFamily="34" charset="0"/>
                  </a:rPr>
                  <a:t>3</a:t>
                </a:r>
                <a:r>
                  <a:rPr lang="en-US" altLang="en-US" sz="1800" b="1" dirty="0">
                    <a:solidFill>
                      <a:srgbClr val="67AEB6"/>
                    </a:solidFill>
                    <a:latin typeface="Gill Sans MT" panose="020B0502020104020203" pitchFamily="34" charset="0"/>
                  </a:rPr>
                  <a:t>OH </a:t>
                </a:r>
                <a14:m>
                  <m:oMath xmlns:m="http://schemas.openxmlformats.org/officeDocument/2006/math">
                    <m:r>
                      <a:rPr lang="en-US" altLang="en-US" sz="1800" b="1" i="1" dirty="0" smtClean="0">
                        <a:solidFill>
                          <a:srgbClr val="67AEB6"/>
                        </a:solidFill>
                        <a:latin typeface="Cambria Math" panose="02040503050406030204" pitchFamily="18" charset="0"/>
                        <a:ea typeface="Cambria Math" panose="02040503050406030204" pitchFamily="18" charset="0"/>
                      </a:rPr>
                      <m:t>⟶</m:t>
                    </m:r>
                  </m:oMath>
                </a14:m>
                <a:r>
                  <a:rPr lang="en-US" altLang="en-US" sz="1800" b="1" dirty="0">
                    <a:solidFill>
                      <a:srgbClr val="67AEB6"/>
                    </a:solidFill>
                    <a:latin typeface="Gill Sans MT" panose="020B0502020104020203" pitchFamily="34" charset="0"/>
                  </a:rPr>
                  <a:t> moles CH</a:t>
                </a:r>
                <a:r>
                  <a:rPr lang="en-US" altLang="en-US" sz="1800" b="1" baseline="-25000" dirty="0">
                    <a:solidFill>
                      <a:srgbClr val="67AEB6"/>
                    </a:solidFill>
                    <a:latin typeface="Gill Sans MT" panose="020B0502020104020203" pitchFamily="34" charset="0"/>
                  </a:rPr>
                  <a:t>3</a:t>
                </a:r>
                <a:r>
                  <a:rPr lang="en-US" altLang="en-US" sz="1800" b="1" dirty="0">
                    <a:solidFill>
                      <a:srgbClr val="67AEB6"/>
                    </a:solidFill>
                    <a:latin typeface="Gill Sans MT" panose="020B0502020104020203" pitchFamily="34" charset="0"/>
                  </a:rPr>
                  <a:t>OH </a:t>
                </a:r>
                <a14:m>
                  <m:oMath xmlns:m="http://schemas.openxmlformats.org/officeDocument/2006/math">
                    <m:r>
                      <a:rPr lang="en-US" altLang="en-US" sz="1800" b="1" i="1" dirty="0">
                        <a:solidFill>
                          <a:srgbClr val="67AEB6"/>
                        </a:solidFill>
                        <a:latin typeface="Cambria Math" panose="02040503050406030204" pitchFamily="18" charset="0"/>
                        <a:ea typeface="Cambria Math" panose="02040503050406030204" pitchFamily="18" charset="0"/>
                      </a:rPr>
                      <m:t>⟶</m:t>
                    </m:r>
                  </m:oMath>
                </a14:m>
                <a:r>
                  <a:rPr lang="en-US" altLang="en-US" sz="1800" b="1" dirty="0">
                    <a:solidFill>
                      <a:srgbClr val="67AEB6"/>
                    </a:solidFill>
                    <a:latin typeface="Gill Sans MT" panose="020B0502020104020203" pitchFamily="34" charset="0"/>
                  </a:rPr>
                  <a:t> moles H</a:t>
                </a:r>
                <a:r>
                  <a:rPr lang="en-US" altLang="en-US" sz="1800" b="1" baseline="-25000" dirty="0">
                    <a:solidFill>
                      <a:srgbClr val="67AEB6"/>
                    </a:solidFill>
                    <a:latin typeface="Gill Sans MT" panose="020B0502020104020203" pitchFamily="34" charset="0"/>
                  </a:rPr>
                  <a:t>2</a:t>
                </a:r>
                <a:r>
                  <a:rPr lang="en-US" altLang="en-US" sz="1800" b="1" dirty="0">
                    <a:solidFill>
                      <a:srgbClr val="67AEB6"/>
                    </a:solidFill>
                    <a:latin typeface="Gill Sans MT" panose="020B0502020104020203" pitchFamily="34" charset="0"/>
                  </a:rPr>
                  <a:t>O </a:t>
                </a:r>
                <a14:m>
                  <m:oMath xmlns:m="http://schemas.openxmlformats.org/officeDocument/2006/math">
                    <m:r>
                      <a:rPr lang="en-US" altLang="en-US" sz="1800" b="1" i="1" dirty="0">
                        <a:solidFill>
                          <a:srgbClr val="67AEB6"/>
                        </a:solidFill>
                        <a:latin typeface="Cambria Math" panose="02040503050406030204" pitchFamily="18" charset="0"/>
                        <a:ea typeface="Cambria Math" panose="02040503050406030204" pitchFamily="18" charset="0"/>
                      </a:rPr>
                      <m:t>⟶</m:t>
                    </m:r>
                  </m:oMath>
                </a14:m>
                <a:r>
                  <a:rPr lang="en-US" altLang="en-US" sz="1800" b="1" dirty="0">
                    <a:solidFill>
                      <a:srgbClr val="67AEB6"/>
                    </a:solidFill>
                    <a:latin typeface="Gill Sans MT" panose="020B0502020104020203" pitchFamily="34" charset="0"/>
                  </a:rPr>
                  <a:t> grams H</a:t>
                </a:r>
                <a:r>
                  <a:rPr lang="en-US" altLang="en-US" sz="1800" b="1" baseline="-25000" dirty="0">
                    <a:solidFill>
                      <a:srgbClr val="67AEB6"/>
                    </a:solidFill>
                    <a:latin typeface="Gill Sans MT" panose="020B0502020104020203" pitchFamily="34" charset="0"/>
                  </a:rPr>
                  <a:t>2</a:t>
                </a:r>
                <a:r>
                  <a:rPr lang="en-US" altLang="en-US" sz="1800" b="1" dirty="0">
                    <a:solidFill>
                      <a:srgbClr val="67AEB6"/>
                    </a:solidFill>
                    <a:latin typeface="Gill Sans MT" panose="020B0502020104020203" pitchFamily="34" charset="0"/>
                  </a:rPr>
                  <a:t>O</a:t>
                </a:r>
              </a:p>
            </p:txBody>
          </p:sp>
        </mc:Choice>
        <mc:Fallback xmlns="">
          <p:sp>
            <p:nvSpPr>
              <p:cNvPr id="19" name="Text Box 11">
                <a:extLst>
                  <a:ext uri="{FF2B5EF4-FFF2-40B4-BE49-F238E27FC236}">
                    <a16:creationId xmlns:a16="http://schemas.microsoft.com/office/drawing/2014/main" id="{C21E6579-B8A4-4B12-AAF2-6CFB21AD86D8}"/>
                  </a:ext>
                </a:extLst>
              </p:cNvPr>
              <p:cNvSpPr txBox="1">
                <a:spLocks noRot="1" noChangeAspect="1" noMove="1" noResize="1" noEditPoints="1" noAdjustHandles="1" noChangeArrowheads="1" noChangeShapeType="1" noTextEdit="1"/>
              </p:cNvSpPr>
              <p:nvPr/>
            </p:nvSpPr>
            <p:spPr bwMode="auto">
              <a:xfrm>
                <a:off x="990431" y="4846854"/>
                <a:ext cx="6933309" cy="369332"/>
              </a:xfrm>
              <a:prstGeom prst="rect">
                <a:avLst/>
              </a:prstGeom>
              <a:blipFill>
                <a:blip r:embed="rId3"/>
                <a:stretch>
                  <a:fillRect l="-264" t="-8197" r="-264"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7F333156-C4EE-4318-9095-3C1266CE1323}"/>
              </a:ext>
            </a:extLst>
          </p:cNvPr>
          <p:cNvCxnSpPr/>
          <p:nvPr/>
        </p:nvCxnSpPr>
        <p:spPr>
          <a:xfrm>
            <a:off x="0" y="3497266"/>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C78202-0BEA-4027-8FCC-2CBC0C09E58E}"/>
                  </a:ext>
                </a:extLst>
              </p:cNvPr>
              <p:cNvSpPr txBox="1"/>
              <p:nvPr/>
            </p:nvSpPr>
            <p:spPr>
              <a:xfrm>
                <a:off x="0" y="5492258"/>
                <a:ext cx="164525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209 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CH</m:t>
                                  </m:r>
                                </m:e>
                                <m:sub>
                                  <m:r>
                                    <a:rPr lang="en-US" b="0" i="0" smtClean="0">
                                      <a:solidFill>
                                        <a:srgbClr val="E47588"/>
                                      </a:solidFill>
                                      <a:latin typeface="Cambria Math" panose="02040503050406030204" pitchFamily="18" charset="0"/>
                                    </a:rPr>
                                    <m:t>3</m:t>
                                  </m:r>
                                </m:sub>
                              </m:sSub>
                              <m:r>
                                <m:rPr>
                                  <m:sty m:val="p"/>
                                </m:rPr>
                                <a:rPr lang="en-US" b="0" i="0" smtClean="0">
                                  <a:solidFill>
                                    <a:srgbClr val="E47588"/>
                                  </a:solidFill>
                                  <a:latin typeface="Cambria Math" panose="02040503050406030204" pitchFamily="18" charset="0"/>
                                </a:rPr>
                                <m:t>OH</m:t>
                              </m:r>
                            </m:num>
                            <m:den/>
                          </m:f>
                        </m:e>
                      </m:d>
                    </m:oMath>
                  </m:oMathPara>
                </a14:m>
                <a:endParaRPr lang="en-US" dirty="0">
                  <a:solidFill>
                    <a:srgbClr val="E47588"/>
                  </a:solidFill>
                </a:endParaRPr>
              </a:p>
            </p:txBody>
          </p:sp>
        </mc:Choice>
        <mc:Fallback xmlns="">
          <p:sp>
            <p:nvSpPr>
              <p:cNvPr id="55" name="TextBox 54">
                <a:extLst>
                  <a:ext uri="{FF2B5EF4-FFF2-40B4-BE49-F238E27FC236}">
                    <a16:creationId xmlns:a16="http://schemas.microsoft.com/office/drawing/2014/main" id="{5DC78202-0BEA-4027-8FCC-2CBC0C09E58E}"/>
                  </a:ext>
                </a:extLst>
              </p:cNvPr>
              <p:cNvSpPr txBox="1">
                <a:spLocks noRot="1" noChangeAspect="1" noMove="1" noResize="1" noEditPoints="1" noAdjustHandles="1" noChangeArrowheads="1" noChangeShapeType="1" noTextEdit="1"/>
              </p:cNvSpPr>
              <p:nvPr/>
            </p:nvSpPr>
            <p:spPr>
              <a:xfrm>
                <a:off x="0" y="5492258"/>
                <a:ext cx="1645259"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D2BCA49-03F7-49B2-9CF1-EB96AA803EF6}"/>
                  </a:ext>
                </a:extLst>
              </p:cNvPr>
              <p:cNvSpPr/>
              <p:nvPr/>
            </p:nvSpPr>
            <p:spPr>
              <a:xfrm>
                <a:off x="1448387" y="5446092"/>
                <a:ext cx="185685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CH</m:t>
                                  </m:r>
                                </m:e>
                                <m:sub>
                                  <m:r>
                                    <a:rPr lang="en-US">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OH</m:t>
                              </m:r>
                            </m:num>
                            <m:den>
                              <m:r>
                                <a:rPr lang="en-US" b="0" i="1" smtClean="0">
                                  <a:solidFill>
                                    <a:srgbClr val="E47588"/>
                                  </a:solidFill>
                                  <a:latin typeface="Cambria Math" panose="02040503050406030204" pitchFamily="18" charset="0"/>
                                </a:rPr>
                                <m:t>32.0</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CH</m:t>
                                  </m:r>
                                </m:e>
                                <m:sub>
                                  <m:r>
                                    <a:rPr lang="en-US">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OH</m:t>
                              </m:r>
                            </m:den>
                          </m:f>
                        </m:e>
                      </m:d>
                    </m:oMath>
                  </m:oMathPara>
                </a14:m>
                <a:endParaRPr lang="en-US" dirty="0">
                  <a:solidFill>
                    <a:srgbClr val="E47588"/>
                  </a:solidFill>
                </a:endParaRPr>
              </a:p>
            </p:txBody>
          </p:sp>
        </mc:Choice>
        <mc:Fallback xmlns="">
          <p:sp>
            <p:nvSpPr>
              <p:cNvPr id="56" name="Rectangle 55">
                <a:extLst>
                  <a:ext uri="{FF2B5EF4-FFF2-40B4-BE49-F238E27FC236}">
                    <a16:creationId xmlns:a16="http://schemas.microsoft.com/office/drawing/2014/main" id="{9D2BCA49-03F7-49B2-9CF1-EB96AA803EF6}"/>
                  </a:ext>
                </a:extLst>
              </p:cNvPr>
              <p:cNvSpPr>
                <a:spLocks noRot="1" noChangeAspect="1" noMove="1" noResize="1" noEditPoints="1" noAdjustHandles="1" noChangeArrowheads="1" noChangeShapeType="1" noTextEdit="1"/>
              </p:cNvSpPr>
              <p:nvPr/>
            </p:nvSpPr>
            <p:spPr>
              <a:xfrm>
                <a:off x="1448387" y="5446092"/>
                <a:ext cx="1856854"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072DBBA2-A75F-4B85-8EE8-F06EC2EEBB5E}"/>
                  </a:ext>
                </a:extLst>
              </p:cNvPr>
              <p:cNvSpPr/>
              <p:nvPr/>
            </p:nvSpPr>
            <p:spPr>
              <a:xfrm>
                <a:off x="3019394" y="5446092"/>
                <a:ext cx="181517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4</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r>
                                <m:rPr>
                                  <m:sty m:val="p"/>
                                </m:rPr>
                                <a:rPr lang="en-US" b="0" i="0" smtClean="0">
                                  <a:solidFill>
                                    <a:srgbClr val="E47588"/>
                                  </a:solidFill>
                                  <a:latin typeface="Cambria Math" panose="02040503050406030204" pitchFamily="18" charset="0"/>
                                </a:rPr>
                                <m:t>O</m:t>
                              </m:r>
                            </m:num>
                            <m:den>
                              <m:r>
                                <a:rPr lang="en-US" b="0" i="1" smtClean="0">
                                  <a:solidFill>
                                    <a:srgbClr val="E47588"/>
                                  </a:solidFill>
                                  <a:latin typeface="Cambria Math" panose="02040503050406030204" pitchFamily="18" charset="0"/>
                                </a:rPr>
                                <m:t>2</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CH</m:t>
                                  </m:r>
                                </m:e>
                                <m:sub>
                                  <m:r>
                                    <a:rPr lang="en-US">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OH</m:t>
                              </m:r>
                            </m:den>
                          </m:f>
                        </m:e>
                      </m:d>
                    </m:oMath>
                  </m:oMathPara>
                </a14:m>
                <a:endParaRPr lang="en-US" dirty="0">
                  <a:solidFill>
                    <a:srgbClr val="E47588"/>
                  </a:solidFill>
                </a:endParaRPr>
              </a:p>
            </p:txBody>
          </p:sp>
        </mc:Choice>
        <mc:Fallback xmlns="">
          <p:sp>
            <p:nvSpPr>
              <p:cNvPr id="57" name="Rectangle 56">
                <a:extLst>
                  <a:ext uri="{FF2B5EF4-FFF2-40B4-BE49-F238E27FC236}">
                    <a16:creationId xmlns:a16="http://schemas.microsoft.com/office/drawing/2014/main" id="{072DBBA2-A75F-4B85-8EE8-F06EC2EEBB5E}"/>
                  </a:ext>
                </a:extLst>
              </p:cNvPr>
              <p:cNvSpPr>
                <a:spLocks noRot="1" noChangeAspect="1" noMove="1" noResize="1" noEditPoints="1" noAdjustHandles="1" noChangeArrowheads="1" noChangeShapeType="1" noTextEdit="1"/>
              </p:cNvSpPr>
              <p:nvPr/>
            </p:nvSpPr>
            <p:spPr>
              <a:xfrm>
                <a:off x="3019394" y="5446092"/>
                <a:ext cx="1815176"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663EF12E-E981-447A-A974-8410321FA738}"/>
                  </a:ext>
                </a:extLst>
              </p:cNvPr>
              <p:cNvSpPr/>
              <p:nvPr/>
            </p:nvSpPr>
            <p:spPr>
              <a:xfrm>
                <a:off x="4551105" y="5446628"/>
                <a:ext cx="156831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18.0</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r>
                                <m:rPr>
                                  <m:sty m:val="p"/>
                                </m:rPr>
                                <a:rPr lang="en-US">
                                  <a:solidFill>
                                    <a:srgbClr val="E47588"/>
                                  </a:solidFill>
                                  <a:latin typeface="Cambria Math" panose="02040503050406030204" pitchFamily="18" charset="0"/>
                                </a:rPr>
                                <m:t>O</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r>
                                <m:rPr>
                                  <m:sty m:val="p"/>
                                </m:rPr>
                                <a:rPr lang="en-US">
                                  <a:solidFill>
                                    <a:srgbClr val="E47588"/>
                                  </a:solidFill>
                                  <a:latin typeface="Cambria Math" panose="02040503050406030204" pitchFamily="18" charset="0"/>
                                </a:rPr>
                                <m:t>O</m:t>
                              </m:r>
                            </m:den>
                          </m:f>
                        </m:e>
                      </m:d>
                    </m:oMath>
                  </m:oMathPara>
                </a14:m>
                <a:endParaRPr lang="en-US" dirty="0">
                  <a:solidFill>
                    <a:srgbClr val="E47588"/>
                  </a:solidFill>
                </a:endParaRPr>
              </a:p>
            </p:txBody>
          </p:sp>
        </mc:Choice>
        <mc:Fallback xmlns="">
          <p:sp>
            <p:nvSpPr>
              <p:cNvPr id="58" name="Rectangle 57">
                <a:extLst>
                  <a:ext uri="{FF2B5EF4-FFF2-40B4-BE49-F238E27FC236}">
                    <a16:creationId xmlns:a16="http://schemas.microsoft.com/office/drawing/2014/main" id="{663EF12E-E981-447A-A974-8410321FA738}"/>
                  </a:ext>
                </a:extLst>
              </p:cNvPr>
              <p:cNvSpPr>
                <a:spLocks noRot="1" noChangeAspect="1" noMove="1" noResize="1" noEditPoints="1" noAdjustHandles="1" noChangeArrowheads="1" noChangeShapeType="1" noTextEdit="1"/>
              </p:cNvSpPr>
              <p:nvPr/>
            </p:nvSpPr>
            <p:spPr>
              <a:xfrm>
                <a:off x="4551105" y="5446628"/>
                <a:ext cx="1568313"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0DDAF508-D2BA-436D-9F59-6DBE454117B8}"/>
                  </a:ext>
                </a:extLst>
              </p:cNvPr>
              <p:cNvSpPr/>
              <p:nvPr/>
            </p:nvSpPr>
            <p:spPr>
              <a:xfrm>
                <a:off x="5916797" y="5621771"/>
                <a:ext cx="1492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235</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r>
                        <m:rPr>
                          <m:sty m:val="p"/>
                        </m:rPr>
                        <a:rPr lang="en-US">
                          <a:solidFill>
                            <a:srgbClr val="E47588"/>
                          </a:solidFill>
                          <a:latin typeface="Cambria Math" panose="02040503050406030204" pitchFamily="18" charset="0"/>
                        </a:rPr>
                        <m:t>O</m:t>
                      </m:r>
                    </m:oMath>
                  </m:oMathPara>
                </a14:m>
                <a:endParaRPr lang="en-US" dirty="0">
                  <a:solidFill>
                    <a:srgbClr val="E47588"/>
                  </a:solidFill>
                </a:endParaRPr>
              </a:p>
            </p:txBody>
          </p:sp>
        </mc:Choice>
        <mc:Fallback xmlns="">
          <p:sp>
            <p:nvSpPr>
              <p:cNvPr id="59" name="Rectangle 58">
                <a:extLst>
                  <a:ext uri="{FF2B5EF4-FFF2-40B4-BE49-F238E27FC236}">
                    <a16:creationId xmlns:a16="http://schemas.microsoft.com/office/drawing/2014/main" id="{0DDAF508-D2BA-436D-9F59-6DBE454117B8}"/>
                  </a:ext>
                </a:extLst>
              </p:cNvPr>
              <p:cNvSpPr>
                <a:spLocks noRot="1" noChangeAspect="1" noMove="1" noResize="1" noEditPoints="1" noAdjustHandles="1" noChangeArrowheads="1" noChangeShapeType="1" noTextEdit="1"/>
              </p:cNvSpPr>
              <p:nvPr/>
            </p:nvSpPr>
            <p:spPr>
              <a:xfrm>
                <a:off x="5916797" y="5621771"/>
                <a:ext cx="1492652" cy="369332"/>
              </a:xfrm>
              <a:prstGeom prst="rect">
                <a:avLst/>
              </a:prstGeom>
              <a:blipFill>
                <a:blip r:embed="rId8"/>
                <a:stretch>
                  <a:fillRect b="-6557"/>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3DAF9D94-39E9-48B4-8182-F6F4C731BC16}"/>
              </a:ext>
            </a:extLst>
          </p:cNvPr>
          <p:cNvCxnSpPr/>
          <p:nvPr/>
        </p:nvCxnSpPr>
        <p:spPr>
          <a:xfrm flipV="1">
            <a:off x="582175" y="5554174"/>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A4637C-C8A9-4B19-A4BA-236F082C74B2}"/>
              </a:ext>
            </a:extLst>
          </p:cNvPr>
          <p:cNvCxnSpPr/>
          <p:nvPr/>
        </p:nvCxnSpPr>
        <p:spPr>
          <a:xfrm flipV="1">
            <a:off x="2032016" y="5537881"/>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DC1485-04F8-4C12-9FD0-BFE75FCBB086}"/>
              </a:ext>
            </a:extLst>
          </p:cNvPr>
          <p:cNvCxnSpPr/>
          <p:nvPr/>
        </p:nvCxnSpPr>
        <p:spPr>
          <a:xfrm flipV="1">
            <a:off x="2173332" y="5882765"/>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0391B6F-F6CE-44ED-8F53-2EA0522062BB}"/>
              </a:ext>
            </a:extLst>
          </p:cNvPr>
          <p:cNvCxnSpPr/>
          <p:nvPr/>
        </p:nvCxnSpPr>
        <p:spPr>
          <a:xfrm flipV="1">
            <a:off x="3704384" y="5506233"/>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A7A3F60-7F33-4F11-B3E4-5253D5D8FAB1}"/>
              </a:ext>
            </a:extLst>
          </p:cNvPr>
          <p:cNvCxnSpPr/>
          <p:nvPr/>
        </p:nvCxnSpPr>
        <p:spPr>
          <a:xfrm flipV="1">
            <a:off x="3631492" y="5867205"/>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DEED7E2-A4DB-4419-BA1F-E49F14782899}"/>
              </a:ext>
            </a:extLst>
          </p:cNvPr>
          <p:cNvCxnSpPr/>
          <p:nvPr/>
        </p:nvCxnSpPr>
        <p:spPr>
          <a:xfrm flipV="1">
            <a:off x="5095684" y="5869856"/>
            <a:ext cx="486561" cy="167779"/>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0BD6AD0-1CF4-44B0-81F3-455FD9F09D1A}"/>
              </a:ext>
            </a:extLst>
          </p:cNvPr>
          <p:cNvSpPr txBox="1"/>
          <p:nvPr/>
        </p:nvSpPr>
        <p:spPr>
          <a:xfrm>
            <a:off x="2755296" y="752924"/>
            <a:ext cx="1532792"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Reactant</a:t>
            </a:r>
          </a:p>
        </p:txBody>
      </p:sp>
      <p:sp>
        <p:nvSpPr>
          <p:cNvPr id="90" name="TextBox 89">
            <a:extLst>
              <a:ext uri="{FF2B5EF4-FFF2-40B4-BE49-F238E27FC236}">
                <a16:creationId xmlns:a16="http://schemas.microsoft.com/office/drawing/2014/main" id="{CA3D7CA4-16F1-4D13-A49D-5AF430EB8A83}"/>
              </a:ext>
            </a:extLst>
          </p:cNvPr>
          <p:cNvSpPr txBox="1"/>
          <p:nvPr/>
        </p:nvSpPr>
        <p:spPr>
          <a:xfrm>
            <a:off x="4727389" y="752924"/>
            <a:ext cx="1456489"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Product</a:t>
            </a:r>
          </a:p>
        </p:txBody>
      </p:sp>
      <p:cxnSp>
        <p:nvCxnSpPr>
          <p:cNvPr id="92" name="Straight Arrow Connector 91">
            <a:extLst>
              <a:ext uri="{FF2B5EF4-FFF2-40B4-BE49-F238E27FC236}">
                <a16:creationId xmlns:a16="http://schemas.microsoft.com/office/drawing/2014/main" id="{79227C56-3665-40AA-9993-3BD37F60FB54}"/>
              </a:ext>
            </a:extLst>
          </p:cNvPr>
          <p:cNvCxnSpPr/>
          <p:nvPr/>
        </p:nvCxnSpPr>
        <p:spPr>
          <a:xfrm>
            <a:off x="4313456" y="937590"/>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F17317D-70F5-4E7F-9543-C1F7A3ABB47E}"/>
              </a:ext>
            </a:extLst>
          </p:cNvPr>
          <p:cNvSpPr txBox="1"/>
          <p:nvPr/>
        </p:nvSpPr>
        <p:spPr>
          <a:xfrm>
            <a:off x="2751488" y="1308614"/>
            <a:ext cx="1532792"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Reactant</a:t>
            </a:r>
          </a:p>
        </p:txBody>
      </p:sp>
      <p:sp>
        <p:nvSpPr>
          <p:cNvPr id="94" name="TextBox 93">
            <a:extLst>
              <a:ext uri="{FF2B5EF4-FFF2-40B4-BE49-F238E27FC236}">
                <a16:creationId xmlns:a16="http://schemas.microsoft.com/office/drawing/2014/main" id="{0FDDCFEC-1A51-4099-AF01-9CA4EA78F1C7}"/>
              </a:ext>
            </a:extLst>
          </p:cNvPr>
          <p:cNvSpPr txBox="1"/>
          <p:nvPr/>
        </p:nvSpPr>
        <p:spPr>
          <a:xfrm>
            <a:off x="4723581" y="1308614"/>
            <a:ext cx="1456489"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Product</a:t>
            </a:r>
          </a:p>
        </p:txBody>
      </p:sp>
      <p:cxnSp>
        <p:nvCxnSpPr>
          <p:cNvPr id="95" name="Straight Arrow Connector 94">
            <a:extLst>
              <a:ext uri="{FF2B5EF4-FFF2-40B4-BE49-F238E27FC236}">
                <a16:creationId xmlns:a16="http://schemas.microsoft.com/office/drawing/2014/main" id="{2A8BC557-654C-41BB-9F51-1E44AA66BE99}"/>
              </a:ext>
            </a:extLst>
          </p:cNvPr>
          <p:cNvCxnSpPr/>
          <p:nvPr/>
        </p:nvCxnSpPr>
        <p:spPr>
          <a:xfrm>
            <a:off x="4309648" y="1493280"/>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C6F09B7-75AB-497D-B43D-1F0ADD7AE120}"/>
              </a:ext>
            </a:extLst>
          </p:cNvPr>
          <p:cNvSpPr txBox="1"/>
          <p:nvPr/>
        </p:nvSpPr>
        <p:spPr>
          <a:xfrm>
            <a:off x="779043" y="1316571"/>
            <a:ext cx="1518364"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Mass Reactant</a:t>
            </a:r>
          </a:p>
        </p:txBody>
      </p:sp>
      <p:cxnSp>
        <p:nvCxnSpPr>
          <p:cNvPr id="97" name="Straight Arrow Connector 96">
            <a:extLst>
              <a:ext uri="{FF2B5EF4-FFF2-40B4-BE49-F238E27FC236}">
                <a16:creationId xmlns:a16="http://schemas.microsoft.com/office/drawing/2014/main" id="{BCECBFAA-5BC6-446B-9305-53EE8039FAC4}"/>
              </a:ext>
            </a:extLst>
          </p:cNvPr>
          <p:cNvCxnSpPr/>
          <p:nvPr/>
        </p:nvCxnSpPr>
        <p:spPr>
          <a:xfrm>
            <a:off x="2337203" y="1501237"/>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4D03F4E-EBAE-40F9-A6FD-C0398B0B78AC}"/>
              </a:ext>
            </a:extLst>
          </p:cNvPr>
          <p:cNvSpPr txBox="1"/>
          <p:nvPr/>
        </p:nvSpPr>
        <p:spPr>
          <a:xfrm>
            <a:off x="2751488" y="1888290"/>
            <a:ext cx="1532792"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Reactant</a:t>
            </a:r>
          </a:p>
        </p:txBody>
      </p:sp>
      <p:sp>
        <p:nvSpPr>
          <p:cNvPr id="99" name="TextBox 98">
            <a:extLst>
              <a:ext uri="{FF2B5EF4-FFF2-40B4-BE49-F238E27FC236}">
                <a16:creationId xmlns:a16="http://schemas.microsoft.com/office/drawing/2014/main" id="{30F6DF9F-5BA1-42A6-9BB2-FCC70B90F94A}"/>
              </a:ext>
            </a:extLst>
          </p:cNvPr>
          <p:cNvSpPr txBox="1"/>
          <p:nvPr/>
        </p:nvSpPr>
        <p:spPr>
          <a:xfrm>
            <a:off x="4723581" y="1888290"/>
            <a:ext cx="1456489"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Mole Product</a:t>
            </a:r>
          </a:p>
        </p:txBody>
      </p:sp>
      <p:cxnSp>
        <p:nvCxnSpPr>
          <p:cNvPr id="100" name="Straight Arrow Connector 99">
            <a:extLst>
              <a:ext uri="{FF2B5EF4-FFF2-40B4-BE49-F238E27FC236}">
                <a16:creationId xmlns:a16="http://schemas.microsoft.com/office/drawing/2014/main" id="{EB880B6D-BE00-4C6B-A384-DEF3AC1E0028}"/>
              </a:ext>
            </a:extLst>
          </p:cNvPr>
          <p:cNvCxnSpPr/>
          <p:nvPr/>
        </p:nvCxnSpPr>
        <p:spPr>
          <a:xfrm>
            <a:off x="4309648" y="2072956"/>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836A13B-F9CC-4C3E-B0BA-8A4A597944C2}"/>
              </a:ext>
            </a:extLst>
          </p:cNvPr>
          <p:cNvSpPr txBox="1"/>
          <p:nvPr/>
        </p:nvSpPr>
        <p:spPr>
          <a:xfrm>
            <a:off x="779043" y="1896247"/>
            <a:ext cx="1518364"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Mass Reactant</a:t>
            </a:r>
          </a:p>
        </p:txBody>
      </p:sp>
      <p:cxnSp>
        <p:nvCxnSpPr>
          <p:cNvPr id="102" name="Straight Arrow Connector 101">
            <a:extLst>
              <a:ext uri="{FF2B5EF4-FFF2-40B4-BE49-F238E27FC236}">
                <a16:creationId xmlns:a16="http://schemas.microsoft.com/office/drawing/2014/main" id="{789967C6-4517-4F32-BB79-BD40F1717B78}"/>
              </a:ext>
            </a:extLst>
          </p:cNvPr>
          <p:cNvCxnSpPr/>
          <p:nvPr/>
        </p:nvCxnSpPr>
        <p:spPr>
          <a:xfrm>
            <a:off x="2337203" y="2080913"/>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415230C-DD1D-4D31-915A-104D4AC858D9}"/>
              </a:ext>
            </a:extLst>
          </p:cNvPr>
          <p:cNvSpPr txBox="1"/>
          <p:nvPr/>
        </p:nvSpPr>
        <p:spPr>
          <a:xfrm>
            <a:off x="6630098" y="1896247"/>
            <a:ext cx="1442061" cy="369332"/>
          </a:xfrm>
          <a:prstGeom prst="rect">
            <a:avLst/>
          </a:prstGeom>
          <a:solidFill>
            <a:srgbClr val="DBDBDB"/>
          </a:solidFill>
        </p:spPr>
        <p:txBody>
          <a:bodyPr wrap="none" rtlCol="0">
            <a:spAutoFit/>
          </a:bodyPr>
          <a:lstStyle/>
          <a:p>
            <a:r>
              <a:rPr lang="en-US" dirty="0">
                <a:solidFill>
                  <a:schemeClr val="tx1">
                    <a:lumMod val="75000"/>
                    <a:lumOff val="25000"/>
                  </a:schemeClr>
                </a:solidFill>
                <a:latin typeface="Gill Sans MT" panose="020B0502020104020203" pitchFamily="34" charset="0"/>
              </a:rPr>
              <a:t>Mass Product</a:t>
            </a:r>
          </a:p>
        </p:txBody>
      </p:sp>
      <p:cxnSp>
        <p:nvCxnSpPr>
          <p:cNvPr id="104" name="Straight Arrow Connector 103">
            <a:extLst>
              <a:ext uri="{FF2B5EF4-FFF2-40B4-BE49-F238E27FC236}">
                <a16:creationId xmlns:a16="http://schemas.microsoft.com/office/drawing/2014/main" id="{8F05AFB1-11A3-43E3-99CE-E4CE402C6674}"/>
              </a:ext>
            </a:extLst>
          </p:cNvPr>
          <p:cNvCxnSpPr/>
          <p:nvPr/>
        </p:nvCxnSpPr>
        <p:spPr>
          <a:xfrm>
            <a:off x="6216165" y="2080913"/>
            <a:ext cx="381000" cy="0"/>
          </a:xfrm>
          <a:prstGeom prst="straightConnector1">
            <a:avLst/>
          </a:prstGeom>
          <a:ln w="38100">
            <a:solidFill>
              <a:srgbClr val="E4758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3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55" grpId="0"/>
      <p:bldP spid="56" grpId="0"/>
      <p:bldP spid="57" grpId="0"/>
      <p:bldP spid="58" grpId="0"/>
      <p:bldP spid="59"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44</a:t>
            </a:fld>
            <a:endParaRPr lang="en-US" dirty="0">
              <a:solidFill>
                <a:schemeClr val="bg1"/>
              </a:solidFill>
            </a:endParaRPr>
          </a:p>
        </p:txBody>
      </p:sp>
      <p:sp>
        <p:nvSpPr>
          <p:cNvPr id="8" name="Content Placeholder 2">
            <a:extLst>
              <a:ext uri="{FF2B5EF4-FFF2-40B4-BE49-F238E27FC236}">
                <a16:creationId xmlns:a16="http://schemas.microsoft.com/office/drawing/2014/main" id="{296B5D0B-7688-4B83-BFAE-1EEF2DAD8863}"/>
              </a:ext>
            </a:extLst>
          </p:cNvPr>
          <p:cNvSpPr txBox="1">
            <a:spLocks/>
          </p:cNvSpPr>
          <p:nvPr/>
        </p:nvSpPr>
        <p:spPr>
          <a:xfrm>
            <a:off x="0" y="784571"/>
            <a:ext cx="9144000" cy="1282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600" dirty="0">
                <a:solidFill>
                  <a:schemeClr val="tx1">
                    <a:lumMod val="75000"/>
                    <a:lumOff val="25000"/>
                  </a:schemeClr>
                </a:solidFill>
                <a:latin typeface="Gill Sans MT" panose="020B0502020104020203" pitchFamily="34" charset="0"/>
                <a:cs typeface="Arial" panose="020B0604020202020204" pitchFamily="34" charset="0"/>
              </a:rPr>
              <a:t>Manganese metal reacts with fluorine gas to form solid manganese(III) fluoride.</a:t>
            </a:r>
          </a:p>
          <a:p>
            <a:pPr marL="457200" lvl="1"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(a) Write a balanced chemical equation</a:t>
            </a:r>
          </a:p>
          <a:p>
            <a:pPr marL="457200" lvl="1"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(b) If you begin with 11.6 g </a:t>
            </a:r>
            <a:r>
              <a:rPr lang="en-US" sz="1600" dirty="0">
                <a:solidFill>
                  <a:schemeClr val="tx1">
                    <a:lumMod val="75000"/>
                    <a:lumOff val="25000"/>
                  </a:schemeClr>
                </a:solidFill>
                <a:latin typeface="Gill Sans MT" panose="020B0502020104020203" pitchFamily="34" charset="0"/>
                <a:cs typeface="Arial" panose="020B0604020202020204" pitchFamily="34" charset="0"/>
              </a:rPr>
              <a:t>F</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how many grams of Mn</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F</a:t>
            </a:r>
            <a:r>
              <a:rPr lang="en-US" alt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itchFamily="2" charset="2"/>
              </a:rPr>
              <a:t> would be produced?</a:t>
            </a:r>
          </a:p>
        </p:txBody>
      </p:sp>
      <p:sp>
        <p:nvSpPr>
          <p:cNvPr id="9" name="Rectangle 2">
            <a:extLst>
              <a:ext uri="{FF2B5EF4-FFF2-40B4-BE49-F238E27FC236}">
                <a16:creationId xmlns:a16="http://schemas.microsoft.com/office/drawing/2014/main" id="{5592EF1F-7B07-405E-8053-24B67D16CEC0}"/>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1FDE1B6-5EAF-4EDD-9D98-0721E3E4F025}"/>
                  </a:ext>
                </a:extLst>
              </p:cNvPr>
              <p:cNvSpPr txBox="1">
                <a:spLocks/>
              </p:cNvSpPr>
              <p:nvPr/>
            </p:nvSpPr>
            <p:spPr>
              <a:xfrm>
                <a:off x="29021" y="1984533"/>
                <a:ext cx="9114979" cy="1511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600" dirty="0">
                    <a:solidFill>
                      <a:schemeClr val="tx1">
                        <a:lumMod val="75000"/>
                        <a:lumOff val="25000"/>
                      </a:schemeClr>
                    </a:solidFill>
                    <a:latin typeface="Gill Sans MT" panose="020B0502020104020203" pitchFamily="34" charset="0"/>
                    <a:cs typeface="Arial" panose="020B0604020202020204" pitchFamily="34" charset="0"/>
                  </a:rPr>
                  <a:t>Acetylene gas (C</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 is produced as a result of the following reaction:</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CaC</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a:solidFill>
                      <a:schemeClr val="tx1">
                        <a:lumMod val="75000"/>
                        <a:lumOff val="25000"/>
                      </a:schemeClr>
                    </a:solidFill>
                    <a:latin typeface="Gill Sans MT" panose="020B0502020104020203" pitchFamily="34" charset="0"/>
                    <a:cs typeface="Arial" panose="020B0604020202020204" pitchFamily="34" charset="0"/>
                  </a:rPr>
                  <a:t>s</a:t>
                </a:r>
                <a:r>
                  <a:rPr lang="en-US" sz="1600" dirty="0">
                    <a:solidFill>
                      <a:schemeClr val="tx1">
                        <a:lumMod val="75000"/>
                        <a:lumOff val="25000"/>
                      </a:schemeClr>
                    </a:solidFill>
                    <a:latin typeface="Gill Sans MT" panose="020B0502020104020203" pitchFamily="34" charset="0"/>
                    <a:cs typeface="Arial" panose="020B0604020202020204" pitchFamily="34" charset="0"/>
                  </a:rPr>
                  <a:t>) + 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a:t>
                </a:r>
                <a:r>
                  <a:rPr lang="en-US" sz="1600" i="1" dirty="0">
                    <a:solidFill>
                      <a:schemeClr val="tx1">
                        <a:lumMod val="75000"/>
                        <a:lumOff val="25000"/>
                      </a:schemeClr>
                    </a:solidFill>
                    <a:latin typeface="Gill Sans MT" panose="020B0502020104020203" pitchFamily="34" charset="0"/>
                    <a:cs typeface="Arial" panose="020B0604020202020204" pitchFamily="34" charset="0"/>
                  </a:rPr>
                  <a:t>l</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6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600" dirty="0">
                    <a:solidFill>
                      <a:schemeClr val="tx1">
                        <a:lumMod val="75000"/>
                        <a:lumOff val="25000"/>
                      </a:schemeClr>
                    </a:solidFill>
                    <a:latin typeface="Gill Sans MT" panose="020B0502020104020203" pitchFamily="34" charset="0"/>
                    <a:cs typeface="Arial" panose="020B0604020202020204" pitchFamily="34" charset="0"/>
                  </a:rPr>
                  <a:t> C</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a:solidFill>
                      <a:schemeClr val="tx1">
                        <a:lumMod val="75000"/>
                        <a:lumOff val="25000"/>
                      </a:schemeClr>
                    </a:solidFill>
                    <a:latin typeface="Gill Sans MT" panose="020B0502020104020203" pitchFamily="34" charset="0"/>
                    <a:cs typeface="Arial" panose="020B0604020202020204" pitchFamily="34" charset="0"/>
                  </a:rPr>
                  <a:t>g</a:t>
                </a:r>
                <a:r>
                  <a:rPr lang="en-US" sz="1600" dirty="0">
                    <a:solidFill>
                      <a:schemeClr val="tx1">
                        <a:lumMod val="75000"/>
                        <a:lumOff val="25000"/>
                      </a:schemeClr>
                    </a:solidFill>
                    <a:latin typeface="Gill Sans MT" panose="020B0502020104020203" pitchFamily="34" charset="0"/>
                    <a:cs typeface="Arial" panose="020B0604020202020204" pitchFamily="34" charset="0"/>
                  </a:rPr>
                  <a:t>) + Ca(OH)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err="1">
                    <a:solidFill>
                      <a:schemeClr val="tx1">
                        <a:lumMod val="75000"/>
                        <a:lumOff val="25000"/>
                      </a:schemeClr>
                    </a:solidFill>
                    <a:latin typeface="Gill Sans MT" panose="020B0502020104020203" pitchFamily="34" charset="0"/>
                    <a:cs typeface="Arial" panose="020B0604020202020204" pitchFamily="34" charset="0"/>
                  </a:rPr>
                  <a:t>aq</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(a) If 3.20 moles of CaC</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 </a:t>
                </a:r>
                <a:r>
                  <a:rPr lang="en-US" sz="1600" dirty="0">
                    <a:solidFill>
                      <a:schemeClr val="tx1">
                        <a:lumMod val="75000"/>
                        <a:lumOff val="25000"/>
                      </a:schemeClr>
                    </a:solidFill>
                    <a:latin typeface="Gill Sans MT" panose="020B0502020104020203" pitchFamily="34" charset="0"/>
                    <a:cs typeface="Arial" panose="020B0604020202020204" pitchFamily="34" charset="0"/>
                  </a:rPr>
                  <a:t>are consumed in this reaction, how many grams of 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 are needed?</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(b) How many grams of Ca(OH)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 </a:t>
                </a:r>
                <a:r>
                  <a:rPr lang="en-US" sz="1600" dirty="0">
                    <a:solidFill>
                      <a:schemeClr val="tx1">
                        <a:lumMod val="75000"/>
                        <a:lumOff val="25000"/>
                      </a:schemeClr>
                    </a:solidFill>
                    <a:latin typeface="Gill Sans MT" panose="020B0502020104020203" pitchFamily="34" charset="0"/>
                    <a:cs typeface="Arial" panose="020B0604020202020204" pitchFamily="34" charset="0"/>
                  </a:rPr>
                  <a:t>would be formed with 3.20 moles of CaC</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p>
              <a:p>
                <a:endParaRPr lang="en-US" sz="1600"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10" name="Content Placeholder 2">
                <a:extLst>
                  <a:ext uri="{FF2B5EF4-FFF2-40B4-BE49-F238E27FC236}">
                    <a16:creationId xmlns:a16="http://schemas.microsoft.com/office/drawing/2014/main" id="{31FDE1B6-5EAF-4EDD-9D98-0721E3E4F025}"/>
                  </a:ext>
                </a:extLst>
              </p:cNvPr>
              <p:cNvSpPr txBox="1">
                <a:spLocks noRot="1" noChangeAspect="1" noMove="1" noResize="1" noEditPoints="1" noAdjustHandles="1" noChangeArrowheads="1" noChangeShapeType="1" noTextEdit="1"/>
              </p:cNvSpPr>
              <p:nvPr/>
            </p:nvSpPr>
            <p:spPr>
              <a:xfrm>
                <a:off x="29021" y="1984533"/>
                <a:ext cx="9114979" cy="1511119"/>
              </a:xfrm>
              <a:prstGeom prst="rect">
                <a:avLst/>
              </a:prstGeom>
              <a:blipFill>
                <a:blip r:embed="rId2"/>
                <a:stretch>
                  <a:fillRect l="-334" t="-2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22928CAB-39BC-4DC1-AA9A-51CD0CBB10FC}"/>
                  </a:ext>
                </a:extLst>
              </p:cNvPr>
              <p:cNvSpPr txBox="1">
                <a:spLocks/>
              </p:cNvSpPr>
              <p:nvPr/>
            </p:nvSpPr>
            <p:spPr>
              <a:xfrm>
                <a:off x="-15280" y="3695427"/>
                <a:ext cx="9114979" cy="8668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600" dirty="0">
                    <a:solidFill>
                      <a:schemeClr val="tx1">
                        <a:lumMod val="75000"/>
                        <a:lumOff val="25000"/>
                      </a:schemeClr>
                    </a:solidFill>
                    <a:latin typeface="Gill Sans MT" panose="020B0502020104020203" pitchFamily="34" charset="0"/>
                    <a:cs typeface="Arial" panose="020B0604020202020204" pitchFamily="34" charset="0"/>
                  </a:rPr>
                  <a:t> How many moles of iron, Fe, are produced with 25.0 grams of magnesium, Mg? </a:t>
                </a:r>
              </a:p>
              <a:p>
                <a:pPr marL="0" inden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Mg + Fe</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6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600" dirty="0">
                    <a:solidFill>
                      <a:schemeClr val="tx1">
                        <a:lumMod val="75000"/>
                        <a:lumOff val="25000"/>
                      </a:schemeClr>
                    </a:solidFill>
                    <a:latin typeface="Gill Sans MT" panose="020B0502020104020203" pitchFamily="34" charset="0"/>
                    <a:cs typeface="Arial" panose="020B0604020202020204" pitchFamily="34" charset="0"/>
                  </a:rPr>
                  <a:t>  Fe +  MgO</a:t>
                </a:r>
              </a:p>
            </p:txBody>
          </p:sp>
        </mc:Choice>
        <mc:Fallback xmlns="">
          <p:sp>
            <p:nvSpPr>
              <p:cNvPr id="11" name="Content Placeholder 2">
                <a:extLst>
                  <a:ext uri="{FF2B5EF4-FFF2-40B4-BE49-F238E27FC236}">
                    <a16:creationId xmlns:a16="http://schemas.microsoft.com/office/drawing/2014/main" id="{22928CAB-39BC-4DC1-AA9A-51CD0CBB10FC}"/>
                  </a:ext>
                </a:extLst>
              </p:cNvPr>
              <p:cNvSpPr txBox="1">
                <a:spLocks noRot="1" noChangeAspect="1" noMove="1" noResize="1" noEditPoints="1" noAdjustHandles="1" noChangeArrowheads="1" noChangeShapeType="1" noTextEdit="1"/>
              </p:cNvSpPr>
              <p:nvPr/>
            </p:nvSpPr>
            <p:spPr>
              <a:xfrm>
                <a:off x="-15280" y="3695427"/>
                <a:ext cx="9114979" cy="866883"/>
              </a:xfrm>
              <a:prstGeom prst="rect">
                <a:avLst/>
              </a:prstGeom>
              <a:blipFill>
                <a:blip r:embed="rId3"/>
                <a:stretch>
                  <a:fillRect l="-334" t="-4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F7EAFF4-523A-41F5-8579-B5028A692F9E}"/>
                  </a:ext>
                </a:extLst>
              </p:cNvPr>
              <p:cNvSpPr txBox="1">
                <a:spLocks/>
              </p:cNvSpPr>
              <p:nvPr/>
            </p:nvSpPr>
            <p:spPr>
              <a:xfrm>
                <a:off x="-15280" y="4698356"/>
                <a:ext cx="9114977" cy="11851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r>
                  <a:rPr lang="en-US" sz="1600" dirty="0">
                    <a:solidFill>
                      <a:schemeClr val="tx1">
                        <a:lumMod val="75000"/>
                        <a:lumOff val="25000"/>
                      </a:schemeClr>
                    </a:solidFill>
                    <a:latin typeface="Gill Sans MT" panose="020B0502020104020203" pitchFamily="34" charset="0"/>
                    <a:cs typeface="Arial" panose="020B0604020202020204" pitchFamily="34" charset="0"/>
                  </a:rPr>
                  <a:t>Laughing gas (nitrous oxide, N</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 is sometimes used as an anesthetic in dentistry.</a:t>
                </a:r>
              </a:p>
              <a:p>
                <a:pPr marL="0" inden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NH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600" dirty="0">
                    <a:solidFill>
                      <a:schemeClr val="tx1">
                        <a:lumMod val="75000"/>
                        <a:lumOff val="25000"/>
                      </a:schemeClr>
                    </a:solidFill>
                    <a:latin typeface="Gill Sans MT" panose="020B0502020104020203" pitchFamily="34" charset="0"/>
                    <a:cs typeface="Arial" panose="020B0604020202020204" pitchFamily="34" charset="0"/>
                  </a:rPr>
                  <a:t>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i="1" dirty="0">
                    <a:solidFill>
                      <a:schemeClr val="tx1">
                        <a:lumMod val="75000"/>
                        <a:lumOff val="25000"/>
                      </a:schemeClr>
                    </a:solidFill>
                    <a:latin typeface="Gill Sans MT" panose="020B0502020104020203" pitchFamily="34" charset="0"/>
                    <a:cs typeface="Arial" panose="020B0604020202020204" pitchFamily="34" charset="0"/>
                  </a:rPr>
                  <a:t>s</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6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600" dirty="0">
                    <a:solidFill>
                      <a:schemeClr val="tx1">
                        <a:lumMod val="75000"/>
                        <a:lumOff val="25000"/>
                      </a:schemeClr>
                    </a:solidFill>
                    <a:latin typeface="Gill Sans MT" panose="020B0502020104020203" pitchFamily="34" charset="0"/>
                    <a:cs typeface="Arial" panose="020B0604020202020204" pitchFamily="34" charset="0"/>
                  </a:rPr>
                  <a:t> N</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a:t>
                </a:r>
                <a:r>
                  <a:rPr lang="en-US" sz="1600" i="1" dirty="0">
                    <a:solidFill>
                      <a:schemeClr val="tx1">
                        <a:lumMod val="75000"/>
                        <a:lumOff val="25000"/>
                      </a:schemeClr>
                    </a:solidFill>
                    <a:latin typeface="Gill Sans MT" panose="020B0502020104020203" pitchFamily="34" charset="0"/>
                    <a:cs typeface="Arial" panose="020B0604020202020204" pitchFamily="34" charset="0"/>
                  </a:rPr>
                  <a:t>g</a:t>
                </a:r>
                <a:r>
                  <a:rPr lang="en-US" sz="1600" dirty="0">
                    <a:solidFill>
                      <a:schemeClr val="tx1">
                        <a:lumMod val="75000"/>
                        <a:lumOff val="25000"/>
                      </a:schemeClr>
                    </a:solidFill>
                    <a:latin typeface="Gill Sans MT" panose="020B0502020104020203" pitchFamily="34" charset="0"/>
                    <a:cs typeface="Arial" panose="020B0604020202020204" pitchFamily="34" charset="0"/>
                  </a:rPr>
                  <a:t>)  +   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a:t>
                </a:r>
                <a:r>
                  <a:rPr lang="en-US" sz="1600" i="1" dirty="0">
                    <a:solidFill>
                      <a:schemeClr val="tx1">
                        <a:lumMod val="75000"/>
                        <a:lumOff val="25000"/>
                      </a:schemeClr>
                    </a:solidFill>
                    <a:latin typeface="Gill Sans MT" panose="020B0502020104020203" pitchFamily="34" charset="0"/>
                    <a:cs typeface="Arial" panose="020B0604020202020204" pitchFamily="34" charset="0"/>
                  </a:rPr>
                  <a:t>l</a:t>
                </a:r>
                <a:r>
                  <a:rPr lang="en-US" sz="1600" dirty="0">
                    <a:solidFill>
                      <a:schemeClr val="tx1">
                        <a:lumMod val="75000"/>
                        <a:lumOff val="25000"/>
                      </a:schemeClr>
                    </a:solidFill>
                    <a:latin typeface="Gill Sans MT" panose="020B0502020104020203" pitchFamily="34" charset="0"/>
                    <a:cs typeface="Arial" panose="020B0604020202020204" pitchFamily="34" charset="0"/>
                  </a:rPr>
                  <a:t>)</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How many moles of NH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600" dirty="0">
                    <a:solidFill>
                      <a:schemeClr val="tx1">
                        <a:lumMod val="75000"/>
                        <a:lumOff val="25000"/>
                      </a:schemeClr>
                    </a:solidFill>
                    <a:latin typeface="Gill Sans MT" panose="020B0502020104020203" pitchFamily="34" charset="0"/>
                    <a:cs typeface="Arial" panose="020B0604020202020204" pitchFamily="34" charset="0"/>
                  </a:rPr>
                  <a:t>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 </a:t>
                </a:r>
                <a:r>
                  <a:rPr lang="en-US" sz="1600" dirty="0">
                    <a:solidFill>
                      <a:schemeClr val="tx1">
                        <a:lumMod val="75000"/>
                        <a:lumOff val="25000"/>
                      </a:schemeClr>
                    </a:solidFill>
                    <a:latin typeface="Gill Sans MT" panose="020B0502020104020203" pitchFamily="34" charset="0"/>
                    <a:cs typeface="Arial" panose="020B0604020202020204" pitchFamily="34" charset="0"/>
                  </a:rPr>
                  <a:t>are required to produce 33.0g of N</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O?How many moles of water are produced with 45.0g of N</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O?</a:t>
                </a:r>
              </a:p>
            </p:txBody>
          </p:sp>
        </mc:Choice>
        <mc:Fallback xmlns="">
          <p:sp>
            <p:nvSpPr>
              <p:cNvPr id="13" name="Content Placeholder 2">
                <a:extLst>
                  <a:ext uri="{FF2B5EF4-FFF2-40B4-BE49-F238E27FC236}">
                    <a16:creationId xmlns:a16="http://schemas.microsoft.com/office/drawing/2014/main" id="{3F7EAFF4-523A-41F5-8579-B5028A692F9E}"/>
                  </a:ext>
                </a:extLst>
              </p:cNvPr>
              <p:cNvSpPr txBox="1">
                <a:spLocks noRot="1" noChangeAspect="1" noMove="1" noResize="1" noEditPoints="1" noAdjustHandles="1" noChangeArrowheads="1" noChangeShapeType="1" noTextEdit="1"/>
              </p:cNvSpPr>
              <p:nvPr/>
            </p:nvSpPr>
            <p:spPr>
              <a:xfrm>
                <a:off x="-15280" y="4698356"/>
                <a:ext cx="9114977" cy="1185182"/>
              </a:xfrm>
              <a:prstGeom prst="rect">
                <a:avLst/>
              </a:prstGeom>
              <a:blipFill>
                <a:blip r:embed="rId4"/>
                <a:stretch>
                  <a:fillRect l="-334" t="-5670" b="-2062"/>
                </a:stretch>
              </a:blipFill>
            </p:spPr>
            <p:txBody>
              <a:bodyPr/>
              <a:lstStyle/>
              <a:p>
                <a:r>
                  <a:rPr lang="en-US">
                    <a:noFill/>
                  </a:rPr>
                  <a:t> </a:t>
                </a:r>
              </a:p>
            </p:txBody>
          </p:sp>
        </mc:Fallback>
      </mc:AlternateContent>
      <p:sp>
        <p:nvSpPr>
          <p:cNvPr id="14" name="TPQuestion">
            <a:extLst>
              <a:ext uri="{FF2B5EF4-FFF2-40B4-BE49-F238E27FC236}">
                <a16:creationId xmlns:a16="http://schemas.microsoft.com/office/drawing/2014/main" id="{53008E56-4ACA-42FB-8C87-6B901AEE93F3}"/>
              </a:ext>
            </a:extLst>
          </p:cNvPr>
          <p:cNvSpPr txBox="1">
            <a:spLocks/>
          </p:cNvSpPr>
          <p:nvPr/>
        </p:nvSpPr>
        <p:spPr>
          <a:xfrm>
            <a:off x="-15280" y="6103939"/>
            <a:ext cx="7150102" cy="7540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mj-lt"/>
              <a:buAutoNum type="arabicPeriod" startAt="5"/>
            </a:pPr>
            <a:r>
              <a:rPr lang="en-US" sz="1600" dirty="0">
                <a:solidFill>
                  <a:schemeClr val="tx1">
                    <a:lumMod val="75000"/>
                    <a:lumOff val="25000"/>
                  </a:schemeClr>
                </a:solidFill>
                <a:latin typeface="Gill Sans MT" panose="020B0502020104020203" pitchFamily="34" charset="0"/>
                <a:cs typeface="Arial" panose="020B0604020202020204" pitchFamily="34" charset="0"/>
              </a:rPr>
              <a:t>A common preparation of oxygen gas is the thermal decomposition of potassium perchlorate.  Calculate the number of grams of oxygen gas produced from 46.0 g of KClO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600" dirty="0">
                <a:solidFill>
                  <a:schemeClr val="tx1">
                    <a:lumMod val="75000"/>
                    <a:lumOff val="25000"/>
                  </a:schemeClr>
                </a:solidFill>
                <a:latin typeface="Gill Sans MT" panose="020B0502020104020203" pitchFamily="34" charset="0"/>
                <a:cs typeface="Arial" panose="020B0604020202020204" pitchFamily="34" charset="0"/>
              </a:rPr>
              <a:t>. (the products are </a:t>
            </a:r>
            <a:r>
              <a:rPr lang="en-US" sz="1600" dirty="0" err="1">
                <a:solidFill>
                  <a:schemeClr val="tx1">
                    <a:lumMod val="75000"/>
                    <a:lumOff val="25000"/>
                  </a:schemeClr>
                </a:solidFill>
                <a:latin typeface="Gill Sans MT" panose="020B0502020104020203" pitchFamily="34" charset="0"/>
                <a:cs typeface="Arial" panose="020B0604020202020204" pitchFamily="34" charset="0"/>
              </a:rPr>
              <a:t>KCl</a:t>
            </a:r>
            <a:r>
              <a:rPr lang="en-US" sz="1600" dirty="0">
                <a:solidFill>
                  <a:schemeClr val="tx1">
                    <a:lumMod val="75000"/>
                    <a:lumOff val="25000"/>
                  </a:schemeClr>
                </a:solidFill>
                <a:latin typeface="Gill Sans MT" panose="020B0502020104020203" pitchFamily="34" charset="0"/>
                <a:cs typeface="Arial" panose="020B0604020202020204" pitchFamily="34" charset="0"/>
              </a:rPr>
              <a:t> and 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p>
        </p:txBody>
      </p:sp>
    </p:spTree>
    <p:extLst>
      <p:ext uri="{BB962C8B-B14F-4D97-AF65-F5344CB8AC3E}">
        <p14:creationId xmlns:p14="http://schemas.microsoft.com/office/powerpoint/2010/main" val="3544415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45</a:t>
            </a:fld>
            <a:endParaRPr lang="en-US" dirty="0">
              <a:solidFill>
                <a:schemeClr val="bg1"/>
              </a:solidFill>
            </a:endParaRPr>
          </a:p>
        </p:txBody>
      </p:sp>
      <p:sp>
        <p:nvSpPr>
          <p:cNvPr id="8" name="Rectangle 2">
            <a:extLst>
              <a:ext uri="{FF2B5EF4-FFF2-40B4-BE49-F238E27FC236}">
                <a16:creationId xmlns:a16="http://schemas.microsoft.com/office/drawing/2014/main" id="{407581E0-1A0C-450B-80D0-1B9BC9595318}"/>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Limiting Reactants (Limiting Reagents)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5">
            <a:extLst>
              <a:ext uri="{FF2B5EF4-FFF2-40B4-BE49-F238E27FC236}">
                <a16:creationId xmlns:a16="http://schemas.microsoft.com/office/drawing/2014/main" id="{C5C6037B-A825-4ED7-B1F3-664C7D3715C4}"/>
              </a:ext>
            </a:extLst>
          </p:cNvPr>
          <p:cNvSpPr txBox="1">
            <a:spLocks noChangeArrowheads="1"/>
          </p:cNvSpPr>
          <p:nvPr/>
        </p:nvSpPr>
        <p:spPr bwMode="auto">
          <a:xfrm>
            <a:off x="0" y="1002646"/>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reactant used up first in a reaction is called the </a:t>
            </a:r>
            <a:r>
              <a:rPr lang="en-US" altLang="en-US" b="1" dirty="0">
                <a:solidFill>
                  <a:srgbClr val="E47588"/>
                </a:solidFill>
                <a:latin typeface="Gill Sans MT" panose="020B0502020104020203" pitchFamily="34" charset="0"/>
                <a:cs typeface="Arial" panose="020B0604020202020204" pitchFamily="34" charset="0"/>
              </a:rPr>
              <a:t>limiting</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reactant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Arial" panose="020B0604020202020204" pitchFamily="34" charset="0"/>
              </a:rPr>
              <a:t>Excess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reactants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are those present in quantities greater than necessary to react with the quantity of the limiting reactant.</a:t>
            </a:r>
          </a:p>
        </p:txBody>
      </p:sp>
      <p:sp>
        <p:nvSpPr>
          <p:cNvPr id="10" name="TextBox 9">
            <a:extLst>
              <a:ext uri="{FF2B5EF4-FFF2-40B4-BE49-F238E27FC236}">
                <a16:creationId xmlns:a16="http://schemas.microsoft.com/office/drawing/2014/main" id="{94F6B145-E2DD-4129-949B-A44CC3F1BCEC}"/>
              </a:ext>
            </a:extLst>
          </p:cNvPr>
          <p:cNvSpPr txBox="1">
            <a:spLocks noChangeArrowheads="1"/>
          </p:cNvSpPr>
          <p:nvPr/>
        </p:nvSpPr>
        <p:spPr bwMode="auto">
          <a:xfrm>
            <a:off x="-1" y="3066539"/>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Consider the reaction between </a:t>
            </a:r>
            <a:r>
              <a:rPr lang="en-US" altLang="en-US" b="1" dirty="0">
                <a:solidFill>
                  <a:srgbClr val="E47588"/>
                </a:solidFill>
                <a:latin typeface="Gill Sans MT" panose="020B0502020104020203" pitchFamily="34" charset="0"/>
                <a:cs typeface="Arial" panose="020B0604020202020204" pitchFamily="34" charset="0"/>
              </a:rPr>
              <a:t>5 moles of CO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and </a:t>
            </a:r>
            <a:r>
              <a:rPr lang="en-US" altLang="en-US" b="1" dirty="0">
                <a:solidFill>
                  <a:srgbClr val="E47588"/>
                </a:solidFill>
                <a:latin typeface="Gill Sans MT" panose="020B0502020104020203" pitchFamily="34" charset="0"/>
                <a:cs typeface="Arial" panose="020B0604020202020204" pitchFamily="34" charset="0"/>
              </a:rPr>
              <a:t>8 moles of H</a:t>
            </a:r>
            <a:r>
              <a:rPr lang="en-US" altLang="en-US" b="1" baseline="-25000" dirty="0">
                <a:solidFill>
                  <a:srgbClr val="E47588"/>
                </a:solidFill>
                <a:latin typeface="Gill Sans MT" panose="020B0502020104020203" pitchFamily="34" charset="0"/>
                <a:cs typeface="Arial" panose="020B0604020202020204" pitchFamily="34" charset="0"/>
              </a:rPr>
              <a:t>2</a:t>
            </a:r>
            <a:r>
              <a:rPr lang="en-US" altLang="en-US" b="1" dirty="0">
                <a:solidFill>
                  <a:srgbClr val="E47588"/>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to produce methanol via the following reaction:</a:t>
            </a:r>
          </a:p>
        </p:txBody>
      </p:sp>
      <mc:AlternateContent xmlns:mc="http://schemas.openxmlformats.org/markup-compatibility/2006" xmlns:a14="http://schemas.microsoft.com/office/drawing/2010/main">
        <mc:Choice Requires="a14">
          <p:sp>
            <p:nvSpPr>
              <p:cNvPr id="11" name="TextBox 7">
                <a:extLst>
                  <a:ext uri="{FF2B5EF4-FFF2-40B4-BE49-F238E27FC236}">
                    <a16:creationId xmlns:a16="http://schemas.microsoft.com/office/drawing/2014/main" id="{B2495B68-3A7D-41DB-AA83-7A02606110C9}"/>
                  </a:ext>
                </a:extLst>
              </p:cNvPr>
              <p:cNvSpPr txBox="1">
                <a:spLocks noChangeArrowheads="1"/>
              </p:cNvSpPr>
              <p:nvPr/>
            </p:nvSpPr>
            <p:spPr bwMode="auto">
              <a:xfrm>
                <a:off x="1447800" y="3558926"/>
                <a:ext cx="5791200" cy="321563"/>
              </a:xfrm>
              <a:prstGeom prst="rect">
                <a:avLst/>
              </a:prstGeom>
              <a:noFill/>
              <a:ln w="9525">
                <a:noFill/>
                <a:miter lim="800000"/>
                <a:headEnd/>
                <a:tailEnd/>
              </a:ln>
            </p:spPr>
            <p:txBody>
              <a:bodyPr>
                <a:spAutoFit/>
              </a:bodyPr>
              <a:lstStyle/>
              <a:p>
                <a:pPr algn="ctr" eaLnBrk="0" hangingPunct="0">
                  <a:lnSpc>
                    <a:spcPct val="81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CO(</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+ 2H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altLang="en-US"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dirty="0">
                    <a:solidFill>
                      <a:schemeClr val="tx1">
                        <a:lumMod val="75000"/>
                        <a:lumOff val="25000"/>
                      </a:schemeClr>
                    </a:solidFill>
                    <a:latin typeface="Gill Sans MT" panose="020B0502020104020203" pitchFamily="34" charset="0"/>
                    <a:cs typeface="Arial" panose="020B0604020202020204" pitchFamily="34" charset="0"/>
                  </a:rPr>
                  <a:t> CH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OH(</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11" name="TextBox 7">
                <a:extLst>
                  <a:ext uri="{FF2B5EF4-FFF2-40B4-BE49-F238E27FC236}">
                    <a16:creationId xmlns:a16="http://schemas.microsoft.com/office/drawing/2014/main" id="{B2495B68-3A7D-41DB-AA83-7A02606110C9}"/>
                  </a:ext>
                </a:extLst>
              </p:cNvPr>
              <p:cNvSpPr txBox="1">
                <a:spLocks noRot="1" noChangeAspect="1" noMove="1" noResize="1" noEditPoints="1" noAdjustHandles="1" noChangeArrowheads="1" noChangeShapeType="1" noTextEdit="1"/>
              </p:cNvSpPr>
              <p:nvPr/>
            </p:nvSpPr>
            <p:spPr bwMode="auto">
              <a:xfrm>
                <a:off x="1447800" y="3558926"/>
                <a:ext cx="5791200" cy="321563"/>
              </a:xfrm>
              <a:prstGeom prst="rect">
                <a:avLst/>
              </a:prstGeom>
              <a:blipFill>
                <a:blip r:embed="rId2"/>
                <a:stretch>
                  <a:fillRect t="-26415" b="-2830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4852973-4ECB-40CD-8112-ADC297478156}"/>
                  </a:ext>
                </a:extLst>
              </p:cNvPr>
              <p:cNvSpPr txBox="1"/>
              <p:nvPr/>
            </p:nvSpPr>
            <p:spPr>
              <a:xfrm>
                <a:off x="2404853" y="4303673"/>
                <a:ext cx="14529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a:solidFill>
                                    <a:schemeClr val="tx1">
                                      <a:lumMod val="75000"/>
                                      <a:lumOff val="25000"/>
                                    </a:schemeClr>
                                  </a:solidFill>
                                  <a:latin typeface="Cambria Math" panose="02040503050406030204" pitchFamily="18" charset="0"/>
                                </a:rPr>
                                <m:t>5</m:t>
                              </m:r>
                              <m:r>
                                <a:rPr lang="en-US" i="1">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CO</m:t>
                              </m:r>
                            </m:num>
                            <m:den/>
                          </m:f>
                        </m:e>
                      </m:d>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13" name="TextBox 12">
                <a:extLst>
                  <a:ext uri="{FF2B5EF4-FFF2-40B4-BE49-F238E27FC236}">
                    <a16:creationId xmlns:a16="http://schemas.microsoft.com/office/drawing/2014/main" id="{F4852973-4ECB-40CD-8112-ADC297478156}"/>
                  </a:ext>
                </a:extLst>
              </p:cNvPr>
              <p:cNvSpPr txBox="1">
                <a:spLocks noRot="1" noChangeAspect="1" noMove="1" noResize="1" noEditPoints="1" noAdjustHandles="1" noChangeArrowheads="1" noChangeShapeType="1" noTextEdit="1"/>
              </p:cNvSpPr>
              <p:nvPr/>
            </p:nvSpPr>
            <p:spPr>
              <a:xfrm>
                <a:off x="2404853" y="4303673"/>
                <a:ext cx="1452962" cy="714683"/>
              </a:xfrm>
              <a:prstGeom prst="rect">
                <a:avLst/>
              </a:prstGeom>
              <a:blipFill>
                <a:blip r:embed="rId3"/>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B5F9B2B-B80B-4FAE-AE7F-B20D5FC4A0A3}"/>
              </a:ext>
            </a:extLst>
          </p:cNvPr>
          <p:cNvSpPr/>
          <p:nvPr/>
        </p:nvSpPr>
        <p:spPr>
          <a:xfrm>
            <a:off x="0" y="5158901"/>
            <a:ext cx="9144000"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How many moles of CH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OH can be made from 8 mol 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A6E98DA-6430-4E79-B43E-795572D2B438}"/>
                  </a:ext>
                </a:extLst>
              </p:cNvPr>
              <p:cNvSpPr txBox="1"/>
              <p:nvPr/>
            </p:nvSpPr>
            <p:spPr>
              <a:xfrm>
                <a:off x="2423469" y="5491592"/>
                <a:ext cx="143847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8</m:t>
                              </m:r>
                              <m:r>
                                <a:rPr lang="en-US" i="1">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sSub>
                                <m:sSubPr>
                                  <m:ctrlPr>
                                    <a:rPr lang="en-US" i="1" smtClean="0">
                                      <a:solidFill>
                                        <a:schemeClr val="tx1">
                                          <a:lumMod val="75000"/>
                                          <a:lumOff val="25000"/>
                                        </a:schemeClr>
                                      </a:solidFill>
                                      <a:latin typeface="Cambria Math" panose="02040503050406030204" pitchFamily="18" charset="0"/>
                                    </a:rPr>
                                  </m:ctrlPr>
                                </m:sSubPr>
                                <m:e>
                                  <m:r>
                                    <m:rPr>
                                      <m:sty m:val="p"/>
                                    </m:rPr>
                                    <a:rPr lang="en-US" b="0" i="0" smtClean="0">
                                      <a:solidFill>
                                        <a:schemeClr val="tx1">
                                          <a:lumMod val="75000"/>
                                          <a:lumOff val="25000"/>
                                        </a:schemeClr>
                                      </a:solidFill>
                                      <a:latin typeface="Cambria Math" panose="02040503050406030204" pitchFamily="18" charset="0"/>
                                    </a:rPr>
                                    <m:t>H</m:t>
                                  </m:r>
                                </m:e>
                                <m:sub>
                                  <m:r>
                                    <a:rPr lang="en-US" b="0" i="1" smtClean="0">
                                      <a:solidFill>
                                        <a:schemeClr val="tx1">
                                          <a:lumMod val="75000"/>
                                          <a:lumOff val="25000"/>
                                        </a:schemeClr>
                                      </a:solidFill>
                                      <a:latin typeface="Cambria Math" panose="02040503050406030204" pitchFamily="18" charset="0"/>
                                    </a:rPr>
                                    <m:t>2</m:t>
                                  </m:r>
                                </m:sub>
                              </m:sSub>
                            </m:num>
                            <m:den/>
                          </m:f>
                        </m:e>
                      </m:d>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15" name="TextBox 14">
                <a:extLst>
                  <a:ext uri="{FF2B5EF4-FFF2-40B4-BE49-F238E27FC236}">
                    <a16:creationId xmlns:a16="http://schemas.microsoft.com/office/drawing/2014/main" id="{2A6E98DA-6430-4E79-B43E-795572D2B438}"/>
                  </a:ext>
                </a:extLst>
              </p:cNvPr>
              <p:cNvSpPr txBox="1">
                <a:spLocks noRot="1" noChangeAspect="1" noMove="1" noResize="1" noEditPoints="1" noAdjustHandles="1" noChangeArrowheads="1" noChangeShapeType="1" noTextEdit="1"/>
              </p:cNvSpPr>
              <p:nvPr/>
            </p:nvSpPr>
            <p:spPr>
              <a:xfrm>
                <a:off x="2423469" y="5491592"/>
                <a:ext cx="1438471" cy="714683"/>
              </a:xfrm>
              <a:prstGeom prst="rect">
                <a:avLst/>
              </a:prstGeom>
              <a:blipFill>
                <a:blip r:embed="rId4"/>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7F5C33A7-192D-4FBD-9564-C97D79E2A4E3}"/>
              </a:ext>
            </a:extLst>
          </p:cNvPr>
          <p:cNvSpPr/>
          <p:nvPr/>
        </p:nvSpPr>
        <p:spPr>
          <a:xfrm>
            <a:off x="-1" y="6241913"/>
            <a:ext cx="4734565"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will be used up first - </a:t>
            </a:r>
            <a:r>
              <a:rPr lang="en-US" altLang="en-US" b="1" dirty="0">
                <a:solidFill>
                  <a:srgbClr val="67AEB6"/>
                </a:solidFill>
                <a:latin typeface="Gill Sans MT" panose="020B0502020104020203" pitchFamily="34" charset="0"/>
                <a:cs typeface="Arial" panose="020B0604020202020204" pitchFamily="34" charset="0"/>
              </a:rPr>
              <a:t>limiting</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reactant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CO is still available - </a:t>
            </a:r>
            <a:r>
              <a:rPr lang="en-US" altLang="en-US" b="1" dirty="0">
                <a:solidFill>
                  <a:srgbClr val="67AEB6"/>
                </a:solidFill>
                <a:latin typeface="Gill Sans MT" panose="020B0502020104020203" pitchFamily="34" charset="0"/>
                <a:cs typeface="Arial" panose="020B0604020202020204" pitchFamily="34" charset="0"/>
              </a:rPr>
              <a:t>excess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reactant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18" name="Rectangle 17">
            <a:extLst>
              <a:ext uri="{FF2B5EF4-FFF2-40B4-BE49-F238E27FC236}">
                <a16:creationId xmlns:a16="http://schemas.microsoft.com/office/drawing/2014/main" id="{870B5331-85CC-437B-9436-CDF7BA87F698}"/>
              </a:ext>
            </a:extLst>
          </p:cNvPr>
          <p:cNvSpPr/>
          <p:nvPr/>
        </p:nvSpPr>
        <p:spPr>
          <a:xfrm>
            <a:off x="0" y="2257601"/>
            <a:ext cx="9144000" cy="646331"/>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Calculate how much product you can generate with both reactants. The one that produces less product is the limiting reagent!</a:t>
            </a:r>
          </a:p>
        </p:txBody>
      </p:sp>
      <p:sp>
        <p:nvSpPr>
          <p:cNvPr id="19" name="Rectangle 18">
            <a:extLst>
              <a:ext uri="{FF2B5EF4-FFF2-40B4-BE49-F238E27FC236}">
                <a16:creationId xmlns:a16="http://schemas.microsoft.com/office/drawing/2014/main" id="{2BAB07F9-0454-4C31-AD4C-4541D1253479}"/>
              </a:ext>
            </a:extLst>
          </p:cNvPr>
          <p:cNvSpPr/>
          <p:nvPr/>
        </p:nvSpPr>
        <p:spPr>
          <a:xfrm>
            <a:off x="0" y="3961589"/>
            <a:ext cx="9182098"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How many moles of CH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OH can be made from 5 mol CO?</a:t>
            </a:r>
          </a:p>
        </p:txBody>
      </p:sp>
      <p:cxnSp>
        <p:nvCxnSpPr>
          <p:cNvPr id="21" name="Straight Connector 20">
            <a:extLst>
              <a:ext uri="{FF2B5EF4-FFF2-40B4-BE49-F238E27FC236}">
                <a16:creationId xmlns:a16="http://schemas.microsoft.com/office/drawing/2014/main" id="{99111E46-3A8C-484A-9BBE-9C257C3D24F1}"/>
              </a:ext>
            </a:extLst>
          </p:cNvPr>
          <p:cNvCxnSpPr/>
          <p:nvPr/>
        </p:nvCxnSpPr>
        <p:spPr>
          <a:xfrm>
            <a:off x="0" y="3095625"/>
            <a:ext cx="914399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02EE089-0B33-4F1D-B9E1-7AF795661AFE}"/>
                  </a:ext>
                </a:extLst>
              </p:cNvPr>
              <p:cNvSpPr/>
              <p:nvPr/>
            </p:nvSpPr>
            <p:spPr>
              <a:xfrm>
                <a:off x="3627975" y="4301460"/>
                <a:ext cx="17927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CH</m:t>
                              </m:r>
                              <m:r>
                                <a:rPr lang="en-US" baseline="-25000">
                                  <a:solidFill>
                                    <a:schemeClr val="tx1">
                                      <a:lumMod val="75000"/>
                                      <a:lumOff val="25000"/>
                                    </a:schemeClr>
                                  </a:solidFill>
                                  <a:latin typeface="Cambria Math" panose="02040503050406030204" pitchFamily="18" charset="0"/>
                                </a:rPr>
                                <m:t>3</m:t>
                              </m:r>
                              <m:r>
                                <m:rPr>
                                  <m:sty m:val="p"/>
                                </m:rPr>
                                <a:rPr lang="en-US">
                                  <a:solidFill>
                                    <a:schemeClr val="tx1">
                                      <a:lumMod val="75000"/>
                                      <a:lumOff val="25000"/>
                                    </a:schemeClr>
                                  </a:solidFill>
                                  <a:latin typeface="Cambria Math" panose="02040503050406030204" pitchFamily="18" charset="0"/>
                                </a:rPr>
                                <m:t>OH</m:t>
                              </m:r>
                            </m:num>
                            <m:den>
                              <m:r>
                                <a:rPr lang="en-US">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CO</m:t>
                              </m:r>
                            </m:den>
                          </m:f>
                        </m:e>
                      </m:d>
                    </m:oMath>
                  </m:oMathPara>
                </a14:m>
                <a:endParaRPr lang="en-US" dirty="0"/>
              </a:p>
            </p:txBody>
          </p:sp>
        </mc:Choice>
        <mc:Fallback xmlns="">
          <p:sp>
            <p:nvSpPr>
              <p:cNvPr id="22" name="Rectangle 21">
                <a:extLst>
                  <a:ext uri="{FF2B5EF4-FFF2-40B4-BE49-F238E27FC236}">
                    <a16:creationId xmlns:a16="http://schemas.microsoft.com/office/drawing/2014/main" id="{B02EE089-0B33-4F1D-B9E1-7AF795661AFE}"/>
                  </a:ext>
                </a:extLst>
              </p:cNvPr>
              <p:cNvSpPr>
                <a:spLocks noRot="1" noChangeAspect="1" noMove="1" noResize="1" noEditPoints="1" noAdjustHandles="1" noChangeArrowheads="1" noChangeShapeType="1" noTextEdit="1"/>
              </p:cNvSpPr>
              <p:nvPr/>
            </p:nvSpPr>
            <p:spPr>
              <a:xfrm>
                <a:off x="3627975" y="4301460"/>
                <a:ext cx="1792798"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EAF955A-50A1-45BC-A248-FAA25B9C753B}"/>
                  </a:ext>
                </a:extLst>
              </p:cNvPr>
              <p:cNvSpPr/>
              <p:nvPr/>
            </p:nvSpPr>
            <p:spPr>
              <a:xfrm>
                <a:off x="5230450" y="4479341"/>
                <a:ext cx="17652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tx1">
                              <a:lumMod val="75000"/>
                              <a:lumOff val="25000"/>
                            </a:schemeClr>
                          </a:solidFill>
                          <a:latin typeface="Cambria Math" panose="02040503050406030204" pitchFamily="18" charset="0"/>
                        </a:rPr>
                        <m:t>=5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CH</m:t>
                      </m:r>
                      <m:r>
                        <a:rPr lang="en-US" baseline="-25000">
                          <a:solidFill>
                            <a:schemeClr val="tx1">
                              <a:lumMod val="75000"/>
                              <a:lumOff val="25000"/>
                            </a:schemeClr>
                          </a:solidFill>
                          <a:latin typeface="Cambria Math" panose="02040503050406030204" pitchFamily="18" charset="0"/>
                        </a:rPr>
                        <m:t>3</m:t>
                      </m:r>
                      <m:r>
                        <m:rPr>
                          <m:sty m:val="p"/>
                        </m:rPr>
                        <a:rPr lang="en-US">
                          <a:solidFill>
                            <a:schemeClr val="tx1">
                              <a:lumMod val="75000"/>
                              <a:lumOff val="25000"/>
                            </a:schemeClr>
                          </a:solidFill>
                          <a:latin typeface="Cambria Math" panose="02040503050406030204" pitchFamily="18" charset="0"/>
                        </a:rPr>
                        <m:t>OH</m:t>
                      </m:r>
                    </m:oMath>
                  </m:oMathPara>
                </a14:m>
                <a:endParaRPr lang="en-US" dirty="0"/>
              </a:p>
            </p:txBody>
          </p:sp>
        </mc:Choice>
        <mc:Fallback xmlns="">
          <p:sp>
            <p:nvSpPr>
              <p:cNvPr id="23" name="Rectangle 22">
                <a:extLst>
                  <a:ext uri="{FF2B5EF4-FFF2-40B4-BE49-F238E27FC236}">
                    <a16:creationId xmlns:a16="http://schemas.microsoft.com/office/drawing/2014/main" id="{3EAF955A-50A1-45BC-A248-FAA25B9C753B}"/>
                  </a:ext>
                </a:extLst>
              </p:cNvPr>
              <p:cNvSpPr>
                <a:spLocks noRot="1" noChangeAspect="1" noMove="1" noResize="1" noEditPoints="1" noAdjustHandles="1" noChangeArrowheads="1" noChangeShapeType="1" noTextEdit="1"/>
              </p:cNvSpPr>
              <p:nvPr/>
            </p:nvSpPr>
            <p:spPr>
              <a:xfrm>
                <a:off x="5230450" y="4479341"/>
                <a:ext cx="176522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4A267D2-1625-41FA-8B0E-1C364FFCE90E}"/>
                  </a:ext>
                </a:extLst>
              </p:cNvPr>
              <p:cNvSpPr/>
              <p:nvPr/>
            </p:nvSpPr>
            <p:spPr>
              <a:xfrm>
                <a:off x="3618450" y="5481119"/>
                <a:ext cx="17927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CH</m:t>
                              </m:r>
                              <m:r>
                                <a:rPr lang="en-US" baseline="-25000">
                                  <a:solidFill>
                                    <a:schemeClr val="tx1">
                                      <a:lumMod val="75000"/>
                                      <a:lumOff val="25000"/>
                                    </a:schemeClr>
                                  </a:solidFill>
                                  <a:latin typeface="Cambria Math" panose="02040503050406030204" pitchFamily="18" charset="0"/>
                                </a:rPr>
                                <m:t>3</m:t>
                              </m:r>
                              <m:r>
                                <m:rPr>
                                  <m:sty m:val="p"/>
                                </m:rPr>
                                <a:rPr lang="en-US">
                                  <a:solidFill>
                                    <a:schemeClr val="tx1">
                                      <a:lumMod val="75000"/>
                                      <a:lumOff val="25000"/>
                                    </a:schemeClr>
                                  </a:solidFill>
                                  <a:latin typeface="Cambria Math" panose="02040503050406030204" pitchFamily="18" charset="0"/>
                                </a:rPr>
                                <m:t>OH</m:t>
                              </m:r>
                            </m:num>
                            <m:den>
                              <m:r>
                                <a:rPr lang="en-US">
                                  <a:solidFill>
                                    <a:schemeClr val="tx1">
                                      <a:lumMod val="75000"/>
                                      <a:lumOff val="25000"/>
                                    </a:schemeClr>
                                  </a:solidFill>
                                  <a:latin typeface="Cambria Math" panose="02040503050406030204" pitchFamily="18" charset="0"/>
                                </a:rPr>
                                <m:t>2 </m:t>
                              </m:r>
                              <m:r>
                                <m:rPr>
                                  <m:sty m:val="p"/>
                                </m:rPr>
                                <a:rPr lang="en-US">
                                  <a:solidFill>
                                    <a:schemeClr val="tx1">
                                      <a:lumMod val="75000"/>
                                      <a:lumOff val="25000"/>
                                    </a:schemeClr>
                                  </a:solidFill>
                                  <a:latin typeface="Cambria Math" panose="02040503050406030204" pitchFamily="18" charset="0"/>
                                </a:rPr>
                                <m:t>mol</m:t>
                              </m:r>
                              <m:sSub>
                                <m:sSubPr>
                                  <m:ctrlPr>
                                    <a:rPr lang="en-US" i="1">
                                      <a:solidFill>
                                        <a:schemeClr val="tx1">
                                          <a:lumMod val="75000"/>
                                          <a:lumOff val="25000"/>
                                        </a:schemeClr>
                                      </a:solidFill>
                                      <a:latin typeface="Cambria Math" panose="02040503050406030204" pitchFamily="18" charset="0"/>
                                    </a:rPr>
                                  </m:ctrlPr>
                                </m:sSubPr>
                                <m:e>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H</m:t>
                                  </m:r>
                                </m:e>
                                <m:sub>
                                  <m:r>
                                    <a:rPr lang="en-US" i="1">
                                      <a:solidFill>
                                        <a:schemeClr val="tx1">
                                          <a:lumMod val="75000"/>
                                          <a:lumOff val="25000"/>
                                        </a:schemeClr>
                                      </a:solidFill>
                                      <a:latin typeface="Cambria Math" panose="02040503050406030204" pitchFamily="18" charset="0"/>
                                    </a:rPr>
                                    <m:t>2</m:t>
                                  </m:r>
                                </m:sub>
                              </m:sSub>
                            </m:den>
                          </m:f>
                        </m:e>
                      </m:d>
                    </m:oMath>
                  </m:oMathPara>
                </a14:m>
                <a:endParaRPr lang="en-US" dirty="0"/>
              </a:p>
            </p:txBody>
          </p:sp>
        </mc:Choice>
        <mc:Fallback xmlns="">
          <p:sp>
            <p:nvSpPr>
              <p:cNvPr id="24" name="Rectangle 23">
                <a:extLst>
                  <a:ext uri="{FF2B5EF4-FFF2-40B4-BE49-F238E27FC236}">
                    <a16:creationId xmlns:a16="http://schemas.microsoft.com/office/drawing/2014/main" id="{A4A267D2-1625-41FA-8B0E-1C364FFCE90E}"/>
                  </a:ext>
                </a:extLst>
              </p:cNvPr>
              <p:cNvSpPr>
                <a:spLocks noRot="1" noChangeAspect="1" noMove="1" noResize="1" noEditPoints="1" noAdjustHandles="1" noChangeArrowheads="1" noChangeShapeType="1" noTextEdit="1"/>
              </p:cNvSpPr>
              <p:nvPr/>
            </p:nvSpPr>
            <p:spPr>
              <a:xfrm>
                <a:off x="3618450" y="5481119"/>
                <a:ext cx="1792798"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C5DDBFD-E18D-401F-A80C-4938E0475B70}"/>
                  </a:ext>
                </a:extLst>
              </p:cNvPr>
              <p:cNvSpPr/>
              <p:nvPr/>
            </p:nvSpPr>
            <p:spPr>
              <a:xfrm>
                <a:off x="5220925" y="5648628"/>
                <a:ext cx="17652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tx1">
                              <a:lumMod val="75000"/>
                              <a:lumOff val="25000"/>
                            </a:schemeClr>
                          </a:solidFill>
                          <a:latin typeface="Cambria Math" panose="02040503050406030204" pitchFamily="18" charset="0"/>
                        </a:rPr>
                        <m:t>=4 </m:t>
                      </m:r>
                      <m:r>
                        <m:rPr>
                          <m:sty m:val="p"/>
                        </m:rPr>
                        <a:rPr lang="en-US">
                          <a:solidFill>
                            <a:schemeClr val="tx1">
                              <a:lumMod val="75000"/>
                              <a:lumOff val="25000"/>
                            </a:schemeClr>
                          </a:solidFill>
                          <a:latin typeface="Cambria Math" panose="02040503050406030204" pitchFamily="18" charset="0"/>
                        </a:rPr>
                        <m:t>mol</m:t>
                      </m:r>
                      <m:r>
                        <a:rPr lang="en-US">
                          <a:solidFill>
                            <a:schemeClr val="tx1">
                              <a:lumMod val="75000"/>
                              <a:lumOff val="25000"/>
                            </a:schemeClr>
                          </a:solidFill>
                          <a:latin typeface="Cambria Math" panose="02040503050406030204" pitchFamily="18" charset="0"/>
                        </a:rPr>
                        <m:t> </m:t>
                      </m:r>
                      <m:r>
                        <m:rPr>
                          <m:sty m:val="p"/>
                        </m:rPr>
                        <a:rPr lang="en-US">
                          <a:solidFill>
                            <a:schemeClr val="tx1">
                              <a:lumMod val="75000"/>
                              <a:lumOff val="25000"/>
                            </a:schemeClr>
                          </a:solidFill>
                          <a:latin typeface="Cambria Math" panose="02040503050406030204" pitchFamily="18" charset="0"/>
                        </a:rPr>
                        <m:t>CH</m:t>
                      </m:r>
                      <m:r>
                        <a:rPr lang="en-US" baseline="-25000">
                          <a:solidFill>
                            <a:schemeClr val="tx1">
                              <a:lumMod val="75000"/>
                              <a:lumOff val="25000"/>
                            </a:schemeClr>
                          </a:solidFill>
                          <a:latin typeface="Cambria Math" panose="02040503050406030204" pitchFamily="18" charset="0"/>
                        </a:rPr>
                        <m:t>3</m:t>
                      </m:r>
                      <m:r>
                        <m:rPr>
                          <m:sty m:val="p"/>
                        </m:rPr>
                        <a:rPr lang="en-US">
                          <a:solidFill>
                            <a:schemeClr val="tx1">
                              <a:lumMod val="75000"/>
                              <a:lumOff val="25000"/>
                            </a:schemeClr>
                          </a:solidFill>
                          <a:latin typeface="Cambria Math" panose="02040503050406030204" pitchFamily="18" charset="0"/>
                        </a:rPr>
                        <m:t>OH</m:t>
                      </m:r>
                    </m:oMath>
                  </m:oMathPara>
                </a14:m>
                <a:endParaRPr lang="en-US" dirty="0"/>
              </a:p>
            </p:txBody>
          </p:sp>
        </mc:Choice>
        <mc:Fallback xmlns="">
          <p:sp>
            <p:nvSpPr>
              <p:cNvPr id="25" name="Rectangle 24">
                <a:extLst>
                  <a:ext uri="{FF2B5EF4-FFF2-40B4-BE49-F238E27FC236}">
                    <a16:creationId xmlns:a16="http://schemas.microsoft.com/office/drawing/2014/main" id="{AC5DDBFD-E18D-401F-A80C-4938E0475B70}"/>
                  </a:ext>
                </a:extLst>
              </p:cNvPr>
              <p:cNvSpPr>
                <a:spLocks noRot="1" noChangeAspect="1" noMove="1" noResize="1" noEditPoints="1" noAdjustHandles="1" noChangeArrowheads="1" noChangeShapeType="1" noTextEdit="1"/>
              </p:cNvSpPr>
              <p:nvPr/>
            </p:nvSpPr>
            <p:spPr>
              <a:xfrm>
                <a:off x="5220925" y="5648628"/>
                <a:ext cx="1765227" cy="369332"/>
              </a:xfrm>
              <a:prstGeom prst="rect">
                <a:avLst/>
              </a:prstGeom>
              <a:blipFill>
                <a:blip r:embed="rId8"/>
                <a:stretch>
                  <a:fillRect/>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0FCAE9DE-6EF1-43AF-B932-BC5E83A3A5BE}"/>
              </a:ext>
            </a:extLst>
          </p:cNvPr>
          <p:cNvCxnSpPr>
            <a:cxnSpLocks/>
          </p:cNvCxnSpPr>
          <p:nvPr/>
        </p:nvCxnSpPr>
        <p:spPr>
          <a:xfrm flipV="1">
            <a:off x="2912259" y="4445221"/>
            <a:ext cx="590560" cy="116810"/>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E97E86-5F7F-4932-9D83-E9361095E946}"/>
              </a:ext>
            </a:extLst>
          </p:cNvPr>
          <p:cNvCxnSpPr>
            <a:cxnSpLocks/>
          </p:cNvCxnSpPr>
          <p:nvPr/>
        </p:nvCxnSpPr>
        <p:spPr>
          <a:xfrm flipV="1">
            <a:off x="4294266" y="4767846"/>
            <a:ext cx="590560" cy="116810"/>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5C4621-C39D-4FC6-8BFD-D0756E3D894D}"/>
              </a:ext>
            </a:extLst>
          </p:cNvPr>
          <p:cNvCxnSpPr>
            <a:cxnSpLocks/>
          </p:cNvCxnSpPr>
          <p:nvPr/>
        </p:nvCxnSpPr>
        <p:spPr>
          <a:xfrm flipV="1">
            <a:off x="2922107" y="5610764"/>
            <a:ext cx="590560" cy="116810"/>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114778-58E6-4A87-8A96-F4D9B0EC7150}"/>
              </a:ext>
            </a:extLst>
          </p:cNvPr>
          <p:cNvCxnSpPr>
            <a:cxnSpLocks/>
          </p:cNvCxnSpPr>
          <p:nvPr/>
        </p:nvCxnSpPr>
        <p:spPr>
          <a:xfrm flipV="1">
            <a:off x="4304114" y="5933389"/>
            <a:ext cx="590560" cy="116810"/>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7" grpId="0"/>
      <p:bldP spid="15" grpId="0"/>
      <p:bldP spid="16" grpId="0"/>
      <p:bldP spid="19" grpId="0"/>
      <p:bldP spid="22" grpId="0"/>
      <p:bldP spid="23" grpId="0"/>
      <p:bldP spid="24" grpId="0"/>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46</a:t>
            </a:fld>
            <a:endParaRPr lang="en-US" dirty="0">
              <a:solidFill>
                <a:schemeClr val="bg1"/>
              </a:solidFill>
            </a:endParaRPr>
          </a:p>
        </p:txBody>
      </p:sp>
      <p:sp>
        <p:nvSpPr>
          <p:cNvPr id="8" name="TextBox 7">
            <a:extLst>
              <a:ext uri="{FF2B5EF4-FFF2-40B4-BE49-F238E27FC236}">
                <a16:creationId xmlns:a16="http://schemas.microsoft.com/office/drawing/2014/main" id="{DB1AF56B-2B8B-4600-880C-DAE1E6A8FBFD}"/>
              </a:ext>
            </a:extLst>
          </p:cNvPr>
          <p:cNvSpPr txBox="1"/>
          <p:nvPr/>
        </p:nvSpPr>
        <p:spPr>
          <a:xfrm>
            <a:off x="970751" y="1685374"/>
            <a:ext cx="1190483" cy="817245"/>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substance A</a:t>
            </a:r>
          </a:p>
        </p:txBody>
      </p:sp>
      <p:sp>
        <p:nvSpPr>
          <p:cNvPr id="9" name="TextBox 8">
            <a:extLst>
              <a:ext uri="{FF2B5EF4-FFF2-40B4-BE49-F238E27FC236}">
                <a16:creationId xmlns:a16="http://schemas.microsoft.com/office/drawing/2014/main" id="{B5B08EDD-D9F8-4336-9832-C392F2ABAB82}"/>
              </a:ext>
            </a:extLst>
          </p:cNvPr>
          <p:cNvSpPr txBox="1"/>
          <p:nvPr/>
        </p:nvSpPr>
        <p:spPr>
          <a:xfrm>
            <a:off x="3009393" y="1575420"/>
            <a:ext cx="901804" cy="1037153"/>
          </a:xfrm>
          <a:prstGeom prst="roundRect">
            <a:avLst/>
          </a:prstGeom>
          <a:solidFill>
            <a:srgbClr val="EE6C82">
              <a:alpha val="60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Mass of A</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1FAEA04-05D1-42EA-B7E8-D62B7B6EB5DC}"/>
              </a:ext>
            </a:extLst>
          </p:cNvPr>
          <p:cNvCxnSpPr>
            <a:cxnSpLocks/>
          </p:cNvCxnSpPr>
          <p:nvPr/>
        </p:nvCxnSpPr>
        <p:spPr>
          <a:xfrm>
            <a:off x="2218248" y="2093996"/>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438033-5B59-4829-8587-5B8C0552117D}"/>
              </a:ext>
            </a:extLst>
          </p:cNvPr>
          <p:cNvSpPr txBox="1"/>
          <p:nvPr/>
        </p:nvSpPr>
        <p:spPr>
          <a:xfrm>
            <a:off x="2246565" y="1762010"/>
            <a:ext cx="696024"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density</a:t>
            </a:r>
          </a:p>
        </p:txBody>
      </p:sp>
      <p:sp>
        <p:nvSpPr>
          <p:cNvPr id="13" name="TextBox 12">
            <a:extLst>
              <a:ext uri="{FF2B5EF4-FFF2-40B4-BE49-F238E27FC236}">
                <a16:creationId xmlns:a16="http://schemas.microsoft.com/office/drawing/2014/main" id="{46D4C06E-A3A7-4237-9639-43FF29D6B2B1}"/>
              </a:ext>
            </a:extLst>
          </p:cNvPr>
          <p:cNvSpPr txBox="1"/>
          <p:nvPr/>
        </p:nvSpPr>
        <p:spPr>
          <a:xfrm>
            <a:off x="5230999" y="1575420"/>
            <a:ext cx="901804" cy="1037153"/>
          </a:xfrm>
          <a:prstGeom prst="roundRect">
            <a:avLst/>
          </a:prstGeom>
          <a:solidFill>
            <a:srgbClr val="EE6C82">
              <a:alpha val="60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Mass of B</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AD91D23E-A3B6-481C-BD97-B4E62400DB51}"/>
              </a:ext>
            </a:extLst>
          </p:cNvPr>
          <p:cNvCxnSpPr>
            <a:cxnSpLocks/>
          </p:cNvCxnSpPr>
          <p:nvPr/>
        </p:nvCxnSpPr>
        <p:spPr>
          <a:xfrm>
            <a:off x="6189935" y="2093996"/>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95AFAB-96BA-475F-9A5F-A2156B07BC8C}"/>
              </a:ext>
            </a:extLst>
          </p:cNvPr>
          <p:cNvSpPr txBox="1"/>
          <p:nvPr/>
        </p:nvSpPr>
        <p:spPr>
          <a:xfrm>
            <a:off x="6218252" y="1762010"/>
            <a:ext cx="696024"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density</a:t>
            </a:r>
          </a:p>
        </p:txBody>
      </p:sp>
      <p:sp>
        <p:nvSpPr>
          <p:cNvPr id="16" name="TextBox 15">
            <a:extLst>
              <a:ext uri="{FF2B5EF4-FFF2-40B4-BE49-F238E27FC236}">
                <a16:creationId xmlns:a16="http://schemas.microsoft.com/office/drawing/2014/main" id="{12727A0E-DD3F-46C6-8598-7707FB3E8D7D}"/>
              </a:ext>
            </a:extLst>
          </p:cNvPr>
          <p:cNvSpPr txBox="1"/>
          <p:nvPr/>
        </p:nvSpPr>
        <p:spPr>
          <a:xfrm>
            <a:off x="6982767" y="1685374"/>
            <a:ext cx="1190483" cy="817245"/>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substance B</a:t>
            </a:r>
          </a:p>
        </p:txBody>
      </p:sp>
      <p:sp>
        <p:nvSpPr>
          <p:cNvPr id="17" name="TextBox 16">
            <a:extLst>
              <a:ext uri="{FF2B5EF4-FFF2-40B4-BE49-F238E27FC236}">
                <a16:creationId xmlns:a16="http://schemas.microsoft.com/office/drawing/2014/main" id="{8D7E4980-6CB2-44FF-AD67-B3987EB146DB}"/>
              </a:ext>
            </a:extLst>
          </p:cNvPr>
          <p:cNvSpPr txBox="1"/>
          <p:nvPr/>
        </p:nvSpPr>
        <p:spPr>
          <a:xfrm>
            <a:off x="1052238" y="3725202"/>
            <a:ext cx="1108996" cy="578882"/>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solution A</a:t>
            </a:r>
          </a:p>
        </p:txBody>
      </p:sp>
      <p:sp>
        <p:nvSpPr>
          <p:cNvPr id="18" name="TextBox 17">
            <a:extLst>
              <a:ext uri="{FF2B5EF4-FFF2-40B4-BE49-F238E27FC236}">
                <a16:creationId xmlns:a16="http://schemas.microsoft.com/office/drawing/2014/main" id="{227E9001-5F8B-46DB-ADD3-F08056C9B0CE}"/>
              </a:ext>
            </a:extLst>
          </p:cNvPr>
          <p:cNvSpPr txBox="1"/>
          <p:nvPr/>
        </p:nvSpPr>
        <p:spPr>
          <a:xfrm>
            <a:off x="3009393" y="3496067"/>
            <a:ext cx="901804" cy="1037153"/>
          </a:xfrm>
          <a:prstGeom prst="roundRect">
            <a:avLst/>
          </a:prstGeom>
          <a:solidFill>
            <a:srgbClr val="E3E3E3">
              <a:alpha val="86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Moles of A</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6E427F3-8020-4222-B4E6-E732C9CFD933}"/>
              </a:ext>
            </a:extLst>
          </p:cNvPr>
          <p:cNvSpPr txBox="1"/>
          <p:nvPr/>
        </p:nvSpPr>
        <p:spPr>
          <a:xfrm>
            <a:off x="5230999" y="3496067"/>
            <a:ext cx="901804" cy="1037153"/>
          </a:xfrm>
          <a:prstGeom prst="roundRect">
            <a:avLst/>
          </a:prstGeom>
          <a:solidFill>
            <a:srgbClr val="E3E3E3">
              <a:alpha val="86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Moles of B</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C8FC749-DEAF-4F72-A4F6-8BC28B6C4022}"/>
              </a:ext>
            </a:extLst>
          </p:cNvPr>
          <p:cNvSpPr txBox="1"/>
          <p:nvPr/>
        </p:nvSpPr>
        <p:spPr>
          <a:xfrm>
            <a:off x="6982767" y="3726607"/>
            <a:ext cx="1106424" cy="576072"/>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solution B</a:t>
            </a:r>
          </a:p>
        </p:txBody>
      </p:sp>
      <p:sp>
        <p:nvSpPr>
          <p:cNvPr id="21" name="TextBox 20">
            <a:extLst>
              <a:ext uri="{FF2B5EF4-FFF2-40B4-BE49-F238E27FC236}">
                <a16:creationId xmlns:a16="http://schemas.microsoft.com/office/drawing/2014/main" id="{A9E803C6-60B4-45FD-B4DF-D022A3088826}"/>
              </a:ext>
            </a:extLst>
          </p:cNvPr>
          <p:cNvSpPr txBox="1"/>
          <p:nvPr/>
        </p:nvSpPr>
        <p:spPr>
          <a:xfrm>
            <a:off x="2233741" y="3666846"/>
            <a:ext cx="721672"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molarity</a:t>
            </a:r>
          </a:p>
        </p:txBody>
      </p:sp>
      <p:sp>
        <p:nvSpPr>
          <p:cNvPr id="22" name="TextBox 21">
            <a:extLst>
              <a:ext uri="{FF2B5EF4-FFF2-40B4-BE49-F238E27FC236}">
                <a16:creationId xmlns:a16="http://schemas.microsoft.com/office/drawing/2014/main" id="{63DE651A-C941-4292-B94A-ED696AFC44F4}"/>
              </a:ext>
            </a:extLst>
          </p:cNvPr>
          <p:cNvSpPr txBox="1"/>
          <p:nvPr/>
        </p:nvSpPr>
        <p:spPr>
          <a:xfrm>
            <a:off x="6205428" y="3666846"/>
            <a:ext cx="721672"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molarity</a:t>
            </a:r>
          </a:p>
        </p:txBody>
      </p:sp>
      <p:cxnSp>
        <p:nvCxnSpPr>
          <p:cNvPr id="23" name="Straight Arrow Connector 22">
            <a:extLst>
              <a:ext uri="{FF2B5EF4-FFF2-40B4-BE49-F238E27FC236}">
                <a16:creationId xmlns:a16="http://schemas.microsoft.com/office/drawing/2014/main" id="{F4DF4972-7FB4-41D2-BEF1-FA82FE8ADFA4}"/>
              </a:ext>
            </a:extLst>
          </p:cNvPr>
          <p:cNvCxnSpPr/>
          <p:nvPr/>
        </p:nvCxnSpPr>
        <p:spPr>
          <a:xfrm>
            <a:off x="3946502" y="4014643"/>
            <a:ext cx="1238697"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A864C5E-E24C-45E1-B66E-8A16F1148A21}"/>
              </a:ext>
            </a:extLst>
          </p:cNvPr>
          <p:cNvSpPr txBox="1"/>
          <p:nvPr/>
        </p:nvSpPr>
        <p:spPr>
          <a:xfrm>
            <a:off x="4079177" y="4110961"/>
            <a:ext cx="973344" cy="276999"/>
          </a:xfrm>
          <a:prstGeom prst="rect">
            <a:avLst/>
          </a:prstGeom>
          <a:noFill/>
        </p:spPr>
        <p:txBody>
          <a:bodyPr wrap="none" rtlCol="0">
            <a:spAutoFit/>
          </a:bodyPr>
          <a:lstStyle/>
          <a:p>
            <a:pPr algn="ctr"/>
            <a:r>
              <a:rPr lang="en-US" sz="1200" b="1" dirty="0">
                <a:solidFill>
                  <a:srgbClr val="E47588"/>
                </a:solidFill>
                <a:latin typeface="Arial" panose="020B0604020202020204" pitchFamily="34" charset="0"/>
                <a:cs typeface="Arial" panose="020B0604020202020204" pitchFamily="34" charset="0"/>
              </a:rPr>
              <a:t>(mol : mol)</a:t>
            </a:r>
          </a:p>
        </p:txBody>
      </p:sp>
      <p:cxnSp>
        <p:nvCxnSpPr>
          <p:cNvPr id="25" name="Straight Arrow Connector 24">
            <a:extLst>
              <a:ext uri="{FF2B5EF4-FFF2-40B4-BE49-F238E27FC236}">
                <a16:creationId xmlns:a16="http://schemas.microsoft.com/office/drawing/2014/main" id="{D28F15E1-35CC-41E5-BECA-0B4B6E42E378}"/>
              </a:ext>
            </a:extLst>
          </p:cNvPr>
          <p:cNvCxnSpPr>
            <a:cxnSpLocks/>
          </p:cNvCxnSpPr>
          <p:nvPr/>
        </p:nvCxnSpPr>
        <p:spPr>
          <a:xfrm>
            <a:off x="2218248" y="401464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AB004CD-E5A7-46E2-A24E-295732E1A154}"/>
              </a:ext>
            </a:extLst>
          </p:cNvPr>
          <p:cNvCxnSpPr>
            <a:cxnSpLocks/>
          </p:cNvCxnSpPr>
          <p:nvPr/>
        </p:nvCxnSpPr>
        <p:spPr>
          <a:xfrm>
            <a:off x="6189935" y="401464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3A211CC-FE68-46A5-BD75-48C996DD243E}"/>
              </a:ext>
            </a:extLst>
          </p:cNvPr>
          <p:cNvSpPr txBox="1"/>
          <p:nvPr/>
        </p:nvSpPr>
        <p:spPr>
          <a:xfrm>
            <a:off x="5087541" y="5432767"/>
            <a:ext cx="1188720" cy="640080"/>
          </a:xfrm>
          <a:prstGeom prst="roundRect">
            <a:avLst/>
          </a:prstGeom>
          <a:solidFill>
            <a:srgbClr val="816DA1">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Number of particles B</a:t>
            </a:r>
          </a:p>
        </p:txBody>
      </p:sp>
      <p:cxnSp>
        <p:nvCxnSpPr>
          <p:cNvPr id="28" name="Straight Arrow Connector 27">
            <a:extLst>
              <a:ext uri="{FF2B5EF4-FFF2-40B4-BE49-F238E27FC236}">
                <a16:creationId xmlns:a16="http://schemas.microsoft.com/office/drawing/2014/main" id="{BB06D5B4-1A6C-4FC0-B3B8-E324AA78A44C}"/>
              </a:ext>
            </a:extLst>
          </p:cNvPr>
          <p:cNvCxnSpPr>
            <a:cxnSpLocks/>
          </p:cNvCxnSpPr>
          <p:nvPr/>
        </p:nvCxnSpPr>
        <p:spPr>
          <a:xfrm rot="5400000">
            <a:off x="3083966" y="304375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916821A-8931-4F12-A9CF-8A08A3E28698}"/>
              </a:ext>
            </a:extLst>
          </p:cNvPr>
          <p:cNvCxnSpPr>
            <a:cxnSpLocks/>
          </p:cNvCxnSpPr>
          <p:nvPr/>
        </p:nvCxnSpPr>
        <p:spPr>
          <a:xfrm rot="5400000">
            <a:off x="5305572" y="304375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BE1ACD-B0B6-4CA2-BBCF-A26DF760C373}"/>
              </a:ext>
            </a:extLst>
          </p:cNvPr>
          <p:cNvCxnSpPr>
            <a:cxnSpLocks/>
          </p:cNvCxnSpPr>
          <p:nvPr/>
        </p:nvCxnSpPr>
        <p:spPr>
          <a:xfrm rot="5400000">
            <a:off x="5305572" y="5001992"/>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D027D77-009D-4903-9F4B-4F164FA38507}"/>
              </a:ext>
            </a:extLst>
          </p:cNvPr>
          <p:cNvSpPr txBox="1"/>
          <p:nvPr/>
        </p:nvSpPr>
        <p:spPr>
          <a:xfrm>
            <a:off x="2865935" y="5432767"/>
            <a:ext cx="1188720" cy="578882"/>
          </a:xfrm>
          <a:prstGeom prst="roundRect">
            <a:avLst/>
          </a:prstGeom>
          <a:solidFill>
            <a:srgbClr val="816DA1">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Number of particles A</a:t>
            </a:r>
          </a:p>
        </p:txBody>
      </p:sp>
      <p:cxnSp>
        <p:nvCxnSpPr>
          <p:cNvPr id="32" name="Straight Arrow Connector 31">
            <a:extLst>
              <a:ext uri="{FF2B5EF4-FFF2-40B4-BE49-F238E27FC236}">
                <a16:creationId xmlns:a16="http://schemas.microsoft.com/office/drawing/2014/main" id="{89662A25-FDD1-4327-8972-6902BE7F86D4}"/>
              </a:ext>
            </a:extLst>
          </p:cNvPr>
          <p:cNvCxnSpPr>
            <a:cxnSpLocks/>
          </p:cNvCxnSpPr>
          <p:nvPr/>
        </p:nvCxnSpPr>
        <p:spPr>
          <a:xfrm rot="5400000">
            <a:off x="3083966" y="4972121"/>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02818B7-5FFD-48C2-8C6C-E4ABADF474D8}"/>
              </a:ext>
            </a:extLst>
          </p:cNvPr>
          <p:cNvSpPr txBox="1"/>
          <p:nvPr/>
        </p:nvSpPr>
        <p:spPr>
          <a:xfrm>
            <a:off x="3537072" y="4848015"/>
            <a:ext cx="364202" cy="276999"/>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N</a:t>
            </a:r>
            <a:r>
              <a:rPr lang="en-US" sz="1200" baseline="-25000" dirty="0">
                <a:latin typeface="Arial" panose="020B0604020202020204" pitchFamily="34" charset="0"/>
                <a:cs typeface="Arial" panose="020B0604020202020204" pitchFamily="34" charset="0"/>
              </a:rPr>
              <a:t>A</a:t>
            </a:r>
          </a:p>
        </p:txBody>
      </p:sp>
      <p:sp>
        <p:nvSpPr>
          <p:cNvPr id="34" name="TextBox 33">
            <a:extLst>
              <a:ext uri="{FF2B5EF4-FFF2-40B4-BE49-F238E27FC236}">
                <a16:creationId xmlns:a16="http://schemas.microsoft.com/office/drawing/2014/main" id="{B83F8FAC-DEB7-44EB-8BEA-6CAF4B460BAE}"/>
              </a:ext>
            </a:extLst>
          </p:cNvPr>
          <p:cNvSpPr txBox="1"/>
          <p:nvPr/>
        </p:nvSpPr>
        <p:spPr>
          <a:xfrm>
            <a:off x="5758677" y="4848015"/>
            <a:ext cx="364202" cy="276999"/>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N</a:t>
            </a:r>
            <a:r>
              <a:rPr lang="en-US" sz="1200" baseline="-25000" dirty="0">
                <a:latin typeface="Arial" panose="020B0604020202020204" pitchFamily="34" charset="0"/>
                <a:cs typeface="Arial" panose="020B0604020202020204" pitchFamily="34" charset="0"/>
              </a:rPr>
              <a:t>A</a:t>
            </a:r>
          </a:p>
        </p:txBody>
      </p:sp>
      <p:sp>
        <p:nvSpPr>
          <p:cNvPr id="35" name="TextBox 34">
            <a:extLst>
              <a:ext uri="{FF2B5EF4-FFF2-40B4-BE49-F238E27FC236}">
                <a16:creationId xmlns:a16="http://schemas.microsoft.com/office/drawing/2014/main" id="{587375E5-7BC2-4584-9157-5D292E27E058}"/>
              </a:ext>
            </a:extLst>
          </p:cNvPr>
          <p:cNvSpPr txBox="1"/>
          <p:nvPr/>
        </p:nvSpPr>
        <p:spPr>
          <a:xfrm>
            <a:off x="3372479" y="2812921"/>
            <a:ext cx="90179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molar mass</a:t>
            </a:r>
            <a:endParaRPr lang="en-US" sz="1200"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7382D66-6AF7-462A-A03C-328CC03AA454}"/>
              </a:ext>
            </a:extLst>
          </p:cNvPr>
          <p:cNvSpPr txBox="1"/>
          <p:nvPr/>
        </p:nvSpPr>
        <p:spPr>
          <a:xfrm>
            <a:off x="5707399" y="2812921"/>
            <a:ext cx="737205"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molar mass</a:t>
            </a:r>
            <a:endParaRPr lang="en-US" sz="1200" baseline="-250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DD9CE3C-FE45-4763-AC95-8A54A12183A3}"/>
              </a:ext>
            </a:extLst>
          </p:cNvPr>
          <p:cNvSpPr/>
          <p:nvPr/>
        </p:nvSpPr>
        <p:spPr>
          <a:xfrm>
            <a:off x="2304178" y="3482180"/>
            <a:ext cx="4572000" cy="461665"/>
          </a:xfrm>
          <a:prstGeom prst="rect">
            <a:avLst/>
          </a:prstGeom>
        </p:spPr>
        <p:txBody>
          <a:bodyPr>
            <a:spAutoFit/>
          </a:bodyPr>
          <a:lstStyle/>
          <a:p>
            <a:pPr algn="ctr"/>
            <a:r>
              <a:rPr lang="en-US" sz="1200" b="1" dirty="0">
                <a:solidFill>
                  <a:srgbClr val="E47588"/>
                </a:solidFill>
                <a:latin typeface="Arial" panose="020B0604020202020204" pitchFamily="34" charset="0"/>
                <a:cs typeface="Arial" panose="020B0604020202020204" pitchFamily="34" charset="0"/>
              </a:rPr>
              <a:t>stoichiometric</a:t>
            </a:r>
          </a:p>
          <a:p>
            <a:pPr algn="ctr"/>
            <a:r>
              <a:rPr lang="en-US" sz="1200" b="1" dirty="0">
                <a:solidFill>
                  <a:srgbClr val="E47588"/>
                </a:solidFill>
                <a:latin typeface="Arial" panose="020B0604020202020204" pitchFamily="34" charset="0"/>
                <a:cs typeface="Arial" panose="020B0604020202020204" pitchFamily="34" charset="0"/>
              </a:rPr>
              <a:t>ratio</a:t>
            </a:r>
          </a:p>
        </p:txBody>
      </p:sp>
      <p:cxnSp>
        <p:nvCxnSpPr>
          <p:cNvPr id="38" name="Straight Connector 37">
            <a:extLst>
              <a:ext uri="{FF2B5EF4-FFF2-40B4-BE49-F238E27FC236}">
                <a16:creationId xmlns:a16="http://schemas.microsoft.com/office/drawing/2014/main" id="{2A65FEA5-1DD7-4189-AA76-E554E466DC1A}"/>
              </a:ext>
            </a:extLst>
          </p:cNvPr>
          <p:cNvCxnSpPr/>
          <p:nvPr/>
        </p:nvCxnSpPr>
        <p:spPr>
          <a:xfrm>
            <a:off x="4572000" y="1197610"/>
            <a:ext cx="0" cy="2221992"/>
          </a:xfrm>
          <a:prstGeom prst="line">
            <a:avLst/>
          </a:prstGeom>
          <a:ln w="25400" cap="rnd">
            <a:solidFill>
              <a:schemeClr val="tx1">
                <a:lumMod val="75000"/>
                <a:lumOff val="2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31194A-8873-4061-BB1D-3E763DD6C0A7}"/>
              </a:ext>
            </a:extLst>
          </p:cNvPr>
          <p:cNvCxnSpPr/>
          <p:nvPr/>
        </p:nvCxnSpPr>
        <p:spPr>
          <a:xfrm>
            <a:off x="4572000" y="4493291"/>
            <a:ext cx="0" cy="1828800"/>
          </a:xfrm>
          <a:prstGeom prst="line">
            <a:avLst/>
          </a:prstGeom>
          <a:ln w="25400" cap="rnd">
            <a:solidFill>
              <a:schemeClr val="tx1">
                <a:lumMod val="75000"/>
                <a:lumOff val="2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5548FE1-A00B-44EE-9D42-A53A586C1B9C}"/>
              </a:ext>
            </a:extLst>
          </p:cNvPr>
          <p:cNvSpPr/>
          <p:nvPr/>
        </p:nvSpPr>
        <p:spPr>
          <a:xfrm>
            <a:off x="1878675" y="1002412"/>
            <a:ext cx="1431803" cy="400110"/>
          </a:xfrm>
          <a:prstGeom prst="rect">
            <a:avLst/>
          </a:prstGeom>
        </p:spPr>
        <p:txBody>
          <a:bodyPr wrap="none">
            <a:spAutoFit/>
          </a:bodyPr>
          <a:lstStyle/>
          <a:p>
            <a:pPr algn="ctr"/>
            <a:r>
              <a:rPr lang="en-US" sz="2000" dirty="0">
                <a:solidFill>
                  <a:schemeClr val="tx1">
                    <a:lumMod val="75000"/>
                    <a:lumOff val="25000"/>
                  </a:schemeClr>
                </a:solidFill>
                <a:latin typeface="Gill Sans MT" panose="020B0502020104020203" pitchFamily="34" charset="0"/>
                <a:cs typeface="Arial" panose="020B0604020202020204" pitchFamily="34" charset="0"/>
              </a:rPr>
              <a:t>Substance A</a:t>
            </a:r>
            <a:endParaRPr lang="en-US" sz="2000" dirty="0"/>
          </a:p>
        </p:txBody>
      </p:sp>
      <p:sp>
        <p:nvSpPr>
          <p:cNvPr id="41" name="Rectangle 40">
            <a:extLst>
              <a:ext uri="{FF2B5EF4-FFF2-40B4-BE49-F238E27FC236}">
                <a16:creationId xmlns:a16="http://schemas.microsoft.com/office/drawing/2014/main" id="{289EAA93-90DF-46B2-869C-7A6B905F4387}"/>
              </a:ext>
            </a:extLst>
          </p:cNvPr>
          <p:cNvSpPr/>
          <p:nvPr/>
        </p:nvSpPr>
        <p:spPr>
          <a:xfrm>
            <a:off x="5851164" y="1002412"/>
            <a:ext cx="1430200" cy="400110"/>
          </a:xfrm>
          <a:prstGeom prst="rect">
            <a:avLst/>
          </a:prstGeom>
        </p:spPr>
        <p:txBody>
          <a:bodyPr wrap="none">
            <a:spAutoFit/>
          </a:bodyPr>
          <a:lstStyle/>
          <a:p>
            <a:pPr algn="ctr"/>
            <a:r>
              <a:rPr lang="en-US" sz="2000" dirty="0">
                <a:solidFill>
                  <a:schemeClr val="tx1">
                    <a:lumMod val="75000"/>
                    <a:lumOff val="25000"/>
                  </a:schemeClr>
                </a:solidFill>
                <a:latin typeface="Gill Sans MT" panose="020B0502020104020203" pitchFamily="34" charset="0"/>
                <a:cs typeface="Arial" panose="020B0604020202020204" pitchFamily="34" charset="0"/>
              </a:rPr>
              <a:t>Substance B</a:t>
            </a:r>
            <a:endParaRPr lang="en-US" sz="2000" dirty="0"/>
          </a:p>
        </p:txBody>
      </p:sp>
      <p:sp>
        <p:nvSpPr>
          <p:cNvPr id="42" name="Rectangle 2">
            <a:extLst>
              <a:ext uri="{FF2B5EF4-FFF2-40B4-BE49-F238E27FC236}">
                <a16:creationId xmlns:a16="http://schemas.microsoft.com/office/drawing/2014/main" id="{C3714E56-5605-4FAF-8066-DB29F56DA04B}"/>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Limiting Reactants (Limiting Reagents)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975310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47</a:t>
            </a:fld>
            <a:endParaRPr lang="en-US" dirty="0">
              <a:solidFill>
                <a:schemeClr val="bg1"/>
              </a:solidFill>
            </a:endParaRPr>
          </a:p>
        </p:txBody>
      </p:sp>
      <p:sp>
        <p:nvSpPr>
          <p:cNvPr id="8" name="Text Box 5">
            <a:extLst>
              <a:ext uri="{FF2B5EF4-FFF2-40B4-BE49-F238E27FC236}">
                <a16:creationId xmlns:a16="http://schemas.microsoft.com/office/drawing/2014/main" id="{C00CCD2C-F9CB-4FF8-B6CE-26B86F1916DD}"/>
              </a:ext>
            </a:extLst>
          </p:cNvPr>
          <p:cNvSpPr txBox="1">
            <a:spLocks noChangeArrowheads="1"/>
          </p:cNvSpPr>
          <p:nvPr/>
        </p:nvSpPr>
        <p:spPr bwMode="auto">
          <a:xfrm>
            <a:off x="0" y="786733"/>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ct val="50000"/>
              </a:spcBef>
              <a:spcAft>
                <a:spcPts val="0"/>
              </a:spcAft>
            </a:pPr>
            <a:r>
              <a:rPr lang="en-US" altLang="en-US" sz="1800" dirty="0">
                <a:solidFill>
                  <a:schemeClr val="tx1">
                    <a:lumMod val="75000"/>
                    <a:lumOff val="25000"/>
                  </a:schemeClr>
                </a:solidFill>
                <a:latin typeface="Gill Sans MT" panose="020B0502020104020203" pitchFamily="34" charset="0"/>
              </a:rPr>
              <a:t>In one process, 124 g of Al are reacted with 601 g of Fe</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 calculate the mass of Al</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 formed. Calculate the mass of excess reactant left after the reaction is complete (assuming the reaction finishes completely)</a:t>
            </a:r>
          </a:p>
        </p:txBody>
      </p:sp>
      <mc:AlternateContent xmlns:mc="http://schemas.openxmlformats.org/markup-compatibility/2006" xmlns:a14="http://schemas.microsoft.com/office/drawing/2010/main">
        <mc:Choice Requires="a14">
          <p:sp>
            <p:nvSpPr>
              <p:cNvPr id="10" name="Text Box 7">
                <a:extLst>
                  <a:ext uri="{FF2B5EF4-FFF2-40B4-BE49-F238E27FC236}">
                    <a16:creationId xmlns:a16="http://schemas.microsoft.com/office/drawing/2014/main" id="{626ED950-B0C3-4F77-A5AB-50D4C7926502}"/>
                  </a:ext>
                </a:extLst>
              </p:cNvPr>
              <p:cNvSpPr txBox="1">
                <a:spLocks noChangeArrowheads="1"/>
              </p:cNvSpPr>
              <p:nvPr/>
            </p:nvSpPr>
            <p:spPr bwMode="auto">
              <a:xfrm>
                <a:off x="3114485" y="1531575"/>
                <a:ext cx="291502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defTabSz="914400" fontAlgn="auto">
                  <a:spcBef>
                    <a:spcPts val="0"/>
                  </a:spcBef>
                  <a:spcAft>
                    <a:spcPts val="0"/>
                  </a:spcAft>
                </a:pPr>
                <a:r>
                  <a:rPr lang="en-US" altLang="en-US" sz="1800" dirty="0">
                    <a:solidFill>
                      <a:schemeClr val="tx1">
                        <a:lumMod val="75000"/>
                        <a:lumOff val="25000"/>
                      </a:schemeClr>
                    </a:solidFill>
                    <a:latin typeface="Gill Sans MT" panose="020B0502020104020203" pitchFamily="34" charset="0"/>
                  </a:rPr>
                  <a:t>2Al + Fe</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dirty="0"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dirty="0">
                    <a:solidFill>
                      <a:schemeClr val="tx1">
                        <a:lumMod val="75000"/>
                        <a:lumOff val="25000"/>
                      </a:schemeClr>
                    </a:solidFill>
                    <a:latin typeface="Gill Sans MT" panose="020B0502020104020203" pitchFamily="34" charset="0"/>
                  </a:rPr>
                  <a:t> Al</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 + 2Fe</a:t>
                </a:r>
              </a:p>
            </p:txBody>
          </p:sp>
        </mc:Choice>
        <mc:Fallback xmlns="">
          <p:sp>
            <p:nvSpPr>
              <p:cNvPr id="10" name="Text Box 7">
                <a:extLst>
                  <a:ext uri="{FF2B5EF4-FFF2-40B4-BE49-F238E27FC236}">
                    <a16:creationId xmlns:a16="http://schemas.microsoft.com/office/drawing/2014/main" id="{626ED950-B0C3-4F77-A5AB-50D4C7926502}"/>
                  </a:ext>
                </a:extLst>
              </p:cNvPr>
              <p:cNvSpPr txBox="1">
                <a:spLocks noRot="1" noChangeAspect="1" noMove="1" noResize="1" noEditPoints="1" noAdjustHandles="1" noChangeArrowheads="1" noChangeShapeType="1" noTextEdit="1"/>
              </p:cNvSpPr>
              <p:nvPr/>
            </p:nvSpPr>
            <p:spPr bwMode="auto">
              <a:xfrm>
                <a:off x="3114485" y="1531575"/>
                <a:ext cx="2915029" cy="369332"/>
              </a:xfrm>
              <a:prstGeom prst="rect">
                <a:avLst/>
              </a:prstGeom>
              <a:blipFill>
                <a:blip r:embed="rId2"/>
                <a:stretch>
                  <a:fillRect l="-418" t="-8197"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2">
            <a:extLst>
              <a:ext uri="{FF2B5EF4-FFF2-40B4-BE49-F238E27FC236}">
                <a16:creationId xmlns:a16="http://schemas.microsoft.com/office/drawing/2014/main" id="{4D20EC16-978E-4D63-9611-E80D396AD3CD}"/>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D42418-6115-4691-898A-5C701E3D1668}"/>
                  </a:ext>
                </a:extLst>
              </p:cNvPr>
              <p:cNvSpPr txBox="1"/>
              <p:nvPr/>
            </p:nvSpPr>
            <p:spPr>
              <a:xfrm>
                <a:off x="800113" y="1942856"/>
                <a:ext cx="1136850"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124 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Al</m:t>
                              </m:r>
                            </m:num>
                            <m:den/>
                          </m:f>
                        </m:e>
                      </m:d>
                    </m:oMath>
                  </m:oMathPara>
                </a14:m>
                <a:endParaRPr lang="en-US" dirty="0">
                  <a:solidFill>
                    <a:srgbClr val="E47588"/>
                  </a:solidFill>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DDD42418-6115-4691-898A-5C701E3D1668}"/>
                  </a:ext>
                </a:extLst>
              </p:cNvPr>
              <p:cNvSpPr txBox="1">
                <a:spLocks noRot="1" noChangeAspect="1" noMove="1" noResize="1" noEditPoints="1" noAdjustHandles="1" noChangeArrowheads="1" noChangeShapeType="1" noTextEdit="1"/>
              </p:cNvSpPr>
              <p:nvPr/>
            </p:nvSpPr>
            <p:spPr>
              <a:xfrm>
                <a:off x="800113" y="1942856"/>
                <a:ext cx="1136850"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68A10BD-0255-4E67-BDBB-2443171B6162}"/>
                  </a:ext>
                </a:extLst>
              </p:cNvPr>
              <p:cNvSpPr/>
              <p:nvPr/>
            </p:nvSpPr>
            <p:spPr>
              <a:xfrm>
                <a:off x="1813250" y="1896689"/>
                <a:ext cx="135838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num>
                            <m:den>
                              <m:r>
                                <a:rPr lang="en-US" i="1">
                                  <a:solidFill>
                                    <a:srgbClr val="E47588"/>
                                  </a:solidFill>
                                  <a:latin typeface="Cambria Math" panose="02040503050406030204" pitchFamily="18" charset="0"/>
                                </a:rPr>
                                <m:t>27.0 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den>
                          </m:f>
                        </m:e>
                      </m:d>
                    </m:oMath>
                  </m:oMathPara>
                </a14:m>
                <a:endParaRPr lang="en-US" dirty="0">
                  <a:solidFill>
                    <a:srgbClr val="E47588"/>
                  </a:solidFill>
                  <a:latin typeface="Gill Sans MT" panose="020B0502020104020203" pitchFamily="34" charset="0"/>
                </a:endParaRPr>
              </a:p>
            </p:txBody>
          </p:sp>
        </mc:Choice>
        <mc:Fallback xmlns="">
          <p:sp>
            <p:nvSpPr>
              <p:cNvPr id="15" name="Rectangle 14">
                <a:extLst>
                  <a:ext uri="{FF2B5EF4-FFF2-40B4-BE49-F238E27FC236}">
                    <a16:creationId xmlns:a16="http://schemas.microsoft.com/office/drawing/2014/main" id="{368A10BD-0255-4E67-BDBB-2443171B6162}"/>
                  </a:ext>
                </a:extLst>
              </p:cNvPr>
              <p:cNvSpPr>
                <a:spLocks noRot="1" noChangeAspect="1" noMove="1" noResize="1" noEditPoints="1" noAdjustHandles="1" noChangeArrowheads="1" noChangeShapeType="1" noTextEdit="1"/>
              </p:cNvSpPr>
              <p:nvPr/>
            </p:nvSpPr>
            <p:spPr>
              <a:xfrm>
                <a:off x="1813250" y="1896689"/>
                <a:ext cx="1358385"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CE6B3F0-E745-4EB6-A7BA-29E9D319112B}"/>
                  </a:ext>
                </a:extLst>
              </p:cNvPr>
              <p:cNvSpPr/>
              <p:nvPr/>
            </p:nvSpPr>
            <p:spPr>
              <a:xfrm>
                <a:off x="2949918" y="1896689"/>
                <a:ext cx="168206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2 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den>
                          </m:f>
                        </m:e>
                      </m:d>
                    </m:oMath>
                  </m:oMathPara>
                </a14:m>
                <a:endParaRPr lang="en-US" dirty="0">
                  <a:solidFill>
                    <a:srgbClr val="E47588"/>
                  </a:solidFill>
                  <a:latin typeface="Gill Sans MT" panose="020B0502020104020203" pitchFamily="34" charset="0"/>
                </a:endParaRPr>
              </a:p>
            </p:txBody>
          </p:sp>
        </mc:Choice>
        <mc:Fallback xmlns="">
          <p:sp>
            <p:nvSpPr>
              <p:cNvPr id="16" name="Rectangle 15">
                <a:extLst>
                  <a:ext uri="{FF2B5EF4-FFF2-40B4-BE49-F238E27FC236}">
                    <a16:creationId xmlns:a16="http://schemas.microsoft.com/office/drawing/2014/main" id="{0CE6B3F0-E745-4EB6-A7BA-29E9D319112B}"/>
                  </a:ext>
                </a:extLst>
              </p:cNvPr>
              <p:cNvSpPr>
                <a:spLocks noRot="1" noChangeAspect="1" noMove="1" noResize="1" noEditPoints="1" noAdjustHandles="1" noChangeArrowheads="1" noChangeShapeType="1" noTextEdit="1"/>
              </p:cNvSpPr>
              <p:nvPr/>
            </p:nvSpPr>
            <p:spPr>
              <a:xfrm>
                <a:off x="2949918" y="1896689"/>
                <a:ext cx="1682064"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608BF15-1257-4FA5-AFDC-8C7D21840445}"/>
                  </a:ext>
                </a:extLst>
              </p:cNvPr>
              <p:cNvSpPr/>
              <p:nvPr/>
            </p:nvSpPr>
            <p:spPr>
              <a:xfrm>
                <a:off x="4421391" y="1898312"/>
                <a:ext cx="171091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102. 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17" name="Rectangle 16">
                <a:extLst>
                  <a:ext uri="{FF2B5EF4-FFF2-40B4-BE49-F238E27FC236}">
                    <a16:creationId xmlns:a16="http://schemas.microsoft.com/office/drawing/2014/main" id="{4608BF15-1257-4FA5-AFDC-8C7D21840445}"/>
                  </a:ext>
                </a:extLst>
              </p:cNvPr>
              <p:cNvSpPr>
                <a:spLocks noRot="1" noChangeAspect="1" noMove="1" noResize="1" noEditPoints="1" noAdjustHandles="1" noChangeArrowheads="1" noChangeShapeType="1" noTextEdit="1"/>
              </p:cNvSpPr>
              <p:nvPr/>
            </p:nvSpPr>
            <p:spPr>
              <a:xfrm>
                <a:off x="4421391" y="1898312"/>
                <a:ext cx="1710917"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9059F78-70D6-4D9E-9BF9-E720568C1C24}"/>
                  </a:ext>
                </a:extLst>
              </p:cNvPr>
              <p:cNvSpPr/>
              <p:nvPr/>
            </p:nvSpPr>
            <p:spPr>
              <a:xfrm>
                <a:off x="5931445" y="2072555"/>
                <a:ext cx="2513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=234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18" name="Rectangle 17">
                <a:extLst>
                  <a:ext uri="{FF2B5EF4-FFF2-40B4-BE49-F238E27FC236}">
                    <a16:creationId xmlns:a16="http://schemas.microsoft.com/office/drawing/2014/main" id="{F9059F78-70D6-4D9E-9BF9-E720568C1C24}"/>
                  </a:ext>
                </a:extLst>
              </p:cNvPr>
              <p:cNvSpPr>
                <a:spLocks noRot="1" noChangeAspect="1" noMove="1" noResize="1" noEditPoints="1" noAdjustHandles="1" noChangeArrowheads="1" noChangeShapeType="1" noTextEdit="1"/>
              </p:cNvSpPr>
              <p:nvPr/>
            </p:nvSpPr>
            <p:spPr>
              <a:xfrm>
                <a:off x="5931445" y="2072555"/>
                <a:ext cx="2513700"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003E595-82F2-4716-B53B-B3606D5C38D8}"/>
                  </a:ext>
                </a:extLst>
              </p:cNvPr>
              <p:cNvSpPr txBox="1"/>
              <p:nvPr/>
            </p:nvSpPr>
            <p:spPr>
              <a:xfrm>
                <a:off x="127514" y="2908830"/>
                <a:ext cx="152304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601 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Fe</m:t>
                                  </m:r>
                                </m:e>
                                <m:sub>
                                  <m:r>
                                    <a:rPr lang="en-US" b="0" i="1" smtClean="0">
                                      <a:solidFill>
                                        <a:srgbClr val="E47588"/>
                                      </a:solidFill>
                                      <a:latin typeface="Cambria Math" panose="02040503050406030204" pitchFamily="18" charset="0"/>
                                    </a:rPr>
                                    <m:t>2</m:t>
                                  </m:r>
                                </m:sub>
                              </m:sSub>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O</m:t>
                                  </m:r>
                                </m:e>
                                <m:sub>
                                  <m:r>
                                    <a:rPr lang="en-US" b="0" i="1" smtClean="0">
                                      <a:solidFill>
                                        <a:srgbClr val="E47588"/>
                                      </a:solidFill>
                                      <a:latin typeface="Cambria Math" panose="02040503050406030204" pitchFamily="18" charset="0"/>
                                    </a:rPr>
                                    <m:t>3</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19" name="TextBox 18">
                <a:extLst>
                  <a:ext uri="{FF2B5EF4-FFF2-40B4-BE49-F238E27FC236}">
                    <a16:creationId xmlns:a16="http://schemas.microsoft.com/office/drawing/2014/main" id="{C003E595-82F2-4716-B53B-B3606D5C38D8}"/>
                  </a:ext>
                </a:extLst>
              </p:cNvPr>
              <p:cNvSpPr txBox="1">
                <a:spLocks noRot="1" noChangeAspect="1" noMove="1" noResize="1" noEditPoints="1" noAdjustHandles="1" noChangeArrowheads="1" noChangeShapeType="1" noTextEdit="1"/>
              </p:cNvSpPr>
              <p:nvPr/>
            </p:nvSpPr>
            <p:spPr>
              <a:xfrm>
                <a:off x="127514" y="2908830"/>
                <a:ext cx="1523046" cy="62235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DC2B53F-FBFA-4F78-8A0E-EB64D54D7F16}"/>
                  </a:ext>
                </a:extLst>
              </p:cNvPr>
              <p:cNvSpPr/>
              <p:nvPr/>
            </p:nvSpPr>
            <p:spPr>
              <a:xfrm>
                <a:off x="1519676" y="2862664"/>
                <a:ext cx="175099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158.</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20" name="Rectangle 19">
                <a:extLst>
                  <a:ext uri="{FF2B5EF4-FFF2-40B4-BE49-F238E27FC236}">
                    <a16:creationId xmlns:a16="http://schemas.microsoft.com/office/drawing/2014/main" id="{9DC2B53F-FBFA-4F78-8A0E-EB64D54D7F16}"/>
                  </a:ext>
                </a:extLst>
              </p:cNvPr>
              <p:cNvSpPr>
                <a:spLocks noRot="1" noChangeAspect="1" noMove="1" noResize="1" noEditPoints="1" noAdjustHandles="1" noChangeArrowheads="1" noChangeShapeType="1" noTextEdit="1"/>
              </p:cNvSpPr>
              <p:nvPr/>
            </p:nvSpPr>
            <p:spPr>
              <a:xfrm>
                <a:off x="1519676" y="2862664"/>
                <a:ext cx="1750992" cy="7146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2155171-C24C-46EA-B8CF-D4EFC2D23249}"/>
                  </a:ext>
                </a:extLst>
              </p:cNvPr>
              <p:cNvSpPr/>
              <p:nvPr/>
            </p:nvSpPr>
            <p:spPr>
              <a:xfrm>
                <a:off x="3024970" y="2862664"/>
                <a:ext cx="171412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1</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21" name="Rectangle 20">
                <a:extLst>
                  <a:ext uri="{FF2B5EF4-FFF2-40B4-BE49-F238E27FC236}">
                    <a16:creationId xmlns:a16="http://schemas.microsoft.com/office/drawing/2014/main" id="{02155171-C24C-46EA-B8CF-D4EFC2D23249}"/>
                  </a:ext>
                </a:extLst>
              </p:cNvPr>
              <p:cNvSpPr>
                <a:spLocks noRot="1" noChangeAspect="1" noMove="1" noResize="1" noEditPoints="1" noAdjustHandles="1" noChangeArrowheads="1" noChangeShapeType="1" noTextEdit="1"/>
              </p:cNvSpPr>
              <p:nvPr/>
            </p:nvSpPr>
            <p:spPr>
              <a:xfrm>
                <a:off x="3024970" y="2862664"/>
                <a:ext cx="1714123"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8739619-5BC6-4C6D-B681-C753BCCEE076}"/>
                  </a:ext>
                </a:extLst>
              </p:cNvPr>
              <p:cNvSpPr/>
              <p:nvPr/>
            </p:nvSpPr>
            <p:spPr>
              <a:xfrm>
                <a:off x="4496443" y="2864902"/>
                <a:ext cx="171091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102. 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22" name="Rectangle 21">
                <a:extLst>
                  <a:ext uri="{FF2B5EF4-FFF2-40B4-BE49-F238E27FC236}">
                    <a16:creationId xmlns:a16="http://schemas.microsoft.com/office/drawing/2014/main" id="{F8739619-5BC6-4C6D-B681-C753BCCEE076}"/>
                  </a:ext>
                </a:extLst>
              </p:cNvPr>
              <p:cNvSpPr>
                <a:spLocks noRot="1" noChangeAspect="1" noMove="1" noResize="1" noEditPoints="1" noAdjustHandles="1" noChangeArrowheads="1" noChangeShapeType="1" noTextEdit="1"/>
              </p:cNvSpPr>
              <p:nvPr/>
            </p:nvSpPr>
            <p:spPr>
              <a:xfrm>
                <a:off x="4496443" y="2864902"/>
                <a:ext cx="1710917" cy="7146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3A793A0-59E3-4066-9589-2108DA19D0BC}"/>
                  </a:ext>
                </a:extLst>
              </p:cNvPr>
              <p:cNvSpPr/>
              <p:nvPr/>
            </p:nvSpPr>
            <p:spPr>
              <a:xfrm>
                <a:off x="6006497" y="3039145"/>
                <a:ext cx="25249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388</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23" name="Rectangle 22">
                <a:extLst>
                  <a:ext uri="{FF2B5EF4-FFF2-40B4-BE49-F238E27FC236}">
                    <a16:creationId xmlns:a16="http://schemas.microsoft.com/office/drawing/2014/main" id="{33A793A0-59E3-4066-9589-2108DA19D0BC}"/>
                  </a:ext>
                </a:extLst>
              </p:cNvPr>
              <p:cNvSpPr>
                <a:spLocks noRot="1" noChangeAspect="1" noMove="1" noResize="1" noEditPoints="1" noAdjustHandles="1" noChangeArrowheads="1" noChangeShapeType="1" noTextEdit="1"/>
              </p:cNvSpPr>
              <p:nvPr/>
            </p:nvSpPr>
            <p:spPr>
              <a:xfrm>
                <a:off x="6006497" y="3039145"/>
                <a:ext cx="2524922" cy="369332"/>
              </a:xfrm>
              <a:prstGeom prst="rect">
                <a:avLst/>
              </a:prstGeom>
              <a:blipFill>
                <a:blip r:embed="rId12"/>
                <a:stretch>
                  <a:fillRect b="-1500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871CCF20-998D-489A-ABBC-63C5314E38B4}"/>
              </a:ext>
            </a:extLst>
          </p:cNvPr>
          <p:cNvSpPr txBox="1"/>
          <p:nvPr/>
        </p:nvSpPr>
        <p:spPr>
          <a:xfrm>
            <a:off x="0" y="3633262"/>
            <a:ext cx="9144000" cy="923330"/>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Al is the limiting reagent and Fe</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O</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 is the excess reagent. To find the amount of excess reagent left over, you find how much excess reagent it requires to make the maximum amount of product possible from the limiting reagent.</a:t>
            </a:r>
          </a:p>
        </p:txBody>
      </p:sp>
      <p:sp>
        <p:nvSpPr>
          <p:cNvPr id="26" name="Rectangle 25">
            <a:extLst>
              <a:ext uri="{FF2B5EF4-FFF2-40B4-BE49-F238E27FC236}">
                <a16:creationId xmlns:a16="http://schemas.microsoft.com/office/drawing/2014/main" id="{CB4674ED-A893-4272-B8B8-A247D2D35933}"/>
              </a:ext>
            </a:extLst>
          </p:cNvPr>
          <p:cNvSpPr/>
          <p:nvPr/>
        </p:nvSpPr>
        <p:spPr>
          <a:xfrm>
            <a:off x="6261100" y="2045392"/>
            <a:ext cx="2082787" cy="427010"/>
          </a:xfrm>
          <a:prstGeom prst="rect">
            <a:avLst/>
          </a:prstGeom>
          <a:noFill/>
          <a:ln w="38100">
            <a:solidFill>
              <a:srgbClr val="67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EF73EF-5153-4391-8328-3AEC5788985E}"/>
                  </a:ext>
                </a:extLst>
              </p:cNvPr>
              <p:cNvSpPr txBox="1"/>
              <p:nvPr/>
            </p:nvSpPr>
            <p:spPr>
              <a:xfrm>
                <a:off x="434757" y="4602640"/>
                <a:ext cx="150220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234 </m:t>
                              </m:r>
                              <m:r>
                                <m:rPr>
                                  <m:sty m:val="p"/>
                                </m:rPr>
                                <a:rPr lang="en-US" b="0" i="0" smtClean="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27" name="TextBox 26">
                <a:extLst>
                  <a:ext uri="{FF2B5EF4-FFF2-40B4-BE49-F238E27FC236}">
                    <a16:creationId xmlns:a16="http://schemas.microsoft.com/office/drawing/2014/main" id="{11EF73EF-5153-4391-8328-3AEC5788985E}"/>
                  </a:ext>
                </a:extLst>
              </p:cNvPr>
              <p:cNvSpPr txBox="1">
                <a:spLocks noRot="1" noChangeAspect="1" noMove="1" noResize="1" noEditPoints="1" noAdjustHandles="1" noChangeArrowheads="1" noChangeShapeType="1" noTextEdit="1"/>
              </p:cNvSpPr>
              <p:nvPr/>
            </p:nvSpPr>
            <p:spPr>
              <a:xfrm>
                <a:off x="434757" y="4602640"/>
                <a:ext cx="1502206" cy="62235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C90EFA8-3DDE-48B6-B193-DA8C4D2A2B85}"/>
                  </a:ext>
                </a:extLst>
              </p:cNvPr>
              <p:cNvSpPr/>
              <p:nvPr/>
            </p:nvSpPr>
            <p:spPr>
              <a:xfrm>
                <a:off x="1773102" y="4555172"/>
                <a:ext cx="175336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102.</m:t>
                              </m:r>
                              <m:r>
                                <a:rPr lang="en-US" i="1">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32" name="Rectangle 31">
                <a:extLst>
                  <a:ext uri="{FF2B5EF4-FFF2-40B4-BE49-F238E27FC236}">
                    <a16:creationId xmlns:a16="http://schemas.microsoft.com/office/drawing/2014/main" id="{CC90EFA8-3DDE-48B6-B193-DA8C4D2A2B85}"/>
                  </a:ext>
                </a:extLst>
              </p:cNvPr>
              <p:cNvSpPr>
                <a:spLocks noRot="1" noChangeAspect="1" noMove="1" noResize="1" noEditPoints="1" noAdjustHandles="1" noChangeArrowheads="1" noChangeShapeType="1" noTextEdit="1"/>
              </p:cNvSpPr>
              <p:nvPr/>
            </p:nvSpPr>
            <p:spPr>
              <a:xfrm>
                <a:off x="1773102" y="4555172"/>
                <a:ext cx="1753365" cy="71468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920137-80AD-42C3-BC83-D5D97550E769}"/>
                  </a:ext>
                </a:extLst>
              </p:cNvPr>
              <p:cNvSpPr/>
              <p:nvPr/>
            </p:nvSpPr>
            <p:spPr>
              <a:xfrm>
                <a:off x="3250237" y="4555171"/>
                <a:ext cx="171412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Al</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33" name="Rectangle 32">
                <a:extLst>
                  <a:ext uri="{FF2B5EF4-FFF2-40B4-BE49-F238E27FC236}">
                    <a16:creationId xmlns:a16="http://schemas.microsoft.com/office/drawing/2014/main" id="{FD920137-80AD-42C3-BC83-D5D97550E769}"/>
                  </a:ext>
                </a:extLst>
              </p:cNvPr>
              <p:cNvSpPr>
                <a:spLocks noRot="1" noChangeAspect="1" noMove="1" noResize="1" noEditPoints="1" noAdjustHandles="1" noChangeArrowheads="1" noChangeShapeType="1" noTextEdit="1"/>
              </p:cNvSpPr>
              <p:nvPr/>
            </p:nvSpPr>
            <p:spPr>
              <a:xfrm>
                <a:off x="3250237" y="4555171"/>
                <a:ext cx="1714123" cy="7146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B50D474-9548-4D99-B17D-5071809F5959}"/>
                  </a:ext>
                </a:extLst>
              </p:cNvPr>
              <p:cNvSpPr/>
              <p:nvPr/>
            </p:nvSpPr>
            <p:spPr>
              <a:xfrm>
                <a:off x="4690503" y="4559373"/>
                <a:ext cx="175099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158. 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34" name="Rectangle 33">
                <a:extLst>
                  <a:ext uri="{FF2B5EF4-FFF2-40B4-BE49-F238E27FC236}">
                    <a16:creationId xmlns:a16="http://schemas.microsoft.com/office/drawing/2014/main" id="{BB50D474-9548-4D99-B17D-5071809F5959}"/>
                  </a:ext>
                </a:extLst>
              </p:cNvPr>
              <p:cNvSpPr>
                <a:spLocks noRot="1" noChangeAspect="1" noMove="1" noResize="1" noEditPoints="1" noAdjustHandles="1" noChangeArrowheads="1" noChangeShapeType="1" noTextEdit="1"/>
              </p:cNvSpPr>
              <p:nvPr/>
            </p:nvSpPr>
            <p:spPr>
              <a:xfrm>
                <a:off x="4690503" y="4559373"/>
                <a:ext cx="1750992" cy="71468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67F3BE6C-E243-49FD-9C06-DD1CD822C65C}"/>
                  </a:ext>
                </a:extLst>
              </p:cNvPr>
              <p:cNvSpPr/>
              <p:nvPr/>
            </p:nvSpPr>
            <p:spPr>
              <a:xfrm>
                <a:off x="6195906" y="4727846"/>
                <a:ext cx="22876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362</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Fe</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r>
                        <a:rPr lang="en-US" i="1">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USED</m:t>
                      </m:r>
                    </m:oMath>
                  </m:oMathPara>
                </a14:m>
                <a:endParaRPr lang="en-US" dirty="0">
                  <a:solidFill>
                    <a:srgbClr val="E47588"/>
                  </a:solidFill>
                  <a:latin typeface="Gill Sans MT" panose="020B0502020104020203" pitchFamily="34" charset="0"/>
                </a:endParaRPr>
              </a:p>
            </p:txBody>
          </p:sp>
        </mc:Choice>
        <mc:Fallback xmlns="">
          <p:sp>
            <p:nvSpPr>
              <p:cNvPr id="35" name="Rectangle 34">
                <a:extLst>
                  <a:ext uri="{FF2B5EF4-FFF2-40B4-BE49-F238E27FC236}">
                    <a16:creationId xmlns:a16="http://schemas.microsoft.com/office/drawing/2014/main" id="{67F3BE6C-E243-49FD-9C06-DD1CD822C65C}"/>
                  </a:ext>
                </a:extLst>
              </p:cNvPr>
              <p:cNvSpPr>
                <a:spLocks noRot="1" noChangeAspect="1" noMove="1" noResize="1" noEditPoints="1" noAdjustHandles="1" noChangeArrowheads="1" noChangeShapeType="1" noTextEdit="1"/>
              </p:cNvSpPr>
              <p:nvPr/>
            </p:nvSpPr>
            <p:spPr>
              <a:xfrm>
                <a:off x="6195906" y="4727846"/>
                <a:ext cx="2287678" cy="369332"/>
              </a:xfrm>
              <a:prstGeom prst="rect">
                <a:avLst/>
              </a:prstGeom>
              <a:blipFill>
                <a:blip r:embed="rId17"/>
                <a:stretch>
                  <a:fillRect b="-8333"/>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B7B86F8D-D46A-4A95-B75B-68C0E24B886A}"/>
              </a:ext>
            </a:extLst>
          </p:cNvPr>
          <p:cNvSpPr txBox="1"/>
          <p:nvPr/>
        </p:nvSpPr>
        <p:spPr>
          <a:xfrm>
            <a:off x="0" y="5864615"/>
            <a:ext cx="8250864" cy="369332"/>
          </a:xfrm>
          <a:prstGeom prst="rect">
            <a:avLst/>
          </a:prstGeom>
          <a:noFill/>
        </p:spPr>
        <p:txBody>
          <a:bodyPr wrap="square" rtlCol="0">
            <a:spAutoFit/>
          </a:bodyPr>
          <a:lstStyle/>
          <a:p>
            <a:pPr defTabSz="914400" fontAlgn="auto">
              <a:spcBef>
                <a:spcPts val="0"/>
              </a:spcBef>
              <a:spcAft>
                <a:spcPts val="0"/>
              </a:spcAft>
            </a:pPr>
            <a:r>
              <a:rPr lang="en-US" dirty="0">
                <a:solidFill>
                  <a:schemeClr val="tx1">
                    <a:lumMod val="75000"/>
                    <a:lumOff val="25000"/>
                  </a:schemeClr>
                </a:solidFill>
                <a:latin typeface="Gill Sans MT" panose="020B0502020104020203" pitchFamily="34" charset="0"/>
                <a:cs typeface="Arial" pitchFamily="34" charset="0"/>
              </a:rPr>
              <a:t>Excess Reactant Left Over = 601 g – 362 g = 239 g </a:t>
            </a:r>
            <a:r>
              <a:rPr lang="en-US" altLang="en-US" dirty="0">
                <a:solidFill>
                  <a:schemeClr val="tx1">
                    <a:lumMod val="75000"/>
                    <a:lumOff val="25000"/>
                  </a:schemeClr>
                </a:solidFill>
                <a:latin typeface="Gill Sans MT" panose="020B0502020104020203" pitchFamily="34" charset="0"/>
              </a:rPr>
              <a:t>Fe</a:t>
            </a:r>
            <a:r>
              <a:rPr lang="en-US" altLang="en-US" baseline="-25000" dirty="0">
                <a:solidFill>
                  <a:schemeClr val="tx1">
                    <a:lumMod val="75000"/>
                    <a:lumOff val="25000"/>
                  </a:schemeClr>
                </a:solidFill>
                <a:latin typeface="Gill Sans MT" panose="020B0502020104020203" pitchFamily="34" charset="0"/>
              </a:rPr>
              <a:t>2</a:t>
            </a:r>
            <a:r>
              <a:rPr lang="en-US" altLang="en-US" dirty="0">
                <a:solidFill>
                  <a:schemeClr val="tx1">
                    <a:lumMod val="75000"/>
                    <a:lumOff val="25000"/>
                  </a:schemeClr>
                </a:solidFill>
                <a:latin typeface="Gill Sans MT" panose="020B0502020104020203" pitchFamily="34" charset="0"/>
              </a:rPr>
              <a:t>O</a:t>
            </a:r>
            <a:r>
              <a:rPr lang="en-US" altLang="en-US" baseline="-25000" dirty="0">
                <a:solidFill>
                  <a:schemeClr val="tx1">
                    <a:lumMod val="75000"/>
                    <a:lumOff val="25000"/>
                  </a:schemeClr>
                </a:solidFill>
                <a:latin typeface="Gill Sans MT" panose="020B0502020104020203" pitchFamily="34" charset="0"/>
              </a:rPr>
              <a:t>3 </a:t>
            </a:r>
            <a:r>
              <a:rPr lang="en-US" dirty="0">
                <a:solidFill>
                  <a:schemeClr val="tx1">
                    <a:lumMod val="75000"/>
                    <a:lumOff val="25000"/>
                  </a:schemeClr>
                </a:solidFill>
                <a:latin typeface="Gill Sans MT" panose="020B0502020104020203" pitchFamily="34" charset="0"/>
                <a:cs typeface="Arial" pitchFamily="34" charset="0"/>
              </a:rPr>
              <a:t>left over</a:t>
            </a:r>
          </a:p>
        </p:txBody>
      </p:sp>
      <p:sp>
        <p:nvSpPr>
          <p:cNvPr id="37" name="TextBox 36">
            <a:extLst>
              <a:ext uri="{FF2B5EF4-FFF2-40B4-BE49-F238E27FC236}">
                <a16:creationId xmlns:a16="http://schemas.microsoft.com/office/drawing/2014/main" id="{6BDA3355-193F-4158-B2C7-E6E26115496C}"/>
              </a:ext>
            </a:extLst>
          </p:cNvPr>
          <p:cNvSpPr txBox="1"/>
          <p:nvPr/>
        </p:nvSpPr>
        <p:spPr>
          <a:xfrm>
            <a:off x="-9942" y="5495283"/>
            <a:ext cx="8197387"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cs typeface="Arial" pitchFamily="34" charset="0"/>
              </a:rPr>
              <a:t>Excess Reactant Used + Excess Reactant Left Over = Total Excess Reactant</a:t>
            </a:r>
          </a:p>
        </p:txBody>
      </p:sp>
      <p:cxnSp>
        <p:nvCxnSpPr>
          <p:cNvPr id="39" name="Straight Connector 38">
            <a:extLst>
              <a:ext uri="{FF2B5EF4-FFF2-40B4-BE49-F238E27FC236}">
                <a16:creationId xmlns:a16="http://schemas.microsoft.com/office/drawing/2014/main" id="{1C602D7D-8DB3-420D-84EC-6EB9882997C2}"/>
              </a:ext>
            </a:extLst>
          </p:cNvPr>
          <p:cNvCxnSpPr/>
          <p:nvPr/>
        </p:nvCxnSpPr>
        <p:spPr>
          <a:xfrm flipV="1">
            <a:off x="1368538" y="2045392"/>
            <a:ext cx="404564" cy="126308"/>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CE0DFB9-DDE2-46BD-B8DF-C40769F26F6F}"/>
              </a:ext>
            </a:extLst>
          </p:cNvPr>
          <p:cNvCxnSpPr/>
          <p:nvPr/>
        </p:nvCxnSpPr>
        <p:spPr>
          <a:xfrm flipV="1">
            <a:off x="2493344" y="2378733"/>
            <a:ext cx="404564" cy="126308"/>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AC45DB-E5CE-44B7-8EC6-35F157FC9E60}"/>
              </a:ext>
            </a:extLst>
          </p:cNvPr>
          <p:cNvCxnSpPr/>
          <p:nvPr/>
        </p:nvCxnSpPr>
        <p:spPr>
          <a:xfrm flipV="1">
            <a:off x="2341527" y="2020738"/>
            <a:ext cx="404564" cy="126308"/>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4F33B1-9022-4061-8C52-0C0A810231BB}"/>
              </a:ext>
            </a:extLst>
          </p:cNvPr>
          <p:cNvCxnSpPr/>
          <p:nvPr/>
        </p:nvCxnSpPr>
        <p:spPr>
          <a:xfrm flipV="1">
            <a:off x="3684188" y="2353718"/>
            <a:ext cx="404564" cy="126308"/>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3B4F1F-B523-4CC8-AE01-3AC01A82D2A7}"/>
              </a:ext>
            </a:extLst>
          </p:cNvPr>
          <p:cNvCxnSpPr>
            <a:cxnSpLocks/>
          </p:cNvCxnSpPr>
          <p:nvPr/>
        </p:nvCxnSpPr>
        <p:spPr>
          <a:xfrm flipV="1">
            <a:off x="3522443" y="2072555"/>
            <a:ext cx="625221" cy="9211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9357FB-0547-4650-9CAB-EF726B37D8A1}"/>
              </a:ext>
            </a:extLst>
          </p:cNvPr>
          <p:cNvCxnSpPr>
            <a:cxnSpLocks/>
          </p:cNvCxnSpPr>
          <p:nvPr/>
        </p:nvCxnSpPr>
        <p:spPr>
          <a:xfrm flipV="1">
            <a:off x="4865104" y="2353718"/>
            <a:ext cx="779833" cy="143929"/>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D53B8C-6BD9-481C-A2C4-49D159ED34FD}"/>
              </a:ext>
            </a:extLst>
          </p:cNvPr>
          <p:cNvCxnSpPr>
            <a:cxnSpLocks/>
          </p:cNvCxnSpPr>
          <p:nvPr/>
        </p:nvCxnSpPr>
        <p:spPr>
          <a:xfrm flipV="1">
            <a:off x="788195" y="3039145"/>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DE34C0-D338-4BA0-B8A7-474A5D42CADC}"/>
              </a:ext>
            </a:extLst>
          </p:cNvPr>
          <p:cNvCxnSpPr>
            <a:cxnSpLocks/>
          </p:cNvCxnSpPr>
          <p:nvPr/>
        </p:nvCxnSpPr>
        <p:spPr>
          <a:xfrm flipV="1">
            <a:off x="2273895" y="3313129"/>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006CEE-27DA-4046-9410-683112186AD9}"/>
              </a:ext>
            </a:extLst>
          </p:cNvPr>
          <p:cNvCxnSpPr>
            <a:cxnSpLocks/>
          </p:cNvCxnSpPr>
          <p:nvPr/>
        </p:nvCxnSpPr>
        <p:spPr>
          <a:xfrm flipV="1">
            <a:off x="2084368" y="3002564"/>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C7F8094-C192-489A-8399-3E55076E7F54}"/>
              </a:ext>
            </a:extLst>
          </p:cNvPr>
          <p:cNvCxnSpPr>
            <a:cxnSpLocks/>
          </p:cNvCxnSpPr>
          <p:nvPr/>
        </p:nvCxnSpPr>
        <p:spPr>
          <a:xfrm flipV="1">
            <a:off x="3570068" y="3334058"/>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4600BB-8C4A-4866-AA26-B136607372C8}"/>
              </a:ext>
            </a:extLst>
          </p:cNvPr>
          <p:cNvCxnSpPr>
            <a:cxnSpLocks/>
          </p:cNvCxnSpPr>
          <p:nvPr/>
        </p:nvCxnSpPr>
        <p:spPr>
          <a:xfrm flipV="1">
            <a:off x="3619447" y="3010220"/>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FB32C3-D0DF-40E3-BC9E-2901552517FB}"/>
              </a:ext>
            </a:extLst>
          </p:cNvPr>
          <p:cNvCxnSpPr>
            <a:cxnSpLocks/>
          </p:cNvCxnSpPr>
          <p:nvPr/>
        </p:nvCxnSpPr>
        <p:spPr>
          <a:xfrm flipV="1">
            <a:off x="5105147" y="3341714"/>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7D3C46-6ECD-499A-9BE5-E8A01643C857}"/>
              </a:ext>
            </a:extLst>
          </p:cNvPr>
          <p:cNvCxnSpPr>
            <a:cxnSpLocks/>
          </p:cNvCxnSpPr>
          <p:nvPr/>
        </p:nvCxnSpPr>
        <p:spPr>
          <a:xfrm flipV="1">
            <a:off x="1057792" y="4698061"/>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D1A988-3803-4C76-93BF-A489D738F255}"/>
              </a:ext>
            </a:extLst>
          </p:cNvPr>
          <p:cNvCxnSpPr>
            <a:cxnSpLocks/>
          </p:cNvCxnSpPr>
          <p:nvPr/>
        </p:nvCxnSpPr>
        <p:spPr>
          <a:xfrm flipV="1">
            <a:off x="2543492" y="4972045"/>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32E6D4F-D9D4-4347-ABE3-8840D772ECFD}"/>
              </a:ext>
            </a:extLst>
          </p:cNvPr>
          <p:cNvCxnSpPr>
            <a:cxnSpLocks/>
          </p:cNvCxnSpPr>
          <p:nvPr/>
        </p:nvCxnSpPr>
        <p:spPr>
          <a:xfrm flipV="1">
            <a:off x="2385480" y="4707838"/>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4974F74-A1E8-4BAF-AD31-385484814FDD}"/>
              </a:ext>
            </a:extLst>
          </p:cNvPr>
          <p:cNvCxnSpPr>
            <a:cxnSpLocks/>
          </p:cNvCxnSpPr>
          <p:nvPr/>
        </p:nvCxnSpPr>
        <p:spPr>
          <a:xfrm flipV="1">
            <a:off x="3871180" y="4981822"/>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AECF494-80AA-44BA-B5B4-B20164C5813B}"/>
              </a:ext>
            </a:extLst>
          </p:cNvPr>
          <p:cNvCxnSpPr>
            <a:cxnSpLocks/>
          </p:cNvCxnSpPr>
          <p:nvPr/>
        </p:nvCxnSpPr>
        <p:spPr>
          <a:xfrm flipV="1">
            <a:off x="3813869" y="4707838"/>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4A6791-34AA-4369-98A8-25218875E4D2}"/>
              </a:ext>
            </a:extLst>
          </p:cNvPr>
          <p:cNvCxnSpPr>
            <a:cxnSpLocks/>
          </p:cNvCxnSpPr>
          <p:nvPr/>
        </p:nvCxnSpPr>
        <p:spPr>
          <a:xfrm flipV="1">
            <a:off x="5299569" y="4981822"/>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87E811-27F1-4803-850B-A450B9CF61EA}"/>
              </a:ext>
            </a:extLst>
          </p:cNvPr>
          <p:cNvSpPr txBox="1"/>
          <p:nvPr/>
        </p:nvSpPr>
        <p:spPr>
          <a:xfrm>
            <a:off x="5896013" y="1440574"/>
            <a:ext cx="2863625" cy="646331"/>
          </a:xfrm>
          <a:prstGeom prst="rect">
            <a:avLst/>
          </a:prstGeom>
          <a:noFill/>
        </p:spPr>
        <p:txBody>
          <a:bodyPr wrap="square" rtlCol="0">
            <a:spAutoFit/>
          </a:bodyPr>
          <a:lstStyle/>
          <a:p>
            <a:pPr algn="ctr"/>
            <a:r>
              <a:rPr lang="en-US" dirty="0">
                <a:solidFill>
                  <a:srgbClr val="67AEB6"/>
                </a:solidFill>
                <a:latin typeface="Gill Sans MT" panose="020B0502020104020203" pitchFamily="34" charset="0"/>
              </a:rPr>
              <a:t>Maximum Amount Possible: Theoretical Yield</a:t>
            </a:r>
          </a:p>
        </p:txBody>
      </p:sp>
    </p:spTree>
    <p:extLst>
      <p:ext uri="{BB962C8B-B14F-4D97-AF65-F5344CB8AC3E}">
        <p14:creationId xmlns:p14="http://schemas.microsoft.com/office/powerpoint/2010/main" val="32545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p:bldP spid="19" grpId="0"/>
      <p:bldP spid="20" grpId="0"/>
      <p:bldP spid="21" grpId="0"/>
      <p:bldP spid="22" grpId="0"/>
      <p:bldP spid="23" grpId="0"/>
      <p:bldP spid="24" grpId="0"/>
      <p:bldP spid="26" grpId="0" animBg="1"/>
      <p:bldP spid="27" grpId="0"/>
      <p:bldP spid="32" grpId="0"/>
      <p:bldP spid="33" grpId="0"/>
      <p:bldP spid="34" grpId="0"/>
      <p:bldP spid="35" grpId="0"/>
      <p:bldP spid="36" grpId="0"/>
      <p:bldP spid="3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48</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7E0F19-A67D-4EBB-8E6A-BBF0EBBB3011}"/>
                  </a:ext>
                </a:extLst>
              </p:cNvPr>
              <p:cNvSpPr txBox="1">
                <a:spLocks/>
              </p:cNvSpPr>
              <p:nvPr/>
            </p:nvSpPr>
            <p:spPr>
              <a:xfrm>
                <a:off x="0" y="721907"/>
                <a:ext cx="9144000" cy="12382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3 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 Na</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+ 3 NaNO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If you start with 30 g ammonium nitrate and 50 g sodium phosphate:	a. what is the limiting reactant?	b. how many grams of NaNO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would you make? c.  How much of the excess reactant was used up? d. how much of the excess reactant was left over?</a:t>
                </a:r>
              </a:p>
            </p:txBody>
          </p:sp>
        </mc:Choice>
        <mc:Fallback xmlns="">
          <p:sp>
            <p:nvSpPr>
              <p:cNvPr id="8" name="Content Placeholder 2">
                <a:extLst>
                  <a:ext uri="{FF2B5EF4-FFF2-40B4-BE49-F238E27FC236}">
                    <a16:creationId xmlns:a16="http://schemas.microsoft.com/office/drawing/2014/main" id="{837E0F19-A67D-4EBB-8E6A-BBF0EBBB3011}"/>
                  </a:ext>
                </a:extLst>
              </p:cNvPr>
              <p:cNvSpPr txBox="1">
                <a:spLocks noRot="1" noChangeAspect="1" noMove="1" noResize="1" noEditPoints="1" noAdjustHandles="1" noChangeArrowheads="1" noChangeShapeType="1" noTextEdit="1"/>
              </p:cNvSpPr>
              <p:nvPr/>
            </p:nvSpPr>
            <p:spPr>
              <a:xfrm>
                <a:off x="0" y="721907"/>
                <a:ext cx="9144000" cy="1238249"/>
              </a:xfrm>
              <a:prstGeom prst="rect">
                <a:avLst/>
              </a:prstGeom>
              <a:blipFill>
                <a:blip r:embed="rId2"/>
                <a:stretch>
                  <a:fillRect l="-533" t="-4412" b="-4902"/>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3F52129B-7375-468C-A8FB-3CE758FDAFEA}"/>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F722FA-6C13-49C0-819F-EFBDDFB6D399}"/>
                  </a:ext>
                </a:extLst>
              </p:cNvPr>
              <p:cNvSpPr txBox="1"/>
              <p:nvPr/>
            </p:nvSpPr>
            <p:spPr>
              <a:xfrm>
                <a:off x="10054" y="1987908"/>
                <a:ext cx="165692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30 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NH</m:t>
                                  </m:r>
                                </m:e>
                                <m:sub>
                                  <m:r>
                                    <a:rPr lang="en-US" b="0" i="1" smtClean="0">
                                      <a:solidFill>
                                        <a:srgbClr val="E47588"/>
                                      </a:solidFill>
                                      <a:latin typeface="Cambria Math" panose="02040503050406030204" pitchFamily="18" charset="0"/>
                                    </a:rPr>
                                    <m:t>4</m:t>
                                  </m:r>
                                </m:sub>
                              </m:sSub>
                              <m:r>
                                <m:rPr>
                                  <m:sty m:val="p"/>
                                </m:rPr>
                                <a:rPr lang="en-US" b="0" i="0" smtClean="0">
                                  <a:solidFill>
                                    <a:srgbClr val="E47588"/>
                                  </a:solidFill>
                                  <a:latin typeface="Cambria Math" panose="02040503050406030204" pitchFamily="18" charset="0"/>
                                </a:rPr>
                                <m:t>N</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O</m:t>
                                  </m:r>
                                </m:e>
                                <m:sub>
                                  <m:r>
                                    <a:rPr lang="en-US" b="0" i="1" smtClean="0">
                                      <a:solidFill>
                                        <a:srgbClr val="E47588"/>
                                      </a:solidFill>
                                      <a:latin typeface="Cambria Math" panose="02040503050406030204" pitchFamily="18" charset="0"/>
                                    </a:rPr>
                                    <m:t>3</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10" name="TextBox 9">
                <a:extLst>
                  <a:ext uri="{FF2B5EF4-FFF2-40B4-BE49-F238E27FC236}">
                    <a16:creationId xmlns:a16="http://schemas.microsoft.com/office/drawing/2014/main" id="{BEF722FA-6C13-49C0-819F-EFBDDFB6D399}"/>
                  </a:ext>
                </a:extLst>
              </p:cNvPr>
              <p:cNvSpPr txBox="1">
                <a:spLocks noRot="1" noChangeAspect="1" noMove="1" noResize="1" noEditPoints="1" noAdjustHandles="1" noChangeArrowheads="1" noChangeShapeType="1" noTextEdit="1"/>
              </p:cNvSpPr>
              <p:nvPr/>
            </p:nvSpPr>
            <p:spPr>
              <a:xfrm>
                <a:off x="10054" y="1987908"/>
                <a:ext cx="1656928"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09B57BC-9C2D-4924-A5C6-9A8749CB3A47}"/>
                  </a:ext>
                </a:extLst>
              </p:cNvPr>
              <p:cNvSpPr/>
              <p:nvPr/>
            </p:nvSpPr>
            <p:spPr>
              <a:xfrm>
                <a:off x="1448481" y="1949671"/>
                <a:ext cx="216777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NH</m:t>
                                  </m:r>
                                </m:e>
                                <m:sub>
                                  <m:r>
                                    <a:rPr lang="en-US" i="1">
                                      <a:solidFill>
                                        <a:srgbClr val="E47588"/>
                                      </a:solidFill>
                                      <a:latin typeface="Cambria Math" panose="02040503050406030204" pitchFamily="18" charset="0"/>
                                    </a:rPr>
                                    <m:t>4</m:t>
                                  </m:r>
                                </m:sub>
                              </m:sSub>
                              <m:r>
                                <m:rPr>
                                  <m:sty m:val="p"/>
                                </m:rPr>
                                <a:rPr lang="en-US">
                                  <a:solidFill>
                                    <a:srgbClr val="E47588"/>
                                  </a:solidFill>
                                  <a:latin typeface="Cambria Math" panose="02040503050406030204" pitchFamily="18" charset="0"/>
                                </a:rPr>
                                <m:t>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80.</m:t>
                              </m:r>
                              <m:r>
                                <a:rPr lang="en-US" i="1">
                                  <a:solidFill>
                                    <a:srgbClr val="E47588"/>
                                  </a:solidFill>
                                  <a:latin typeface="Cambria Math" panose="02040503050406030204" pitchFamily="18" charset="0"/>
                                </a:rPr>
                                <m:t> </m:t>
                              </m:r>
                              <m:r>
                                <a:rPr lang="en-US" b="0" i="1" smtClean="0">
                                  <a:solidFill>
                                    <a:srgbClr val="E47588"/>
                                  </a:solidFill>
                                  <a:latin typeface="Cambria Math" panose="02040503050406030204" pitchFamily="18" charset="0"/>
                                </a:rPr>
                                <m:t>06 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NH</m:t>
                                  </m:r>
                                </m:e>
                                <m:sub>
                                  <m:r>
                                    <a:rPr lang="en-US" i="1">
                                      <a:solidFill>
                                        <a:srgbClr val="E47588"/>
                                      </a:solidFill>
                                      <a:latin typeface="Cambria Math" panose="02040503050406030204" pitchFamily="18" charset="0"/>
                                    </a:rPr>
                                    <m:t>4</m:t>
                                  </m:r>
                                </m:sub>
                              </m:sSub>
                              <m:r>
                                <m:rPr>
                                  <m:sty m:val="p"/>
                                </m:rPr>
                                <a:rPr lang="en-US">
                                  <a:solidFill>
                                    <a:srgbClr val="E47588"/>
                                  </a:solidFill>
                                  <a:latin typeface="Cambria Math" panose="02040503050406030204" pitchFamily="18" charset="0"/>
                                </a:rPr>
                                <m:t>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11" name="Rectangle 10">
                <a:extLst>
                  <a:ext uri="{FF2B5EF4-FFF2-40B4-BE49-F238E27FC236}">
                    <a16:creationId xmlns:a16="http://schemas.microsoft.com/office/drawing/2014/main" id="{C09B57BC-9C2D-4924-A5C6-9A8749CB3A47}"/>
                  </a:ext>
                </a:extLst>
              </p:cNvPr>
              <p:cNvSpPr>
                <a:spLocks noRot="1" noChangeAspect="1" noMove="1" noResize="1" noEditPoints="1" noAdjustHandles="1" noChangeArrowheads="1" noChangeShapeType="1" noTextEdit="1"/>
              </p:cNvSpPr>
              <p:nvPr/>
            </p:nvSpPr>
            <p:spPr>
              <a:xfrm>
                <a:off x="1448481" y="1949671"/>
                <a:ext cx="2167773"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BA3FF27-4F10-4CBC-A3CF-B9394769263E}"/>
                  </a:ext>
                </a:extLst>
              </p:cNvPr>
              <p:cNvSpPr/>
              <p:nvPr/>
            </p:nvSpPr>
            <p:spPr>
              <a:xfrm>
                <a:off x="3301212" y="1949671"/>
                <a:ext cx="19593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NH</m:t>
                                  </m:r>
                                </m:e>
                                <m:sub>
                                  <m:r>
                                    <a:rPr lang="en-US" i="1">
                                      <a:solidFill>
                                        <a:srgbClr val="E47588"/>
                                      </a:solidFill>
                                      <a:latin typeface="Cambria Math" panose="02040503050406030204" pitchFamily="18" charset="0"/>
                                    </a:rPr>
                                    <m:t>4</m:t>
                                  </m:r>
                                </m:sub>
                              </m:sSub>
                              <m:r>
                                <m:rPr>
                                  <m:sty m:val="p"/>
                                </m:rPr>
                                <a:rPr lang="en-US">
                                  <a:solidFill>
                                    <a:srgbClr val="E47588"/>
                                  </a:solidFill>
                                  <a:latin typeface="Cambria Math" panose="02040503050406030204" pitchFamily="18" charset="0"/>
                                </a:rPr>
                                <m:t>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13" name="Rectangle 12">
                <a:extLst>
                  <a:ext uri="{FF2B5EF4-FFF2-40B4-BE49-F238E27FC236}">
                    <a16:creationId xmlns:a16="http://schemas.microsoft.com/office/drawing/2014/main" id="{4BA3FF27-4F10-4CBC-A3CF-B9394769263E}"/>
                  </a:ext>
                </a:extLst>
              </p:cNvPr>
              <p:cNvSpPr>
                <a:spLocks noRot="1" noChangeAspect="1" noMove="1" noResize="1" noEditPoints="1" noAdjustHandles="1" noChangeArrowheads="1" noChangeShapeType="1" noTextEdit="1"/>
              </p:cNvSpPr>
              <p:nvPr/>
            </p:nvSpPr>
            <p:spPr>
              <a:xfrm>
                <a:off x="3301212" y="1949671"/>
                <a:ext cx="1959383"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84704-B56F-4CC7-BCC5-F2A6321EA848}"/>
                  </a:ext>
                </a:extLst>
              </p:cNvPr>
              <p:cNvSpPr/>
              <p:nvPr/>
            </p:nvSpPr>
            <p:spPr>
              <a:xfrm>
                <a:off x="4950844" y="1943200"/>
                <a:ext cx="180555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85</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14" name="Rectangle 13">
                <a:extLst>
                  <a:ext uri="{FF2B5EF4-FFF2-40B4-BE49-F238E27FC236}">
                    <a16:creationId xmlns:a16="http://schemas.microsoft.com/office/drawing/2014/main" id="{72384704-B56F-4CC7-BCC5-F2A6321EA848}"/>
                  </a:ext>
                </a:extLst>
              </p:cNvPr>
              <p:cNvSpPr>
                <a:spLocks noRot="1" noChangeAspect="1" noMove="1" noResize="1" noEditPoints="1" noAdjustHandles="1" noChangeArrowheads="1" noChangeShapeType="1" noTextEdit="1"/>
              </p:cNvSpPr>
              <p:nvPr/>
            </p:nvSpPr>
            <p:spPr>
              <a:xfrm>
                <a:off x="4950844" y="1943200"/>
                <a:ext cx="1805558"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A643EA4-1BDF-4948-B8D5-AB3E47F46D9A}"/>
                  </a:ext>
                </a:extLst>
              </p:cNvPr>
              <p:cNvSpPr/>
              <p:nvPr/>
            </p:nvSpPr>
            <p:spPr>
              <a:xfrm>
                <a:off x="6508944" y="2114662"/>
                <a:ext cx="193508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31.85</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oMath>
                  </m:oMathPara>
                </a14:m>
                <a:endParaRPr lang="en-US" i="1" dirty="0">
                  <a:solidFill>
                    <a:srgbClr val="E4758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15" name="Rectangle 14">
                <a:extLst>
                  <a:ext uri="{FF2B5EF4-FFF2-40B4-BE49-F238E27FC236}">
                    <a16:creationId xmlns:a16="http://schemas.microsoft.com/office/drawing/2014/main" id="{FA643EA4-1BDF-4948-B8D5-AB3E47F46D9A}"/>
                  </a:ext>
                </a:extLst>
              </p:cNvPr>
              <p:cNvSpPr>
                <a:spLocks noRot="1" noChangeAspect="1" noMove="1" noResize="1" noEditPoints="1" noAdjustHandles="1" noChangeArrowheads="1" noChangeShapeType="1" noTextEdit="1"/>
              </p:cNvSpPr>
              <p:nvPr/>
            </p:nvSpPr>
            <p:spPr>
              <a:xfrm>
                <a:off x="6508944" y="2114662"/>
                <a:ext cx="1935082" cy="646331"/>
              </a:xfrm>
              <a:prstGeom prst="rect">
                <a:avLst/>
              </a:prstGeom>
              <a:blipFill>
                <a:blip r:embed="rId7"/>
                <a:stretch>
                  <a:fillRect b="-7547"/>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0C84C21D-4CF9-494F-9D23-D64EBC89B33A}"/>
              </a:ext>
            </a:extLst>
          </p:cNvPr>
          <p:cNvCxnSpPr>
            <a:cxnSpLocks/>
          </p:cNvCxnSpPr>
          <p:nvPr/>
        </p:nvCxnSpPr>
        <p:spPr>
          <a:xfrm flipV="1">
            <a:off x="503459" y="2078453"/>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FA00C7-6CC1-411C-ACC7-CEA770828694}"/>
              </a:ext>
            </a:extLst>
          </p:cNvPr>
          <p:cNvCxnSpPr>
            <a:cxnSpLocks/>
          </p:cNvCxnSpPr>
          <p:nvPr/>
        </p:nvCxnSpPr>
        <p:spPr>
          <a:xfrm flipV="1">
            <a:off x="2074638" y="2030731"/>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217337-419F-409F-B4D4-C73E0264CB09}"/>
              </a:ext>
            </a:extLst>
          </p:cNvPr>
          <p:cNvCxnSpPr>
            <a:cxnSpLocks/>
          </p:cNvCxnSpPr>
          <p:nvPr/>
        </p:nvCxnSpPr>
        <p:spPr>
          <a:xfrm flipV="1">
            <a:off x="2341982" y="2398872"/>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EBCE3C-7F3B-44D3-8E82-B131C984BE51}"/>
              </a:ext>
            </a:extLst>
          </p:cNvPr>
          <p:cNvCxnSpPr>
            <a:cxnSpLocks/>
          </p:cNvCxnSpPr>
          <p:nvPr/>
        </p:nvCxnSpPr>
        <p:spPr>
          <a:xfrm flipV="1">
            <a:off x="3917531" y="2091184"/>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3DE6436-05E3-4A5B-8FBD-C6F7E6FB24E5}"/>
              </a:ext>
            </a:extLst>
          </p:cNvPr>
          <p:cNvCxnSpPr>
            <a:cxnSpLocks/>
          </p:cNvCxnSpPr>
          <p:nvPr/>
        </p:nvCxnSpPr>
        <p:spPr>
          <a:xfrm flipV="1">
            <a:off x="3913011" y="2408660"/>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23448F-ED0A-4C29-B410-AA387C2C39F0}"/>
              </a:ext>
            </a:extLst>
          </p:cNvPr>
          <p:cNvCxnSpPr>
            <a:cxnSpLocks/>
          </p:cNvCxnSpPr>
          <p:nvPr/>
        </p:nvCxnSpPr>
        <p:spPr>
          <a:xfrm flipV="1">
            <a:off x="5552851" y="2408660"/>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F8C1CA6-2F11-4B33-B4F0-8DA71C4189EB}"/>
                  </a:ext>
                </a:extLst>
              </p:cNvPr>
              <p:cNvSpPr txBox="1"/>
              <p:nvPr/>
            </p:nvSpPr>
            <p:spPr>
              <a:xfrm>
                <a:off x="7136" y="2978783"/>
                <a:ext cx="157241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50 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22" name="TextBox 21">
                <a:extLst>
                  <a:ext uri="{FF2B5EF4-FFF2-40B4-BE49-F238E27FC236}">
                    <a16:creationId xmlns:a16="http://schemas.microsoft.com/office/drawing/2014/main" id="{BF8C1CA6-2F11-4B33-B4F0-8DA71C4189EB}"/>
                  </a:ext>
                </a:extLst>
              </p:cNvPr>
              <p:cNvSpPr txBox="1">
                <a:spLocks noRot="1" noChangeAspect="1" noMove="1" noResize="1" noEditPoints="1" noAdjustHandles="1" noChangeArrowheads="1" noChangeShapeType="1" noTextEdit="1"/>
              </p:cNvSpPr>
              <p:nvPr/>
            </p:nvSpPr>
            <p:spPr>
              <a:xfrm>
                <a:off x="7136" y="2978783"/>
                <a:ext cx="1572417" cy="62235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9008F1A-7E5B-4C11-8244-5A8D2BCC54B6}"/>
                  </a:ext>
                </a:extLst>
              </p:cNvPr>
              <p:cNvSpPr/>
              <p:nvPr/>
            </p:nvSpPr>
            <p:spPr>
              <a:xfrm>
                <a:off x="1375075" y="2940546"/>
                <a:ext cx="218989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num>
                            <m:den>
                              <m:r>
                                <a:rPr lang="en-US" b="0" i="1" smtClean="0">
                                  <a:solidFill>
                                    <a:srgbClr val="E47588"/>
                                  </a:solidFill>
                                  <a:latin typeface="Cambria Math" panose="02040503050406030204" pitchFamily="18" charset="0"/>
                                </a:rPr>
                                <m:t>163.94 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m:t>
                                  </m:r>
                                  <m:r>
                                    <m:rPr>
                                      <m:sty m:val="p"/>
                                    </m:rPr>
                                    <a:rPr lang="en-US" b="0" i="0" smtClean="0">
                                      <a:solidFill>
                                        <a:srgbClr val="E47588"/>
                                      </a:solidFill>
                                      <a:latin typeface="Cambria Math" panose="02040503050406030204" pitchFamily="18" charset="0"/>
                                    </a:rPr>
                                    <m:t>a</m:t>
                                  </m:r>
                                </m:e>
                                <m:sub>
                                  <m:r>
                                    <a:rPr lang="en-US" b="0" i="1" smtClean="0">
                                      <a:solidFill>
                                        <a:srgbClr val="E47588"/>
                                      </a:solidFill>
                                      <a:latin typeface="Cambria Math" panose="02040503050406030204" pitchFamily="18" charset="0"/>
                                    </a:rPr>
                                    <m:t>3</m:t>
                                  </m:r>
                                </m:sub>
                              </m:sSub>
                              <m:r>
                                <m:rPr>
                                  <m:sty m:val="p"/>
                                </m:rPr>
                                <a:rPr lang="en-US" b="0" i="0" smtClean="0">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b="0" i="1" smtClean="0">
                                      <a:solidFill>
                                        <a:srgbClr val="E47588"/>
                                      </a:solidFill>
                                      <a:latin typeface="Cambria Math" panose="02040503050406030204" pitchFamily="18" charset="0"/>
                                    </a:rPr>
                                    <m:t>4</m:t>
                                  </m:r>
                                </m:sub>
                              </m:sSub>
                            </m:den>
                          </m:f>
                        </m:e>
                      </m:d>
                    </m:oMath>
                  </m:oMathPara>
                </a14:m>
                <a:endParaRPr lang="en-US" dirty="0">
                  <a:solidFill>
                    <a:srgbClr val="E47588"/>
                  </a:solidFill>
                  <a:latin typeface="Gill Sans MT" panose="020B0502020104020203" pitchFamily="34" charset="0"/>
                </a:endParaRPr>
              </a:p>
            </p:txBody>
          </p:sp>
        </mc:Choice>
        <mc:Fallback xmlns="">
          <p:sp>
            <p:nvSpPr>
              <p:cNvPr id="23" name="Rectangle 22">
                <a:extLst>
                  <a:ext uri="{FF2B5EF4-FFF2-40B4-BE49-F238E27FC236}">
                    <a16:creationId xmlns:a16="http://schemas.microsoft.com/office/drawing/2014/main" id="{09008F1A-7E5B-4C11-8244-5A8D2BCC54B6}"/>
                  </a:ext>
                </a:extLst>
              </p:cNvPr>
              <p:cNvSpPr>
                <a:spLocks noRot="1" noChangeAspect="1" noMove="1" noResize="1" noEditPoints="1" noAdjustHandles="1" noChangeArrowheads="1" noChangeShapeType="1" noTextEdit="1"/>
              </p:cNvSpPr>
              <p:nvPr/>
            </p:nvSpPr>
            <p:spPr>
              <a:xfrm>
                <a:off x="1375075" y="2940546"/>
                <a:ext cx="2189894" cy="7146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4380833-75FF-4CCF-830C-DB863F70D434}"/>
                  </a:ext>
                </a:extLst>
              </p:cNvPr>
              <p:cNvSpPr/>
              <p:nvPr/>
            </p:nvSpPr>
            <p:spPr>
              <a:xfrm>
                <a:off x="3246856" y="2940546"/>
                <a:ext cx="189173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1</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den>
                          </m:f>
                        </m:e>
                      </m:d>
                    </m:oMath>
                  </m:oMathPara>
                </a14:m>
                <a:endParaRPr lang="en-US" dirty="0">
                  <a:solidFill>
                    <a:srgbClr val="E47588"/>
                  </a:solidFill>
                  <a:latin typeface="Gill Sans MT" panose="020B0502020104020203" pitchFamily="34" charset="0"/>
                </a:endParaRPr>
              </a:p>
            </p:txBody>
          </p:sp>
        </mc:Choice>
        <mc:Fallback xmlns="">
          <p:sp>
            <p:nvSpPr>
              <p:cNvPr id="24" name="Rectangle 23">
                <a:extLst>
                  <a:ext uri="{FF2B5EF4-FFF2-40B4-BE49-F238E27FC236}">
                    <a16:creationId xmlns:a16="http://schemas.microsoft.com/office/drawing/2014/main" id="{E4380833-75FF-4CCF-830C-DB863F70D434}"/>
                  </a:ext>
                </a:extLst>
              </p:cNvPr>
              <p:cNvSpPr>
                <a:spLocks noRot="1" noChangeAspect="1" noMove="1" noResize="1" noEditPoints="1" noAdjustHandles="1" noChangeArrowheads="1" noChangeShapeType="1" noTextEdit="1"/>
              </p:cNvSpPr>
              <p:nvPr/>
            </p:nvSpPr>
            <p:spPr>
              <a:xfrm>
                <a:off x="3246856" y="2940546"/>
                <a:ext cx="1891736"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07B8729-ED02-40E3-8453-C028C2E203F3}"/>
                  </a:ext>
                </a:extLst>
              </p:cNvPr>
              <p:cNvSpPr/>
              <p:nvPr/>
            </p:nvSpPr>
            <p:spPr>
              <a:xfrm>
                <a:off x="4839338" y="2934075"/>
                <a:ext cx="180555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85</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25" name="Rectangle 24">
                <a:extLst>
                  <a:ext uri="{FF2B5EF4-FFF2-40B4-BE49-F238E27FC236}">
                    <a16:creationId xmlns:a16="http://schemas.microsoft.com/office/drawing/2014/main" id="{907B8729-ED02-40E3-8453-C028C2E203F3}"/>
                  </a:ext>
                </a:extLst>
              </p:cNvPr>
              <p:cNvSpPr>
                <a:spLocks noRot="1" noChangeAspect="1" noMove="1" noResize="1" noEditPoints="1" noAdjustHandles="1" noChangeArrowheads="1" noChangeShapeType="1" noTextEdit="1"/>
              </p:cNvSpPr>
              <p:nvPr/>
            </p:nvSpPr>
            <p:spPr>
              <a:xfrm>
                <a:off x="4839338" y="2934075"/>
                <a:ext cx="1805558" cy="7146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71DCAF3-29D2-4673-BC1E-E74DF0830A46}"/>
                  </a:ext>
                </a:extLst>
              </p:cNvPr>
              <p:cNvSpPr/>
              <p:nvPr/>
            </p:nvSpPr>
            <p:spPr>
              <a:xfrm>
                <a:off x="6435538" y="3105537"/>
                <a:ext cx="193508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77.77</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oMath>
                  </m:oMathPara>
                </a14:m>
                <a:endParaRPr lang="en-US" i="1" dirty="0">
                  <a:solidFill>
                    <a:srgbClr val="E4758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26" name="Rectangle 25">
                <a:extLst>
                  <a:ext uri="{FF2B5EF4-FFF2-40B4-BE49-F238E27FC236}">
                    <a16:creationId xmlns:a16="http://schemas.microsoft.com/office/drawing/2014/main" id="{271DCAF3-29D2-4673-BC1E-E74DF0830A46}"/>
                  </a:ext>
                </a:extLst>
              </p:cNvPr>
              <p:cNvSpPr>
                <a:spLocks noRot="1" noChangeAspect="1" noMove="1" noResize="1" noEditPoints="1" noAdjustHandles="1" noChangeArrowheads="1" noChangeShapeType="1" noTextEdit="1"/>
              </p:cNvSpPr>
              <p:nvPr/>
            </p:nvSpPr>
            <p:spPr>
              <a:xfrm>
                <a:off x="6435538" y="3105537"/>
                <a:ext cx="1935082" cy="646331"/>
              </a:xfrm>
              <a:prstGeom prst="rect">
                <a:avLst/>
              </a:prstGeom>
              <a:blipFill>
                <a:blip r:embed="rId12"/>
                <a:stretch>
                  <a:fillRect b="-8491"/>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BB9FE28-E59B-47EF-B72C-A55AD746DDE0}"/>
              </a:ext>
            </a:extLst>
          </p:cNvPr>
          <p:cNvCxnSpPr>
            <a:cxnSpLocks/>
          </p:cNvCxnSpPr>
          <p:nvPr/>
        </p:nvCxnSpPr>
        <p:spPr>
          <a:xfrm flipV="1">
            <a:off x="497394" y="3080646"/>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A87168-961C-4483-B770-F49DDCDB1CA0}"/>
              </a:ext>
            </a:extLst>
          </p:cNvPr>
          <p:cNvCxnSpPr>
            <a:cxnSpLocks/>
          </p:cNvCxnSpPr>
          <p:nvPr/>
        </p:nvCxnSpPr>
        <p:spPr>
          <a:xfrm flipV="1">
            <a:off x="2368590" y="3356408"/>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3E07BC-4DBA-438A-AD99-894E02CA9AC9}"/>
              </a:ext>
            </a:extLst>
          </p:cNvPr>
          <p:cNvCxnSpPr>
            <a:cxnSpLocks/>
          </p:cNvCxnSpPr>
          <p:nvPr/>
        </p:nvCxnSpPr>
        <p:spPr>
          <a:xfrm flipV="1">
            <a:off x="2001215" y="3070126"/>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33C6E9-D52B-4B5D-ACD1-0D749FE7F21B}"/>
              </a:ext>
            </a:extLst>
          </p:cNvPr>
          <p:cNvCxnSpPr>
            <a:cxnSpLocks/>
          </p:cNvCxnSpPr>
          <p:nvPr/>
        </p:nvCxnSpPr>
        <p:spPr>
          <a:xfrm flipV="1">
            <a:off x="3778919" y="3428701"/>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ECCA98-8FCF-4DB7-AF44-286BEADE1F1F}"/>
              </a:ext>
            </a:extLst>
          </p:cNvPr>
          <p:cNvCxnSpPr>
            <a:cxnSpLocks/>
          </p:cNvCxnSpPr>
          <p:nvPr/>
        </p:nvCxnSpPr>
        <p:spPr>
          <a:xfrm flipV="1">
            <a:off x="3791930" y="3070126"/>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77D066-38E8-4BEA-9EE3-3F9816711299}"/>
              </a:ext>
            </a:extLst>
          </p:cNvPr>
          <p:cNvCxnSpPr>
            <a:cxnSpLocks/>
          </p:cNvCxnSpPr>
          <p:nvPr/>
        </p:nvCxnSpPr>
        <p:spPr>
          <a:xfrm flipV="1">
            <a:off x="5355772" y="3385058"/>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458E55C-4DDB-49D4-A451-96D47C4051E2}"/>
                  </a:ext>
                </a:extLst>
              </p:cNvPr>
              <p:cNvSpPr/>
              <p:nvPr/>
            </p:nvSpPr>
            <p:spPr>
              <a:xfrm>
                <a:off x="2760358" y="3745867"/>
                <a:ext cx="5783378" cy="369332"/>
              </a:xfrm>
              <a:prstGeom prst="rect">
                <a:avLst/>
              </a:prstGeom>
            </p:spPr>
            <p:txBody>
              <a:bodyPr wrap="none">
                <a:spAutoFit/>
              </a:bodyPr>
              <a:lstStyle/>
              <a:p>
                <a:r>
                  <a:rPr lang="en-US" dirty="0">
                    <a:solidFill>
                      <a:srgbClr val="E47588"/>
                    </a:solidFill>
                  </a:rPr>
                  <a:t>a. </a:t>
                </a:r>
                <a14:m>
                  <m:oMath xmlns:m="http://schemas.openxmlformats.org/officeDocument/2006/math">
                    <m:sSub>
                      <m:sSubPr>
                        <m:ctrlPr>
                          <a:rPr lang="en-US" i="1" smtClean="0">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NH</m:t>
                        </m:r>
                      </m:e>
                      <m:sub>
                        <m:r>
                          <a:rPr lang="en-US" i="0">
                            <a:solidFill>
                              <a:srgbClr val="E47588"/>
                            </a:solidFill>
                            <a:latin typeface="Cambria Math" panose="02040503050406030204" pitchFamily="18" charset="0"/>
                          </a:rPr>
                          <m:t>4</m:t>
                        </m:r>
                      </m:sub>
                    </m:sSub>
                    <m:r>
                      <m:rPr>
                        <m:sty m:val="p"/>
                      </m:rPr>
                      <a:rPr lang="en-US" i="0">
                        <a:solidFill>
                          <a:srgbClr val="E47588"/>
                        </a:solidFill>
                        <a:latin typeface="Cambria Math" panose="02040503050406030204" pitchFamily="18" charset="0"/>
                      </a:rPr>
                      <m:t>N</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O</m:t>
                        </m:r>
                      </m:e>
                      <m:sub>
                        <m:r>
                          <a:rPr lang="en-US" i="0">
                            <a:solidFill>
                              <a:srgbClr val="E47588"/>
                            </a:solidFill>
                            <a:latin typeface="Cambria Math" panose="02040503050406030204" pitchFamily="18" charset="0"/>
                          </a:rPr>
                          <m:t>3</m:t>
                        </m:r>
                      </m:sub>
                    </m:sSub>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Limiting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Reactant</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so</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r>
                      <m:rPr>
                        <m:sty m:val="p"/>
                      </m:rPr>
                      <a:rPr lang="en-US" b="0" i="0" smtClean="0">
                        <a:solidFill>
                          <a:srgbClr val="E47588"/>
                        </a:solidFill>
                        <a:latin typeface="Cambria Math" panose="02040503050406030204" pitchFamily="18" charset="0"/>
                      </a:rPr>
                      <m:t>excess</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reactant</m:t>
                    </m:r>
                    <m:r>
                      <a:rPr lang="en-US" b="0" i="0" smtClean="0">
                        <a:solidFill>
                          <a:srgbClr val="E47588"/>
                        </a:solidFill>
                        <a:latin typeface="Cambria Math" panose="02040503050406030204" pitchFamily="18" charset="0"/>
                      </a:rPr>
                      <m:t>)</m:t>
                    </m:r>
                  </m:oMath>
                </a14:m>
                <a:endParaRPr lang="en-US" dirty="0"/>
              </a:p>
            </p:txBody>
          </p:sp>
        </mc:Choice>
        <mc:Fallback xmlns="">
          <p:sp>
            <p:nvSpPr>
              <p:cNvPr id="7" name="Rectangle 6">
                <a:extLst>
                  <a:ext uri="{FF2B5EF4-FFF2-40B4-BE49-F238E27FC236}">
                    <a16:creationId xmlns:a16="http://schemas.microsoft.com/office/drawing/2014/main" id="{C458E55C-4DDB-49D4-A451-96D47C4051E2}"/>
                  </a:ext>
                </a:extLst>
              </p:cNvPr>
              <p:cNvSpPr>
                <a:spLocks noRot="1" noChangeAspect="1" noMove="1" noResize="1" noEditPoints="1" noAdjustHandles="1" noChangeArrowheads="1" noChangeShapeType="1" noTextEdit="1"/>
              </p:cNvSpPr>
              <p:nvPr/>
            </p:nvSpPr>
            <p:spPr>
              <a:xfrm>
                <a:off x="2760358" y="3745867"/>
                <a:ext cx="5783378" cy="369332"/>
              </a:xfrm>
              <a:prstGeom prst="rect">
                <a:avLst/>
              </a:prstGeom>
              <a:blipFill>
                <a:blip r:embed="rId13"/>
                <a:stretch>
                  <a:fillRect l="-948" t="-8197" r="-31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1BC2A0C-F2FE-4E95-9C4A-B27B7B6B4D55}"/>
                  </a:ext>
                </a:extLst>
              </p:cNvPr>
              <p:cNvSpPr/>
              <p:nvPr/>
            </p:nvSpPr>
            <p:spPr>
              <a:xfrm>
                <a:off x="2757440" y="4127599"/>
                <a:ext cx="4682629" cy="369332"/>
              </a:xfrm>
              <a:prstGeom prst="rect">
                <a:avLst/>
              </a:prstGeom>
            </p:spPr>
            <p:txBody>
              <a:bodyPr wrap="none">
                <a:spAutoFit/>
              </a:bodyPr>
              <a:lstStyle/>
              <a:p>
                <a:r>
                  <a:rPr lang="en-US" dirty="0">
                    <a:solidFill>
                      <a:srgbClr val="E47588"/>
                    </a:solidFill>
                  </a:rPr>
                  <a:t>b. </a:t>
                </a:r>
                <a14:m>
                  <m:oMath xmlns:m="http://schemas.openxmlformats.org/officeDocument/2006/math">
                    <m:r>
                      <a:rPr lang="en-US" i="1" smtClean="0">
                        <a:solidFill>
                          <a:srgbClr val="E47588"/>
                        </a:solidFill>
                        <a:latin typeface="Cambria Math" panose="02040503050406030204" pitchFamily="18" charset="0"/>
                      </a:rPr>
                      <m:t>31.85 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maximum</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possible</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to</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make</m:t>
                    </m:r>
                    <m:r>
                      <a:rPr lang="en-US" b="0" i="0" smtClean="0">
                        <a:solidFill>
                          <a:srgbClr val="E47588"/>
                        </a:solidFill>
                        <a:latin typeface="Cambria Math" panose="02040503050406030204" pitchFamily="18" charset="0"/>
                      </a:rPr>
                      <m:t> </m:t>
                    </m:r>
                  </m:oMath>
                </a14:m>
                <a:endParaRPr lang="en-US" dirty="0"/>
              </a:p>
            </p:txBody>
          </p:sp>
        </mc:Choice>
        <mc:Fallback xmlns="">
          <p:sp>
            <p:nvSpPr>
              <p:cNvPr id="33" name="Rectangle 32">
                <a:extLst>
                  <a:ext uri="{FF2B5EF4-FFF2-40B4-BE49-F238E27FC236}">
                    <a16:creationId xmlns:a16="http://schemas.microsoft.com/office/drawing/2014/main" id="{B1BC2A0C-F2FE-4E95-9C4A-B27B7B6B4D55}"/>
                  </a:ext>
                </a:extLst>
              </p:cNvPr>
              <p:cNvSpPr>
                <a:spLocks noRot="1" noChangeAspect="1" noMove="1" noResize="1" noEditPoints="1" noAdjustHandles="1" noChangeArrowheads="1" noChangeShapeType="1" noTextEdit="1"/>
              </p:cNvSpPr>
              <p:nvPr/>
            </p:nvSpPr>
            <p:spPr>
              <a:xfrm>
                <a:off x="2757440" y="4127599"/>
                <a:ext cx="4682629" cy="369332"/>
              </a:xfrm>
              <a:prstGeom prst="rect">
                <a:avLst/>
              </a:prstGeom>
              <a:blipFill>
                <a:blip r:embed="rId14"/>
                <a:stretch>
                  <a:fillRect l="-104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31EB28E-BE63-4FC4-9DDB-35A767514FA2}"/>
                  </a:ext>
                </a:extLst>
              </p:cNvPr>
              <p:cNvSpPr txBox="1"/>
              <p:nvPr/>
            </p:nvSpPr>
            <p:spPr>
              <a:xfrm>
                <a:off x="172347" y="4857950"/>
                <a:ext cx="1790810"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31.85 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34" name="TextBox 33">
                <a:extLst>
                  <a:ext uri="{FF2B5EF4-FFF2-40B4-BE49-F238E27FC236}">
                    <a16:creationId xmlns:a16="http://schemas.microsoft.com/office/drawing/2014/main" id="{331EB28E-BE63-4FC4-9DDB-35A767514FA2}"/>
                  </a:ext>
                </a:extLst>
              </p:cNvPr>
              <p:cNvSpPr txBox="1">
                <a:spLocks noRot="1" noChangeAspect="1" noMove="1" noResize="1" noEditPoints="1" noAdjustHandles="1" noChangeArrowheads="1" noChangeShapeType="1" noTextEdit="1"/>
              </p:cNvSpPr>
              <p:nvPr/>
            </p:nvSpPr>
            <p:spPr>
              <a:xfrm>
                <a:off x="172347" y="4857950"/>
                <a:ext cx="1790810" cy="62235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67D7F30-2FE8-45CA-93FC-3B4789BC6052}"/>
                  </a:ext>
                </a:extLst>
              </p:cNvPr>
              <p:cNvSpPr/>
              <p:nvPr/>
            </p:nvSpPr>
            <p:spPr>
              <a:xfrm>
                <a:off x="4828804" y="4805882"/>
                <a:ext cx="218989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163.94 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den>
                          </m:f>
                        </m:e>
                      </m:d>
                    </m:oMath>
                  </m:oMathPara>
                </a14:m>
                <a:endParaRPr lang="en-US" dirty="0">
                  <a:solidFill>
                    <a:srgbClr val="E47588"/>
                  </a:solidFill>
                  <a:latin typeface="Gill Sans MT" panose="020B0502020104020203" pitchFamily="34" charset="0"/>
                </a:endParaRPr>
              </a:p>
            </p:txBody>
          </p:sp>
        </mc:Choice>
        <mc:Fallback xmlns="">
          <p:sp>
            <p:nvSpPr>
              <p:cNvPr id="35" name="Rectangle 34">
                <a:extLst>
                  <a:ext uri="{FF2B5EF4-FFF2-40B4-BE49-F238E27FC236}">
                    <a16:creationId xmlns:a16="http://schemas.microsoft.com/office/drawing/2014/main" id="{C67D7F30-2FE8-45CA-93FC-3B4789BC6052}"/>
                  </a:ext>
                </a:extLst>
              </p:cNvPr>
              <p:cNvSpPr>
                <a:spLocks noRot="1" noChangeAspect="1" noMove="1" noResize="1" noEditPoints="1" noAdjustHandles="1" noChangeArrowheads="1" noChangeShapeType="1" noTextEdit="1"/>
              </p:cNvSpPr>
              <p:nvPr/>
            </p:nvSpPr>
            <p:spPr>
              <a:xfrm>
                <a:off x="4828804" y="4805882"/>
                <a:ext cx="2189895" cy="71468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EC6431F-6AA5-4CEE-852B-89814FC7CEE0}"/>
                  </a:ext>
                </a:extLst>
              </p:cNvPr>
              <p:cNvSpPr/>
              <p:nvPr/>
            </p:nvSpPr>
            <p:spPr>
              <a:xfrm>
                <a:off x="3254418" y="4805882"/>
                <a:ext cx="189173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num>
                            <m:den>
                              <m:r>
                                <a:rPr lang="en-US" i="1">
                                  <a:solidFill>
                                    <a:srgbClr val="E47588"/>
                                  </a:solidFill>
                                  <a:latin typeface="Cambria Math" panose="02040503050406030204" pitchFamily="18" charset="0"/>
                                </a:rPr>
                                <m:t>3 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36" name="Rectangle 35">
                <a:extLst>
                  <a:ext uri="{FF2B5EF4-FFF2-40B4-BE49-F238E27FC236}">
                    <a16:creationId xmlns:a16="http://schemas.microsoft.com/office/drawing/2014/main" id="{AEC6431F-6AA5-4CEE-852B-89814FC7CEE0}"/>
                  </a:ext>
                </a:extLst>
              </p:cNvPr>
              <p:cNvSpPr>
                <a:spLocks noRot="1" noChangeAspect="1" noMove="1" noResize="1" noEditPoints="1" noAdjustHandles="1" noChangeArrowheads="1" noChangeShapeType="1" noTextEdit="1"/>
              </p:cNvSpPr>
              <p:nvPr/>
            </p:nvSpPr>
            <p:spPr>
              <a:xfrm>
                <a:off x="3254418" y="4805882"/>
                <a:ext cx="1891736" cy="71468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E1CCBDAE-6B3F-409E-BA98-91698221E973}"/>
                  </a:ext>
                </a:extLst>
              </p:cNvPr>
              <p:cNvSpPr/>
              <p:nvPr/>
            </p:nvSpPr>
            <p:spPr>
              <a:xfrm>
                <a:off x="1755180" y="4805882"/>
                <a:ext cx="180555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85. 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den>
                          </m:f>
                        </m:e>
                      </m:d>
                    </m:oMath>
                  </m:oMathPara>
                </a14:m>
                <a:endParaRPr lang="en-US" dirty="0">
                  <a:solidFill>
                    <a:srgbClr val="E47588"/>
                  </a:solidFill>
                  <a:latin typeface="Gill Sans MT" panose="020B0502020104020203" pitchFamily="34" charset="0"/>
                </a:endParaRPr>
              </a:p>
            </p:txBody>
          </p:sp>
        </mc:Choice>
        <mc:Fallback xmlns="">
          <p:sp>
            <p:nvSpPr>
              <p:cNvPr id="37" name="Rectangle 36">
                <a:extLst>
                  <a:ext uri="{FF2B5EF4-FFF2-40B4-BE49-F238E27FC236}">
                    <a16:creationId xmlns:a16="http://schemas.microsoft.com/office/drawing/2014/main" id="{E1CCBDAE-6B3F-409E-BA98-91698221E973}"/>
                  </a:ext>
                </a:extLst>
              </p:cNvPr>
              <p:cNvSpPr>
                <a:spLocks noRot="1" noChangeAspect="1" noMove="1" noResize="1" noEditPoints="1" noAdjustHandles="1" noChangeArrowheads="1" noChangeShapeType="1" noTextEdit="1"/>
              </p:cNvSpPr>
              <p:nvPr/>
            </p:nvSpPr>
            <p:spPr>
              <a:xfrm>
                <a:off x="1755180" y="4805882"/>
                <a:ext cx="1805559" cy="71468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ACC1DB8-19D4-428B-8AED-954C58381573}"/>
                  </a:ext>
                </a:extLst>
              </p:cNvPr>
              <p:cNvSpPr/>
              <p:nvPr/>
            </p:nvSpPr>
            <p:spPr>
              <a:xfrm>
                <a:off x="1527679" y="5629726"/>
                <a:ext cx="570914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20.48 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Na</m:t>
                          </m:r>
                        </m:e>
                        <m:sub>
                          <m:r>
                            <a:rPr lang="en-US" i="1">
                              <a:solidFill>
                                <a:srgbClr val="E47588"/>
                              </a:solidFill>
                              <a:latin typeface="Cambria Math" panose="02040503050406030204" pitchFamily="18" charset="0"/>
                            </a:rPr>
                            <m:t>3</m:t>
                          </m:r>
                        </m:sub>
                      </m:sSub>
                      <m:r>
                        <m:rPr>
                          <m:sty m:val="p"/>
                        </m:rPr>
                        <a:rPr lang="en-US">
                          <a:solidFill>
                            <a:srgbClr val="E47588"/>
                          </a:solidFill>
                          <a:latin typeface="Cambria Math" panose="02040503050406030204" pitchFamily="18" charset="0"/>
                        </a:rPr>
                        <m:t>P</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4</m:t>
                          </m:r>
                        </m:sub>
                      </m:sSub>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used</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to</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make</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max</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amount</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of</m:t>
                      </m:r>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NaN</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O</m:t>
                          </m:r>
                        </m:e>
                        <m:sub>
                          <m:r>
                            <a:rPr lang="en-US" i="1">
                              <a:solidFill>
                                <a:srgbClr val="E47588"/>
                              </a:solidFill>
                              <a:latin typeface="Cambria Math" panose="02040503050406030204" pitchFamily="18" charset="0"/>
                            </a:rPr>
                            <m:t>3</m:t>
                          </m:r>
                        </m:sub>
                      </m:sSub>
                    </m:oMath>
                  </m:oMathPara>
                </a14:m>
                <a:endParaRPr lang="en-US" dirty="0">
                  <a:solidFill>
                    <a:srgbClr val="E47588"/>
                  </a:solidFill>
                  <a:latin typeface="Gill Sans MT" panose="020B0502020104020203" pitchFamily="34" charset="0"/>
                </a:endParaRPr>
              </a:p>
            </p:txBody>
          </p:sp>
        </mc:Choice>
        <mc:Fallback xmlns="">
          <p:sp>
            <p:nvSpPr>
              <p:cNvPr id="38" name="Rectangle 37">
                <a:extLst>
                  <a:ext uri="{FF2B5EF4-FFF2-40B4-BE49-F238E27FC236}">
                    <a16:creationId xmlns:a16="http://schemas.microsoft.com/office/drawing/2014/main" id="{6ACC1DB8-19D4-428B-8AED-954C58381573}"/>
                  </a:ext>
                </a:extLst>
              </p:cNvPr>
              <p:cNvSpPr>
                <a:spLocks noRot="1" noChangeAspect="1" noMove="1" noResize="1" noEditPoints="1" noAdjustHandles="1" noChangeArrowheads="1" noChangeShapeType="1" noTextEdit="1"/>
              </p:cNvSpPr>
              <p:nvPr/>
            </p:nvSpPr>
            <p:spPr>
              <a:xfrm>
                <a:off x="1527679" y="5629726"/>
                <a:ext cx="5709144" cy="369332"/>
              </a:xfrm>
              <a:prstGeom prst="rect">
                <a:avLst/>
              </a:prstGeom>
              <a:blipFill>
                <a:blip r:embed="rId19"/>
                <a:stretch>
                  <a:fillRect b="-8333"/>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8F950057-7542-4869-98C8-DA19F75A5398}"/>
              </a:ext>
            </a:extLst>
          </p:cNvPr>
          <p:cNvCxnSpPr>
            <a:cxnSpLocks/>
          </p:cNvCxnSpPr>
          <p:nvPr/>
        </p:nvCxnSpPr>
        <p:spPr>
          <a:xfrm flipV="1">
            <a:off x="947336" y="4977898"/>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19B394-F121-492B-86A5-0BFE99EDDA73}"/>
              </a:ext>
            </a:extLst>
          </p:cNvPr>
          <p:cNvCxnSpPr>
            <a:cxnSpLocks/>
          </p:cNvCxnSpPr>
          <p:nvPr/>
        </p:nvCxnSpPr>
        <p:spPr>
          <a:xfrm flipV="1">
            <a:off x="2396672" y="5242218"/>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2F5F94-1F5D-4B15-AEDC-A4C7F7B81684}"/>
              </a:ext>
            </a:extLst>
          </p:cNvPr>
          <p:cNvCxnSpPr>
            <a:cxnSpLocks/>
          </p:cNvCxnSpPr>
          <p:nvPr/>
        </p:nvCxnSpPr>
        <p:spPr>
          <a:xfrm flipV="1">
            <a:off x="2295191" y="4940968"/>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E8AE63-1C22-4492-B893-F532FD154586}"/>
              </a:ext>
            </a:extLst>
          </p:cNvPr>
          <p:cNvCxnSpPr>
            <a:cxnSpLocks/>
          </p:cNvCxnSpPr>
          <p:nvPr/>
        </p:nvCxnSpPr>
        <p:spPr>
          <a:xfrm flipV="1">
            <a:off x="3802322" y="5270868"/>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DB2BC3-B0C1-4E34-854F-E511FEB8E279}"/>
              </a:ext>
            </a:extLst>
          </p:cNvPr>
          <p:cNvCxnSpPr>
            <a:cxnSpLocks/>
          </p:cNvCxnSpPr>
          <p:nvPr/>
        </p:nvCxnSpPr>
        <p:spPr>
          <a:xfrm flipV="1">
            <a:off x="3763623" y="4930936"/>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0E08AD-9274-47E3-A014-09B82F5BB829}"/>
              </a:ext>
            </a:extLst>
          </p:cNvPr>
          <p:cNvCxnSpPr>
            <a:cxnSpLocks/>
          </p:cNvCxnSpPr>
          <p:nvPr/>
        </p:nvCxnSpPr>
        <p:spPr>
          <a:xfrm flipV="1">
            <a:off x="5504830" y="5270868"/>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2172C67-ED1A-4256-8682-230D7BFF3702}"/>
              </a:ext>
            </a:extLst>
          </p:cNvPr>
          <p:cNvSpPr txBox="1"/>
          <p:nvPr/>
        </p:nvSpPr>
        <p:spPr>
          <a:xfrm>
            <a:off x="-27005" y="4768243"/>
            <a:ext cx="34015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c.</a:t>
            </a:r>
          </a:p>
        </p:txBody>
      </p:sp>
      <p:sp>
        <p:nvSpPr>
          <p:cNvPr id="47" name="TextBox 46">
            <a:extLst>
              <a:ext uri="{FF2B5EF4-FFF2-40B4-BE49-F238E27FC236}">
                <a16:creationId xmlns:a16="http://schemas.microsoft.com/office/drawing/2014/main" id="{C39BDB10-48AE-46E8-B290-EFB839613DA5}"/>
              </a:ext>
            </a:extLst>
          </p:cNvPr>
          <p:cNvSpPr txBox="1"/>
          <p:nvPr/>
        </p:nvSpPr>
        <p:spPr>
          <a:xfrm>
            <a:off x="-51714" y="6303832"/>
            <a:ext cx="352982"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d.</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9EC2365-3D03-4321-A4E7-2ACBBB50A37A}"/>
                  </a:ext>
                </a:extLst>
              </p:cNvPr>
              <p:cNvSpPr txBox="1"/>
              <p:nvPr/>
            </p:nvSpPr>
            <p:spPr>
              <a:xfrm>
                <a:off x="236576" y="6351457"/>
                <a:ext cx="60205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solidFill>
                            <a:srgbClr val="E47588"/>
                          </a:solidFill>
                          <a:latin typeface="Cambria Math" panose="02040503050406030204" pitchFamily="18" charset="0"/>
                          <a:ea typeface="Cambria Math" panose="02040503050406030204" pitchFamily="18" charset="0"/>
                        </a:rPr>
                        <m:t>50 </m:t>
                      </m:r>
                      <m:r>
                        <m:rPr>
                          <m:sty m:val="p"/>
                        </m:rPr>
                        <a:rPr lang="en-US" b="0" i="0" smtClean="0">
                          <a:solidFill>
                            <a:srgbClr val="E47588"/>
                          </a:solidFill>
                          <a:latin typeface="Cambria Math" panose="02040503050406030204" pitchFamily="18" charset="0"/>
                          <a:ea typeface="Cambria Math" panose="02040503050406030204" pitchFamily="18" charset="0"/>
                        </a:rPr>
                        <m:t>g</m:t>
                      </m:r>
                      <m:sSub>
                        <m:sSubPr>
                          <m:ctrlPr>
                            <a:rPr lang="en-US" i="1">
                              <a:solidFill>
                                <a:srgbClr val="E47588"/>
                              </a:solidFill>
                              <a:latin typeface="Cambria Math" panose="02040503050406030204" pitchFamily="18" charset="0"/>
                              <a:ea typeface="Cambria Math" panose="02040503050406030204" pitchFamily="18" charset="0"/>
                            </a:rPr>
                          </m:ctrlPr>
                        </m:sSubPr>
                        <m:e>
                          <m:r>
                            <m:rPr>
                              <m:sty m:val="p"/>
                            </m:rPr>
                            <a:rPr lang="en-US" i="0">
                              <a:solidFill>
                                <a:srgbClr val="E47588"/>
                              </a:solidFill>
                              <a:latin typeface="Cambria Math" panose="02040503050406030204" pitchFamily="18" charset="0"/>
                              <a:ea typeface="Cambria Math" panose="02040503050406030204" pitchFamily="18" charset="0"/>
                            </a:rPr>
                            <m:t>Na</m:t>
                          </m:r>
                        </m:e>
                        <m:sub>
                          <m:r>
                            <a:rPr lang="en-US" i="0">
                              <a:solidFill>
                                <a:srgbClr val="E47588"/>
                              </a:solidFill>
                              <a:latin typeface="Cambria Math" panose="02040503050406030204" pitchFamily="18" charset="0"/>
                              <a:ea typeface="Cambria Math" panose="02040503050406030204" pitchFamily="18" charset="0"/>
                            </a:rPr>
                            <m:t>3</m:t>
                          </m:r>
                        </m:sub>
                      </m:sSub>
                      <m:r>
                        <m:rPr>
                          <m:sty m:val="p"/>
                        </m:rPr>
                        <a:rPr lang="en-US" i="0">
                          <a:solidFill>
                            <a:srgbClr val="E47588"/>
                          </a:solidFill>
                          <a:latin typeface="Cambria Math" panose="02040503050406030204" pitchFamily="18" charset="0"/>
                          <a:ea typeface="Cambria Math" panose="02040503050406030204" pitchFamily="18" charset="0"/>
                        </a:rPr>
                        <m:t>P</m:t>
                      </m:r>
                      <m:sSub>
                        <m:sSubPr>
                          <m:ctrlPr>
                            <a:rPr lang="en-US" i="1">
                              <a:solidFill>
                                <a:srgbClr val="E47588"/>
                              </a:solidFill>
                              <a:latin typeface="Cambria Math" panose="02040503050406030204" pitchFamily="18" charset="0"/>
                              <a:ea typeface="Cambria Math" panose="02040503050406030204" pitchFamily="18" charset="0"/>
                            </a:rPr>
                          </m:ctrlPr>
                        </m:sSubPr>
                        <m:e>
                          <m:r>
                            <m:rPr>
                              <m:sty m:val="p"/>
                            </m:rPr>
                            <a:rPr lang="en-US" i="0">
                              <a:solidFill>
                                <a:srgbClr val="E47588"/>
                              </a:solidFill>
                              <a:latin typeface="Cambria Math" panose="02040503050406030204" pitchFamily="18" charset="0"/>
                              <a:ea typeface="Cambria Math" panose="02040503050406030204" pitchFamily="18" charset="0"/>
                            </a:rPr>
                            <m:t>O</m:t>
                          </m:r>
                        </m:e>
                        <m:sub>
                          <m:r>
                            <a:rPr lang="en-US" i="0">
                              <a:solidFill>
                                <a:srgbClr val="E47588"/>
                              </a:solidFill>
                              <a:latin typeface="Cambria Math" panose="02040503050406030204" pitchFamily="18" charset="0"/>
                              <a:ea typeface="Cambria Math" panose="02040503050406030204" pitchFamily="18" charset="0"/>
                            </a:rPr>
                            <m:t>4</m:t>
                          </m:r>
                        </m:sub>
                      </m:sSub>
                      <m:r>
                        <a:rPr lang="en-US" b="0" i="0" smtClean="0">
                          <a:solidFill>
                            <a:srgbClr val="E47588"/>
                          </a:solidFill>
                          <a:latin typeface="Cambria Math" panose="02040503050406030204" pitchFamily="18" charset="0"/>
                          <a:ea typeface="Cambria Math" panose="02040503050406030204" pitchFamily="18" charset="0"/>
                        </a:rPr>
                        <m:t> −20.48 </m:t>
                      </m:r>
                      <m:r>
                        <m:rPr>
                          <m:sty m:val="p"/>
                        </m:rPr>
                        <a:rPr lang="en-US" i="0">
                          <a:solidFill>
                            <a:srgbClr val="E47588"/>
                          </a:solidFill>
                          <a:latin typeface="Cambria Math" panose="02040503050406030204" pitchFamily="18" charset="0"/>
                          <a:ea typeface="Cambria Math" panose="02040503050406030204" pitchFamily="18" charset="0"/>
                        </a:rPr>
                        <m:t>g</m:t>
                      </m:r>
                      <m:r>
                        <a:rPr lang="en-US" i="0">
                          <a:solidFill>
                            <a:srgbClr val="E47588"/>
                          </a:solidFill>
                          <a:latin typeface="Cambria Math" panose="02040503050406030204" pitchFamily="18" charset="0"/>
                          <a:ea typeface="Cambria Math" panose="02040503050406030204" pitchFamily="18" charset="0"/>
                        </a:rPr>
                        <m:t> </m:t>
                      </m:r>
                      <m:sSub>
                        <m:sSubPr>
                          <m:ctrlPr>
                            <a:rPr lang="en-US" i="1">
                              <a:solidFill>
                                <a:srgbClr val="E47588"/>
                              </a:solidFill>
                              <a:latin typeface="Cambria Math" panose="02040503050406030204" pitchFamily="18" charset="0"/>
                              <a:ea typeface="Cambria Math" panose="02040503050406030204" pitchFamily="18" charset="0"/>
                            </a:rPr>
                          </m:ctrlPr>
                        </m:sSubPr>
                        <m:e>
                          <m:r>
                            <m:rPr>
                              <m:sty m:val="p"/>
                            </m:rPr>
                            <a:rPr lang="en-US" i="0">
                              <a:solidFill>
                                <a:srgbClr val="E47588"/>
                              </a:solidFill>
                              <a:latin typeface="Cambria Math" panose="02040503050406030204" pitchFamily="18" charset="0"/>
                              <a:ea typeface="Cambria Math" panose="02040503050406030204" pitchFamily="18" charset="0"/>
                            </a:rPr>
                            <m:t>Na</m:t>
                          </m:r>
                        </m:e>
                        <m:sub>
                          <m:r>
                            <a:rPr lang="en-US" i="0">
                              <a:solidFill>
                                <a:srgbClr val="E47588"/>
                              </a:solidFill>
                              <a:latin typeface="Cambria Math" panose="02040503050406030204" pitchFamily="18" charset="0"/>
                              <a:ea typeface="Cambria Math" panose="02040503050406030204" pitchFamily="18" charset="0"/>
                            </a:rPr>
                            <m:t>3</m:t>
                          </m:r>
                        </m:sub>
                      </m:sSub>
                      <m:r>
                        <m:rPr>
                          <m:sty m:val="p"/>
                        </m:rPr>
                        <a:rPr lang="en-US" i="0">
                          <a:solidFill>
                            <a:srgbClr val="E47588"/>
                          </a:solidFill>
                          <a:latin typeface="Cambria Math" panose="02040503050406030204" pitchFamily="18" charset="0"/>
                          <a:ea typeface="Cambria Math" panose="02040503050406030204" pitchFamily="18" charset="0"/>
                        </a:rPr>
                        <m:t>P</m:t>
                      </m:r>
                      <m:sSub>
                        <m:sSubPr>
                          <m:ctrlPr>
                            <a:rPr lang="en-US" i="1">
                              <a:solidFill>
                                <a:srgbClr val="E47588"/>
                              </a:solidFill>
                              <a:latin typeface="Cambria Math" panose="02040503050406030204" pitchFamily="18" charset="0"/>
                              <a:ea typeface="Cambria Math" panose="02040503050406030204" pitchFamily="18" charset="0"/>
                            </a:rPr>
                          </m:ctrlPr>
                        </m:sSubPr>
                        <m:e>
                          <m:r>
                            <m:rPr>
                              <m:sty m:val="p"/>
                            </m:rPr>
                            <a:rPr lang="en-US" i="0">
                              <a:solidFill>
                                <a:srgbClr val="E47588"/>
                              </a:solidFill>
                              <a:latin typeface="Cambria Math" panose="02040503050406030204" pitchFamily="18" charset="0"/>
                              <a:ea typeface="Cambria Math" panose="02040503050406030204" pitchFamily="18" charset="0"/>
                            </a:rPr>
                            <m:t>O</m:t>
                          </m:r>
                        </m:e>
                        <m:sub>
                          <m:r>
                            <a:rPr lang="en-US" i="0">
                              <a:solidFill>
                                <a:srgbClr val="E47588"/>
                              </a:solidFill>
                              <a:latin typeface="Cambria Math" panose="02040503050406030204" pitchFamily="18" charset="0"/>
                              <a:ea typeface="Cambria Math" panose="02040503050406030204" pitchFamily="18" charset="0"/>
                            </a:rPr>
                            <m:t>4</m:t>
                          </m:r>
                        </m:sub>
                      </m:sSub>
                      <m:r>
                        <a:rPr lang="en-US" b="0" i="0" smtClean="0">
                          <a:solidFill>
                            <a:srgbClr val="E47588"/>
                          </a:solidFill>
                          <a:latin typeface="Cambria Math" panose="02040503050406030204" pitchFamily="18" charset="0"/>
                          <a:ea typeface="Cambria Math" panose="02040503050406030204" pitchFamily="18" charset="0"/>
                        </a:rPr>
                        <m:t>=29.52 </m:t>
                      </m:r>
                      <m:r>
                        <m:rPr>
                          <m:sty m:val="p"/>
                        </m:rPr>
                        <a:rPr lang="en-US" b="0" i="0" smtClean="0">
                          <a:solidFill>
                            <a:srgbClr val="E47588"/>
                          </a:solidFill>
                          <a:latin typeface="Cambria Math" panose="02040503050406030204" pitchFamily="18" charset="0"/>
                          <a:ea typeface="Cambria Math" panose="02040503050406030204" pitchFamily="18" charset="0"/>
                        </a:rPr>
                        <m:t>g</m:t>
                      </m:r>
                      <m:sSub>
                        <m:sSubPr>
                          <m:ctrlPr>
                            <a:rPr lang="en-US" i="1">
                              <a:solidFill>
                                <a:srgbClr val="E47588"/>
                              </a:solidFill>
                              <a:latin typeface="Cambria Math" panose="02040503050406030204" pitchFamily="18" charset="0"/>
                              <a:ea typeface="Cambria Math" panose="02040503050406030204" pitchFamily="18" charset="0"/>
                            </a:rPr>
                          </m:ctrlPr>
                        </m:sSubPr>
                        <m:e>
                          <m:r>
                            <a:rPr lang="en-US" b="0" i="0" smtClean="0">
                              <a:solidFill>
                                <a:srgbClr val="E47588"/>
                              </a:solidFill>
                              <a:latin typeface="Cambria Math" panose="02040503050406030204" pitchFamily="18" charset="0"/>
                              <a:ea typeface="Cambria Math" panose="02040503050406030204" pitchFamily="18" charset="0"/>
                            </a:rPr>
                            <m:t> </m:t>
                          </m:r>
                          <m:r>
                            <m:rPr>
                              <m:sty m:val="p"/>
                            </m:rPr>
                            <a:rPr lang="en-US" i="0">
                              <a:solidFill>
                                <a:srgbClr val="E47588"/>
                              </a:solidFill>
                              <a:latin typeface="Cambria Math" panose="02040503050406030204" pitchFamily="18" charset="0"/>
                              <a:ea typeface="Cambria Math" panose="02040503050406030204" pitchFamily="18" charset="0"/>
                            </a:rPr>
                            <m:t>Na</m:t>
                          </m:r>
                        </m:e>
                        <m:sub>
                          <m:r>
                            <a:rPr lang="en-US" i="0">
                              <a:solidFill>
                                <a:srgbClr val="E47588"/>
                              </a:solidFill>
                              <a:latin typeface="Cambria Math" panose="02040503050406030204" pitchFamily="18" charset="0"/>
                              <a:ea typeface="Cambria Math" panose="02040503050406030204" pitchFamily="18" charset="0"/>
                            </a:rPr>
                            <m:t>3</m:t>
                          </m:r>
                        </m:sub>
                      </m:sSub>
                      <m:r>
                        <m:rPr>
                          <m:sty m:val="p"/>
                        </m:rPr>
                        <a:rPr lang="en-US" i="0">
                          <a:solidFill>
                            <a:srgbClr val="E47588"/>
                          </a:solidFill>
                          <a:latin typeface="Cambria Math" panose="02040503050406030204" pitchFamily="18" charset="0"/>
                          <a:ea typeface="Cambria Math" panose="02040503050406030204" pitchFamily="18" charset="0"/>
                        </a:rPr>
                        <m:t>P</m:t>
                      </m:r>
                      <m:sSub>
                        <m:sSubPr>
                          <m:ctrlPr>
                            <a:rPr lang="en-US" i="1">
                              <a:solidFill>
                                <a:srgbClr val="E47588"/>
                              </a:solidFill>
                              <a:latin typeface="Cambria Math" panose="02040503050406030204" pitchFamily="18" charset="0"/>
                              <a:ea typeface="Cambria Math" panose="02040503050406030204" pitchFamily="18" charset="0"/>
                            </a:rPr>
                          </m:ctrlPr>
                        </m:sSubPr>
                        <m:e>
                          <m:r>
                            <m:rPr>
                              <m:sty m:val="p"/>
                            </m:rPr>
                            <a:rPr lang="en-US" i="0">
                              <a:solidFill>
                                <a:srgbClr val="E47588"/>
                              </a:solidFill>
                              <a:latin typeface="Cambria Math" panose="02040503050406030204" pitchFamily="18" charset="0"/>
                              <a:ea typeface="Cambria Math" panose="02040503050406030204" pitchFamily="18" charset="0"/>
                            </a:rPr>
                            <m:t>O</m:t>
                          </m:r>
                        </m:e>
                        <m:sub>
                          <m:r>
                            <a:rPr lang="en-US" i="0">
                              <a:solidFill>
                                <a:srgbClr val="E47588"/>
                              </a:solidFill>
                              <a:latin typeface="Cambria Math" panose="02040503050406030204" pitchFamily="18" charset="0"/>
                              <a:ea typeface="Cambria Math" panose="02040503050406030204" pitchFamily="18" charset="0"/>
                            </a:rPr>
                            <m:t>4</m:t>
                          </m:r>
                        </m:sub>
                      </m:sSub>
                      <m:r>
                        <a:rPr lang="en-US" b="0" i="0" smtClean="0">
                          <a:solidFill>
                            <a:srgbClr val="E47588"/>
                          </a:solidFill>
                          <a:latin typeface="Cambria Math" panose="02040503050406030204" pitchFamily="18" charset="0"/>
                          <a:ea typeface="Cambria Math" panose="02040503050406030204" pitchFamily="18" charset="0"/>
                        </a:rPr>
                        <m:t> </m:t>
                      </m:r>
                      <m:r>
                        <m:rPr>
                          <m:sty m:val="p"/>
                        </m:rPr>
                        <a:rPr lang="en-US" b="0" i="0" smtClean="0">
                          <a:solidFill>
                            <a:srgbClr val="E47588"/>
                          </a:solidFill>
                          <a:latin typeface="Cambria Math" panose="02040503050406030204" pitchFamily="18" charset="0"/>
                          <a:ea typeface="Cambria Math" panose="02040503050406030204" pitchFamily="18" charset="0"/>
                        </a:rPr>
                        <m:t>left</m:t>
                      </m:r>
                      <m:r>
                        <a:rPr lang="en-US" b="0" i="0" smtClean="0">
                          <a:solidFill>
                            <a:srgbClr val="E47588"/>
                          </a:solidFill>
                          <a:latin typeface="Cambria Math" panose="02040503050406030204" pitchFamily="18" charset="0"/>
                          <a:ea typeface="Cambria Math" panose="02040503050406030204" pitchFamily="18" charset="0"/>
                        </a:rPr>
                        <m:t> </m:t>
                      </m:r>
                      <m:r>
                        <m:rPr>
                          <m:sty m:val="p"/>
                        </m:rPr>
                        <a:rPr lang="en-US" b="0" i="0" smtClean="0">
                          <a:solidFill>
                            <a:srgbClr val="E47588"/>
                          </a:solidFill>
                          <a:latin typeface="Cambria Math" panose="02040503050406030204" pitchFamily="18" charset="0"/>
                          <a:ea typeface="Cambria Math" panose="02040503050406030204" pitchFamily="18" charset="0"/>
                        </a:rPr>
                        <m:t>over</m:t>
                      </m:r>
                    </m:oMath>
                  </m:oMathPara>
                </a14:m>
                <a:endParaRPr lang="en-US" dirty="0">
                  <a:solidFill>
                    <a:srgbClr val="E47588"/>
                  </a:solidFill>
                  <a:latin typeface="Cambria Math" panose="02040503050406030204" pitchFamily="18" charset="0"/>
                  <a:ea typeface="Cambria Math" panose="02040503050406030204" pitchFamily="18" charset="0"/>
                </a:endParaRPr>
              </a:p>
            </p:txBody>
          </p:sp>
        </mc:Choice>
        <mc:Fallback xmlns="">
          <p:sp>
            <p:nvSpPr>
              <p:cNvPr id="48" name="TextBox 47">
                <a:extLst>
                  <a:ext uri="{FF2B5EF4-FFF2-40B4-BE49-F238E27FC236}">
                    <a16:creationId xmlns:a16="http://schemas.microsoft.com/office/drawing/2014/main" id="{89EC2365-3D03-4321-A4E7-2ACBBB50A37A}"/>
                  </a:ext>
                </a:extLst>
              </p:cNvPr>
              <p:cNvSpPr txBox="1">
                <a:spLocks noRot="1" noChangeAspect="1" noMove="1" noResize="1" noEditPoints="1" noAdjustHandles="1" noChangeArrowheads="1" noChangeShapeType="1" noTextEdit="1"/>
              </p:cNvSpPr>
              <p:nvPr/>
            </p:nvSpPr>
            <p:spPr>
              <a:xfrm>
                <a:off x="236576" y="6351457"/>
                <a:ext cx="6020559" cy="276999"/>
              </a:xfrm>
              <a:prstGeom prst="rect">
                <a:avLst/>
              </a:prstGeom>
              <a:blipFill>
                <a:blip r:embed="rId20"/>
                <a:stretch>
                  <a:fillRect b="-28889"/>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11854E33-8CD2-42CB-BB04-0AA84074CC1B}"/>
              </a:ext>
            </a:extLst>
          </p:cNvPr>
          <p:cNvCxnSpPr/>
          <p:nvPr/>
        </p:nvCxnSpPr>
        <p:spPr>
          <a:xfrm>
            <a:off x="0" y="1881776"/>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3" grpId="0"/>
      <p:bldP spid="24" grpId="0"/>
      <p:bldP spid="25" grpId="0"/>
      <p:bldP spid="26" grpId="0"/>
      <p:bldP spid="7" grpId="0"/>
      <p:bldP spid="33" grpId="0"/>
      <p:bldP spid="34" grpId="0"/>
      <p:bldP spid="35" grpId="0"/>
      <p:bldP spid="36" grpId="0"/>
      <p:bldP spid="37" grpId="0"/>
      <p:bldP spid="38" grpId="0"/>
      <p:bldP spid="46" grpId="0"/>
      <p:bldP spid="47"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49</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7E0F19-A67D-4EBB-8E6A-BBF0EBBB3011}"/>
                  </a:ext>
                </a:extLst>
              </p:cNvPr>
              <p:cNvSpPr txBox="1">
                <a:spLocks/>
              </p:cNvSpPr>
              <p:nvPr/>
            </p:nvSpPr>
            <p:spPr>
              <a:xfrm>
                <a:off x="0" y="922209"/>
                <a:ext cx="9144000" cy="12382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3 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 Na</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(NH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PO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+ 3 NaNO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If you start with 30 g ammonium nitrate and 50 g sodium phosphate:	a. what is the limiting reactant?	b. how many grams of NaNO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 would you make? c.  How much of the excess reactant was used up? d. how much of the excess reactant was left over?</a:t>
                </a:r>
              </a:p>
            </p:txBody>
          </p:sp>
        </mc:Choice>
        <mc:Fallback xmlns="">
          <p:sp>
            <p:nvSpPr>
              <p:cNvPr id="8" name="Content Placeholder 2">
                <a:extLst>
                  <a:ext uri="{FF2B5EF4-FFF2-40B4-BE49-F238E27FC236}">
                    <a16:creationId xmlns:a16="http://schemas.microsoft.com/office/drawing/2014/main" id="{837E0F19-A67D-4EBB-8E6A-BBF0EBBB3011}"/>
                  </a:ext>
                </a:extLst>
              </p:cNvPr>
              <p:cNvSpPr txBox="1">
                <a:spLocks noRot="1" noChangeAspect="1" noMove="1" noResize="1" noEditPoints="1" noAdjustHandles="1" noChangeArrowheads="1" noChangeShapeType="1" noTextEdit="1"/>
              </p:cNvSpPr>
              <p:nvPr/>
            </p:nvSpPr>
            <p:spPr>
              <a:xfrm>
                <a:off x="0" y="922209"/>
                <a:ext cx="9144000" cy="1238249"/>
              </a:xfrm>
              <a:prstGeom prst="rect">
                <a:avLst/>
              </a:prstGeom>
              <a:blipFill>
                <a:blip r:embed="rId2"/>
                <a:stretch>
                  <a:fillRect l="-533" t="-4433" b="-5419"/>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3F52129B-7375-468C-A8FB-3CE758FDAFEA}"/>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0DFCBE19-50C3-47FC-BF27-214F10CBD25A}"/>
                  </a:ext>
                </a:extLst>
              </p:cNvPr>
              <p:cNvSpPr txBox="1">
                <a:spLocks/>
              </p:cNvSpPr>
              <p:nvPr/>
            </p:nvSpPr>
            <p:spPr>
              <a:xfrm>
                <a:off x="1" y="2737440"/>
                <a:ext cx="9143999" cy="16409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lumOff val="25000"/>
                      </a:schemeClr>
                    </a:solidFill>
                    <a:latin typeface="Gill Sans MT" panose="020B0502020104020203" pitchFamily="34" charset="0"/>
                  </a:rPr>
                  <a:t>In an experiment, 3.25 g of NH</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 are allowed to react with 3.50 g of O</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 according to the reaction below: </a:t>
                </a:r>
              </a:p>
              <a:p>
                <a:pPr marL="0" indent="0">
                  <a:buNone/>
                </a:pPr>
                <a:r>
                  <a:rPr lang="en-US" sz="1800" dirty="0">
                    <a:solidFill>
                      <a:schemeClr val="tx1">
                        <a:lumMod val="75000"/>
                        <a:lumOff val="25000"/>
                      </a:schemeClr>
                    </a:solidFill>
                    <a:latin typeface="Gill Sans MT" panose="020B0502020104020203" pitchFamily="34" charset="0"/>
                  </a:rPr>
                  <a:t>			NH</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 + O</a:t>
                </a:r>
                <a:r>
                  <a:rPr lang="en-US" sz="1800" baseline="-25000" dirty="0">
                    <a:solidFill>
                      <a:schemeClr val="tx1">
                        <a:lumMod val="75000"/>
                        <a:lumOff val="25000"/>
                      </a:schemeClr>
                    </a:solidFill>
                    <a:latin typeface="Gill Sans MT" panose="020B0502020104020203" pitchFamily="34" charset="0"/>
                  </a:rPr>
                  <a:t>2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sym typeface="Wingdings" panose="05000000000000000000" pitchFamily="2" charset="2"/>
                      </a:rPr>
                      <m:t>⟶</m:t>
                    </m:r>
                  </m:oMath>
                </a14:m>
                <a:r>
                  <a:rPr lang="en-US" sz="1800" dirty="0">
                    <a:solidFill>
                      <a:schemeClr val="tx1">
                        <a:lumMod val="75000"/>
                        <a:lumOff val="25000"/>
                      </a:schemeClr>
                    </a:solidFill>
                    <a:latin typeface="Gill Sans MT" panose="020B0502020104020203" pitchFamily="34" charset="0"/>
                  </a:rPr>
                  <a:t> NO + H</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O. </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a. Which reactant is the limiting reagent? b. How many grams of NO are formed? c. How much of the excess reactant remains after the reaction?</a:t>
                </a:r>
              </a:p>
            </p:txBody>
          </p:sp>
        </mc:Choice>
        <mc:Fallback xmlns="">
          <p:sp>
            <p:nvSpPr>
              <p:cNvPr id="10" name="Content Placeholder 2">
                <a:extLst>
                  <a:ext uri="{FF2B5EF4-FFF2-40B4-BE49-F238E27FC236}">
                    <a16:creationId xmlns:a16="http://schemas.microsoft.com/office/drawing/2014/main" id="{0DFCBE19-50C3-47FC-BF27-214F10CBD25A}"/>
                  </a:ext>
                </a:extLst>
              </p:cNvPr>
              <p:cNvSpPr txBox="1">
                <a:spLocks noRot="1" noChangeAspect="1" noMove="1" noResize="1" noEditPoints="1" noAdjustHandles="1" noChangeArrowheads="1" noChangeShapeType="1" noTextEdit="1"/>
              </p:cNvSpPr>
              <p:nvPr/>
            </p:nvSpPr>
            <p:spPr>
              <a:xfrm>
                <a:off x="1" y="2737440"/>
                <a:ext cx="9143999" cy="1640939"/>
              </a:xfrm>
              <a:prstGeom prst="rect">
                <a:avLst/>
              </a:prstGeom>
              <a:blipFill>
                <a:blip r:embed="rId3"/>
                <a:stretch>
                  <a:fillRect l="-533" t="-3346" b="-2230"/>
                </a:stretch>
              </a:blipFill>
            </p:spPr>
            <p:txBody>
              <a:bodyPr/>
              <a:lstStyle/>
              <a:p>
                <a:r>
                  <a:rPr lang="en-US">
                    <a:noFill/>
                  </a:rPr>
                  <a:t> </a:t>
                </a:r>
              </a:p>
            </p:txBody>
          </p:sp>
        </mc:Fallback>
      </mc:AlternateContent>
      <p:sp>
        <p:nvSpPr>
          <p:cNvPr id="11" name="TPQuestion">
            <a:extLst>
              <a:ext uri="{FF2B5EF4-FFF2-40B4-BE49-F238E27FC236}">
                <a16:creationId xmlns:a16="http://schemas.microsoft.com/office/drawing/2014/main" id="{9F9B2AF3-857D-43D4-BFD9-EE7F61C97DE0}"/>
              </a:ext>
            </a:extLst>
          </p:cNvPr>
          <p:cNvSpPr txBox="1">
            <a:spLocks/>
          </p:cNvSpPr>
          <p:nvPr/>
        </p:nvSpPr>
        <p:spPr>
          <a:xfrm>
            <a:off x="0" y="5274427"/>
            <a:ext cx="9127299" cy="7262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cs typeface="Arial" panose="020B0604020202020204" pitchFamily="34" charset="0"/>
              </a:rPr>
              <a:t>If 4.95 g of ethylene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are combusted with 3.25 g of oxygen.  a. What is the limiting reagent? b. How many grams of CO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are formed?</a:t>
            </a:r>
          </a:p>
        </p:txBody>
      </p:sp>
    </p:spTree>
    <p:extLst>
      <p:ext uri="{BB962C8B-B14F-4D97-AF65-F5344CB8AC3E}">
        <p14:creationId xmlns:p14="http://schemas.microsoft.com/office/powerpoint/2010/main" val="116469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5</a:t>
            </a:fld>
            <a:endParaRPr lang="en-US" dirty="0">
              <a:solidFill>
                <a:schemeClr val="bg1"/>
              </a:solidFill>
            </a:endParaRPr>
          </a:p>
        </p:txBody>
      </p:sp>
      <p:sp>
        <p:nvSpPr>
          <p:cNvPr id="9" name="Text Box 4">
            <a:extLst>
              <a:ext uri="{FF2B5EF4-FFF2-40B4-BE49-F238E27FC236}">
                <a16:creationId xmlns:a16="http://schemas.microsoft.com/office/drawing/2014/main" id="{8206CA2F-2E01-4E87-8EE1-82A700A30A01}"/>
              </a:ext>
            </a:extLst>
          </p:cNvPr>
          <p:cNvSpPr txBox="1">
            <a:spLocks noChangeArrowheads="1"/>
          </p:cNvSpPr>
          <p:nvPr/>
        </p:nvSpPr>
        <p:spPr bwMode="auto">
          <a:xfrm>
            <a:off x="0" y="801089"/>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fontAlgn="auto">
              <a:spcBef>
                <a:spcPts val="0"/>
              </a:spcBef>
              <a:spcAft>
                <a:spcPts val="0"/>
              </a:spcAft>
            </a:pPr>
            <a:r>
              <a:rPr lang="en-US" altLang="en-US" sz="1800" dirty="0">
                <a:solidFill>
                  <a:schemeClr val="tx1">
                    <a:lumMod val="75000"/>
                    <a:lumOff val="25000"/>
                  </a:schemeClr>
                </a:solidFill>
                <a:latin typeface="Gill Sans MT" panose="020B0502020104020203" pitchFamily="34" charset="0"/>
              </a:rPr>
              <a:t>Given the balanced chemical equation for ethane (C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 reacting with oxygen to form carbon dioxide and water (the combustion of ethane).</a:t>
            </a:r>
          </a:p>
        </p:txBody>
      </p:sp>
      <mc:AlternateContent xmlns:mc="http://schemas.openxmlformats.org/markup-compatibility/2006" xmlns:a14="http://schemas.microsoft.com/office/drawing/2010/main">
        <mc:Choice Requires="a14">
          <p:sp>
            <p:nvSpPr>
              <p:cNvPr id="10" name="Text Box 5">
                <a:extLst>
                  <a:ext uri="{FF2B5EF4-FFF2-40B4-BE49-F238E27FC236}">
                    <a16:creationId xmlns:a16="http://schemas.microsoft.com/office/drawing/2014/main" id="{FA95505B-3EE4-441E-BE29-4FBE1A92011A}"/>
                  </a:ext>
                </a:extLst>
              </p:cNvPr>
              <p:cNvSpPr txBox="1">
                <a:spLocks noChangeArrowheads="1"/>
              </p:cNvSpPr>
              <p:nvPr/>
            </p:nvSpPr>
            <p:spPr bwMode="auto">
              <a:xfrm>
                <a:off x="1865834" y="1412512"/>
                <a:ext cx="381226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chemeClr val="tx1">
                        <a:lumMod val="75000"/>
                        <a:lumOff val="25000"/>
                      </a:schemeClr>
                    </a:solidFill>
                    <a:latin typeface="Gill Sans MT" panose="020B0502020104020203" pitchFamily="34" charset="0"/>
                  </a:rPr>
                  <a:t>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10" name="Text Box 5">
                <a:extLst>
                  <a:ext uri="{FF2B5EF4-FFF2-40B4-BE49-F238E27FC236}">
                    <a16:creationId xmlns:a16="http://schemas.microsoft.com/office/drawing/2014/main" id="{FA95505B-3EE4-441E-BE29-4FBE1A92011A}"/>
                  </a:ext>
                </a:extLst>
              </p:cNvPr>
              <p:cNvSpPr txBox="1">
                <a:spLocks noRot="1" noChangeAspect="1" noMove="1" noResize="1" noEditPoints="1" noAdjustHandles="1" noChangeArrowheads="1" noChangeShapeType="1" noTextEdit="1"/>
              </p:cNvSpPr>
              <p:nvPr/>
            </p:nvSpPr>
            <p:spPr bwMode="auto">
              <a:xfrm>
                <a:off x="1865834" y="1412512"/>
                <a:ext cx="3812262" cy="369332"/>
              </a:xfrm>
              <a:prstGeom prst="rect">
                <a:avLst/>
              </a:prstGeom>
              <a:blipFill>
                <a:blip r:embed="rId2"/>
                <a:stretch>
                  <a:fillRect l="-1280" t="-10000" b="-2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2">
            <a:extLst>
              <a:ext uri="{FF2B5EF4-FFF2-40B4-BE49-F238E27FC236}">
                <a16:creationId xmlns:a16="http://schemas.microsoft.com/office/drawing/2014/main" id="{CB6915C5-6357-4F4A-8FDF-053EBAF301F5}"/>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Balancing Chemical Equations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25E867D-ABBB-43FA-960F-04989A6879CE}"/>
              </a:ext>
            </a:extLst>
          </p:cNvPr>
          <p:cNvSpPr txBox="1"/>
          <p:nvPr/>
        </p:nvSpPr>
        <p:spPr>
          <a:xfrm>
            <a:off x="5847127" y="1410823"/>
            <a:ext cx="3296873" cy="646331"/>
          </a:xfrm>
          <a:prstGeom prst="rect">
            <a:avLst/>
          </a:prstGeom>
          <a:noFill/>
        </p:spPr>
        <p:txBody>
          <a:bodyPr wrap="square" rtlCol="0">
            <a:spAutoFit/>
          </a:bodyPr>
          <a:lstStyle/>
          <a:p>
            <a:r>
              <a:rPr lang="en-US" dirty="0">
                <a:solidFill>
                  <a:srgbClr val="67AEB6"/>
                </a:solidFill>
              </a:rPr>
              <a:t>Start with Carbon (occurs least): 2 C reactants, but 1 C product</a:t>
            </a:r>
          </a:p>
        </p:txBody>
      </p:sp>
      <mc:AlternateContent xmlns:mc="http://schemas.openxmlformats.org/markup-compatibility/2006" xmlns:a14="http://schemas.microsoft.com/office/drawing/2010/main">
        <mc:Choice Requires="a14">
          <p:sp>
            <p:nvSpPr>
              <p:cNvPr id="13" name="Text Box 5">
                <a:extLst>
                  <a:ext uri="{FF2B5EF4-FFF2-40B4-BE49-F238E27FC236}">
                    <a16:creationId xmlns:a16="http://schemas.microsoft.com/office/drawing/2014/main" id="{B610D936-6248-4F24-A15F-2DD83B8DCC44}"/>
                  </a:ext>
                </a:extLst>
              </p:cNvPr>
              <p:cNvSpPr txBox="1">
                <a:spLocks noChangeArrowheads="1"/>
              </p:cNvSpPr>
              <p:nvPr/>
            </p:nvSpPr>
            <p:spPr bwMode="auto">
              <a:xfrm>
                <a:off x="1840186" y="2179376"/>
                <a:ext cx="3863558"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rgbClr val="E47588"/>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13" name="Text Box 5">
                <a:extLst>
                  <a:ext uri="{FF2B5EF4-FFF2-40B4-BE49-F238E27FC236}">
                    <a16:creationId xmlns:a16="http://schemas.microsoft.com/office/drawing/2014/main" id="{B610D936-6248-4F24-A15F-2DD83B8DCC44}"/>
                  </a:ext>
                </a:extLst>
              </p:cNvPr>
              <p:cNvSpPr txBox="1">
                <a:spLocks noRot="1" noChangeAspect="1" noMove="1" noResize="1" noEditPoints="1" noAdjustHandles="1" noChangeArrowheads="1" noChangeShapeType="1" noTextEdit="1"/>
              </p:cNvSpPr>
              <p:nvPr/>
            </p:nvSpPr>
            <p:spPr bwMode="auto">
              <a:xfrm>
                <a:off x="1840186" y="2179376"/>
                <a:ext cx="3863558" cy="369332"/>
              </a:xfrm>
              <a:prstGeom prst="rect">
                <a:avLst/>
              </a:prstGeom>
              <a:blipFill>
                <a:blip r:embed="rId3"/>
                <a:stretch>
                  <a:fillRect l="-1420" t="-10000" b="-2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0F686265-68C2-4AE8-BAC3-3410192EDAB4}"/>
              </a:ext>
            </a:extLst>
          </p:cNvPr>
          <p:cNvSpPr txBox="1"/>
          <p:nvPr/>
        </p:nvSpPr>
        <p:spPr>
          <a:xfrm>
            <a:off x="5847127" y="2187765"/>
            <a:ext cx="3296873" cy="923330"/>
          </a:xfrm>
          <a:prstGeom prst="rect">
            <a:avLst/>
          </a:prstGeom>
          <a:noFill/>
        </p:spPr>
        <p:txBody>
          <a:bodyPr wrap="square" rtlCol="0">
            <a:spAutoFit/>
          </a:bodyPr>
          <a:lstStyle/>
          <a:p>
            <a:r>
              <a:rPr lang="en-US" dirty="0">
                <a:solidFill>
                  <a:srgbClr val="67AEB6"/>
                </a:solidFill>
              </a:rPr>
              <a:t>Notice: </a:t>
            </a:r>
            <a:r>
              <a:rPr lang="en-US" altLang="en-US" dirty="0">
                <a:solidFill>
                  <a:srgbClr val="E47588"/>
                </a:solidFill>
                <a:latin typeface="Gill Sans MT" panose="020B0502020104020203" pitchFamily="34" charset="0"/>
              </a:rPr>
              <a:t>2CO</a:t>
            </a:r>
            <a:r>
              <a:rPr lang="en-US" altLang="en-US" baseline="-25000" dirty="0">
                <a:solidFill>
                  <a:srgbClr val="E47588"/>
                </a:solidFill>
                <a:latin typeface="Gill Sans MT" panose="020B0502020104020203" pitchFamily="34" charset="0"/>
              </a:rPr>
              <a:t>2 </a:t>
            </a:r>
            <a:r>
              <a:rPr lang="en-US" altLang="en-US" b="1" dirty="0">
                <a:solidFill>
                  <a:srgbClr val="E47588"/>
                </a:solidFill>
                <a:latin typeface="Gill Sans MT" panose="020B0502020104020203" pitchFamily="34" charset="0"/>
              </a:rPr>
              <a:t>NOT </a:t>
            </a:r>
            <a:r>
              <a:rPr lang="en-US" altLang="en-US" dirty="0">
                <a:solidFill>
                  <a:srgbClr val="E47588"/>
                </a:solidFill>
                <a:latin typeface="Gill Sans MT" panose="020B0502020104020203" pitchFamily="34" charset="0"/>
              </a:rPr>
              <a:t>C</a:t>
            </a:r>
            <a:r>
              <a:rPr lang="en-US" altLang="en-US" baseline="-25000" dirty="0">
                <a:solidFill>
                  <a:srgbClr val="E47588"/>
                </a:solidFill>
                <a:latin typeface="Gill Sans MT" panose="020B0502020104020203" pitchFamily="34" charset="0"/>
              </a:rPr>
              <a:t>2</a:t>
            </a:r>
            <a:r>
              <a:rPr lang="en-US" altLang="en-US" dirty="0">
                <a:solidFill>
                  <a:srgbClr val="E47588"/>
                </a:solidFill>
                <a:latin typeface="Gill Sans MT" panose="020B0502020104020203" pitchFamily="34" charset="0"/>
              </a:rPr>
              <a:t>O</a:t>
            </a:r>
            <a:r>
              <a:rPr lang="en-US" altLang="en-US" baseline="-25000" dirty="0">
                <a:solidFill>
                  <a:srgbClr val="E47588"/>
                </a:solidFill>
                <a:latin typeface="Gill Sans MT" panose="020B0502020104020203" pitchFamily="34" charset="0"/>
              </a:rPr>
              <a:t>4</a:t>
            </a:r>
          </a:p>
          <a:p>
            <a:r>
              <a:rPr lang="en-US" dirty="0">
                <a:solidFill>
                  <a:srgbClr val="67AEB6"/>
                </a:solidFill>
              </a:rPr>
              <a:t>Now, 6 H reactants, but 2 H products</a:t>
            </a:r>
          </a:p>
        </p:txBody>
      </p:sp>
      <mc:AlternateContent xmlns:mc="http://schemas.openxmlformats.org/markup-compatibility/2006" xmlns:a14="http://schemas.microsoft.com/office/drawing/2010/main">
        <mc:Choice Requires="a14">
          <p:sp>
            <p:nvSpPr>
              <p:cNvPr id="15" name="Text Box 5">
                <a:extLst>
                  <a:ext uri="{FF2B5EF4-FFF2-40B4-BE49-F238E27FC236}">
                    <a16:creationId xmlns:a16="http://schemas.microsoft.com/office/drawing/2014/main" id="{DC04E621-018C-4D83-9381-1427B124FAA6}"/>
                  </a:ext>
                </a:extLst>
              </p:cNvPr>
              <p:cNvSpPr txBox="1">
                <a:spLocks noChangeArrowheads="1"/>
              </p:cNvSpPr>
              <p:nvPr/>
            </p:nvSpPr>
            <p:spPr bwMode="auto">
              <a:xfrm>
                <a:off x="1782478" y="3128073"/>
                <a:ext cx="397897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chemeClr val="tx1">
                        <a:lumMod val="75000"/>
                        <a:lumOff val="25000"/>
                      </a:schemeClr>
                    </a:solidFill>
                    <a:latin typeface="Gill Sans MT" panose="020B0502020104020203" pitchFamily="34" charset="0"/>
                  </a:rPr>
                  <a:t>2CO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a:t>
                </a:r>
                <a:r>
                  <a:rPr lang="en-US" altLang="en-US" sz="1800" dirty="0">
                    <a:solidFill>
                      <a:srgbClr val="E47588"/>
                    </a:solidFill>
                    <a:latin typeface="Gill Sans MT" panose="020B0502020104020203" pitchFamily="34" charset="0"/>
                  </a:rPr>
                  <a:t>3</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15" name="Text Box 5">
                <a:extLst>
                  <a:ext uri="{FF2B5EF4-FFF2-40B4-BE49-F238E27FC236}">
                    <a16:creationId xmlns:a16="http://schemas.microsoft.com/office/drawing/2014/main" id="{DC04E621-018C-4D83-9381-1427B124FAA6}"/>
                  </a:ext>
                </a:extLst>
              </p:cNvPr>
              <p:cNvSpPr txBox="1">
                <a:spLocks noRot="1" noChangeAspect="1" noMove="1" noResize="1" noEditPoints="1" noAdjustHandles="1" noChangeArrowheads="1" noChangeShapeType="1" noTextEdit="1"/>
              </p:cNvSpPr>
              <p:nvPr/>
            </p:nvSpPr>
            <p:spPr bwMode="auto">
              <a:xfrm>
                <a:off x="1782478" y="3128073"/>
                <a:ext cx="3978974" cy="369332"/>
              </a:xfrm>
              <a:prstGeom prst="rect">
                <a:avLst/>
              </a:prstGeom>
              <a:blipFill>
                <a:blip r:embed="rId4"/>
                <a:stretch>
                  <a:fillRect l="-1225" t="-8197"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 name="TextBox 15">
            <a:extLst>
              <a:ext uri="{FF2B5EF4-FFF2-40B4-BE49-F238E27FC236}">
                <a16:creationId xmlns:a16="http://schemas.microsoft.com/office/drawing/2014/main" id="{7631D840-DCE3-44EC-8E15-31A6443457C4}"/>
              </a:ext>
            </a:extLst>
          </p:cNvPr>
          <p:cNvSpPr txBox="1"/>
          <p:nvPr/>
        </p:nvSpPr>
        <p:spPr>
          <a:xfrm>
            <a:off x="5847127" y="3129166"/>
            <a:ext cx="3296873" cy="646331"/>
          </a:xfrm>
          <a:prstGeom prst="rect">
            <a:avLst/>
          </a:prstGeom>
          <a:noFill/>
        </p:spPr>
        <p:txBody>
          <a:bodyPr wrap="square" rtlCol="0">
            <a:spAutoFit/>
          </a:bodyPr>
          <a:lstStyle/>
          <a:p>
            <a:r>
              <a:rPr lang="en-US" dirty="0">
                <a:solidFill>
                  <a:srgbClr val="67AEB6"/>
                </a:solidFill>
              </a:rPr>
              <a:t>Now, 2 O reactants, but 7 O products</a:t>
            </a:r>
          </a:p>
        </p:txBody>
      </p:sp>
      <p:sp>
        <p:nvSpPr>
          <p:cNvPr id="17" name="TextBox 16">
            <a:extLst>
              <a:ext uri="{FF2B5EF4-FFF2-40B4-BE49-F238E27FC236}">
                <a16:creationId xmlns:a16="http://schemas.microsoft.com/office/drawing/2014/main" id="{5F02AE5F-BE09-4622-9912-32CAEBCBA4F5}"/>
              </a:ext>
            </a:extLst>
          </p:cNvPr>
          <p:cNvSpPr txBox="1"/>
          <p:nvPr/>
        </p:nvSpPr>
        <p:spPr>
          <a:xfrm>
            <a:off x="0" y="3819213"/>
            <a:ext cx="9144000" cy="646331"/>
          </a:xfrm>
          <a:prstGeom prst="rect">
            <a:avLst/>
          </a:prstGeom>
          <a:noFill/>
        </p:spPr>
        <p:txBody>
          <a:bodyPr wrap="square" rtlCol="0">
            <a:spAutoFit/>
          </a:bodyPr>
          <a:lstStyle/>
          <a:p>
            <a:r>
              <a:rPr lang="en-US" dirty="0">
                <a:solidFill>
                  <a:srgbClr val="E47588"/>
                </a:solidFill>
              </a:rPr>
              <a:t>Since there is a diatomic oxygen in the reactants, and we need 7 oxygens in the reactants, we use a fraction. We can get rid of the fraction by multiplying the entire equation by 2</a:t>
            </a:r>
          </a:p>
        </p:txBody>
      </p:sp>
      <mc:AlternateContent xmlns:mc="http://schemas.openxmlformats.org/markup-compatibility/2006" xmlns:a14="http://schemas.microsoft.com/office/drawing/2010/main">
        <mc:Choice Requires="a14">
          <p:sp>
            <p:nvSpPr>
              <p:cNvPr id="18" name="Text Box 5">
                <a:extLst>
                  <a:ext uri="{FF2B5EF4-FFF2-40B4-BE49-F238E27FC236}">
                    <a16:creationId xmlns:a16="http://schemas.microsoft.com/office/drawing/2014/main" id="{C39E68B5-5C32-41E0-9996-223AE82294A6}"/>
                  </a:ext>
                </a:extLst>
              </p:cNvPr>
              <p:cNvSpPr txBox="1">
                <a:spLocks noChangeArrowheads="1"/>
              </p:cNvSpPr>
              <p:nvPr/>
            </p:nvSpPr>
            <p:spPr bwMode="auto">
              <a:xfrm>
                <a:off x="1594927" y="4648156"/>
                <a:ext cx="4134465" cy="482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a:t>
                </a:r>
                <a14:m>
                  <m:oMath xmlns:m="http://schemas.openxmlformats.org/officeDocument/2006/math">
                    <m:f>
                      <m:fPr>
                        <m:ctrlPr>
                          <a:rPr lang="en-US" altLang="en-US" sz="1800" i="1" smtClean="0">
                            <a:solidFill>
                              <a:srgbClr val="E47588"/>
                            </a:solidFill>
                            <a:latin typeface="Cambria Math" panose="02040503050406030204" pitchFamily="18" charset="0"/>
                          </a:rPr>
                        </m:ctrlPr>
                      </m:fPr>
                      <m:num>
                        <m:r>
                          <a:rPr lang="en-US" altLang="en-US" sz="1800" b="0" i="1" smtClean="0">
                            <a:solidFill>
                              <a:srgbClr val="E47588"/>
                            </a:solidFill>
                            <a:latin typeface="Cambria Math" panose="02040503050406030204" pitchFamily="18" charset="0"/>
                          </a:rPr>
                          <m:t>7</m:t>
                        </m:r>
                      </m:num>
                      <m:den>
                        <m:r>
                          <a:rPr lang="en-US" altLang="en-US" sz="1800" b="0" i="1" smtClean="0">
                            <a:solidFill>
                              <a:srgbClr val="E47588"/>
                            </a:solidFill>
                            <a:latin typeface="Cambria Math" panose="02040503050406030204" pitchFamily="18" charset="0"/>
                          </a:rPr>
                          <m:t>2</m:t>
                        </m:r>
                      </m:den>
                    </m:f>
                  </m:oMath>
                </a14:m>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chemeClr val="tx1">
                        <a:lumMod val="75000"/>
                        <a:lumOff val="25000"/>
                      </a:schemeClr>
                    </a:solidFill>
                    <a:latin typeface="Gill Sans MT" panose="020B0502020104020203" pitchFamily="34" charset="0"/>
                  </a:rPr>
                  <a:t>2CO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+ 3H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18" name="Text Box 5">
                <a:extLst>
                  <a:ext uri="{FF2B5EF4-FFF2-40B4-BE49-F238E27FC236}">
                    <a16:creationId xmlns:a16="http://schemas.microsoft.com/office/drawing/2014/main" id="{C39E68B5-5C32-41E0-9996-223AE82294A6}"/>
                  </a:ext>
                </a:extLst>
              </p:cNvPr>
              <p:cNvSpPr txBox="1">
                <a:spLocks noRot="1" noChangeAspect="1" noMove="1" noResize="1" noEditPoints="1" noAdjustHandles="1" noChangeArrowheads="1" noChangeShapeType="1" noTextEdit="1"/>
              </p:cNvSpPr>
              <p:nvPr/>
            </p:nvSpPr>
            <p:spPr bwMode="auto">
              <a:xfrm>
                <a:off x="1594927" y="4648156"/>
                <a:ext cx="4134465" cy="482440"/>
              </a:xfrm>
              <a:prstGeom prst="rect">
                <a:avLst/>
              </a:prstGeom>
              <a:blipFill>
                <a:blip r:embed="rId5"/>
                <a:stretch>
                  <a:fillRect l="-1327" b="-62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9" name="TextBox 18">
            <a:extLst>
              <a:ext uri="{FF2B5EF4-FFF2-40B4-BE49-F238E27FC236}">
                <a16:creationId xmlns:a16="http://schemas.microsoft.com/office/drawing/2014/main" id="{6FF1BAD1-E8AB-4AFB-BFB9-0A0EC63FDCDB}"/>
              </a:ext>
            </a:extLst>
          </p:cNvPr>
          <p:cNvSpPr txBox="1"/>
          <p:nvPr/>
        </p:nvSpPr>
        <p:spPr>
          <a:xfrm>
            <a:off x="5847127" y="4671401"/>
            <a:ext cx="3296873" cy="646331"/>
          </a:xfrm>
          <a:prstGeom prst="rect">
            <a:avLst/>
          </a:prstGeom>
          <a:noFill/>
        </p:spPr>
        <p:txBody>
          <a:bodyPr wrap="square" rtlCol="0">
            <a:spAutoFit/>
          </a:bodyPr>
          <a:lstStyle/>
          <a:p>
            <a:r>
              <a:rPr lang="en-US" dirty="0">
                <a:solidFill>
                  <a:srgbClr val="67AEB6"/>
                </a:solidFill>
              </a:rPr>
              <a:t>Can multiply by 2 to get rid of fraction.</a:t>
            </a:r>
          </a:p>
        </p:txBody>
      </p:sp>
      <mc:AlternateContent xmlns:mc="http://schemas.openxmlformats.org/markup-compatibility/2006" xmlns:a14="http://schemas.microsoft.com/office/drawing/2010/main">
        <mc:Choice Requires="a14">
          <p:sp>
            <p:nvSpPr>
              <p:cNvPr id="20" name="Text Box 5">
                <a:extLst>
                  <a:ext uri="{FF2B5EF4-FFF2-40B4-BE49-F238E27FC236}">
                    <a16:creationId xmlns:a16="http://schemas.microsoft.com/office/drawing/2014/main" id="{9ED211CA-95BA-46DB-A3EF-08600E3AD120}"/>
                  </a:ext>
                </a:extLst>
              </p:cNvPr>
              <p:cNvSpPr txBox="1">
                <a:spLocks noChangeArrowheads="1"/>
              </p:cNvSpPr>
              <p:nvPr/>
            </p:nvSpPr>
            <p:spPr bwMode="auto">
              <a:xfrm>
                <a:off x="1338075" y="5375136"/>
                <a:ext cx="4493538" cy="482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a:t>
                </a:r>
                <a:r>
                  <a:rPr lang="en-US" altLang="en-US" sz="1800" dirty="0">
                    <a:solidFill>
                      <a:srgbClr val="E47588"/>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a:t>
                </a:r>
                <a14:m>
                  <m:oMath xmlns:m="http://schemas.openxmlformats.org/officeDocument/2006/math">
                    <m:f>
                      <m:fPr>
                        <m:ctrlPr>
                          <a:rPr lang="en-US" altLang="en-US" sz="1800" i="1" smtClean="0">
                            <a:solidFill>
                              <a:schemeClr val="tx1">
                                <a:lumMod val="75000"/>
                                <a:lumOff val="25000"/>
                              </a:schemeClr>
                            </a:solidFill>
                            <a:latin typeface="Cambria Math" panose="02040503050406030204" pitchFamily="18" charset="0"/>
                          </a:rPr>
                        </m:ctrlPr>
                      </m:fPr>
                      <m:num>
                        <m:r>
                          <a:rPr lang="en-US" altLang="en-US" sz="1800" b="0" i="1" smtClean="0">
                            <a:solidFill>
                              <a:schemeClr val="tx1">
                                <a:lumMod val="75000"/>
                                <a:lumOff val="25000"/>
                              </a:schemeClr>
                            </a:solidFill>
                            <a:latin typeface="Cambria Math" panose="02040503050406030204" pitchFamily="18" charset="0"/>
                          </a:rPr>
                          <m:t>7</m:t>
                        </m:r>
                      </m:num>
                      <m:den>
                        <m:r>
                          <a:rPr lang="en-US" altLang="en-US" sz="1800" b="0" i="1" smtClean="0">
                            <a:solidFill>
                              <a:schemeClr val="tx1">
                                <a:lumMod val="75000"/>
                                <a:lumOff val="25000"/>
                              </a:schemeClr>
                            </a:solidFill>
                            <a:latin typeface="Cambria Math" panose="02040503050406030204" pitchFamily="18" charset="0"/>
                          </a:rPr>
                          <m:t>2</m:t>
                        </m:r>
                      </m:den>
                    </m:f>
                  </m:oMath>
                </a14:m>
                <a:r>
                  <a:rPr lang="en-US" altLang="en-US" sz="1800" dirty="0">
                    <a:solidFill>
                      <a:schemeClr val="tx1">
                        <a:lumMod val="75000"/>
                        <a:lumOff val="25000"/>
                      </a:schemeClr>
                    </a:solidFill>
                    <a:latin typeface="Gill Sans MT" panose="020B0502020104020203" pitchFamily="34" charset="0"/>
                  </a:rPr>
                  <a:t>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chemeClr val="tx1">
                        <a:lumMod val="75000"/>
                        <a:lumOff val="25000"/>
                      </a:schemeClr>
                    </a:solidFill>
                    <a:latin typeface="Gill Sans MT" panose="020B0502020104020203" pitchFamily="34" charset="0"/>
                  </a:rPr>
                  <a:t>2CO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+ 3H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20" name="Text Box 5">
                <a:extLst>
                  <a:ext uri="{FF2B5EF4-FFF2-40B4-BE49-F238E27FC236}">
                    <a16:creationId xmlns:a16="http://schemas.microsoft.com/office/drawing/2014/main" id="{9ED211CA-95BA-46DB-A3EF-08600E3AD120}"/>
                  </a:ext>
                </a:extLst>
              </p:cNvPr>
              <p:cNvSpPr txBox="1">
                <a:spLocks noRot="1" noChangeAspect="1" noMove="1" noResize="1" noEditPoints="1" noAdjustHandles="1" noChangeArrowheads="1" noChangeShapeType="1" noTextEdit="1"/>
              </p:cNvSpPr>
              <p:nvPr/>
            </p:nvSpPr>
            <p:spPr bwMode="auto">
              <a:xfrm>
                <a:off x="1338075" y="5375136"/>
                <a:ext cx="4493538" cy="482440"/>
              </a:xfrm>
              <a:prstGeom prst="rect">
                <a:avLst/>
              </a:prstGeom>
              <a:blipFill>
                <a:blip r:embed="rId6"/>
                <a:stretch>
                  <a:fillRect l="-1221" b="-75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5">
                <a:extLst>
                  <a:ext uri="{FF2B5EF4-FFF2-40B4-BE49-F238E27FC236}">
                    <a16:creationId xmlns:a16="http://schemas.microsoft.com/office/drawing/2014/main" id="{FC640758-54FF-4F34-80A7-4A6759630174}"/>
                  </a:ext>
                </a:extLst>
              </p:cNvPr>
              <p:cNvSpPr txBox="1">
                <a:spLocks noChangeArrowheads="1"/>
              </p:cNvSpPr>
              <p:nvPr/>
            </p:nvSpPr>
            <p:spPr bwMode="auto">
              <a:xfrm>
                <a:off x="1360692" y="6129987"/>
                <a:ext cx="4285147" cy="369332"/>
              </a:xfrm>
              <a:prstGeom prst="rect">
                <a:avLst/>
              </a:prstGeom>
              <a:noFill/>
              <a:ln w="28575">
                <a:solidFill>
                  <a:srgbClr val="E47588"/>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a:r>
                  <a:rPr lang="en-US" altLang="en-US" sz="1800" dirty="0">
                    <a:solidFill>
                      <a:schemeClr val="tx1">
                        <a:lumMod val="75000"/>
                        <a:lumOff val="25000"/>
                      </a:schemeClr>
                    </a:solidFill>
                    <a:latin typeface="Gill Sans MT" panose="020B0502020104020203" pitchFamily="34" charset="0"/>
                  </a:rPr>
                  <a:t>2C</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H</a:t>
                </a:r>
                <a:r>
                  <a:rPr lang="en-US" altLang="en-US" sz="1800" baseline="-25000" dirty="0">
                    <a:solidFill>
                      <a:schemeClr val="tx1">
                        <a:lumMod val="75000"/>
                        <a:lumOff val="25000"/>
                      </a:schemeClr>
                    </a:solidFill>
                    <a:latin typeface="Gill Sans MT" panose="020B0502020104020203" pitchFamily="34" charset="0"/>
                  </a:rPr>
                  <a:t>6</a:t>
                </a:r>
                <a:r>
                  <a:rPr lang="en-US" altLang="en-US" sz="1800" dirty="0">
                    <a:solidFill>
                      <a:schemeClr val="tx1">
                        <a:lumMod val="75000"/>
                        <a:lumOff val="25000"/>
                      </a:schemeClr>
                    </a:solidFill>
                    <a:latin typeface="Gill Sans MT" panose="020B0502020104020203" pitchFamily="34" charset="0"/>
                  </a:rPr>
                  <a:t>(g) + 7O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a:t>
                </a:r>
                <a:r>
                  <a:rPr lang="en-US" altLang="en-US" sz="1800" baseline="-25000"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sz="18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800" baseline="-25000" dirty="0">
                    <a:solidFill>
                      <a:schemeClr val="tx1">
                        <a:lumMod val="75000"/>
                        <a:lumOff val="25000"/>
                      </a:schemeClr>
                    </a:solidFill>
                    <a:latin typeface="Gill Sans MT" panose="020B0502020104020203" pitchFamily="34" charset="0"/>
                  </a:rPr>
                  <a:t> </a:t>
                </a:r>
                <a:r>
                  <a:rPr lang="en-US" altLang="en-US" sz="1800" dirty="0">
                    <a:solidFill>
                      <a:schemeClr val="tx1">
                        <a:lumMod val="75000"/>
                        <a:lumOff val="25000"/>
                      </a:schemeClr>
                    </a:solidFill>
                    <a:latin typeface="Gill Sans MT" panose="020B0502020104020203" pitchFamily="34" charset="0"/>
                  </a:rPr>
                  <a:t>4CO</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(g) + 6H</a:t>
                </a:r>
                <a:r>
                  <a:rPr lang="en-US" altLang="en-US" sz="1800" baseline="-25000" dirty="0">
                    <a:solidFill>
                      <a:schemeClr val="tx1">
                        <a:lumMod val="75000"/>
                        <a:lumOff val="25000"/>
                      </a:schemeClr>
                    </a:solidFill>
                    <a:latin typeface="Gill Sans MT" panose="020B0502020104020203" pitchFamily="34" charset="0"/>
                  </a:rPr>
                  <a:t>2</a:t>
                </a:r>
                <a:r>
                  <a:rPr lang="en-US" altLang="en-US" sz="1800" dirty="0">
                    <a:solidFill>
                      <a:schemeClr val="tx1">
                        <a:lumMod val="75000"/>
                        <a:lumOff val="25000"/>
                      </a:schemeClr>
                    </a:solidFill>
                    <a:latin typeface="Gill Sans MT" panose="020B0502020104020203" pitchFamily="34" charset="0"/>
                  </a:rPr>
                  <a:t>O(l)) </a:t>
                </a:r>
              </a:p>
            </p:txBody>
          </p:sp>
        </mc:Choice>
        <mc:Fallback xmlns="">
          <p:sp>
            <p:nvSpPr>
              <p:cNvPr id="21" name="Text Box 5">
                <a:extLst>
                  <a:ext uri="{FF2B5EF4-FFF2-40B4-BE49-F238E27FC236}">
                    <a16:creationId xmlns:a16="http://schemas.microsoft.com/office/drawing/2014/main" id="{FC640758-54FF-4F34-80A7-4A6759630174}"/>
                  </a:ext>
                </a:extLst>
              </p:cNvPr>
              <p:cNvSpPr txBox="1">
                <a:spLocks noRot="1" noChangeAspect="1" noMove="1" noResize="1" noEditPoints="1" noAdjustHandles="1" noChangeArrowheads="1" noChangeShapeType="1" noTextEdit="1"/>
              </p:cNvSpPr>
              <p:nvPr/>
            </p:nvSpPr>
            <p:spPr bwMode="auto">
              <a:xfrm>
                <a:off x="1360692" y="6129987"/>
                <a:ext cx="4285147" cy="369332"/>
              </a:xfrm>
              <a:prstGeom prst="rect">
                <a:avLst/>
              </a:prstGeom>
              <a:blipFill>
                <a:blip r:embed="rId7"/>
                <a:stretch>
                  <a:fillRect l="-847" t="-6154" b="-20000"/>
                </a:stretch>
              </a:blipFill>
              <a:ln w="28575">
                <a:solidFill>
                  <a:srgbClr val="E4758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2" name="TextBox 21">
            <a:extLst>
              <a:ext uri="{FF2B5EF4-FFF2-40B4-BE49-F238E27FC236}">
                <a16:creationId xmlns:a16="http://schemas.microsoft.com/office/drawing/2014/main" id="{E464137B-8058-4D5D-8C37-8A98F0E55C1A}"/>
              </a:ext>
            </a:extLst>
          </p:cNvPr>
          <p:cNvSpPr txBox="1"/>
          <p:nvPr/>
        </p:nvSpPr>
        <p:spPr>
          <a:xfrm>
            <a:off x="5847127" y="5380459"/>
            <a:ext cx="3296873" cy="369332"/>
          </a:xfrm>
          <a:prstGeom prst="rect">
            <a:avLst/>
          </a:prstGeom>
          <a:noFill/>
        </p:spPr>
        <p:txBody>
          <a:bodyPr wrap="square" rtlCol="0">
            <a:spAutoFit/>
          </a:bodyPr>
          <a:lstStyle/>
          <a:p>
            <a:r>
              <a:rPr lang="en-US" dirty="0">
                <a:solidFill>
                  <a:srgbClr val="67AEB6"/>
                </a:solidFill>
              </a:rPr>
              <a:t>Multiply by 2</a:t>
            </a:r>
          </a:p>
        </p:txBody>
      </p:sp>
      <p:sp>
        <p:nvSpPr>
          <p:cNvPr id="23" name="TextBox 22">
            <a:extLst>
              <a:ext uri="{FF2B5EF4-FFF2-40B4-BE49-F238E27FC236}">
                <a16:creationId xmlns:a16="http://schemas.microsoft.com/office/drawing/2014/main" id="{E0D0090A-5990-47F6-90D0-F789A17765FB}"/>
              </a:ext>
            </a:extLst>
          </p:cNvPr>
          <p:cNvSpPr txBox="1"/>
          <p:nvPr/>
        </p:nvSpPr>
        <p:spPr>
          <a:xfrm>
            <a:off x="5847127" y="6116834"/>
            <a:ext cx="3296873" cy="646331"/>
          </a:xfrm>
          <a:prstGeom prst="rect">
            <a:avLst/>
          </a:prstGeom>
          <a:noFill/>
        </p:spPr>
        <p:txBody>
          <a:bodyPr wrap="square" rtlCol="0">
            <a:spAutoFit/>
          </a:bodyPr>
          <a:lstStyle/>
          <a:p>
            <a:r>
              <a:rPr lang="en-US" dirty="0">
                <a:solidFill>
                  <a:srgbClr val="67AEB6"/>
                </a:solidFill>
              </a:rPr>
              <a:t>Check it is </a:t>
            </a:r>
          </a:p>
          <a:p>
            <a:r>
              <a:rPr lang="en-US" dirty="0">
                <a:solidFill>
                  <a:srgbClr val="67AEB6"/>
                </a:solidFill>
              </a:rPr>
              <a:t>balanced.</a:t>
            </a:r>
          </a:p>
        </p:txBody>
      </p:sp>
    </p:spTree>
    <p:extLst>
      <p:ext uri="{BB962C8B-B14F-4D97-AF65-F5344CB8AC3E}">
        <p14:creationId xmlns:p14="http://schemas.microsoft.com/office/powerpoint/2010/main" val="274159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0"/>
      <p:bldP spid="14" grpId="0"/>
      <p:bldP spid="15" grpId="0"/>
      <p:bldP spid="16" grpId="0"/>
      <p:bldP spid="17" grpId="0"/>
      <p:bldP spid="18" grpId="0"/>
      <p:bldP spid="19" grpId="0"/>
      <p:bldP spid="20" grpId="0"/>
      <p:bldP spid="21" grpId="0" animBg="1"/>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50</a:t>
            </a:fld>
            <a:endParaRPr lang="en-US" dirty="0">
              <a:solidFill>
                <a:schemeClr val="bg1"/>
              </a:solidFill>
            </a:endParaRPr>
          </a:p>
        </p:txBody>
      </p:sp>
      <p:sp>
        <p:nvSpPr>
          <p:cNvPr id="8" name="TextBox 7">
            <a:extLst>
              <a:ext uri="{FF2B5EF4-FFF2-40B4-BE49-F238E27FC236}">
                <a16:creationId xmlns:a16="http://schemas.microsoft.com/office/drawing/2014/main" id="{11E28A74-95F8-4FAE-B9C0-E6DEDE4896ED}"/>
              </a:ext>
            </a:extLst>
          </p:cNvPr>
          <p:cNvSpPr txBox="1">
            <a:spLocks noChangeArrowheads="1"/>
          </p:cNvSpPr>
          <p:nvPr/>
        </p:nvSpPr>
        <p:spPr bwMode="auto">
          <a:xfrm>
            <a:off x="0" y="1241389"/>
            <a:ext cx="9144000" cy="2031325"/>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a:t>
            </a:r>
            <a:r>
              <a:rPr lang="en-US" altLang="en-US" b="1" dirty="0">
                <a:solidFill>
                  <a:srgbClr val="67AEB6"/>
                </a:solidFill>
                <a:latin typeface="Gill Sans MT" panose="020B0502020104020203" pitchFamily="34" charset="0"/>
                <a:cs typeface="Arial" panose="020B0604020202020204" pitchFamily="34" charset="0"/>
              </a:rPr>
              <a:t>theoretical</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yield</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the amount of product that forms when all the limiting reactant reacts to form the desired product. This is the maximum amount of product that can form from the limiting reactant (based on calculations)</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a:t>
            </a:r>
            <a:r>
              <a:rPr lang="en-US" altLang="en-US" b="1" dirty="0">
                <a:solidFill>
                  <a:srgbClr val="67AEB6"/>
                </a:solidFill>
                <a:latin typeface="Gill Sans MT" panose="020B0502020104020203" pitchFamily="34" charset="0"/>
                <a:cs typeface="Arial" panose="020B0604020202020204" pitchFamily="34" charset="0"/>
              </a:rPr>
              <a:t>actual</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yield</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the amount of product actually obtained from a reaction.</a:t>
            </a:r>
          </a:p>
          <a:p>
            <a:pPr eaLnBrk="0" hangingPunct="0">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a:t>
            </a:r>
            <a:r>
              <a:rPr lang="en-US" altLang="en-US" b="1" dirty="0">
                <a:solidFill>
                  <a:srgbClr val="67AEB6"/>
                </a:solidFill>
                <a:latin typeface="Gill Sans MT" panose="020B0502020104020203" pitchFamily="34" charset="0"/>
                <a:cs typeface="Arial" panose="020B0604020202020204" pitchFamily="34" charset="0"/>
              </a:rPr>
              <a:t>percent</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yield</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tells what percentage the actual yield is of the theoretical yield.</a:t>
            </a:r>
          </a:p>
        </p:txBody>
      </p:sp>
      <p:sp>
        <p:nvSpPr>
          <p:cNvPr id="9" name="Rectangle 2">
            <a:extLst>
              <a:ext uri="{FF2B5EF4-FFF2-40B4-BE49-F238E27FC236}">
                <a16:creationId xmlns:a16="http://schemas.microsoft.com/office/drawing/2014/main" id="{7626EB95-CF5F-4C77-8F00-91C1FDB40ED5}"/>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Reaction Yield</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BEC91E-4A11-4DFD-8F21-AEDEE64D3D58}"/>
                  </a:ext>
                </a:extLst>
              </p:cNvPr>
              <p:cNvSpPr txBox="1"/>
              <p:nvPr/>
            </p:nvSpPr>
            <p:spPr>
              <a:xfrm>
                <a:off x="2633662" y="3686962"/>
                <a:ext cx="3695499"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rPr>
                        <m:t>% </m:t>
                      </m:r>
                      <m:r>
                        <m:rPr>
                          <m:sty m:val="p"/>
                        </m:rPr>
                        <a:rPr lang="en-US" b="0" i="0" smtClean="0">
                          <a:solidFill>
                            <a:schemeClr val="tx1">
                              <a:lumMod val="75000"/>
                              <a:lumOff val="25000"/>
                            </a:schemeClr>
                          </a:solidFill>
                          <a:latin typeface="Cambria Math" panose="02040503050406030204" pitchFamily="18" charset="0"/>
                        </a:rPr>
                        <m:t>Yield</m:t>
                      </m:r>
                      <m:r>
                        <a:rPr lang="en-US" b="0" i="0" smtClean="0">
                          <a:solidFill>
                            <a:schemeClr val="tx1">
                              <a:lumMod val="75000"/>
                              <a:lumOff val="25000"/>
                            </a:schemeClr>
                          </a:solidFill>
                          <a:latin typeface="Cambria Math" panose="02040503050406030204" pitchFamily="18" charset="0"/>
                        </a:rPr>
                        <m:t>= </m:t>
                      </m:r>
                      <m:f>
                        <m:fPr>
                          <m:ctrlPr>
                            <a:rPr lang="en-US" b="0" i="1" smtClean="0">
                              <a:solidFill>
                                <a:schemeClr val="tx1">
                                  <a:lumMod val="75000"/>
                                  <a:lumOff val="25000"/>
                                </a:schemeClr>
                              </a:solidFill>
                              <a:latin typeface="Cambria Math" panose="02040503050406030204" pitchFamily="18" charset="0"/>
                            </a:rPr>
                          </m:ctrlPr>
                        </m:fPr>
                        <m:num>
                          <m:r>
                            <m:rPr>
                              <m:sty m:val="p"/>
                            </m:rPr>
                            <a:rPr lang="en-US" b="0" i="0" smtClean="0">
                              <a:solidFill>
                                <a:schemeClr val="tx1">
                                  <a:lumMod val="75000"/>
                                  <a:lumOff val="25000"/>
                                </a:schemeClr>
                              </a:solidFill>
                              <a:latin typeface="Cambria Math" panose="02040503050406030204" pitchFamily="18" charset="0"/>
                            </a:rPr>
                            <m:t>Actual</m:t>
                          </m:r>
                          <m:r>
                            <a:rPr lang="en-US" b="0" i="0" smtClean="0">
                              <a:solidFill>
                                <a:schemeClr val="tx1">
                                  <a:lumMod val="75000"/>
                                  <a:lumOff val="25000"/>
                                </a:schemeClr>
                              </a:solidFill>
                              <a:latin typeface="Cambria Math" panose="02040503050406030204" pitchFamily="18" charset="0"/>
                            </a:rPr>
                            <m:t> </m:t>
                          </m:r>
                          <m:r>
                            <m:rPr>
                              <m:sty m:val="p"/>
                            </m:rPr>
                            <a:rPr lang="en-US" b="0" i="0" smtClean="0">
                              <a:solidFill>
                                <a:schemeClr val="tx1">
                                  <a:lumMod val="75000"/>
                                  <a:lumOff val="25000"/>
                                </a:schemeClr>
                              </a:solidFill>
                              <a:latin typeface="Cambria Math" panose="02040503050406030204" pitchFamily="18" charset="0"/>
                            </a:rPr>
                            <m:t>Yield</m:t>
                          </m:r>
                        </m:num>
                        <m:den>
                          <m:r>
                            <m:rPr>
                              <m:sty m:val="p"/>
                            </m:rPr>
                            <a:rPr lang="en-US" b="0" i="0" smtClean="0">
                              <a:solidFill>
                                <a:schemeClr val="tx1">
                                  <a:lumMod val="75000"/>
                                  <a:lumOff val="25000"/>
                                </a:schemeClr>
                              </a:solidFill>
                              <a:latin typeface="Cambria Math" panose="02040503050406030204" pitchFamily="18" charset="0"/>
                            </a:rPr>
                            <m:t>Theoretical</m:t>
                          </m:r>
                          <m:r>
                            <a:rPr lang="en-US" b="0" i="0" smtClean="0">
                              <a:solidFill>
                                <a:schemeClr val="tx1">
                                  <a:lumMod val="75000"/>
                                  <a:lumOff val="25000"/>
                                </a:schemeClr>
                              </a:solidFill>
                              <a:latin typeface="Cambria Math" panose="02040503050406030204" pitchFamily="18" charset="0"/>
                            </a:rPr>
                            <m:t> </m:t>
                          </m:r>
                          <m:r>
                            <m:rPr>
                              <m:sty m:val="p"/>
                            </m:rPr>
                            <a:rPr lang="en-US" b="0" i="0" smtClean="0">
                              <a:solidFill>
                                <a:schemeClr val="tx1">
                                  <a:lumMod val="75000"/>
                                  <a:lumOff val="25000"/>
                                </a:schemeClr>
                              </a:solidFill>
                              <a:latin typeface="Cambria Math" panose="02040503050406030204" pitchFamily="18" charset="0"/>
                            </a:rPr>
                            <m:t>Yield</m:t>
                          </m:r>
                        </m:den>
                      </m:f>
                      <m:r>
                        <a:rPr lang="en-US" b="0" i="1" smtClean="0">
                          <a:solidFill>
                            <a:schemeClr val="tx1">
                              <a:lumMod val="75000"/>
                              <a:lumOff val="25000"/>
                            </a:schemeClr>
                          </a:solidFill>
                          <a:latin typeface="Cambria Math" panose="02040503050406030204" pitchFamily="18" charset="0"/>
                        </a:rPr>
                        <m:t> </m:t>
                      </m:r>
                      <m:r>
                        <a:rPr lang="en-US" b="0" i="1" smtClean="0">
                          <a:solidFill>
                            <a:schemeClr val="tx1">
                              <a:lumMod val="75000"/>
                              <a:lumOff val="25000"/>
                            </a:schemeClr>
                          </a:solidFill>
                          <a:latin typeface="Cambria Math" panose="02040503050406030204" pitchFamily="18" charset="0"/>
                        </a:rPr>
                        <m:t>𝑥</m:t>
                      </m:r>
                      <m:r>
                        <a:rPr lang="en-US" b="0" i="1" smtClean="0">
                          <a:solidFill>
                            <a:schemeClr val="tx1">
                              <a:lumMod val="75000"/>
                              <a:lumOff val="25000"/>
                            </a:schemeClr>
                          </a:solidFill>
                          <a:latin typeface="Cambria Math" panose="02040503050406030204" pitchFamily="18" charset="0"/>
                        </a:rPr>
                        <m:t> 100%</m:t>
                      </m:r>
                    </m:oMath>
                  </m:oMathPara>
                </a14:m>
                <a:endParaRPr lang="en-US" dirty="0">
                  <a:solidFill>
                    <a:schemeClr val="tx1">
                      <a:lumMod val="75000"/>
                      <a:lumOff val="25000"/>
                    </a:schemeClr>
                  </a:solidFill>
                </a:endParaRPr>
              </a:p>
            </p:txBody>
          </p:sp>
        </mc:Choice>
        <mc:Fallback xmlns="">
          <p:sp>
            <p:nvSpPr>
              <p:cNvPr id="7" name="TextBox 6">
                <a:extLst>
                  <a:ext uri="{FF2B5EF4-FFF2-40B4-BE49-F238E27FC236}">
                    <a16:creationId xmlns:a16="http://schemas.microsoft.com/office/drawing/2014/main" id="{DEBEC91E-4A11-4DFD-8F21-AEDEE64D3D58}"/>
                  </a:ext>
                </a:extLst>
              </p:cNvPr>
              <p:cNvSpPr txBox="1">
                <a:spLocks noRot="1" noChangeAspect="1" noMove="1" noResize="1" noEditPoints="1" noAdjustHandles="1" noChangeArrowheads="1" noChangeShapeType="1" noTextEdit="1"/>
              </p:cNvSpPr>
              <p:nvPr/>
            </p:nvSpPr>
            <p:spPr>
              <a:xfrm>
                <a:off x="2633662" y="3686962"/>
                <a:ext cx="3695499" cy="52604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7314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51</a:t>
            </a:fld>
            <a:endParaRPr lang="en-US" dirty="0">
              <a:solidFill>
                <a:schemeClr val="bg1"/>
              </a:solidFill>
            </a:endParaRPr>
          </a:p>
        </p:txBody>
      </p:sp>
      <p:sp>
        <p:nvSpPr>
          <p:cNvPr id="8" name="Rectangle 2">
            <a:extLst>
              <a:ext uri="{FF2B5EF4-FFF2-40B4-BE49-F238E27FC236}">
                <a16:creationId xmlns:a16="http://schemas.microsoft.com/office/drawing/2014/main" id="{82571BA5-6758-45F4-AA98-8E1885F8BD4D}"/>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C588C568-C034-4DF0-852A-B215A6781977}"/>
                  </a:ext>
                </a:extLst>
              </p:cNvPr>
              <p:cNvSpPr txBox="1">
                <a:spLocks/>
              </p:cNvSpPr>
              <p:nvPr/>
            </p:nvSpPr>
            <p:spPr>
              <a:xfrm>
                <a:off x="0" y="607695"/>
                <a:ext cx="9144000" cy="1346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Consider the following reaction:</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OH +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NaBr</a:t>
                </a:r>
                <a:r>
                  <a:rPr lang="en-US" sz="1800" dirty="0">
                    <a:solidFill>
                      <a:schemeClr val="tx1">
                        <a:lumMod val="75000"/>
                        <a:lumOff val="25000"/>
                      </a:schemeClr>
                    </a:solidFill>
                    <a:latin typeface="Gill Sans MT" panose="020B0502020104020203" pitchFamily="34" charset="0"/>
                    <a:cs typeface="Arial" panose="020B0604020202020204" pitchFamily="34" charset="0"/>
                  </a:rPr>
                  <a:t> +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Br + NaHSO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O </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If 15.0 g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OH react with 22.4 g of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NaBr</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32.7 g of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to yield 17.1 g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Br, what is the percent yield of this reaction? </a:t>
                </a:r>
              </a:p>
            </p:txBody>
          </p:sp>
        </mc:Choice>
        <mc:Fallback xmlns="">
          <p:sp>
            <p:nvSpPr>
              <p:cNvPr id="9" name="Content Placeholder 2">
                <a:extLst>
                  <a:ext uri="{FF2B5EF4-FFF2-40B4-BE49-F238E27FC236}">
                    <a16:creationId xmlns:a16="http://schemas.microsoft.com/office/drawing/2014/main" id="{C588C568-C034-4DF0-852A-B215A6781977}"/>
                  </a:ext>
                </a:extLst>
              </p:cNvPr>
              <p:cNvSpPr txBox="1">
                <a:spLocks noRot="1" noChangeAspect="1" noMove="1" noResize="1" noEditPoints="1" noAdjustHandles="1" noChangeArrowheads="1" noChangeShapeType="1" noTextEdit="1"/>
              </p:cNvSpPr>
              <p:nvPr/>
            </p:nvSpPr>
            <p:spPr>
              <a:xfrm>
                <a:off x="0" y="607695"/>
                <a:ext cx="9144000" cy="1346743"/>
              </a:xfrm>
              <a:prstGeom prst="rect">
                <a:avLst/>
              </a:prstGeom>
              <a:blipFill>
                <a:blip r:embed="rId2"/>
                <a:stretch>
                  <a:fillRect l="-533" t="-4525" b="-6335"/>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D7063AF-3301-492F-9F54-1E3349C12656}"/>
              </a:ext>
            </a:extLst>
          </p:cNvPr>
          <p:cNvCxnSpPr/>
          <p:nvPr/>
        </p:nvCxnSpPr>
        <p:spPr>
          <a:xfrm>
            <a:off x="0" y="1881776"/>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405DDD-AB73-47DA-9795-BEECEA07A84A}"/>
                  </a:ext>
                </a:extLst>
              </p:cNvPr>
              <p:cNvSpPr txBox="1"/>
              <p:nvPr/>
            </p:nvSpPr>
            <p:spPr>
              <a:xfrm>
                <a:off x="529" y="2140308"/>
                <a:ext cx="183723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 15.0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C</m:t>
                                  </m:r>
                                </m:e>
                                <m:sub>
                                  <m:r>
                                    <a:rPr lang="en-US" b="0" i="0" smtClean="0">
                                      <a:solidFill>
                                        <a:srgbClr val="E47588"/>
                                      </a:solidFill>
                                      <a:latin typeface="Cambria Math" panose="02040503050406030204" pitchFamily="18" charset="0"/>
                                    </a:rPr>
                                    <m:t>4</m:t>
                                  </m:r>
                                </m:sub>
                              </m:sSub>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H</m:t>
                                  </m:r>
                                </m:e>
                                <m:sub>
                                  <m:r>
                                    <a:rPr lang="en-US" b="0" i="0" smtClean="0">
                                      <a:solidFill>
                                        <a:srgbClr val="E47588"/>
                                      </a:solidFill>
                                      <a:latin typeface="Cambria Math" panose="02040503050406030204" pitchFamily="18" charset="0"/>
                                    </a:rPr>
                                    <m:t>9</m:t>
                                  </m:r>
                                </m:sub>
                              </m:sSub>
                              <m:r>
                                <m:rPr>
                                  <m:sty m:val="p"/>
                                </m:rPr>
                                <a:rPr lang="en-US" b="0" i="0" smtClean="0">
                                  <a:solidFill>
                                    <a:srgbClr val="E47588"/>
                                  </a:solidFill>
                                  <a:latin typeface="Cambria Math" panose="02040503050406030204" pitchFamily="18" charset="0"/>
                                </a:rPr>
                                <m:t>OH</m:t>
                              </m:r>
                            </m:num>
                            <m:den/>
                          </m:f>
                        </m:e>
                      </m:d>
                    </m:oMath>
                  </m:oMathPara>
                </a14:m>
                <a:endParaRPr lang="en-US" dirty="0">
                  <a:solidFill>
                    <a:srgbClr val="E47588"/>
                  </a:solidFill>
                  <a:latin typeface="Gill Sans MT" panose="020B0502020104020203" pitchFamily="34" charset="0"/>
                </a:endParaRPr>
              </a:p>
            </p:txBody>
          </p:sp>
        </mc:Choice>
        <mc:Fallback xmlns="">
          <p:sp>
            <p:nvSpPr>
              <p:cNvPr id="11" name="TextBox 10">
                <a:extLst>
                  <a:ext uri="{FF2B5EF4-FFF2-40B4-BE49-F238E27FC236}">
                    <a16:creationId xmlns:a16="http://schemas.microsoft.com/office/drawing/2014/main" id="{30405DDD-AB73-47DA-9795-BEECEA07A84A}"/>
                  </a:ext>
                </a:extLst>
              </p:cNvPr>
              <p:cNvSpPr txBox="1">
                <a:spLocks noRot="1" noChangeAspect="1" noMove="1" noResize="1" noEditPoints="1" noAdjustHandles="1" noChangeArrowheads="1" noChangeShapeType="1" noTextEdit="1"/>
              </p:cNvSpPr>
              <p:nvPr/>
            </p:nvSpPr>
            <p:spPr>
              <a:xfrm>
                <a:off x="529" y="2140308"/>
                <a:ext cx="1837234"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980E318-DEF9-4B28-8BA8-E9BC53156D93}"/>
                  </a:ext>
                </a:extLst>
              </p:cNvPr>
              <p:cNvSpPr/>
              <p:nvPr/>
            </p:nvSpPr>
            <p:spPr>
              <a:xfrm>
                <a:off x="1624857" y="2090546"/>
                <a:ext cx="209884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OH</m:t>
                              </m:r>
                            </m:num>
                            <m:den>
                              <m:r>
                                <a:rPr lang="en-US" b="0" i="1" smtClean="0">
                                  <a:solidFill>
                                    <a:srgbClr val="E47588"/>
                                  </a:solidFill>
                                  <a:latin typeface="Cambria Math" panose="02040503050406030204" pitchFamily="18" charset="0"/>
                                </a:rPr>
                                <m:t>74.14 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OH</m:t>
                              </m:r>
                            </m:den>
                          </m:f>
                        </m:e>
                      </m:d>
                    </m:oMath>
                  </m:oMathPara>
                </a14:m>
                <a:endParaRPr lang="en-US" dirty="0">
                  <a:solidFill>
                    <a:srgbClr val="E47588"/>
                  </a:solidFill>
                  <a:latin typeface="Gill Sans MT" panose="020B0502020104020203" pitchFamily="34" charset="0"/>
                </a:endParaRPr>
              </a:p>
            </p:txBody>
          </p:sp>
        </mc:Choice>
        <mc:Fallback xmlns="">
          <p:sp>
            <p:nvSpPr>
              <p:cNvPr id="13" name="Rectangle 12">
                <a:extLst>
                  <a:ext uri="{FF2B5EF4-FFF2-40B4-BE49-F238E27FC236}">
                    <a16:creationId xmlns:a16="http://schemas.microsoft.com/office/drawing/2014/main" id="{2980E318-DEF9-4B28-8BA8-E9BC53156D93}"/>
                  </a:ext>
                </a:extLst>
              </p:cNvPr>
              <p:cNvSpPr>
                <a:spLocks noRot="1" noChangeAspect="1" noMove="1" noResize="1" noEditPoints="1" noAdjustHandles="1" noChangeArrowheads="1" noChangeShapeType="1" noTextEdit="1"/>
              </p:cNvSpPr>
              <p:nvPr/>
            </p:nvSpPr>
            <p:spPr>
              <a:xfrm>
                <a:off x="1624857" y="2090546"/>
                <a:ext cx="2098844"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8D71CEA-80BD-4BBE-A036-3A036C0754B9}"/>
                  </a:ext>
                </a:extLst>
              </p:cNvPr>
              <p:cNvSpPr/>
              <p:nvPr/>
            </p:nvSpPr>
            <p:spPr>
              <a:xfrm>
                <a:off x="3400998" y="2108004"/>
                <a:ext cx="19593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b="0" i="0" smtClean="0">
                                  <a:solidFill>
                                    <a:srgbClr val="E47588"/>
                                  </a:solidFill>
                                  <a:latin typeface="Cambria Math" panose="02040503050406030204" pitchFamily="18" charset="0"/>
                                </a:rPr>
                                <m:t>Br</m:t>
                              </m:r>
                            </m:num>
                            <m:den>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i="0">
                                  <a:solidFill>
                                    <a:srgbClr val="E47588"/>
                                  </a:solidFill>
                                  <a:latin typeface="Cambria Math" panose="02040503050406030204" pitchFamily="18" charset="0"/>
                                </a:rPr>
                                <m:t>OH</m:t>
                              </m:r>
                            </m:den>
                          </m:f>
                        </m:e>
                      </m:d>
                    </m:oMath>
                  </m:oMathPara>
                </a14:m>
                <a:endParaRPr lang="en-US" dirty="0">
                  <a:solidFill>
                    <a:srgbClr val="E47588"/>
                  </a:solidFill>
                  <a:latin typeface="Gill Sans MT" panose="020B0502020104020203" pitchFamily="34" charset="0"/>
                </a:endParaRPr>
              </a:p>
            </p:txBody>
          </p:sp>
        </mc:Choice>
        <mc:Fallback xmlns="">
          <p:sp>
            <p:nvSpPr>
              <p:cNvPr id="14" name="Rectangle 13">
                <a:extLst>
                  <a:ext uri="{FF2B5EF4-FFF2-40B4-BE49-F238E27FC236}">
                    <a16:creationId xmlns:a16="http://schemas.microsoft.com/office/drawing/2014/main" id="{08D71CEA-80BD-4BBE-A036-3A036C0754B9}"/>
                  </a:ext>
                </a:extLst>
              </p:cNvPr>
              <p:cNvSpPr>
                <a:spLocks noRot="1" noChangeAspect="1" noMove="1" noResize="1" noEditPoints="1" noAdjustHandles="1" noChangeArrowheads="1" noChangeShapeType="1" noTextEdit="1"/>
              </p:cNvSpPr>
              <p:nvPr/>
            </p:nvSpPr>
            <p:spPr>
              <a:xfrm>
                <a:off x="3400998" y="2108004"/>
                <a:ext cx="1959383"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B856298-184C-4167-AE00-A44EE81BA13C}"/>
                  </a:ext>
                </a:extLst>
              </p:cNvPr>
              <p:cNvSpPr/>
              <p:nvPr/>
            </p:nvSpPr>
            <p:spPr>
              <a:xfrm>
                <a:off x="5024664" y="2089362"/>
                <a:ext cx="215494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137.03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den>
                          </m:f>
                        </m:e>
                      </m:d>
                    </m:oMath>
                  </m:oMathPara>
                </a14:m>
                <a:endParaRPr lang="en-US" dirty="0">
                  <a:solidFill>
                    <a:srgbClr val="E47588"/>
                  </a:solidFill>
                  <a:latin typeface="Gill Sans MT" panose="020B0502020104020203" pitchFamily="34" charset="0"/>
                </a:endParaRPr>
              </a:p>
            </p:txBody>
          </p:sp>
        </mc:Choice>
        <mc:Fallback xmlns="">
          <p:sp>
            <p:nvSpPr>
              <p:cNvPr id="15" name="Rectangle 14">
                <a:extLst>
                  <a:ext uri="{FF2B5EF4-FFF2-40B4-BE49-F238E27FC236}">
                    <a16:creationId xmlns:a16="http://schemas.microsoft.com/office/drawing/2014/main" id="{8B856298-184C-4167-AE00-A44EE81BA13C}"/>
                  </a:ext>
                </a:extLst>
              </p:cNvPr>
              <p:cNvSpPr>
                <a:spLocks noRot="1" noChangeAspect="1" noMove="1" noResize="1" noEditPoints="1" noAdjustHandles="1" noChangeArrowheads="1" noChangeShapeType="1" noTextEdit="1"/>
              </p:cNvSpPr>
              <p:nvPr/>
            </p:nvSpPr>
            <p:spPr>
              <a:xfrm>
                <a:off x="5024664" y="2089362"/>
                <a:ext cx="2154949"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44BF00C-61F3-4B2D-916C-22C62F39F0CB}"/>
                  </a:ext>
                </a:extLst>
              </p:cNvPr>
              <p:cNvSpPr/>
              <p:nvPr/>
            </p:nvSpPr>
            <p:spPr>
              <a:xfrm>
                <a:off x="6949152" y="2254772"/>
                <a:ext cx="198631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27.72</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oMath>
                  </m:oMathPara>
                </a14:m>
                <a:endParaRPr lang="en-US" i="1" dirty="0">
                  <a:solidFill>
                    <a:srgbClr val="E4758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16" name="Rectangle 15">
                <a:extLst>
                  <a:ext uri="{FF2B5EF4-FFF2-40B4-BE49-F238E27FC236}">
                    <a16:creationId xmlns:a16="http://schemas.microsoft.com/office/drawing/2014/main" id="{544BF00C-61F3-4B2D-916C-22C62F39F0CB}"/>
                  </a:ext>
                </a:extLst>
              </p:cNvPr>
              <p:cNvSpPr>
                <a:spLocks noRot="1" noChangeAspect="1" noMove="1" noResize="1" noEditPoints="1" noAdjustHandles="1" noChangeArrowheads="1" noChangeShapeType="1" noTextEdit="1"/>
              </p:cNvSpPr>
              <p:nvPr/>
            </p:nvSpPr>
            <p:spPr>
              <a:xfrm>
                <a:off x="6949152" y="2254772"/>
                <a:ext cx="1986313" cy="646331"/>
              </a:xfrm>
              <a:prstGeom prst="rect">
                <a:avLst/>
              </a:prstGeom>
              <a:blipFill>
                <a:blip r:embed="rId7"/>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BC4DA3-ECD1-4E72-819E-10F535A1AE0D}"/>
                  </a:ext>
                </a:extLst>
              </p:cNvPr>
              <p:cNvSpPr txBox="1"/>
              <p:nvPr/>
            </p:nvSpPr>
            <p:spPr>
              <a:xfrm>
                <a:off x="0" y="2901230"/>
                <a:ext cx="153599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 22.4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NaBr</m:t>
                              </m:r>
                            </m:num>
                            <m:den/>
                          </m:f>
                        </m:e>
                      </m:d>
                    </m:oMath>
                  </m:oMathPara>
                </a14:m>
                <a:endParaRPr lang="en-US" dirty="0">
                  <a:solidFill>
                    <a:srgbClr val="E47588"/>
                  </a:solidFill>
                  <a:latin typeface="Gill Sans MT" panose="020B0502020104020203" pitchFamily="34" charset="0"/>
                </a:endParaRPr>
              </a:p>
            </p:txBody>
          </p:sp>
        </mc:Choice>
        <mc:Fallback xmlns="">
          <p:sp>
            <p:nvSpPr>
              <p:cNvPr id="24" name="TextBox 23">
                <a:extLst>
                  <a:ext uri="{FF2B5EF4-FFF2-40B4-BE49-F238E27FC236}">
                    <a16:creationId xmlns:a16="http://schemas.microsoft.com/office/drawing/2014/main" id="{9ABC4DA3-ECD1-4E72-819E-10F535A1AE0D}"/>
                  </a:ext>
                </a:extLst>
              </p:cNvPr>
              <p:cNvSpPr txBox="1">
                <a:spLocks noRot="1" noChangeAspect="1" noMove="1" noResize="1" noEditPoints="1" noAdjustHandles="1" noChangeArrowheads="1" noChangeShapeType="1" noTextEdit="1"/>
              </p:cNvSpPr>
              <p:nvPr/>
            </p:nvSpPr>
            <p:spPr>
              <a:xfrm>
                <a:off x="0" y="2901230"/>
                <a:ext cx="1535997" cy="62235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D70421C-AFF9-4409-A938-2D78714BDF50}"/>
                  </a:ext>
                </a:extLst>
              </p:cNvPr>
              <p:cNvSpPr/>
              <p:nvPr/>
            </p:nvSpPr>
            <p:spPr>
              <a:xfrm>
                <a:off x="1327404" y="2854991"/>
                <a:ext cx="192584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NaBr</m:t>
                              </m:r>
                            </m:num>
                            <m:den>
                              <m:r>
                                <a:rPr lang="en-US" b="0" i="0" smtClean="0">
                                  <a:solidFill>
                                    <a:srgbClr val="E47588"/>
                                  </a:solidFill>
                                  <a:latin typeface="Cambria Math" panose="02040503050406030204" pitchFamily="18" charset="0"/>
                                </a:rPr>
                                <m:t>102.89 </m:t>
                              </m:r>
                              <m:r>
                                <m:rPr>
                                  <m:sty m:val="p"/>
                                </m:rPr>
                                <a:rPr lang="en-US" i="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i="0" smtClean="0">
                                  <a:solidFill>
                                    <a:srgbClr val="E47588"/>
                                  </a:solidFill>
                                  <a:latin typeface="Cambria Math" panose="02040503050406030204" pitchFamily="18" charset="0"/>
                                </a:rPr>
                                <m:t>N</m:t>
                              </m:r>
                              <m:r>
                                <m:rPr>
                                  <m:sty m:val="p"/>
                                </m:rPr>
                                <a:rPr lang="en-US" b="0" i="0" smtClean="0">
                                  <a:solidFill>
                                    <a:srgbClr val="E47588"/>
                                  </a:solidFill>
                                  <a:latin typeface="Cambria Math" panose="02040503050406030204" pitchFamily="18" charset="0"/>
                                </a:rPr>
                                <m:t>aBr</m:t>
                              </m:r>
                            </m:den>
                          </m:f>
                        </m:e>
                      </m:d>
                    </m:oMath>
                  </m:oMathPara>
                </a14:m>
                <a:endParaRPr lang="en-US" dirty="0">
                  <a:solidFill>
                    <a:srgbClr val="E47588"/>
                  </a:solidFill>
                  <a:latin typeface="Gill Sans MT" panose="020B0502020104020203" pitchFamily="34" charset="0"/>
                </a:endParaRPr>
              </a:p>
            </p:txBody>
          </p:sp>
        </mc:Choice>
        <mc:Fallback xmlns="">
          <p:sp>
            <p:nvSpPr>
              <p:cNvPr id="25" name="Rectangle 24">
                <a:extLst>
                  <a:ext uri="{FF2B5EF4-FFF2-40B4-BE49-F238E27FC236}">
                    <a16:creationId xmlns:a16="http://schemas.microsoft.com/office/drawing/2014/main" id="{2D70421C-AFF9-4409-A938-2D78714BDF50}"/>
                  </a:ext>
                </a:extLst>
              </p:cNvPr>
              <p:cNvSpPr>
                <a:spLocks noRot="1" noChangeAspect="1" noMove="1" noResize="1" noEditPoints="1" noAdjustHandles="1" noChangeArrowheads="1" noChangeShapeType="1" noTextEdit="1"/>
              </p:cNvSpPr>
              <p:nvPr/>
            </p:nvSpPr>
            <p:spPr>
              <a:xfrm>
                <a:off x="1327404" y="2854991"/>
                <a:ext cx="1925847" cy="7146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30480A0-2537-4C31-A242-43431C3E1D1D}"/>
                  </a:ext>
                </a:extLst>
              </p:cNvPr>
              <p:cNvSpPr/>
              <p:nvPr/>
            </p:nvSpPr>
            <p:spPr>
              <a:xfrm>
                <a:off x="2933982" y="2867930"/>
                <a:ext cx="189660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b="0" i="0" smtClean="0">
                                  <a:solidFill>
                                    <a:srgbClr val="E47588"/>
                                  </a:solidFill>
                                  <a:latin typeface="Cambria Math" panose="02040503050406030204" pitchFamily="18" charset="0"/>
                                </a:rPr>
                                <m:t>Br</m:t>
                              </m:r>
                            </m:num>
                            <m:den>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NaBr</m:t>
                              </m:r>
                            </m:den>
                          </m:f>
                        </m:e>
                      </m:d>
                    </m:oMath>
                  </m:oMathPara>
                </a14:m>
                <a:endParaRPr lang="en-US" dirty="0">
                  <a:solidFill>
                    <a:srgbClr val="E47588"/>
                  </a:solidFill>
                  <a:latin typeface="Gill Sans MT" panose="020B0502020104020203" pitchFamily="34" charset="0"/>
                </a:endParaRPr>
              </a:p>
            </p:txBody>
          </p:sp>
        </mc:Choice>
        <mc:Fallback xmlns="">
          <p:sp>
            <p:nvSpPr>
              <p:cNvPr id="26" name="Rectangle 25">
                <a:extLst>
                  <a:ext uri="{FF2B5EF4-FFF2-40B4-BE49-F238E27FC236}">
                    <a16:creationId xmlns:a16="http://schemas.microsoft.com/office/drawing/2014/main" id="{630480A0-2537-4C31-A242-43431C3E1D1D}"/>
                  </a:ext>
                </a:extLst>
              </p:cNvPr>
              <p:cNvSpPr>
                <a:spLocks noRot="1" noChangeAspect="1" noMove="1" noResize="1" noEditPoints="1" noAdjustHandles="1" noChangeArrowheads="1" noChangeShapeType="1" noTextEdit="1"/>
              </p:cNvSpPr>
              <p:nvPr/>
            </p:nvSpPr>
            <p:spPr>
              <a:xfrm>
                <a:off x="2933982" y="2867930"/>
                <a:ext cx="1896608"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A14A3987-E2AB-4CBB-BD23-D5C7A5D8EC9E}"/>
                  </a:ext>
                </a:extLst>
              </p:cNvPr>
              <p:cNvSpPr/>
              <p:nvPr/>
            </p:nvSpPr>
            <p:spPr>
              <a:xfrm>
                <a:off x="4505554" y="2861005"/>
                <a:ext cx="215494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137.03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den>
                          </m:f>
                        </m:e>
                      </m:d>
                    </m:oMath>
                  </m:oMathPara>
                </a14:m>
                <a:endParaRPr lang="en-US" dirty="0">
                  <a:solidFill>
                    <a:srgbClr val="E47588"/>
                  </a:solidFill>
                  <a:latin typeface="Gill Sans MT" panose="020B0502020104020203" pitchFamily="34" charset="0"/>
                </a:endParaRPr>
              </a:p>
            </p:txBody>
          </p:sp>
        </mc:Choice>
        <mc:Fallback xmlns="">
          <p:sp>
            <p:nvSpPr>
              <p:cNvPr id="27" name="Rectangle 26">
                <a:extLst>
                  <a:ext uri="{FF2B5EF4-FFF2-40B4-BE49-F238E27FC236}">
                    <a16:creationId xmlns:a16="http://schemas.microsoft.com/office/drawing/2014/main" id="{A14A3987-E2AB-4CBB-BD23-D5C7A5D8EC9E}"/>
                  </a:ext>
                </a:extLst>
              </p:cNvPr>
              <p:cNvSpPr>
                <a:spLocks noRot="1" noChangeAspect="1" noMove="1" noResize="1" noEditPoints="1" noAdjustHandles="1" noChangeArrowheads="1" noChangeShapeType="1" noTextEdit="1"/>
              </p:cNvSpPr>
              <p:nvPr/>
            </p:nvSpPr>
            <p:spPr>
              <a:xfrm>
                <a:off x="4505554" y="2861005"/>
                <a:ext cx="2154949" cy="7146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C89B652-03CE-4758-9AB2-95A76CCE6E80}"/>
                  </a:ext>
                </a:extLst>
              </p:cNvPr>
              <p:cNvSpPr/>
              <p:nvPr/>
            </p:nvSpPr>
            <p:spPr>
              <a:xfrm>
                <a:off x="6454563" y="3033415"/>
                <a:ext cx="198631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29.83</m:t>
                      </m:r>
                      <m:r>
                        <a:rPr lang="en-US" i="1"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9</m:t>
                          </m:r>
                        </m:sub>
                      </m:sSub>
                      <m:r>
                        <m:rPr>
                          <m:sty m:val="p"/>
                        </m:rPr>
                        <a:rPr lang="en-US">
                          <a:solidFill>
                            <a:srgbClr val="E47588"/>
                          </a:solidFill>
                          <a:latin typeface="Cambria Math" panose="02040503050406030204" pitchFamily="18" charset="0"/>
                        </a:rPr>
                        <m:t>Br</m:t>
                      </m:r>
                    </m:oMath>
                  </m:oMathPara>
                </a14:m>
                <a:endParaRPr lang="en-US" i="1" dirty="0">
                  <a:solidFill>
                    <a:srgbClr val="E4758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28" name="Rectangle 27">
                <a:extLst>
                  <a:ext uri="{FF2B5EF4-FFF2-40B4-BE49-F238E27FC236}">
                    <a16:creationId xmlns:a16="http://schemas.microsoft.com/office/drawing/2014/main" id="{6C89B652-03CE-4758-9AB2-95A76CCE6E80}"/>
                  </a:ext>
                </a:extLst>
              </p:cNvPr>
              <p:cNvSpPr>
                <a:spLocks noRot="1" noChangeAspect="1" noMove="1" noResize="1" noEditPoints="1" noAdjustHandles="1" noChangeArrowheads="1" noChangeShapeType="1" noTextEdit="1"/>
              </p:cNvSpPr>
              <p:nvPr/>
            </p:nvSpPr>
            <p:spPr>
              <a:xfrm>
                <a:off x="6454563" y="3033415"/>
                <a:ext cx="1986313" cy="646331"/>
              </a:xfrm>
              <a:prstGeom prst="rect">
                <a:avLst/>
              </a:prstGeom>
              <a:blipFill>
                <a:blip r:embed="rId12"/>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E38D530-3F2D-4B5C-A77A-992754CBB3C8}"/>
                  </a:ext>
                </a:extLst>
              </p:cNvPr>
              <p:cNvSpPr txBox="1"/>
              <p:nvPr/>
            </p:nvSpPr>
            <p:spPr>
              <a:xfrm>
                <a:off x="0" y="3742229"/>
                <a:ext cx="165622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 32.7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H</m:t>
                                  </m:r>
                                </m:e>
                                <m:sub>
                                  <m:r>
                                    <a:rPr lang="en-US" b="0" i="0" smtClean="0">
                                      <a:solidFill>
                                        <a:srgbClr val="E47588"/>
                                      </a:solidFill>
                                      <a:latin typeface="Cambria Math" panose="02040503050406030204" pitchFamily="18" charset="0"/>
                                    </a:rPr>
                                    <m:t>2</m:t>
                                  </m:r>
                                </m:sub>
                              </m:sSub>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SO</m:t>
                                  </m:r>
                                </m:e>
                                <m:sub>
                                  <m:r>
                                    <a:rPr lang="en-US" b="0" i="0" smtClean="0">
                                      <a:solidFill>
                                        <a:srgbClr val="E47588"/>
                                      </a:solidFill>
                                      <a:latin typeface="Cambria Math" panose="02040503050406030204" pitchFamily="18" charset="0"/>
                                    </a:rPr>
                                    <m:t>4</m:t>
                                  </m:r>
                                </m:sub>
                              </m:sSub>
                            </m:num>
                            <m:den/>
                          </m:f>
                        </m:e>
                      </m:d>
                    </m:oMath>
                  </m:oMathPara>
                </a14:m>
                <a:endParaRPr lang="en-US" dirty="0">
                  <a:solidFill>
                    <a:srgbClr val="E47588"/>
                  </a:solidFill>
                  <a:latin typeface="Gill Sans MT" panose="020B0502020104020203" pitchFamily="34" charset="0"/>
                </a:endParaRPr>
              </a:p>
            </p:txBody>
          </p:sp>
        </mc:Choice>
        <mc:Fallback xmlns="">
          <p:sp>
            <p:nvSpPr>
              <p:cNvPr id="29" name="TextBox 28">
                <a:extLst>
                  <a:ext uri="{FF2B5EF4-FFF2-40B4-BE49-F238E27FC236}">
                    <a16:creationId xmlns:a16="http://schemas.microsoft.com/office/drawing/2014/main" id="{1E38D530-3F2D-4B5C-A77A-992754CBB3C8}"/>
                  </a:ext>
                </a:extLst>
              </p:cNvPr>
              <p:cNvSpPr txBox="1">
                <a:spLocks noRot="1" noChangeAspect="1" noMove="1" noResize="1" noEditPoints="1" noAdjustHandles="1" noChangeArrowheads="1" noChangeShapeType="1" noTextEdit="1"/>
              </p:cNvSpPr>
              <p:nvPr/>
            </p:nvSpPr>
            <p:spPr>
              <a:xfrm>
                <a:off x="0" y="3742229"/>
                <a:ext cx="1656223" cy="62235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3879AD1-DF7A-481C-88A6-E740541C01A6}"/>
                  </a:ext>
                </a:extLst>
              </p:cNvPr>
              <p:cNvSpPr/>
              <p:nvPr/>
            </p:nvSpPr>
            <p:spPr>
              <a:xfrm>
                <a:off x="1441704" y="3695990"/>
                <a:ext cx="191783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SO</m:t>
                                  </m:r>
                                </m:e>
                                <m:sub>
                                  <m:r>
                                    <a:rPr lang="en-US" i="0">
                                      <a:solidFill>
                                        <a:srgbClr val="E47588"/>
                                      </a:solidFill>
                                      <a:latin typeface="Cambria Math" panose="02040503050406030204" pitchFamily="18" charset="0"/>
                                    </a:rPr>
                                    <m:t>4</m:t>
                                  </m:r>
                                </m:sub>
                              </m:sSub>
                            </m:num>
                            <m:den>
                              <m:r>
                                <a:rPr lang="en-US" b="0" i="0" smtClean="0">
                                  <a:solidFill>
                                    <a:srgbClr val="E47588"/>
                                  </a:solidFill>
                                  <a:latin typeface="Cambria Math" panose="02040503050406030204" pitchFamily="18" charset="0"/>
                                </a:rPr>
                                <m:t>98.09 </m:t>
                              </m:r>
                              <m:r>
                                <m:rPr>
                                  <m:sty m:val="p"/>
                                </m:rPr>
                                <a:rPr lang="en-US" i="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SO</m:t>
                                  </m:r>
                                </m:e>
                                <m:sub>
                                  <m:r>
                                    <a:rPr lang="en-US" i="0">
                                      <a:solidFill>
                                        <a:srgbClr val="E47588"/>
                                      </a:solidFill>
                                      <a:latin typeface="Cambria Math" panose="02040503050406030204" pitchFamily="18" charset="0"/>
                                    </a:rPr>
                                    <m:t>4</m:t>
                                  </m:r>
                                </m:sub>
                              </m:sSub>
                            </m:den>
                          </m:f>
                        </m:e>
                      </m:d>
                    </m:oMath>
                  </m:oMathPara>
                </a14:m>
                <a:endParaRPr lang="en-US" dirty="0">
                  <a:solidFill>
                    <a:srgbClr val="E47588"/>
                  </a:solidFill>
                  <a:latin typeface="Gill Sans MT" panose="020B0502020104020203" pitchFamily="34" charset="0"/>
                </a:endParaRPr>
              </a:p>
            </p:txBody>
          </p:sp>
        </mc:Choice>
        <mc:Fallback xmlns="">
          <p:sp>
            <p:nvSpPr>
              <p:cNvPr id="30" name="Rectangle 29">
                <a:extLst>
                  <a:ext uri="{FF2B5EF4-FFF2-40B4-BE49-F238E27FC236}">
                    <a16:creationId xmlns:a16="http://schemas.microsoft.com/office/drawing/2014/main" id="{63879AD1-DF7A-481C-88A6-E740541C01A6}"/>
                  </a:ext>
                </a:extLst>
              </p:cNvPr>
              <p:cNvSpPr>
                <a:spLocks noRot="1" noChangeAspect="1" noMove="1" noResize="1" noEditPoints="1" noAdjustHandles="1" noChangeArrowheads="1" noChangeShapeType="1" noTextEdit="1"/>
              </p:cNvSpPr>
              <p:nvPr/>
            </p:nvSpPr>
            <p:spPr>
              <a:xfrm>
                <a:off x="1441704" y="3695990"/>
                <a:ext cx="1917833" cy="71468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AF266CC3-F6C0-45CE-871B-4371A66DE888}"/>
                  </a:ext>
                </a:extLst>
              </p:cNvPr>
              <p:cNvSpPr/>
              <p:nvPr/>
            </p:nvSpPr>
            <p:spPr>
              <a:xfrm>
                <a:off x="3038757" y="3708929"/>
                <a:ext cx="189660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b="0" i="0" smtClean="0">
                                  <a:solidFill>
                                    <a:srgbClr val="E47588"/>
                                  </a:solidFill>
                                  <a:latin typeface="Cambria Math" panose="02040503050406030204" pitchFamily="18" charset="0"/>
                                </a:rPr>
                                <m:t>Br</m:t>
                              </m:r>
                            </m:num>
                            <m:den>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SO</m:t>
                                  </m:r>
                                </m:e>
                                <m:sub>
                                  <m:r>
                                    <a:rPr lang="en-US" i="0">
                                      <a:solidFill>
                                        <a:srgbClr val="E47588"/>
                                      </a:solidFill>
                                      <a:latin typeface="Cambria Math" panose="02040503050406030204" pitchFamily="18" charset="0"/>
                                    </a:rPr>
                                    <m:t>4</m:t>
                                  </m:r>
                                </m:sub>
                              </m:sSub>
                            </m:den>
                          </m:f>
                        </m:e>
                      </m:d>
                    </m:oMath>
                  </m:oMathPara>
                </a14:m>
                <a:endParaRPr lang="en-US" dirty="0">
                  <a:solidFill>
                    <a:srgbClr val="E47588"/>
                  </a:solidFill>
                  <a:latin typeface="Gill Sans MT" panose="020B0502020104020203" pitchFamily="34" charset="0"/>
                </a:endParaRPr>
              </a:p>
            </p:txBody>
          </p:sp>
        </mc:Choice>
        <mc:Fallback xmlns="">
          <p:sp>
            <p:nvSpPr>
              <p:cNvPr id="31" name="Rectangle 30">
                <a:extLst>
                  <a:ext uri="{FF2B5EF4-FFF2-40B4-BE49-F238E27FC236}">
                    <a16:creationId xmlns:a16="http://schemas.microsoft.com/office/drawing/2014/main" id="{AF266CC3-F6C0-45CE-871B-4371A66DE888}"/>
                  </a:ext>
                </a:extLst>
              </p:cNvPr>
              <p:cNvSpPr>
                <a:spLocks noRot="1" noChangeAspect="1" noMove="1" noResize="1" noEditPoints="1" noAdjustHandles="1" noChangeArrowheads="1" noChangeShapeType="1" noTextEdit="1"/>
              </p:cNvSpPr>
              <p:nvPr/>
            </p:nvSpPr>
            <p:spPr>
              <a:xfrm>
                <a:off x="3038757" y="3708929"/>
                <a:ext cx="1896608" cy="7146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CE56B78-A71C-4DB6-8E01-A6553C2BBB53}"/>
                  </a:ext>
                </a:extLst>
              </p:cNvPr>
              <p:cNvSpPr/>
              <p:nvPr/>
            </p:nvSpPr>
            <p:spPr>
              <a:xfrm>
                <a:off x="4610329" y="3702004"/>
                <a:ext cx="215494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137.03</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i="0">
                                  <a:solidFill>
                                    <a:srgbClr val="E47588"/>
                                  </a:solidFill>
                                  <a:latin typeface="Cambria Math" panose="02040503050406030204" pitchFamily="18" charset="0"/>
                                </a:rPr>
                                <m:t>Br</m:t>
                              </m:r>
                            </m:num>
                            <m:den>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i="0">
                                  <a:solidFill>
                                    <a:srgbClr val="E47588"/>
                                  </a:solidFill>
                                  <a:latin typeface="Cambria Math" panose="02040503050406030204" pitchFamily="18" charset="0"/>
                                </a:rPr>
                                <m:t>Br</m:t>
                              </m:r>
                            </m:den>
                          </m:f>
                        </m:e>
                      </m:d>
                    </m:oMath>
                  </m:oMathPara>
                </a14:m>
                <a:endParaRPr lang="en-US" dirty="0">
                  <a:solidFill>
                    <a:srgbClr val="E47588"/>
                  </a:solidFill>
                  <a:latin typeface="Gill Sans MT" panose="020B0502020104020203" pitchFamily="34" charset="0"/>
                </a:endParaRPr>
              </a:p>
            </p:txBody>
          </p:sp>
        </mc:Choice>
        <mc:Fallback xmlns="">
          <p:sp>
            <p:nvSpPr>
              <p:cNvPr id="32" name="Rectangle 31">
                <a:extLst>
                  <a:ext uri="{FF2B5EF4-FFF2-40B4-BE49-F238E27FC236}">
                    <a16:creationId xmlns:a16="http://schemas.microsoft.com/office/drawing/2014/main" id="{8CE56B78-A71C-4DB6-8E01-A6553C2BBB53}"/>
                  </a:ext>
                </a:extLst>
              </p:cNvPr>
              <p:cNvSpPr>
                <a:spLocks noRot="1" noChangeAspect="1" noMove="1" noResize="1" noEditPoints="1" noAdjustHandles="1" noChangeArrowheads="1" noChangeShapeType="1" noTextEdit="1"/>
              </p:cNvSpPr>
              <p:nvPr/>
            </p:nvSpPr>
            <p:spPr>
              <a:xfrm>
                <a:off x="4610329" y="3702004"/>
                <a:ext cx="2154949" cy="71468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558F31F-C4F8-4AA4-A8A7-C247A3BFD94F}"/>
                  </a:ext>
                </a:extLst>
              </p:cNvPr>
              <p:cNvSpPr/>
              <p:nvPr/>
            </p:nvSpPr>
            <p:spPr>
              <a:xfrm>
                <a:off x="6559338" y="3874414"/>
                <a:ext cx="198631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0" smtClean="0">
                          <a:solidFill>
                            <a:srgbClr val="E47588"/>
                          </a:solidFill>
                          <a:latin typeface="Cambria Math" panose="02040503050406030204" pitchFamily="18" charset="0"/>
                        </a:rPr>
                        <m:t>=</m:t>
                      </m:r>
                      <m:r>
                        <a:rPr lang="en-US" b="0" i="0" smtClean="0">
                          <a:solidFill>
                            <a:srgbClr val="E47588"/>
                          </a:solidFill>
                          <a:latin typeface="Cambria Math" panose="02040503050406030204" pitchFamily="18" charset="0"/>
                        </a:rPr>
                        <m:t>45.68</m:t>
                      </m:r>
                      <m:r>
                        <a:rPr lang="en-US"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m:t>
                          </m:r>
                        </m:e>
                        <m:sub>
                          <m:r>
                            <a:rPr lang="en-US" i="0">
                              <a:solidFill>
                                <a:srgbClr val="E47588"/>
                              </a:solidFill>
                              <a:latin typeface="Cambria Math" panose="02040503050406030204" pitchFamily="18" charset="0"/>
                            </a:rPr>
                            <m:t>4</m:t>
                          </m:r>
                        </m:sub>
                      </m:sSub>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9</m:t>
                          </m:r>
                        </m:sub>
                      </m:sSub>
                      <m:r>
                        <m:rPr>
                          <m:sty m:val="p"/>
                        </m:rPr>
                        <a:rPr lang="en-US" i="0">
                          <a:solidFill>
                            <a:srgbClr val="E47588"/>
                          </a:solidFill>
                          <a:latin typeface="Cambria Math" panose="02040503050406030204" pitchFamily="18" charset="0"/>
                        </a:rPr>
                        <m:t>Br</m:t>
                      </m:r>
                    </m:oMath>
                  </m:oMathPara>
                </a14:m>
                <a:endParaRPr lang="en-US" dirty="0">
                  <a:solidFill>
                    <a:srgbClr val="E47588"/>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i="0">
                          <a:solidFill>
                            <a:srgbClr val="E47588"/>
                          </a:solidFill>
                          <a:latin typeface="Cambria Math" panose="02040503050406030204" pitchFamily="18" charset="0"/>
                        </a:rPr>
                        <m:t>possible</m:t>
                      </m:r>
                    </m:oMath>
                  </m:oMathPara>
                </a14:m>
                <a:endParaRPr lang="en-US" dirty="0">
                  <a:solidFill>
                    <a:srgbClr val="E47588"/>
                  </a:solidFill>
                  <a:latin typeface="Gill Sans MT" panose="020B0502020104020203" pitchFamily="34" charset="0"/>
                </a:endParaRPr>
              </a:p>
            </p:txBody>
          </p:sp>
        </mc:Choice>
        <mc:Fallback xmlns="">
          <p:sp>
            <p:nvSpPr>
              <p:cNvPr id="33" name="Rectangle 32">
                <a:extLst>
                  <a:ext uri="{FF2B5EF4-FFF2-40B4-BE49-F238E27FC236}">
                    <a16:creationId xmlns:a16="http://schemas.microsoft.com/office/drawing/2014/main" id="{5558F31F-C4F8-4AA4-A8A7-C247A3BFD94F}"/>
                  </a:ext>
                </a:extLst>
              </p:cNvPr>
              <p:cNvSpPr>
                <a:spLocks noRot="1" noChangeAspect="1" noMove="1" noResize="1" noEditPoints="1" noAdjustHandles="1" noChangeArrowheads="1" noChangeShapeType="1" noTextEdit="1"/>
              </p:cNvSpPr>
              <p:nvPr/>
            </p:nvSpPr>
            <p:spPr>
              <a:xfrm>
                <a:off x="6559338" y="3874414"/>
                <a:ext cx="1986313" cy="646331"/>
              </a:xfrm>
              <a:prstGeom prst="rect">
                <a:avLst/>
              </a:prstGeom>
              <a:blipFill>
                <a:blip r:embed="rId17"/>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72D9D27-A56E-4B01-8EA6-BB2384C6932F}"/>
                  </a:ext>
                </a:extLst>
              </p:cNvPr>
              <p:cNvSpPr txBox="1"/>
              <p:nvPr/>
            </p:nvSpPr>
            <p:spPr>
              <a:xfrm>
                <a:off x="2034536" y="4798278"/>
                <a:ext cx="3695499"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Yield</m:t>
                      </m:r>
                      <m:r>
                        <a:rPr lang="en-US" b="0" i="0" smtClean="0">
                          <a:solidFill>
                            <a:srgbClr val="E47588"/>
                          </a:solidFill>
                          <a:latin typeface="Cambria Math" panose="02040503050406030204" pitchFamily="18" charset="0"/>
                        </a:rPr>
                        <m:t>= </m:t>
                      </m:r>
                      <m:f>
                        <m:fPr>
                          <m:ctrlPr>
                            <a:rPr lang="en-US" b="0" i="1" smtClean="0">
                              <a:solidFill>
                                <a:srgbClr val="E47588"/>
                              </a:solidFill>
                              <a:latin typeface="Cambria Math" panose="02040503050406030204" pitchFamily="18" charset="0"/>
                            </a:rPr>
                          </m:ctrlPr>
                        </m:fPr>
                        <m:num>
                          <m:r>
                            <m:rPr>
                              <m:sty m:val="p"/>
                            </m:rPr>
                            <a:rPr lang="en-US" b="0" i="0" smtClean="0">
                              <a:solidFill>
                                <a:srgbClr val="E47588"/>
                              </a:solidFill>
                              <a:latin typeface="Cambria Math" panose="02040503050406030204" pitchFamily="18" charset="0"/>
                            </a:rPr>
                            <m:t>Actual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Yield</m:t>
                          </m:r>
                        </m:num>
                        <m:den>
                          <m:r>
                            <m:rPr>
                              <m:sty m:val="p"/>
                            </m:rPr>
                            <a:rPr lang="en-US" b="0" i="0" smtClean="0">
                              <a:solidFill>
                                <a:srgbClr val="E47588"/>
                              </a:solidFill>
                              <a:latin typeface="Cambria Math" panose="02040503050406030204" pitchFamily="18" charset="0"/>
                            </a:rPr>
                            <m:t>Theoretical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Yield</m:t>
                          </m:r>
                        </m:den>
                      </m:f>
                      <m:r>
                        <a:rPr lang="en-US" b="0" i="1" smtClean="0">
                          <a:solidFill>
                            <a:srgbClr val="E47588"/>
                          </a:solidFill>
                          <a:latin typeface="Cambria Math" panose="02040503050406030204" pitchFamily="18" charset="0"/>
                        </a:rPr>
                        <m:t>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100%</m:t>
                      </m:r>
                    </m:oMath>
                  </m:oMathPara>
                </a14:m>
                <a:endParaRPr lang="en-US" dirty="0">
                  <a:solidFill>
                    <a:srgbClr val="E47588"/>
                  </a:solidFill>
                </a:endParaRPr>
              </a:p>
            </p:txBody>
          </p:sp>
        </mc:Choice>
        <mc:Fallback xmlns="">
          <p:sp>
            <p:nvSpPr>
              <p:cNvPr id="34" name="TextBox 33">
                <a:extLst>
                  <a:ext uri="{FF2B5EF4-FFF2-40B4-BE49-F238E27FC236}">
                    <a16:creationId xmlns:a16="http://schemas.microsoft.com/office/drawing/2014/main" id="{C72D9D27-A56E-4B01-8EA6-BB2384C6932F}"/>
                  </a:ext>
                </a:extLst>
              </p:cNvPr>
              <p:cNvSpPr txBox="1">
                <a:spLocks noRot="1" noChangeAspect="1" noMove="1" noResize="1" noEditPoints="1" noAdjustHandles="1" noChangeArrowheads="1" noChangeShapeType="1" noTextEdit="1"/>
              </p:cNvSpPr>
              <p:nvPr/>
            </p:nvSpPr>
            <p:spPr>
              <a:xfrm>
                <a:off x="2034536" y="4798278"/>
                <a:ext cx="3695499" cy="52604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6477E55-A6CB-4760-BC67-E96CF2E461B1}"/>
                  </a:ext>
                </a:extLst>
              </p:cNvPr>
              <p:cNvSpPr txBox="1"/>
              <p:nvPr/>
            </p:nvSpPr>
            <p:spPr>
              <a:xfrm>
                <a:off x="2034535" y="5499034"/>
                <a:ext cx="2583015" cy="519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Yield</m:t>
                      </m:r>
                      <m:r>
                        <a:rPr lang="en-US" b="0" i="0" smtClean="0">
                          <a:solidFill>
                            <a:srgbClr val="E47588"/>
                          </a:solidFill>
                          <a:latin typeface="Cambria Math" panose="02040503050406030204" pitchFamily="18" charset="0"/>
                        </a:rPr>
                        <m:t>= </m:t>
                      </m:r>
                      <m:f>
                        <m:fPr>
                          <m:ctrlPr>
                            <a:rPr lang="en-US" b="0"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17.1</m:t>
                          </m:r>
                        </m:num>
                        <m:den>
                          <m:r>
                            <a:rPr lang="en-US" b="0" i="0" smtClean="0">
                              <a:solidFill>
                                <a:srgbClr val="E47588"/>
                              </a:solidFill>
                              <a:latin typeface="Cambria Math" panose="02040503050406030204" pitchFamily="18" charset="0"/>
                            </a:rPr>
                            <m:t>27.72</m:t>
                          </m:r>
                        </m:den>
                      </m:f>
                      <m:r>
                        <a:rPr lang="en-US" b="0" i="1" smtClean="0">
                          <a:solidFill>
                            <a:srgbClr val="E47588"/>
                          </a:solidFill>
                          <a:latin typeface="Cambria Math" panose="02040503050406030204" pitchFamily="18" charset="0"/>
                        </a:rPr>
                        <m:t>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100%</m:t>
                      </m:r>
                    </m:oMath>
                  </m:oMathPara>
                </a14:m>
                <a:endParaRPr lang="en-US" dirty="0">
                  <a:solidFill>
                    <a:srgbClr val="E47588"/>
                  </a:solidFill>
                </a:endParaRPr>
              </a:p>
            </p:txBody>
          </p:sp>
        </mc:Choice>
        <mc:Fallback xmlns="">
          <p:sp>
            <p:nvSpPr>
              <p:cNvPr id="35" name="TextBox 34">
                <a:extLst>
                  <a:ext uri="{FF2B5EF4-FFF2-40B4-BE49-F238E27FC236}">
                    <a16:creationId xmlns:a16="http://schemas.microsoft.com/office/drawing/2014/main" id="{16477E55-A6CB-4760-BC67-E96CF2E461B1}"/>
                  </a:ext>
                </a:extLst>
              </p:cNvPr>
              <p:cNvSpPr txBox="1">
                <a:spLocks noRot="1" noChangeAspect="1" noMove="1" noResize="1" noEditPoints="1" noAdjustHandles="1" noChangeArrowheads="1" noChangeShapeType="1" noTextEdit="1"/>
              </p:cNvSpPr>
              <p:nvPr/>
            </p:nvSpPr>
            <p:spPr>
              <a:xfrm>
                <a:off x="2034535" y="5499034"/>
                <a:ext cx="2583015" cy="519438"/>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AC19B47-59A5-405B-8CEE-B2EC8DA1D153}"/>
                  </a:ext>
                </a:extLst>
              </p:cNvPr>
              <p:cNvSpPr txBox="1"/>
              <p:nvPr/>
            </p:nvSpPr>
            <p:spPr>
              <a:xfrm>
                <a:off x="2034535" y="6193187"/>
                <a:ext cx="17472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Yield</m:t>
                      </m:r>
                      <m:r>
                        <a:rPr lang="en-US" b="0" i="0" smtClean="0">
                          <a:solidFill>
                            <a:srgbClr val="E47588"/>
                          </a:solidFill>
                          <a:latin typeface="Cambria Math" panose="02040503050406030204" pitchFamily="18" charset="0"/>
                        </a:rPr>
                        <m:t>=</m:t>
                      </m:r>
                      <m:r>
                        <a:rPr lang="en-US" b="0" i="1" smtClean="0">
                          <a:solidFill>
                            <a:srgbClr val="E47588"/>
                          </a:solidFill>
                          <a:latin typeface="Cambria Math" panose="02040503050406030204" pitchFamily="18" charset="0"/>
                        </a:rPr>
                        <m:t>61.7%</m:t>
                      </m:r>
                    </m:oMath>
                  </m:oMathPara>
                </a14:m>
                <a:endParaRPr lang="en-US" dirty="0">
                  <a:solidFill>
                    <a:srgbClr val="E47588"/>
                  </a:solidFill>
                </a:endParaRPr>
              </a:p>
            </p:txBody>
          </p:sp>
        </mc:Choice>
        <mc:Fallback xmlns="">
          <p:sp>
            <p:nvSpPr>
              <p:cNvPr id="36" name="TextBox 35">
                <a:extLst>
                  <a:ext uri="{FF2B5EF4-FFF2-40B4-BE49-F238E27FC236}">
                    <a16:creationId xmlns:a16="http://schemas.microsoft.com/office/drawing/2014/main" id="{BAC19B47-59A5-405B-8CEE-B2EC8DA1D153}"/>
                  </a:ext>
                </a:extLst>
              </p:cNvPr>
              <p:cNvSpPr txBox="1">
                <a:spLocks noRot="1" noChangeAspect="1" noMove="1" noResize="1" noEditPoints="1" noAdjustHandles="1" noChangeArrowheads="1" noChangeShapeType="1" noTextEdit="1"/>
              </p:cNvSpPr>
              <p:nvPr/>
            </p:nvSpPr>
            <p:spPr>
              <a:xfrm>
                <a:off x="2034535" y="6193187"/>
                <a:ext cx="1747273" cy="276999"/>
              </a:xfrm>
              <a:prstGeom prst="rect">
                <a:avLst/>
              </a:prstGeom>
              <a:blipFill>
                <a:blip r:embed="rId20"/>
                <a:stretch>
                  <a:fillRect l="-3147" r="-3497" b="-13333"/>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0F9DB2EC-5AA2-4981-B841-F258AD586C48}"/>
              </a:ext>
            </a:extLst>
          </p:cNvPr>
          <p:cNvCxnSpPr>
            <a:cxnSpLocks/>
          </p:cNvCxnSpPr>
          <p:nvPr/>
        </p:nvCxnSpPr>
        <p:spPr>
          <a:xfrm flipV="1">
            <a:off x="674909" y="2259388"/>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A53368-C6A8-4B9E-9D86-ED8053219B43}"/>
              </a:ext>
            </a:extLst>
          </p:cNvPr>
          <p:cNvCxnSpPr>
            <a:cxnSpLocks/>
          </p:cNvCxnSpPr>
          <p:nvPr/>
        </p:nvCxnSpPr>
        <p:spPr>
          <a:xfrm flipV="1">
            <a:off x="2226392" y="2205745"/>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224840-18FD-4DB9-A550-A440C6644833}"/>
              </a:ext>
            </a:extLst>
          </p:cNvPr>
          <p:cNvCxnSpPr>
            <a:cxnSpLocks/>
          </p:cNvCxnSpPr>
          <p:nvPr/>
        </p:nvCxnSpPr>
        <p:spPr>
          <a:xfrm flipV="1">
            <a:off x="2541512" y="2558105"/>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8CAEAD-EB88-4C1A-99DC-72C5494AC6FA}"/>
              </a:ext>
            </a:extLst>
          </p:cNvPr>
          <p:cNvCxnSpPr>
            <a:cxnSpLocks/>
          </p:cNvCxnSpPr>
          <p:nvPr/>
        </p:nvCxnSpPr>
        <p:spPr>
          <a:xfrm flipV="1">
            <a:off x="3994404" y="2251355"/>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6132F2-9B04-46B1-A484-6084AD9394E9}"/>
              </a:ext>
            </a:extLst>
          </p:cNvPr>
          <p:cNvCxnSpPr>
            <a:cxnSpLocks/>
          </p:cNvCxnSpPr>
          <p:nvPr/>
        </p:nvCxnSpPr>
        <p:spPr>
          <a:xfrm flipV="1">
            <a:off x="4012350" y="2569733"/>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2E8D74-2172-4FBD-AEC3-155B6F5F373B}"/>
              </a:ext>
            </a:extLst>
          </p:cNvPr>
          <p:cNvCxnSpPr>
            <a:cxnSpLocks/>
          </p:cNvCxnSpPr>
          <p:nvPr/>
        </p:nvCxnSpPr>
        <p:spPr>
          <a:xfrm flipV="1">
            <a:off x="5721075" y="2562999"/>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B72902A-B946-4A41-9745-787A4CA209AE}"/>
              </a:ext>
            </a:extLst>
          </p:cNvPr>
          <p:cNvCxnSpPr>
            <a:cxnSpLocks/>
          </p:cNvCxnSpPr>
          <p:nvPr/>
        </p:nvCxnSpPr>
        <p:spPr>
          <a:xfrm flipV="1">
            <a:off x="674909" y="3003127"/>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F0E475-95CF-41C7-9643-11B8441CEB7E}"/>
              </a:ext>
            </a:extLst>
          </p:cNvPr>
          <p:cNvCxnSpPr>
            <a:cxnSpLocks/>
          </p:cNvCxnSpPr>
          <p:nvPr/>
        </p:nvCxnSpPr>
        <p:spPr>
          <a:xfrm flipV="1">
            <a:off x="2000476" y="2964873"/>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5A09A3-0CE4-4E0A-A5EB-5ACC1F052B63}"/>
              </a:ext>
            </a:extLst>
          </p:cNvPr>
          <p:cNvCxnSpPr>
            <a:cxnSpLocks/>
          </p:cNvCxnSpPr>
          <p:nvPr/>
        </p:nvCxnSpPr>
        <p:spPr>
          <a:xfrm flipV="1">
            <a:off x="2311827" y="3342862"/>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24B211-5E58-46A3-8D77-531334C094FE}"/>
              </a:ext>
            </a:extLst>
          </p:cNvPr>
          <p:cNvCxnSpPr>
            <a:cxnSpLocks/>
          </p:cNvCxnSpPr>
          <p:nvPr/>
        </p:nvCxnSpPr>
        <p:spPr>
          <a:xfrm flipV="1">
            <a:off x="3488628" y="2996388"/>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3E158D-D5FF-4FB2-98E2-294B91296A50}"/>
              </a:ext>
            </a:extLst>
          </p:cNvPr>
          <p:cNvCxnSpPr>
            <a:cxnSpLocks/>
          </p:cNvCxnSpPr>
          <p:nvPr/>
        </p:nvCxnSpPr>
        <p:spPr>
          <a:xfrm flipV="1">
            <a:off x="3601860" y="3333334"/>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E4E9FD0-069E-4C76-BEA0-4A50E4AD0D35}"/>
              </a:ext>
            </a:extLst>
          </p:cNvPr>
          <p:cNvCxnSpPr>
            <a:cxnSpLocks/>
          </p:cNvCxnSpPr>
          <p:nvPr/>
        </p:nvCxnSpPr>
        <p:spPr>
          <a:xfrm flipV="1">
            <a:off x="5167950" y="3342862"/>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4E2B84-214B-4F40-9BAA-46D8EAEB4146}"/>
              </a:ext>
            </a:extLst>
          </p:cNvPr>
          <p:cNvCxnSpPr>
            <a:cxnSpLocks/>
          </p:cNvCxnSpPr>
          <p:nvPr/>
        </p:nvCxnSpPr>
        <p:spPr>
          <a:xfrm flipV="1">
            <a:off x="674909" y="3878950"/>
            <a:ext cx="580343" cy="9686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4B4D42-152D-40C6-9FD4-83197C0D2084}"/>
              </a:ext>
            </a:extLst>
          </p:cNvPr>
          <p:cNvCxnSpPr>
            <a:cxnSpLocks/>
          </p:cNvCxnSpPr>
          <p:nvPr/>
        </p:nvCxnSpPr>
        <p:spPr>
          <a:xfrm flipV="1">
            <a:off x="2043746" y="3802211"/>
            <a:ext cx="644069" cy="144587"/>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147442B-CC8C-48B1-9EC0-B9E4211A1323}"/>
              </a:ext>
            </a:extLst>
          </p:cNvPr>
          <p:cNvCxnSpPr>
            <a:cxnSpLocks/>
          </p:cNvCxnSpPr>
          <p:nvPr/>
        </p:nvCxnSpPr>
        <p:spPr>
          <a:xfrm flipV="1">
            <a:off x="2389104" y="4199369"/>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8B83E6-F9DD-4F7E-A8D7-A8CDF21EE7C4}"/>
              </a:ext>
            </a:extLst>
          </p:cNvPr>
          <p:cNvCxnSpPr>
            <a:cxnSpLocks/>
          </p:cNvCxnSpPr>
          <p:nvPr/>
        </p:nvCxnSpPr>
        <p:spPr>
          <a:xfrm flipV="1">
            <a:off x="3516315" y="3849947"/>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A9E890-D65C-4C92-90DF-8D6E5FA519F8}"/>
              </a:ext>
            </a:extLst>
          </p:cNvPr>
          <p:cNvCxnSpPr>
            <a:cxnSpLocks/>
          </p:cNvCxnSpPr>
          <p:nvPr/>
        </p:nvCxnSpPr>
        <p:spPr>
          <a:xfrm flipV="1">
            <a:off x="3609075" y="4209157"/>
            <a:ext cx="551574" cy="97074"/>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83758E-5A2B-4DF5-88F7-8D8C114E26CD}"/>
              </a:ext>
            </a:extLst>
          </p:cNvPr>
          <p:cNvCxnSpPr>
            <a:cxnSpLocks/>
          </p:cNvCxnSpPr>
          <p:nvPr/>
        </p:nvCxnSpPr>
        <p:spPr>
          <a:xfrm flipV="1">
            <a:off x="5309231" y="4209157"/>
            <a:ext cx="577596" cy="87286"/>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52</a:t>
            </a:fld>
            <a:endParaRPr lang="en-US" dirty="0">
              <a:solidFill>
                <a:schemeClr val="bg1"/>
              </a:solidFill>
            </a:endParaRPr>
          </a:p>
        </p:txBody>
      </p:sp>
      <p:sp>
        <p:nvSpPr>
          <p:cNvPr id="8" name="Rectangle 2">
            <a:extLst>
              <a:ext uri="{FF2B5EF4-FFF2-40B4-BE49-F238E27FC236}">
                <a16:creationId xmlns:a16="http://schemas.microsoft.com/office/drawing/2014/main" id="{82571BA5-6758-45F4-AA98-8E1885F8BD4D}"/>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C588C568-C034-4DF0-852A-B215A6781977}"/>
                  </a:ext>
                </a:extLst>
              </p:cNvPr>
              <p:cNvSpPr txBox="1">
                <a:spLocks/>
              </p:cNvSpPr>
              <p:nvPr/>
            </p:nvSpPr>
            <p:spPr>
              <a:xfrm>
                <a:off x="0" y="902970"/>
                <a:ext cx="9144000" cy="1346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Consider the following reaction:</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OH +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NaBr</a:t>
                </a:r>
                <a:r>
                  <a:rPr lang="en-US" sz="1800" dirty="0">
                    <a:solidFill>
                      <a:schemeClr val="tx1">
                        <a:lumMod val="75000"/>
                        <a:lumOff val="25000"/>
                      </a:schemeClr>
                    </a:solidFill>
                    <a:latin typeface="Gill Sans MT" panose="020B0502020104020203" pitchFamily="34" charset="0"/>
                    <a:cs typeface="Arial" panose="020B0604020202020204" pitchFamily="34" charset="0"/>
                  </a:rPr>
                  <a:t> +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Br + NaHSO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O </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If 15.0 g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OH react with 22.4 g of </a:t>
                </a:r>
                <a:r>
                  <a:rPr lang="en-US" sz="1800" dirty="0" err="1">
                    <a:solidFill>
                      <a:schemeClr val="tx1">
                        <a:lumMod val="75000"/>
                        <a:lumOff val="25000"/>
                      </a:schemeClr>
                    </a:solidFill>
                    <a:latin typeface="Gill Sans MT" panose="020B0502020104020203" pitchFamily="34" charset="0"/>
                    <a:cs typeface="Arial" panose="020B0604020202020204" pitchFamily="34" charset="0"/>
                  </a:rPr>
                  <a:t>NaBr</a:t>
                </a:r>
                <a:r>
                  <a:rPr lang="en-US" sz="1800" dirty="0">
                    <a:solidFill>
                      <a:schemeClr val="tx1">
                        <a:lumMod val="75000"/>
                        <a:lumOff val="25000"/>
                      </a:schemeClr>
                    </a:solidFill>
                    <a:latin typeface="Gill Sans MT" panose="020B0502020104020203" pitchFamily="34" charset="0"/>
                    <a:cs typeface="Arial" panose="020B0604020202020204" pitchFamily="34" charset="0"/>
                  </a:rPr>
                  <a:t> and 32.7 g of 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SO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to yield 17.1 g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sz="1800" dirty="0">
                    <a:solidFill>
                      <a:schemeClr val="tx1">
                        <a:lumMod val="75000"/>
                        <a:lumOff val="25000"/>
                      </a:schemeClr>
                    </a:solidFill>
                    <a:latin typeface="Gill Sans MT" panose="020B0502020104020203" pitchFamily="34" charset="0"/>
                    <a:cs typeface="Arial" panose="020B0604020202020204" pitchFamily="34" charset="0"/>
                  </a:rPr>
                  <a:t>Br, what is the percent yield of this reaction? </a:t>
                </a:r>
              </a:p>
            </p:txBody>
          </p:sp>
        </mc:Choice>
        <mc:Fallback xmlns="">
          <p:sp>
            <p:nvSpPr>
              <p:cNvPr id="9" name="Content Placeholder 2">
                <a:extLst>
                  <a:ext uri="{FF2B5EF4-FFF2-40B4-BE49-F238E27FC236}">
                    <a16:creationId xmlns:a16="http://schemas.microsoft.com/office/drawing/2014/main" id="{C588C568-C034-4DF0-852A-B215A6781977}"/>
                  </a:ext>
                </a:extLst>
              </p:cNvPr>
              <p:cNvSpPr txBox="1">
                <a:spLocks noRot="1" noChangeAspect="1" noMove="1" noResize="1" noEditPoints="1" noAdjustHandles="1" noChangeArrowheads="1" noChangeShapeType="1" noTextEdit="1"/>
              </p:cNvSpPr>
              <p:nvPr/>
            </p:nvSpPr>
            <p:spPr>
              <a:xfrm>
                <a:off x="0" y="902970"/>
                <a:ext cx="9144000" cy="1346743"/>
              </a:xfrm>
              <a:prstGeom prst="rect">
                <a:avLst/>
              </a:prstGeom>
              <a:blipFill>
                <a:blip r:embed="rId2"/>
                <a:stretch>
                  <a:fillRect l="-533" t="-4072" b="-6335"/>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B2AC7014-CC77-40E2-BDF1-8CDF1986B6B0}"/>
              </a:ext>
            </a:extLst>
          </p:cNvPr>
          <p:cNvSpPr txBox="1">
            <a:spLocks/>
          </p:cNvSpPr>
          <p:nvPr/>
        </p:nvSpPr>
        <p:spPr>
          <a:xfrm>
            <a:off x="1" y="3022378"/>
            <a:ext cx="9143999" cy="865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Silicon nitride (Si</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N</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sz="1800" dirty="0">
                <a:solidFill>
                  <a:schemeClr val="tx1">
                    <a:lumMod val="75000"/>
                    <a:lumOff val="25000"/>
                  </a:schemeClr>
                </a:solidFill>
                <a:latin typeface="Gill Sans MT" panose="020B0502020104020203" pitchFamily="34" charset="0"/>
                <a:cs typeface="Arial" panose="020B0604020202020204" pitchFamily="34" charset="0"/>
              </a:rPr>
              <a:t>) is made by combining Si and nitrogen gas (N</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 high temperature. How much (in g) Si is needed to react with an excess of nitrogen gas to prepare 125 g of silicon nitride if the percent yield of the reaction is 95.0%?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2F760490-92C1-4E29-8C4D-D99B5B025E08}"/>
                  </a:ext>
                </a:extLst>
              </p:cNvPr>
              <p:cNvSpPr txBox="1">
                <a:spLocks/>
              </p:cNvSpPr>
              <p:nvPr/>
            </p:nvSpPr>
            <p:spPr>
              <a:xfrm>
                <a:off x="0" y="4660737"/>
                <a:ext cx="9144000" cy="15626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Consider the following reaction :</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 + Br</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5</a:t>
                </a:r>
                <a:r>
                  <a:rPr lang="en-US" sz="1800" dirty="0">
                    <a:solidFill>
                      <a:schemeClr val="tx1">
                        <a:lumMod val="75000"/>
                        <a:lumOff val="25000"/>
                      </a:schemeClr>
                    </a:solidFill>
                    <a:latin typeface="Gill Sans MT" panose="020B0502020104020203" pitchFamily="34" charset="0"/>
                    <a:cs typeface="Arial" panose="020B0604020202020204" pitchFamily="34" charset="0"/>
                  </a:rPr>
                  <a:t>Br + HBr</a:t>
                </a: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a. What is the theoretical yield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5</a:t>
                </a:r>
                <a:r>
                  <a:rPr lang="en-US" sz="1800" dirty="0">
                    <a:solidFill>
                      <a:schemeClr val="tx1">
                        <a:lumMod val="75000"/>
                        <a:lumOff val="25000"/>
                      </a:schemeClr>
                    </a:solidFill>
                    <a:latin typeface="Gill Sans MT" panose="020B0502020104020203" pitchFamily="34" charset="0"/>
                    <a:cs typeface="Arial" panose="020B0604020202020204" pitchFamily="34" charset="0"/>
                  </a:rPr>
                  <a:t>Br if 42.1 g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 react with 73.0 g of Br</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 b. If the actual yield of C</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H</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5</a:t>
                </a:r>
                <a:r>
                  <a:rPr lang="en-US" sz="1800" dirty="0">
                    <a:solidFill>
                      <a:schemeClr val="tx1">
                        <a:lumMod val="75000"/>
                        <a:lumOff val="25000"/>
                      </a:schemeClr>
                    </a:solidFill>
                    <a:latin typeface="Gill Sans MT" panose="020B0502020104020203" pitchFamily="34" charset="0"/>
                    <a:cs typeface="Arial" panose="020B0604020202020204" pitchFamily="34" charset="0"/>
                  </a:rPr>
                  <a:t>Br is 63.6 g, what is the percent yield?</a:t>
                </a:r>
              </a:p>
              <a:p>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11" name="Content Placeholder 2">
                <a:extLst>
                  <a:ext uri="{FF2B5EF4-FFF2-40B4-BE49-F238E27FC236}">
                    <a16:creationId xmlns:a16="http://schemas.microsoft.com/office/drawing/2014/main" id="{2F760490-92C1-4E29-8C4D-D99B5B025E08}"/>
                  </a:ext>
                </a:extLst>
              </p:cNvPr>
              <p:cNvSpPr txBox="1">
                <a:spLocks noRot="1" noChangeAspect="1" noMove="1" noResize="1" noEditPoints="1" noAdjustHandles="1" noChangeArrowheads="1" noChangeShapeType="1" noTextEdit="1"/>
              </p:cNvSpPr>
              <p:nvPr/>
            </p:nvSpPr>
            <p:spPr>
              <a:xfrm>
                <a:off x="0" y="4660737"/>
                <a:ext cx="9144000" cy="1562608"/>
              </a:xfrm>
              <a:prstGeom prst="rect">
                <a:avLst/>
              </a:prstGeom>
              <a:blipFill>
                <a:blip r:embed="rId3"/>
                <a:stretch>
                  <a:fillRect l="-533" t="-3906"/>
                </a:stretch>
              </a:blipFill>
            </p:spPr>
            <p:txBody>
              <a:bodyPr/>
              <a:lstStyle/>
              <a:p>
                <a:r>
                  <a:rPr lang="en-US">
                    <a:noFill/>
                  </a:rPr>
                  <a:t> </a:t>
                </a:r>
              </a:p>
            </p:txBody>
          </p:sp>
        </mc:Fallback>
      </mc:AlternateContent>
    </p:spTree>
    <p:extLst>
      <p:ext uri="{BB962C8B-B14F-4D97-AF65-F5344CB8AC3E}">
        <p14:creationId xmlns:p14="http://schemas.microsoft.com/office/powerpoint/2010/main" val="2755704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53</a:t>
            </a:fld>
            <a:endParaRPr lang="en-US" dirty="0">
              <a:solidFill>
                <a:schemeClr val="bg1"/>
              </a:solidFill>
            </a:endParaRPr>
          </a:p>
        </p:txBody>
      </p:sp>
      <p:sp>
        <p:nvSpPr>
          <p:cNvPr id="8" name="TextBox 6">
            <a:extLst>
              <a:ext uri="{FF2B5EF4-FFF2-40B4-BE49-F238E27FC236}">
                <a16:creationId xmlns:a16="http://schemas.microsoft.com/office/drawing/2014/main" id="{A096BD21-565D-4D06-9F69-91A264D0E25A}"/>
              </a:ext>
            </a:extLst>
          </p:cNvPr>
          <p:cNvSpPr txBox="1">
            <a:spLocks noChangeArrowheads="1"/>
          </p:cNvSpPr>
          <p:nvPr/>
        </p:nvSpPr>
        <p:spPr bwMode="auto">
          <a:xfrm>
            <a:off x="0" y="943207"/>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67AEB6"/>
                </a:solidFill>
                <a:latin typeface="Gill Sans MT" panose="020B0502020104020203" pitchFamily="34" charset="0"/>
                <a:cs typeface="Arial" panose="020B0604020202020204" pitchFamily="34" charset="0"/>
              </a:rPr>
              <a:t>Gravimetric</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analysis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is an analytical technique based on the measurement of mass. Gravimetric analysis is highly accurate. Applicable only to reactions that go to completion or have nearly 100 % yield.</a:t>
            </a:r>
          </a:p>
        </p:txBody>
      </p:sp>
      <p:sp>
        <p:nvSpPr>
          <p:cNvPr id="9" name="Rectangle 2">
            <a:extLst>
              <a:ext uri="{FF2B5EF4-FFF2-40B4-BE49-F238E27FC236}">
                <a16:creationId xmlns:a16="http://schemas.microsoft.com/office/drawing/2014/main" id="{EA312512-41CD-4622-8985-1D33147087C0}"/>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Aqueous Reactions and Chemical Analysis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4">
            <a:extLst>
              <a:ext uri="{FF2B5EF4-FFF2-40B4-BE49-F238E27FC236}">
                <a16:creationId xmlns:a16="http://schemas.microsoft.com/office/drawing/2014/main" id="{210B2AB8-C176-4DA8-8FF1-B1342CDEE694}"/>
              </a:ext>
            </a:extLst>
          </p:cNvPr>
          <p:cNvSpPr txBox="1">
            <a:spLocks noChangeArrowheads="1"/>
          </p:cNvSpPr>
          <p:nvPr/>
        </p:nvSpPr>
        <p:spPr bwMode="auto">
          <a:xfrm>
            <a:off x="0" y="1982645"/>
            <a:ext cx="9144000" cy="1022459"/>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 0.8633-g sample of an ionic compound containing chloride ions and an unknown metal cation is dissolved in water and treated with an excess of AgNO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If 1.5615 g of AgCl precipitate forms, what is the percent by mass of Cl in the original sample?</a:t>
            </a:r>
          </a:p>
        </p:txBody>
      </p:sp>
      <p:cxnSp>
        <p:nvCxnSpPr>
          <p:cNvPr id="11" name="Straight Connector 10">
            <a:extLst>
              <a:ext uri="{FF2B5EF4-FFF2-40B4-BE49-F238E27FC236}">
                <a16:creationId xmlns:a16="http://schemas.microsoft.com/office/drawing/2014/main" id="{056BEC21-E299-4654-8956-F76A96B14301}"/>
              </a:ext>
            </a:extLst>
          </p:cNvPr>
          <p:cNvCxnSpPr/>
          <p:nvPr/>
        </p:nvCxnSpPr>
        <p:spPr>
          <a:xfrm>
            <a:off x="0" y="1968131"/>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4">
            <a:extLst>
              <a:ext uri="{FF2B5EF4-FFF2-40B4-BE49-F238E27FC236}">
                <a16:creationId xmlns:a16="http://schemas.microsoft.com/office/drawing/2014/main" id="{FA7EA6BF-8ABA-4465-8A75-731DA2CDAA13}"/>
              </a:ext>
            </a:extLst>
          </p:cNvPr>
          <p:cNvSpPr txBox="1">
            <a:spLocks noChangeArrowheads="1"/>
          </p:cNvSpPr>
          <p:nvPr/>
        </p:nvSpPr>
        <p:spPr bwMode="auto">
          <a:xfrm>
            <a:off x="0" y="3143535"/>
            <a:ext cx="9144000" cy="830997"/>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sz="1600" b="1" dirty="0">
                <a:solidFill>
                  <a:srgbClr val="67AEB6"/>
                </a:solidFill>
                <a:latin typeface="Gill Sans MT" panose="020B0502020104020203" pitchFamily="34" charset="0"/>
                <a:ea typeface="MS PGothic" pitchFamily="34" charset="-128"/>
                <a:cs typeface="Arial" pitchFamily="34" charset="0"/>
              </a:rPr>
              <a:t>Strategy</a:t>
            </a:r>
            <a:r>
              <a:rPr lang="en-US" altLang="en-US" sz="1600" dirty="0">
                <a:solidFill>
                  <a:srgbClr val="67AEB6"/>
                </a:solidFill>
                <a:latin typeface="Gill Sans MT" panose="020B0502020104020203" pitchFamily="34" charset="0"/>
                <a:ea typeface="MS PGothic" pitchFamily="34" charset="-128"/>
                <a:cs typeface="Times New Roman" pitchFamily="18" charset="0"/>
              </a:rPr>
              <a:t>  Using the mass of AgCl precipitate and the percent composition of AgCl, determine what mass of chloride the precipitate contains. The chloride in the precipitate was originally in the unknown compound. Using the mass of chloride and the mass of the original sample, determine the percent Cl in the compound.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A148173-7822-4C97-BDD5-B273A79EB395}"/>
                  </a:ext>
                </a:extLst>
              </p:cNvPr>
              <p:cNvSpPr txBox="1"/>
              <p:nvPr/>
            </p:nvSpPr>
            <p:spPr>
              <a:xfrm>
                <a:off x="450829" y="4000772"/>
                <a:ext cx="5392310" cy="574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35.45 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Cl</m:t>
                          </m:r>
                        </m:num>
                        <m:den>
                          <m:d>
                            <m:dPr>
                              <m:ctrlPr>
                                <a:rPr lang="en-US" i="1" smtClean="0">
                                  <a:solidFill>
                                    <a:srgbClr val="E47588"/>
                                  </a:solidFill>
                                  <a:latin typeface="Cambria Math" panose="02040503050406030204" pitchFamily="18" charset="0"/>
                                </a:rPr>
                              </m:ctrlPr>
                            </m:dPr>
                            <m:e>
                              <m:r>
                                <a:rPr lang="en-US" b="0" i="1" smtClean="0">
                                  <a:solidFill>
                                    <a:srgbClr val="E47588"/>
                                  </a:solidFill>
                                  <a:latin typeface="Cambria Math" panose="02040503050406030204" pitchFamily="18" charset="0"/>
                                </a:rPr>
                                <m:t>35.45 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+107.9</m:t>
                              </m:r>
                              <m:r>
                                <a:rPr lang="en-US" b="0" i="1"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AgCl</m:t>
                              </m:r>
                            </m:e>
                          </m:d>
                        </m:den>
                      </m:f>
                      <m:r>
                        <a:rPr lang="en-US" b="0" i="1" smtClean="0">
                          <a:solidFill>
                            <a:srgbClr val="E47588"/>
                          </a:solidFill>
                          <a:latin typeface="Cambria Math" panose="02040503050406030204" pitchFamily="18" charset="0"/>
                        </a:rPr>
                        <m:t>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100%=24.72% </m:t>
                      </m:r>
                      <m:r>
                        <m:rPr>
                          <m:sty m:val="p"/>
                        </m:rPr>
                        <a:rPr lang="en-US" b="0" i="0" smtClean="0">
                          <a:solidFill>
                            <a:srgbClr val="E47588"/>
                          </a:solidFill>
                          <a:latin typeface="Cambria Math" panose="02040503050406030204" pitchFamily="18" charset="0"/>
                        </a:rPr>
                        <m:t>Cl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in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AgCl</m:t>
                      </m:r>
                    </m:oMath>
                  </m:oMathPara>
                </a14:m>
                <a:endParaRPr lang="en-US" dirty="0">
                  <a:solidFill>
                    <a:srgbClr val="E47588"/>
                  </a:solidFill>
                </a:endParaRPr>
              </a:p>
            </p:txBody>
          </p:sp>
        </mc:Choice>
        <mc:Fallback xmlns="">
          <p:sp>
            <p:nvSpPr>
              <p:cNvPr id="14" name="TextBox 13">
                <a:extLst>
                  <a:ext uri="{FF2B5EF4-FFF2-40B4-BE49-F238E27FC236}">
                    <a16:creationId xmlns:a16="http://schemas.microsoft.com/office/drawing/2014/main" id="{DA148173-7822-4C97-BDD5-B273A79EB395}"/>
                  </a:ext>
                </a:extLst>
              </p:cNvPr>
              <p:cNvSpPr txBox="1">
                <a:spLocks noRot="1" noChangeAspect="1" noMove="1" noResize="1" noEditPoints="1" noAdjustHandles="1" noChangeArrowheads="1" noChangeShapeType="1" noTextEdit="1"/>
              </p:cNvSpPr>
              <p:nvPr/>
            </p:nvSpPr>
            <p:spPr>
              <a:xfrm>
                <a:off x="450829" y="4000772"/>
                <a:ext cx="5392310" cy="5745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3744AA-8BE3-44C8-81F7-9274CE01CB92}"/>
                  </a:ext>
                </a:extLst>
              </p:cNvPr>
              <p:cNvSpPr txBox="1"/>
              <p:nvPr/>
            </p:nvSpPr>
            <p:spPr>
              <a:xfrm>
                <a:off x="450829" y="4952739"/>
                <a:ext cx="65178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r>
                            <a:rPr lang="en-US" b="0" i="1" smtClean="0">
                              <a:solidFill>
                                <a:srgbClr val="E47588"/>
                              </a:solidFill>
                              <a:latin typeface="Cambria Math" panose="02040503050406030204" pitchFamily="18" charset="0"/>
                            </a:rPr>
                            <m:t>0.2472</m:t>
                          </m:r>
                        </m:e>
                      </m:d>
                      <m:d>
                        <m:dPr>
                          <m:ctrlPr>
                            <a:rPr lang="en-US" i="1" smtClean="0">
                              <a:solidFill>
                                <a:srgbClr val="E47588"/>
                              </a:solidFill>
                              <a:latin typeface="Cambria Math" panose="02040503050406030204" pitchFamily="18" charset="0"/>
                            </a:rPr>
                          </m:ctrlPr>
                        </m:dPr>
                        <m:e>
                          <m:r>
                            <a:rPr lang="en-US" b="0" i="1" smtClean="0">
                              <a:solidFill>
                                <a:srgbClr val="E47588"/>
                              </a:solidFill>
                              <a:latin typeface="Cambria Math" panose="02040503050406030204" pitchFamily="18" charset="0"/>
                            </a:rPr>
                            <m:t>1.5615</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AgCl</m:t>
                          </m:r>
                        </m:e>
                      </m:d>
                      <m:r>
                        <a:rPr lang="en-US" b="0" i="1" smtClean="0">
                          <a:solidFill>
                            <a:srgbClr val="E47588"/>
                          </a:solidFill>
                          <a:latin typeface="Cambria Math" panose="02040503050406030204" pitchFamily="18" charset="0"/>
                        </a:rPr>
                        <m:t>=0.3860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in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AgCl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precipitate</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formed</m:t>
                      </m:r>
                    </m:oMath>
                  </m:oMathPara>
                </a14:m>
                <a:endParaRPr lang="en-US" dirty="0">
                  <a:solidFill>
                    <a:srgbClr val="E47588"/>
                  </a:solidFill>
                </a:endParaRPr>
              </a:p>
            </p:txBody>
          </p:sp>
        </mc:Choice>
        <mc:Fallback xmlns="">
          <p:sp>
            <p:nvSpPr>
              <p:cNvPr id="15" name="TextBox 14">
                <a:extLst>
                  <a:ext uri="{FF2B5EF4-FFF2-40B4-BE49-F238E27FC236}">
                    <a16:creationId xmlns:a16="http://schemas.microsoft.com/office/drawing/2014/main" id="{623744AA-8BE3-44C8-81F7-9274CE01CB92}"/>
                  </a:ext>
                </a:extLst>
              </p:cNvPr>
              <p:cNvSpPr txBox="1">
                <a:spLocks noRot="1" noChangeAspect="1" noMove="1" noResize="1" noEditPoints="1" noAdjustHandles="1" noChangeArrowheads="1" noChangeShapeType="1" noTextEdit="1"/>
              </p:cNvSpPr>
              <p:nvPr/>
            </p:nvSpPr>
            <p:spPr>
              <a:xfrm>
                <a:off x="450829" y="4952739"/>
                <a:ext cx="6517875" cy="276999"/>
              </a:xfrm>
              <a:prstGeom prst="rect">
                <a:avLst/>
              </a:prstGeom>
              <a:blipFill>
                <a:blip r:embed="rId3"/>
                <a:stretch>
                  <a:fillRect t="-2174" r="-561"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647C616-C024-4739-AE5B-91B057973B44}"/>
                  </a:ext>
                </a:extLst>
              </p:cNvPr>
              <p:cNvSpPr txBox="1"/>
              <p:nvPr/>
            </p:nvSpPr>
            <p:spPr>
              <a:xfrm>
                <a:off x="450829" y="5551673"/>
                <a:ext cx="7053469"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0.3860 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in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AgCl</m:t>
                          </m:r>
                        </m:num>
                        <m:den>
                          <m:r>
                            <a:rPr lang="en-US" b="0" i="0" smtClean="0">
                              <a:solidFill>
                                <a:srgbClr val="E47588"/>
                              </a:solidFill>
                              <a:latin typeface="Cambria Math" panose="02040503050406030204" pitchFamily="18" charset="0"/>
                            </a:rPr>
                            <m:t>0.8633 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unknown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sample</m:t>
                          </m:r>
                        </m:den>
                      </m:f>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x</m:t>
                      </m:r>
                      <m:r>
                        <a:rPr lang="en-US" b="0" i="0" smtClean="0">
                          <a:solidFill>
                            <a:srgbClr val="E47588"/>
                          </a:solidFill>
                          <a:latin typeface="Cambria Math" panose="02040503050406030204" pitchFamily="18" charset="0"/>
                        </a:rPr>
                        <m:t> 100%=44.71% </m:t>
                      </m:r>
                      <m:r>
                        <m:rPr>
                          <m:sty m:val="p"/>
                        </m:rPr>
                        <a:rPr lang="en-US" b="0" i="0" smtClean="0">
                          <a:solidFill>
                            <a:srgbClr val="E47588"/>
                          </a:solidFill>
                          <a:latin typeface="Cambria Math" panose="02040503050406030204" pitchFamily="18" charset="0"/>
                        </a:rPr>
                        <m:t>Cl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in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Unknown</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Sample</m:t>
                      </m:r>
                    </m:oMath>
                  </m:oMathPara>
                </a14:m>
                <a:endParaRPr lang="en-US" dirty="0">
                  <a:solidFill>
                    <a:srgbClr val="E47588"/>
                  </a:solidFill>
                </a:endParaRPr>
              </a:p>
            </p:txBody>
          </p:sp>
        </mc:Choice>
        <mc:Fallback xmlns="">
          <p:sp>
            <p:nvSpPr>
              <p:cNvPr id="16" name="TextBox 15">
                <a:extLst>
                  <a:ext uri="{FF2B5EF4-FFF2-40B4-BE49-F238E27FC236}">
                    <a16:creationId xmlns:a16="http://schemas.microsoft.com/office/drawing/2014/main" id="{C647C616-C024-4739-AE5B-91B057973B44}"/>
                  </a:ext>
                </a:extLst>
              </p:cNvPr>
              <p:cNvSpPr txBox="1">
                <a:spLocks noRot="1" noChangeAspect="1" noMove="1" noResize="1" noEditPoints="1" noAdjustHandles="1" noChangeArrowheads="1" noChangeShapeType="1" noTextEdit="1"/>
              </p:cNvSpPr>
              <p:nvPr/>
            </p:nvSpPr>
            <p:spPr>
              <a:xfrm>
                <a:off x="450829" y="5551673"/>
                <a:ext cx="7053469" cy="57451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03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54</a:t>
            </a:fld>
            <a:endParaRPr lang="en-US" dirty="0">
              <a:solidFill>
                <a:schemeClr val="bg1"/>
              </a:solidFill>
            </a:endParaRPr>
          </a:p>
        </p:txBody>
      </p:sp>
      <p:sp>
        <p:nvSpPr>
          <p:cNvPr id="8" name="TextBox 7">
            <a:extLst>
              <a:ext uri="{FF2B5EF4-FFF2-40B4-BE49-F238E27FC236}">
                <a16:creationId xmlns:a16="http://schemas.microsoft.com/office/drawing/2014/main" id="{FAC9E579-6863-483D-945E-56B67C166ED5}"/>
              </a:ext>
            </a:extLst>
          </p:cNvPr>
          <p:cNvSpPr txBox="1"/>
          <p:nvPr/>
        </p:nvSpPr>
        <p:spPr>
          <a:xfrm>
            <a:off x="970751" y="1685374"/>
            <a:ext cx="1190483" cy="817245"/>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substance A</a:t>
            </a:r>
          </a:p>
        </p:txBody>
      </p:sp>
      <p:sp>
        <p:nvSpPr>
          <p:cNvPr id="9" name="TextBox 8">
            <a:extLst>
              <a:ext uri="{FF2B5EF4-FFF2-40B4-BE49-F238E27FC236}">
                <a16:creationId xmlns:a16="http://schemas.microsoft.com/office/drawing/2014/main" id="{6F7F5051-BA1F-4D0D-91E3-E1494FEB1205}"/>
              </a:ext>
            </a:extLst>
          </p:cNvPr>
          <p:cNvSpPr txBox="1"/>
          <p:nvPr/>
        </p:nvSpPr>
        <p:spPr>
          <a:xfrm>
            <a:off x="3009393" y="1575420"/>
            <a:ext cx="901804" cy="1037153"/>
          </a:xfrm>
          <a:prstGeom prst="roundRect">
            <a:avLst/>
          </a:prstGeom>
          <a:solidFill>
            <a:srgbClr val="EE6C82">
              <a:alpha val="60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Mass of A</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B7CBADD9-E8F4-4458-988B-89AE5A0B213F}"/>
              </a:ext>
            </a:extLst>
          </p:cNvPr>
          <p:cNvCxnSpPr>
            <a:cxnSpLocks/>
          </p:cNvCxnSpPr>
          <p:nvPr/>
        </p:nvCxnSpPr>
        <p:spPr>
          <a:xfrm>
            <a:off x="2218248" y="2093996"/>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D49C4F-C560-42D5-B4BD-055BE96EA254}"/>
              </a:ext>
            </a:extLst>
          </p:cNvPr>
          <p:cNvSpPr txBox="1"/>
          <p:nvPr/>
        </p:nvSpPr>
        <p:spPr>
          <a:xfrm>
            <a:off x="2246565" y="1762010"/>
            <a:ext cx="696024"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density</a:t>
            </a:r>
          </a:p>
        </p:txBody>
      </p:sp>
      <p:sp>
        <p:nvSpPr>
          <p:cNvPr id="13" name="TextBox 12">
            <a:extLst>
              <a:ext uri="{FF2B5EF4-FFF2-40B4-BE49-F238E27FC236}">
                <a16:creationId xmlns:a16="http://schemas.microsoft.com/office/drawing/2014/main" id="{D21DD0FE-9940-4226-B43D-6C4E608E19E8}"/>
              </a:ext>
            </a:extLst>
          </p:cNvPr>
          <p:cNvSpPr txBox="1"/>
          <p:nvPr/>
        </p:nvSpPr>
        <p:spPr>
          <a:xfrm>
            <a:off x="5230999" y="1575420"/>
            <a:ext cx="901804" cy="1037153"/>
          </a:xfrm>
          <a:prstGeom prst="roundRect">
            <a:avLst/>
          </a:prstGeom>
          <a:solidFill>
            <a:srgbClr val="EE6C82">
              <a:alpha val="60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Mass of B</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3234CA6A-B5FE-4EA0-9B45-611EC855D8E7}"/>
              </a:ext>
            </a:extLst>
          </p:cNvPr>
          <p:cNvCxnSpPr>
            <a:cxnSpLocks/>
          </p:cNvCxnSpPr>
          <p:nvPr/>
        </p:nvCxnSpPr>
        <p:spPr>
          <a:xfrm>
            <a:off x="6189935" y="2093996"/>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26270F-756A-460B-B564-1572F1AB7F08}"/>
              </a:ext>
            </a:extLst>
          </p:cNvPr>
          <p:cNvSpPr txBox="1"/>
          <p:nvPr/>
        </p:nvSpPr>
        <p:spPr>
          <a:xfrm>
            <a:off x="6218252" y="1762010"/>
            <a:ext cx="696024"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density</a:t>
            </a:r>
          </a:p>
        </p:txBody>
      </p:sp>
      <p:sp>
        <p:nvSpPr>
          <p:cNvPr id="16" name="TextBox 15">
            <a:extLst>
              <a:ext uri="{FF2B5EF4-FFF2-40B4-BE49-F238E27FC236}">
                <a16:creationId xmlns:a16="http://schemas.microsoft.com/office/drawing/2014/main" id="{2C907CED-D6C2-4A49-BF98-935C322F2E5D}"/>
              </a:ext>
            </a:extLst>
          </p:cNvPr>
          <p:cNvSpPr txBox="1"/>
          <p:nvPr/>
        </p:nvSpPr>
        <p:spPr>
          <a:xfrm>
            <a:off x="6982767" y="1685374"/>
            <a:ext cx="1190483" cy="817245"/>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substance B</a:t>
            </a:r>
          </a:p>
        </p:txBody>
      </p:sp>
      <p:sp>
        <p:nvSpPr>
          <p:cNvPr id="17" name="TextBox 16">
            <a:extLst>
              <a:ext uri="{FF2B5EF4-FFF2-40B4-BE49-F238E27FC236}">
                <a16:creationId xmlns:a16="http://schemas.microsoft.com/office/drawing/2014/main" id="{7C7909DF-6477-4AAC-836C-ADE665304472}"/>
              </a:ext>
            </a:extLst>
          </p:cNvPr>
          <p:cNvSpPr txBox="1"/>
          <p:nvPr/>
        </p:nvSpPr>
        <p:spPr>
          <a:xfrm>
            <a:off x="1052238" y="3725202"/>
            <a:ext cx="1108996" cy="578882"/>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solution A</a:t>
            </a:r>
          </a:p>
        </p:txBody>
      </p:sp>
      <p:sp>
        <p:nvSpPr>
          <p:cNvPr id="18" name="TextBox 17">
            <a:extLst>
              <a:ext uri="{FF2B5EF4-FFF2-40B4-BE49-F238E27FC236}">
                <a16:creationId xmlns:a16="http://schemas.microsoft.com/office/drawing/2014/main" id="{216FB37D-C1F7-48AE-B37C-ED14AB571B27}"/>
              </a:ext>
            </a:extLst>
          </p:cNvPr>
          <p:cNvSpPr txBox="1"/>
          <p:nvPr/>
        </p:nvSpPr>
        <p:spPr>
          <a:xfrm>
            <a:off x="3009393" y="3496067"/>
            <a:ext cx="901804" cy="1037153"/>
          </a:xfrm>
          <a:prstGeom prst="roundRect">
            <a:avLst/>
          </a:prstGeom>
          <a:solidFill>
            <a:srgbClr val="E3E3E3">
              <a:alpha val="86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Moles of A</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32B5D7-3A62-4198-990C-B4C5E05B84AC}"/>
              </a:ext>
            </a:extLst>
          </p:cNvPr>
          <p:cNvSpPr txBox="1"/>
          <p:nvPr/>
        </p:nvSpPr>
        <p:spPr>
          <a:xfrm>
            <a:off x="5230999" y="3496067"/>
            <a:ext cx="901804" cy="1037153"/>
          </a:xfrm>
          <a:prstGeom prst="roundRect">
            <a:avLst/>
          </a:prstGeom>
          <a:solidFill>
            <a:srgbClr val="E3E3E3">
              <a:alpha val="86000"/>
            </a:srgbClr>
          </a:solidFill>
          <a:ln w="38100">
            <a:solidFill>
              <a:schemeClr val="tx1">
                <a:lumMod val="75000"/>
                <a:lumOff val="25000"/>
              </a:schemeClr>
            </a:solidFill>
          </a:ln>
        </p:spPr>
        <p:txBody>
          <a:bodyPr wrap="square" rtlCol="0">
            <a:spAutoFit/>
          </a:bodyPr>
          <a:lstStyle/>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dirty="0">
                <a:solidFill>
                  <a:schemeClr val="tx1">
                    <a:lumMod val="75000"/>
                    <a:lumOff val="25000"/>
                  </a:schemeClr>
                </a:solidFill>
                <a:latin typeface="Arial" panose="020B0604020202020204" pitchFamily="34" charset="0"/>
                <a:cs typeface="Arial" panose="020B0604020202020204" pitchFamily="34" charset="0"/>
              </a:rPr>
              <a:t>Moles of B</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6BBF21D-2B1A-4B0C-AD39-29857006E44C}"/>
              </a:ext>
            </a:extLst>
          </p:cNvPr>
          <p:cNvSpPr txBox="1"/>
          <p:nvPr/>
        </p:nvSpPr>
        <p:spPr>
          <a:xfrm>
            <a:off x="6982767" y="3726607"/>
            <a:ext cx="1106424" cy="576072"/>
          </a:xfrm>
          <a:prstGeom prst="roundRect">
            <a:avLst/>
          </a:prstGeom>
          <a:solidFill>
            <a:srgbClr val="67AEB6">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Volume of solution B</a:t>
            </a:r>
          </a:p>
        </p:txBody>
      </p:sp>
      <p:sp>
        <p:nvSpPr>
          <p:cNvPr id="21" name="TextBox 20">
            <a:extLst>
              <a:ext uri="{FF2B5EF4-FFF2-40B4-BE49-F238E27FC236}">
                <a16:creationId xmlns:a16="http://schemas.microsoft.com/office/drawing/2014/main" id="{89BFA16D-96DC-46B3-A8FA-52DA36CA9E12}"/>
              </a:ext>
            </a:extLst>
          </p:cNvPr>
          <p:cNvSpPr txBox="1"/>
          <p:nvPr/>
        </p:nvSpPr>
        <p:spPr>
          <a:xfrm>
            <a:off x="2203284" y="3666846"/>
            <a:ext cx="782587" cy="276999"/>
          </a:xfrm>
          <a:prstGeom prst="rect">
            <a:avLst/>
          </a:prstGeom>
          <a:noFill/>
        </p:spPr>
        <p:txBody>
          <a:bodyPr wrap="none" rtlCol="0">
            <a:spAutoFit/>
          </a:bodyPr>
          <a:lstStyle/>
          <a:p>
            <a:pPr algn="ctr"/>
            <a:r>
              <a:rPr lang="en-US" sz="1200" b="1" dirty="0">
                <a:solidFill>
                  <a:srgbClr val="E47588"/>
                </a:solidFill>
                <a:latin typeface="Arial" panose="020B0604020202020204" pitchFamily="34" charset="0"/>
                <a:cs typeface="Arial" panose="020B0604020202020204" pitchFamily="34" charset="0"/>
              </a:rPr>
              <a:t>molarity</a:t>
            </a:r>
          </a:p>
        </p:txBody>
      </p:sp>
      <p:sp>
        <p:nvSpPr>
          <p:cNvPr id="22" name="TextBox 21">
            <a:extLst>
              <a:ext uri="{FF2B5EF4-FFF2-40B4-BE49-F238E27FC236}">
                <a16:creationId xmlns:a16="http://schemas.microsoft.com/office/drawing/2014/main" id="{000255EB-AEE0-430D-97AB-DD2577AFA80F}"/>
              </a:ext>
            </a:extLst>
          </p:cNvPr>
          <p:cNvSpPr txBox="1"/>
          <p:nvPr/>
        </p:nvSpPr>
        <p:spPr>
          <a:xfrm>
            <a:off x="6174971" y="3666846"/>
            <a:ext cx="782587" cy="276999"/>
          </a:xfrm>
          <a:prstGeom prst="rect">
            <a:avLst/>
          </a:prstGeom>
          <a:noFill/>
        </p:spPr>
        <p:txBody>
          <a:bodyPr wrap="none" rtlCol="0">
            <a:spAutoFit/>
          </a:bodyPr>
          <a:lstStyle/>
          <a:p>
            <a:pPr algn="ctr"/>
            <a:r>
              <a:rPr lang="en-US" sz="1200" b="1" dirty="0">
                <a:solidFill>
                  <a:srgbClr val="E47588"/>
                </a:solidFill>
                <a:latin typeface="Arial" panose="020B0604020202020204" pitchFamily="34" charset="0"/>
                <a:cs typeface="Arial" panose="020B0604020202020204" pitchFamily="34" charset="0"/>
              </a:rPr>
              <a:t>molarity</a:t>
            </a:r>
          </a:p>
        </p:txBody>
      </p:sp>
      <p:cxnSp>
        <p:nvCxnSpPr>
          <p:cNvPr id="23" name="Straight Arrow Connector 22">
            <a:extLst>
              <a:ext uri="{FF2B5EF4-FFF2-40B4-BE49-F238E27FC236}">
                <a16:creationId xmlns:a16="http://schemas.microsoft.com/office/drawing/2014/main" id="{668991BF-F32A-4CEC-832B-506FB1948A5B}"/>
              </a:ext>
            </a:extLst>
          </p:cNvPr>
          <p:cNvCxnSpPr/>
          <p:nvPr/>
        </p:nvCxnSpPr>
        <p:spPr>
          <a:xfrm>
            <a:off x="3946502" y="4014643"/>
            <a:ext cx="1238697"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55F25F-5EDD-4349-B5F4-A07CDE376D00}"/>
              </a:ext>
            </a:extLst>
          </p:cNvPr>
          <p:cNvSpPr txBox="1"/>
          <p:nvPr/>
        </p:nvSpPr>
        <p:spPr>
          <a:xfrm>
            <a:off x="4110436" y="4110961"/>
            <a:ext cx="910826"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(mol : mol)</a:t>
            </a:r>
          </a:p>
        </p:txBody>
      </p:sp>
      <p:cxnSp>
        <p:nvCxnSpPr>
          <p:cNvPr id="25" name="Straight Arrow Connector 24">
            <a:extLst>
              <a:ext uri="{FF2B5EF4-FFF2-40B4-BE49-F238E27FC236}">
                <a16:creationId xmlns:a16="http://schemas.microsoft.com/office/drawing/2014/main" id="{C8EB34EB-CDAB-44A8-8F30-9A2A9DA75389}"/>
              </a:ext>
            </a:extLst>
          </p:cNvPr>
          <p:cNvCxnSpPr>
            <a:cxnSpLocks/>
          </p:cNvCxnSpPr>
          <p:nvPr/>
        </p:nvCxnSpPr>
        <p:spPr>
          <a:xfrm>
            <a:off x="2218248" y="401464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E259B0-282D-410C-9D73-43A902279BF8}"/>
              </a:ext>
            </a:extLst>
          </p:cNvPr>
          <p:cNvCxnSpPr>
            <a:cxnSpLocks/>
          </p:cNvCxnSpPr>
          <p:nvPr/>
        </p:nvCxnSpPr>
        <p:spPr>
          <a:xfrm>
            <a:off x="6189935" y="401464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5FC232-0990-41D2-9FE3-4FF3BC614A60}"/>
              </a:ext>
            </a:extLst>
          </p:cNvPr>
          <p:cNvSpPr txBox="1"/>
          <p:nvPr/>
        </p:nvSpPr>
        <p:spPr>
          <a:xfrm>
            <a:off x="5087541" y="5432767"/>
            <a:ext cx="1188720" cy="640080"/>
          </a:xfrm>
          <a:prstGeom prst="roundRect">
            <a:avLst/>
          </a:prstGeom>
          <a:solidFill>
            <a:srgbClr val="816DA1">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Number of particles B</a:t>
            </a:r>
          </a:p>
        </p:txBody>
      </p:sp>
      <p:cxnSp>
        <p:nvCxnSpPr>
          <p:cNvPr id="28" name="Straight Arrow Connector 27">
            <a:extLst>
              <a:ext uri="{FF2B5EF4-FFF2-40B4-BE49-F238E27FC236}">
                <a16:creationId xmlns:a16="http://schemas.microsoft.com/office/drawing/2014/main" id="{70604541-CBC7-48F2-B380-A3EE64BADF37}"/>
              </a:ext>
            </a:extLst>
          </p:cNvPr>
          <p:cNvCxnSpPr>
            <a:cxnSpLocks/>
          </p:cNvCxnSpPr>
          <p:nvPr/>
        </p:nvCxnSpPr>
        <p:spPr>
          <a:xfrm rot="5400000">
            <a:off x="3083966" y="304375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2B72CD7-A510-4A20-9076-6018D195D8CD}"/>
              </a:ext>
            </a:extLst>
          </p:cNvPr>
          <p:cNvCxnSpPr>
            <a:cxnSpLocks/>
          </p:cNvCxnSpPr>
          <p:nvPr/>
        </p:nvCxnSpPr>
        <p:spPr>
          <a:xfrm rot="5400000">
            <a:off x="5305572" y="3043753"/>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2D72BA4-428F-430F-82D9-E25F0A6959D5}"/>
              </a:ext>
            </a:extLst>
          </p:cNvPr>
          <p:cNvCxnSpPr>
            <a:cxnSpLocks/>
          </p:cNvCxnSpPr>
          <p:nvPr/>
        </p:nvCxnSpPr>
        <p:spPr>
          <a:xfrm rot="5400000">
            <a:off x="5305572" y="5001992"/>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894E4FF-A51B-434A-86F1-9C7AAF3D085F}"/>
              </a:ext>
            </a:extLst>
          </p:cNvPr>
          <p:cNvSpPr txBox="1"/>
          <p:nvPr/>
        </p:nvSpPr>
        <p:spPr>
          <a:xfrm>
            <a:off x="2865935" y="5432767"/>
            <a:ext cx="1188720" cy="578882"/>
          </a:xfrm>
          <a:prstGeom prst="roundRect">
            <a:avLst/>
          </a:prstGeom>
          <a:solidFill>
            <a:srgbClr val="816DA1">
              <a:alpha val="60000"/>
            </a:srgbClr>
          </a:solidFill>
          <a:ln w="38100">
            <a:solidFill>
              <a:schemeClr val="tx1">
                <a:lumMod val="75000"/>
                <a:lumOff val="25000"/>
              </a:schemeClr>
            </a:solidFill>
          </a:ln>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Number of particles A</a:t>
            </a:r>
          </a:p>
        </p:txBody>
      </p:sp>
      <p:cxnSp>
        <p:nvCxnSpPr>
          <p:cNvPr id="32" name="Straight Arrow Connector 31">
            <a:extLst>
              <a:ext uri="{FF2B5EF4-FFF2-40B4-BE49-F238E27FC236}">
                <a16:creationId xmlns:a16="http://schemas.microsoft.com/office/drawing/2014/main" id="{47EF8CD6-40E2-4750-AF0F-A8647AEA15F2}"/>
              </a:ext>
            </a:extLst>
          </p:cNvPr>
          <p:cNvCxnSpPr>
            <a:cxnSpLocks/>
          </p:cNvCxnSpPr>
          <p:nvPr/>
        </p:nvCxnSpPr>
        <p:spPr>
          <a:xfrm rot="5400000">
            <a:off x="3083966" y="4972121"/>
            <a:ext cx="752658" cy="0"/>
          </a:xfrm>
          <a:prstGeom prst="straightConnector1">
            <a:avLst/>
          </a:prstGeom>
          <a:ln w="539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48B5A8-F6ED-44CB-9BA3-6710B360F030}"/>
              </a:ext>
            </a:extLst>
          </p:cNvPr>
          <p:cNvSpPr txBox="1"/>
          <p:nvPr/>
        </p:nvSpPr>
        <p:spPr>
          <a:xfrm>
            <a:off x="3537072" y="4848015"/>
            <a:ext cx="364202" cy="276999"/>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N</a:t>
            </a:r>
            <a:r>
              <a:rPr lang="en-US" sz="1200" baseline="-25000" dirty="0">
                <a:latin typeface="Arial" panose="020B0604020202020204" pitchFamily="34" charset="0"/>
                <a:cs typeface="Arial" panose="020B0604020202020204" pitchFamily="34" charset="0"/>
              </a:rPr>
              <a:t>A</a:t>
            </a:r>
          </a:p>
        </p:txBody>
      </p:sp>
      <p:sp>
        <p:nvSpPr>
          <p:cNvPr id="34" name="TextBox 33">
            <a:extLst>
              <a:ext uri="{FF2B5EF4-FFF2-40B4-BE49-F238E27FC236}">
                <a16:creationId xmlns:a16="http://schemas.microsoft.com/office/drawing/2014/main" id="{81E2517C-CCAE-40BD-9594-F58D4C29134C}"/>
              </a:ext>
            </a:extLst>
          </p:cNvPr>
          <p:cNvSpPr txBox="1"/>
          <p:nvPr/>
        </p:nvSpPr>
        <p:spPr>
          <a:xfrm>
            <a:off x="5758677" y="4848015"/>
            <a:ext cx="364202" cy="276999"/>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N</a:t>
            </a:r>
            <a:r>
              <a:rPr lang="en-US" sz="1200" baseline="-25000" dirty="0">
                <a:latin typeface="Arial" panose="020B0604020202020204" pitchFamily="34" charset="0"/>
                <a:cs typeface="Arial" panose="020B0604020202020204" pitchFamily="34" charset="0"/>
              </a:rPr>
              <a:t>A</a:t>
            </a:r>
          </a:p>
        </p:txBody>
      </p:sp>
      <p:sp>
        <p:nvSpPr>
          <p:cNvPr id="35" name="TextBox 34">
            <a:extLst>
              <a:ext uri="{FF2B5EF4-FFF2-40B4-BE49-F238E27FC236}">
                <a16:creationId xmlns:a16="http://schemas.microsoft.com/office/drawing/2014/main" id="{8EEB6631-C4E7-4C25-A7F9-C245CDF97698}"/>
              </a:ext>
            </a:extLst>
          </p:cNvPr>
          <p:cNvSpPr txBox="1"/>
          <p:nvPr/>
        </p:nvSpPr>
        <p:spPr>
          <a:xfrm>
            <a:off x="3372479" y="2812921"/>
            <a:ext cx="90179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molar mass</a:t>
            </a:r>
            <a:endParaRPr lang="en-US" sz="1200"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8E83F8B-639B-4615-8D6A-1C42823BB109}"/>
              </a:ext>
            </a:extLst>
          </p:cNvPr>
          <p:cNvSpPr txBox="1"/>
          <p:nvPr/>
        </p:nvSpPr>
        <p:spPr>
          <a:xfrm>
            <a:off x="5707399" y="2812921"/>
            <a:ext cx="737205"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molar mass</a:t>
            </a:r>
            <a:endParaRPr lang="en-US" sz="1200" baseline="-250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5592535-3E94-4627-B2D5-5683D05C29FF}"/>
              </a:ext>
            </a:extLst>
          </p:cNvPr>
          <p:cNvSpPr/>
          <p:nvPr/>
        </p:nvSpPr>
        <p:spPr>
          <a:xfrm>
            <a:off x="2304178" y="3482180"/>
            <a:ext cx="4572000" cy="461665"/>
          </a:xfrm>
          <a:prstGeom prst="rect">
            <a:avLst/>
          </a:prstGeom>
        </p:spPr>
        <p:txBody>
          <a:bodyPr>
            <a:spAutoFit/>
          </a:bodyPr>
          <a:lstStyle/>
          <a:p>
            <a:pPr algn="ctr"/>
            <a:r>
              <a:rPr lang="en-US" sz="1200" dirty="0">
                <a:latin typeface="Arial" panose="020B0604020202020204" pitchFamily="34" charset="0"/>
                <a:cs typeface="Arial" panose="020B0604020202020204" pitchFamily="34" charset="0"/>
              </a:rPr>
              <a:t>stoichiometric</a:t>
            </a:r>
          </a:p>
          <a:p>
            <a:pPr algn="ctr"/>
            <a:r>
              <a:rPr lang="en-US" sz="1200" dirty="0">
                <a:latin typeface="Arial" panose="020B0604020202020204" pitchFamily="34" charset="0"/>
                <a:cs typeface="Arial" panose="020B0604020202020204" pitchFamily="34" charset="0"/>
              </a:rPr>
              <a:t>ratio</a:t>
            </a:r>
          </a:p>
        </p:txBody>
      </p:sp>
      <p:cxnSp>
        <p:nvCxnSpPr>
          <p:cNvPr id="38" name="Straight Connector 37">
            <a:extLst>
              <a:ext uri="{FF2B5EF4-FFF2-40B4-BE49-F238E27FC236}">
                <a16:creationId xmlns:a16="http://schemas.microsoft.com/office/drawing/2014/main" id="{D28CA7AF-E60A-40DA-BDF3-BC5BC3DDF4B1}"/>
              </a:ext>
            </a:extLst>
          </p:cNvPr>
          <p:cNvCxnSpPr/>
          <p:nvPr/>
        </p:nvCxnSpPr>
        <p:spPr>
          <a:xfrm>
            <a:off x="4572000" y="1197610"/>
            <a:ext cx="0" cy="2221992"/>
          </a:xfrm>
          <a:prstGeom prst="line">
            <a:avLst/>
          </a:prstGeom>
          <a:ln w="25400" cap="rnd">
            <a:solidFill>
              <a:schemeClr val="tx1">
                <a:lumMod val="75000"/>
                <a:lumOff val="2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A32FA66-2BAA-4403-8E13-11882FFE4E4C}"/>
              </a:ext>
            </a:extLst>
          </p:cNvPr>
          <p:cNvSpPr/>
          <p:nvPr/>
        </p:nvSpPr>
        <p:spPr>
          <a:xfrm>
            <a:off x="1878675" y="1002412"/>
            <a:ext cx="1431803" cy="400110"/>
          </a:xfrm>
          <a:prstGeom prst="rect">
            <a:avLst/>
          </a:prstGeom>
        </p:spPr>
        <p:txBody>
          <a:bodyPr wrap="none">
            <a:spAutoFit/>
          </a:bodyPr>
          <a:lstStyle/>
          <a:p>
            <a:pPr algn="ctr"/>
            <a:r>
              <a:rPr lang="en-US" sz="2000" dirty="0">
                <a:solidFill>
                  <a:schemeClr val="tx1">
                    <a:lumMod val="75000"/>
                    <a:lumOff val="25000"/>
                  </a:schemeClr>
                </a:solidFill>
                <a:latin typeface="Gill Sans MT" panose="020B0502020104020203" pitchFamily="34" charset="0"/>
                <a:cs typeface="Arial" panose="020B0604020202020204" pitchFamily="34" charset="0"/>
              </a:rPr>
              <a:t>Substance A</a:t>
            </a:r>
            <a:endParaRPr lang="en-US" sz="2000" dirty="0"/>
          </a:p>
        </p:txBody>
      </p:sp>
      <p:sp>
        <p:nvSpPr>
          <p:cNvPr id="40" name="Rectangle 39">
            <a:extLst>
              <a:ext uri="{FF2B5EF4-FFF2-40B4-BE49-F238E27FC236}">
                <a16:creationId xmlns:a16="http://schemas.microsoft.com/office/drawing/2014/main" id="{8B295BC1-1E28-4F3B-A89E-41E58EA9A5B7}"/>
              </a:ext>
            </a:extLst>
          </p:cNvPr>
          <p:cNvSpPr/>
          <p:nvPr/>
        </p:nvSpPr>
        <p:spPr>
          <a:xfrm>
            <a:off x="5851164" y="1002412"/>
            <a:ext cx="1430200" cy="400110"/>
          </a:xfrm>
          <a:prstGeom prst="rect">
            <a:avLst/>
          </a:prstGeom>
        </p:spPr>
        <p:txBody>
          <a:bodyPr wrap="none">
            <a:spAutoFit/>
          </a:bodyPr>
          <a:lstStyle/>
          <a:p>
            <a:pPr algn="ctr"/>
            <a:r>
              <a:rPr lang="en-US" sz="2000" dirty="0">
                <a:solidFill>
                  <a:schemeClr val="tx1">
                    <a:lumMod val="75000"/>
                    <a:lumOff val="25000"/>
                  </a:schemeClr>
                </a:solidFill>
                <a:latin typeface="Gill Sans MT" panose="020B0502020104020203" pitchFamily="34" charset="0"/>
                <a:cs typeface="Arial" panose="020B0604020202020204" pitchFamily="34" charset="0"/>
              </a:rPr>
              <a:t>Substance B</a:t>
            </a:r>
            <a:endParaRPr lang="en-US" sz="2000" dirty="0"/>
          </a:p>
        </p:txBody>
      </p:sp>
      <p:sp>
        <p:nvSpPr>
          <p:cNvPr id="41" name="Rectangle 2">
            <a:extLst>
              <a:ext uri="{FF2B5EF4-FFF2-40B4-BE49-F238E27FC236}">
                <a16:creationId xmlns:a16="http://schemas.microsoft.com/office/drawing/2014/main" id="{B380BECB-52EA-48E5-B3BA-3B3846449EC3}"/>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Molarity and Reaction in Aqueous Solution</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661773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55</a:t>
            </a:fld>
            <a:endParaRPr lang="en-US" dirty="0">
              <a:solidFill>
                <a:schemeClr val="bg1"/>
              </a:solidFill>
            </a:endParaRPr>
          </a:p>
        </p:txBody>
      </p:sp>
      <p:sp>
        <p:nvSpPr>
          <p:cNvPr id="8" name="Rectangle 2">
            <a:extLst>
              <a:ext uri="{FF2B5EF4-FFF2-40B4-BE49-F238E27FC236}">
                <a16:creationId xmlns:a16="http://schemas.microsoft.com/office/drawing/2014/main" id="{9E1FE5D7-89EF-4E3B-9E6B-D141AB0D6D23}"/>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Molarity and Reaction in Aqueous Solution</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2">
            <a:extLst>
              <a:ext uri="{FF2B5EF4-FFF2-40B4-BE49-F238E27FC236}">
                <a16:creationId xmlns:a16="http://schemas.microsoft.com/office/drawing/2014/main" id="{C538C277-7DC7-49E0-9727-4F82CE3D4DDD}"/>
              </a:ext>
            </a:extLst>
          </p:cNvPr>
          <p:cNvSpPr txBox="1">
            <a:spLocks noChangeArrowheads="1"/>
          </p:cNvSpPr>
          <p:nvPr/>
        </p:nvSpPr>
        <p:spPr>
          <a:xfrm>
            <a:off x="0" y="929640"/>
            <a:ext cx="9144000" cy="365760"/>
          </a:xfrm>
          <a:prstGeom prst="rect">
            <a:avLst/>
          </a:prstGeom>
        </p:spPr>
        <p:txBody>
          <a:bodyPr lIns="90487" tIns="44450" rIns="90487" bIns="4445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800" dirty="0">
                <a:latin typeface="Gill Sans MT" panose="020B0502020104020203" pitchFamily="34" charset="0"/>
              </a:rPr>
              <a:t>What volume, in mL, of 0.0875 M H</a:t>
            </a:r>
            <a:r>
              <a:rPr lang="en-US" sz="1800" baseline="-25000" dirty="0">
                <a:latin typeface="Gill Sans MT" panose="020B0502020104020203" pitchFamily="34" charset="0"/>
              </a:rPr>
              <a:t>2</a:t>
            </a:r>
            <a:r>
              <a:rPr lang="en-US" sz="1800" dirty="0">
                <a:latin typeface="Gill Sans MT" panose="020B0502020104020203" pitchFamily="34" charset="0"/>
              </a:rPr>
              <a:t>SO</a:t>
            </a:r>
            <a:r>
              <a:rPr lang="en-US" sz="1800" baseline="-25000" dirty="0">
                <a:latin typeface="Gill Sans MT" panose="020B0502020104020203" pitchFamily="34" charset="0"/>
              </a:rPr>
              <a:t>4</a:t>
            </a:r>
            <a:r>
              <a:rPr lang="en-US" sz="1800" dirty="0">
                <a:latin typeface="Gill Sans MT" panose="020B0502020104020203" pitchFamily="34" charset="0"/>
              </a:rPr>
              <a:t> is required to neutralize 25.0 mL of 0.234 M NaOH?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730DF8-49E9-472A-AA68-7074B8C861BC}"/>
                  </a:ext>
                </a:extLst>
              </p:cNvPr>
              <p:cNvSpPr txBox="1"/>
              <p:nvPr/>
            </p:nvSpPr>
            <p:spPr>
              <a:xfrm>
                <a:off x="1815446" y="1572438"/>
                <a:ext cx="5612434" cy="369332"/>
              </a:xfrm>
              <a:prstGeom prst="rect">
                <a:avLst/>
              </a:prstGeom>
              <a:noFill/>
            </p:spPr>
            <p:txBody>
              <a:bodyPr wrap="none" rtlCol="0">
                <a:spAutoFit/>
              </a:bodyPr>
              <a:lstStyle/>
              <a:p>
                <a:r>
                  <a:rPr lang="en-US" b="1" dirty="0">
                    <a:solidFill>
                      <a:schemeClr val="tx1">
                        <a:lumMod val="75000"/>
                        <a:lumOff val="25000"/>
                      </a:schemeClr>
                    </a:solidFill>
                    <a:latin typeface="Gill Sans MT" panose="020B0502020104020203" pitchFamily="34" charset="0"/>
                  </a:rPr>
                  <a:t>H</a:t>
                </a:r>
                <a:r>
                  <a:rPr lang="en-US" b="1" baseline="-25000" dirty="0">
                    <a:solidFill>
                      <a:schemeClr val="tx1">
                        <a:lumMod val="75000"/>
                        <a:lumOff val="25000"/>
                      </a:schemeClr>
                    </a:solidFill>
                    <a:latin typeface="Gill Sans MT" panose="020B0502020104020203" pitchFamily="34" charset="0"/>
                  </a:rPr>
                  <a:t>2</a:t>
                </a:r>
                <a:r>
                  <a:rPr lang="en-US" b="1" dirty="0">
                    <a:solidFill>
                      <a:schemeClr val="tx1">
                        <a:lumMod val="75000"/>
                        <a:lumOff val="25000"/>
                      </a:schemeClr>
                    </a:solidFill>
                    <a:latin typeface="Gill Sans MT" panose="020B0502020104020203" pitchFamily="34" charset="0"/>
                  </a:rPr>
                  <a:t>SO</a:t>
                </a:r>
                <a:r>
                  <a:rPr lang="en-US" b="1" baseline="-25000" dirty="0">
                    <a:solidFill>
                      <a:schemeClr val="tx1">
                        <a:lumMod val="75000"/>
                        <a:lumOff val="25000"/>
                      </a:schemeClr>
                    </a:solidFill>
                    <a:latin typeface="Gill Sans MT" panose="020B0502020104020203" pitchFamily="34" charset="0"/>
                  </a:rPr>
                  <a:t>4</a:t>
                </a:r>
                <a:r>
                  <a:rPr lang="en-US" b="1" dirty="0">
                    <a:solidFill>
                      <a:schemeClr val="tx1">
                        <a:lumMod val="75000"/>
                        <a:lumOff val="25000"/>
                      </a:schemeClr>
                    </a:solidFill>
                    <a:latin typeface="Gill Sans MT" panose="020B0502020104020203" pitchFamily="34" charset="0"/>
                  </a:rPr>
                  <a:t>(</a:t>
                </a:r>
                <a:r>
                  <a:rPr lang="en-US" b="1" i="1" dirty="0" err="1">
                    <a:solidFill>
                      <a:schemeClr val="tx1">
                        <a:lumMod val="75000"/>
                        <a:lumOff val="25000"/>
                      </a:schemeClr>
                    </a:solidFill>
                    <a:latin typeface="Gill Sans MT" panose="020B0502020104020203" pitchFamily="34" charset="0"/>
                  </a:rPr>
                  <a:t>aq</a:t>
                </a:r>
                <a:r>
                  <a:rPr lang="en-US" b="1" dirty="0">
                    <a:solidFill>
                      <a:schemeClr val="tx1">
                        <a:lumMod val="75000"/>
                        <a:lumOff val="25000"/>
                      </a:schemeClr>
                    </a:solidFill>
                    <a:latin typeface="Gill Sans MT" panose="020B0502020104020203" pitchFamily="34" charset="0"/>
                  </a:rPr>
                  <a:t>) + 2NaOH(</a:t>
                </a:r>
                <a:r>
                  <a:rPr lang="en-US" b="1" i="1" dirty="0" err="1">
                    <a:solidFill>
                      <a:schemeClr val="tx1">
                        <a:lumMod val="75000"/>
                        <a:lumOff val="25000"/>
                      </a:schemeClr>
                    </a:solidFill>
                    <a:latin typeface="Gill Sans MT" panose="020B0502020104020203" pitchFamily="34" charset="0"/>
                  </a:rPr>
                  <a:t>aq</a:t>
                </a:r>
                <a:r>
                  <a:rPr 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b="1" dirty="0">
                    <a:solidFill>
                      <a:schemeClr val="tx1">
                        <a:lumMod val="75000"/>
                        <a:lumOff val="25000"/>
                      </a:schemeClr>
                    </a:solidFill>
                    <a:latin typeface="Gill Sans MT" panose="020B0502020104020203" pitchFamily="34" charset="0"/>
                  </a:rPr>
                  <a:t> Na</a:t>
                </a:r>
                <a:r>
                  <a:rPr lang="en-US" b="1" baseline="-25000" dirty="0">
                    <a:solidFill>
                      <a:schemeClr val="tx1">
                        <a:lumMod val="75000"/>
                        <a:lumOff val="25000"/>
                      </a:schemeClr>
                    </a:solidFill>
                    <a:latin typeface="Gill Sans MT" panose="020B0502020104020203" pitchFamily="34" charset="0"/>
                  </a:rPr>
                  <a:t>2</a:t>
                </a:r>
                <a:r>
                  <a:rPr lang="en-US" b="1" dirty="0">
                    <a:solidFill>
                      <a:schemeClr val="tx1">
                        <a:lumMod val="75000"/>
                        <a:lumOff val="25000"/>
                      </a:schemeClr>
                    </a:solidFill>
                    <a:latin typeface="Gill Sans MT" panose="020B0502020104020203" pitchFamily="34" charset="0"/>
                  </a:rPr>
                  <a:t>SO</a:t>
                </a:r>
                <a:r>
                  <a:rPr lang="en-US" b="1" baseline="-25000" dirty="0">
                    <a:solidFill>
                      <a:schemeClr val="tx1">
                        <a:lumMod val="75000"/>
                        <a:lumOff val="25000"/>
                      </a:schemeClr>
                    </a:solidFill>
                    <a:latin typeface="Gill Sans MT" panose="020B0502020104020203" pitchFamily="34" charset="0"/>
                  </a:rPr>
                  <a:t>4</a:t>
                </a:r>
                <a:r>
                  <a:rPr lang="en-US" b="1" dirty="0">
                    <a:solidFill>
                      <a:schemeClr val="tx1">
                        <a:lumMod val="75000"/>
                        <a:lumOff val="25000"/>
                      </a:schemeClr>
                    </a:solidFill>
                    <a:latin typeface="Gill Sans MT" panose="020B0502020104020203" pitchFamily="34" charset="0"/>
                  </a:rPr>
                  <a:t>(</a:t>
                </a:r>
                <a:r>
                  <a:rPr lang="en-US" b="1" i="1" dirty="0" err="1">
                    <a:solidFill>
                      <a:schemeClr val="tx1">
                        <a:lumMod val="75000"/>
                        <a:lumOff val="25000"/>
                      </a:schemeClr>
                    </a:solidFill>
                    <a:latin typeface="Gill Sans MT" panose="020B0502020104020203" pitchFamily="34" charset="0"/>
                  </a:rPr>
                  <a:t>aq</a:t>
                </a:r>
                <a:r>
                  <a:rPr lang="en-US" b="1" dirty="0">
                    <a:solidFill>
                      <a:schemeClr val="tx1">
                        <a:lumMod val="75000"/>
                        <a:lumOff val="25000"/>
                      </a:schemeClr>
                    </a:solidFill>
                    <a:latin typeface="Gill Sans MT" panose="020B0502020104020203" pitchFamily="34" charset="0"/>
                  </a:rPr>
                  <a:t>) + 2H</a:t>
                </a:r>
                <a:r>
                  <a:rPr lang="en-US" b="1" baseline="-25000" dirty="0">
                    <a:solidFill>
                      <a:schemeClr val="tx1">
                        <a:lumMod val="75000"/>
                        <a:lumOff val="25000"/>
                      </a:schemeClr>
                    </a:solidFill>
                    <a:latin typeface="Gill Sans MT" panose="020B0502020104020203" pitchFamily="34" charset="0"/>
                  </a:rPr>
                  <a:t>2</a:t>
                </a:r>
                <a:r>
                  <a:rPr lang="en-US" b="1" dirty="0">
                    <a:solidFill>
                      <a:schemeClr val="tx1">
                        <a:lumMod val="75000"/>
                        <a:lumOff val="25000"/>
                      </a:schemeClr>
                    </a:solidFill>
                    <a:latin typeface="Gill Sans MT" panose="020B0502020104020203" pitchFamily="34" charset="0"/>
                  </a:rPr>
                  <a:t>O(</a:t>
                </a:r>
                <a:r>
                  <a:rPr lang="en-US" b="1" i="1" dirty="0">
                    <a:solidFill>
                      <a:schemeClr val="tx1">
                        <a:lumMod val="75000"/>
                        <a:lumOff val="25000"/>
                      </a:schemeClr>
                    </a:solidFill>
                    <a:latin typeface="Gill Sans MT" panose="020B0502020104020203" pitchFamily="34" charset="0"/>
                  </a:rPr>
                  <a:t>l</a:t>
                </a:r>
                <a:r>
                  <a:rPr lang="en-US" b="1" dirty="0">
                    <a:solidFill>
                      <a:schemeClr val="tx1">
                        <a:lumMod val="75000"/>
                        <a:lumOff val="25000"/>
                      </a:schemeClr>
                    </a:solidFill>
                    <a:latin typeface="Gill Sans MT" panose="020B0502020104020203" pitchFamily="34" charset="0"/>
                  </a:rPr>
                  <a:t>)</a:t>
                </a:r>
              </a:p>
            </p:txBody>
          </p:sp>
        </mc:Choice>
        <mc:Fallback xmlns="">
          <p:sp>
            <p:nvSpPr>
              <p:cNvPr id="7" name="TextBox 6">
                <a:extLst>
                  <a:ext uri="{FF2B5EF4-FFF2-40B4-BE49-F238E27FC236}">
                    <a16:creationId xmlns:a16="http://schemas.microsoft.com/office/drawing/2014/main" id="{87730DF8-49E9-472A-AA68-7074B8C861BC}"/>
                  </a:ext>
                </a:extLst>
              </p:cNvPr>
              <p:cNvSpPr txBox="1">
                <a:spLocks noRot="1" noChangeAspect="1" noMove="1" noResize="1" noEditPoints="1" noAdjustHandles="1" noChangeArrowheads="1" noChangeShapeType="1" noTextEdit="1"/>
              </p:cNvSpPr>
              <p:nvPr/>
            </p:nvSpPr>
            <p:spPr>
              <a:xfrm>
                <a:off x="1815446" y="1572438"/>
                <a:ext cx="5612434" cy="369332"/>
              </a:xfrm>
              <a:prstGeom prst="rect">
                <a:avLst/>
              </a:prstGeom>
              <a:blipFill>
                <a:blip r:embed="rId2"/>
                <a:stretch>
                  <a:fillRect l="-978" t="-9836" r="-21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55E6208-11F3-46C6-9123-E5C136034076}"/>
                  </a:ext>
                </a:extLst>
              </p:cNvPr>
              <p:cNvSpPr txBox="1"/>
              <p:nvPr/>
            </p:nvSpPr>
            <p:spPr>
              <a:xfrm>
                <a:off x="28087" y="2803764"/>
                <a:ext cx="8992997" cy="369332"/>
              </a:xfrm>
              <a:prstGeom prst="rect">
                <a:avLst/>
              </a:prstGeom>
              <a:noFill/>
            </p:spPr>
            <p:txBody>
              <a:bodyPr wrap="square" rtlCol="0">
                <a:spAutoFit/>
              </a:bodyPr>
              <a:lstStyle/>
              <a:p>
                <a:pPr algn="ctr"/>
                <a:r>
                  <a:rPr lang="en-US" dirty="0">
                    <a:solidFill>
                      <a:schemeClr val="tx1">
                        <a:lumMod val="75000"/>
                        <a:lumOff val="25000"/>
                      </a:schemeClr>
                    </a:solidFill>
                    <a:latin typeface="Gill Sans MT" panose="020B0502020104020203" pitchFamily="34" charset="0"/>
                  </a:rPr>
                  <a:t>Volume (L)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Moles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Moles of Sought Compound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Volume of Sought Compound</a:t>
                </a:r>
              </a:p>
            </p:txBody>
          </p:sp>
        </mc:Choice>
        <mc:Fallback xmlns="">
          <p:sp>
            <p:nvSpPr>
              <p:cNvPr id="10" name="TextBox 9">
                <a:extLst>
                  <a:ext uri="{FF2B5EF4-FFF2-40B4-BE49-F238E27FC236}">
                    <a16:creationId xmlns:a16="http://schemas.microsoft.com/office/drawing/2014/main" id="{555E6208-11F3-46C6-9123-E5C136034076}"/>
                  </a:ext>
                </a:extLst>
              </p:cNvPr>
              <p:cNvSpPr txBox="1">
                <a:spLocks noRot="1" noChangeAspect="1" noMove="1" noResize="1" noEditPoints="1" noAdjustHandles="1" noChangeArrowheads="1" noChangeShapeType="1" noTextEdit="1"/>
              </p:cNvSpPr>
              <p:nvPr/>
            </p:nvSpPr>
            <p:spPr>
              <a:xfrm>
                <a:off x="28087" y="2803764"/>
                <a:ext cx="8992997" cy="369332"/>
              </a:xfrm>
              <a:prstGeom prst="rect">
                <a:avLst/>
              </a:prstGeom>
              <a:blipFill>
                <a:blip r:embed="rId3"/>
                <a:stretch>
                  <a:fillRect t="-9836" b="-2459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B262C0C-ECD1-4F0D-913F-C4ED364268FB}"/>
              </a:ext>
            </a:extLst>
          </p:cNvPr>
          <p:cNvSpPr txBox="1"/>
          <p:nvPr/>
        </p:nvSpPr>
        <p:spPr>
          <a:xfrm>
            <a:off x="2052808" y="3315815"/>
            <a:ext cx="1160254" cy="369332"/>
          </a:xfrm>
          <a:prstGeom prst="rect">
            <a:avLst/>
          </a:prstGeom>
          <a:noFill/>
        </p:spPr>
        <p:txBody>
          <a:bodyPr wrap="none" rtlCol="0">
            <a:spAutoFit/>
          </a:bodyPr>
          <a:lstStyle/>
          <a:p>
            <a:r>
              <a:rPr lang="en-US" b="1" dirty="0">
                <a:solidFill>
                  <a:srgbClr val="67AEB6"/>
                </a:solidFill>
                <a:latin typeface="Gill Sans MT" panose="020B0502020104020203" pitchFamily="34" charset="0"/>
              </a:rPr>
              <a:t>Mol : Mol</a:t>
            </a:r>
          </a:p>
        </p:txBody>
      </p:sp>
      <p:cxnSp>
        <p:nvCxnSpPr>
          <p:cNvPr id="14" name="Straight Arrow Connector 13">
            <a:extLst>
              <a:ext uri="{FF2B5EF4-FFF2-40B4-BE49-F238E27FC236}">
                <a16:creationId xmlns:a16="http://schemas.microsoft.com/office/drawing/2014/main" id="{529EC887-95F6-410E-AA6B-9C000E3871D8}"/>
              </a:ext>
            </a:extLst>
          </p:cNvPr>
          <p:cNvCxnSpPr>
            <a:cxnSpLocks/>
          </p:cNvCxnSpPr>
          <p:nvPr/>
        </p:nvCxnSpPr>
        <p:spPr>
          <a:xfrm flipV="1">
            <a:off x="2632935" y="3035908"/>
            <a:ext cx="0" cy="347019"/>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C8968E-C43B-42C4-B95A-3EB7597C4726}"/>
              </a:ext>
            </a:extLst>
          </p:cNvPr>
          <p:cNvSpPr txBox="1"/>
          <p:nvPr/>
        </p:nvSpPr>
        <p:spPr>
          <a:xfrm>
            <a:off x="1140701" y="2284351"/>
            <a:ext cx="1087157" cy="369332"/>
          </a:xfrm>
          <a:prstGeom prst="rect">
            <a:avLst/>
          </a:prstGeom>
          <a:noFill/>
        </p:spPr>
        <p:txBody>
          <a:bodyPr wrap="none" rtlCol="0">
            <a:spAutoFit/>
          </a:bodyPr>
          <a:lstStyle/>
          <a:p>
            <a:r>
              <a:rPr lang="en-US" b="1" dirty="0">
                <a:solidFill>
                  <a:srgbClr val="67AEB6"/>
                </a:solidFill>
                <a:latin typeface="Gill Sans MT" panose="020B0502020104020203" pitchFamily="34" charset="0"/>
              </a:rPr>
              <a:t>Molarity</a:t>
            </a:r>
          </a:p>
        </p:txBody>
      </p:sp>
      <p:cxnSp>
        <p:nvCxnSpPr>
          <p:cNvPr id="17" name="Straight Arrow Connector 16">
            <a:extLst>
              <a:ext uri="{FF2B5EF4-FFF2-40B4-BE49-F238E27FC236}">
                <a16:creationId xmlns:a16="http://schemas.microsoft.com/office/drawing/2014/main" id="{63CFBCC5-0AF1-462C-8D5A-120DA78D8167}"/>
              </a:ext>
            </a:extLst>
          </p:cNvPr>
          <p:cNvCxnSpPr>
            <a:cxnSpLocks/>
          </p:cNvCxnSpPr>
          <p:nvPr/>
        </p:nvCxnSpPr>
        <p:spPr>
          <a:xfrm>
            <a:off x="1684279" y="2579305"/>
            <a:ext cx="0" cy="347019"/>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70AE86-D002-4CA7-B3B0-85126B9CC5BC}"/>
              </a:ext>
            </a:extLst>
          </p:cNvPr>
          <p:cNvSpPr txBox="1"/>
          <p:nvPr/>
        </p:nvSpPr>
        <p:spPr>
          <a:xfrm>
            <a:off x="5076536" y="2280908"/>
            <a:ext cx="1087157" cy="369332"/>
          </a:xfrm>
          <a:prstGeom prst="rect">
            <a:avLst/>
          </a:prstGeom>
          <a:noFill/>
        </p:spPr>
        <p:txBody>
          <a:bodyPr wrap="none" rtlCol="0">
            <a:spAutoFit/>
          </a:bodyPr>
          <a:lstStyle/>
          <a:p>
            <a:r>
              <a:rPr lang="en-US" b="1" dirty="0">
                <a:solidFill>
                  <a:srgbClr val="67AEB6"/>
                </a:solidFill>
                <a:latin typeface="Gill Sans MT" panose="020B0502020104020203" pitchFamily="34" charset="0"/>
              </a:rPr>
              <a:t>Molarity</a:t>
            </a:r>
          </a:p>
        </p:txBody>
      </p:sp>
      <p:cxnSp>
        <p:nvCxnSpPr>
          <p:cNvPr id="19" name="Straight Arrow Connector 18">
            <a:extLst>
              <a:ext uri="{FF2B5EF4-FFF2-40B4-BE49-F238E27FC236}">
                <a16:creationId xmlns:a16="http://schemas.microsoft.com/office/drawing/2014/main" id="{4A839CEA-DEBB-4E48-A70D-70F3F6F1FBBC}"/>
              </a:ext>
            </a:extLst>
          </p:cNvPr>
          <p:cNvCxnSpPr>
            <a:cxnSpLocks/>
          </p:cNvCxnSpPr>
          <p:nvPr/>
        </p:nvCxnSpPr>
        <p:spPr>
          <a:xfrm>
            <a:off x="5620114" y="2575862"/>
            <a:ext cx="0" cy="347019"/>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E1B00F5-96D7-4092-B445-A6A5FB9FD56E}"/>
                  </a:ext>
                </a:extLst>
              </p:cNvPr>
              <p:cNvSpPr txBox="1"/>
              <p:nvPr/>
            </p:nvSpPr>
            <p:spPr>
              <a:xfrm>
                <a:off x="0" y="4204770"/>
                <a:ext cx="168347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0.025 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f>
                        </m:e>
                      </m:d>
                    </m:oMath>
                  </m:oMathPara>
                </a14:m>
                <a:endParaRPr lang="en-US" dirty="0">
                  <a:solidFill>
                    <a:srgbClr val="E47588"/>
                  </a:solidFill>
                </a:endParaRPr>
              </a:p>
            </p:txBody>
          </p:sp>
        </mc:Choice>
        <mc:Fallback xmlns="">
          <p:sp>
            <p:nvSpPr>
              <p:cNvPr id="20" name="TextBox 19">
                <a:extLst>
                  <a:ext uri="{FF2B5EF4-FFF2-40B4-BE49-F238E27FC236}">
                    <a16:creationId xmlns:a16="http://schemas.microsoft.com/office/drawing/2014/main" id="{CE1B00F5-96D7-4092-B445-A6A5FB9FD56E}"/>
                  </a:ext>
                </a:extLst>
              </p:cNvPr>
              <p:cNvSpPr txBox="1">
                <a:spLocks noRot="1" noChangeAspect="1" noMove="1" noResize="1" noEditPoints="1" noAdjustHandles="1" noChangeArrowheads="1" noChangeShapeType="1" noTextEdit="1"/>
              </p:cNvSpPr>
              <p:nvPr/>
            </p:nvSpPr>
            <p:spPr>
              <a:xfrm>
                <a:off x="0" y="4204770"/>
                <a:ext cx="1683473"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591745A-2321-4F0E-B98A-099F87D444B8}"/>
                  </a:ext>
                </a:extLst>
              </p:cNvPr>
              <p:cNvSpPr/>
              <p:nvPr/>
            </p:nvSpPr>
            <p:spPr>
              <a:xfrm>
                <a:off x="1484075" y="4158604"/>
                <a:ext cx="212141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0.234 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den>
                          </m:f>
                        </m:e>
                      </m:d>
                    </m:oMath>
                  </m:oMathPara>
                </a14:m>
                <a:endParaRPr lang="en-US" dirty="0"/>
              </a:p>
            </p:txBody>
          </p:sp>
        </mc:Choice>
        <mc:Fallback xmlns="">
          <p:sp>
            <p:nvSpPr>
              <p:cNvPr id="21" name="Rectangle 20">
                <a:extLst>
                  <a:ext uri="{FF2B5EF4-FFF2-40B4-BE49-F238E27FC236}">
                    <a16:creationId xmlns:a16="http://schemas.microsoft.com/office/drawing/2014/main" id="{0591745A-2321-4F0E-B98A-099F87D444B8}"/>
                  </a:ext>
                </a:extLst>
              </p:cNvPr>
              <p:cNvSpPr>
                <a:spLocks noRot="1" noChangeAspect="1" noMove="1" noResize="1" noEditPoints="1" noAdjustHandles="1" noChangeArrowheads="1" noChangeShapeType="1" noTextEdit="1"/>
              </p:cNvSpPr>
              <p:nvPr/>
            </p:nvSpPr>
            <p:spPr>
              <a:xfrm>
                <a:off x="1484075" y="4158604"/>
                <a:ext cx="2121415"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5C250FC-6C13-44C9-AF61-54776351D0F9}"/>
                  </a:ext>
                </a:extLst>
              </p:cNvPr>
              <p:cNvSpPr/>
              <p:nvPr/>
            </p:nvSpPr>
            <p:spPr>
              <a:xfrm>
                <a:off x="3315417" y="4158604"/>
                <a:ext cx="174778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SO</m:t>
                                  </m:r>
                                </m:e>
                                <m:sub>
                                  <m:r>
                                    <a:rPr lang="en-US" i="1">
                                      <a:solidFill>
                                        <a:srgbClr val="E47588"/>
                                      </a:solidFill>
                                      <a:latin typeface="Cambria Math" panose="02040503050406030204" pitchFamily="18" charset="0"/>
                                    </a:rPr>
                                    <m:t>4</m:t>
                                  </m:r>
                                </m:sub>
                              </m:sSub>
                            </m:num>
                            <m:den>
                              <m:r>
                                <a:rPr lang="en-US" i="1">
                                  <a:solidFill>
                                    <a:srgbClr val="E47588"/>
                                  </a:solidFill>
                                  <a:latin typeface="Cambria Math" panose="02040503050406030204" pitchFamily="18" charset="0"/>
                                </a:rPr>
                                <m:t>2 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den>
                          </m:f>
                        </m:e>
                      </m:d>
                    </m:oMath>
                  </m:oMathPara>
                </a14:m>
                <a:endParaRPr lang="en-US" dirty="0"/>
              </a:p>
            </p:txBody>
          </p:sp>
        </mc:Choice>
        <mc:Fallback xmlns="">
          <p:sp>
            <p:nvSpPr>
              <p:cNvPr id="22" name="Rectangle 21">
                <a:extLst>
                  <a:ext uri="{FF2B5EF4-FFF2-40B4-BE49-F238E27FC236}">
                    <a16:creationId xmlns:a16="http://schemas.microsoft.com/office/drawing/2014/main" id="{25C250FC-6C13-44C9-AF61-54776351D0F9}"/>
                  </a:ext>
                </a:extLst>
              </p:cNvPr>
              <p:cNvSpPr>
                <a:spLocks noRot="1" noChangeAspect="1" noMove="1" noResize="1" noEditPoints="1" noAdjustHandles="1" noChangeArrowheads="1" noChangeShapeType="1" noTextEdit="1"/>
              </p:cNvSpPr>
              <p:nvPr/>
            </p:nvSpPr>
            <p:spPr>
              <a:xfrm>
                <a:off x="3315417" y="4158604"/>
                <a:ext cx="1747786"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D633441-228A-4D63-B79A-E745E39B644E}"/>
                  </a:ext>
                </a:extLst>
              </p:cNvPr>
              <p:cNvSpPr/>
              <p:nvPr/>
            </p:nvSpPr>
            <p:spPr>
              <a:xfrm>
                <a:off x="4769129" y="4158604"/>
                <a:ext cx="230883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SO</m:t>
                                  </m:r>
                                </m:e>
                                <m:sub>
                                  <m:r>
                                    <a:rPr lang="en-US" i="1">
                                      <a:solidFill>
                                        <a:srgbClr val="E47588"/>
                                      </a:solidFill>
                                      <a:latin typeface="Cambria Math" panose="02040503050406030204" pitchFamily="18" charset="0"/>
                                    </a:rPr>
                                    <m:t>4</m:t>
                                  </m:r>
                                </m:sub>
                              </m:sSub>
                            </m:num>
                            <m:den>
                              <m:r>
                                <a:rPr lang="en-US" i="1">
                                  <a:solidFill>
                                    <a:srgbClr val="E47588"/>
                                  </a:solidFill>
                                  <a:latin typeface="Cambria Math" panose="02040503050406030204" pitchFamily="18" charset="0"/>
                                </a:rPr>
                                <m:t>0.0875 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i="1">
                                      <a:solidFill>
                                        <a:srgbClr val="E47588"/>
                                      </a:solidFill>
                                      <a:latin typeface="Cambria Math" panose="02040503050406030204" pitchFamily="18" charset="0"/>
                                    </a:rPr>
                                    <m:t>2</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SO</m:t>
                                  </m:r>
                                </m:e>
                                <m:sub>
                                  <m:r>
                                    <a:rPr lang="en-US" i="1">
                                      <a:solidFill>
                                        <a:srgbClr val="E47588"/>
                                      </a:solidFill>
                                      <a:latin typeface="Cambria Math" panose="02040503050406030204" pitchFamily="18" charset="0"/>
                                    </a:rPr>
                                    <m:t>4</m:t>
                                  </m:r>
                                </m:sub>
                              </m:sSub>
                            </m:den>
                          </m:f>
                        </m:e>
                      </m:d>
                    </m:oMath>
                  </m:oMathPara>
                </a14:m>
                <a:endParaRPr lang="en-US" dirty="0"/>
              </a:p>
            </p:txBody>
          </p:sp>
        </mc:Choice>
        <mc:Fallback xmlns="">
          <p:sp>
            <p:nvSpPr>
              <p:cNvPr id="23" name="Rectangle 22">
                <a:extLst>
                  <a:ext uri="{FF2B5EF4-FFF2-40B4-BE49-F238E27FC236}">
                    <a16:creationId xmlns:a16="http://schemas.microsoft.com/office/drawing/2014/main" id="{8D633441-228A-4D63-B79A-E745E39B644E}"/>
                  </a:ext>
                </a:extLst>
              </p:cNvPr>
              <p:cNvSpPr>
                <a:spLocks noRot="1" noChangeAspect="1" noMove="1" noResize="1" noEditPoints="1" noAdjustHandles="1" noChangeArrowheads="1" noChangeShapeType="1" noTextEdit="1"/>
              </p:cNvSpPr>
              <p:nvPr/>
            </p:nvSpPr>
            <p:spPr>
              <a:xfrm>
                <a:off x="4769129" y="4158604"/>
                <a:ext cx="2308837"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E5098F9-C120-4D27-AAA3-8AD841504905}"/>
                  </a:ext>
                </a:extLst>
              </p:cNvPr>
              <p:cNvSpPr/>
              <p:nvPr/>
            </p:nvSpPr>
            <p:spPr>
              <a:xfrm>
                <a:off x="6786832" y="4158604"/>
                <a:ext cx="138243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1000 </m:t>
                              </m:r>
                              <m:r>
                                <m:rPr>
                                  <m:sty m:val="p"/>
                                </m:rPr>
                                <a:rPr lang="en-US">
                                  <a:solidFill>
                                    <a:srgbClr val="E47588"/>
                                  </a:solidFill>
                                  <a:latin typeface="Cambria Math" panose="02040503050406030204" pitchFamily="18" charset="0"/>
                                </a:rPr>
                                <m:t>mL</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L</m:t>
                              </m:r>
                            </m:den>
                          </m:f>
                        </m:e>
                      </m:d>
                    </m:oMath>
                  </m:oMathPara>
                </a14:m>
                <a:endParaRPr lang="en-US" dirty="0"/>
              </a:p>
            </p:txBody>
          </p:sp>
        </mc:Choice>
        <mc:Fallback xmlns="">
          <p:sp>
            <p:nvSpPr>
              <p:cNvPr id="24" name="Rectangle 23">
                <a:extLst>
                  <a:ext uri="{FF2B5EF4-FFF2-40B4-BE49-F238E27FC236}">
                    <a16:creationId xmlns:a16="http://schemas.microsoft.com/office/drawing/2014/main" id="{DE5098F9-C120-4D27-AAA3-8AD841504905}"/>
                  </a:ext>
                </a:extLst>
              </p:cNvPr>
              <p:cNvSpPr>
                <a:spLocks noRot="1" noChangeAspect="1" noMove="1" noResize="1" noEditPoints="1" noAdjustHandles="1" noChangeArrowheads="1" noChangeShapeType="1" noTextEdit="1"/>
              </p:cNvSpPr>
              <p:nvPr/>
            </p:nvSpPr>
            <p:spPr>
              <a:xfrm>
                <a:off x="6786832" y="4158604"/>
                <a:ext cx="1382430" cy="714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6884FDA-E55D-4577-9F83-A90DE691F7D2}"/>
                  </a:ext>
                </a:extLst>
              </p:cNvPr>
              <p:cNvSpPr/>
              <p:nvPr/>
            </p:nvSpPr>
            <p:spPr>
              <a:xfrm>
                <a:off x="7966458" y="4331279"/>
                <a:ext cx="12747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=33.4 </m:t>
                      </m:r>
                      <m:r>
                        <m:rPr>
                          <m:sty m:val="p"/>
                        </m:rPr>
                        <a:rPr lang="en-US" b="0" i="0" smtClean="0">
                          <a:solidFill>
                            <a:srgbClr val="E47588"/>
                          </a:solidFill>
                          <a:latin typeface="Cambria Math" panose="02040503050406030204" pitchFamily="18" charset="0"/>
                        </a:rPr>
                        <m:t>mL</m:t>
                      </m:r>
                    </m:oMath>
                  </m:oMathPara>
                </a14:m>
                <a:endParaRPr lang="en-US" dirty="0"/>
              </a:p>
            </p:txBody>
          </p:sp>
        </mc:Choice>
        <mc:Fallback xmlns="">
          <p:sp>
            <p:nvSpPr>
              <p:cNvPr id="25" name="Rectangle 24">
                <a:extLst>
                  <a:ext uri="{FF2B5EF4-FFF2-40B4-BE49-F238E27FC236}">
                    <a16:creationId xmlns:a16="http://schemas.microsoft.com/office/drawing/2014/main" id="{06884FDA-E55D-4577-9F83-A90DE691F7D2}"/>
                  </a:ext>
                </a:extLst>
              </p:cNvPr>
              <p:cNvSpPr>
                <a:spLocks noRot="1" noChangeAspect="1" noMove="1" noResize="1" noEditPoints="1" noAdjustHandles="1" noChangeArrowheads="1" noChangeShapeType="1" noTextEdit="1"/>
              </p:cNvSpPr>
              <p:nvPr/>
            </p:nvSpPr>
            <p:spPr>
              <a:xfrm>
                <a:off x="7966458" y="4331279"/>
                <a:ext cx="1274708" cy="369332"/>
              </a:xfrm>
              <a:prstGeom prst="rect">
                <a:avLst/>
              </a:prstGeom>
              <a:blipFill>
                <a:blip r:embed="rId9"/>
                <a:stretch>
                  <a:fillRect/>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A1617770-2946-4D19-9902-446686BE1E2A}"/>
              </a:ext>
            </a:extLst>
          </p:cNvPr>
          <p:cNvCxnSpPr/>
          <p:nvPr/>
        </p:nvCxnSpPr>
        <p:spPr>
          <a:xfrm flipV="1">
            <a:off x="808263" y="4299117"/>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5EF08F-2002-4D13-AF5C-66BF6D3511E3}"/>
              </a:ext>
            </a:extLst>
          </p:cNvPr>
          <p:cNvCxnSpPr/>
          <p:nvPr/>
        </p:nvCxnSpPr>
        <p:spPr>
          <a:xfrm flipV="1">
            <a:off x="2258775" y="4607633"/>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92A365-A80A-44ED-8E2E-79B149A1B712}"/>
              </a:ext>
            </a:extLst>
          </p:cNvPr>
          <p:cNvCxnSpPr/>
          <p:nvPr/>
        </p:nvCxnSpPr>
        <p:spPr>
          <a:xfrm flipV="1">
            <a:off x="2504793" y="4294620"/>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5225E3-3CA6-490E-A965-D823183D41AD}"/>
              </a:ext>
            </a:extLst>
          </p:cNvPr>
          <p:cNvCxnSpPr/>
          <p:nvPr/>
        </p:nvCxnSpPr>
        <p:spPr>
          <a:xfrm flipV="1">
            <a:off x="3955305" y="460313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41645B-4C97-4CCF-BF79-7EFFD8C98B10}"/>
              </a:ext>
            </a:extLst>
          </p:cNvPr>
          <p:cNvCxnSpPr/>
          <p:nvPr/>
        </p:nvCxnSpPr>
        <p:spPr>
          <a:xfrm flipV="1">
            <a:off x="3897954" y="4294620"/>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79D429-8AB1-427B-9B49-1BCC4DD68523}"/>
              </a:ext>
            </a:extLst>
          </p:cNvPr>
          <p:cNvCxnSpPr/>
          <p:nvPr/>
        </p:nvCxnSpPr>
        <p:spPr>
          <a:xfrm flipV="1">
            <a:off x="5841401" y="4608250"/>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A42618-AAE7-4CCB-A17E-D12E43FDAFF5}"/>
              </a:ext>
            </a:extLst>
          </p:cNvPr>
          <p:cNvCxnSpPr/>
          <p:nvPr/>
        </p:nvCxnSpPr>
        <p:spPr>
          <a:xfrm flipV="1">
            <a:off x="5610852" y="4277995"/>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18A0C8-DE81-46C5-B57E-A0FD4CD60614}"/>
              </a:ext>
            </a:extLst>
          </p:cNvPr>
          <p:cNvCxnSpPr/>
          <p:nvPr/>
        </p:nvCxnSpPr>
        <p:spPr>
          <a:xfrm flipV="1">
            <a:off x="7171849" y="460313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6B67E0-FB8E-4574-9037-8DDA4AC0D62A}"/>
              </a:ext>
            </a:extLst>
          </p:cNvPr>
          <p:cNvCxnSpPr/>
          <p:nvPr/>
        </p:nvCxnSpPr>
        <p:spPr>
          <a:xfrm>
            <a:off x="0" y="1228288"/>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8" grpId="0"/>
      <p:bldP spid="20" grpId="0"/>
      <p:bldP spid="21" grpId="0"/>
      <p:bldP spid="22" grpId="0"/>
      <p:bldP spid="23" grpId="0"/>
      <p:bldP spid="24"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2325E85-09E3-4ABD-A10A-C001A0FA0DE6}"/>
                  </a:ext>
                </a:extLst>
              </p:cNvPr>
              <p:cNvSpPr/>
              <p:nvPr/>
            </p:nvSpPr>
            <p:spPr>
              <a:xfrm>
                <a:off x="2038695" y="5185857"/>
                <a:ext cx="212141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0.</m:t>
                              </m:r>
                              <m:r>
                                <a:rPr lang="en-US" b="0" i="1" smtClean="0">
                                  <a:solidFill>
                                    <a:srgbClr val="E47588"/>
                                  </a:solidFill>
                                  <a:latin typeface="Cambria Math" panose="02040503050406030204" pitchFamily="18" charset="0"/>
                                </a:rPr>
                                <m:t>453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den>
                          </m:f>
                        </m:e>
                      </m:d>
                    </m:oMath>
                  </m:oMathPara>
                </a14:m>
                <a:endParaRPr lang="en-US" dirty="0"/>
              </a:p>
            </p:txBody>
          </p:sp>
        </mc:Choice>
        <mc:Fallback xmlns="">
          <p:sp>
            <p:nvSpPr>
              <p:cNvPr id="26" name="Rectangle 25">
                <a:extLst>
                  <a:ext uri="{FF2B5EF4-FFF2-40B4-BE49-F238E27FC236}">
                    <a16:creationId xmlns:a16="http://schemas.microsoft.com/office/drawing/2014/main" id="{D2325E85-09E3-4ABD-A10A-C001A0FA0DE6}"/>
                  </a:ext>
                </a:extLst>
              </p:cNvPr>
              <p:cNvSpPr>
                <a:spLocks noRot="1" noChangeAspect="1" noMove="1" noResize="1" noEditPoints="1" noAdjustHandles="1" noChangeArrowheads="1" noChangeShapeType="1" noTextEdit="1"/>
              </p:cNvSpPr>
              <p:nvPr/>
            </p:nvSpPr>
            <p:spPr>
              <a:xfrm>
                <a:off x="2038695" y="5185857"/>
                <a:ext cx="2121415"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B524BF4-9C0F-48E0-A0CA-6256752B7E85}"/>
                  </a:ext>
                </a:extLst>
              </p:cNvPr>
              <p:cNvSpPr/>
              <p:nvPr/>
            </p:nvSpPr>
            <p:spPr>
              <a:xfrm>
                <a:off x="3870037" y="5185857"/>
                <a:ext cx="195463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r>
                                    <a:rPr lang="en-US">
                                      <a:solidFill>
                                        <a:srgbClr val="E47588"/>
                                      </a:solidFill>
                                      <a:latin typeface="Cambria Math" panose="02040503050406030204" pitchFamily="18" charset="0"/>
                                    </a:rPr>
                                    <m:t>(</m:t>
                                  </m:r>
                                  <m:r>
                                    <m:rPr>
                                      <m:sty m:val="p"/>
                                    </m:rPr>
                                    <a:rPr lang="en-US">
                                      <a:solidFill>
                                        <a:srgbClr val="E47588"/>
                                      </a:solidFill>
                                      <a:latin typeface="Cambria Math" panose="02040503050406030204" pitchFamily="18" charset="0"/>
                                    </a:rPr>
                                    <m:t>OH</m:t>
                                  </m:r>
                                  <m:r>
                                    <a:rPr lang="en-US">
                                      <a:solidFill>
                                        <a:srgbClr val="E47588"/>
                                      </a:solidFill>
                                      <a:latin typeface="Cambria Math" panose="02040503050406030204" pitchFamily="18" charset="0"/>
                                    </a:rPr>
                                    <m:t>)</m:t>
                                  </m:r>
                                </m:e>
                                <m:sub>
                                  <m:r>
                                    <a:rPr lang="en-US" i="1">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3</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den>
                          </m:f>
                        </m:e>
                      </m:d>
                    </m:oMath>
                  </m:oMathPara>
                </a14:m>
                <a:endParaRPr lang="en-US" dirty="0"/>
              </a:p>
            </p:txBody>
          </p:sp>
        </mc:Choice>
        <mc:Fallback xmlns="">
          <p:sp>
            <p:nvSpPr>
              <p:cNvPr id="27" name="Rectangle 26">
                <a:extLst>
                  <a:ext uri="{FF2B5EF4-FFF2-40B4-BE49-F238E27FC236}">
                    <a16:creationId xmlns:a16="http://schemas.microsoft.com/office/drawing/2014/main" id="{9B524BF4-9C0F-48E0-A0CA-6256752B7E85}"/>
                  </a:ext>
                </a:extLst>
              </p:cNvPr>
              <p:cNvSpPr>
                <a:spLocks noRot="1" noChangeAspect="1" noMove="1" noResize="1" noEditPoints="1" noAdjustHandles="1" noChangeArrowheads="1" noChangeShapeType="1" noTextEdit="1"/>
              </p:cNvSpPr>
              <p:nvPr/>
            </p:nvSpPr>
            <p:spPr>
              <a:xfrm>
                <a:off x="3870037" y="5185857"/>
                <a:ext cx="1954638"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5781FD4-DA5A-4713-8343-B38C5032EFC8}"/>
                  </a:ext>
                </a:extLst>
              </p:cNvPr>
              <p:cNvSpPr txBox="1"/>
              <p:nvPr/>
            </p:nvSpPr>
            <p:spPr>
              <a:xfrm>
                <a:off x="554620" y="5232023"/>
                <a:ext cx="168347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0.050 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f>
                        </m:e>
                      </m:d>
                    </m:oMath>
                  </m:oMathPara>
                </a14:m>
                <a:endParaRPr lang="en-US" dirty="0">
                  <a:solidFill>
                    <a:srgbClr val="E47588"/>
                  </a:solidFill>
                </a:endParaRPr>
              </a:p>
            </p:txBody>
          </p:sp>
        </mc:Choice>
        <mc:Fallback xmlns="">
          <p:sp>
            <p:nvSpPr>
              <p:cNvPr id="25" name="TextBox 24">
                <a:extLst>
                  <a:ext uri="{FF2B5EF4-FFF2-40B4-BE49-F238E27FC236}">
                    <a16:creationId xmlns:a16="http://schemas.microsoft.com/office/drawing/2014/main" id="{95781FD4-DA5A-4713-8343-B38C5032EFC8}"/>
                  </a:ext>
                </a:extLst>
              </p:cNvPr>
              <p:cNvSpPr txBox="1">
                <a:spLocks noRot="1" noChangeAspect="1" noMove="1" noResize="1" noEditPoints="1" noAdjustHandles="1" noChangeArrowheads="1" noChangeShapeType="1" noTextEdit="1"/>
              </p:cNvSpPr>
              <p:nvPr/>
            </p:nvSpPr>
            <p:spPr>
              <a:xfrm>
                <a:off x="554620" y="5232023"/>
                <a:ext cx="1683474" cy="622350"/>
              </a:xfrm>
              <a:prstGeom prst="rect">
                <a:avLst/>
              </a:prstGeom>
              <a:blipFill>
                <a:blip r:embed="rId4"/>
                <a:stretch>
                  <a:fillRect/>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56</a:t>
            </a:fld>
            <a:endParaRPr lang="en-US" dirty="0">
              <a:solidFill>
                <a:schemeClr val="bg1"/>
              </a:solidFill>
            </a:endParaRPr>
          </a:p>
        </p:txBody>
      </p:sp>
      <p:sp>
        <p:nvSpPr>
          <p:cNvPr id="8" name="Rectangle 2">
            <a:extLst>
              <a:ext uri="{FF2B5EF4-FFF2-40B4-BE49-F238E27FC236}">
                <a16:creationId xmlns:a16="http://schemas.microsoft.com/office/drawing/2014/main" id="{D55D085F-D4E9-4FEB-A512-CC9359E1DB90}"/>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Molarity and Reaction in Aqueous Solution</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Rectangle 4">
            <a:extLst>
              <a:ext uri="{FF2B5EF4-FFF2-40B4-BE49-F238E27FC236}">
                <a16:creationId xmlns:a16="http://schemas.microsoft.com/office/drawing/2014/main" id="{690611F5-CE95-4E37-8EF6-AA6ED36C13A0}"/>
              </a:ext>
            </a:extLst>
          </p:cNvPr>
          <p:cNvSpPr>
            <a:spLocks noChangeArrowheads="1"/>
          </p:cNvSpPr>
          <p:nvPr/>
        </p:nvSpPr>
        <p:spPr bwMode="auto">
          <a:xfrm>
            <a:off x="0" y="903540"/>
            <a:ext cx="9143999" cy="640080"/>
          </a:xfrm>
          <a:prstGeom prst="rect">
            <a:avLst/>
          </a:prstGeom>
          <a:noFill/>
          <a:ln w="12700">
            <a:noFill/>
            <a:miter lim="800000"/>
            <a:headEnd/>
            <a:tailEnd/>
          </a:ln>
        </p:spPr>
        <p:txBody>
          <a:bodyPr lIns="90487" tIns="44450" rIns="90487" bIns="44450"/>
          <a:lstStyle/>
          <a:p>
            <a:pPr defTabSz="914400" fontAlgn="auto">
              <a:spcBef>
                <a:spcPct val="20000"/>
              </a:spcBef>
              <a:spcAft>
                <a:spcPts val="0"/>
              </a:spcAft>
            </a:pPr>
            <a:r>
              <a:rPr lang="en-US" dirty="0">
                <a:solidFill>
                  <a:schemeClr val="tx1">
                    <a:lumMod val="75000"/>
                    <a:lumOff val="25000"/>
                  </a:schemeClr>
                </a:solidFill>
                <a:latin typeface="Gill Sans MT" panose="020B0502020104020203" pitchFamily="34" charset="0"/>
              </a:rPr>
              <a:t>25.0 mL of 0.234 M FeCl</a:t>
            </a:r>
            <a:r>
              <a:rPr lang="en-US" baseline="-25000" dirty="0">
                <a:solidFill>
                  <a:schemeClr val="tx1">
                    <a:lumMod val="75000"/>
                    <a:lumOff val="25000"/>
                  </a:schemeClr>
                </a:solidFill>
                <a:latin typeface="Gill Sans MT" panose="020B0502020104020203" pitchFamily="34" charset="0"/>
              </a:rPr>
              <a:t>3 </a:t>
            </a:r>
            <a:r>
              <a:rPr lang="en-US" dirty="0">
                <a:solidFill>
                  <a:schemeClr val="tx1">
                    <a:lumMod val="75000"/>
                    <a:lumOff val="25000"/>
                  </a:schemeClr>
                </a:solidFill>
                <a:latin typeface="Gill Sans MT" panose="020B0502020104020203" pitchFamily="34" charset="0"/>
              </a:rPr>
              <a:t>and 50.0 mL of 0.453 M </a:t>
            </a:r>
            <a:r>
              <a:rPr lang="en-US" dirty="0" err="1">
                <a:solidFill>
                  <a:schemeClr val="tx1">
                    <a:lumMod val="75000"/>
                    <a:lumOff val="25000"/>
                  </a:schemeClr>
                </a:solidFill>
                <a:latin typeface="Gill Sans MT" panose="020B0502020104020203" pitchFamily="34" charset="0"/>
              </a:rPr>
              <a:t>NaOH</a:t>
            </a:r>
            <a:r>
              <a:rPr lang="en-US" dirty="0">
                <a:solidFill>
                  <a:schemeClr val="tx1">
                    <a:lumMod val="75000"/>
                    <a:lumOff val="25000"/>
                  </a:schemeClr>
                </a:solidFill>
                <a:latin typeface="Gill Sans MT" panose="020B0502020104020203" pitchFamily="34" charset="0"/>
              </a:rPr>
              <a:t> are mixed. Which reactant is limiting? How many moles of Fe(OH)</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 will form?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C27364-086C-44B6-877A-F9036FCEAD3B}"/>
                  </a:ext>
                </a:extLst>
              </p:cNvPr>
              <p:cNvSpPr txBox="1"/>
              <p:nvPr/>
            </p:nvSpPr>
            <p:spPr>
              <a:xfrm>
                <a:off x="554620" y="4317074"/>
                <a:ext cx="163211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0.025 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FeCl</m:t>
                                  </m:r>
                                </m:e>
                                <m:sub>
                                  <m:r>
                                    <a:rPr lang="en-US" b="0" i="1" smtClean="0">
                                      <a:solidFill>
                                        <a:srgbClr val="E47588"/>
                                      </a:solidFill>
                                      <a:latin typeface="Cambria Math" panose="02040503050406030204" pitchFamily="18" charset="0"/>
                                    </a:rPr>
                                    <m:t>3</m:t>
                                  </m:r>
                                </m:sub>
                              </m:sSub>
                            </m:num>
                            <m:den/>
                          </m:f>
                        </m:e>
                      </m:d>
                    </m:oMath>
                  </m:oMathPara>
                </a14:m>
                <a:endParaRPr lang="en-US" dirty="0">
                  <a:solidFill>
                    <a:srgbClr val="E47588"/>
                  </a:solidFill>
                </a:endParaRPr>
              </a:p>
            </p:txBody>
          </p:sp>
        </mc:Choice>
        <mc:Fallback xmlns="">
          <p:sp>
            <p:nvSpPr>
              <p:cNvPr id="10" name="TextBox 9">
                <a:extLst>
                  <a:ext uri="{FF2B5EF4-FFF2-40B4-BE49-F238E27FC236}">
                    <a16:creationId xmlns:a16="http://schemas.microsoft.com/office/drawing/2014/main" id="{73C27364-086C-44B6-877A-F9036FCEAD3B}"/>
                  </a:ext>
                </a:extLst>
              </p:cNvPr>
              <p:cNvSpPr txBox="1">
                <a:spLocks noRot="1" noChangeAspect="1" noMove="1" noResize="1" noEditPoints="1" noAdjustHandles="1" noChangeArrowheads="1" noChangeShapeType="1" noTextEdit="1"/>
              </p:cNvSpPr>
              <p:nvPr/>
            </p:nvSpPr>
            <p:spPr>
              <a:xfrm>
                <a:off x="554620" y="4317074"/>
                <a:ext cx="1632113" cy="6223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AA0DCB2-DDC0-4703-89F4-FBF629D59C99}"/>
                  </a:ext>
                </a:extLst>
              </p:cNvPr>
              <p:cNvSpPr/>
              <p:nvPr/>
            </p:nvSpPr>
            <p:spPr>
              <a:xfrm>
                <a:off x="2038695" y="4270908"/>
                <a:ext cx="207806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0.234 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FeCl</m:t>
                                  </m:r>
                                </m:e>
                                <m:sub>
                                  <m:r>
                                    <a:rPr lang="en-US" i="1">
                                      <a:solidFill>
                                        <a:srgbClr val="E47588"/>
                                      </a:solidFill>
                                      <a:latin typeface="Cambria Math" panose="02040503050406030204" pitchFamily="18" charset="0"/>
                                    </a:rPr>
                                    <m:t>3</m:t>
                                  </m:r>
                                </m:sub>
                              </m:sSub>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FeCl</m:t>
                                  </m:r>
                                </m:e>
                                <m:sub>
                                  <m:r>
                                    <a:rPr lang="en-US" i="1">
                                      <a:solidFill>
                                        <a:srgbClr val="E47588"/>
                                      </a:solidFill>
                                      <a:latin typeface="Cambria Math" panose="02040503050406030204" pitchFamily="18" charset="0"/>
                                    </a:rPr>
                                    <m:t>3</m:t>
                                  </m:r>
                                </m:sub>
                              </m:sSub>
                            </m:den>
                          </m:f>
                        </m:e>
                      </m:d>
                    </m:oMath>
                  </m:oMathPara>
                </a14:m>
                <a:endParaRPr lang="en-US" dirty="0"/>
              </a:p>
            </p:txBody>
          </p:sp>
        </mc:Choice>
        <mc:Fallback xmlns="">
          <p:sp>
            <p:nvSpPr>
              <p:cNvPr id="11" name="Rectangle 10">
                <a:extLst>
                  <a:ext uri="{FF2B5EF4-FFF2-40B4-BE49-F238E27FC236}">
                    <a16:creationId xmlns:a16="http://schemas.microsoft.com/office/drawing/2014/main" id="{3AA0DCB2-DDC0-4703-89F4-FBF629D59C99}"/>
                  </a:ext>
                </a:extLst>
              </p:cNvPr>
              <p:cNvSpPr>
                <a:spLocks noRot="1" noChangeAspect="1" noMove="1" noResize="1" noEditPoints="1" noAdjustHandles="1" noChangeArrowheads="1" noChangeShapeType="1" noTextEdit="1"/>
              </p:cNvSpPr>
              <p:nvPr/>
            </p:nvSpPr>
            <p:spPr>
              <a:xfrm>
                <a:off x="2038695" y="4270908"/>
                <a:ext cx="2078069"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D58AB43-7842-4EAF-87F9-D7180EA28A94}"/>
                  </a:ext>
                </a:extLst>
              </p:cNvPr>
              <p:cNvSpPr/>
              <p:nvPr/>
            </p:nvSpPr>
            <p:spPr>
              <a:xfrm>
                <a:off x="3802925" y="4270908"/>
                <a:ext cx="195463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Fe</m:t>
                                  </m:r>
                                  <m:r>
                                    <a:rPr lang="en-US" b="0" i="0" smtClean="0">
                                      <a:solidFill>
                                        <a:srgbClr val="E47588"/>
                                      </a:solidFill>
                                      <a:latin typeface="Cambria Math" panose="02040503050406030204" pitchFamily="18" charset="0"/>
                                    </a:rPr>
                                    <m:t>(</m:t>
                                  </m:r>
                                  <m:r>
                                    <m:rPr>
                                      <m:sty m:val="p"/>
                                    </m:rPr>
                                    <a:rPr lang="en-US" b="0" i="0" smtClean="0">
                                      <a:solidFill>
                                        <a:srgbClr val="E47588"/>
                                      </a:solidFill>
                                      <a:latin typeface="Cambria Math" panose="02040503050406030204" pitchFamily="18" charset="0"/>
                                    </a:rPr>
                                    <m:t>OH</m:t>
                                  </m:r>
                                  <m:r>
                                    <a:rPr lang="en-US" b="0" i="0" smtClean="0">
                                      <a:solidFill>
                                        <a:srgbClr val="E47588"/>
                                      </a:solidFill>
                                      <a:latin typeface="Cambria Math" panose="02040503050406030204" pitchFamily="18" charset="0"/>
                                    </a:rPr>
                                    <m:t>)</m:t>
                                  </m:r>
                                </m:e>
                                <m:sub>
                                  <m:r>
                                    <a:rPr lang="en-US" b="0" i="1" smtClean="0">
                                      <a:solidFill>
                                        <a:srgbClr val="E47588"/>
                                      </a:solidFill>
                                      <a:latin typeface="Cambria Math" panose="02040503050406030204" pitchFamily="18" charset="0"/>
                                    </a:rPr>
                                    <m:t>3</m:t>
                                  </m:r>
                                </m:sub>
                              </m:sSub>
                            </m:num>
                            <m:den>
                              <m:r>
                                <a:rPr lang="en-US" b="0" i="1" smtClean="0">
                                  <a:solidFill>
                                    <a:srgbClr val="E47588"/>
                                  </a:solidFill>
                                  <a:latin typeface="Cambria Math" panose="02040503050406030204" pitchFamily="18" charset="0"/>
                                </a:rPr>
                                <m:t>1</m:t>
                              </m:r>
                              <m:r>
                                <a:rPr lang="en-US" i="1">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FeCl</m:t>
                                  </m:r>
                                </m:e>
                                <m:sub>
                                  <m:r>
                                    <a:rPr lang="en-US" i="1">
                                      <a:solidFill>
                                        <a:srgbClr val="E47588"/>
                                      </a:solidFill>
                                      <a:latin typeface="Cambria Math" panose="02040503050406030204" pitchFamily="18" charset="0"/>
                                    </a:rPr>
                                    <m:t>3</m:t>
                                  </m:r>
                                </m:sub>
                              </m:sSub>
                            </m:den>
                          </m:f>
                        </m:e>
                      </m:d>
                    </m:oMath>
                  </m:oMathPara>
                </a14:m>
                <a:endParaRPr lang="en-US" dirty="0"/>
              </a:p>
            </p:txBody>
          </p:sp>
        </mc:Choice>
        <mc:Fallback xmlns="">
          <p:sp>
            <p:nvSpPr>
              <p:cNvPr id="13" name="Rectangle 12">
                <a:extLst>
                  <a:ext uri="{FF2B5EF4-FFF2-40B4-BE49-F238E27FC236}">
                    <a16:creationId xmlns:a16="http://schemas.microsoft.com/office/drawing/2014/main" id="{8D58AB43-7842-4EAF-87F9-D7180EA28A94}"/>
                  </a:ext>
                </a:extLst>
              </p:cNvPr>
              <p:cNvSpPr>
                <a:spLocks noRot="1" noChangeAspect="1" noMove="1" noResize="1" noEditPoints="1" noAdjustHandles="1" noChangeArrowheads="1" noChangeShapeType="1" noTextEdit="1"/>
              </p:cNvSpPr>
              <p:nvPr/>
            </p:nvSpPr>
            <p:spPr>
              <a:xfrm>
                <a:off x="3802925" y="4270908"/>
                <a:ext cx="1954638"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02BB787-B211-47EC-885F-8D6C927ED7D7}"/>
                  </a:ext>
                </a:extLst>
              </p:cNvPr>
              <p:cNvSpPr/>
              <p:nvPr/>
            </p:nvSpPr>
            <p:spPr>
              <a:xfrm>
                <a:off x="5617823" y="4443583"/>
                <a:ext cx="2616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=0.00585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r>
                            <a:rPr lang="en-US">
                              <a:solidFill>
                                <a:srgbClr val="E47588"/>
                              </a:solidFill>
                              <a:latin typeface="Cambria Math" panose="02040503050406030204" pitchFamily="18" charset="0"/>
                            </a:rPr>
                            <m:t>(</m:t>
                          </m:r>
                          <m:r>
                            <m:rPr>
                              <m:sty m:val="p"/>
                            </m:rPr>
                            <a:rPr lang="en-US">
                              <a:solidFill>
                                <a:srgbClr val="E47588"/>
                              </a:solidFill>
                              <a:latin typeface="Cambria Math" panose="02040503050406030204" pitchFamily="18" charset="0"/>
                            </a:rPr>
                            <m:t>OH</m:t>
                          </m:r>
                          <m:r>
                            <a:rPr lang="en-US">
                              <a:solidFill>
                                <a:srgbClr val="E47588"/>
                              </a:solidFill>
                              <a:latin typeface="Cambria Math" panose="02040503050406030204" pitchFamily="18" charset="0"/>
                            </a:rPr>
                            <m:t>)</m:t>
                          </m:r>
                        </m:e>
                        <m:sub>
                          <m:r>
                            <a:rPr lang="en-US" i="1">
                              <a:solidFill>
                                <a:srgbClr val="E47588"/>
                              </a:solidFill>
                              <a:latin typeface="Cambria Math" panose="02040503050406030204" pitchFamily="18" charset="0"/>
                            </a:rPr>
                            <m:t>3</m:t>
                          </m:r>
                        </m:sub>
                      </m:sSub>
                    </m:oMath>
                  </m:oMathPara>
                </a14:m>
                <a:endParaRPr lang="en-US" dirty="0"/>
              </a:p>
            </p:txBody>
          </p:sp>
        </mc:Choice>
        <mc:Fallback xmlns="">
          <p:sp>
            <p:nvSpPr>
              <p:cNvPr id="16" name="Rectangle 15">
                <a:extLst>
                  <a:ext uri="{FF2B5EF4-FFF2-40B4-BE49-F238E27FC236}">
                    <a16:creationId xmlns:a16="http://schemas.microsoft.com/office/drawing/2014/main" id="{102BB787-B211-47EC-885F-8D6C927ED7D7}"/>
                  </a:ext>
                </a:extLst>
              </p:cNvPr>
              <p:cNvSpPr>
                <a:spLocks noRot="1" noChangeAspect="1" noMove="1" noResize="1" noEditPoints="1" noAdjustHandles="1" noChangeArrowheads="1" noChangeShapeType="1" noTextEdit="1"/>
              </p:cNvSpPr>
              <p:nvPr/>
            </p:nvSpPr>
            <p:spPr>
              <a:xfrm>
                <a:off x="5617823" y="4443583"/>
                <a:ext cx="2616357" cy="369332"/>
              </a:xfrm>
              <a:prstGeom prst="rect">
                <a:avLst/>
              </a:prstGeom>
              <a:blipFill>
                <a:blip r:embed="rId8"/>
                <a:stretch>
                  <a:fillRect b="-11475"/>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DD6EAF09-484B-4707-B5AC-2C74095E819D}"/>
              </a:ext>
            </a:extLst>
          </p:cNvPr>
          <p:cNvCxnSpPr/>
          <p:nvPr/>
        </p:nvCxnSpPr>
        <p:spPr>
          <a:xfrm flipV="1">
            <a:off x="1317733" y="438411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E27F5D-7F2B-49D7-BA4E-AA229B83C436}"/>
              </a:ext>
            </a:extLst>
          </p:cNvPr>
          <p:cNvCxnSpPr/>
          <p:nvPr/>
        </p:nvCxnSpPr>
        <p:spPr>
          <a:xfrm flipV="1">
            <a:off x="2949846" y="438411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15035D-5F8A-4AD8-A09D-E2D2A27E528D}"/>
              </a:ext>
            </a:extLst>
          </p:cNvPr>
          <p:cNvCxnSpPr/>
          <p:nvPr/>
        </p:nvCxnSpPr>
        <p:spPr>
          <a:xfrm flipV="1">
            <a:off x="2836628" y="471242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383B4E-0773-4003-BFDF-F505F842578C}"/>
              </a:ext>
            </a:extLst>
          </p:cNvPr>
          <p:cNvCxnSpPr/>
          <p:nvPr/>
        </p:nvCxnSpPr>
        <p:spPr>
          <a:xfrm flipV="1">
            <a:off x="1292192" y="529456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ED14A8-3F18-4B13-8C0B-12FBE2C20E8A}"/>
              </a:ext>
            </a:extLst>
          </p:cNvPr>
          <p:cNvCxnSpPr/>
          <p:nvPr/>
        </p:nvCxnSpPr>
        <p:spPr>
          <a:xfrm flipV="1">
            <a:off x="4473940" y="4707815"/>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4142E9-6934-43BE-BE2A-56D42E1BF75D}"/>
              </a:ext>
            </a:extLst>
          </p:cNvPr>
          <p:cNvCxnSpPr/>
          <p:nvPr/>
        </p:nvCxnSpPr>
        <p:spPr>
          <a:xfrm flipV="1">
            <a:off x="2975666" y="529456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330B98-01DB-45D2-A38A-80714B87C4DA}"/>
              </a:ext>
            </a:extLst>
          </p:cNvPr>
          <p:cNvCxnSpPr/>
          <p:nvPr/>
        </p:nvCxnSpPr>
        <p:spPr>
          <a:xfrm flipV="1">
            <a:off x="2836628" y="5622823"/>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467331-D183-49D2-81B4-2CCE59D65BE2}"/>
              </a:ext>
            </a:extLst>
          </p:cNvPr>
          <p:cNvCxnSpPr/>
          <p:nvPr/>
        </p:nvCxnSpPr>
        <p:spPr>
          <a:xfrm flipV="1">
            <a:off x="4581123" y="5622823"/>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40F033D9-7FB7-488C-8B8B-2649FB9793FA}"/>
                  </a:ext>
                </a:extLst>
              </p:cNvPr>
              <p:cNvSpPr/>
              <p:nvPr/>
            </p:nvSpPr>
            <p:spPr>
              <a:xfrm>
                <a:off x="5601223" y="5358532"/>
                <a:ext cx="2678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=0.00755 </m:t>
                      </m:r>
                      <m:r>
                        <m:rPr>
                          <m:sty m:val="p"/>
                        </m:rPr>
                        <a:rPr lang="en-US" b="0" i="0" smtClean="0">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Fe</m:t>
                          </m:r>
                          <m:r>
                            <a:rPr lang="en-US">
                              <a:solidFill>
                                <a:srgbClr val="E47588"/>
                              </a:solidFill>
                              <a:latin typeface="Cambria Math" panose="02040503050406030204" pitchFamily="18" charset="0"/>
                            </a:rPr>
                            <m:t>(</m:t>
                          </m:r>
                          <m:r>
                            <m:rPr>
                              <m:sty m:val="p"/>
                            </m:rPr>
                            <a:rPr lang="en-US">
                              <a:solidFill>
                                <a:srgbClr val="E47588"/>
                              </a:solidFill>
                              <a:latin typeface="Cambria Math" panose="02040503050406030204" pitchFamily="18" charset="0"/>
                            </a:rPr>
                            <m:t>OH</m:t>
                          </m:r>
                          <m:r>
                            <a:rPr lang="en-US">
                              <a:solidFill>
                                <a:srgbClr val="E47588"/>
                              </a:solidFill>
                              <a:latin typeface="Cambria Math" panose="02040503050406030204" pitchFamily="18" charset="0"/>
                            </a:rPr>
                            <m:t>)</m:t>
                          </m:r>
                        </m:e>
                        <m:sub>
                          <m:r>
                            <a:rPr lang="en-US" i="1">
                              <a:solidFill>
                                <a:srgbClr val="E47588"/>
                              </a:solidFill>
                              <a:latin typeface="Cambria Math" panose="02040503050406030204" pitchFamily="18" charset="0"/>
                            </a:rPr>
                            <m:t>3</m:t>
                          </m:r>
                        </m:sub>
                      </m:sSub>
                    </m:oMath>
                  </m:oMathPara>
                </a14:m>
                <a:endParaRPr lang="en-US" dirty="0"/>
              </a:p>
            </p:txBody>
          </p:sp>
        </mc:Choice>
        <mc:Fallback xmlns="">
          <p:sp>
            <p:nvSpPr>
              <p:cNvPr id="30" name="Rectangle 29">
                <a:extLst>
                  <a:ext uri="{FF2B5EF4-FFF2-40B4-BE49-F238E27FC236}">
                    <a16:creationId xmlns:a16="http://schemas.microsoft.com/office/drawing/2014/main" id="{40F033D9-7FB7-488C-8B8B-2649FB9793FA}"/>
                  </a:ext>
                </a:extLst>
              </p:cNvPr>
              <p:cNvSpPr>
                <a:spLocks noRot="1" noChangeAspect="1" noMove="1" noResize="1" noEditPoints="1" noAdjustHandles="1" noChangeArrowheads="1" noChangeShapeType="1" noTextEdit="1"/>
              </p:cNvSpPr>
              <p:nvPr/>
            </p:nvSpPr>
            <p:spPr>
              <a:xfrm>
                <a:off x="5601223" y="5358532"/>
                <a:ext cx="2678875" cy="369332"/>
              </a:xfrm>
              <a:prstGeom prst="rect">
                <a:avLst/>
              </a:prstGeom>
              <a:blipFill>
                <a:blip r:embed="rId9"/>
                <a:stretch>
                  <a:fillRect b="-13115"/>
                </a:stretch>
              </a:blipFill>
            </p:spPr>
            <p:txBody>
              <a:bodyPr/>
              <a:lstStyle/>
              <a:p>
                <a:r>
                  <a:rPr lang="en-US">
                    <a:noFill/>
                  </a:rPr>
                  <a:t> </a:t>
                </a:r>
              </a:p>
            </p:txBody>
          </p:sp>
        </mc:Fallback>
      </mc:AlternateContent>
      <p:sp>
        <p:nvSpPr>
          <p:cNvPr id="31" name="Rectangle 2">
            <a:extLst>
              <a:ext uri="{FF2B5EF4-FFF2-40B4-BE49-F238E27FC236}">
                <a16:creationId xmlns:a16="http://schemas.microsoft.com/office/drawing/2014/main" id="{40E6A8DD-267A-450F-B0D2-A2A7138A0781}"/>
              </a:ext>
            </a:extLst>
          </p:cNvPr>
          <p:cNvSpPr>
            <a:spLocks noChangeArrowheads="1"/>
          </p:cNvSpPr>
          <p:nvPr/>
        </p:nvSpPr>
        <p:spPr bwMode="auto">
          <a:xfrm>
            <a:off x="1473446" y="1652831"/>
            <a:ext cx="5561598" cy="367987"/>
          </a:xfrm>
          <a:prstGeom prst="rect">
            <a:avLst/>
          </a:prstGeom>
          <a:noFill/>
          <a:ln w="12700">
            <a:noFill/>
            <a:miter lim="800000"/>
            <a:headEnd/>
            <a:tailEnd/>
          </a:ln>
        </p:spPr>
        <p:txBody>
          <a:bodyPr lIns="90487" tIns="44450" rIns="90487" bIns="44450"/>
          <a:lstStyle/>
          <a:p>
            <a:pPr marL="285750" indent="-285750" defTabSz="914400" fontAlgn="auto">
              <a:spcBef>
                <a:spcPct val="20000"/>
              </a:spcBef>
              <a:spcAft>
                <a:spcPts val="0"/>
              </a:spcAft>
            </a:pPr>
            <a:r>
              <a:rPr lang="en-US" dirty="0">
                <a:solidFill>
                  <a:schemeClr val="tx1">
                    <a:lumMod val="75000"/>
                    <a:lumOff val="25000"/>
                  </a:schemeClr>
                </a:solidFill>
                <a:latin typeface="Gill Sans MT" panose="020B0502020104020203" pitchFamily="34" charset="0"/>
              </a:rPr>
              <a:t>FeCl</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+ 3 NaOH(</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 → 3 NaCl(</a:t>
            </a:r>
            <a:r>
              <a:rPr lang="en-US" i="1" dirty="0" err="1">
                <a:solidFill>
                  <a:schemeClr val="tx1">
                    <a:lumMod val="75000"/>
                    <a:lumOff val="25000"/>
                  </a:schemeClr>
                </a:solidFill>
                <a:latin typeface="Gill Sans MT" panose="020B0502020104020203" pitchFamily="34" charset="0"/>
              </a:rPr>
              <a:t>aq</a:t>
            </a:r>
            <a:r>
              <a:rPr lang="en-US" dirty="0">
                <a:solidFill>
                  <a:schemeClr val="tx1">
                    <a:lumMod val="75000"/>
                    <a:lumOff val="25000"/>
                  </a:schemeClr>
                </a:solidFill>
                <a:latin typeface="Gill Sans MT" panose="020B0502020104020203" pitchFamily="34" charset="0"/>
              </a:rPr>
              <a:t>)</a:t>
            </a:r>
            <a:r>
              <a:rPr lang="en-US" baseline="-25000" dirty="0">
                <a:solidFill>
                  <a:schemeClr val="tx1">
                    <a:lumMod val="75000"/>
                    <a:lumOff val="25000"/>
                  </a:schemeClr>
                </a:solidFill>
                <a:latin typeface="Gill Sans MT" panose="020B0502020104020203" pitchFamily="34" charset="0"/>
              </a:rPr>
              <a:t> </a:t>
            </a:r>
            <a:r>
              <a:rPr lang="en-US" dirty="0">
                <a:solidFill>
                  <a:schemeClr val="tx1">
                    <a:lumMod val="75000"/>
                    <a:lumOff val="25000"/>
                  </a:schemeClr>
                </a:solidFill>
                <a:latin typeface="Gill Sans MT" panose="020B0502020104020203" pitchFamily="34" charset="0"/>
              </a:rPr>
              <a:t>+ Fe(OH)</a:t>
            </a:r>
            <a:r>
              <a:rPr lang="en-US" baseline="-25000" dirty="0">
                <a:solidFill>
                  <a:schemeClr val="tx1">
                    <a:lumMod val="75000"/>
                    <a:lumOff val="25000"/>
                  </a:schemeClr>
                </a:solidFill>
                <a:latin typeface="Gill Sans MT" panose="020B0502020104020203" pitchFamily="34" charset="0"/>
              </a:rPr>
              <a:t>3</a:t>
            </a:r>
            <a:r>
              <a:rPr lang="en-US" dirty="0">
                <a:solidFill>
                  <a:schemeClr val="tx1">
                    <a:lumMod val="75000"/>
                    <a:lumOff val="25000"/>
                  </a:schemeClr>
                </a:solidFill>
                <a:latin typeface="Gill Sans MT" panose="020B0502020104020203" pitchFamily="34" charset="0"/>
              </a:rPr>
              <a:t>(</a:t>
            </a:r>
            <a:r>
              <a:rPr lang="en-US" i="1" dirty="0">
                <a:solidFill>
                  <a:schemeClr val="tx1">
                    <a:lumMod val="75000"/>
                    <a:lumOff val="25000"/>
                  </a:schemeClr>
                </a:solidFill>
                <a:latin typeface="Gill Sans MT" panose="020B0502020104020203" pitchFamily="34" charset="0"/>
              </a:rPr>
              <a:t>s</a:t>
            </a:r>
            <a:r>
              <a:rPr lang="en-US" dirty="0">
                <a:solidFill>
                  <a:schemeClr val="tx1">
                    <a:lumMod val="75000"/>
                    <a:lumOff val="25000"/>
                  </a:schemeClr>
                </a:solidFill>
                <a:latin typeface="Gill Sans MT" panose="020B0502020104020203" pitchFamily="34" charset="0"/>
              </a:rPr>
              <a:t>)	</a:t>
            </a:r>
          </a:p>
        </p:txBody>
      </p:sp>
      <p:cxnSp>
        <p:nvCxnSpPr>
          <p:cNvPr id="32" name="Straight Connector 31">
            <a:extLst>
              <a:ext uri="{FF2B5EF4-FFF2-40B4-BE49-F238E27FC236}">
                <a16:creationId xmlns:a16="http://schemas.microsoft.com/office/drawing/2014/main" id="{084829B4-4F8F-4BED-9A0D-8B322539EE93}"/>
              </a:ext>
            </a:extLst>
          </p:cNvPr>
          <p:cNvCxnSpPr/>
          <p:nvPr/>
        </p:nvCxnSpPr>
        <p:spPr>
          <a:xfrm>
            <a:off x="0" y="1541791"/>
            <a:ext cx="914399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C42DDE-D85D-4C7F-B43A-6A90F7515D05}"/>
                  </a:ext>
                </a:extLst>
              </p:cNvPr>
              <p:cNvSpPr txBox="1"/>
              <p:nvPr/>
            </p:nvSpPr>
            <p:spPr>
              <a:xfrm>
                <a:off x="151003" y="2828297"/>
                <a:ext cx="8992997" cy="369332"/>
              </a:xfrm>
              <a:prstGeom prst="rect">
                <a:avLst/>
              </a:prstGeom>
              <a:noFill/>
            </p:spPr>
            <p:txBody>
              <a:bodyPr wrap="square" rtlCol="0">
                <a:spAutoFit/>
              </a:bodyPr>
              <a:lstStyle/>
              <a:p>
                <a:pPr algn="ctr"/>
                <a:r>
                  <a:rPr lang="en-US" dirty="0">
                    <a:solidFill>
                      <a:schemeClr val="tx1">
                        <a:lumMod val="75000"/>
                        <a:lumOff val="25000"/>
                      </a:schemeClr>
                    </a:solidFill>
                    <a:latin typeface="Gill Sans MT" panose="020B0502020104020203" pitchFamily="34" charset="0"/>
                  </a:rPr>
                  <a:t>Volume (L)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Moles </a:t>
                </a:r>
                <a14:m>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dirty="0">
                    <a:solidFill>
                      <a:schemeClr val="tx1">
                        <a:lumMod val="75000"/>
                        <a:lumOff val="25000"/>
                      </a:schemeClr>
                    </a:solidFill>
                    <a:latin typeface="Gill Sans MT" panose="020B0502020104020203" pitchFamily="34" charset="0"/>
                  </a:rPr>
                  <a:t> Moles of Sought Compound</a:t>
                </a:r>
              </a:p>
            </p:txBody>
          </p:sp>
        </mc:Choice>
        <mc:Fallback xmlns="">
          <p:sp>
            <p:nvSpPr>
              <p:cNvPr id="33" name="TextBox 32">
                <a:extLst>
                  <a:ext uri="{FF2B5EF4-FFF2-40B4-BE49-F238E27FC236}">
                    <a16:creationId xmlns:a16="http://schemas.microsoft.com/office/drawing/2014/main" id="{0EC42DDE-D85D-4C7F-B43A-6A90F7515D05}"/>
                  </a:ext>
                </a:extLst>
              </p:cNvPr>
              <p:cNvSpPr txBox="1">
                <a:spLocks noRot="1" noChangeAspect="1" noMove="1" noResize="1" noEditPoints="1" noAdjustHandles="1" noChangeArrowheads="1" noChangeShapeType="1" noTextEdit="1"/>
              </p:cNvSpPr>
              <p:nvPr/>
            </p:nvSpPr>
            <p:spPr>
              <a:xfrm>
                <a:off x="151003" y="2828297"/>
                <a:ext cx="8992997" cy="369332"/>
              </a:xfrm>
              <a:prstGeom prst="rect">
                <a:avLst/>
              </a:prstGeom>
              <a:blipFill>
                <a:blip r:embed="rId10"/>
                <a:stretch>
                  <a:fillRect t="-9836" b="-24590"/>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9D863711-4AA2-4D86-827C-F9E1AD67BBCF}"/>
              </a:ext>
            </a:extLst>
          </p:cNvPr>
          <p:cNvSpPr txBox="1"/>
          <p:nvPr/>
        </p:nvSpPr>
        <p:spPr>
          <a:xfrm>
            <a:off x="3727688" y="3347710"/>
            <a:ext cx="1160254" cy="369332"/>
          </a:xfrm>
          <a:prstGeom prst="rect">
            <a:avLst/>
          </a:prstGeom>
          <a:noFill/>
        </p:spPr>
        <p:txBody>
          <a:bodyPr wrap="none" rtlCol="0">
            <a:spAutoFit/>
          </a:bodyPr>
          <a:lstStyle/>
          <a:p>
            <a:r>
              <a:rPr lang="en-US" b="1" dirty="0">
                <a:solidFill>
                  <a:srgbClr val="67AEB6"/>
                </a:solidFill>
                <a:latin typeface="Gill Sans MT" panose="020B0502020104020203" pitchFamily="34" charset="0"/>
              </a:rPr>
              <a:t>Mol : Mol</a:t>
            </a:r>
          </a:p>
        </p:txBody>
      </p:sp>
      <p:cxnSp>
        <p:nvCxnSpPr>
          <p:cNvPr id="35" name="Straight Arrow Connector 34">
            <a:extLst>
              <a:ext uri="{FF2B5EF4-FFF2-40B4-BE49-F238E27FC236}">
                <a16:creationId xmlns:a16="http://schemas.microsoft.com/office/drawing/2014/main" id="{878400F9-AFA2-49E4-A057-4CDAA3190127}"/>
              </a:ext>
            </a:extLst>
          </p:cNvPr>
          <p:cNvCxnSpPr>
            <a:cxnSpLocks/>
          </p:cNvCxnSpPr>
          <p:nvPr/>
        </p:nvCxnSpPr>
        <p:spPr>
          <a:xfrm flipV="1">
            <a:off x="4307815" y="3067803"/>
            <a:ext cx="0" cy="347019"/>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6FFA08D-3B7E-4978-A13D-D8637D92E369}"/>
              </a:ext>
            </a:extLst>
          </p:cNvPr>
          <p:cNvSpPr txBox="1"/>
          <p:nvPr/>
        </p:nvSpPr>
        <p:spPr>
          <a:xfrm>
            <a:off x="2836628" y="2358803"/>
            <a:ext cx="1087157" cy="369332"/>
          </a:xfrm>
          <a:prstGeom prst="rect">
            <a:avLst/>
          </a:prstGeom>
          <a:noFill/>
        </p:spPr>
        <p:txBody>
          <a:bodyPr wrap="none" rtlCol="0">
            <a:spAutoFit/>
          </a:bodyPr>
          <a:lstStyle/>
          <a:p>
            <a:r>
              <a:rPr lang="en-US" b="1" dirty="0">
                <a:solidFill>
                  <a:srgbClr val="67AEB6"/>
                </a:solidFill>
                <a:latin typeface="Gill Sans MT" panose="020B0502020104020203" pitchFamily="34" charset="0"/>
              </a:rPr>
              <a:t>Molarity</a:t>
            </a:r>
          </a:p>
        </p:txBody>
      </p:sp>
      <p:cxnSp>
        <p:nvCxnSpPr>
          <p:cNvPr id="37" name="Straight Arrow Connector 36">
            <a:extLst>
              <a:ext uri="{FF2B5EF4-FFF2-40B4-BE49-F238E27FC236}">
                <a16:creationId xmlns:a16="http://schemas.microsoft.com/office/drawing/2014/main" id="{84FC0376-74C7-46BB-B5A6-D1A9203DF607}"/>
              </a:ext>
            </a:extLst>
          </p:cNvPr>
          <p:cNvCxnSpPr>
            <a:cxnSpLocks/>
          </p:cNvCxnSpPr>
          <p:nvPr/>
        </p:nvCxnSpPr>
        <p:spPr>
          <a:xfrm>
            <a:off x="3380206" y="2653757"/>
            <a:ext cx="0" cy="347019"/>
          </a:xfrm>
          <a:prstGeom prst="straightConnector1">
            <a:avLst/>
          </a:prstGeom>
          <a:ln w="28575">
            <a:solidFill>
              <a:srgbClr val="67AEB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1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5" grpId="0"/>
      <p:bldP spid="10" grpId="0"/>
      <p:bldP spid="11" grpId="0"/>
      <p:bldP spid="13" grpId="0"/>
      <p:bldP spid="16" grpId="0"/>
      <p:bldP spid="30" grpId="0"/>
      <p:bldP spid="31" grpId="0"/>
      <p:bldP spid="33" grpId="0"/>
      <p:bldP spid="34"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57</a:t>
            </a:fld>
            <a:endParaRPr lang="en-US" dirty="0">
              <a:solidFill>
                <a:schemeClr val="bg1"/>
              </a:solidFill>
            </a:endParaRPr>
          </a:p>
        </p:txBody>
      </p:sp>
      <p:sp>
        <p:nvSpPr>
          <p:cNvPr id="8" name="TextBox 6">
            <a:extLst>
              <a:ext uri="{FF2B5EF4-FFF2-40B4-BE49-F238E27FC236}">
                <a16:creationId xmlns:a16="http://schemas.microsoft.com/office/drawing/2014/main" id="{8B61E870-EA44-4B34-BD29-19FD87F23A2E}"/>
              </a:ext>
            </a:extLst>
          </p:cNvPr>
          <p:cNvSpPr txBox="1">
            <a:spLocks noChangeArrowheads="1"/>
          </p:cNvSpPr>
          <p:nvPr/>
        </p:nvSpPr>
        <p:spPr bwMode="auto">
          <a:xfrm>
            <a:off x="-1" y="923925"/>
            <a:ext cx="6409191"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Quantitative studies of acid-base neutralization reactions are most conveniently carried out using a technique known as a </a:t>
            </a:r>
            <a:r>
              <a:rPr lang="en-GB" altLang="en-US" b="1" dirty="0">
                <a:solidFill>
                  <a:srgbClr val="67AEB6"/>
                </a:solidFill>
                <a:latin typeface="Gill Sans MT" panose="020B0502020104020203" pitchFamily="34" charset="0"/>
                <a:cs typeface="Arial" panose="020B0604020202020204" pitchFamily="34" charset="0"/>
              </a:rPr>
              <a:t>titration</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9" name="TextBox 6">
            <a:extLst>
              <a:ext uri="{FF2B5EF4-FFF2-40B4-BE49-F238E27FC236}">
                <a16:creationId xmlns:a16="http://schemas.microsoft.com/office/drawing/2014/main" id="{AA94B5C0-484F-4049-B2B7-9E2BFD83717B}"/>
              </a:ext>
            </a:extLst>
          </p:cNvPr>
          <p:cNvSpPr txBox="1">
            <a:spLocks noChangeArrowheads="1"/>
          </p:cNvSpPr>
          <p:nvPr/>
        </p:nvSpPr>
        <p:spPr bwMode="auto">
          <a:xfrm>
            <a:off x="-1" y="1759071"/>
            <a:ext cx="7181851" cy="1200329"/>
          </a:xfrm>
          <a:prstGeom prst="rect">
            <a:avLst/>
          </a:prstGeom>
          <a:noFill/>
          <a:ln w="9525">
            <a:noFill/>
            <a:miter lim="800000"/>
            <a:headEnd/>
            <a:tailEnd/>
          </a:ln>
        </p:spPr>
        <p:txBody>
          <a:bodyPr wrap="square">
            <a:spAutoFit/>
          </a:bodyPr>
          <a:lstStyle/>
          <a:p>
            <a:pPr eaLnBrk="0" hangingPunct="0">
              <a:buClr>
                <a:srgbClr val="000000"/>
              </a:buClr>
              <a:buSzPct val="100000"/>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A titration is a volumetric technique that uses burettes. The point in the titration where the acid has been neutralized is called the </a:t>
            </a:r>
            <a:r>
              <a:rPr lang="en-GB" altLang="en-US" b="1" dirty="0">
                <a:solidFill>
                  <a:srgbClr val="67AEB6"/>
                </a:solidFill>
                <a:latin typeface="Gill Sans MT" panose="020B0502020104020203" pitchFamily="34" charset="0"/>
                <a:cs typeface="Arial" panose="020B0604020202020204" pitchFamily="34" charset="0"/>
              </a:rPr>
              <a:t>equivalence</a:t>
            </a:r>
            <a:r>
              <a:rPr lang="en-GB" altLang="en-US" b="1" i="1" dirty="0">
                <a:solidFill>
                  <a:schemeClr val="tx1">
                    <a:lumMod val="75000"/>
                    <a:lumOff val="25000"/>
                  </a:schemeClr>
                </a:solidFill>
                <a:latin typeface="Gill Sans MT" panose="020B0502020104020203" pitchFamily="34" charset="0"/>
                <a:cs typeface="Arial" panose="020B0604020202020204" pitchFamily="34" charset="0"/>
              </a:rPr>
              <a:t> </a:t>
            </a:r>
            <a:r>
              <a:rPr lang="en-GB" altLang="en-US" b="1" dirty="0">
                <a:solidFill>
                  <a:srgbClr val="67AEB6"/>
                </a:solidFill>
                <a:latin typeface="Gill Sans MT" panose="020B0502020104020203" pitchFamily="34" charset="0"/>
                <a:cs typeface="Arial" panose="020B0604020202020204" pitchFamily="34" charset="0"/>
              </a:rPr>
              <a:t>point</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The equivalence point is usually signalled by a colour change. (A link to help with understanding titrations: </a:t>
            </a:r>
            <a:r>
              <a:rPr lang="en-GB" altLang="en-US" dirty="0">
                <a:solidFill>
                  <a:srgbClr val="67AEB6"/>
                </a:solidFill>
                <a:latin typeface="Gill Sans MT" panose="020B050202010402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titration curve link</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10" name="Rectangle 2">
            <a:extLst>
              <a:ext uri="{FF2B5EF4-FFF2-40B4-BE49-F238E27FC236}">
                <a16:creationId xmlns:a16="http://schemas.microsoft.com/office/drawing/2014/main" id="{36DE351D-2DF2-4581-964F-534A437686F5}"/>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Acid-Base Titrations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3" name="TextBox 6">
            <a:extLst>
              <a:ext uri="{FF2B5EF4-FFF2-40B4-BE49-F238E27FC236}">
                <a16:creationId xmlns:a16="http://schemas.microsoft.com/office/drawing/2014/main" id="{0EE6B370-A6E2-403E-9E16-B3A40E8CC897}"/>
              </a:ext>
            </a:extLst>
          </p:cNvPr>
          <p:cNvSpPr txBox="1">
            <a:spLocks noChangeArrowheads="1"/>
          </p:cNvSpPr>
          <p:nvPr/>
        </p:nvSpPr>
        <p:spPr bwMode="auto">
          <a:xfrm>
            <a:off x="6371" y="3180425"/>
            <a:ext cx="9143998"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The colour change is brought about by the use of an </a:t>
            </a:r>
            <a:r>
              <a:rPr lang="en-GB" altLang="en-US" b="1" dirty="0">
                <a:solidFill>
                  <a:srgbClr val="67AEB6"/>
                </a:solidFill>
                <a:latin typeface="Gill Sans MT" panose="020B0502020104020203" pitchFamily="34" charset="0"/>
                <a:cs typeface="Arial" panose="020B0604020202020204" pitchFamily="34" charset="0"/>
              </a:rPr>
              <a:t>indicator</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Indicators have distinctly different colours in acidic and basic media. The indicator is chosen so that the colour change, or </a:t>
            </a:r>
            <a:r>
              <a:rPr lang="en-GB" altLang="en-US" b="1" dirty="0">
                <a:solidFill>
                  <a:srgbClr val="67AEB6"/>
                </a:solidFill>
                <a:latin typeface="Gill Sans MT" panose="020B0502020104020203" pitchFamily="34" charset="0"/>
                <a:cs typeface="Arial" panose="020B0604020202020204" pitchFamily="34" charset="0"/>
              </a:rPr>
              <a:t>endpoint</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is very close to the equivalence point. Phenolphthalein is a common indicator.</a:t>
            </a:r>
          </a:p>
        </p:txBody>
      </p:sp>
      <p:sp>
        <p:nvSpPr>
          <p:cNvPr id="15" name="TextBox 6">
            <a:extLst>
              <a:ext uri="{FF2B5EF4-FFF2-40B4-BE49-F238E27FC236}">
                <a16:creationId xmlns:a16="http://schemas.microsoft.com/office/drawing/2014/main" id="{FD81EFC9-0B07-4594-A8C2-C22A4FE267AD}"/>
              </a:ext>
            </a:extLst>
          </p:cNvPr>
          <p:cNvSpPr txBox="1">
            <a:spLocks noChangeArrowheads="1"/>
          </p:cNvSpPr>
          <p:nvPr/>
        </p:nvSpPr>
        <p:spPr bwMode="auto">
          <a:xfrm>
            <a:off x="6370" y="4329495"/>
            <a:ext cx="9137627"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Sodium hydroxide solutions are commonly used in titrations. NaOH solutions must be </a:t>
            </a:r>
            <a:r>
              <a:rPr lang="en-GB" altLang="en-US" b="1" dirty="0">
                <a:solidFill>
                  <a:srgbClr val="67AEB6"/>
                </a:solidFill>
                <a:latin typeface="Gill Sans MT" panose="020B0502020104020203" pitchFamily="34" charset="0"/>
                <a:cs typeface="Arial" panose="020B0604020202020204" pitchFamily="34" charset="0"/>
              </a:rPr>
              <a:t>standardized</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as the concentrations change over time.  (NaOH reacts with CO</a:t>
            </a:r>
            <a:r>
              <a:rPr lang="en-GB"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that slowly dissolves into the solution forming carbonic acid.)</a:t>
            </a:r>
          </a:p>
          <a:p>
            <a:pPr eaLnBrk="0" hangingPunct="0">
              <a:buClr>
                <a:srgbClr val="000000"/>
              </a:buClr>
              <a:buSzPct val="100000"/>
              <a:buFont typeface="Arial" pitchFamily="34" charset="0"/>
              <a:buNone/>
            </a:pPr>
            <a:endParaRPr lang="en-GB" altLang="en-US" dirty="0">
              <a:solidFill>
                <a:schemeClr val="tx1">
                  <a:lumMod val="75000"/>
                  <a:lumOff val="25000"/>
                </a:schemeClr>
              </a:solidFill>
              <a:latin typeface="Gill Sans MT" panose="020B0502020104020203" pitchFamily="34" charset="0"/>
              <a:cs typeface="Arial" panose="020B0604020202020204" pitchFamily="34" charset="0"/>
            </a:endParaRPr>
          </a:p>
        </p:txBody>
      </p:sp>
      <p:pic>
        <p:nvPicPr>
          <p:cNvPr id="16" name="Picture 9" descr="bur75640_un0417">
            <a:extLst>
              <a:ext uri="{FF2B5EF4-FFF2-40B4-BE49-F238E27FC236}">
                <a16:creationId xmlns:a16="http://schemas.microsoft.com/office/drawing/2014/main" id="{E8648610-90D9-4DB9-81BA-6331BC1DED53}"/>
              </a:ext>
            </a:extLst>
          </p:cNvPr>
          <p:cNvPicPr>
            <a:picLocks noChangeAspect="1" noChangeArrowheads="1"/>
          </p:cNvPicPr>
          <p:nvPr/>
        </p:nvPicPr>
        <p:blipFill>
          <a:blip r:embed="rId3" cstate="print">
            <a:clrChange>
              <a:clrFrom>
                <a:srgbClr val="FFFFFF"/>
              </a:clrFrom>
              <a:clrTo>
                <a:srgbClr val="FFFFFF">
                  <a:alpha val="0"/>
                </a:srgbClr>
              </a:clrTo>
            </a:clrChange>
          </a:blip>
          <a:srcRect t="2612"/>
          <a:stretch>
            <a:fillRect/>
          </a:stretch>
        </p:blipFill>
        <p:spPr bwMode="auto">
          <a:xfrm>
            <a:off x="4471333" y="5326794"/>
            <a:ext cx="1692228" cy="1519049"/>
          </a:xfrm>
          <a:prstGeom prst="rect">
            <a:avLst/>
          </a:prstGeom>
          <a:noFill/>
          <a:ln w="9525">
            <a:noFill/>
            <a:miter lim="800000"/>
            <a:headEnd/>
            <a:tailEnd/>
          </a:ln>
        </p:spPr>
      </p:pic>
      <p:sp>
        <p:nvSpPr>
          <p:cNvPr id="7" name="Rectangle 6">
            <a:extLst>
              <a:ext uri="{FF2B5EF4-FFF2-40B4-BE49-F238E27FC236}">
                <a16:creationId xmlns:a16="http://schemas.microsoft.com/office/drawing/2014/main" id="{A73C2C92-213D-4FF4-AD27-0ED5AE529830}"/>
              </a:ext>
            </a:extLst>
          </p:cNvPr>
          <p:cNvSpPr/>
          <p:nvPr/>
        </p:nvSpPr>
        <p:spPr>
          <a:xfrm>
            <a:off x="6370" y="5567484"/>
            <a:ext cx="4572000" cy="923330"/>
          </a:xfrm>
          <a:prstGeom prst="rect">
            <a:avLst/>
          </a:prstGeom>
        </p:spPr>
        <p:txBody>
          <a:bodyPr>
            <a:spAutoFit/>
          </a:bodyPr>
          <a:lstStyle/>
          <a:p>
            <a:pPr eaLnBrk="0" hangingPunct="0">
              <a:buClr>
                <a:srgbClr val="000000"/>
              </a:buClr>
              <a:buSzPct val="100000"/>
              <a:buFont typeface="Arial" pitchFamily="34" charset="0"/>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The acid potassium hydrogen phthalate (KHP) is frequently used to standardize NaOH solutions. It only has 1 ionizable proton.</a:t>
            </a:r>
          </a:p>
        </p:txBody>
      </p:sp>
      <p:pic>
        <p:nvPicPr>
          <p:cNvPr id="17" name="Picture 9">
            <a:extLst>
              <a:ext uri="{FF2B5EF4-FFF2-40B4-BE49-F238E27FC236}">
                <a16:creationId xmlns:a16="http://schemas.microsoft.com/office/drawing/2014/main" id="{32CE2575-04F2-47A6-8662-059B93173AF9}"/>
              </a:ext>
            </a:extLst>
          </p:cNvPr>
          <p:cNvPicPr>
            <a:picLocks noChangeAspect="1" noChangeArrowheads="1"/>
          </p:cNvPicPr>
          <p:nvPr/>
        </p:nvPicPr>
        <p:blipFill>
          <a:blip r:embed="rId4" cstate="print"/>
          <a:srcRect/>
          <a:stretch>
            <a:fillRect/>
          </a:stretch>
        </p:blipFill>
        <p:spPr bwMode="auto">
          <a:xfrm>
            <a:off x="7120819" y="235031"/>
            <a:ext cx="1821933" cy="2759760"/>
          </a:xfrm>
          <a:prstGeom prst="rect">
            <a:avLst/>
          </a:prstGeom>
          <a:noFill/>
          <a:ln w="9525">
            <a:noFill/>
            <a:miter lim="800000"/>
            <a:headEnd/>
            <a:tailEnd/>
          </a:ln>
        </p:spPr>
      </p:pic>
    </p:spTree>
    <p:extLst>
      <p:ext uri="{BB962C8B-B14F-4D97-AF65-F5344CB8AC3E}">
        <p14:creationId xmlns:p14="http://schemas.microsoft.com/office/powerpoint/2010/main" val="3890600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58</a:t>
            </a:fld>
            <a:endParaRPr lang="en-US" dirty="0">
              <a:solidFill>
                <a:schemeClr val="bg1"/>
              </a:solidFill>
            </a:endParaRPr>
          </a:p>
        </p:txBody>
      </p:sp>
      <p:sp>
        <p:nvSpPr>
          <p:cNvPr id="8" name="TextBox 4">
            <a:extLst>
              <a:ext uri="{FF2B5EF4-FFF2-40B4-BE49-F238E27FC236}">
                <a16:creationId xmlns:a16="http://schemas.microsoft.com/office/drawing/2014/main" id="{3B09C1CF-3B23-4790-8D08-E78A801393C3}"/>
              </a:ext>
            </a:extLst>
          </p:cNvPr>
          <p:cNvSpPr txBox="1">
            <a:spLocks noChangeArrowheads="1"/>
          </p:cNvSpPr>
          <p:nvPr/>
        </p:nvSpPr>
        <p:spPr bwMode="auto">
          <a:xfrm>
            <a:off x="0" y="829134"/>
            <a:ext cx="9144000" cy="1023422"/>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In a titration experiment, a student finds that 25.49 mL of an NaOH solution is needed to neutralize 0.7137 g of KHP (a monoprotic </a:t>
            </a:r>
            <a:r>
              <a:rPr lang="en-US" altLang="en-US">
                <a:solidFill>
                  <a:schemeClr val="tx1">
                    <a:lumMod val="75000"/>
                    <a:lumOff val="25000"/>
                  </a:schemeClr>
                </a:solidFill>
                <a:latin typeface="Gill Sans MT" panose="020B0502020104020203" pitchFamily="34" charset="0"/>
                <a:ea typeface="MS PGothic" pitchFamily="34" charset="-128"/>
                <a:cs typeface="Times New Roman" pitchFamily="18" charset="0"/>
              </a:rPr>
              <a:t>acid with a MM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=204.2 g mol</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–1</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What is the concentration (in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of the NaOH solution?</a:t>
            </a:r>
          </a:p>
        </p:txBody>
      </p:sp>
      <p:sp>
        <p:nvSpPr>
          <p:cNvPr id="9" name="TextBox 4">
            <a:extLst>
              <a:ext uri="{FF2B5EF4-FFF2-40B4-BE49-F238E27FC236}">
                <a16:creationId xmlns:a16="http://schemas.microsoft.com/office/drawing/2014/main" id="{AA2CC823-5AB7-468A-8C46-C8028AC2BB1F}"/>
              </a:ext>
            </a:extLst>
          </p:cNvPr>
          <p:cNvSpPr txBox="1">
            <a:spLocks noChangeArrowheads="1"/>
          </p:cNvSpPr>
          <p:nvPr/>
        </p:nvSpPr>
        <p:spPr bwMode="auto">
          <a:xfrm>
            <a:off x="1" y="2260827"/>
            <a:ext cx="9143999"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ea typeface="MS PGothic" pitchFamily="34" charset="-128"/>
                <a:cs typeface="Arial" pitchFamily="34" charset="0"/>
              </a:rPr>
              <a:t>Strategy</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Using the mass given and the molar mass of KHP, determine the number of moles of KHP. Recognize that the number of moles of NaOH in the volume given is equal to the number of moles of KHP. Divide moles of NaOH by volume (in liters) to get molarity.</a:t>
            </a:r>
          </a:p>
        </p:txBody>
      </p:sp>
      <p:sp>
        <p:nvSpPr>
          <p:cNvPr id="10" name="Rectangle 2">
            <a:extLst>
              <a:ext uri="{FF2B5EF4-FFF2-40B4-BE49-F238E27FC236}">
                <a16:creationId xmlns:a16="http://schemas.microsoft.com/office/drawing/2014/main" id="{46050841-1B7E-4785-A01D-690C178AF6B4}"/>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FEDFB92-4FE5-49A0-9D07-2D787757FD52}"/>
              </a:ext>
            </a:extLst>
          </p:cNvPr>
          <p:cNvCxnSpPr/>
          <p:nvPr/>
        </p:nvCxnSpPr>
        <p:spPr>
          <a:xfrm>
            <a:off x="0" y="185255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36059FD-C45F-4849-9334-FDCA50DA9E03}"/>
                  </a:ext>
                </a:extLst>
              </p:cNvPr>
              <p:cNvSpPr txBox="1"/>
              <p:nvPr/>
            </p:nvSpPr>
            <p:spPr>
              <a:xfrm>
                <a:off x="2686050" y="1924671"/>
                <a:ext cx="3422732" cy="369332"/>
              </a:xfrm>
              <a:prstGeom prst="rect">
                <a:avLst/>
              </a:prstGeom>
              <a:noFill/>
            </p:spPr>
            <p:txBody>
              <a:bodyPr wrap="none" rtlCol="0">
                <a:spAutoFit/>
              </a:bodyPr>
              <a:lstStyle/>
              <a:p>
                <a:r>
                  <a:rPr lang="en-US" b="1" dirty="0">
                    <a:solidFill>
                      <a:schemeClr val="tx1">
                        <a:lumMod val="75000"/>
                        <a:lumOff val="25000"/>
                      </a:schemeClr>
                    </a:solidFill>
                    <a:latin typeface="Gill Sans MT" panose="020B0502020104020203" pitchFamily="34" charset="0"/>
                  </a:rPr>
                  <a:t>NaOH + HX </a:t>
                </a:r>
                <a14:m>
                  <m:oMath xmlns:m="http://schemas.openxmlformats.org/officeDocument/2006/math">
                    <m:r>
                      <a:rPr 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b="1" dirty="0">
                    <a:solidFill>
                      <a:schemeClr val="tx1">
                        <a:lumMod val="75000"/>
                        <a:lumOff val="25000"/>
                      </a:schemeClr>
                    </a:solidFill>
                    <a:latin typeface="Gill Sans MT" panose="020B0502020104020203" pitchFamily="34" charset="0"/>
                  </a:rPr>
                  <a:t> </a:t>
                </a:r>
                <a:r>
                  <a:rPr lang="en-US" b="1" dirty="0" err="1">
                    <a:solidFill>
                      <a:schemeClr val="tx1">
                        <a:lumMod val="75000"/>
                        <a:lumOff val="25000"/>
                      </a:schemeClr>
                    </a:solidFill>
                    <a:latin typeface="Gill Sans MT" panose="020B0502020104020203" pitchFamily="34" charset="0"/>
                  </a:rPr>
                  <a:t>NaX</a:t>
                </a:r>
                <a:r>
                  <a:rPr lang="en-US" b="1" dirty="0">
                    <a:solidFill>
                      <a:schemeClr val="tx1">
                        <a:lumMod val="75000"/>
                        <a:lumOff val="25000"/>
                      </a:schemeClr>
                    </a:solidFill>
                    <a:latin typeface="Gill Sans MT" panose="020B0502020104020203" pitchFamily="34" charset="0"/>
                  </a:rPr>
                  <a:t> + H</a:t>
                </a:r>
                <a:r>
                  <a:rPr lang="en-US" b="1" baseline="-25000" dirty="0">
                    <a:solidFill>
                      <a:schemeClr val="tx1">
                        <a:lumMod val="75000"/>
                        <a:lumOff val="25000"/>
                      </a:schemeClr>
                    </a:solidFill>
                    <a:latin typeface="Gill Sans MT" panose="020B0502020104020203" pitchFamily="34" charset="0"/>
                  </a:rPr>
                  <a:t>2</a:t>
                </a:r>
                <a:r>
                  <a:rPr lang="en-US" b="1" dirty="0">
                    <a:solidFill>
                      <a:schemeClr val="tx1">
                        <a:lumMod val="75000"/>
                        <a:lumOff val="25000"/>
                      </a:schemeClr>
                    </a:solidFill>
                    <a:latin typeface="Gill Sans MT" panose="020B0502020104020203" pitchFamily="34" charset="0"/>
                  </a:rPr>
                  <a:t>O(</a:t>
                </a:r>
                <a:r>
                  <a:rPr lang="en-US" b="1" i="1" dirty="0">
                    <a:solidFill>
                      <a:schemeClr val="tx1">
                        <a:lumMod val="75000"/>
                        <a:lumOff val="25000"/>
                      </a:schemeClr>
                    </a:solidFill>
                    <a:latin typeface="Gill Sans MT" panose="020B0502020104020203" pitchFamily="34" charset="0"/>
                  </a:rPr>
                  <a:t>l</a:t>
                </a:r>
                <a:r>
                  <a:rPr lang="en-US" b="1" dirty="0">
                    <a:solidFill>
                      <a:schemeClr val="tx1">
                        <a:lumMod val="75000"/>
                        <a:lumOff val="25000"/>
                      </a:schemeClr>
                    </a:solidFill>
                    <a:latin typeface="Gill Sans MT" panose="020B0502020104020203" pitchFamily="34" charset="0"/>
                  </a:rPr>
                  <a:t>)</a:t>
                </a:r>
              </a:p>
            </p:txBody>
          </p:sp>
        </mc:Choice>
        <mc:Fallback xmlns="">
          <p:sp>
            <p:nvSpPr>
              <p:cNvPr id="13" name="TextBox 12">
                <a:extLst>
                  <a:ext uri="{FF2B5EF4-FFF2-40B4-BE49-F238E27FC236}">
                    <a16:creationId xmlns:a16="http://schemas.microsoft.com/office/drawing/2014/main" id="{F36059FD-C45F-4849-9334-FDCA50DA9E03}"/>
                  </a:ext>
                </a:extLst>
              </p:cNvPr>
              <p:cNvSpPr txBox="1">
                <a:spLocks noRot="1" noChangeAspect="1" noMove="1" noResize="1" noEditPoints="1" noAdjustHandles="1" noChangeArrowheads="1" noChangeShapeType="1" noTextEdit="1"/>
              </p:cNvSpPr>
              <p:nvPr/>
            </p:nvSpPr>
            <p:spPr>
              <a:xfrm>
                <a:off x="2686050" y="1924671"/>
                <a:ext cx="3422732" cy="369332"/>
              </a:xfrm>
              <a:prstGeom prst="rect">
                <a:avLst/>
              </a:prstGeom>
              <a:blipFill>
                <a:blip r:embed="rId2"/>
                <a:stretch>
                  <a:fillRect l="-1604" t="-10000" r="-107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C5BB1B-5B2C-43B6-9450-47B8A04A7338}"/>
                  </a:ext>
                </a:extLst>
              </p:cNvPr>
              <p:cNvSpPr txBox="1"/>
              <p:nvPr/>
            </p:nvSpPr>
            <p:spPr>
              <a:xfrm>
                <a:off x="990600" y="3398714"/>
                <a:ext cx="171316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0.7137 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KHP</m:t>
                              </m:r>
                            </m:num>
                            <m:den/>
                          </m:f>
                        </m:e>
                      </m:d>
                    </m:oMath>
                  </m:oMathPara>
                </a14:m>
                <a:endParaRPr lang="en-US" dirty="0">
                  <a:solidFill>
                    <a:srgbClr val="E47588"/>
                  </a:solidFill>
                  <a:latin typeface="Gill Sans MT" panose="020B0502020104020203" pitchFamily="34" charset="0"/>
                </a:endParaRPr>
              </a:p>
            </p:txBody>
          </p:sp>
        </mc:Choice>
        <mc:Fallback xmlns="">
          <p:sp>
            <p:nvSpPr>
              <p:cNvPr id="14" name="TextBox 13">
                <a:extLst>
                  <a:ext uri="{FF2B5EF4-FFF2-40B4-BE49-F238E27FC236}">
                    <a16:creationId xmlns:a16="http://schemas.microsoft.com/office/drawing/2014/main" id="{C1C5BB1B-5B2C-43B6-9450-47B8A04A7338}"/>
                  </a:ext>
                </a:extLst>
              </p:cNvPr>
              <p:cNvSpPr txBox="1">
                <a:spLocks noRot="1" noChangeAspect="1" noMove="1" noResize="1" noEditPoints="1" noAdjustHandles="1" noChangeArrowheads="1" noChangeShapeType="1" noTextEdit="1"/>
              </p:cNvSpPr>
              <p:nvPr/>
            </p:nvSpPr>
            <p:spPr>
              <a:xfrm>
                <a:off x="990600" y="3398714"/>
                <a:ext cx="1713161"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0027B2A-D561-4AA1-BC36-85B42EB383C0}"/>
                  </a:ext>
                </a:extLst>
              </p:cNvPr>
              <p:cNvSpPr txBox="1"/>
              <p:nvPr/>
            </p:nvSpPr>
            <p:spPr>
              <a:xfrm>
                <a:off x="1095999" y="4314163"/>
                <a:ext cx="3301417"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0.003495 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r>
                            <a:rPr lang="en-US" b="0" i="1" smtClean="0">
                              <a:solidFill>
                                <a:srgbClr val="E47588"/>
                              </a:solidFill>
                              <a:latin typeface="Cambria Math" panose="02040503050406030204" pitchFamily="18" charset="0"/>
                            </a:rPr>
                            <m:t>0.02549 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den>
                      </m:f>
                      <m:r>
                        <a:rPr lang="en-US" b="0" i="1" smtClean="0">
                          <a:solidFill>
                            <a:srgbClr val="E47588"/>
                          </a:solidFill>
                          <a:latin typeface="Cambria Math" panose="02040503050406030204" pitchFamily="18" charset="0"/>
                        </a:rPr>
                        <m:t>=0.1371 </m:t>
                      </m:r>
                      <m:r>
                        <a:rPr lang="en-US" b="0" i="1" smtClean="0">
                          <a:solidFill>
                            <a:srgbClr val="E47588"/>
                          </a:solidFill>
                          <a:latin typeface="Cambria Math" panose="02040503050406030204" pitchFamily="18" charset="0"/>
                        </a:rPr>
                        <m:t>𝑀</m:t>
                      </m:r>
                    </m:oMath>
                  </m:oMathPara>
                </a14:m>
                <a:endParaRPr lang="en-US" dirty="0">
                  <a:solidFill>
                    <a:srgbClr val="E47588"/>
                  </a:solidFill>
                  <a:latin typeface="Gill Sans MT" panose="020B0502020104020203" pitchFamily="34" charset="0"/>
                </a:endParaRPr>
              </a:p>
            </p:txBody>
          </p:sp>
        </mc:Choice>
        <mc:Fallback xmlns="">
          <p:sp>
            <p:nvSpPr>
              <p:cNvPr id="15" name="TextBox 14">
                <a:extLst>
                  <a:ext uri="{FF2B5EF4-FFF2-40B4-BE49-F238E27FC236}">
                    <a16:creationId xmlns:a16="http://schemas.microsoft.com/office/drawing/2014/main" id="{E0027B2A-D561-4AA1-BC36-85B42EB383C0}"/>
                  </a:ext>
                </a:extLst>
              </p:cNvPr>
              <p:cNvSpPr txBox="1">
                <a:spLocks noRot="1" noChangeAspect="1" noMove="1" noResize="1" noEditPoints="1" noAdjustHandles="1" noChangeArrowheads="1" noChangeShapeType="1" noTextEdit="1"/>
              </p:cNvSpPr>
              <p:nvPr/>
            </p:nvSpPr>
            <p:spPr>
              <a:xfrm>
                <a:off x="1095999" y="4314163"/>
                <a:ext cx="3301417" cy="5260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C105E3E-0AAE-425F-B15D-2DA9D928AC6F}"/>
                  </a:ext>
                </a:extLst>
              </p:cNvPr>
              <p:cNvSpPr/>
              <p:nvPr/>
            </p:nvSpPr>
            <p:spPr>
              <a:xfrm>
                <a:off x="2566638" y="3352547"/>
                <a:ext cx="171585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KHP</m:t>
                              </m:r>
                            </m:num>
                            <m:den>
                              <m:r>
                                <a:rPr lang="en-US" i="1">
                                  <a:solidFill>
                                    <a:srgbClr val="E47588"/>
                                  </a:solidFill>
                                  <a:latin typeface="Cambria Math" panose="02040503050406030204" pitchFamily="18" charset="0"/>
                                </a:rPr>
                                <m:t>204.2 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KHP</m:t>
                              </m:r>
                            </m:den>
                          </m:f>
                        </m:e>
                      </m:d>
                    </m:oMath>
                  </m:oMathPara>
                </a14:m>
                <a:endParaRPr lang="en-US" dirty="0">
                  <a:solidFill>
                    <a:srgbClr val="E47588"/>
                  </a:solidFill>
                </a:endParaRPr>
              </a:p>
            </p:txBody>
          </p:sp>
        </mc:Choice>
        <mc:Fallback xmlns="">
          <p:sp>
            <p:nvSpPr>
              <p:cNvPr id="16" name="Rectangle 15">
                <a:extLst>
                  <a:ext uri="{FF2B5EF4-FFF2-40B4-BE49-F238E27FC236}">
                    <a16:creationId xmlns:a16="http://schemas.microsoft.com/office/drawing/2014/main" id="{BC105E3E-0AAE-425F-B15D-2DA9D928AC6F}"/>
                  </a:ext>
                </a:extLst>
              </p:cNvPr>
              <p:cNvSpPr>
                <a:spLocks noRot="1" noChangeAspect="1" noMove="1" noResize="1" noEditPoints="1" noAdjustHandles="1" noChangeArrowheads="1" noChangeShapeType="1" noTextEdit="1"/>
              </p:cNvSpPr>
              <p:nvPr/>
            </p:nvSpPr>
            <p:spPr>
              <a:xfrm>
                <a:off x="2566638" y="3352547"/>
                <a:ext cx="1715854"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B4BE04B-3AFB-4966-8D37-07D9428790EA}"/>
                  </a:ext>
                </a:extLst>
              </p:cNvPr>
              <p:cNvSpPr/>
              <p:nvPr/>
            </p:nvSpPr>
            <p:spPr>
              <a:xfrm>
                <a:off x="4074358" y="3353461"/>
                <a:ext cx="168860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num>
                            <m:den>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KHP</m:t>
                              </m:r>
                            </m:den>
                          </m:f>
                        </m:e>
                      </m:d>
                    </m:oMath>
                  </m:oMathPara>
                </a14:m>
                <a:endParaRPr lang="en-US" dirty="0">
                  <a:solidFill>
                    <a:srgbClr val="E47588"/>
                  </a:solidFill>
                </a:endParaRPr>
              </a:p>
            </p:txBody>
          </p:sp>
        </mc:Choice>
        <mc:Fallback xmlns="">
          <p:sp>
            <p:nvSpPr>
              <p:cNvPr id="17" name="Rectangle 16">
                <a:extLst>
                  <a:ext uri="{FF2B5EF4-FFF2-40B4-BE49-F238E27FC236}">
                    <a16:creationId xmlns:a16="http://schemas.microsoft.com/office/drawing/2014/main" id="{4B4BE04B-3AFB-4966-8D37-07D9428790EA}"/>
                  </a:ext>
                </a:extLst>
              </p:cNvPr>
              <p:cNvSpPr>
                <a:spLocks noRot="1" noChangeAspect="1" noMove="1" noResize="1" noEditPoints="1" noAdjustHandles="1" noChangeArrowheads="1" noChangeShapeType="1" noTextEdit="1"/>
              </p:cNvSpPr>
              <p:nvPr/>
            </p:nvSpPr>
            <p:spPr>
              <a:xfrm>
                <a:off x="4074358" y="3353461"/>
                <a:ext cx="1688603"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2BE387C-3DF9-4DC4-8521-6945E7D5FC21}"/>
                  </a:ext>
                </a:extLst>
              </p:cNvPr>
              <p:cNvSpPr/>
              <p:nvPr/>
            </p:nvSpPr>
            <p:spPr>
              <a:xfrm>
                <a:off x="5569858" y="3521414"/>
                <a:ext cx="24785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E47588"/>
                          </a:solidFill>
                          <a:latin typeface="Cambria Math" panose="02040503050406030204" pitchFamily="18" charset="0"/>
                        </a:rPr>
                        <m:t>=0.003495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NaOH</m:t>
                      </m:r>
                    </m:oMath>
                  </m:oMathPara>
                </a14:m>
                <a:endParaRPr lang="en-US" dirty="0">
                  <a:solidFill>
                    <a:srgbClr val="E47588"/>
                  </a:solidFill>
                </a:endParaRPr>
              </a:p>
            </p:txBody>
          </p:sp>
        </mc:Choice>
        <mc:Fallback xmlns="">
          <p:sp>
            <p:nvSpPr>
              <p:cNvPr id="18" name="Rectangle 17">
                <a:extLst>
                  <a:ext uri="{FF2B5EF4-FFF2-40B4-BE49-F238E27FC236}">
                    <a16:creationId xmlns:a16="http://schemas.microsoft.com/office/drawing/2014/main" id="{D2BE387C-3DF9-4DC4-8521-6945E7D5FC21}"/>
                  </a:ext>
                </a:extLst>
              </p:cNvPr>
              <p:cNvSpPr>
                <a:spLocks noRot="1" noChangeAspect="1" noMove="1" noResize="1" noEditPoints="1" noAdjustHandles="1" noChangeArrowheads="1" noChangeShapeType="1" noTextEdit="1"/>
              </p:cNvSpPr>
              <p:nvPr/>
            </p:nvSpPr>
            <p:spPr>
              <a:xfrm>
                <a:off x="5569858" y="3521414"/>
                <a:ext cx="2478563" cy="369332"/>
              </a:xfrm>
              <a:prstGeom prst="rect">
                <a:avLst/>
              </a:prstGeom>
              <a:blipFill>
                <a:blip r:embed="rId7"/>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E2F314AC-C32F-4DBB-AA29-A3053B64A233}"/>
              </a:ext>
            </a:extLst>
          </p:cNvPr>
          <p:cNvCxnSpPr>
            <a:cxnSpLocks/>
          </p:cNvCxnSpPr>
          <p:nvPr/>
        </p:nvCxnSpPr>
        <p:spPr>
          <a:xfrm flipV="1">
            <a:off x="1914525" y="3520313"/>
            <a:ext cx="476250" cy="7211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F1EFA2-D1E9-43C0-9372-A3D490D70D49}"/>
              </a:ext>
            </a:extLst>
          </p:cNvPr>
          <p:cNvCxnSpPr>
            <a:cxnSpLocks/>
          </p:cNvCxnSpPr>
          <p:nvPr/>
        </p:nvCxnSpPr>
        <p:spPr>
          <a:xfrm flipV="1">
            <a:off x="3459934" y="3818631"/>
            <a:ext cx="476250" cy="7211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05F57D-EA07-47C7-ABB4-69457C5AF36C}"/>
              </a:ext>
            </a:extLst>
          </p:cNvPr>
          <p:cNvCxnSpPr>
            <a:cxnSpLocks/>
          </p:cNvCxnSpPr>
          <p:nvPr/>
        </p:nvCxnSpPr>
        <p:spPr>
          <a:xfrm flipV="1">
            <a:off x="3196568" y="3506851"/>
            <a:ext cx="476250" cy="7211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84B87-FAE5-4DD9-8B06-CC3709D751DE}"/>
              </a:ext>
            </a:extLst>
          </p:cNvPr>
          <p:cNvCxnSpPr>
            <a:cxnSpLocks/>
          </p:cNvCxnSpPr>
          <p:nvPr/>
        </p:nvCxnSpPr>
        <p:spPr>
          <a:xfrm flipV="1">
            <a:off x="4720932" y="3818631"/>
            <a:ext cx="476250" cy="72115"/>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4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59</a:t>
            </a:fld>
            <a:endParaRPr lang="en-US" dirty="0">
              <a:solidFill>
                <a:schemeClr val="bg1"/>
              </a:solidFill>
            </a:endParaRPr>
          </a:p>
        </p:txBody>
      </p:sp>
      <p:sp>
        <p:nvSpPr>
          <p:cNvPr id="8" name="TextBox 4">
            <a:extLst>
              <a:ext uri="{FF2B5EF4-FFF2-40B4-BE49-F238E27FC236}">
                <a16:creationId xmlns:a16="http://schemas.microsoft.com/office/drawing/2014/main" id="{EF7E9FD3-26BE-4600-9D94-51D626932F6D}"/>
              </a:ext>
            </a:extLst>
          </p:cNvPr>
          <p:cNvSpPr txBox="1">
            <a:spLocks noChangeArrowheads="1"/>
          </p:cNvSpPr>
          <p:nvPr/>
        </p:nvSpPr>
        <p:spPr bwMode="auto">
          <a:xfrm>
            <a:off x="0" y="909273"/>
            <a:ext cx="9144000" cy="704873"/>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What volume (in mL) of a 0.203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NaOH solution is needed to neutralize 25.0 mL of a 0.188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solution?</a:t>
            </a:r>
          </a:p>
        </p:txBody>
      </p:sp>
      <p:sp>
        <p:nvSpPr>
          <p:cNvPr id="7" name="Rectangle 6">
            <a:extLst>
              <a:ext uri="{FF2B5EF4-FFF2-40B4-BE49-F238E27FC236}">
                <a16:creationId xmlns:a16="http://schemas.microsoft.com/office/drawing/2014/main" id="{B9F1356D-926E-4F99-A0E6-9AB8696FDAAC}"/>
              </a:ext>
            </a:extLst>
          </p:cNvPr>
          <p:cNvSpPr/>
          <p:nvPr/>
        </p:nvSpPr>
        <p:spPr>
          <a:xfrm>
            <a:off x="-11950" y="3481024"/>
            <a:ext cx="9144000"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What volume of 0.115 </a:t>
            </a:r>
            <a:r>
              <a:rPr lang="en-US" i="1" dirty="0">
                <a:solidFill>
                  <a:schemeClr val="tx1">
                    <a:lumMod val="75000"/>
                    <a:lumOff val="25000"/>
                  </a:schemeClr>
                </a:solidFill>
                <a:latin typeface="Gill Sans MT" panose="020B0502020104020203" pitchFamily="34" charset="0"/>
              </a:rPr>
              <a:t>M</a:t>
            </a:r>
            <a:r>
              <a:rPr lang="en-US" dirty="0">
                <a:solidFill>
                  <a:schemeClr val="tx1">
                    <a:lumMod val="75000"/>
                    <a:lumOff val="25000"/>
                  </a:schemeClr>
                </a:solidFill>
                <a:latin typeface="Gill Sans MT" panose="020B0502020104020203" pitchFamily="34" charset="0"/>
              </a:rPr>
              <a:t> HClO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 solution is needed to neutralize 50.00 mL of 0.0875 </a:t>
            </a:r>
            <a:r>
              <a:rPr lang="en-US" i="1" dirty="0">
                <a:solidFill>
                  <a:schemeClr val="tx1">
                    <a:lumMod val="75000"/>
                    <a:lumOff val="25000"/>
                  </a:schemeClr>
                </a:solidFill>
                <a:latin typeface="Gill Sans MT" panose="020B0502020104020203" pitchFamily="34" charset="0"/>
              </a:rPr>
              <a:t>M</a:t>
            </a:r>
            <a:r>
              <a:rPr lang="en-US" dirty="0">
                <a:solidFill>
                  <a:schemeClr val="tx1">
                    <a:lumMod val="75000"/>
                    <a:lumOff val="25000"/>
                  </a:schemeClr>
                </a:solidFill>
                <a:latin typeface="Gill Sans MT" panose="020B0502020104020203" pitchFamily="34" charset="0"/>
              </a:rPr>
              <a:t> NaOH?</a:t>
            </a:r>
          </a:p>
        </p:txBody>
      </p:sp>
      <p:sp>
        <p:nvSpPr>
          <p:cNvPr id="15" name="Rectangle 2">
            <a:extLst>
              <a:ext uri="{FF2B5EF4-FFF2-40B4-BE49-F238E27FC236}">
                <a16:creationId xmlns:a16="http://schemas.microsoft.com/office/drawing/2014/main" id="{DB22F127-2C23-4C82-9F62-AB6F8B2BCF46}"/>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98489D-D13F-4D3E-A095-82407A29B1FE}"/>
                  </a:ext>
                </a:extLst>
              </p:cNvPr>
              <p:cNvSpPr txBox="1"/>
              <p:nvPr/>
            </p:nvSpPr>
            <p:spPr>
              <a:xfrm>
                <a:off x="9351" y="2169032"/>
                <a:ext cx="173605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0.025 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H</m:t>
                                  </m:r>
                                </m:e>
                                <m:sub>
                                  <m:r>
                                    <a:rPr lang="en-US" b="0" i="0" smtClean="0">
                                      <a:solidFill>
                                        <a:srgbClr val="E47588"/>
                                      </a:solidFill>
                                      <a:latin typeface="Cambria Math" panose="02040503050406030204" pitchFamily="18" charset="0"/>
                                    </a:rPr>
                                    <m:t>2</m:t>
                                  </m:r>
                                </m:sub>
                              </m:sSub>
                              <m:r>
                                <m:rPr>
                                  <m:sty m:val="p"/>
                                </m:rPr>
                                <a:rPr lang="en-US" b="0" i="0" smtClean="0">
                                  <a:solidFill>
                                    <a:srgbClr val="E47588"/>
                                  </a:solidFill>
                                  <a:latin typeface="Cambria Math" panose="02040503050406030204" pitchFamily="18" charset="0"/>
                                </a:rPr>
                                <m:t>S</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O</m:t>
                                  </m:r>
                                </m:e>
                                <m:sub>
                                  <m:r>
                                    <a:rPr lang="en-US" b="0" i="0" smtClean="0">
                                      <a:solidFill>
                                        <a:srgbClr val="E47588"/>
                                      </a:solidFill>
                                      <a:latin typeface="Cambria Math" panose="02040503050406030204" pitchFamily="18" charset="0"/>
                                    </a:rPr>
                                    <m:t>4</m:t>
                                  </m:r>
                                </m:sub>
                              </m:sSub>
                            </m:num>
                            <m:den/>
                          </m:f>
                        </m:e>
                      </m:d>
                    </m:oMath>
                  </m:oMathPara>
                </a14:m>
                <a:endParaRPr lang="en-US" dirty="0">
                  <a:solidFill>
                    <a:srgbClr val="E47588"/>
                  </a:solidFill>
                </a:endParaRPr>
              </a:p>
            </p:txBody>
          </p:sp>
        </mc:Choice>
        <mc:Fallback xmlns="">
          <p:sp>
            <p:nvSpPr>
              <p:cNvPr id="11" name="TextBox 10">
                <a:extLst>
                  <a:ext uri="{FF2B5EF4-FFF2-40B4-BE49-F238E27FC236}">
                    <a16:creationId xmlns:a16="http://schemas.microsoft.com/office/drawing/2014/main" id="{E398489D-D13F-4D3E-A095-82407A29B1FE}"/>
                  </a:ext>
                </a:extLst>
              </p:cNvPr>
              <p:cNvSpPr txBox="1">
                <a:spLocks noRot="1" noChangeAspect="1" noMove="1" noResize="1" noEditPoints="1" noAdjustHandles="1" noChangeArrowheads="1" noChangeShapeType="1" noTextEdit="1"/>
              </p:cNvSpPr>
              <p:nvPr/>
            </p:nvSpPr>
            <p:spPr>
              <a:xfrm>
                <a:off x="9351" y="2169032"/>
                <a:ext cx="1736052" cy="6223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A9040B9-F927-492C-88CD-823E2EEBFE17}"/>
                  </a:ext>
                </a:extLst>
              </p:cNvPr>
              <p:cNvSpPr/>
              <p:nvPr/>
            </p:nvSpPr>
            <p:spPr>
              <a:xfrm>
                <a:off x="1542139" y="2122132"/>
                <a:ext cx="217399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0.</m:t>
                              </m:r>
                              <m:r>
                                <a:rPr lang="en-US" b="0" i="0" smtClean="0">
                                  <a:solidFill>
                                    <a:srgbClr val="E47588"/>
                                  </a:solidFill>
                                  <a:latin typeface="Cambria Math" panose="02040503050406030204" pitchFamily="18" charset="0"/>
                                </a:rPr>
                                <m:t>188</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r>
                                <m:rPr>
                                  <m:sty m:val="p"/>
                                </m:rPr>
                                <a:rPr lang="en-US" i="0">
                                  <a:solidFill>
                                    <a:srgbClr val="E47588"/>
                                  </a:solidFill>
                                  <a:latin typeface="Cambria Math" panose="02040503050406030204" pitchFamily="18" charset="0"/>
                                </a:rPr>
                                <m:t>S</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O</m:t>
                                  </m:r>
                                </m:e>
                                <m:sub>
                                  <m:r>
                                    <a:rPr lang="en-US" i="0">
                                      <a:solidFill>
                                        <a:srgbClr val="E47588"/>
                                      </a:solidFill>
                                      <a:latin typeface="Cambria Math" panose="02040503050406030204" pitchFamily="18" charset="0"/>
                                    </a:rPr>
                                    <m:t>4</m:t>
                                  </m:r>
                                </m:sub>
                              </m:sSub>
                            </m:num>
                            <m:den>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r>
                                <m:rPr>
                                  <m:sty m:val="p"/>
                                </m:rPr>
                                <a:rPr lang="en-US" i="0">
                                  <a:solidFill>
                                    <a:srgbClr val="E47588"/>
                                  </a:solidFill>
                                  <a:latin typeface="Cambria Math" panose="02040503050406030204" pitchFamily="18" charset="0"/>
                                </a:rPr>
                                <m:t>S</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O</m:t>
                                  </m:r>
                                </m:e>
                                <m:sub>
                                  <m:r>
                                    <a:rPr lang="en-US" i="0">
                                      <a:solidFill>
                                        <a:srgbClr val="E47588"/>
                                      </a:solidFill>
                                      <a:latin typeface="Cambria Math" panose="02040503050406030204" pitchFamily="18" charset="0"/>
                                    </a:rPr>
                                    <m:t>4</m:t>
                                  </m:r>
                                </m:sub>
                              </m:sSub>
                            </m:den>
                          </m:f>
                        </m:e>
                      </m:d>
                    </m:oMath>
                  </m:oMathPara>
                </a14:m>
                <a:endParaRPr lang="en-US" dirty="0"/>
              </a:p>
            </p:txBody>
          </p:sp>
        </mc:Choice>
        <mc:Fallback xmlns="">
          <p:sp>
            <p:nvSpPr>
              <p:cNvPr id="13" name="Rectangle 12">
                <a:extLst>
                  <a:ext uri="{FF2B5EF4-FFF2-40B4-BE49-F238E27FC236}">
                    <a16:creationId xmlns:a16="http://schemas.microsoft.com/office/drawing/2014/main" id="{EA9040B9-F927-492C-88CD-823E2EEBFE17}"/>
                  </a:ext>
                </a:extLst>
              </p:cNvPr>
              <p:cNvSpPr>
                <a:spLocks noRot="1" noChangeAspect="1" noMove="1" noResize="1" noEditPoints="1" noAdjustHandles="1" noChangeArrowheads="1" noChangeShapeType="1" noTextEdit="1"/>
              </p:cNvSpPr>
              <p:nvPr/>
            </p:nvSpPr>
            <p:spPr>
              <a:xfrm>
                <a:off x="1542139" y="2122132"/>
                <a:ext cx="2173993"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088D120-C04D-4D90-8A43-FECD4D460D83}"/>
                  </a:ext>
                </a:extLst>
              </p:cNvPr>
              <p:cNvSpPr/>
              <p:nvPr/>
            </p:nvSpPr>
            <p:spPr>
              <a:xfrm>
                <a:off x="3412806" y="2122132"/>
                <a:ext cx="174118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2</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r>
                                <a:rPr lang="en-US" i="0">
                                  <a:solidFill>
                                    <a:srgbClr val="E47588"/>
                                  </a:solidFill>
                                  <a:latin typeface="Cambria Math" panose="02040503050406030204" pitchFamily="18" charset="0"/>
                                </a:rPr>
                                <m:t> </m:t>
                              </m:r>
                              <m:r>
                                <m:rPr>
                                  <m:sty m:val="p"/>
                                </m:rPr>
                                <a:rPr lang="en-US" i="0" smtClean="0">
                                  <a:solidFill>
                                    <a:srgbClr val="E47588"/>
                                  </a:solidFill>
                                  <a:latin typeface="Cambria Math" panose="02040503050406030204" pitchFamily="18" charset="0"/>
                                </a:rPr>
                                <m:t>N</m:t>
                              </m:r>
                              <m:r>
                                <m:rPr>
                                  <m:sty m:val="p"/>
                                </m:rPr>
                                <a:rPr lang="en-US" b="0" i="0" smtClean="0">
                                  <a:solidFill>
                                    <a:srgbClr val="E47588"/>
                                  </a:solidFill>
                                  <a:latin typeface="Cambria Math" panose="02040503050406030204" pitchFamily="18" charset="0"/>
                                </a:rPr>
                                <m:t>aOH</m:t>
                              </m:r>
                            </m:num>
                            <m:den>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e>
                                <m:sub>
                                  <m:r>
                                    <a:rPr lang="en-US" i="0">
                                      <a:solidFill>
                                        <a:srgbClr val="E47588"/>
                                      </a:solidFill>
                                      <a:latin typeface="Cambria Math" panose="02040503050406030204" pitchFamily="18" charset="0"/>
                                    </a:rPr>
                                    <m:t>2</m:t>
                                  </m:r>
                                </m:sub>
                              </m:sSub>
                              <m:r>
                                <m:rPr>
                                  <m:sty m:val="p"/>
                                </m:rPr>
                                <a:rPr lang="en-US" i="0">
                                  <a:solidFill>
                                    <a:srgbClr val="E47588"/>
                                  </a:solidFill>
                                  <a:latin typeface="Cambria Math" panose="02040503050406030204" pitchFamily="18" charset="0"/>
                                </a:rPr>
                                <m:t>S</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O</m:t>
                                  </m:r>
                                </m:e>
                                <m:sub>
                                  <m:r>
                                    <a:rPr lang="en-US" i="0">
                                      <a:solidFill>
                                        <a:srgbClr val="E47588"/>
                                      </a:solidFill>
                                      <a:latin typeface="Cambria Math" panose="02040503050406030204" pitchFamily="18" charset="0"/>
                                    </a:rPr>
                                    <m:t>4</m:t>
                                  </m:r>
                                </m:sub>
                              </m:sSub>
                            </m:den>
                          </m:f>
                        </m:e>
                      </m:d>
                    </m:oMath>
                  </m:oMathPara>
                </a14:m>
                <a:endParaRPr lang="en-US" dirty="0"/>
              </a:p>
            </p:txBody>
          </p:sp>
        </mc:Choice>
        <mc:Fallback xmlns="">
          <p:sp>
            <p:nvSpPr>
              <p:cNvPr id="14" name="Rectangle 13">
                <a:extLst>
                  <a:ext uri="{FF2B5EF4-FFF2-40B4-BE49-F238E27FC236}">
                    <a16:creationId xmlns:a16="http://schemas.microsoft.com/office/drawing/2014/main" id="{8088D120-C04D-4D90-8A43-FECD4D460D83}"/>
                  </a:ext>
                </a:extLst>
              </p:cNvPr>
              <p:cNvSpPr>
                <a:spLocks noRot="1" noChangeAspect="1" noMove="1" noResize="1" noEditPoints="1" noAdjustHandles="1" noChangeArrowheads="1" noChangeShapeType="1" noTextEdit="1"/>
              </p:cNvSpPr>
              <p:nvPr/>
            </p:nvSpPr>
            <p:spPr>
              <a:xfrm>
                <a:off x="3412806" y="2122132"/>
                <a:ext cx="1741181"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C85283-0040-43D7-AE5C-7FBCA50055D5}"/>
                  </a:ext>
                </a:extLst>
              </p:cNvPr>
              <p:cNvSpPr/>
              <p:nvPr/>
            </p:nvSpPr>
            <p:spPr>
              <a:xfrm>
                <a:off x="6741219" y="2300082"/>
                <a:ext cx="18889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solidFill>
                            <a:srgbClr val="E47588"/>
                          </a:solidFill>
                          <a:latin typeface="Cambria Math" panose="02040503050406030204" pitchFamily="18" charset="0"/>
                        </a:rPr>
                        <m:t>=0.046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oMath>
                  </m:oMathPara>
                </a14:m>
                <a:endParaRPr lang="en-US" dirty="0"/>
              </a:p>
            </p:txBody>
          </p:sp>
        </mc:Choice>
        <mc:Fallback xmlns="">
          <p:sp>
            <p:nvSpPr>
              <p:cNvPr id="16" name="Rectangle 15">
                <a:extLst>
                  <a:ext uri="{FF2B5EF4-FFF2-40B4-BE49-F238E27FC236}">
                    <a16:creationId xmlns:a16="http://schemas.microsoft.com/office/drawing/2014/main" id="{A0C85283-0040-43D7-AE5C-7FBCA50055D5}"/>
                  </a:ext>
                </a:extLst>
              </p:cNvPr>
              <p:cNvSpPr>
                <a:spLocks noRot="1" noChangeAspect="1" noMove="1" noResize="1" noEditPoints="1" noAdjustHandles="1" noChangeArrowheads="1" noChangeShapeType="1" noTextEdit="1"/>
              </p:cNvSpPr>
              <p:nvPr/>
            </p:nvSpPr>
            <p:spPr>
              <a:xfrm>
                <a:off x="6741219" y="2300082"/>
                <a:ext cx="1888979" cy="369332"/>
              </a:xfrm>
              <a:prstGeom prst="rect">
                <a:avLst/>
              </a:prstGeom>
              <a:blipFill>
                <a:blip r:embed="rId5"/>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3E8E1CA4-D093-4A16-B68B-EB3C9EDD6BC9}"/>
              </a:ext>
            </a:extLst>
          </p:cNvPr>
          <p:cNvCxnSpPr/>
          <p:nvPr/>
        </p:nvCxnSpPr>
        <p:spPr>
          <a:xfrm flipV="1">
            <a:off x="749043" y="223611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687470-D761-48F4-8055-752A82F7A52C}"/>
              </a:ext>
            </a:extLst>
          </p:cNvPr>
          <p:cNvCxnSpPr/>
          <p:nvPr/>
        </p:nvCxnSpPr>
        <p:spPr>
          <a:xfrm flipV="1">
            <a:off x="2342600" y="257400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074E79-C410-4CCB-89DC-8D9AE4A68EC5}"/>
              </a:ext>
            </a:extLst>
          </p:cNvPr>
          <p:cNvCxnSpPr/>
          <p:nvPr/>
        </p:nvCxnSpPr>
        <p:spPr>
          <a:xfrm flipV="1">
            <a:off x="2475217" y="2245963"/>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847F05-DDF4-4C02-B8A4-A946CFA87367}"/>
              </a:ext>
            </a:extLst>
          </p:cNvPr>
          <p:cNvCxnSpPr/>
          <p:nvPr/>
        </p:nvCxnSpPr>
        <p:spPr>
          <a:xfrm flipV="1">
            <a:off x="3929832" y="2558293"/>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06B71F-307D-4ACA-BEDE-C70DEC61D67A}"/>
                  </a:ext>
                </a:extLst>
              </p:cNvPr>
              <p:cNvSpPr txBox="1"/>
              <p:nvPr/>
            </p:nvSpPr>
            <p:spPr>
              <a:xfrm>
                <a:off x="1958738" y="1508891"/>
                <a:ext cx="5061001"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H</a:t>
                </a:r>
                <a:r>
                  <a:rPr lang="en-US" baseline="-25000" dirty="0">
                    <a:solidFill>
                      <a:srgbClr val="E47588"/>
                    </a:solidFill>
                    <a:latin typeface="Gill Sans MT" panose="020B0502020104020203" pitchFamily="34" charset="0"/>
                  </a:rPr>
                  <a:t>2</a:t>
                </a:r>
                <a:r>
                  <a:rPr lang="en-US" dirty="0">
                    <a:solidFill>
                      <a:srgbClr val="E47588"/>
                    </a:solidFill>
                    <a:latin typeface="Gill Sans MT" panose="020B0502020104020203" pitchFamily="34" charset="0"/>
                  </a:rPr>
                  <a:t>SO</a:t>
                </a:r>
                <a:r>
                  <a:rPr lang="en-US" baseline="-25000" dirty="0">
                    <a:solidFill>
                      <a:srgbClr val="E47588"/>
                    </a:solidFill>
                    <a:latin typeface="Gill Sans MT" panose="020B0502020104020203" pitchFamily="34" charset="0"/>
                  </a:rPr>
                  <a:t>4</a:t>
                </a:r>
                <a:r>
                  <a:rPr lang="en-US" dirty="0">
                    <a:solidFill>
                      <a:srgbClr val="E47588"/>
                    </a:solidFill>
                    <a:latin typeface="Gill Sans MT" panose="020B0502020104020203" pitchFamily="34" charset="0"/>
                  </a:rPr>
                  <a:t>(</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+ 2NaOH(</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a:t>
                </a:r>
                <a14:m>
                  <m:oMath xmlns:m="http://schemas.openxmlformats.org/officeDocument/2006/math">
                    <m:r>
                      <a:rPr lang="en-US" i="1" smtClean="0">
                        <a:solidFill>
                          <a:srgbClr val="E47588"/>
                        </a:solidFill>
                        <a:latin typeface="Cambria Math" panose="02040503050406030204" pitchFamily="18" charset="0"/>
                        <a:ea typeface="Cambria Math" panose="02040503050406030204" pitchFamily="18" charset="0"/>
                      </a:rPr>
                      <m:t>⟶</m:t>
                    </m:r>
                  </m:oMath>
                </a14:m>
                <a:r>
                  <a:rPr lang="en-US" dirty="0">
                    <a:solidFill>
                      <a:srgbClr val="E47588"/>
                    </a:solidFill>
                    <a:latin typeface="Gill Sans MT" panose="020B0502020104020203" pitchFamily="34" charset="0"/>
                  </a:rPr>
                  <a:t> Na</a:t>
                </a:r>
                <a:r>
                  <a:rPr lang="en-US" baseline="-25000" dirty="0">
                    <a:solidFill>
                      <a:srgbClr val="E47588"/>
                    </a:solidFill>
                    <a:latin typeface="Gill Sans MT" panose="020B0502020104020203" pitchFamily="34" charset="0"/>
                  </a:rPr>
                  <a:t>2</a:t>
                </a:r>
                <a:r>
                  <a:rPr lang="en-US" dirty="0">
                    <a:solidFill>
                      <a:srgbClr val="E47588"/>
                    </a:solidFill>
                    <a:latin typeface="Gill Sans MT" panose="020B0502020104020203" pitchFamily="34" charset="0"/>
                  </a:rPr>
                  <a:t>SO</a:t>
                </a:r>
                <a:r>
                  <a:rPr lang="en-US" baseline="-25000" dirty="0">
                    <a:solidFill>
                      <a:srgbClr val="E47588"/>
                    </a:solidFill>
                    <a:latin typeface="Gill Sans MT" panose="020B0502020104020203" pitchFamily="34" charset="0"/>
                  </a:rPr>
                  <a:t>4</a:t>
                </a:r>
                <a:r>
                  <a:rPr lang="en-US" dirty="0">
                    <a:solidFill>
                      <a:srgbClr val="E47588"/>
                    </a:solidFill>
                    <a:latin typeface="Gill Sans MT" panose="020B0502020104020203" pitchFamily="34" charset="0"/>
                  </a:rPr>
                  <a:t>(</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+ 2H</a:t>
                </a:r>
                <a:r>
                  <a:rPr lang="en-US" baseline="-25000" dirty="0">
                    <a:solidFill>
                      <a:srgbClr val="E47588"/>
                    </a:solidFill>
                    <a:latin typeface="Gill Sans MT" panose="020B0502020104020203" pitchFamily="34" charset="0"/>
                  </a:rPr>
                  <a:t>2</a:t>
                </a:r>
                <a:r>
                  <a:rPr lang="en-US" dirty="0">
                    <a:solidFill>
                      <a:srgbClr val="E47588"/>
                    </a:solidFill>
                    <a:latin typeface="Gill Sans MT" panose="020B0502020104020203" pitchFamily="34" charset="0"/>
                  </a:rPr>
                  <a:t>O(</a:t>
                </a:r>
                <a:r>
                  <a:rPr lang="en-US" i="1" dirty="0">
                    <a:solidFill>
                      <a:srgbClr val="E47588"/>
                    </a:solidFill>
                    <a:latin typeface="Gill Sans MT" panose="020B0502020104020203" pitchFamily="34" charset="0"/>
                  </a:rPr>
                  <a:t>l</a:t>
                </a:r>
                <a:r>
                  <a:rPr lang="en-US" dirty="0">
                    <a:solidFill>
                      <a:srgbClr val="E47588"/>
                    </a:solidFill>
                    <a:latin typeface="Gill Sans MT" panose="020B0502020104020203" pitchFamily="34" charset="0"/>
                  </a:rPr>
                  <a:t>)</a:t>
                </a:r>
              </a:p>
            </p:txBody>
          </p:sp>
        </mc:Choice>
        <mc:Fallback xmlns="">
          <p:sp>
            <p:nvSpPr>
              <p:cNvPr id="9" name="TextBox 8">
                <a:extLst>
                  <a:ext uri="{FF2B5EF4-FFF2-40B4-BE49-F238E27FC236}">
                    <a16:creationId xmlns:a16="http://schemas.microsoft.com/office/drawing/2014/main" id="{D706B71F-307D-4ACA-BEDE-C70DEC61D67A}"/>
                  </a:ext>
                </a:extLst>
              </p:cNvPr>
              <p:cNvSpPr txBox="1">
                <a:spLocks noRot="1" noChangeAspect="1" noMove="1" noResize="1" noEditPoints="1" noAdjustHandles="1" noChangeArrowheads="1" noChangeShapeType="1" noTextEdit="1"/>
              </p:cNvSpPr>
              <p:nvPr/>
            </p:nvSpPr>
            <p:spPr>
              <a:xfrm>
                <a:off x="1958738" y="1508891"/>
                <a:ext cx="5061001" cy="369332"/>
              </a:xfrm>
              <a:prstGeom prst="rect">
                <a:avLst/>
              </a:prstGeom>
              <a:blipFill>
                <a:blip r:embed="rId6"/>
                <a:stretch>
                  <a:fillRect l="-963" t="-10000" r="-12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38D6BC0-C0AF-4749-84DE-0D1A3C499C64}"/>
                  </a:ext>
                </a:extLst>
              </p:cNvPr>
              <p:cNvSpPr/>
              <p:nvPr/>
            </p:nvSpPr>
            <p:spPr>
              <a:xfrm>
                <a:off x="4829910" y="2122132"/>
                <a:ext cx="217399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smtClean="0">
                                  <a:solidFill>
                                    <a:srgbClr val="E47588"/>
                                  </a:solidFill>
                                  <a:latin typeface="Cambria Math" panose="02040503050406030204" pitchFamily="18" charset="0"/>
                                </a:rPr>
                                <m:t>1</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r>
                                <a:rPr lang="en-US" i="0" smtClean="0">
                                  <a:solidFill>
                                    <a:srgbClr val="E47588"/>
                                  </a:solidFill>
                                  <a:latin typeface="Cambria Math" panose="02040503050406030204" pitchFamily="18" charset="0"/>
                                </a:rPr>
                                <m:t>0</m:t>
                              </m:r>
                              <m:r>
                                <a:rPr lang="en-US" b="0" i="0" smtClean="0">
                                  <a:solidFill>
                                    <a:srgbClr val="E47588"/>
                                  </a:solidFill>
                                  <a:latin typeface="Cambria Math" panose="02040503050406030204" pitchFamily="18" charset="0"/>
                                </a:rPr>
                                <m:t>.203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den>
                          </m:f>
                        </m:e>
                      </m:d>
                    </m:oMath>
                  </m:oMathPara>
                </a14:m>
                <a:endParaRPr lang="en-US" dirty="0"/>
              </a:p>
            </p:txBody>
          </p:sp>
        </mc:Choice>
        <mc:Fallback xmlns="">
          <p:sp>
            <p:nvSpPr>
              <p:cNvPr id="21" name="Rectangle 20">
                <a:extLst>
                  <a:ext uri="{FF2B5EF4-FFF2-40B4-BE49-F238E27FC236}">
                    <a16:creationId xmlns:a16="http://schemas.microsoft.com/office/drawing/2014/main" id="{538D6BC0-C0AF-4749-84DE-0D1A3C499C64}"/>
                  </a:ext>
                </a:extLst>
              </p:cNvPr>
              <p:cNvSpPr>
                <a:spLocks noRot="1" noChangeAspect="1" noMove="1" noResize="1" noEditPoints="1" noAdjustHandles="1" noChangeArrowheads="1" noChangeShapeType="1" noTextEdit="1"/>
              </p:cNvSpPr>
              <p:nvPr/>
            </p:nvSpPr>
            <p:spPr>
              <a:xfrm>
                <a:off x="4829910" y="2122132"/>
                <a:ext cx="2173993"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8601C5D-4504-4E2E-9534-C535A464F682}"/>
                  </a:ext>
                </a:extLst>
              </p:cNvPr>
              <p:cNvSpPr/>
              <p:nvPr/>
            </p:nvSpPr>
            <p:spPr>
              <a:xfrm>
                <a:off x="6741219" y="2906607"/>
                <a:ext cx="17283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solidFill>
                            <a:srgbClr val="E47588"/>
                          </a:solidFill>
                          <a:latin typeface="Cambria Math" panose="02040503050406030204" pitchFamily="18" charset="0"/>
                        </a:rPr>
                        <m:t>=46 </m:t>
                      </m:r>
                      <m:r>
                        <m:rPr>
                          <m:sty m:val="p"/>
                        </m:rPr>
                        <a:rPr lang="en-US" b="0" i="0" smtClean="0">
                          <a:solidFill>
                            <a:srgbClr val="E47588"/>
                          </a:solidFill>
                          <a:latin typeface="Cambria Math" panose="02040503050406030204" pitchFamily="18" charset="0"/>
                        </a:rPr>
                        <m:t>mL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oMath>
                  </m:oMathPara>
                </a14:m>
                <a:endParaRPr lang="en-US" dirty="0"/>
              </a:p>
            </p:txBody>
          </p:sp>
        </mc:Choice>
        <mc:Fallback xmlns="">
          <p:sp>
            <p:nvSpPr>
              <p:cNvPr id="22" name="Rectangle 21">
                <a:extLst>
                  <a:ext uri="{FF2B5EF4-FFF2-40B4-BE49-F238E27FC236}">
                    <a16:creationId xmlns:a16="http://schemas.microsoft.com/office/drawing/2014/main" id="{88601C5D-4504-4E2E-9534-C535A464F682}"/>
                  </a:ext>
                </a:extLst>
              </p:cNvPr>
              <p:cNvSpPr>
                <a:spLocks noRot="1" noChangeAspect="1" noMove="1" noResize="1" noEditPoints="1" noAdjustHandles="1" noChangeArrowheads="1" noChangeShapeType="1" noTextEdit="1"/>
              </p:cNvSpPr>
              <p:nvPr/>
            </p:nvSpPr>
            <p:spPr>
              <a:xfrm>
                <a:off x="6741219" y="2906607"/>
                <a:ext cx="1728358" cy="369332"/>
              </a:xfrm>
              <a:prstGeom prst="rect">
                <a:avLst/>
              </a:prstGeom>
              <a:blipFill>
                <a:blip r:embed="rId8"/>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6EF32026-FEDA-49FC-8C33-CB1785227083}"/>
              </a:ext>
            </a:extLst>
          </p:cNvPr>
          <p:cNvCxnSpPr/>
          <p:nvPr/>
        </p:nvCxnSpPr>
        <p:spPr>
          <a:xfrm flipV="1">
            <a:off x="3929832" y="2244441"/>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D16683-01F7-426F-8922-69170E3E8BAC}"/>
              </a:ext>
            </a:extLst>
          </p:cNvPr>
          <p:cNvCxnSpPr/>
          <p:nvPr/>
        </p:nvCxnSpPr>
        <p:spPr>
          <a:xfrm flipV="1">
            <a:off x="5761593" y="257400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6E3C5B5-2198-43BB-8516-107417EB5E1F}"/>
                  </a:ext>
                </a:extLst>
              </p:cNvPr>
              <p:cNvSpPr txBox="1"/>
              <p:nvPr/>
            </p:nvSpPr>
            <p:spPr>
              <a:xfrm>
                <a:off x="-2677" y="4732540"/>
                <a:ext cx="160364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0.05 </m:t>
                              </m:r>
                              <m:r>
                                <m:rPr>
                                  <m:sty m:val="p"/>
                                </m:rPr>
                                <a:rPr lang="en-US" b="0" i="0" smtClean="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f>
                        </m:e>
                      </m:d>
                    </m:oMath>
                  </m:oMathPara>
                </a14:m>
                <a:endParaRPr lang="en-US" dirty="0">
                  <a:solidFill>
                    <a:srgbClr val="E47588"/>
                  </a:solidFill>
                </a:endParaRPr>
              </a:p>
            </p:txBody>
          </p:sp>
        </mc:Choice>
        <mc:Fallback xmlns="">
          <p:sp>
            <p:nvSpPr>
              <p:cNvPr id="25" name="TextBox 24">
                <a:extLst>
                  <a:ext uri="{FF2B5EF4-FFF2-40B4-BE49-F238E27FC236}">
                    <a16:creationId xmlns:a16="http://schemas.microsoft.com/office/drawing/2014/main" id="{36E3C5B5-2198-43BB-8516-107417EB5E1F}"/>
                  </a:ext>
                </a:extLst>
              </p:cNvPr>
              <p:cNvSpPr txBox="1">
                <a:spLocks noRot="1" noChangeAspect="1" noMove="1" noResize="1" noEditPoints="1" noAdjustHandles="1" noChangeArrowheads="1" noChangeShapeType="1" noTextEdit="1"/>
              </p:cNvSpPr>
              <p:nvPr/>
            </p:nvSpPr>
            <p:spPr>
              <a:xfrm>
                <a:off x="-2677" y="4732540"/>
                <a:ext cx="1603644" cy="62235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CAE8490-3085-4961-8A7B-5D146A793ACC}"/>
                  </a:ext>
                </a:extLst>
              </p:cNvPr>
              <p:cNvSpPr/>
              <p:nvPr/>
            </p:nvSpPr>
            <p:spPr>
              <a:xfrm>
                <a:off x="1350363" y="4685120"/>
                <a:ext cx="229806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0.</m:t>
                              </m:r>
                              <m:r>
                                <a:rPr lang="en-US" b="0" i="0" smtClean="0">
                                  <a:solidFill>
                                    <a:srgbClr val="E47588"/>
                                  </a:solidFill>
                                  <a:latin typeface="Cambria Math" panose="02040503050406030204" pitchFamily="18" charset="0"/>
                                </a:rPr>
                                <m:t>0875</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r>
                                <a:rPr lang="en-US"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num>
                            <m:den>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L</m:t>
                              </m:r>
                              <m:r>
                                <a:rPr lang="en-US" b="0" i="0" smtClean="0">
                                  <a:solidFill>
                                    <a:srgbClr val="E47588"/>
                                  </a:solidFill>
                                  <a:latin typeface="Cambria Math" panose="02040503050406030204" pitchFamily="18" charset="0"/>
                                </a:rPr>
                                <m:t> </m:t>
                              </m:r>
                              <m:r>
                                <m:rPr>
                                  <m:sty m:val="p"/>
                                </m:rPr>
                                <a:rPr lang="en-US" i="0" smtClean="0">
                                  <a:solidFill>
                                    <a:srgbClr val="E47588"/>
                                  </a:solidFill>
                                  <a:latin typeface="Cambria Math" panose="02040503050406030204" pitchFamily="18" charset="0"/>
                                </a:rPr>
                                <m:t>N</m:t>
                              </m:r>
                              <m:r>
                                <m:rPr>
                                  <m:sty m:val="p"/>
                                </m:rPr>
                                <a:rPr lang="en-US" b="0" i="0" smtClean="0">
                                  <a:solidFill>
                                    <a:srgbClr val="E47588"/>
                                  </a:solidFill>
                                  <a:latin typeface="Cambria Math" panose="02040503050406030204" pitchFamily="18" charset="0"/>
                                </a:rPr>
                                <m:t>aOH</m:t>
                              </m:r>
                            </m:den>
                          </m:f>
                        </m:e>
                      </m:d>
                    </m:oMath>
                  </m:oMathPara>
                </a14:m>
                <a:endParaRPr lang="en-US" dirty="0"/>
              </a:p>
            </p:txBody>
          </p:sp>
        </mc:Choice>
        <mc:Fallback xmlns="">
          <p:sp>
            <p:nvSpPr>
              <p:cNvPr id="26" name="Rectangle 25">
                <a:extLst>
                  <a:ext uri="{FF2B5EF4-FFF2-40B4-BE49-F238E27FC236}">
                    <a16:creationId xmlns:a16="http://schemas.microsoft.com/office/drawing/2014/main" id="{BCAE8490-3085-4961-8A7B-5D146A793ACC}"/>
                  </a:ext>
                </a:extLst>
              </p:cNvPr>
              <p:cNvSpPr>
                <a:spLocks noRot="1" noChangeAspect="1" noMove="1" noResize="1" noEditPoints="1" noAdjustHandles="1" noChangeArrowheads="1" noChangeShapeType="1" noTextEdit="1"/>
              </p:cNvSpPr>
              <p:nvPr/>
            </p:nvSpPr>
            <p:spPr>
              <a:xfrm>
                <a:off x="1350363" y="4685120"/>
                <a:ext cx="2298065"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4E1664D9-6230-455D-9FF2-4A02BE7FE739}"/>
                  </a:ext>
                </a:extLst>
              </p:cNvPr>
              <p:cNvSpPr/>
              <p:nvPr/>
            </p:nvSpPr>
            <p:spPr>
              <a:xfrm>
                <a:off x="3309334" y="4685120"/>
                <a:ext cx="180248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sSub>
                                <m:sSubPr>
                                  <m:ctrlPr>
                                    <a:rPr lang="en-US" b="0" i="1" smtClean="0">
                                      <a:solidFill>
                                        <a:srgbClr val="E47588"/>
                                      </a:solidFill>
                                      <a:latin typeface="Cambria Math" panose="02040503050406030204" pitchFamily="18" charset="0"/>
                                    </a:rPr>
                                  </m:ctrlPr>
                                </m:sSubPr>
                                <m:e>
                                  <m:r>
                                    <m:rPr>
                                      <m:sty m:val="p"/>
                                    </m:rPr>
                                    <a:rPr lang="en-US" b="0" i="0" smtClean="0">
                                      <a:solidFill>
                                        <a:srgbClr val="E47588"/>
                                      </a:solidFill>
                                      <a:latin typeface="Cambria Math" panose="02040503050406030204" pitchFamily="18" charset="0"/>
                                    </a:rPr>
                                    <m:t>HClO</m:t>
                                  </m:r>
                                </m:e>
                                <m:sub>
                                  <m:r>
                                    <a:rPr lang="en-US" b="0" i="0" smtClean="0">
                                      <a:solidFill>
                                        <a:srgbClr val="E47588"/>
                                      </a:solidFill>
                                      <a:latin typeface="Cambria Math" panose="02040503050406030204" pitchFamily="18" charset="0"/>
                                    </a:rPr>
                                    <m:t>4</m:t>
                                  </m:r>
                                </m:sub>
                              </m:sSub>
                              <m:r>
                                <a:rPr lang="en-US" i="0">
                                  <a:solidFill>
                                    <a:srgbClr val="E47588"/>
                                  </a:solidFill>
                                  <a:latin typeface="Cambria Math" panose="02040503050406030204" pitchFamily="18" charset="0"/>
                                </a:rPr>
                                <m:t> </m:t>
                              </m:r>
                            </m:num>
                            <m:den>
                              <m:r>
                                <a:rPr lang="en-US" b="0" i="0" smtClean="0">
                                  <a:solidFill>
                                    <a:srgbClr val="E47588"/>
                                  </a:solidFill>
                                  <a:latin typeface="Cambria Math" panose="02040503050406030204" pitchFamily="18" charset="0"/>
                                </a:rPr>
                                <m:t>1</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NaOH</m:t>
                              </m:r>
                            </m:den>
                          </m:f>
                        </m:e>
                      </m:d>
                    </m:oMath>
                  </m:oMathPara>
                </a14:m>
                <a:endParaRPr lang="en-US" dirty="0"/>
              </a:p>
            </p:txBody>
          </p:sp>
        </mc:Choice>
        <mc:Fallback xmlns="">
          <p:sp>
            <p:nvSpPr>
              <p:cNvPr id="27" name="Rectangle 26">
                <a:extLst>
                  <a:ext uri="{FF2B5EF4-FFF2-40B4-BE49-F238E27FC236}">
                    <a16:creationId xmlns:a16="http://schemas.microsoft.com/office/drawing/2014/main" id="{4E1664D9-6230-455D-9FF2-4A02BE7FE739}"/>
                  </a:ext>
                </a:extLst>
              </p:cNvPr>
              <p:cNvSpPr>
                <a:spLocks noRot="1" noChangeAspect="1" noMove="1" noResize="1" noEditPoints="1" noAdjustHandles="1" noChangeArrowheads="1" noChangeShapeType="1" noTextEdit="1"/>
              </p:cNvSpPr>
              <p:nvPr/>
            </p:nvSpPr>
            <p:spPr>
              <a:xfrm>
                <a:off x="3309334" y="4685120"/>
                <a:ext cx="1802481" cy="7146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AC3B9DB-7962-4E1A-B0C8-22D8DDE5EC5A}"/>
                  </a:ext>
                </a:extLst>
              </p:cNvPr>
              <p:cNvSpPr/>
              <p:nvPr/>
            </p:nvSpPr>
            <p:spPr>
              <a:xfrm>
                <a:off x="6723972" y="4854861"/>
                <a:ext cx="18709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solidFill>
                            <a:srgbClr val="E47588"/>
                          </a:solidFill>
                          <a:latin typeface="Cambria Math" panose="02040503050406030204" pitchFamily="18" charset="0"/>
                        </a:rPr>
                        <m:t>=0.038 </m:t>
                      </m:r>
                      <m:r>
                        <m:rPr>
                          <m:sty m:val="p"/>
                        </m:rPr>
                        <a:rPr lang="en-US" b="0" i="0" smtClean="0">
                          <a:solidFill>
                            <a:srgbClr val="E47588"/>
                          </a:solidFill>
                          <a:latin typeface="Cambria Math" panose="02040503050406030204" pitchFamily="18" charset="0"/>
                        </a:rPr>
                        <m:t>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HClO</m:t>
                          </m:r>
                        </m:e>
                        <m:sub>
                          <m:r>
                            <a:rPr lang="en-US">
                              <a:solidFill>
                                <a:srgbClr val="E47588"/>
                              </a:solidFill>
                              <a:latin typeface="Cambria Math" panose="02040503050406030204" pitchFamily="18" charset="0"/>
                            </a:rPr>
                            <m:t>4</m:t>
                          </m:r>
                        </m:sub>
                      </m:sSub>
                    </m:oMath>
                  </m:oMathPara>
                </a14:m>
                <a:endParaRPr lang="en-US" dirty="0"/>
              </a:p>
            </p:txBody>
          </p:sp>
        </mc:Choice>
        <mc:Fallback xmlns="">
          <p:sp>
            <p:nvSpPr>
              <p:cNvPr id="28" name="Rectangle 27">
                <a:extLst>
                  <a:ext uri="{FF2B5EF4-FFF2-40B4-BE49-F238E27FC236}">
                    <a16:creationId xmlns:a16="http://schemas.microsoft.com/office/drawing/2014/main" id="{AAC3B9DB-7962-4E1A-B0C8-22D8DDE5EC5A}"/>
                  </a:ext>
                </a:extLst>
              </p:cNvPr>
              <p:cNvSpPr>
                <a:spLocks noRot="1" noChangeAspect="1" noMove="1" noResize="1" noEditPoints="1" noAdjustHandles="1" noChangeArrowheads="1" noChangeShapeType="1" noTextEdit="1"/>
              </p:cNvSpPr>
              <p:nvPr/>
            </p:nvSpPr>
            <p:spPr>
              <a:xfrm>
                <a:off x="6723972" y="4854861"/>
                <a:ext cx="1870960" cy="369332"/>
              </a:xfrm>
              <a:prstGeom prst="rect">
                <a:avLst/>
              </a:prstGeom>
              <a:blipFill>
                <a:blip r:embed="rId12"/>
                <a:stretch>
                  <a:fillRect/>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F6A3672F-E5A6-4DCC-A79C-C5F42E46A715}"/>
              </a:ext>
            </a:extLst>
          </p:cNvPr>
          <p:cNvCxnSpPr/>
          <p:nvPr/>
        </p:nvCxnSpPr>
        <p:spPr>
          <a:xfrm flipV="1">
            <a:off x="667002" y="479252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F3EAB0-90D0-49FB-9C8E-A2A7281A226D}"/>
              </a:ext>
            </a:extLst>
          </p:cNvPr>
          <p:cNvCxnSpPr/>
          <p:nvPr/>
        </p:nvCxnSpPr>
        <p:spPr>
          <a:xfrm flipV="1">
            <a:off x="2450922" y="479252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C14294D-29D6-49AC-A496-B53E7C4B11A9}"/>
              </a:ext>
            </a:extLst>
          </p:cNvPr>
          <p:cNvCxnSpPr/>
          <p:nvPr/>
        </p:nvCxnSpPr>
        <p:spPr>
          <a:xfrm flipV="1">
            <a:off x="2191390" y="5146844"/>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863397-3BA8-47E6-AEA7-CCA00B5D3D86}"/>
              </a:ext>
            </a:extLst>
          </p:cNvPr>
          <p:cNvCxnSpPr/>
          <p:nvPr/>
        </p:nvCxnSpPr>
        <p:spPr>
          <a:xfrm flipV="1">
            <a:off x="3849276" y="514096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6BC04670-EC14-48C9-8F60-2177291A1625}"/>
                  </a:ext>
                </a:extLst>
              </p:cNvPr>
              <p:cNvSpPr/>
              <p:nvPr/>
            </p:nvSpPr>
            <p:spPr>
              <a:xfrm>
                <a:off x="4804581" y="4685120"/>
                <a:ext cx="216386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smtClean="0">
                                  <a:solidFill>
                                    <a:srgbClr val="E47588"/>
                                  </a:solidFill>
                                  <a:latin typeface="Cambria Math" panose="02040503050406030204" pitchFamily="18" charset="0"/>
                                </a:rPr>
                                <m:t>1</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HClO</m:t>
                                  </m:r>
                                </m:e>
                                <m:sub>
                                  <m:r>
                                    <a:rPr lang="en-US" i="0">
                                      <a:solidFill>
                                        <a:srgbClr val="E47588"/>
                                      </a:solidFill>
                                      <a:latin typeface="Cambria Math" panose="02040503050406030204" pitchFamily="18" charset="0"/>
                                    </a:rPr>
                                    <m:t>4</m:t>
                                  </m:r>
                                </m:sub>
                              </m:sSub>
                            </m:num>
                            <m:den>
                              <m:r>
                                <a:rPr lang="en-US" i="0" smtClean="0">
                                  <a:solidFill>
                                    <a:srgbClr val="E47588"/>
                                  </a:solidFill>
                                  <a:latin typeface="Cambria Math" panose="02040503050406030204" pitchFamily="18" charset="0"/>
                                </a:rPr>
                                <m:t>0</m:t>
                              </m:r>
                              <m:r>
                                <a:rPr lang="en-US" b="0" i="0" smtClean="0">
                                  <a:solidFill>
                                    <a:srgbClr val="E47588"/>
                                  </a:solidFill>
                                  <a:latin typeface="Cambria Math" panose="02040503050406030204" pitchFamily="18" charset="0"/>
                                </a:rPr>
                                <m:t>.115 </m:t>
                              </m:r>
                              <m:r>
                                <m:rPr>
                                  <m:sty m:val="p"/>
                                </m:rPr>
                                <a:rPr lang="en-US" b="0" i="0" smtClean="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HClO</m:t>
                                  </m:r>
                                </m:e>
                                <m:sub>
                                  <m:r>
                                    <a:rPr lang="en-US" i="0">
                                      <a:solidFill>
                                        <a:srgbClr val="E47588"/>
                                      </a:solidFill>
                                      <a:latin typeface="Cambria Math" panose="02040503050406030204" pitchFamily="18" charset="0"/>
                                    </a:rPr>
                                    <m:t>4</m:t>
                                  </m:r>
                                </m:sub>
                              </m:sSub>
                            </m:den>
                          </m:f>
                        </m:e>
                      </m:d>
                    </m:oMath>
                  </m:oMathPara>
                </a14:m>
                <a:endParaRPr lang="en-US" dirty="0"/>
              </a:p>
            </p:txBody>
          </p:sp>
        </mc:Choice>
        <mc:Fallback xmlns="">
          <p:sp>
            <p:nvSpPr>
              <p:cNvPr id="33" name="Rectangle 32">
                <a:extLst>
                  <a:ext uri="{FF2B5EF4-FFF2-40B4-BE49-F238E27FC236}">
                    <a16:creationId xmlns:a16="http://schemas.microsoft.com/office/drawing/2014/main" id="{6BC04670-EC14-48C9-8F60-2177291A1625}"/>
                  </a:ext>
                </a:extLst>
              </p:cNvPr>
              <p:cNvSpPr>
                <a:spLocks noRot="1" noChangeAspect="1" noMove="1" noResize="1" noEditPoints="1" noAdjustHandles="1" noChangeArrowheads="1" noChangeShapeType="1" noTextEdit="1"/>
              </p:cNvSpPr>
              <p:nvPr/>
            </p:nvSpPr>
            <p:spPr>
              <a:xfrm>
                <a:off x="4804581" y="4685120"/>
                <a:ext cx="2163862" cy="714683"/>
              </a:xfrm>
              <a:prstGeom prst="rect">
                <a:avLst/>
              </a:prstGeom>
              <a:blipFill>
                <a:blip r:embed="rId13"/>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F0237E1-26F7-42C9-B9F1-4A8120E1433D}"/>
              </a:ext>
            </a:extLst>
          </p:cNvPr>
          <p:cNvCxnSpPr/>
          <p:nvPr/>
        </p:nvCxnSpPr>
        <p:spPr>
          <a:xfrm flipV="1">
            <a:off x="3840840" y="4782042"/>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E1D697-7D82-41CF-A3A4-7B83725B56CD}"/>
              </a:ext>
            </a:extLst>
          </p:cNvPr>
          <p:cNvCxnSpPr/>
          <p:nvPr/>
        </p:nvCxnSpPr>
        <p:spPr>
          <a:xfrm flipV="1">
            <a:off x="5755813" y="5140966"/>
            <a:ext cx="612396" cy="127932"/>
          </a:xfrm>
          <a:prstGeom prst="line">
            <a:avLst/>
          </a:prstGeom>
          <a:ln w="28575">
            <a:solidFill>
              <a:srgbClr val="67AE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8F8DCBE-5FF0-4190-9674-9E92DF96956F}"/>
                  </a:ext>
                </a:extLst>
              </p:cNvPr>
              <p:cNvSpPr txBox="1"/>
              <p:nvPr/>
            </p:nvSpPr>
            <p:spPr>
              <a:xfrm>
                <a:off x="1958738" y="3853803"/>
                <a:ext cx="5009705"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HClO</a:t>
                </a:r>
                <a:r>
                  <a:rPr lang="en-US" baseline="-25000" dirty="0">
                    <a:solidFill>
                      <a:srgbClr val="E47588"/>
                    </a:solidFill>
                    <a:latin typeface="Gill Sans MT" panose="020B0502020104020203" pitchFamily="34" charset="0"/>
                  </a:rPr>
                  <a:t>4</a:t>
                </a:r>
                <a:r>
                  <a:rPr lang="en-US" dirty="0">
                    <a:solidFill>
                      <a:srgbClr val="E47588"/>
                    </a:solidFill>
                    <a:latin typeface="Gill Sans MT" panose="020B0502020104020203" pitchFamily="34" charset="0"/>
                  </a:rPr>
                  <a:t>(</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 NaOH(</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a:t>
                </a:r>
                <a14:m>
                  <m:oMath xmlns:m="http://schemas.openxmlformats.org/officeDocument/2006/math">
                    <m:r>
                      <a:rPr lang="en-US" i="1" smtClean="0">
                        <a:solidFill>
                          <a:srgbClr val="E47588"/>
                        </a:solidFill>
                        <a:latin typeface="Cambria Math" panose="02040503050406030204" pitchFamily="18" charset="0"/>
                        <a:ea typeface="Cambria Math" panose="02040503050406030204" pitchFamily="18" charset="0"/>
                      </a:rPr>
                      <m:t>⟶</m:t>
                    </m:r>
                  </m:oMath>
                </a14:m>
                <a:r>
                  <a:rPr lang="en-US" dirty="0">
                    <a:solidFill>
                      <a:srgbClr val="E47588"/>
                    </a:solidFill>
                    <a:latin typeface="Gill Sans MT" panose="020B0502020104020203" pitchFamily="34" charset="0"/>
                  </a:rPr>
                  <a:t> NaClO</a:t>
                </a:r>
                <a:r>
                  <a:rPr lang="en-US" baseline="-25000" dirty="0">
                    <a:solidFill>
                      <a:srgbClr val="E47588"/>
                    </a:solidFill>
                    <a:latin typeface="Gill Sans MT" panose="020B0502020104020203" pitchFamily="34" charset="0"/>
                  </a:rPr>
                  <a:t>4</a:t>
                </a:r>
                <a:r>
                  <a:rPr lang="en-US" dirty="0">
                    <a:solidFill>
                      <a:srgbClr val="E47588"/>
                    </a:solidFill>
                    <a:latin typeface="Gill Sans MT" panose="020B0502020104020203" pitchFamily="34" charset="0"/>
                  </a:rPr>
                  <a:t>(</a:t>
                </a:r>
                <a:r>
                  <a:rPr lang="en-US" i="1" dirty="0" err="1">
                    <a:solidFill>
                      <a:srgbClr val="E47588"/>
                    </a:solidFill>
                    <a:latin typeface="Gill Sans MT" panose="020B0502020104020203" pitchFamily="34" charset="0"/>
                  </a:rPr>
                  <a:t>aq</a:t>
                </a:r>
                <a:r>
                  <a:rPr lang="en-US" dirty="0">
                    <a:solidFill>
                      <a:srgbClr val="E47588"/>
                    </a:solidFill>
                    <a:latin typeface="Gill Sans MT" panose="020B0502020104020203" pitchFamily="34" charset="0"/>
                  </a:rPr>
                  <a:t>) + H</a:t>
                </a:r>
                <a:r>
                  <a:rPr lang="en-US" baseline="-25000" dirty="0">
                    <a:solidFill>
                      <a:srgbClr val="E47588"/>
                    </a:solidFill>
                    <a:latin typeface="Gill Sans MT" panose="020B0502020104020203" pitchFamily="34" charset="0"/>
                  </a:rPr>
                  <a:t>2</a:t>
                </a:r>
                <a:r>
                  <a:rPr lang="en-US" dirty="0">
                    <a:solidFill>
                      <a:srgbClr val="E47588"/>
                    </a:solidFill>
                    <a:latin typeface="Gill Sans MT" panose="020B0502020104020203" pitchFamily="34" charset="0"/>
                  </a:rPr>
                  <a:t>O(</a:t>
                </a:r>
                <a:r>
                  <a:rPr lang="en-US" i="1" dirty="0">
                    <a:solidFill>
                      <a:srgbClr val="E47588"/>
                    </a:solidFill>
                    <a:latin typeface="Gill Sans MT" panose="020B0502020104020203" pitchFamily="34" charset="0"/>
                  </a:rPr>
                  <a:t>l</a:t>
                </a:r>
                <a:r>
                  <a:rPr lang="en-US" dirty="0">
                    <a:solidFill>
                      <a:srgbClr val="E47588"/>
                    </a:solidFill>
                    <a:latin typeface="Gill Sans MT" panose="020B0502020104020203" pitchFamily="34" charset="0"/>
                  </a:rPr>
                  <a:t>)</a:t>
                </a:r>
              </a:p>
            </p:txBody>
          </p:sp>
        </mc:Choice>
        <mc:Fallback xmlns="">
          <p:sp>
            <p:nvSpPr>
              <p:cNvPr id="36" name="TextBox 35">
                <a:extLst>
                  <a:ext uri="{FF2B5EF4-FFF2-40B4-BE49-F238E27FC236}">
                    <a16:creationId xmlns:a16="http://schemas.microsoft.com/office/drawing/2014/main" id="{48F8DCBE-5FF0-4190-9674-9E92DF96956F}"/>
                  </a:ext>
                </a:extLst>
              </p:cNvPr>
              <p:cNvSpPr txBox="1">
                <a:spLocks noRot="1" noChangeAspect="1" noMove="1" noResize="1" noEditPoints="1" noAdjustHandles="1" noChangeArrowheads="1" noChangeShapeType="1" noTextEdit="1"/>
              </p:cNvSpPr>
              <p:nvPr/>
            </p:nvSpPr>
            <p:spPr>
              <a:xfrm>
                <a:off x="1958738" y="3853803"/>
                <a:ext cx="5009705" cy="369332"/>
              </a:xfrm>
              <a:prstGeom prst="rect">
                <a:avLst/>
              </a:prstGeom>
              <a:blipFill>
                <a:blip r:embed="rId14"/>
                <a:stretch>
                  <a:fillRect l="-97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05053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9" grpId="0"/>
      <p:bldP spid="21" grpId="0"/>
      <p:bldP spid="22" grpId="0"/>
      <p:bldP spid="25" grpId="0"/>
      <p:bldP spid="26" grpId="0"/>
      <p:bldP spid="27" grpId="0"/>
      <p:bldP spid="28" grpId="0"/>
      <p:bldP spid="3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6</a:t>
            </a:fld>
            <a:endParaRPr lang="en-US" dirty="0">
              <a:solidFill>
                <a:schemeClr val="bg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17AED88-E502-4613-BA4F-4FDEEA2527B5}"/>
                  </a:ext>
                </a:extLst>
              </p:cNvPr>
              <p:cNvSpPr txBox="1">
                <a:spLocks/>
              </p:cNvSpPr>
              <p:nvPr/>
            </p:nvSpPr>
            <p:spPr>
              <a:xfrm>
                <a:off x="1" y="1031836"/>
                <a:ext cx="9143999" cy="1716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buClr>
                    <a:srgbClr val="000000"/>
                  </a:buClr>
                  <a:buSzPct val="100000"/>
                  <a:buFont typeface="Arial" panose="020B0604020202020204" pitchFamily="34" charset="0"/>
                  <a:buNone/>
                </a:pP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Ca(OH)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HCl  </a:t>
                </a:r>
                <a14:m>
                  <m:oMath xmlns:m="http://schemas.openxmlformats.org/officeDocument/2006/math">
                    <m:r>
                      <a:rPr lang="en-US" alt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CaCl</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 </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a:t>
                </a:r>
                <a:endPar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SzPct val="100000"/>
                  <a:buFont typeface="Arial" panose="020B0604020202020204" pitchFamily="34" charset="0"/>
                  <a:buNone/>
                </a:pPr>
                <a:endPar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SzPct val="100000"/>
                  <a:buNone/>
                </a:pP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FeCl</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(NH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PO</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Fe</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(PO</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4</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 </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NH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4</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Cl</a:t>
                </a:r>
              </a:p>
              <a:p>
                <a:pPr eaLnBrk="0" hangingPunct="0">
                  <a:buClr>
                    <a:srgbClr val="000000"/>
                  </a:buClr>
                  <a:buSzPct val="100000"/>
                  <a:buFont typeface="Arial" panose="020B0604020202020204" pitchFamily="34" charset="0"/>
                  <a:buNone/>
                </a:pPr>
                <a:endPar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endParaRPr>
              </a:p>
              <a:p>
                <a:pPr eaLnBrk="0" hangingPunct="0">
                  <a:buClr>
                    <a:srgbClr val="000000"/>
                  </a:buClr>
                  <a:buSzPct val="100000"/>
                  <a:buNone/>
                </a:pP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O</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sz="1800"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CO</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 H</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sz="18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 + N</a:t>
                </a:r>
                <a:r>
                  <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endParaRPr lang="en-US" altLang="en-US" sz="1800"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8" name="Content Placeholder 2">
                <a:extLst>
                  <a:ext uri="{FF2B5EF4-FFF2-40B4-BE49-F238E27FC236}">
                    <a16:creationId xmlns:a16="http://schemas.microsoft.com/office/drawing/2014/main" id="{517AED88-E502-4613-BA4F-4FDEEA2527B5}"/>
                  </a:ext>
                </a:extLst>
              </p:cNvPr>
              <p:cNvSpPr txBox="1">
                <a:spLocks noRot="1" noChangeAspect="1" noMove="1" noResize="1" noEditPoints="1" noAdjustHandles="1" noChangeArrowheads="1" noChangeShapeType="1" noTextEdit="1"/>
              </p:cNvSpPr>
              <p:nvPr/>
            </p:nvSpPr>
            <p:spPr>
              <a:xfrm>
                <a:off x="1" y="1031836"/>
                <a:ext cx="9143999" cy="1716667"/>
              </a:xfrm>
              <a:prstGeom prst="rect">
                <a:avLst/>
              </a:prstGeom>
              <a:blipFill>
                <a:blip r:embed="rId2"/>
                <a:stretch>
                  <a:fillRect l="-533" t="-3191"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DFF4379-7A72-4E33-9478-04F1EFDFE0AC}"/>
                  </a:ext>
                </a:extLst>
              </p:cNvPr>
              <p:cNvSpPr txBox="1">
                <a:spLocks/>
              </p:cNvSpPr>
              <p:nvPr/>
            </p:nvSpPr>
            <p:spPr>
              <a:xfrm>
                <a:off x="0" y="3064356"/>
                <a:ext cx="9144000" cy="30346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Dinitrogen pentoxide gas reacts with water to form nitric acid.</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Solid calcium phosphide reacts with water to form calcium hydroxide and phosphorus trihydride gas.</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Silver(I) nitrate plus sodium sulfate react to form silver(I) sulfate and sodium nitrate.</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a:p>
                <a:pPr marL="0" inden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When the reaction below is balanced, what is the coefficient on the oxygen?</a:t>
                </a:r>
                <a:br>
                  <a:rPr lang="en-US" sz="1800" dirty="0">
                    <a:solidFill>
                      <a:schemeClr val="tx1">
                        <a:lumMod val="75000"/>
                        <a:lumOff val="25000"/>
                      </a:schemeClr>
                    </a:solidFill>
                    <a:latin typeface="Gill Sans MT" panose="020B0502020104020203" pitchFamily="34" charset="0"/>
                    <a:cs typeface="Arial" panose="020B0604020202020204" pitchFamily="34" charset="0"/>
                  </a:rPr>
                </a:br>
                <a:r>
                  <a:rPr lang="en-US" sz="1800" dirty="0">
                    <a:solidFill>
                      <a:schemeClr val="tx1">
                        <a:lumMod val="75000"/>
                        <a:lumOff val="25000"/>
                      </a:schemeClr>
                    </a:solidFill>
                    <a:latin typeface="Gill Sans MT" panose="020B0502020104020203" pitchFamily="34" charset="0"/>
                    <a:cs typeface="Arial" panose="020B0604020202020204" pitchFamily="34" charset="0"/>
                  </a:rPr>
                  <a:t>zinc(II) sulfide + oxygen </a:t>
                </a:r>
                <a14:m>
                  <m:oMath xmlns:m="http://schemas.openxmlformats.org/officeDocument/2006/math">
                    <m:r>
                      <a:rPr lang="en-US" sz="1800"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800" dirty="0">
                    <a:solidFill>
                      <a:schemeClr val="tx1">
                        <a:lumMod val="75000"/>
                        <a:lumOff val="25000"/>
                      </a:schemeClr>
                    </a:solidFill>
                    <a:latin typeface="Gill Sans MT" panose="020B0502020104020203" pitchFamily="34" charset="0"/>
                    <a:cs typeface="Arial" panose="020B0604020202020204" pitchFamily="34" charset="0"/>
                  </a:rPr>
                  <a:t> zinc(II) oxide + sulfur dioxide</a:t>
                </a:r>
              </a:p>
            </p:txBody>
          </p:sp>
        </mc:Choice>
        <mc:Fallback xmlns="">
          <p:sp>
            <p:nvSpPr>
              <p:cNvPr id="9" name="Content Placeholder 2">
                <a:extLst>
                  <a:ext uri="{FF2B5EF4-FFF2-40B4-BE49-F238E27FC236}">
                    <a16:creationId xmlns:a16="http://schemas.microsoft.com/office/drawing/2014/main" id="{DDFF4379-7A72-4E33-9478-04F1EFDFE0AC}"/>
                  </a:ext>
                </a:extLst>
              </p:cNvPr>
              <p:cNvSpPr txBox="1">
                <a:spLocks noRot="1" noChangeAspect="1" noMove="1" noResize="1" noEditPoints="1" noAdjustHandles="1" noChangeArrowheads="1" noChangeShapeType="1" noTextEdit="1"/>
              </p:cNvSpPr>
              <p:nvPr/>
            </p:nvSpPr>
            <p:spPr>
              <a:xfrm>
                <a:off x="0" y="3064356"/>
                <a:ext cx="9144000" cy="3034663"/>
              </a:xfrm>
              <a:prstGeom prst="rect">
                <a:avLst/>
              </a:prstGeom>
              <a:blipFill>
                <a:blip r:embed="rId3"/>
                <a:stretch>
                  <a:fillRect l="-533" t="-3018" r="-800"/>
                </a:stretch>
              </a:blipFill>
            </p:spPr>
            <p:txBody>
              <a:bodyPr/>
              <a:lstStyle/>
              <a:p>
                <a:r>
                  <a:rPr lang="en-US">
                    <a:noFill/>
                  </a:rPr>
                  <a:t> </a:t>
                </a:r>
              </a:p>
            </p:txBody>
          </p:sp>
        </mc:Fallback>
      </mc:AlternateContent>
      <p:sp>
        <p:nvSpPr>
          <p:cNvPr id="10" name="Rectangle 2">
            <a:extLst>
              <a:ext uri="{FF2B5EF4-FFF2-40B4-BE49-F238E27FC236}">
                <a16:creationId xmlns:a16="http://schemas.microsoft.com/office/drawing/2014/main" id="{C71D7EBC-ECD3-45AF-96EA-31E7A5F55F11}"/>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D31DD1E5-DBB0-40AA-BA43-63DC3C79B0D3}"/>
              </a:ext>
            </a:extLst>
          </p:cNvPr>
          <p:cNvSpPr/>
          <p:nvPr/>
        </p:nvSpPr>
        <p:spPr>
          <a:xfrm>
            <a:off x="-46631" y="6099019"/>
            <a:ext cx="7446424"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cs typeface="Arial" panose="020B0604020202020204" pitchFamily="34" charset="0"/>
              </a:rPr>
              <a:t>Butanol(C</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dirty="0">
                <a:solidFill>
                  <a:schemeClr val="tx1">
                    <a:lumMod val="75000"/>
                    <a:lumOff val="25000"/>
                  </a:schemeClr>
                </a:solidFill>
                <a:latin typeface="Gill Sans MT" panose="020B0502020104020203" pitchFamily="34" charset="0"/>
                <a:cs typeface="Arial" panose="020B0604020202020204" pitchFamily="34" charset="0"/>
              </a:rPr>
              <a:t>H</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9</a:t>
            </a:r>
            <a:r>
              <a:rPr lang="en-US" dirty="0">
                <a:solidFill>
                  <a:schemeClr val="tx1">
                    <a:lumMod val="75000"/>
                    <a:lumOff val="25000"/>
                  </a:schemeClr>
                </a:solidFill>
                <a:latin typeface="Gill Sans MT" panose="020B0502020104020203" pitchFamily="34" charset="0"/>
                <a:cs typeface="Arial" panose="020B0604020202020204" pitchFamily="34" charset="0"/>
              </a:rPr>
              <a:t>OH) gas reacts with oxygen to form carbon dioxide, and water.</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AC10EA9-0712-4339-A37F-64AFE968078C}"/>
                  </a:ext>
                </a:extLst>
              </p:cNvPr>
              <p:cNvSpPr/>
              <p:nvPr/>
            </p:nvSpPr>
            <p:spPr>
              <a:xfrm>
                <a:off x="4208031" y="959584"/>
                <a:ext cx="3605474" cy="369332"/>
              </a:xfrm>
              <a:prstGeom prst="rect">
                <a:avLst/>
              </a:prstGeom>
            </p:spPr>
            <p:txBody>
              <a:bodyPr wrap="none">
                <a:spAutoFit/>
              </a:bodyPr>
              <a:lstStyle/>
              <a:p>
                <a:pPr eaLnBrk="0" hangingPunct="0">
                  <a:buClr>
                    <a:srgbClr val="000000"/>
                  </a:buClr>
                  <a:buSzPct val="100000"/>
                  <a:buFont typeface="Arial" panose="020B0604020202020204" pitchFamily="34" charset="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Ca(OH)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+ 2HCl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CaCl</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 </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+ 2H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a:t>
                </a:r>
                <a:endParaRPr lang="en-US" altLang="en-US"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1" name="Rectangle 10">
                <a:extLst>
                  <a:ext uri="{FF2B5EF4-FFF2-40B4-BE49-F238E27FC236}">
                    <a16:creationId xmlns:a16="http://schemas.microsoft.com/office/drawing/2014/main" id="{8AC10EA9-0712-4339-A37F-64AFE968078C}"/>
                  </a:ext>
                </a:extLst>
              </p:cNvPr>
              <p:cNvSpPr>
                <a:spLocks noRot="1" noChangeAspect="1" noMove="1" noResize="1" noEditPoints="1" noAdjustHandles="1" noChangeArrowheads="1" noChangeShapeType="1" noTextEdit="1"/>
              </p:cNvSpPr>
              <p:nvPr/>
            </p:nvSpPr>
            <p:spPr>
              <a:xfrm>
                <a:off x="4208031" y="959584"/>
                <a:ext cx="3605474" cy="369332"/>
              </a:xfrm>
              <a:prstGeom prst="rect">
                <a:avLst/>
              </a:prstGeom>
              <a:blipFill>
                <a:blip r:embed="rId4"/>
                <a:stretch>
                  <a:fillRect l="-1351" t="-8197" r="-67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6A9B02F-600C-4689-91D2-78044CF2BF76}"/>
                  </a:ext>
                </a:extLst>
              </p:cNvPr>
              <p:cNvSpPr/>
              <p:nvPr/>
            </p:nvSpPr>
            <p:spPr>
              <a:xfrm>
                <a:off x="4208031" y="1767726"/>
                <a:ext cx="4526688"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3FeCl</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+ 2(NH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3</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PO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Fe</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(PO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 </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+ 6NH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Cl</a:t>
                </a:r>
              </a:p>
            </p:txBody>
          </p:sp>
        </mc:Choice>
        <mc:Fallback xmlns="">
          <p:sp>
            <p:nvSpPr>
              <p:cNvPr id="13" name="Rectangle 12">
                <a:extLst>
                  <a:ext uri="{FF2B5EF4-FFF2-40B4-BE49-F238E27FC236}">
                    <a16:creationId xmlns:a16="http://schemas.microsoft.com/office/drawing/2014/main" id="{46A9B02F-600C-4689-91D2-78044CF2BF76}"/>
                  </a:ext>
                </a:extLst>
              </p:cNvPr>
              <p:cNvSpPr>
                <a:spLocks noRot="1" noChangeAspect="1" noMove="1" noResize="1" noEditPoints="1" noAdjustHandles="1" noChangeArrowheads="1" noChangeShapeType="1" noTextEdit="1"/>
              </p:cNvSpPr>
              <p:nvPr/>
            </p:nvSpPr>
            <p:spPr>
              <a:xfrm>
                <a:off x="4208031" y="1767726"/>
                <a:ext cx="4526688" cy="369332"/>
              </a:xfrm>
              <a:prstGeom prst="rect">
                <a:avLst/>
              </a:prstGeom>
              <a:blipFill>
                <a:blip r:embed="rId5"/>
                <a:stretch>
                  <a:fillRect l="-1077" t="-9836" r="-40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82EB824-9123-4D85-BA58-B54AE2D2227E}"/>
                  </a:ext>
                </a:extLst>
              </p:cNvPr>
              <p:cNvSpPr/>
              <p:nvPr/>
            </p:nvSpPr>
            <p:spPr>
              <a:xfrm>
                <a:off x="4208031" y="2479359"/>
                <a:ext cx="4291559"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4CH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3</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NH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+ 9O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4CO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+ 10H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 + 2N</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F82EB824-9123-4D85-BA58-B54AE2D2227E}"/>
                  </a:ext>
                </a:extLst>
              </p:cNvPr>
              <p:cNvSpPr>
                <a:spLocks noRot="1" noChangeAspect="1" noMove="1" noResize="1" noEditPoints="1" noAdjustHandles="1" noChangeArrowheads="1" noChangeShapeType="1" noTextEdit="1"/>
              </p:cNvSpPr>
              <p:nvPr/>
            </p:nvSpPr>
            <p:spPr>
              <a:xfrm>
                <a:off x="4208031" y="2479359"/>
                <a:ext cx="4291559" cy="369332"/>
              </a:xfrm>
              <a:prstGeom prst="rect">
                <a:avLst/>
              </a:prstGeom>
              <a:blipFill>
                <a:blip r:embed="rId6"/>
                <a:stretch>
                  <a:fillRect l="-113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C9E7B2A-92E6-4A73-83C7-718BD1DD7802}"/>
                  </a:ext>
                </a:extLst>
              </p:cNvPr>
              <p:cNvSpPr/>
              <p:nvPr/>
            </p:nvSpPr>
            <p:spPr>
              <a:xfrm>
                <a:off x="1925435" y="3387521"/>
                <a:ext cx="2539478"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N</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5</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 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O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2HNO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5" name="Rectangle 14">
                <a:extLst>
                  <a:ext uri="{FF2B5EF4-FFF2-40B4-BE49-F238E27FC236}">
                    <a16:creationId xmlns:a16="http://schemas.microsoft.com/office/drawing/2014/main" id="{1C9E7B2A-92E6-4A73-83C7-718BD1DD7802}"/>
                  </a:ext>
                </a:extLst>
              </p:cNvPr>
              <p:cNvSpPr>
                <a:spLocks noRot="1" noChangeAspect="1" noMove="1" noResize="1" noEditPoints="1" noAdjustHandles="1" noChangeArrowheads="1" noChangeShapeType="1" noTextEdit="1"/>
              </p:cNvSpPr>
              <p:nvPr/>
            </p:nvSpPr>
            <p:spPr>
              <a:xfrm>
                <a:off x="1925435" y="3387521"/>
                <a:ext cx="2539478" cy="369332"/>
              </a:xfrm>
              <a:prstGeom prst="rect">
                <a:avLst/>
              </a:prstGeom>
              <a:blipFill>
                <a:blip r:embed="rId7"/>
                <a:stretch>
                  <a:fillRect l="-21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C745085-FEFA-42F9-B680-4D06622B22F9}"/>
                  </a:ext>
                </a:extLst>
              </p:cNvPr>
              <p:cNvSpPr/>
              <p:nvPr/>
            </p:nvSpPr>
            <p:spPr>
              <a:xfrm>
                <a:off x="1925435" y="4212355"/>
                <a:ext cx="3635932"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Ca</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3</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P</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+ 6H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O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3Ca(OH)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+ 2PH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6" name="Rectangle 15">
                <a:extLst>
                  <a:ext uri="{FF2B5EF4-FFF2-40B4-BE49-F238E27FC236}">
                    <a16:creationId xmlns:a16="http://schemas.microsoft.com/office/drawing/2014/main" id="{7C745085-FEFA-42F9-B680-4D06622B22F9}"/>
                  </a:ext>
                </a:extLst>
              </p:cNvPr>
              <p:cNvSpPr>
                <a:spLocks noRot="1" noChangeAspect="1" noMove="1" noResize="1" noEditPoints="1" noAdjustHandles="1" noChangeArrowheads="1" noChangeShapeType="1" noTextEdit="1"/>
              </p:cNvSpPr>
              <p:nvPr/>
            </p:nvSpPr>
            <p:spPr>
              <a:xfrm>
                <a:off x="1925435" y="4212355"/>
                <a:ext cx="3635932" cy="369332"/>
              </a:xfrm>
              <a:prstGeom prst="rect">
                <a:avLst/>
              </a:prstGeom>
              <a:blipFill>
                <a:blip r:embed="rId8"/>
                <a:stretch>
                  <a:fillRect l="-151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A477F6A-62A1-4A94-A58F-BC855DF9F1CC}"/>
                  </a:ext>
                </a:extLst>
              </p:cNvPr>
              <p:cNvSpPr/>
              <p:nvPr/>
            </p:nvSpPr>
            <p:spPr>
              <a:xfrm>
                <a:off x="1921877" y="4971021"/>
                <a:ext cx="4108176"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2AgNO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3</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Na</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SO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Ag</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SO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+ 2NaNO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3</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AA477F6A-62A1-4A94-A58F-BC855DF9F1CC}"/>
                  </a:ext>
                </a:extLst>
              </p:cNvPr>
              <p:cNvSpPr>
                <a:spLocks noRot="1" noChangeAspect="1" noMove="1" noResize="1" noEditPoints="1" noAdjustHandles="1" noChangeArrowheads="1" noChangeShapeType="1" noTextEdit="1"/>
              </p:cNvSpPr>
              <p:nvPr/>
            </p:nvSpPr>
            <p:spPr>
              <a:xfrm>
                <a:off x="1921877" y="4971021"/>
                <a:ext cx="4108176" cy="369332"/>
              </a:xfrm>
              <a:prstGeom prst="rect">
                <a:avLst/>
              </a:prstGeom>
              <a:blipFill>
                <a:blip r:embed="rId9"/>
                <a:stretch>
                  <a:fillRect l="-118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AAE4F17-E18A-41FB-8BD2-9F94E346FC39}"/>
                  </a:ext>
                </a:extLst>
              </p:cNvPr>
              <p:cNvSpPr/>
              <p:nvPr/>
            </p:nvSpPr>
            <p:spPr>
              <a:xfrm>
                <a:off x="1921877" y="5829875"/>
                <a:ext cx="2577950"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ZnS + 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 </a:t>
                </a:r>
                <a14:m>
                  <m:oMath xmlns:m="http://schemas.openxmlformats.org/officeDocument/2006/math">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ZnO + SO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8" name="Rectangle 17">
                <a:extLst>
                  <a:ext uri="{FF2B5EF4-FFF2-40B4-BE49-F238E27FC236}">
                    <a16:creationId xmlns:a16="http://schemas.microsoft.com/office/drawing/2014/main" id="{7AAE4F17-E18A-41FB-8BD2-9F94E346FC39}"/>
                  </a:ext>
                </a:extLst>
              </p:cNvPr>
              <p:cNvSpPr>
                <a:spLocks noRot="1" noChangeAspect="1" noMove="1" noResize="1" noEditPoints="1" noAdjustHandles="1" noChangeArrowheads="1" noChangeShapeType="1" noTextEdit="1"/>
              </p:cNvSpPr>
              <p:nvPr/>
            </p:nvSpPr>
            <p:spPr>
              <a:xfrm>
                <a:off x="1921877" y="5829875"/>
                <a:ext cx="2577950" cy="369332"/>
              </a:xfrm>
              <a:prstGeom prst="rect">
                <a:avLst/>
              </a:prstGeom>
              <a:blipFill>
                <a:blip r:embed="rId10"/>
                <a:stretch>
                  <a:fillRect l="-189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3327AA2-E57C-4750-B4B8-91FD1523A13D}"/>
                  </a:ext>
                </a:extLst>
              </p:cNvPr>
              <p:cNvSpPr/>
              <p:nvPr/>
            </p:nvSpPr>
            <p:spPr>
              <a:xfrm>
                <a:off x="1921877" y="6425625"/>
                <a:ext cx="3539752" cy="369332"/>
              </a:xfrm>
              <a:prstGeom prst="rect">
                <a:avLst/>
              </a:prstGeom>
            </p:spPr>
            <p:txBody>
              <a:bodyPr wrap="none">
                <a:spAutoFit/>
              </a:bodyPr>
              <a:lstStyle/>
              <a:p>
                <a:pPr eaLnBrk="0" hangingPunct="0">
                  <a:buClr>
                    <a:srgbClr val="000000"/>
                  </a:buClr>
                  <a:buSzPct val="100000"/>
                  <a:buNone/>
                </a:pP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C</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4</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9</a:t>
                </a:r>
                <a:r>
                  <a:rPr lang="en-US" altLang="en-US" dirty="0">
                    <a:solidFill>
                      <a:srgbClr val="E47588"/>
                    </a:solidFill>
                    <a:latin typeface="Gill Sans MT" panose="020B0502020104020203" pitchFamily="34" charset="0"/>
                    <a:ea typeface="MS PGothic" pitchFamily="34" charset="-128"/>
                    <a:cs typeface="Arial" panose="020B0604020202020204" pitchFamily="34" charset="0"/>
                  </a:rPr>
                  <a:t>OH + 6O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rPr>
                  <a:t>2</a:t>
                </a:r>
                <a14:m>
                  <m:oMath xmlns:m="http://schemas.openxmlformats.org/officeDocument/2006/math">
                    <m:r>
                      <a:rPr lang="en-US" altLang="en-US" b="0" i="0" dirty="0" smtClean="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 </m:t>
                    </m:r>
                    <m:r>
                      <a:rPr lang="en-US" altLang="en-US" i="1" dirty="0">
                        <a:solidFill>
                          <a:srgbClr val="E47588"/>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oMath>
                </a14:m>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4CO</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 + 5H</a:t>
                </a:r>
                <a:r>
                  <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2</a:t>
                </a:r>
                <a:r>
                  <a:rPr lang="en-US" altLang="en-US" dirty="0">
                    <a:solidFill>
                      <a:srgbClr val="E47588"/>
                    </a:solidFill>
                    <a:latin typeface="Gill Sans MT" panose="020B0502020104020203" pitchFamily="34" charset="0"/>
                    <a:ea typeface="MS PGothic" pitchFamily="34" charset="-128"/>
                    <a:cs typeface="Arial" panose="020B0604020202020204" pitchFamily="34" charset="0"/>
                    <a:sym typeface="Wingdings" panose="05000000000000000000" pitchFamily="2" charset="2"/>
                  </a:rPr>
                  <a:t>O</a:t>
                </a:r>
                <a:endParaRPr lang="en-US" altLang="en-US" baseline="-25000" dirty="0">
                  <a:solidFill>
                    <a:srgbClr val="E47588"/>
                  </a:solidFill>
                  <a:latin typeface="Gill Sans MT" panose="020B0502020104020203" pitchFamily="34" charset="0"/>
                  <a:ea typeface="MS PGothic" pitchFamily="34" charset="-128"/>
                  <a:cs typeface="Arial" panose="020B0604020202020204" pitchFamily="34" charset="0"/>
                </a:endParaRPr>
              </a:p>
            </p:txBody>
          </p:sp>
        </mc:Choice>
        <mc:Fallback xmlns="">
          <p:sp>
            <p:nvSpPr>
              <p:cNvPr id="19" name="Rectangle 18">
                <a:extLst>
                  <a:ext uri="{FF2B5EF4-FFF2-40B4-BE49-F238E27FC236}">
                    <a16:creationId xmlns:a16="http://schemas.microsoft.com/office/drawing/2014/main" id="{63327AA2-E57C-4750-B4B8-91FD1523A13D}"/>
                  </a:ext>
                </a:extLst>
              </p:cNvPr>
              <p:cNvSpPr>
                <a:spLocks noRot="1" noChangeAspect="1" noMove="1" noResize="1" noEditPoints="1" noAdjustHandles="1" noChangeArrowheads="1" noChangeShapeType="1" noTextEdit="1"/>
              </p:cNvSpPr>
              <p:nvPr/>
            </p:nvSpPr>
            <p:spPr>
              <a:xfrm>
                <a:off x="1921877" y="6425625"/>
                <a:ext cx="3539752" cy="369332"/>
              </a:xfrm>
              <a:prstGeom prst="rect">
                <a:avLst/>
              </a:prstGeom>
              <a:blipFill>
                <a:blip r:embed="rId11"/>
                <a:stretch>
                  <a:fillRect l="-1377"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80337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60</a:t>
            </a:fld>
            <a:endParaRPr lang="en-US" dirty="0">
              <a:solidFill>
                <a:schemeClr val="bg1"/>
              </a:solidFill>
            </a:endParaRPr>
          </a:p>
        </p:txBody>
      </p:sp>
      <p:sp>
        <p:nvSpPr>
          <p:cNvPr id="8" name="TextBox 4">
            <a:extLst>
              <a:ext uri="{FF2B5EF4-FFF2-40B4-BE49-F238E27FC236}">
                <a16:creationId xmlns:a16="http://schemas.microsoft.com/office/drawing/2014/main" id="{EF7E9FD3-26BE-4600-9D94-51D626932F6D}"/>
              </a:ext>
            </a:extLst>
          </p:cNvPr>
          <p:cNvSpPr txBox="1">
            <a:spLocks noChangeArrowheads="1"/>
          </p:cNvSpPr>
          <p:nvPr/>
        </p:nvSpPr>
        <p:spPr bwMode="auto">
          <a:xfrm>
            <a:off x="0" y="909273"/>
            <a:ext cx="9144000" cy="704873"/>
          </a:xfrm>
          <a:prstGeom prst="rect">
            <a:avLst/>
          </a:prstGeom>
          <a:noFill/>
          <a:ln w="9525">
            <a:noFill/>
            <a:miter lim="800000"/>
            <a:headEnd/>
            <a:tailEnd/>
          </a:ln>
        </p:spPr>
        <p:txBody>
          <a:bodyPr wrap="square">
            <a:spAutoFit/>
          </a:bodyPr>
          <a:lstStyle/>
          <a:p>
            <a:pPr eaLnBrk="0" hangingPunct="0">
              <a:lnSpc>
                <a:spcPct val="115000"/>
              </a:lnSpc>
              <a:spcAft>
                <a:spcPts val="1000"/>
              </a:spcAft>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What volume (in mL) of a 0.203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NaOH solution is needed to neutralize 25.0 mL of a 0.188 </a:t>
            </a:r>
            <a:r>
              <a:rPr lang="en-US" altLang="en-US" i="1" dirty="0">
                <a:solidFill>
                  <a:schemeClr val="tx1">
                    <a:lumMod val="75000"/>
                    <a:lumOff val="25000"/>
                  </a:schemeClr>
                </a:solidFill>
                <a:latin typeface="Gill Sans MT" panose="020B0502020104020203" pitchFamily="34" charset="0"/>
                <a:ea typeface="MS PGothic" pitchFamily="34" charset="-128"/>
                <a:cs typeface="Times New Roman" pitchFamily="18" charset="0"/>
              </a:rPr>
              <a:t>M</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solution?</a:t>
            </a:r>
          </a:p>
        </p:txBody>
      </p:sp>
      <p:sp>
        <p:nvSpPr>
          <p:cNvPr id="7" name="Rectangle 6">
            <a:extLst>
              <a:ext uri="{FF2B5EF4-FFF2-40B4-BE49-F238E27FC236}">
                <a16:creationId xmlns:a16="http://schemas.microsoft.com/office/drawing/2014/main" id="{B9F1356D-926E-4F99-A0E6-9AB8696FDAAC}"/>
              </a:ext>
            </a:extLst>
          </p:cNvPr>
          <p:cNvSpPr/>
          <p:nvPr/>
        </p:nvSpPr>
        <p:spPr>
          <a:xfrm>
            <a:off x="-46630" y="1941495"/>
            <a:ext cx="9144000"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What volume of 0.115 M HClO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 solution is needed to neutralize 50.00 mL of 0.0875 M NaOH?</a:t>
            </a:r>
          </a:p>
        </p:txBody>
      </p:sp>
      <p:sp>
        <p:nvSpPr>
          <p:cNvPr id="9" name="Rectangle 8">
            <a:extLst>
              <a:ext uri="{FF2B5EF4-FFF2-40B4-BE49-F238E27FC236}">
                <a16:creationId xmlns:a16="http://schemas.microsoft.com/office/drawing/2014/main" id="{36853E70-DF6C-4E6E-A7B5-646B7056A249}"/>
              </a:ext>
            </a:extLst>
          </p:cNvPr>
          <p:cNvSpPr/>
          <p:nvPr/>
        </p:nvSpPr>
        <p:spPr>
          <a:xfrm>
            <a:off x="0" y="2605589"/>
            <a:ext cx="9144000"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What volume of 0.128 M HCl is needed to neutralize 2.87 g of Mg(OH)</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a:t>
            </a:r>
          </a:p>
        </p:txBody>
      </p:sp>
      <p:sp>
        <p:nvSpPr>
          <p:cNvPr id="10" name="Rectangle 9">
            <a:extLst>
              <a:ext uri="{FF2B5EF4-FFF2-40B4-BE49-F238E27FC236}">
                <a16:creationId xmlns:a16="http://schemas.microsoft.com/office/drawing/2014/main" id="{3FDB855E-77F4-4FA3-8BD2-A12D7FA8A6C6}"/>
              </a:ext>
            </a:extLst>
          </p:cNvPr>
          <p:cNvSpPr/>
          <p:nvPr/>
        </p:nvSpPr>
        <p:spPr>
          <a:xfrm>
            <a:off x="-46630" y="3277358"/>
            <a:ext cx="9144000" cy="646331"/>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How many milliliters of 0.120 M HCl are needed to completely neutralize 50.0 mL of 0.101 M Ba(OH)</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solution?</a:t>
            </a:r>
          </a:p>
        </p:txBody>
      </p:sp>
      <p:sp>
        <p:nvSpPr>
          <p:cNvPr id="11" name="Rectangle 10">
            <a:extLst>
              <a:ext uri="{FF2B5EF4-FFF2-40B4-BE49-F238E27FC236}">
                <a16:creationId xmlns:a16="http://schemas.microsoft.com/office/drawing/2014/main" id="{205C4D82-23AF-4F6E-A5CC-900B41754032}"/>
              </a:ext>
            </a:extLst>
          </p:cNvPr>
          <p:cNvSpPr/>
          <p:nvPr/>
        </p:nvSpPr>
        <p:spPr>
          <a:xfrm>
            <a:off x="0" y="4251038"/>
            <a:ext cx="9144000" cy="646331"/>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Calculate the mass of the precipitate formed when 2.27 L of 0.0820 M Ba(OH)</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 are mixed with 3.06 L of 0.0664 M Na</a:t>
            </a:r>
            <a:r>
              <a:rPr lang="en-US" baseline="-25000" dirty="0">
                <a:solidFill>
                  <a:schemeClr val="tx1">
                    <a:lumMod val="75000"/>
                    <a:lumOff val="25000"/>
                  </a:schemeClr>
                </a:solidFill>
                <a:latin typeface="Gill Sans MT" panose="020B0502020104020203" pitchFamily="34" charset="0"/>
              </a:rPr>
              <a:t>2</a:t>
            </a:r>
            <a:r>
              <a:rPr lang="en-US" dirty="0">
                <a:solidFill>
                  <a:schemeClr val="tx1">
                    <a:lumMod val="75000"/>
                    <a:lumOff val="25000"/>
                  </a:schemeClr>
                </a:solidFill>
                <a:latin typeface="Gill Sans MT" panose="020B0502020104020203" pitchFamily="34" charset="0"/>
              </a:rPr>
              <a:t>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p>
        </p:txBody>
      </p:sp>
      <p:sp>
        <p:nvSpPr>
          <p:cNvPr id="13" name="Rectangle 12">
            <a:extLst>
              <a:ext uri="{FF2B5EF4-FFF2-40B4-BE49-F238E27FC236}">
                <a16:creationId xmlns:a16="http://schemas.microsoft.com/office/drawing/2014/main" id="{22F166D4-43FD-486F-9522-EE14FF3646A1}"/>
              </a:ext>
            </a:extLst>
          </p:cNvPr>
          <p:cNvSpPr/>
          <p:nvPr/>
        </p:nvSpPr>
        <p:spPr>
          <a:xfrm>
            <a:off x="8572" y="5293846"/>
            <a:ext cx="9144000" cy="369332"/>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rPr>
              <a:t>Calculate the volume of a 0.156 M CuSO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 solution that would react with 7.89 g zinc.</a:t>
            </a:r>
          </a:p>
        </p:txBody>
      </p:sp>
      <p:sp>
        <p:nvSpPr>
          <p:cNvPr id="14" name="TPQuestion">
            <a:extLst>
              <a:ext uri="{FF2B5EF4-FFF2-40B4-BE49-F238E27FC236}">
                <a16:creationId xmlns:a16="http://schemas.microsoft.com/office/drawing/2014/main" id="{15F8992D-E6FD-4F13-B15D-14D26F495DDA}"/>
              </a:ext>
            </a:extLst>
          </p:cNvPr>
          <p:cNvSpPr txBox="1">
            <a:spLocks/>
          </p:cNvSpPr>
          <p:nvPr/>
        </p:nvSpPr>
        <p:spPr>
          <a:xfrm>
            <a:off x="8572" y="6057625"/>
            <a:ext cx="7767638" cy="6334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It required 42.35 mL of H</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SO</a:t>
            </a:r>
            <a:r>
              <a:rPr lang="en-US" sz="1800" baseline="-25000" dirty="0">
                <a:solidFill>
                  <a:schemeClr val="tx1">
                    <a:lumMod val="75000"/>
                    <a:lumOff val="25000"/>
                  </a:schemeClr>
                </a:solidFill>
                <a:latin typeface="Gill Sans MT" panose="020B0502020104020203" pitchFamily="34" charset="0"/>
              </a:rPr>
              <a:t>4</a:t>
            </a:r>
            <a:r>
              <a:rPr lang="en-US" sz="1800" dirty="0">
                <a:solidFill>
                  <a:schemeClr val="tx1">
                    <a:lumMod val="75000"/>
                    <a:lumOff val="25000"/>
                  </a:schemeClr>
                </a:solidFill>
                <a:latin typeface="Gill Sans MT" panose="020B0502020104020203" pitchFamily="34" charset="0"/>
              </a:rPr>
              <a:t> to neutralize 21.17 mL of 0.5000 M NaOH. Calculate the concentration of H</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SO</a:t>
            </a:r>
            <a:r>
              <a:rPr lang="en-US" sz="1800" baseline="-25000" dirty="0">
                <a:solidFill>
                  <a:schemeClr val="tx1">
                    <a:lumMod val="75000"/>
                    <a:lumOff val="25000"/>
                  </a:schemeClr>
                </a:solidFill>
                <a:latin typeface="Gill Sans MT" panose="020B0502020104020203" pitchFamily="34" charset="0"/>
              </a:rPr>
              <a:t>4</a:t>
            </a:r>
            <a:r>
              <a:rPr lang="en-US" sz="1800" dirty="0">
                <a:solidFill>
                  <a:schemeClr val="tx1">
                    <a:lumMod val="75000"/>
                    <a:lumOff val="25000"/>
                  </a:schemeClr>
                </a:solidFill>
                <a:latin typeface="Gill Sans MT" panose="020B0502020104020203" pitchFamily="34" charset="0"/>
              </a:rPr>
              <a:t>. </a:t>
            </a:r>
          </a:p>
        </p:txBody>
      </p:sp>
      <p:sp>
        <p:nvSpPr>
          <p:cNvPr id="15" name="Rectangle 2">
            <a:extLst>
              <a:ext uri="{FF2B5EF4-FFF2-40B4-BE49-F238E27FC236}">
                <a16:creationId xmlns:a16="http://schemas.microsoft.com/office/drawing/2014/main" id="{DB22F127-2C23-4C82-9F62-AB6F8B2BCF46}"/>
              </a:ext>
            </a:extLst>
          </p:cNvPr>
          <p:cNvSpPr txBox="1">
            <a:spLocks noChangeArrowheads="1"/>
          </p:cNvSpPr>
          <p:nvPr/>
        </p:nvSpPr>
        <p:spPr>
          <a:xfrm>
            <a:off x="0" y="166929"/>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61639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7</a:t>
            </a:fld>
            <a:endParaRPr lang="en-US" dirty="0">
              <a:solidFill>
                <a:schemeClr val="bg1"/>
              </a:solidFill>
            </a:endParaRPr>
          </a:p>
        </p:txBody>
      </p:sp>
      <p:sp>
        <p:nvSpPr>
          <p:cNvPr id="8" name="TextBox 7">
            <a:extLst>
              <a:ext uri="{FF2B5EF4-FFF2-40B4-BE49-F238E27FC236}">
                <a16:creationId xmlns:a16="http://schemas.microsoft.com/office/drawing/2014/main" id="{2CE011AF-A759-4F07-95F9-F3DBDEFF289C}"/>
              </a:ext>
            </a:extLst>
          </p:cNvPr>
          <p:cNvSpPr txBox="1">
            <a:spLocks noChangeArrowheads="1"/>
          </p:cNvSpPr>
          <p:nvPr/>
        </p:nvSpPr>
        <p:spPr bwMode="auto">
          <a:xfrm>
            <a:off x="0" y="852089"/>
            <a:ext cx="9144000" cy="787203"/>
          </a:xfrm>
          <a:prstGeom prst="rect">
            <a:avLst/>
          </a:prstGeom>
          <a:noFill/>
          <a:ln w="9525">
            <a:noFill/>
            <a:miter lim="800000"/>
            <a:headEnd/>
            <a:tailEnd/>
          </a:ln>
        </p:spPr>
        <p:txBody>
          <a:bodyPr wrap="square">
            <a:spAutoFit/>
          </a:bodyPr>
          <a:lstStyle/>
          <a:p>
            <a:pPr eaLnBrk="0" hangingPunct="0">
              <a:lnSpc>
                <a:spcPct val="150000"/>
              </a:lnSpc>
              <a:buClr>
                <a:srgbClr val="000000"/>
              </a:buClr>
              <a:buSzPct val="100000"/>
              <a:buFont typeface="Arial" pitchFamily="34" charset="0"/>
              <a:buNone/>
            </a:pPr>
            <a:r>
              <a:rPr lang="en-US" altLang="en-US" sz="1600" b="1" dirty="0">
                <a:solidFill>
                  <a:srgbClr val="E47588"/>
                </a:solidFill>
                <a:latin typeface="Gill Sans MT" panose="020B0502020104020203" pitchFamily="34" charset="0"/>
                <a:cs typeface="Arial" panose="020B0604020202020204" pitchFamily="34" charset="0"/>
              </a:rPr>
              <a:t>Combination</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 two or more reactants combine to form a single product</a:t>
            </a:r>
          </a:p>
          <a:p>
            <a:pPr algn="ctr" eaLnBrk="0" hangingPunct="0">
              <a:lnSpc>
                <a:spcPct val="150000"/>
              </a:lnSpc>
              <a:buClr>
                <a:srgbClr val="000000"/>
              </a:buClr>
              <a:buSzPct val="100000"/>
            </a:pP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NH</a:t>
            </a:r>
            <a:r>
              <a:rPr lang="en-US" alt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sz="1600"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 + HCl(</a:t>
            </a:r>
            <a:r>
              <a:rPr lang="en-US" altLang="en-US" sz="1600"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 → NH</a:t>
            </a:r>
            <a:r>
              <a:rPr lang="en-US" altLang="en-US" sz="1600"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Cl(</a:t>
            </a:r>
            <a:r>
              <a:rPr lang="en-US" altLang="en-US" sz="1600"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9" name="Content Placeholder 2">
            <a:extLst>
              <a:ext uri="{FF2B5EF4-FFF2-40B4-BE49-F238E27FC236}">
                <a16:creationId xmlns:a16="http://schemas.microsoft.com/office/drawing/2014/main" id="{ECFBBF28-2061-455F-950E-6D777F0E3454}"/>
              </a:ext>
            </a:extLst>
          </p:cNvPr>
          <p:cNvSpPr txBox="1">
            <a:spLocks/>
          </p:cNvSpPr>
          <p:nvPr/>
        </p:nvSpPr>
        <p:spPr>
          <a:xfrm>
            <a:off x="-9" y="3807887"/>
            <a:ext cx="9143999" cy="78287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dirty="0">
                <a:solidFill>
                  <a:srgbClr val="E47588"/>
                </a:solidFill>
                <a:latin typeface="Gill Sans MT" panose="020B0502020104020203" pitchFamily="34" charset="0"/>
                <a:cs typeface="Arial" panose="020B0604020202020204" pitchFamily="34" charset="0"/>
              </a:rPr>
              <a:t>Double</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r>
              <a:rPr lang="en-US" sz="1600" b="1" dirty="0">
                <a:solidFill>
                  <a:srgbClr val="E47588"/>
                </a:solidFill>
                <a:latin typeface="Gill Sans MT" panose="020B0502020104020203" pitchFamily="34" charset="0"/>
                <a:cs typeface="Arial" panose="020B0604020202020204" pitchFamily="34" charset="0"/>
              </a:rPr>
              <a:t>displacement</a:t>
            </a:r>
            <a:r>
              <a:rPr lang="en-US" sz="1600" dirty="0">
                <a:solidFill>
                  <a:schemeClr val="tx1">
                    <a:lumMod val="75000"/>
                    <a:lumOff val="25000"/>
                  </a:schemeClr>
                </a:solidFill>
                <a:latin typeface="Gill Sans MT" panose="020B0502020104020203" pitchFamily="34" charset="0"/>
                <a:cs typeface="Arial" panose="020B0604020202020204" pitchFamily="34" charset="0"/>
              </a:rPr>
              <a:t> (metathesis, exchange): can be precipitation reaction or molecular product (CO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,SO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,H</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S)</a:t>
            </a:r>
          </a:p>
          <a:p>
            <a:pPr marL="0" indent="0" algn="ctr">
              <a:lnSpc>
                <a:spcPct val="100000"/>
              </a:lnSpc>
              <a:spcBef>
                <a:spcPts val="0"/>
              </a:spcBef>
              <a:buNone/>
            </a:pPr>
            <a:r>
              <a:rPr lang="en-US" sz="1600" dirty="0">
                <a:solidFill>
                  <a:schemeClr val="tx1">
                    <a:lumMod val="75000"/>
                    <a:lumOff val="25000"/>
                  </a:schemeClr>
                </a:solidFill>
                <a:latin typeface="Gill Sans MT" panose="020B0502020104020203" pitchFamily="34" charset="0"/>
                <a:cs typeface="Arial" panose="020B0604020202020204" pitchFamily="34" charset="0"/>
              </a:rPr>
              <a:t>	Na</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600" dirty="0">
                <a:solidFill>
                  <a:schemeClr val="tx1">
                    <a:lumMod val="75000"/>
                    <a:lumOff val="25000"/>
                  </a:schemeClr>
                </a:solidFill>
                <a:latin typeface="Gill Sans MT" panose="020B0502020104020203" pitchFamily="34" charset="0"/>
                <a:cs typeface="Arial" panose="020B0604020202020204" pitchFamily="34" charset="0"/>
              </a:rPr>
              <a:t>SO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4 </a:t>
            </a:r>
            <a:r>
              <a:rPr lang="en-US" sz="1600" dirty="0">
                <a:solidFill>
                  <a:schemeClr val="tx1">
                    <a:lumMod val="75000"/>
                    <a:lumOff val="25000"/>
                  </a:schemeClr>
                </a:solidFill>
                <a:latin typeface="Gill Sans MT" panose="020B0502020104020203" pitchFamily="34" charset="0"/>
                <a:cs typeface="Arial" panose="020B0604020202020204" pitchFamily="34" charset="0"/>
              </a:rPr>
              <a:t>+ 2AgNO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600"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sz="1600" dirty="0">
                <a:solidFill>
                  <a:schemeClr val="tx1">
                    <a:lumMod val="75000"/>
                    <a:lumOff val="25000"/>
                  </a:schemeClr>
                </a:solidFill>
                <a:latin typeface="Gill Sans MT" panose="020B0502020104020203" pitchFamily="34" charset="0"/>
                <a:cs typeface="Arial" panose="020B0604020202020204" pitchFamily="34" charset="0"/>
              </a:rPr>
              <a:t>→</a:t>
            </a: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2NaNO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3</a:t>
            </a: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 Ag</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2</a:t>
            </a:r>
            <a:r>
              <a:rPr lang="en-US" sz="16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SO</a:t>
            </a:r>
            <a:r>
              <a:rPr lang="en-US" sz="1600"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4</a:t>
            </a:r>
            <a:endParaRPr lang="en-US" sz="16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10" name="Rectangle 2">
            <a:extLst>
              <a:ext uri="{FF2B5EF4-FFF2-40B4-BE49-F238E27FC236}">
                <a16:creationId xmlns:a16="http://schemas.microsoft.com/office/drawing/2014/main" id="{1DE7FF54-F964-455F-A511-4D5DF6535DE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Reaction Types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D48A54AC-1D03-48A2-812B-FA0FCC417916}"/>
              </a:ext>
            </a:extLst>
          </p:cNvPr>
          <p:cNvSpPr/>
          <p:nvPr/>
        </p:nvSpPr>
        <p:spPr>
          <a:xfrm>
            <a:off x="-2" y="1668018"/>
            <a:ext cx="9143999" cy="874022"/>
          </a:xfrm>
          <a:prstGeom prst="rect">
            <a:avLst/>
          </a:prstGeom>
        </p:spPr>
        <p:txBody>
          <a:bodyPr wrap="square">
            <a:spAutoFit/>
          </a:bodyPr>
          <a:lstStyle/>
          <a:p>
            <a:pPr eaLnBrk="0" hangingPunct="0">
              <a:lnSpc>
                <a:spcPct val="150000"/>
              </a:lnSpc>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Arial" panose="020B0604020202020204" pitchFamily="34" charset="0"/>
              </a:rPr>
              <a:t>Decomposition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two or more products form from a single reactant</a:t>
            </a:r>
          </a:p>
          <a:p>
            <a:pPr algn="ct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CaCO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a:t>
            </a:r>
            <a:r>
              <a:rPr lang="en-US" altLang="en-US" u="sng" dirty="0" err="1">
                <a:solidFill>
                  <a:schemeClr val="tx1">
                    <a:lumMod val="75000"/>
                    <a:lumOff val="25000"/>
                  </a:schemeClr>
                </a:solidFill>
                <a:latin typeface="Gill Sans MT" panose="020B0502020104020203" pitchFamily="34" charset="0"/>
                <a:cs typeface="Arial" panose="020B0604020202020204" pitchFamily="34" charset="0"/>
              </a:rPr>
              <a:t>CaO</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a:t>
            </a:r>
            <a:r>
              <a:rPr lang="en-US" altLang="en-US" u="sng" dirty="0">
                <a:solidFill>
                  <a:schemeClr val="tx1">
                    <a:lumMod val="75000"/>
                    <a:lumOff val="25000"/>
                  </a:schemeClr>
                </a:solidFill>
                <a:latin typeface="Gill Sans MT" panose="020B0502020104020203" pitchFamily="34" charset="0"/>
                <a:cs typeface="Arial" panose="020B0604020202020204" pitchFamily="34" charset="0"/>
              </a:rPr>
              <a:t>CO</a:t>
            </a:r>
            <a:r>
              <a:rPr lang="en-US" altLang="en-US" u="sng"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p:sp>
        <p:nvSpPr>
          <p:cNvPr id="11" name="Rectangle 10">
            <a:extLst>
              <a:ext uri="{FF2B5EF4-FFF2-40B4-BE49-F238E27FC236}">
                <a16:creationId xmlns:a16="http://schemas.microsoft.com/office/drawing/2014/main" id="{2181EFA2-6701-4E0C-9255-BF9CD629C899}"/>
              </a:ext>
            </a:extLst>
          </p:cNvPr>
          <p:cNvSpPr/>
          <p:nvPr/>
        </p:nvSpPr>
        <p:spPr>
          <a:xfrm>
            <a:off x="-6" y="2646815"/>
            <a:ext cx="9144005" cy="1017073"/>
          </a:xfrm>
          <a:prstGeom prst="rect">
            <a:avLst/>
          </a:prstGeom>
        </p:spPr>
        <p:txBody>
          <a:bodyPr wrap="square">
            <a:spAutoFit/>
          </a:bodyPr>
          <a:lstStyle/>
          <a:p>
            <a:pPr eaLnBrk="0" hangingPunct="0">
              <a:buClr>
                <a:srgbClr val="000000"/>
              </a:buClr>
              <a:buSzPct val="100000"/>
              <a:buFont typeface="Arial" pitchFamily="34" charset="0"/>
              <a:buNone/>
            </a:pPr>
            <a:r>
              <a:rPr lang="en-US" altLang="en-US" b="1" dirty="0">
                <a:solidFill>
                  <a:srgbClr val="E47588"/>
                </a:solidFill>
                <a:latin typeface="Gill Sans MT" panose="020B0502020104020203" pitchFamily="34" charset="0"/>
                <a:cs typeface="Arial" panose="020B0604020202020204" pitchFamily="34" charset="0"/>
              </a:rPr>
              <a:t>Combustion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 substance burns in the presence of oxygen. Combustion of a compound that contains C and H (or C, H, and O) produces carbon dioxide gas and liquid water.</a:t>
            </a:r>
          </a:p>
          <a:p>
            <a:pPr algn="ctr" eaLnBrk="0" hangingPunct="0">
              <a:lnSpc>
                <a:spcPct val="150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CH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CO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a:t>
            </a:r>
            <a:r>
              <a:rPr lang="en-US" altLang="en-US" i="1" dirty="0">
                <a:solidFill>
                  <a:schemeClr val="tx1">
                    <a:lumMod val="75000"/>
                    <a:lumOff val="25000"/>
                  </a:schemeClr>
                </a:solidFill>
                <a:latin typeface="Gill Sans MT" panose="020B0502020104020203" pitchFamily="34" charset="0"/>
                <a:cs typeface="Arial" panose="020B0604020202020204" pitchFamily="34" charset="0"/>
              </a:rPr>
              <a:t>l</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endParaRPr lang="en-US" dirty="0"/>
          </a:p>
        </p:txBody>
      </p:sp>
      <p:sp>
        <p:nvSpPr>
          <p:cNvPr id="13" name="Rectangle 12">
            <a:extLst>
              <a:ext uri="{FF2B5EF4-FFF2-40B4-BE49-F238E27FC236}">
                <a16:creationId xmlns:a16="http://schemas.microsoft.com/office/drawing/2014/main" id="{4AE89947-DAFF-4DA7-BD1B-F7B8B3255F5F}"/>
              </a:ext>
            </a:extLst>
          </p:cNvPr>
          <p:cNvSpPr/>
          <p:nvPr/>
        </p:nvSpPr>
        <p:spPr>
          <a:xfrm>
            <a:off x="0" y="4724342"/>
            <a:ext cx="9144000" cy="923330"/>
          </a:xfrm>
          <a:prstGeom prst="rect">
            <a:avLst/>
          </a:prstGeom>
        </p:spPr>
        <p:txBody>
          <a:bodyPr wrap="square">
            <a:spAutoFit/>
          </a:bodyPr>
          <a:lstStyle/>
          <a:p>
            <a:r>
              <a:rPr lang="en-US" b="1" dirty="0">
                <a:solidFill>
                  <a:srgbClr val="E47588"/>
                </a:solidFill>
                <a:latin typeface="Gill Sans MT" panose="020B0502020104020203" pitchFamily="34" charset="0"/>
                <a:cs typeface="Arial" panose="020B0604020202020204" pitchFamily="34" charset="0"/>
              </a:rPr>
              <a:t>Single</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b="1" dirty="0">
                <a:solidFill>
                  <a:srgbClr val="E47588"/>
                </a:solidFill>
                <a:latin typeface="Gill Sans MT" panose="020B0502020104020203" pitchFamily="34" charset="0"/>
                <a:cs typeface="Arial" panose="020B0604020202020204" pitchFamily="34" charset="0"/>
              </a:rPr>
              <a:t>displacement</a:t>
            </a:r>
            <a:r>
              <a:rPr lang="en-US" dirty="0">
                <a:solidFill>
                  <a:schemeClr val="tx1">
                    <a:lumMod val="75000"/>
                    <a:lumOff val="25000"/>
                  </a:schemeClr>
                </a:solidFill>
                <a:latin typeface="Gill Sans MT" panose="020B0502020104020203" pitchFamily="34" charset="0"/>
                <a:cs typeface="Arial" panose="020B0604020202020204" pitchFamily="34" charset="0"/>
              </a:rPr>
              <a:t>: one solid metal exchanges to produce a different solid metal, hydrogen, or halogen.</a:t>
            </a:r>
          </a:p>
          <a:p>
            <a:pPr algn="ctr"/>
            <a:r>
              <a:rPr lang="en-US" dirty="0">
                <a:solidFill>
                  <a:schemeClr val="tx1">
                    <a:lumMod val="75000"/>
                    <a:lumOff val="25000"/>
                  </a:schemeClr>
                </a:solidFill>
                <a:latin typeface="Gill Sans MT" panose="020B0502020104020203" pitchFamily="34" charset="0"/>
                <a:cs typeface="Arial" panose="020B0604020202020204" pitchFamily="34" charset="0"/>
              </a:rPr>
              <a:t>	Al(</a:t>
            </a:r>
            <a:r>
              <a:rPr lang="en-US" i="1" dirty="0">
                <a:solidFill>
                  <a:schemeClr val="tx1">
                    <a:lumMod val="75000"/>
                    <a:lumOff val="25000"/>
                  </a:schemeClr>
                </a:solidFill>
                <a:latin typeface="Gill Sans MT" panose="020B0502020104020203" pitchFamily="34" charset="0"/>
                <a:cs typeface="Arial" panose="020B0604020202020204" pitchFamily="34" charset="0"/>
              </a:rPr>
              <a:t>s</a:t>
            </a:r>
            <a:r>
              <a:rPr lang="en-US" dirty="0">
                <a:solidFill>
                  <a:schemeClr val="tx1">
                    <a:lumMod val="75000"/>
                    <a:lumOff val="25000"/>
                  </a:schemeClr>
                </a:solidFill>
                <a:latin typeface="Gill Sans MT" panose="020B0502020104020203" pitchFamily="34" charset="0"/>
                <a:cs typeface="Arial" panose="020B0604020202020204" pitchFamily="34" charset="0"/>
              </a:rPr>
              <a:t>) + CuSO</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dirty="0">
                <a:solidFill>
                  <a:schemeClr val="tx1">
                    <a:lumMod val="75000"/>
                    <a:lumOff val="25000"/>
                  </a:schemeClr>
                </a:solidFill>
                <a:latin typeface="Gill Sans MT" panose="020B0502020104020203" pitchFamily="34" charset="0"/>
                <a:cs typeface="Arial" panose="020B0604020202020204" pitchFamily="34" charset="0"/>
              </a:rPr>
              <a:t> (</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Al</a:t>
            </a:r>
            <a:r>
              <a:rPr lang="en-US"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2</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(SO</a:t>
            </a:r>
            <a:r>
              <a:rPr lang="en-US"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4</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a:t>
            </a:r>
            <a:r>
              <a:rPr lang="en-US"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3 </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dirty="0">
                <a:solidFill>
                  <a:schemeClr val="tx1">
                    <a:lumMod val="75000"/>
                    <a:lumOff val="25000"/>
                  </a:schemeClr>
                </a:solidFill>
                <a:latin typeface="Gill Sans MT" panose="020B0502020104020203" pitchFamily="34" charset="0"/>
                <a:cs typeface="Arial" panose="020B0604020202020204" pitchFamily="34" charset="0"/>
              </a:rPr>
              <a:t>)</a:t>
            </a:r>
            <a:r>
              <a:rPr lang="en-US" baseline="-25000" dirty="0">
                <a:solidFill>
                  <a:schemeClr val="tx1">
                    <a:lumMod val="75000"/>
                    <a:lumOff val="25000"/>
                  </a:schemeClr>
                </a:solidFill>
                <a:latin typeface="Gill Sans MT" panose="020B0502020104020203" pitchFamily="34" charset="0"/>
                <a:cs typeface="Arial" panose="020B0604020202020204" pitchFamily="34" charset="0"/>
              </a:rPr>
              <a:t> </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Cu(</a:t>
            </a:r>
            <a:r>
              <a:rPr lang="en-US" i="1"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s</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a:t>
            </a:r>
            <a:endParaRPr lang="en-US" dirty="0"/>
          </a:p>
        </p:txBody>
      </p:sp>
      <p:sp>
        <p:nvSpPr>
          <p:cNvPr id="14" name="Rectangle 13">
            <a:extLst>
              <a:ext uri="{FF2B5EF4-FFF2-40B4-BE49-F238E27FC236}">
                <a16:creationId xmlns:a16="http://schemas.microsoft.com/office/drawing/2014/main" id="{A06F2DCE-F9DA-4F21-8E77-92C3091206AE}"/>
              </a:ext>
            </a:extLst>
          </p:cNvPr>
          <p:cNvSpPr/>
          <p:nvPr/>
        </p:nvSpPr>
        <p:spPr>
          <a:xfrm>
            <a:off x="-6" y="5744003"/>
            <a:ext cx="9143996" cy="646331"/>
          </a:xfrm>
          <a:prstGeom prst="rect">
            <a:avLst/>
          </a:prstGeom>
        </p:spPr>
        <p:txBody>
          <a:bodyPr wrap="square">
            <a:spAutoFit/>
          </a:bodyPr>
          <a:lstStyle/>
          <a:p>
            <a:r>
              <a:rPr lang="en-US" b="1" dirty="0">
                <a:solidFill>
                  <a:srgbClr val="E47588"/>
                </a:solidFill>
                <a:latin typeface="Gill Sans MT" panose="020B0502020104020203" pitchFamily="34" charset="0"/>
                <a:cs typeface="Arial" panose="020B0604020202020204" pitchFamily="34" charset="0"/>
              </a:rPr>
              <a:t>Neutralization</a:t>
            </a:r>
            <a:r>
              <a:rPr lang="en-US" dirty="0">
                <a:solidFill>
                  <a:schemeClr val="tx1">
                    <a:lumMod val="75000"/>
                    <a:lumOff val="25000"/>
                  </a:schemeClr>
                </a:solidFill>
                <a:latin typeface="Gill Sans MT" panose="020B0502020104020203" pitchFamily="34" charset="0"/>
                <a:cs typeface="Arial" panose="020B0604020202020204" pitchFamily="34" charset="0"/>
              </a:rPr>
              <a:t>: (specific double displacement)- acid/base to get salt + water</a:t>
            </a:r>
          </a:p>
          <a:p>
            <a:pPr algn="ctr"/>
            <a:r>
              <a:rPr lang="en-US" dirty="0">
                <a:solidFill>
                  <a:schemeClr val="tx1">
                    <a:lumMod val="75000"/>
                    <a:lumOff val="25000"/>
                  </a:schemeClr>
                </a:solidFill>
                <a:latin typeface="Gill Sans MT" panose="020B0502020104020203" pitchFamily="34" charset="0"/>
                <a:cs typeface="Arial" panose="020B0604020202020204" pitchFamily="34" charset="0"/>
              </a:rPr>
              <a:t>	HCl + NaOH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NaCl + H</a:t>
            </a:r>
            <a:r>
              <a:rPr lang="en-US" baseline="-25000"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2</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O</a:t>
            </a:r>
          </a:p>
        </p:txBody>
      </p:sp>
      <p:sp>
        <p:nvSpPr>
          <p:cNvPr id="15" name="Rectangle 14">
            <a:extLst>
              <a:ext uri="{FF2B5EF4-FFF2-40B4-BE49-F238E27FC236}">
                <a16:creationId xmlns:a16="http://schemas.microsoft.com/office/drawing/2014/main" id="{3F06E2CC-312D-4088-8823-40E674628CA4}"/>
              </a:ext>
            </a:extLst>
          </p:cNvPr>
          <p:cNvSpPr/>
          <p:nvPr/>
        </p:nvSpPr>
        <p:spPr>
          <a:xfrm>
            <a:off x="0" y="6460969"/>
            <a:ext cx="9143996" cy="369332"/>
          </a:xfrm>
          <a:prstGeom prst="rect">
            <a:avLst/>
          </a:prstGeom>
        </p:spPr>
        <p:txBody>
          <a:bodyPr wrap="square">
            <a:spAutoFit/>
          </a:bodyPr>
          <a:lstStyle/>
          <a:p>
            <a:r>
              <a:rPr lang="en-US" b="1" dirty="0">
                <a:solidFill>
                  <a:srgbClr val="E47588"/>
                </a:solidFill>
                <a:latin typeface="Gill Sans MT" panose="020B0502020104020203" pitchFamily="34" charset="0"/>
                <a:cs typeface="Arial" panose="020B0604020202020204" pitchFamily="34" charset="0"/>
                <a:sym typeface="Wingdings" panose="05000000000000000000" pitchFamily="2" charset="2"/>
              </a:rPr>
              <a:t>Condensation</a:t>
            </a:r>
            <a:r>
              <a:rPr lang="en-US" dirty="0">
                <a:solidFill>
                  <a:schemeClr val="tx1">
                    <a:lumMod val="75000"/>
                    <a:lumOff val="25000"/>
                  </a:schemeClr>
                </a:solidFill>
                <a:latin typeface="Gill Sans MT" panose="020B0502020104020203" pitchFamily="34" charset="0"/>
                <a:cs typeface="Arial" panose="020B0604020202020204" pitchFamily="34" charset="0"/>
                <a:sym typeface="Wingdings" panose="05000000000000000000" pitchFamily="2" charset="2"/>
              </a:rPr>
              <a:t>: two molecules combine, and water is released. </a:t>
            </a:r>
          </a:p>
        </p:txBody>
      </p:sp>
    </p:spTree>
    <p:extLst>
      <p:ext uri="{BB962C8B-B14F-4D97-AF65-F5344CB8AC3E}">
        <p14:creationId xmlns:p14="http://schemas.microsoft.com/office/powerpoint/2010/main" val="27937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8</a:t>
            </a:fld>
            <a:endParaRPr lang="en-US" dirty="0">
              <a:solidFill>
                <a:schemeClr val="bg1"/>
              </a:solidFill>
            </a:endParaRPr>
          </a:p>
        </p:txBody>
      </p:sp>
      <p:sp>
        <p:nvSpPr>
          <p:cNvPr id="8" name="TextBox 4">
            <a:extLst>
              <a:ext uri="{FF2B5EF4-FFF2-40B4-BE49-F238E27FC236}">
                <a16:creationId xmlns:a16="http://schemas.microsoft.com/office/drawing/2014/main" id="{188599E6-FF55-4730-A1BC-B78AB6978038}"/>
              </a:ext>
            </a:extLst>
          </p:cNvPr>
          <p:cNvSpPr txBox="1">
            <a:spLocks noChangeArrowheads="1"/>
          </p:cNvSpPr>
          <p:nvPr/>
        </p:nvSpPr>
        <p:spPr bwMode="auto">
          <a:xfrm>
            <a:off x="0" y="969826"/>
            <a:ext cx="9144000" cy="704873"/>
          </a:xfrm>
          <a:prstGeom prst="rect">
            <a:avLst/>
          </a:prstGeom>
          <a:noFill/>
          <a:ln w="9525">
            <a:noFill/>
            <a:miter lim="800000"/>
            <a:headEnd/>
            <a:tailEnd/>
          </a:ln>
        </p:spPr>
        <p:txBody>
          <a:bodyPr wrap="square">
            <a:spAutoFit/>
          </a:bodyPr>
          <a:lstStyle/>
          <a:p>
            <a:pPr eaLnBrk="0" hangingPunct="0">
              <a:lnSpc>
                <a:spcPct val="115000"/>
              </a:lnSpc>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Determine whether each of the following equations represents a combination reaction, a decomposition reaction, or a combustion reaction:</a:t>
            </a:r>
          </a:p>
        </p:txBody>
      </p:sp>
      <p:sp>
        <p:nvSpPr>
          <p:cNvPr id="9" name="Rectangle 2">
            <a:extLst>
              <a:ext uri="{FF2B5EF4-FFF2-40B4-BE49-F238E27FC236}">
                <a16:creationId xmlns:a16="http://schemas.microsoft.com/office/drawing/2014/main" id="{5ADC625F-ED62-40E7-96BC-02CE306E0F9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93D61A51-97D3-4658-B7A1-DC31DB714C39}"/>
              </a:ext>
            </a:extLst>
          </p:cNvPr>
          <p:cNvSpPr txBox="1"/>
          <p:nvPr/>
        </p:nvSpPr>
        <p:spPr>
          <a:xfrm>
            <a:off x="1280635" y="2026499"/>
            <a:ext cx="3574055" cy="369332"/>
          </a:xfrm>
          <a:prstGeom prst="rect">
            <a:avLst/>
          </a:prstGeom>
          <a:noFill/>
        </p:spPr>
        <p:txBody>
          <a:bodyPr wrap="none" rtlCol="0">
            <a:spAutoFit/>
          </a:bodyPr>
          <a:lstStyle/>
          <a:p>
            <a:r>
              <a:rPr lang="en-US" dirty="0">
                <a:solidFill>
                  <a:srgbClr val="E47588"/>
                </a:solidFill>
              </a:rPr>
              <a:t>2 reactants; 1 product: Combination</a:t>
            </a:r>
          </a:p>
        </p:txBody>
      </p:sp>
      <p:sp>
        <p:nvSpPr>
          <p:cNvPr id="11" name="TextBox 10">
            <a:extLst>
              <a:ext uri="{FF2B5EF4-FFF2-40B4-BE49-F238E27FC236}">
                <a16:creationId xmlns:a16="http://schemas.microsoft.com/office/drawing/2014/main" id="{90E602C0-A1A9-4A49-8867-7BD549146A38}"/>
              </a:ext>
            </a:extLst>
          </p:cNvPr>
          <p:cNvSpPr txBox="1"/>
          <p:nvPr/>
        </p:nvSpPr>
        <p:spPr>
          <a:xfrm>
            <a:off x="1280635" y="2807022"/>
            <a:ext cx="5675400" cy="369332"/>
          </a:xfrm>
          <a:prstGeom prst="rect">
            <a:avLst/>
          </a:prstGeom>
          <a:noFill/>
        </p:spPr>
        <p:txBody>
          <a:bodyPr wrap="none" rtlCol="0">
            <a:spAutoFit/>
          </a:bodyPr>
          <a:lstStyle/>
          <a:p>
            <a:r>
              <a:rPr lang="en-US" dirty="0">
                <a:solidFill>
                  <a:srgbClr val="E47588"/>
                </a:solidFill>
              </a:rPr>
              <a:t>carbon with oxygen producing CO</a:t>
            </a:r>
            <a:r>
              <a:rPr lang="en-US" baseline="-25000" dirty="0">
                <a:solidFill>
                  <a:srgbClr val="E47588"/>
                </a:solidFill>
              </a:rPr>
              <a:t>2</a:t>
            </a:r>
            <a:r>
              <a:rPr lang="en-US" dirty="0">
                <a:solidFill>
                  <a:srgbClr val="E47588"/>
                </a:solidFill>
              </a:rPr>
              <a:t> and water: Combustion</a:t>
            </a:r>
          </a:p>
        </p:txBody>
      </p:sp>
      <p:sp>
        <p:nvSpPr>
          <p:cNvPr id="13" name="TextBox 12">
            <a:extLst>
              <a:ext uri="{FF2B5EF4-FFF2-40B4-BE49-F238E27FC236}">
                <a16:creationId xmlns:a16="http://schemas.microsoft.com/office/drawing/2014/main" id="{1FF432D7-A263-45DF-9699-6760D50BD74B}"/>
              </a:ext>
            </a:extLst>
          </p:cNvPr>
          <p:cNvSpPr txBox="1"/>
          <p:nvPr/>
        </p:nvSpPr>
        <p:spPr>
          <a:xfrm>
            <a:off x="1280635" y="3608202"/>
            <a:ext cx="3785845" cy="369332"/>
          </a:xfrm>
          <a:prstGeom prst="rect">
            <a:avLst/>
          </a:prstGeom>
          <a:noFill/>
        </p:spPr>
        <p:txBody>
          <a:bodyPr wrap="none" rtlCol="0">
            <a:spAutoFit/>
          </a:bodyPr>
          <a:lstStyle/>
          <a:p>
            <a:r>
              <a:rPr lang="en-US" dirty="0">
                <a:solidFill>
                  <a:srgbClr val="E47588"/>
                </a:solidFill>
              </a:rPr>
              <a:t>1 reactant; 2 products: Decomposition</a:t>
            </a:r>
          </a:p>
        </p:txBody>
      </p:sp>
      <p:sp>
        <p:nvSpPr>
          <p:cNvPr id="10" name="Rectangle 9">
            <a:extLst>
              <a:ext uri="{FF2B5EF4-FFF2-40B4-BE49-F238E27FC236}">
                <a16:creationId xmlns:a16="http://schemas.microsoft.com/office/drawing/2014/main" id="{D7CD8916-55F3-47A6-941B-291B608DC1AF}"/>
              </a:ext>
            </a:extLst>
          </p:cNvPr>
          <p:cNvSpPr/>
          <p:nvPr/>
        </p:nvSpPr>
        <p:spPr>
          <a:xfrm>
            <a:off x="602261" y="2436990"/>
            <a:ext cx="5613400" cy="385811"/>
          </a:xfrm>
          <a:prstGeom prst="rect">
            <a:avLst/>
          </a:prstGeom>
        </p:spPr>
        <p:txBody>
          <a:bodyPr wrap="square">
            <a:spAutoFit/>
          </a:bodyPr>
          <a:lstStyle/>
          <a:p>
            <a:pPr marL="457200" indent="-457200" eaLnBrk="0" hangingPunct="0">
              <a:lnSpc>
                <a:spcPct val="115000"/>
              </a:lnSpc>
              <a:buClr>
                <a:srgbClr val="000000"/>
              </a:buClr>
              <a:buSzPct val="100000"/>
              <a:buFont typeface="+mj-lt"/>
              <a:buAutoNum type="alphaLcParenR" startAt="2"/>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2HCO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l</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2CO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+ 2H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l</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p:txBody>
      </p:sp>
      <p:sp>
        <p:nvSpPr>
          <p:cNvPr id="14" name="Rectangle 13">
            <a:extLst>
              <a:ext uri="{FF2B5EF4-FFF2-40B4-BE49-F238E27FC236}">
                <a16:creationId xmlns:a16="http://schemas.microsoft.com/office/drawing/2014/main" id="{F1CD44DB-8E3F-4A76-A7DC-3401DF04339C}"/>
              </a:ext>
            </a:extLst>
          </p:cNvPr>
          <p:cNvSpPr/>
          <p:nvPr/>
        </p:nvSpPr>
        <p:spPr>
          <a:xfrm>
            <a:off x="602261" y="3251050"/>
            <a:ext cx="4330700" cy="385811"/>
          </a:xfrm>
          <a:prstGeom prst="rect">
            <a:avLst/>
          </a:prstGeom>
        </p:spPr>
        <p:txBody>
          <a:bodyPr wrap="square">
            <a:spAutoFit/>
          </a:bodyPr>
          <a:lstStyle/>
          <a:p>
            <a:pPr marL="342900" indent="-342900" eaLnBrk="0" hangingPunct="0">
              <a:lnSpc>
                <a:spcPct val="115000"/>
              </a:lnSpc>
              <a:buClr>
                <a:srgbClr val="000000"/>
              </a:buClr>
              <a:buSzPct val="100000"/>
              <a:buFont typeface="+mj-lt"/>
              <a:buAutoNum type="alphaLcParenR" startAt="3"/>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2KClO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 → 2KCl(</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+ 3O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p:txBody>
      </p:sp>
      <p:sp>
        <p:nvSpPr>
          <p:cNvPr id="15" name="Rectangle 14">
            <a:extLst>
              <a:ext uri="{FF2B5EF4-FFF2-40B4-BE49-F238E27FC236}">
                <a16:creationId xmlns:a16="http://schemas.microsoft.com/office/drawing/2014/main" id="{6F60B0CF-8A05-43DC-AA7A-78AD9704FBFF}"/>
              </a:ext>
            </a:extLst>
          </p:cNvPr>
          <p:cNvSpPr/>
          <p:nvPr/>
        </p:nvSpPr>
        <p:spPr>
          <a:xfrm>
            <a:off x="602261" y="1699130"/>
            <a:ext cx="3126177" cy="385811"/>
          </a:xfrm>
          <a:prstGeom prst="rect">
            <a:avLst/>
          </a:prstGeom>
        </p:spPr>
        <p:txBody>
          <a:bodyPr wrap="none">
            <a:spAutoFit/>
          </a:bodyPr>
          <a:lstStyle/>
          <a:p>
            <a:pPr marL="457200" indent="-457200" eaLnBrk="0" hangingPunct="0">
              <a:lnSpc>
                <a:spcPct val="115000"/>
              </a:lnSpc>
              <a:buClr>
                <a:srgbClr val="000000"/>
              </a:buClr>
              <a:buSzPct val="100000"/>
              <a:buFont typeface="+mj-lt"/>
              <a:buAutoNum type="alphaLcParen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Br</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2HBr(</a:t>
            </a:r>
            <a:r>
              <a:rPr lang="en-US" altLang="en-US" i="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p>
        </p:txBody>
      </p:sp>
      <p:sp>
        <p:nvSpPr>
          <p:cNvPr id="16" name="TextBox 6">
            <a:extLst>
              <a:ext uri="{FF2B5EF4-FFF2-40B4-BE49-F238E27FC236}">
                <a16:creationId xmlns:a16="http://schemas.microsoft.com/office/drawing/2014/main" id="{61C762AB-52AB-4324-81C2-F1D4BC2266D6}"/>
              </a:ext>
            </a:extLst>
          </p:cNvPr>
          <p:cNvSpPr txBox="1">
            <a:spLocks noChangeArrowheads="1"/>
          </p:cNvSpPr>
          <p:nvPr/>
        </p:nvSpPr>
        <p:spPr bwMode="auto">
          <a:xfrm>
            <a:off x="0" y="4434734"/>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In a </a:t>
            </a:r>
            <a:r>
              <a:rPr lang="en-US" altLang="en-US" b="1" dirty="0">
                <a:solidFill>
                  <a:srgbClr val="E47588"/>
                </a:solidFill>
                <a:latin typeface="Gill Sans MT" panose="020B0502020104020203" pitchFamily="34" charset="0"/>
                <a:cs typeface="Arial" panose="020B0604020202020204" pitchFamily="34" charset="0"/>
              </a:rPr>
              <a:t>molecular</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E47588"/>
                </a:solidFill>
                <a:latin typeface="Gill Sans MT" panose="020B0502020104020203" pitchFamily="34" charset="0"/>
                <a:cs typeface="Arial" panose="020B0604020202020204" pitchFamily="34" charset="0"/>
              </a:rPr>
              <a:t>equation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compounds are represented by chemical formulas as though they exist in solution as molecules or formula units. (What we have been doing)</a:t>
            </a:r>
          </a:p>
        </p:txBody>
      </p:sp>
      <mc:AlternateContent xmlns:mc="http://schemas.openxmlformats.org/markup-compatibility/2006" xmlns:a14="http://schemas.microsoft.com/office/drawing/2010/main">
        <mc:Choice Requires="a14">
          <p:sp>
            <p:nvSpPr>
              <p:cNvPr id="17" name="TextBox 22">
                <a:extLst>
                  <a:ext uri="{FF2B5EF4-FFF2-40B4-BE49-F238E27FC236}">
                    <a16:creationId xmlns:a16="http://schemas.microsoft.com/office/drawing/2014/main" id="{A1D14334-39FA-4BF7-B7F8-0402404B79CA}"/>
                  </a:ext>
                </a:extLst>
              </p:cNvPr>
              <p:cNvSpPr txBox="1">
                <a:spLocks noChangeArrowheads="1"/>
              </p:cNvSpPr>
              <p:nvPr/>
            </p:nvSpPr>
            <p:spPr bwMode="auto">
              <a:xfrm>
                <a:off x="1853374" y="5200390"/>
                <a:ext cx="5325396"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Na</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 Ba(OH)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cs typeface="Times New Roman" pitchFamily="18" charset="0"/>
                  </a:rPr>
                  <a:t> 2NaOH(</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 BaSO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17" name="TextBox 22">
                <a:extLst>
                  <a:ext uri="{FF2B5EF4-FFF2-40B4-BE49-F238E27FC236}">
                    <a16:creationId xmlns:a16="http://schemas.microsoft.com/office/drawing/2014/main" id="{A1D14334-39FA-4BF7-B7F8-0402404B79CA}"/>
                  </a:ext>
                </a:extLst>
              </p:cNvPr>
              <p:cNvSpPr txBox="1">
                <a:spLocks noRot="1" noChangeAspect="1" noMove="1" noResize="1" noEditPoints="1" noAdjustHandles="1" noChangeArrowheads="1" noChangeShapeType="1" noTextEdit="1"/>
              </p:cNvSpPr>
              <p:nvPr/>
            </p:nvSpPr>
            <p:spPr bwMode="auto">
              <a:xfrm>
                <a:off x="1853374" y="5200390"/>
                <a:ext cx="5325396" cy="369332"/>
              </a:xfrm>
              <a:prstGeom prst="rect">
                <a:avLst/>
              </a:prstGeom>
              <a:blipFill>
                <a:blip r:embed="rId2"/>
                <a:stretch>
                  <a:fillRect l="-915" t="-8197" r="-343" b="-24590"/>
                </a:stretch>
              </a:blipFill>
              <a:ln w="9525">
                <a:noFill/>
                <a:miter lim="800000"/>
                <a:headEnd/>
                <a:tailEnd/>
              </a:ln>
            </p:spPr>
            <p:txBody>
              <a:bodyPr/>
              <a:lstStyle/>
              <a:p>
                <a:r>
                  <a:rPr lang="en-US">
                    <a:noFill/>
                  </a:rPr>
                  <a:t> </a:t>
                </a:r>
              </a:p>
            </p:txBody>
          </p:sp>
        </mc:Fallback>
      </mc:AlternateContent>
      <p:sp>
        <p:nvSpPr>
          <p:cNvPr id="18" name="Text Box 14">
            <a:extLst>
              <a:ext uri="{FF2B5EF4-FFF2-40B4-BE49-F238E27FC236}">
                <a16:creationId xmlns:a16="http://schemas.microsoft.com/office/drawing/2014/main" id="{DD3F5232-1972-4D90-AEB3-1B5F60AC143B}"/>
              </a:ext>
            </a:extLst>
          </p:cNvPr>
          <p:cNvSpPr txBox="1">
            <a:spLocks noChangeArrowheads="1"/>
          </p:cNvSpPr>
          <p:nvPr/>
        </p:nvSpPr>
        <p:spPr bwMode="auto">
          <a:xfrm>
            <a:off x="0" y="5692764"/>
            <a:ext cx="7648747" cy="646331"/>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Reactions in which anions in two ionic compounds exchange cations are called </a:t>
            </a:r>
            <a:r>
              <a:rPr lang="en-US" altLang="en-US" b="1" dirty="0">
                <a:solidFill>
                  <a:srgbClr val="67AEB6"/>
                </a:solidFill>
                <a:latin typeface="Gill Sans MT" panose="020B0502020104020203" pitchFamily="34" charset="0"/>
                <a:cs typeface="Arial" panose="020B0604020202020204" pitchFamily="34" charset="0"/>
              </a:rPr>
              <a:t>double</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replacement</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reactions</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a:t>
            </a: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5A6E0AC-D67F-400E-83B8-3DFC9120DBED}"/>
              </a:ext>
            </a:extLst>
          </p:cNvPr>
          <p:cNvCxnSpPr/>
          <p:nvPr/>
        </p:nvCxnSpPr>
        <p:spPr>
          <a:xfrm>
            <a:off x="0" y="4104534"/>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Text Box 14">
            <a:extLst>
              <a:ext uri="{FF2B5EF4-FFF2-40B4-BE49-F238E27FC236}">
                <a16:creationId xmlns:a16="http://schemas.microsoft.com/office/drawing/2014/main" id="{EDD2075F-6ADD-41C2-951B-1A85BF335E0C}"/>
              </a:ext>
            </a:extLst>
          </p:cNvPr>
          <p:cNvSpPr txBox="1">
            <a:spLocks noChangeArrowheads="1"/>
          </p:cNvSpPr>
          <p:nvPr/>
        </p:nvSpPr>
        <p:spPr bwMode="auto">
          <a:xfrm>
            <a:off x="0" y="4130743"/>
            <a:ext cx="9144000" cy="369332"/>
          </a:xfrm>
          <a:prstGeom prst="rect">
            <a:avLst/>
          </a:prstGeom>
          <a:noFill/>
          <a:ln w="9525">
            <a:noFill/>
            <a:miter lim="800000"/>
            <a:headEnd/>
            <a:tailEnd/>
          </a:ln>
        </p:spPr>
        <p:txBody>
          <a:bodyPr wrap="square">
            <a:spAutoFit/>
          </a:bodyPr>
          <a:lstStyle/>
          <a:p>
            <a:pPr defTabSz="914400">
              <a:spcBef>
                <a:spcPct val="50000"/>
              </a:spcBef>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Remember:</a:t>
            </a:r>
          </a:p>
        </p:txBody>
      </p:sp>
    </p:spTree>
    <p:extLst>
      <p:ext uri="{BB962C8B-B14F-4D97-AF65-F5344CB8AC3E}">
        <p14:creationId xmlns:p14="http://schemas.microsoft.com/office/powerpoint/2010/main" val="40778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0" grpId="0"/>
      <p:bldP spid="14" grpId="0"/>
      <p:bldP spid="16" grpId="0"/>
      <p:bldP spid="17"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9</a:t>
            </a:fld>
            <a:endParaRPr lang="en-US" dirty="0">
              <a:solidFill>
                <a:schemeClr val="bg1"/>
              </a:solidFill>
            </a:endParaRPr>
          </a:p>
        </p:txBody>
      </p:sp>
      <p:sp>
        <p:nvSpPr>
          <p:cNvPr id="8" name="TextBox 6">
            <a:extLst>
              <a:ext uri="{FF2B5EF4-FFF2-40B4-BE49-F238E27FC236}">
                <a16:creationId xmlns:a16="http://schemas.microsoft.com/office/drawing/2014/main" id="{E64E9A78-6777-4FE8-A452-6D3351DD14D7}"/>
              </a:ext>
            </a:extLst>
          </p:cNvPr>
          <p:cNvSpPr txBox="1">
            <a:spLocks noChangeArrowheads="1"/>
          </p:cNvSpPr>
          <p:nvPr/>
        </p:nvSpPr>
        <p:spPr bwMode="auto">
          <a:xfrm>
            <a:off x="0" y="4037508"/>
            <a:ext cx="9144000" cy="1147686"/>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An equation that includes only the species that are involved in the reaction is called a </a:t>
            </a:r>
            <a:r>
              <a:rPr lang="en-US" altLang="en-US" b="1" dirty="0">
                <a:solidFill>
                  <a:srgbClr val="E47588"/>
                </a:solidFill>
                <a:latin typeface="Gill Sans MT" panose="020B0502020104020203" pitchFamily="34" charset="0"/>
                <a:cs typeface="Arial" panose="020B0604020202020204" pitchFamily="34" charset="0"/>
              </a:rPr>
              <a:t>net ionic equation</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Ions that appear on both sides of the equation are called </a:t>
            </a:r>
            <a:r>
              <a:rPr lang="en-US" altLang="en-US" b="1" dirty="0">
                <a:solidFill>
                  <a:srgbClr val="67AEB6"/>
                </a:solidFill>
                <a:latin typeface="Gill Sans MT" panose="020B0502020104020203" pitchFamily="34" charset="0"/>
                <a:cs typeface="Arial" panose="020B0604020202020204" pitchFamily="34" charset="0"/>
              </a:rPr>
              <a:t>spectator</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dirty="0">
                <a:solidFill>
                  <a:srgbClr val="67AEB6"/>
                </a:solidFill>
                <a:latin typeface="Gill Sans MT" panose="020B0502020104020203" pitchFamily="34" charset="0"/>
                <a:cs typeface="Arial" panose="020B0604020202020204" pitchFamily="34" charset="0"/>
              </a:rPr>
              <a:t>ions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Spectator ions do not participate in the reaction and must be crossed out to find the net ionic equation.</a:t>
            </a:r>
          </a:p>
          <a:p>
            <a:pPr eaLnBrk="0" hangingPunct="0">
              <a:lnSpc>
                <a:spcPct val="81000"/>
              </a:lnSpc>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2">
                <a:extLst>
                  <a:ext uri="{FF2B5EF4-FFF2-40B4-BE49-F238E27FC236}">
                    <a16:creationId xmlns:a16="http://schemas.microsoft.com/office/drawing/2014/main" id="{B3BDACEE-0057-4E49-B839-42C69447382C}"/>
                  </a:ext>
                </a:extLst>
              </p:cNvPr>
              <p:cNvSpPr txBox="1">
                <a:spLocks noChangeArrowheads="1"/>
              </p:cNvSpPr>
              <p:nvPr/>
            </p:nvSpPr>
            <p:spPr bwMode="auto">
              <a:xfrm>
                <a:off x="0" y="5179451"/>
                <a:ext cx="8915400" cy="646331"/>
              </a:xfrm>
              <a:prstGeom prst="rect">
                <a:avLst/>
              </a:prstGeom>
              <a:noFill/>
              <a:ln w="9525">
                <a:noFill/>
                <a:miter lim="800000"/>
                <a:headEnd/>
                <a:tailEnd/>
              </a:ln>
            </p:spPr>
            <p:txBody>
              <a:bodyPr>
                <a:spAutoFit/>
              </a:bodyPr>
              <a:lstStyle/>
              <a:p>
                <a:pPr eaLnBrk="0" hangingPunct="0">
                  <a:buClr>
                    <a:srgbClr val="000000"/>
                  </a:buClr>
                  <a:buSzPct val="100000"/>
                </a:pPr>
                <a:r>
                  <a:rPr lang="en-US" altLang="en-US" sz="1800" dirty="0">
                    <a:solidFill>
                      <a:srgbClr val="000000"/>
                    </a:solidFill>
                    <a:latin typeface="Gill Sans MT" panose="020B0502020104020203" pitchFamily="34" charset="0"/>
                  </a:rPr>
                  <a:t>2Na</a:t>
                </a:r>
                <a:r>
                  <a:rPr lang="en-US" altLang="en-US" sz="1800" baseline="30000" dirty="0">
                    <a:solidFill>
                      <a:srgbClr val="000000"/>
                    </a:solidFill>
                    <a:latin typeface="Gill Sans MT" panose="020B0502020104020203" pitchFamily="34" charset="0"/>
                  </a:rPr>
                  <a:t>+</a:t>
                </a:r>
                <a:r>
                  <a:rPr lang="en-US" altLang="en-US" sz="1800" dirty="0">
                    <a:solidFill>
                      <a:srgbClr val="000000"/>
                    </a:solidFill>
                    <a:latin typeface="Gill Sans MT" panose="020B0502020104020203" pitchFamily="34" charset="0"/>
                  </a:rPr>
                  <a:t>(</a:t>
                </a:r>
                <a:r>
                  <a:rPr lang="en-US" altLang="en-US" sz="1800" i="1" dirty="0" err="1">
                    <a:solidFill>
                      <a:srgbClr val="000000"/>
                    </a:solidFill>
                    <a:latin typeface="Gill Sans MT" panose="020B0502020104020203" pitchFamily="34" charset="0"/>
                  </a:rPr>
                  <a:t>aq</a:t>
                </a:r>
                <a:r>
                  <a:rPr lang="en-US" altLang="en-US" sz="1800" dirty="0">
                    <a:solidFill>
                      <a:srgbClr val="000000"/>
                    </a:solidFill>
                    <a:latin typeface="Gill Sans MT" panose="020B0502020104020203" pitchFamily="34" charset="0"/>
                  </a:rPr>
                  <a:t>) + SO</a:t>
                </a:r>
                <a:r>
                  <a:rPr lang="en-US" altLang="en-US" sz="1800" baseline="-25000" dirty="0">
                    <a:solidFill>
                      <a:srgbClr val="000000"/>
                    </a:solidFill>
                    <a:latin typeface="Gill Sans MT" panose="020B0502020104020203" pitchFamily="34" charset="0"/>
                  </a:rPr>
                  <a:t>4</a:t>
                </a:r>
                <a:r>
                  <a:rPr lang="en-US" altLang="en-US" sz="1800" baseline="30000" dirty="0">
                    <a:solidFill>
                      <a:srgbClr val="000000"/>
                    </a:solidFill>
                    <a:latin typeface="Gill Sans MT" panose="020B0502020104020203" pitchFamily="34" charset="0"/>
                  </a:rPr>
                  <a:t>–2</a:t>
                </a:r>
                <a:r>
                  <a:rPr lang="en-US" altLang="en-US" sz="1800" dirty="0">
                    <a:solidFill>
                      <a:srgbClr val="000000"/>
                    </a:solidFill>
                    <a:latin typeface="Gill Sans MT" panose="020B0502020104020203" pitchFamily="34" charset="0"/>
                  </a:rPr>
                  <a:t> (</a:t>
                </a:r>
                <a:r>
                  <a:rPr lang="en-US" altLang="en-US" sz="1800" i="1" dirty="0" err="1">
                    <a:solidFill>
                      <a:srgbClr val="000000"/>
                    </a:solidFill>
                    <a:latin typeface="Gill Sans MT" panose="020B0502020104020203" pitchFamily="34" charset="0"/>
                  </a:rPr>
                  <a:t>aq</a:t>
                </a:r>
                <a:r>
                  <a:rPr lang="en-US" altLang="en-US" sz="1800" dirty="0">
                    <a:solidFill>
                      <a:srgbClr val="000000"/>
                    </a:solidFill>
                    <a:latin typeface="Gill Sans MT" panose="020B0502020104020203" pitchFamily="34" charset="0"/>
                  </a:rPr>
                  <a:t>) + Ba</a:t>
                </a:r>
                <a:r>
                  <a:rPr lang="en-US" altLang="en-US" sz="1800" baseline="30000" dirty="0">
                    <a:solidFill>
                      <a:srgbClr val="000000"/>
                    </a:solidFill>
                    <a:latin typeface="Gill Sans MT" panose="020B0502020104020203" pitchFamily="34" charset="0"/>
                  </a:rPr>
                  <a:t>2</a:t>
                </a:r>
                <a:r>
                  <a:rPr lang="en-US" altLang="en-US" sz="1800" i="1" baseline="30000" dirty="0">
                    <a:solidFill>
                      <a:srgbClr val="000000"/>
                    </a:solidFill>
                    <a:latin typeface="Gill Sans MT" panose="020B0502020104020203" pitchFamily="34" charset="0"/>
                  </a:rPr>
                  <a:t>+</a:t>
                </a:r>
                <a:r>
                  <a:rPr lang="en-US" altLang="en-US" sz="1800" dirty="0">
                    <a:solidFill>
                      <a:srgbClr val="000000"/>
                    </a:solidFill>
                    <a:latin typeface="Gill Sans MT" panose="020B0502020104020203" pitchFamily="34" charset="0"/>
                  </a:rPr>
                  <a:t>(</a:t>
                </a:r>
                <a:r>
                  <a:rPr lang="en-US" altLang="en-US" sz="1800" i="1" dirty="0" err="1">
                    <a:solidFill>
                      <a:srgbClr val="000000"/>
                    </a:solidFill>
                    <a:latin typeface="Gill Sans MT" panose="020B0502020104020203" pitchFamily="34" charset="0"/>
                  </a:rPr>
                  <a:t>aq</a:t>
                </a:r>
                <a:r>
                  <a:rPr lang="en-US" altLang="en-US" sz="1800" dirty="0">
                    <a:solidFill>
                      <a:srgbClr val="000000"/>
                    </a:solidFill>
                    <a:latin typeface="Gill Sans MT" panose="020B0502020104020203" pitchFamily="34" charset="0"/>
                  </a:rPr>
                  <a:t>) +2OH</a:t>
                </a:r>
                <a:r>
                  <a:rPr lang="en-US" altLang="en-US" sz="1800" baseline="30000" dirty="0">
                    <a:solidFill>
                      <a:srgbClr val="000000"/>
                    </a:solidFill>
                    <a:latin typeface="Gill Sans MT" panose="020B0502020104020203" pitchFamily="34" charset="0"/>
                    <a:cs typeface="Arial" pitchFamily="34" charset="0"/>
                  </a:rPr>
                  <a:t>–</a:t>
                </a:r>
                <a:r>
                  <a:rPr lang="en-US" altLang="en-US" sz="1800" dirty="0">
                    <a:solidFill>
                      <a:srgbClr val="000000"/>
                    </a:solidFill>
                    <a:latin typeface="Gill Sans MT" panose="020B0502020104020203" pitchFamily="34" charset="0"/>
                  </a:rPr>
                  <a:t>(</a:t>
                </a:r>
                <a:r>
                  <a:rPr lang="en-US" altLang="en-US" sz="1800" i="1" dirty="0" err="1">
                    <a:solidFill>
                      <a:srgbClr val="000000"/>
                    </a:solidFill>
                    <a:latin typeface="Gill Sans MT" panose="020B0502020104020203" pitchFamily="34" charset="0"/>
                  </a:rPr>
                  <a:t>aq</a:t>
                </a:r>
                <a:r>
                  <a:rPr lang="en-US" altLang="en-US" sz="1800" dirty="0">
                    <a:solidFill>
                      <a:srgbClr val="000000"/>
                    </a:solidFill>
                    <a:latin typeface="Gill Sans MT" panose="020B0502020104020203" pitchFamily="34" charset="0"/>
                  </a:rPr>
                  <a:t>) </a:t>
                </a:r>
                <a14:m>
                  <m:oMath xmlns:m="http://schemas.openxmlformats.org/officeDocument/2006/math">
                    <m:r>
                      <a:rPr lang="en-US" altLang="en-US" sz="1800" i="1"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Gill Sans MT" panose="020B0502020104020203" pitchFamily="34" charset="0"/>
                  </a:rPr>
                  <a:t> 2Na</a:t>
                </a:r>
                <a:r>
                  <a:rPr lang="en-US" altLang="en-US" baseline="30000" dirty="0">
                    <a:solidFill>
                      <a:srgbClr val="000000"/>
                    </a:solidFill>
                    <a:latin typeface="Gill Sans MT" panose="020B0502020104020203" pitchFamily="34" charset="0"/>
                  </a:rPr>
                  <a:t>+</a:t>
                </a:r>
                <a:r>
                  <a:rPr lang="en-US" altLang="en-US" dirty="0">
                    <a:solidFill>
                      <a:srgbClr val="000000"/>
                    </a:solidFill>
                    <a:latin typeface="Gill Sans MT" panose="020B0502020104020203" pitchFamily="34" charset="0"/>
                  </a:rPr>
                  <a:t>(</a:t>
                </a:r>
                <a:r>
                  <a:rPr lang="en-US" altLang="en-US" i="1" dirty="0">
                    <a:solidFill>
                      <a:srgbClr val="000000"/>
                    </a:solidFill>
                    <a:latin typeface="Gill Sans MT" panose="020B0502020104020203" pitchFamily="34" charset="0"/>
                  </a:rPr>
                  <a:t>aq</a:t>
                </a:r>
                <a:r>
                  <a:rPr lang="en-US" altLang="en-US" dirty="0">
                    <a:solidFill>
                      <a:srgbClr val="000000"/>
                    </a:solidFill>
                    <a:latin typeface="Gill Sans MT" panose="020B0502020104020203" pitchFamily="34" charset="0"/>
                  </a:rPr>
                  <a:t>) + 2OH</a:t>
                </a:r>
                <a:r>
                  <a:rPr lang="en-US" altLang="en-US" baseline="30000" dirty="0">
                    <a:solidFill>
                      <a:srgbClr val="000000"/>
                    </a:solidFill>
                    <a:latin typeface="Gill Sans MT" panose="020B0502020104020203" pitchFamily="34" charset="0"/>
                    <a:cs typeface="Arial" pitchFamily="34" charset="0"/>
                  </a:rPr>
                  <a:t>–</a:t>
                </a:r>
                <a:r>
                  <a:rPr lang="en-US" altLang="en-US" dirty="0">
                    <a:solidFill>
                      <a:srgbClr val="000000"/>
                    </a:solidFill>
                    <a:latin typeface="Gill Sans MT" panose="020B0502020104020203" pitchFamily="34" charset="0"/>
                    <a:cs typeface="Arial" pitchFamily="34" charset="0"/>
                  </a:rPr>
                  <a:t>(</a:t>
                </a:r>
                <a:r>
                  <a:rPr lang="en-US" altLang="en-US" i="1" dirty="0">
                    <a:solidFill>
                      <a:srgbClr val="000000"/>
                    </a:solidFill>
                    <a:latin typeface="Gill Sans MT" panose="020B0502020104020203" pitchFamily="34" charset="0"/>
                    <a:cs typeface="Arial" pitchFamily="34" charset="0"/>
                  </a:rPr>
                  <a:t>aq</a:t>
                </a:r>
                <a:r>
                  <a:rPr lang="en-US" altLang="en-US" dirty="0">
                    <a:solidFill>
                      <a:srgbClr val="000000"/>
                    </a:solidFill>
                    <a:latin typeface="Gill Sans MT" panose="020B0502020104020203" pitchFamily="34" charset="0"/>
                    <a:cs typeface="Arial" pitchFamily="34" charset="0"/>
                  </a:rPr>
                  <a:t>)</a:t>
                </a:r>
                <a:r>
                  <a:rPr lang="en-US" altLang="en-US" dirty="0">
                    <a:solidFill>
                      <a:srgbClr val="000000"/>
                    </a:solidFill>
                    <a:latin typeface="Gill Sans MT" panose="020B0502020104020203" pitchFamily="34" charset="0"/>
                  </a:rPr>
                  <a:t> + BaSO</a:t>
                </a:r>
                <a:r>
                  <a:rPr lang="en-US" altLang="en-US" baseline="-25000" dirty="0">
                    <a:solidFill>
                      <a:srgbClr val="000000"/>
                    </a:solidFill>
                    <a:latin typeface="Gill Sans MT" panose="020B0502020104020203" pitchFamily="34" charset="0"/>
                  </a:rPr>
                  <a:t>4</a:t>
                </a:r>
                <a:r>
                  <a:rPr lang="en-US" altLang="en-US" dirty="0">
                    <a:solidFill>
                      <a:srgbClr val="000000"/>
                    </a:solidFill>
                    <a:latin typeface="Gill Sans MT" panose="020B0502020104020203" pitchFamily="34" charset="0"/>
                  </a:rPr>
                  <a:t>(</a:t>
                </a:r>
                <a:r>
                  <a:rPr lang="en-US" altLang="en-US" i="1" dirty="0">
                    <a:solidFill>
                      <a:srgbClr val="000000"/>
                    </a:solidFill>
                    <a:latin typeface="Gill Sans MT" panose="020B0502020104020203" pitchFamily="34" charset="0"/>
                  </a:rPr>
                  <a:t>s</a:t>
                </a:r>
                <a:r>
                  <a:rPr lang="en-US" altLang="en-US" dirty="0">
                    <a:solidFill>
                      <a:srgbClr val="000000"/>
                    </a:solidFill>
                    <a:latin typeface="Gill Sans MT" panose="020B0502020104020203" pitchFamily="34" charset="0"/>
                  </a:rPr>
                  <a:t>)</a:t>
                </a:r>
              </a:p>
              <a:p>
                <a:pPr eaLnBrk="0" hangingPunct="0">
                  <a:buClr>
                    <a:srgbClr val="000000"/>
                  </a:buClr>
                  <a:buSzPct val="100000"/>
                  <a:buFont typeface="Arial" pitchFamily="34" charset="0"/>
                  <a:buNone/>
                </a:pPr>
                <a:endParaRPr lang="en-US" altLang="en-US" sz="1800" dirty="0">
                  <a:solidFill>
                    <a:srgbClr val="000000"/>
                  </a:solidFill>
                  <a:latin typeface="Gill Sans MT" panose="020B0502020104020203" pitchFamily="34" charset="0"/>
                </a:endParaRPr>
              </a:p>
            </p:txBody>
          </p:sp>
        </mc:Choice>
        <mc:Fallback xmlns="">
          <p:sp>
            <p:nvSpPr>
              <p:cNvPr id="21" name="TextBox 22">
                <a:extLst>
                  <a:ext uri="{FF2B5EF4-FFF2-40B4-BE49-F238E27FC236}">
                    <a16:creationId xmlns:a16="http://schemas.microsoft.com/office/drawing/2014/main" id="{B3BDACEE-0057-4E49-B839-42C69447382C}"/>
                  </a:ext>
                </a:extLst>
              </p:cNvPr>
              <p:cNvSpPr txBox="1">
                <a:spLocks noRot="1" noChangeAspect="1" noMove="1" noResize="1" noEditPoints="1" noAdjustHandles="1" noChangeArrowheads="1" noChangeShapeType="1" noTextEdit="1"/>
              </p:cNvSpPr>
              <p:nvPr/>
            </p:nvSpPr>
            <p:spPr bwMode="auto">
              <a:xfrm>
                <a:off x="0" y="5179451"/>
                <a:ext cx="8915400" cy="646331"/>
              </a:xfrm>
              <a:prstGeom prst="rect">
                <a:avLst/>
              </a:prstGeom>
              <a:blipFill>
                <a:blip r:embed="rId2"/>
                <a:stretch>
                  <a:fillRect l="-547" t="-566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3FEF5F8-89B7-4CDD-923B-99C3C2933FF1}"/>
                  </a:ext>
                </a:extLst>
              </p:cNvPr>
              <p:cNvSpPr txBox="1">
                <a:spLocks noChangeArrowheads="1"/>
              </p:cNvSpPr>
              <p:nvPr/>
            </p:nvSpPr>
            <p:spPr bwMode="auto">
              <a:xfrm>
                <a:off x="0" y="3542154"/>
                <a:ext cx="9144000"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rgbClr val="67AEB6"/>
                    </a:solidFill>
                    <a:latin typeface="Gill Sans MT" panose="020B0502020104020203" pitchFamily="34" charset="0"/>
                    <a:cs typeface="Times New Roman" pitchFamily="18" charset="0"/>
                  </a:rPr>
                  <a:t>2Na</a:t>
                </a:r>
                <a:r>
                  <a:rPr lang="en-US" altLang="en-US" baseline="30000"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 SO</a:t>
                </a:r>
                <a:r>
                  <a:rPr lang="en-US" altLang="en-US" baseline="-25000" dirty="0">
                    <a:solidFill>
                      <a:srgbClr val="67AEB6"/>
                    </a:solidFill>
                    <a:latin typeface="Gill Sans MT" panose="020B0502020104020203" pitchFamily="34" charset="0"/>
                    <a:cs typeface="Times New Roman" pitchFamily="18" charset="0"/>
                  </a:rPr>
                  <a:t>4</a:t>
                </a:r>
                <a:r>
                  <a:rPr lang="en-US" altLang="en-US" baseline="30000" dirty="0">
                    <a:solidFill>
                      <a:srgbClr val="67AEB6"/>
                    </a:solidFill>
                    <a:latin typeface="Gill Sans MT" panose="020B0502020104020203" pitchFamily="34" charset="0"/>
                    <a:cs typeface="Times New Roman" pitchFamily="18" charset="0"/>
                  </a:rPr>
                  <a:t>–2</a:t>
                </a:r>
                <a:r>
                  <a:rPr lang="en-US" altLang="en-US" dirty="0">
                    <a:solidFill>
                      <a:srgbClr val="67AEB6"/>
                    </a:solidFill>
                    <a:latin typeface="Gill Sans MT" panose="020B0502020104020203" pitchFamily="34" charset="0"/>
                    <a:cs typeface="Times New Roman" pitchFamily="18" charset="0"/>
                  </a:rPr>
                  <a:t> (</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 Ba</a:t>
                </a:r>
                <a:r>
                  <a:rPr lang="en-US" altLang="en-US" baseline="30000" dirty="0">
                    <a:solidFill>
                      <a:srgbClr val="67AEB6"/>
                    </a:solidFill>
                    <a:latin typeface="Gill Sans MT" panose="020B0502020104020203" pitchFamily="34" charset="0"/>
                    <a:cs typeface="Times New Roman" pitchFamily="18" charset="0"/>
                  </a:rPr>
                  <a:t>2</a:t>
                </a:r>
                <a:r>
                  <a:rPr lang="en-US" altLang="en-US" i="1" baseline="30000"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+ 2OH</a:t>
                </a:r>
                <a:r>
                  <a:rPr lang="en-US" altLang="en-US" baseline="30000"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a:t>
                </a:r>
                <a14:m>
                  <m:oMath xmlns:m="http://schemas.openxmlformats.org/officeDocument/2006/math">
                    <m:r>
                      <a:rPr lang="en-US" altLang="en-US" b="0" i="1" smtClean="0">
                        <a:solidFill>
                          <a:srgbClr val="67AEB6"/>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rgbClr val="67AEB6"/>
                    </a:solidFill>
                    <a:latin typeface="Gill Sans MT" panose="020B0502020104020203" pitchFamily="34" charset="0"/>
                    <a:cs typeface="Times New Roman" pitchFamily="18" charset="0"/>
                  </a:rPr>
                  <a:t> 2Na</a:t>
                </a:r>
                <a:r>
                  <a:rPr lang="en-US" altLang="en-US" baseline="30000"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+ 2OH</a:t>
                </a:r>
                <a:r>
                  <a:rPr lang="en-US" altLang="en-US" baseline="30000"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a:t>
                </a:r>
                <a:r>
                  <a:rPr lang="en-US" altLang="en-US" i="1" dirty="0" err="1">
                    <a:solidFill>
                      <a:srgbClr val="67AEB6"/>
                    </a:solidFill>
                    <a:latin typeface="Gill Sans MT" panose="020B0502020104020203" pitchFamily="34" charset="0"/>
                    <a:cs typeface="Times New Roman" pitchFamily="18" charset="0"/>
                  </a:rPr>
                  <a:t>aq</a:t>
                </a:r>
                <a:r>
                  <a:rPr lang="en-US" altLang="en-US" dirty="0">
                    <a:solidFill>
                      <a:srgbClr val="67AEB6"/>
                    </a:solidFill>
                    <a:latin typeface="Gill Sans MT" panose="020B0502020104020203" pitchFamily="34" charset="0"/>
                    <a:cs typeface="Times New Roman" pitchFamily="18" charset="0"/>
                  </a:rPr>
                  <a:t>) + BaSO</a:t>
                </a:r>
                <a:r>
                  <a:rPr lang="en-US" altLang="en-US" baseline="-25000" dirty="0">
                    <a:solidFill>
                      <a:srgbClr val="67AEB6"/>
                    </a:solidFill>
                    <a:latin typeface="Gill Sans MT" panose="020B0502020104020203" pitchFamily="34" charset="0"/>
                    <a:cs typeface="Times New Roman" pitchFamily="18" charset="0"/>
                  </a:rPr>
                  <a:t>4</a:t>
                </a:r>
                <a:r>
                  <a:rPr lang="en-US" altLang="en-US" dirty="0">
                    <a:solidFill>
                      <a:srgbClr val="67AEB6"/>
                    </a:solidFill>
                    <a:latin typeface="Gill Sans MT" panose="020B0502020104020203" pitchFamily="34" charset="0"/>
                    <a:cs typeface="Times New Roman" pitchFamily="18" charset="0"/>
                  </a:rPr>
                  <a:t>(</a:t>
                </a:r>
                <a:r>
                  <a:rPr lang="en-US" altLang="en-US" i="1" dirty="0">
                    <a:solidFill>
                      <a:srgbClr val="67AEB6"/>
                    </a:solidFill>
                    <a:latin typeface="Gill Sans MT" panose="020B0502020104020203" pitchFamily="34" charset="0"/>
                    <a:cs typeface="Times New Roman" pitchFamily="18" charset="0"/>
                  </a:rPr>
                  <a:t>s</a:t>
                </a:r>
                <a:r>
                  <a:rPr lang="en-US" altLang="en-US" dirty="0">
                    <a:solidFill>
                      <a:srgbClr val="67AEB6"/>
                    </a:solidFill>
                    <a:latin typeface="Gill Sans MT" panose="020B0502020104020203" pitchFamily="34" charset="0"/>
                    <a:cs typeface="Times New Roman" pitchFamily="18" charset="0"/>
                  </a:rPr>
                  <a:t>)</a:t>
                </a:r>
              </a:p>
            </p:txBody>
          </p:sp>
        </mc:Choice>
        <mc:Fallback xmlns="">
          <p:sp>
            <p:nvSpPr>
              <p:cNvPr id="23" name="TextBox 22">
                <a:extLst>
                  <a:ext uri="{FF2B5EF4-FFF2-40B4-BE49-F238E27FC236}">
                    <a16:creationId xmlns:a16="http://schemas.microsoft.com/office/drawing/2014/main" id="{E3FEF5F8-89B7-4CDD-923B-99C3C2933FF1}"/>
                  </a:ext>
                </a:extLst>
              </p:cNvPr>
              <p:cNvSpPr txBox="1">
                <a:spLocks noRot="1" noChangeAspect="1" noMove="1" noResize="1" noEditPoints="1" noAdjustHandles="1" noChangeArrowheads="1" noChangeShapeType="1" noTextEdit="1"/>
              </p:cNvSpPr>
              <p:nvPr/>
            </p:nvSpPr>
            <p:spPr bwMode="auto">
              <a:xfrm>
                <a:off x="0" y="3542154"/>
                <a:ext cx="9144000" cy="369332"/>
              </a:xfrm>
              <a:prstGeom prst="rect">
                <a:avLst/>
              </a:prstGeom>
              <a:blipFill>
                <a:blip r:embed="rId3"/>
                <a:stretch>
                  <a:fillRect l="-533" t="-8197" b="-24590"/>
                </a:stretch>
              </a:blipFill>
              <a:ln w="9525">
                <a:noFill/>
                <a:miter lim="800000"/>
                <a:headEnd/>
                <a:tailEnd/>
              </a:ln>
            </p:spPr>
            <p:txBody>
              <a:bodyPr/>
              <a:lstStyle/>
              <a:p>
                <a:r>
                  <a:rPr lang="en-US">
                    <a:noFill/>
                  </a:rPr>
                  <a:t> </a:t>
                </a:r>
              </a:p>
            </p:txBody>
          </p:sp>
        </mc:Fallback>
      </mc:AlternateContent>
      <p:sp>
        <p:nvSpPr>
          <p:cNvPr id="24" name="TextBox 6">
            <a:extLst>
              <a:ext uri="{FF2B5EF4-FFF2-40B4-BE49-F238E27FC236}">
                <a16:creationId xmlns:a16="http://schemas.microsoft.com/office/drawing/2014/main" id="{A1A3BAEE-1187-450E-A22C-5E9C7B141F0C}"/>
              </a:ext>
            </a:extLst>
          </p:cNvPr>
          <p:cNvSpPr txBox="1">
            <a:spLocks noChangeArrowheads="1"/>
          </p:cNvSpPr>
          <p:nvPr/>
        </p:nvSpPr>
        <p:spPr bwMode="auto">
          <a:xfrm>
            <a:off x="0" y="3257356"/>
            <a:ext cx="9144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rgbClr val="67AEB6"/>
                </a:solidFill>
                <a:latin typeface="Gill Sans MT" panose="020B0502020104020203" pitchFamily="34" charset="0"/>
                <a:cs typeface="Arial" panose="020B0604020202020204" pitchFamily="34" charset="0"/>
              </a:rPr>
              <a:t>Complete Ionic Equation</a:t>
            </a:r>
          </a:p>
        </p:txBody>
      </p:sp>
      <p:sp>
        <p:nvSpPr>
          <p:cNvPr id="25" name="Rectangle 2">
            <a:extLst>
              <a:ext uri="{FF2B5EF4-FFF2-40B4-BE49-F238E27FC236}">
                <a16:creationId xmlns:a16="http://schemas.microsoft.com/office/drawing/2014/main" id="{3086704C-EAC0-4DE6-B923-898C03203AF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Complete and Net Ionic Equations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27" name="Straight Connector 26">
            <a:extLst>
              <a:ext uri="{FF2B5EF4-FFF2-40B4-BE49-F238E27FC236}">
                <a16:creationId xmlns:a16="http://schemas.microsoft.com/office/drawing/2014/main" id="{1174123B-095B-4900-8C59-5A4115BCF9B2}"/>
              </a:ext>
            </a:extLst>
          </p:cNvPr>
          <p:cNvCxnSpPr/>
          <p:nvPr/>
        </p:nvCxnSpPr>
        <p:spPr>
          <a:xfrm flipV="1">
            <a:off x="0" y="5250340"/>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164BBB-092D-44C4-A1E1-665D4277F151}"/>
              </a:ext>
            </a:extLst>
          </p:cNvPr>
          <p:cNvCxnSpPr/>
          <p:nvPr/>
        </p:nvCxnSpPr>
        <p:spPr>
          <a:xfrm flipV="1">
            <a:off x="3403600" y="5250339"/>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3AA167-5201-46F8-AFB6-5C592911ED88}"/>
              </a:ext>
            </a:extLst>
          </p:cNvPr>
          <p:cNvCxnSpPr/>
          <p:nvPr/>
        </p:nvCxnSpPr>
        <p:spPr>
          <a:xfrm flipV="1">
            <a:off x="4572000" y="5250338"/>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20E1C7-0679-4E41-BF49-42A5F2B1151D}"/>
              </a:ext>
            </a:extLst>
          </p:cNvPr>
          <p:cNvCxnSpPr/>
          <p:nvPr/>
        </p:nvCxnSpPr>
        <p:spPr>
          <a:xfrm flipV="1">
            <a:off x="5809494" y="5250338"/>
            <a:ext cx="546100" cy="247147"/>
          </a:xfrm>
          <a:prstGeom prst="line">
            <a:avLst/>
          </a:prstGeom>
          <a:ln w="38100">
            <a:solidFill>
              <a:srgbClr val="8776A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22">
                <a:extLst>
                  <a:ext uri="{FF2B5EF4-FFF2-40B4-BE49-F238E27FC236}">
                    <a16:creationId xmlns:a16="http://schemas.microsoft.com/office/drawing/2014/main" id="{AEF6C737-6E58-426E-886C-6C7BBD8D1452}"/>
                  </a:ext>
                </a:extLst>
              </p:cNvPr>
              <p:cNvSpPr txBox="1">
                <a:spLocks noChangeArrowheads="1"/>
              </p:cNvSpPr>
              <p:nvPr/>
            </p:nvSpPr>
            <p:spPr bwMode="auto">
              <a:xfrm>
                <a:off x="1978049" y="5726027"/>
                <a:ext cx="3791671" cy="369332"/>
              </a:xfrm>
              <a:prstGeom prst="rect">
                <a:avLst/>
              </a:prstGeom>
              <a:noFill/>
              <a:ln w="38100">
                <a:solidFill>
                  <a:srgbClr val="E47588"/>
                </a:solidFill>
                <a:miter lim="800000"/>
                <a:headEnd/>
                <a:tailEnd/>
              </a:ln>
            </p:spPr>
            <p:txBody>
              <a:bodyPr wrap="square">
                <a:spAutoFit/>
              </a:bodyPr>
              <a:lstStyle/>
              <a:p>
                <a:pPr eaLnBrk="0" hangingPunct="0">
                  <a:buClr>
                    <a:srgbClr val="000000"/>
                  </a:buClr>
                  <a:buSzPct val="100000"/>
                </a:pPr>
                <a:r>
                  <a:rPr lang="en-US" altLang="en-US" b="1" dirty="0">
                    <a:solidFill>
                      <a:schemeClr val="tx1">
                        <a:lumMod val="75000"/>
                        <a:lumOff val="25000"/>
                      </a:schemeClr>
                    </a:solidFill>
                    <a:latin typeface="Gill Sans MT" panose="020B0502020104020203" pitchFamily="34" charset="0"/>
                  </a:rPr>
                  <a:t>Ba</a:t>
                </a:r>
                <a:r>
                  <a:rPr lang="en-US" altLang="en-US" b="1" baseline="30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 SO</a:t>
                </a:r>
                <a:r>
                  <a:rPr lang="en-US" altLang="en-US" b="1" baseline="-25000" dirty="0">
                    <a:solidFill>
                      <a:schemeClr val="tx1">
                        <a:lumMod val="75000"/>
                        <a:lumOff val="25000"/>
                      </a:schemeClr>
                    </a:solidFill>
                    <a:latin typeface="Gill Sans MT" panose="020B0502020104020203" pitchFamily="34" charset="0"/>
                  </a:rPr>
                  <a:t>4</a:t>
                </a:r>
                <a:r>
                  <a:rPr lang="en-US" altLang="en-US" b="1" baseline="30000" dirty="0">
                    <a:solidFill>
                      <a:schemeClr val="tx1">
                        <a:lumMod val="75000"/>
                        <a:lumOff val="25000"/>
                      </a:schemeClr>
                    </a:solidFill>
                    <a:latin typeface="Gill Sans MT" panose="020B0502020104020203" pitchFamily="34" charset="0"/>
                  </a:rPr>
                  <a:t>–2</a:t>
                </a:r>
                <a:r>
                  <a:rPr lang="en-US" altLang="en-US" b="1" dirty="0">
                    <a:solidFill>
                      <a:schemeClr val="tx1">
                        <a:lumMod val="75000"/>
                        <a:lumOff val="25000"/>
                      </a:schemeClr>
                    </a:solidFill>
                    <a:latin typeface="Gill Sans MT" panose="020B0502020104020203" pitchFamily="34" charset="0"/>
                  </a:rPr>
                  <a:t> (</a:t>
                </a:r>
                <a:r>
                  <a:rPr lang="en-US" altLang="en-US" b="1" i="1" dirty="0" err="1">
                    <a:solidFill>
                      <a:schemeClr val="tx1">
                        <a:lumMod val="75000"/>
                        <a:lumOff val="25000"/>
                      </a:schemeClr>
                    </a:solidFill>
                    <a:latin typeface="Gill Sans MT" panose="020B0502020104020203" pitchFamily="34" charset="0"/>
                  </a:rPr>
                  <a:t>aq</a:t>
                </a:r>
                <a:r>
                  <a:rPr lang="en-US" altLang="en-US" b="1" dirty="0">
                    <a:solidFill>
                      <a:schemeClr val="tx1">
                        <a:lumMod val="75000"/>
                        <a:lumOff val="25000"/>
                      </a:schemeClr>
                    </a:solidFill>
                    <a:latin typeface="Gill Sans MT" panose="020B0502020104020203" pitchFamily="34" charset="0"/>
                  </a:rPr>
                  <a:t>) </a:t>
                </a:r>
                <a14:m>
                  <m:oMath xmlns:m="http://schemas.openxmlformats.org/officeDocument/2006/math">
                    <m:r>
                      <a:rPr lang="en-US" altLang="en-US" b="1"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b="1" dirty="0">
                    <a:solidFill>
                      <a:schemeClr val="tx1">
                        <a:lumMod val="75000"/>
                        <a:lumOff val="25000"/>
                      </a:schemeClr>
                    </a:solidFill>
                    <a:latin typeface="Gill Sans MT" panose="020B0502020104020203" pitchFamily="34" charset="0"/>
                  </a:rPr>
                  <a:t> BaSO</a:t>
                </a:r>
                <a:r>
                  <a:rPr lang="en-US" altLang="en-US" b="1" baseline="-25000" dirty="0">
                    <a:solidFill>
                      <a:schemeClr val="tx1">
                        <a:lumMod val="75000"/>
                        <a:lumOff val="25000"/>
                      </a:schemeClr>
                    </a:solidFill>
                    <a:latin typeface="Gill Sans MT" panose="020B0502020104020203" pitchFamily="34" charset="0"/>
                  </a:rPr>
                  <a:t>4</a:t>
                </a:r>
                <a:r>
                  <a:rPr lang="en-US" altLang="en-US" b="1" dirty="0">
                    <a:solidFill>
                      <a:schemeClr val="tx1">
                        <a:lumMod val="75000"/>
                        <a:lumOff val="25000"/>
                      </a:schemeClr>
                    </a:solidFill>
                    <a:latin typeface="Gill Sans MT" panose="020B0502020104020203" pitchFamily="34" charset="0"/>
                  </a:rPr>
                  <a:t>(</a:t>
                </a:r>
                <a:r>
                  <a:rPr lang="en-US" altLang="en-US" b="1" i="1" dirty="0">
                    <a:solidFill>
                      <a:schemeClr val="tx1">
                        <a:lumMod val="75000"/>
                        <a:lumOff val="25000"/>
                      </a:schemeClr>
                    </a:solidFill>
                    <a:latin typeface="Gill Sans MT" panose="020B0502020104020203" pitchFamily="34" charset="0"/>
                  </a:rPr>
                  <a:t>s</a:t>
                </a:r>
                <a:r>
                  <a:rPr lang="en-US" altLang="en-US" b="1" dirty="0">
                    <a:solidFill>
                      <a:schemeClr val="tx1">
                        <a:lumMod val="75000"/>
                        <a:lumOff val="25000"/>
                      </a:schemeClr>
                    </a:solidFill>
                    <a:latin typeface="Gill Sans MT" panose="020B0502020104020203" pitchFamily="34" charset="0"/>
                  </a:rPr>
                  <a:t>)</a:t>
                </a:r>
              </a:p>
            </p:txBody>
          </p:sp>
        </mc:Choice>
        <mc:Fallback xmlns="">
          <p:sp>
            <p:nvSpPr>
              <p:cNvPr id="38" name="TextBox 22">
                <a:extLst>
                  <a:ext uri="{FF2B5EF4-FFF2-40B4-BE49-F238E27FC236}">
                    <a16:creationId xmlns:a16="http://schemas.microsoft.com/office/drawing/2014/main" id="{AEF6C737-6E58-426E-886C-6C7BBD8D1452}"/>
                  </a:ext>
                </a:extLst>
              </p:cNvPr>
              <p:cNvSpPr txBox="1">
                <a:spLocks noRot="1" noChangeAspect="1" noMove="1" noResize="1" noEditPoints="1" noAdjustHandles="1" noChangeArrowheads="1" noChangeShapeType="1" noTextEdit="1"/>
              </p:cNvSpPr>
              <p:nvPr/>
            </p:nvSpPr>
            <p:spPr bwMode="auto">
              <a:xfrm>
                <a:off x="1978049" y="5726027"/>
                <a:ext cx="3791671" cy="369332"/>
              </a:xfrm>
              <a:prstGeom prst="rect">
                <a:avLst/>
              </a:prstGeom>
              <a:blipFill>
                <a:blip r:embed="rId4"/>
                <a:stretch>
                  <a:fillRect l="-796" t="-2985" r="-478" b="-17910"/>
                </a:stretch>
              </a:blipFill>
              <a:ln w="38100">
                <a:solidFill>
                  <a:srgbClr val="E47588"/>
                </a:solidFill>
                <a:miter lim="800000"/>
                <a:headEnd/>
                <a:tailEnd/>
              </a:ln>
            </p:spPr>
            <p:txBody>
              <a:bodyPr/>
              <a:lstStyle/>
              <a:p>
                <a:r>
                  <a:rPr lang="en-US">
                    <a:noFill/>
                  </a:rPr>
                  <a:t> </a:t>
                </a:r>
              </a:p>
            </p:txBody>
          </p:sp>
        </mc:Fallback>
      </mc:AlternateContent>
      <p:sp>
        <p:nvSpPr>
          <p:cNvPr id="40" name="TextBox 6">
            <a:extLst>
              <a:ext uri="{FF2B5EF4-FFF2-40B4-BE49-F238E27FC236}">
                <a16:creationId xmlns:a16="http://schemas.microsoft.com/office/drawing/2014/main" id="{2F00E72A-51EE-4296-892C-A980D48AA53A}"/>
              </a:ext>
            </a:extLst>
          </p:cNvPr>
          <p:cNvSpPr txBox="1">
            <a:spLocks noChangeArrowheads="1"/>
          </p:cNvSpPr>
          <p:nvPr/>
        </p:nvSpPr>
        <p:spPr bwMode="auto">
          <a:xfrm>
            <a:off x="-9354" y="881881"/>
            <a:ext cx="9153354"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In a </a:t>
            </a:r>
            <a:r>
              <a:rPr lang="en-US" altLang="en-US" b="1" dirty="0">
                <a:solidFill>
                  <a:srgbClr val="E47588"/>
                </a:solidFill>
                <a:latin typeface="Gill Sans MT" panose="020B0502020104020203" pitchFamily="34" charset="0"/>
                <a:cs typeface="Arial" panose="020B0604020202020204" pitchFamily="34" charset="0"/>
              </a:rPr>
              <a:t>complete ionic equation</a:t>
            </a:r>
            <a:r>
              <a:rPr lang="en-US" altLang="en-US" b="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compounds that exist completely or predominately as ions in solution are represented as those ions.</a:t>
            </a:r>
          </a:p>
        </p:txBody>
      </p:sp>
      <mc:AlternateContent xmlns:mc="http://schemas.openxmlformats.org/markup-compatibility/2006" xmlns:a14="http://schemas.microsoft.com/office/drawing/2010/main">
        <mc:Choice Requires="a14">
          <p:sp>
            <p:nvSpPr>
              <p:cNvPr id="41" name="TextBox 6">
                <a:extLst>
                  <a:ext uri="{FF2B5EF4-FFF2-40B4-BE49-F238E27FC236}">
                    <a16:creationId xmlns:a16="http://schemas.microsoft.com/office/drawing/2014/main" id="{D53FA9E1-9E9C-4CFC-A366-4D5A7B92FA27}"/>
                  </a:ext>
                </a:extLst>
              </p:cNvPr>
              <p:cNvSpPr txBox="1">
                <a:spLocks noChangeArrowheads="1"/>
              </p:cNvSpPr>
              <p:nvPr/>
            </p:nvSpPr>
            <p:spPr bwMode="auto">
              <a:xfrm>
                <a:off x="2624137" y="2356765"/>
                <a:ext cx="4987925"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Na</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altLang="en-US" i="1" dirty="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dirty="0">
                    <a:solidFill>
                      <a:schemeClr val="tx1">
                        <a:lumMod val="75000"/>
                        <a:lumOff val="25000"/>
                      </a:schemeClr>
                    </a:solidFill>
                    <a:latin typeface="Gill Sans MT" panose="020B0502020104020203" pitchFamily="34" charset="0"/>
                    <a:cs typeface="Arial" panose="020B0604020202020204" pitchFamily="34" charset="0"/>
                  </a:rPr>
                  <a:t> 2Na</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41" name="TextBox 6">
                <a:extLst>
                  <a:ext uri="{FF2B5EF4-FFF2-40B4-BE49-F238E27FC236}">
                    <a16:creationId xmlns:a16="http://schemas.microsoft.com/office/drawing/2014/main" id="{D53FA9E1-9E9C-4CFC-A366-4D5A7B92FA27}"/>
                  </a:ext>
                </a:extLst>
              </p:cNvPr>
              <p:cNvSpPr txBox="1">
                <a:spLocks noRot="1" noChangeAspect="1" noMove="1" noResize="1" noEditPoints="1" noAdjustHandles="1" noChangeArrowheads="1" noChangeShapeType="1" noTextEdit="1"/>
              </p:cNvSpPr>
              <p:nvPr/>
            </p:nvSpPr>
            <p:spPr bwMode="auto">
              <a:xfrm>
                <a:off x="2624137" y="2356765"/>
                <a:ext cx="4987925" cy="369332"/>
              </a:xfrm>
              <a:prstGeom prst="rect">
                <a:avLst/>
              </a:prstGeom>
              <a:blipFill>
                <a:blip r:embed="rId5"/>
                <a:stretch>
                  <a:fillRect l="-977" t="-10000" b="-26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6">
                <a:extLst>
                  <a:ext uri="{FF2B5EF4-FFF2-40B4-BE49-F238E27FC236}">
                    <a16:creationId xmlns:a16="http://schemas.microsoft.com/office/drawing/2014/main" id="{A701CBBE-C435-4A89-AE22-5AAA135FBECE}"/>
                  </a:ext>
                </a:extLst>
              </p:cNvPr>
              <p:cNvSpPr txBox="1">
                <a:spLocks noChangeArrowheads="1"/>
              </p:cNvSpPr>
              <p:nvPr/>
            </p:nvSpPr>
            <p:spPr bwMode="auto">
              <a:xfrm>
                <a:off x="2624137" y="2664948"/>
                <a:ext cx="5410200" cy="59856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Ba(OH)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dirty="0">
                    <a:solidFill>
                      <a:schemeClr val="tx1">
                        <a:lumMod val="75000"/>
                        <a:lumOff val="25000"/>
                      </a:schemeClr>
                    </a:solidFill>
                    <a:latin typeface="Gill Sans MT" panose="020B0502020104020203" pitchFamily="34" charset="0"/>
                    <a:cs typeface="Arial" panose="020B0604020202020204" pitchFamily="34" charset="0"/>
                  </a:rPr>
                  <a:t> Ba</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+ 2OH</a:t>
                </a:r>
                <a:r>
                  <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endParaRPr lang="en-US" altLang="en-US" i="1" baseline="30000" dirty="0">
                  <a:solidFill>
                    <a:schemeClr val="tx1">
                      <a:lumMod val="75000"/>
                      <a:lumOff val="25000"/>
                    </a:schemeClr>
                  </a:solidFill>
                  <a:latin typeface="Gill Sans MT" panose="020B0502020104020203" pitchFamily="34" charset="0"/>
                  <a:cs typeface="Arial" panose="020B0604020202020204" pitchFamily="34" charset="0"/>
                </a:endParaRPr>
              </a:p>
              <a:p>
                <a:pPr eaLnBrk="0" hangingPunct="0">
                  <a:lnSpc>
                    <a:spcPct val="81000"/>
                  </a:lnSpc>
                  <a:buClr>
                    <a:srgbClr val="000000"/>
                  </a:buClr>
                  <a:buSzPct val="100000"/>
                  <a:buFont typeface="Arial" pitchFamily="34" charset="0"/>
                  <a:buNone/>
                </a:pPr>
                <a:endParaRPr lang="en-US" altLang="en-US" dirty="0">
                  <a:solidFill>
                    <a:schemeClr val="tx1">
                      <a:lumMod val="75000"/>
                      <a:lumOff val="25000"/>
                    </a:schemeClr>
                  </a:solidFill>
                  <a:latin typeface="Gill Sans MT" panose="020B0502020104020203" pitchFamily="34" charset="0"/>
                  <a:cs typeface="Arial" panose="020B0604020202020204" pitchFamily="34" charset="0"/>
                </a:endParaRPr>
              </a:p>
            </p:txBody>
          </p:sp>
        </mc:Choice>
        <mc:Fallback xmlns="">
          <p:sp>
            <p:nvSpPr>
              <p:cNvPr id="42" name="TextBox 6">
                <a:extLst>
                  <a:ext uri="{FF2B5EF4-FFF2-40B4-BE49-F238E27FC236}">
                    <a16:creationId xmlns:a16="http://schemas.microsoft.com/office/drawing/2014/main" id="{A701CBBE-C435-4A89-AE22-5AAA135FBECE}"/>
                  </a:ext>
                </a:extLst>
              </p:cNvPr>
              <p:cNvSpPr txBox="1">
                <a:spLocks noRot="1" noChangeAspect="1" noMove="1" noResize="1" noEditPoints="1" noAdjustHandles="1" noChangeArrowheads="1" noChangeShapeType="1" noTextEdit="1"/>
              </p:cNvSpPr>
              <p:nvPr/>
            </p:nvSpPr>
            <p:spPr bwMode="auto">
              <a:xfrm>
                <a:off x="2624137" y="2664948"/>
                <a:ext cx="5410200" cy="598562"/>
              </a:xfrm>
              <a:prstGeom prst="rect">
                <a:avLst/>
              </a:prstGeom>
              <a:blipFill>
                <a:blip r:embed="rId6"/>
                <a:stretch>
                  <a:fillRect l="-901" t="-510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6">
                <a:extLst>
                  <a:ext uri="{FF2B5EF4-FFF2-40B4-BE49-F238E27FC236}">
                    <a16:creationId xmlns:a16="http://schemas.microsoft.com/office/drawing/2014/main" id="{523AFA8F-DFBD-4889-89D8-0499256E1CC7}"/>
                  </a:ext>
                </a:extLst>
              </p:cNvPr>
              <p:cNvSpPr txBox="1">
                <a:spLocks noChangeArrowheads="1"/>
              </p:cNvSpPr>
              <p:nvPr/>
            </p:nvSpPr>
            <p:spPr bwMode="auto">
              <a:xfrm>
                <a:off x="2624137" y="2992291"/>
                <a:ext cx="4564063"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NaOH(</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t>
                </a:r>
                <a14:m>
                  <m:oMath xmlns:m="http://schemas.openxmlformats.org/officeDocument/2006/math">
                    <m:r>
                      <a:rPr lang="en-US" altLang="en-US" i="1" dirty="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dirty="0">
                    <a:solidFill>
                      <a:schemeClr val="tx1">
                        <a:lumMod val="75000"/>
                        <a:lumOff val="25000"/>
                      </a:schemeClr>
                    </a:solidFill>
                    <a:latin typeface="Gill Sans MT" panose="020B0502020104020203" pitchFamily="34" charset="0"/>
                    <a:cs typeface="Arial" panose="020B0604020202020204" pitchFamily="34" charset="0"/>
                  </a:rPr>
                  <a:t> Na</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 OH</a:t>
                </a:r>
                <a:r>
                  <a:rPr lang="en-US" altLang="en-US" baseline="30000"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r>
                  <a:rPr lang="en-US" altLang="en-US" i="1" dirty="0" err="1">
                    <a:solidFill>
                      <a:schemeClr val="tx1">
                        <a:lumMod val="75000"/>
                        <a:lumOff val="25000"/>
                      </a:schemeClr>
                    </a:solidFill>
                    <a:latin typeface="Gill Sans MT" panose="020B0502020104020203" pitchFamily="34" charset="0"/>
                    <a:cs typeface="Arial" panose="020B0604020202020204" pitchFamily="34" charset="0"/>
                  </a:rPr>
                  <a:t>aq</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t>
                </a:r>
              </a:p>
            </p:txBody>
          </p:sp>
        </mc:Choice>
        <mc:Fallback xmlns="">
          <p:sp>
            <p:nvSpPr>
              <p:cNvPr id="43" name="TextBox 6">
                <a:extLst>
                  <a:ext uri="{FF2B5EF4-FFF2-40B4-BE49-F238E27FC236}">
                    <a16:creationId xmlns:a16="http://schemas.microsoft.com/office/drawing/2014/main" id="{523AFA8F-DFBD-4889-89D8-0499256E1CC7}"/>
                  </a:ext>
                </a:extLst>
              </p:cNvPr>
              <p:cNvSpPr txBox="1">
                <a:spLocks noRot="1" noChangeAspect="1" noMove="1" noResize="1" noEditPoints="1" noAdjustHandles="1" noChangeArrowheads="1" noChangeShapeType="1" noTextEdit="1"/>
              </p:cNvSpPr>
              <p:nvPr/>
            </p:nvSpPr>
            <p:spPr bwMode="auto">
              <a:xfrm>
                <a:off x="2624137" y="2992291"/>
                <a:ext cx="4564063" cy="369332"/>
              </a:xfrm>
              <a:prstGeom prst="rect">
                <a:avLst/>
              </a:prstGeom>
              <a:blipFill>
                <a:blip r:embed="rId7"/>
                <a:stretch>
                  <a:fillRect l="-1068" t="-10000" b="-266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22">
                <a:extLst>
                  <a:ext uri="{FF2B5EF4-FFF2-40B4-BE49-F238E27FC236}">
                    <a16:creationId xmlns:a16="http://schemas.microsoft.com/office/drawing/2014/main" id="{CB6B44A2-87AC-409A-9AD0-3F59A79A6214}"/>
                  </a:ext>
                </a:extLst>
              </p:cNvPr>
              <p:cNvSpPr txBox="1">
                <a:spLocks noChangeArrowheads="1"/>
              </p:cNvSpPr>
              <p:nvPr/>
            </p:nvSpPr>
            <p:spPr bwMode="auto">
              <a:xfrm>
                <a:off x="2031201" y="1479457"/>
                <a:ext cx="5325396" cy="369332"/>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Na</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 Ba(OH)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a:t>
                </a:r>
                <a14:m>
                  <m:oMath xmlns:m="http://schemas.openxmlformats.org/officeDocument/2006/math">
                    <m:r>
                      <a:rPr lang="en-US" altLang="en-US"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dirty="0">
                    <a:solidFill>
                      <a:schemeClr val="tx1">
                        <a:lumMod val="75000"/>
                        <a:lumOff val="25000"/>
                      </a:schemeClr>
                    </a:solidFill>
                    <a:latin typeface="Gill Sans MT" panose="020B0502020104020203" pitchFamily="34" charset="0"/>
                    <a:cs typeface="Times New Roman" pitchFamily="18" charset="0"/>
                  </a:rPr>
                  <a:t> 2NaOH(</a:t>
                </a:r>
                <a:r>
                  <a:rPr lang="en-US" altLang="en-US" i="1" dirty="0" err="1">
                    <a:solidFill>
                      <a:schemeClr val="tx1">
                        <a:lumMod val="75000"/>
                        <a:lumOff val="25000"/>
                      </a:schemeClr>
                    </a:solidFill>
                    <a:latin typeface="Gill Sans MT" panose="020B0502020104020203" pitchFamily="34" charset="0"/>
                    <a:cs typeface="Times New Roman" pitchFamily="18" charset="0"/>
                  </a:rPr>
                  <a:t>aq</a:t>
                </a:r>
                <a:r>
                  <a:rPr lang="en-US" altLang="en-US" dirty="0">
                    <a:solidFill>
                      <a:schemeClr val="tx1">
                        <a:lumMod val="75000"/>
                        <a:lumOff val="25000"/>
                      </a:schemeClr>
                    </a:solidFill>
                    <a:latin typeface="Gill Sans MT" panose="020B0502020104020203" pitchFamily="34" charset="0"/>
                    <a:cs typeface="Times New Roman" pitchFamily="18" charset="0"/>
                  </a:rPr>
                  <a:t>) + BaSO</a:t>
                </a:r>
                <a:r>
                  <a:rPr lang="en-US" altLang="en-US" baseline="-25000" dirty="0">
                    <a:solidFill>
                      <a:schemeClr val="tx1">
                        <a:lumMod val="75000"/>
                        <a:lumOff val="25000"/>
                      </a:schemeClr>
                    </a:solidFill>
                    <a:latin typeface="Gill Sans MT" panose="020B0502020104020203" pitchFamily="34" charset="0"/>
                    <a:cs typeface="Times New Roman" pitchFamily="18" charset="0"/>
                  </a:rPr>
                  <a:t>4</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i="1" dirty="0">
                    <a:solidFill>
                      <a:schemeClr val="tx1">
                        <a:lumMod val="75000"/>
                        <a:lumOff val="25000"/>
                      </a:schemeClr>
                    </a:solidFill>
                    <a:latin typeface="Gill Sans MT" panose="020B0502020104020203" pitchFamily="34" charset="0"/>
                    <a:cs typeface="Times New Roman" pitchFamily="18" charset="0"/>
                  </a:rPr>
                  <a:t>s</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mc:Choice>
        <mc:Fallback xmlns="">
          <p:sp>
            <p:nvSpPr>
              <p:cNvPr id="44" name="TextBox 22">
                <a:extLst>
                  <a:ext uri="{FF2B5EF4-FFF2-40B4-BE49-F238E27FC236}">
                    <a16:creationId xmlns:a16="http://schemas.microsoft.com/office/drawing/2014/main" id="{CB6B44A2-87AC-409A-9AD0-3F59A79A6214}"/>
                  </a:ext>
                </a:extLst>
              </p:cNvPr>
              <p:cNvSpPr txBox="1">
                <a:spLocks noRot="1" noChangeAspect="1" noMove="1" noResize="1" noEditPoints="1" noAdjustHandles="1" noChangeArrowheads="1" noChangeShapeType="1" noTextEdit="1"/>
              </p:cNvSpPr>
              <p:nvPr/>
            </p:nvSpPr>
            <p:spPr bwMode="auto">
              <a:xfrm>
                <a:off x="2031201" y="1479457"/>
                <a:ext cx="5325396" cy="369332"/>
              </a:xfrm>
              <a:prstGeom prst="rect">
                <a:avLst/>
              </a:prstGeom>
              <a:blipFill>
                <a:blip r:embed="rId8"/>
                <a:stretch>
                  <a:fillRect l="-915" t="-10000" r="-343" b="-26667"/>
                </a:stretch>
              </a:blipFill>
              <a:ln w="9525">
                <a:noFill/>
                <a:miter lim="800000"/>
                <a:headEnd/>
                <a:tailEnd/>
              </a:ln>
            </p:spPr>
            <p:txBody>
              <a:bodyPr/>
              <a:lstStyle/>
              <a:p>
                <a:r>
                  <a:rPr lang="en-US">
                    <a:noFill/>
                  </a:rPr>
                  <a:t> </a:t>
                </a:r>
              </a:p>
            </p:txBody>
          </p:sp>
        </mc:Fallback>
      </mc:AlternateContent>
      <p:sp>
        <p:nvSpPr>
          <p:cNvPr id="45" name="TextBox 44">
            <a:extLst>
              <a:ext uri="{FF2B5EF4-FFF2-40B4-BE49-F238E27FC236}">
                <a16:creationId xmlns:a16="http://schemas.microsoft.com/office/drawing/2014/main" id="{9DCEC2B0-8409-42D4-A349-089DA1548D57}"/>
              </a:ext>
            </a:extLst>
          </p:cNvPr>
          <p:cNvSpPr txBox="1"/>
          <p:nvPr/>
        </p:nvSpPr>
        <p:spPr>
          <a:xfrm>
            <a:off x="-9354" y="6352684"/>
            <a:ext cx="7418377" cy="369332"/>
          </a:xfrm>
          <a:prstGeom prst="rect">
            <a:avLst/>
          </a:prstGeom>
          <a:noFill/>
        </p:spPr>
        <p:txBody>
          <a:bodyPr wrap="none" rtlCol="0">
            <a:spAutoFit/>
          </a:bodyPr>
          <a:lstStyle/>
          <a:p>
            <a:r>
              <a:rPr lang="en-US" b="1" dirty="0">
                <a:solidFill>
                  <a:schemeClr val="tx1">
                    <a:lumMod val="75000"/>
                    <a:lumOff val="25000"/>
                  </a:schemeClr>
                </a:solidFill>
                <a:latin typeface="Gill Sans MT" panose="020B0502020104020203" pitchFamily="34" charset="0"/>
              </a:rPr>
              <a:t>But how do you know what is aqueous (dissolves) and what doesn’t?</a:t>
            </a:r>
          </a:p>
        </p:txBody>
      </p:sp>
      <p:sp>
        <p:nvSpPr>
          <p:cNvPr id="7" name="Rectangle 6">
            <a:extLst>
              <a:ext uri="{FF2B5EF4-FFF2-40B4-BE49-F238E27FC236}">
                <a16:creationId xmlns:a16="http://schemas.microsoft.com/office/drawing/2014/main" id="{919990E2-039A-4424-AD30-A34503DC5D74}"/>
              </a:ext>
            </a:extLst>
          </p:cNvPr>
          <p:cNvSpPr/>
          <p:nvPr/>
        </p:nvSpPr>
        <p:spPr>
          <a:xfrm>
            <a:off x="0" y="1905961"/>
            <a:ext cx="9144001" cy="646331"/>
          </a:xfrm>
          <a:prstGeom prst="rect">
            <a:avLst/>
          </a:prstGeom>
        </p:spPr>
        <p:txBody>
          <a:bodyPr wrap="square">
            <a:spAutoFit/>
          </a:bodyPr>
          <a:lstStyle/>
          <a:p>
            <a:pPr eaLnBrk="0" hangingPunct="0">
              <a:buClr>
                <a:srgbClr val="000000"/>
              </a:buClr>
              <a:buSzPct val="100000"/>
              <a:buFont typeface="Wingdings" pitchFamily="82" charset="0"/>
              <a:buNone/>
            </a:pPr>
            <a:r>
              <a:rPr lang="en-US" altLang="en-US" dirty="0">
                <a:solidFill>
                  <a:schemeClr val="tx1">
                    <a:lumMod val="75000"/>
                    <a:lumOff val="25000"/>
                  </a:schemeClr>
                </a:solidFill>
                <a:latin typeface="Gill Sans MT" panose="020B0502020104020203" pitchFamily="34" charset="0"/>
                <a:cs typeface="Arial" panose="020B0604020202020204" pitchFamily="34" charset="0"/>
              </a:rPr>
              <a:t>In the reaction between aqueous Na</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SO</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and Ba(OH)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2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the aqueous species break into pieces as follows:</a:t>
            </a:r>
          </a:p>
        </p:txBody>
      </p:sp>
    </p:spTree>
    <p:extLst>
      <p:ext uri="{BB962C8B-B14F-4D97-AF65-F5344CB8AC3E}">
        <p14:creationId xmlns:p14="http://schemas.microsoft.com/office/powerpoint/2010/main" val="4319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3" grpId="0"/>
      <p:bldP spid="24" grpId="0"/>
      <p:bldP spid="38" grpId="0" animBg="1"/>
      <p:bldP spid="41" grpId="0"/>
      <p:bldP spid="42" grpId="0"/>
      <p:bldP spid="43" grpId="0"/>
      <p:bldP spid="4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15653</TotalTime>
  <Words>9419</Words>
  <Application>Microsoft Office PowerPoint</Application>
  <PresentationFormat>On-screen Show (4:3)</PresentationFormat>
  <Paragraphs>1027</Paragraphs>
  <Slides>60</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Cambria Math</vt:lpstr>
      <vt:lpstr>Gill Sans MT</vt:lpstr>
      <vt:lpstr>Wingdings</vt:lpstr>
      <vt:lpstr>Office Theme</vt:lpstr>
      <vt:lpstr>Chapter 7: Stoichiometry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Stoichiometry of Chemical Reactions</dc:title>
  <dc:creator>Nettles, Whitnee</dc:creator>
  <cp:lastModifiedBy>Nettles, Whitnee</cp:lastModifiedBy>
  <cp:revision>171</cp:revision>
  <cp:lastPrinted>2019-09-25T13:14:51Z</cp:lastPrinted>
  <dcterms:created xsi:type="dcterms:W3CDTF">2019-09-16T21:51:06Z</dcterms:created>
  <dcterms:modified xsi:type="dcterms:W3CDTF">2023-07-28T16:13:43Z</dcterms:modified>
</cp:coreProperties>
</file>