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4" r:id="rId10"/>
    <p:sldId id="275" r:id="rId11"/>
    <p:sldId id="320" r:id="rId12"/>
    <p:sldId id="282" r:id="rId13"/>
    <p:sldId id="276" r:id="rId14"/>
    <p:sldId id="277" r:id="rId15"/>
    <p:sldId id="279" r:id="rId16"/>
    <p:sldId id="278" r:id="rId17"/>
    <p:sldId id="280" r:id="rId18"/>
    <p:sldId id="281" r:id="rId19"/>
    <p:sldId id="283" r:id="rId20"/>
    <p:sldId id="285" r:id="rId21"/>
    <p:sldId id="286" r:id="rId22"/>
    <p:sldId id="287" r:id="rId23"/>
    <p:sldId id="316" r:id="rId24"/>
    <p:sldId id="317" r:id="rId25"/>
    <p:sldId id="318" r:id="rId26"/>
    <p:sldId id="319" r:id="rId27"/>
    <p:sldId id="311" r:id="rId28"/>
    <p:sldId id="284" r:id="rId29"/>
  </p:sldIdLst>
  <p:sldSz cx="9144000" cy="6858000" type="screen4x3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588"/>
    <a:srgbClr val="67AEB6"/>
    <a:srgbClr val="A2CDD2"/>
    <a:srgbClr val="EC9CA9"/>
    <a:srgbClr val="F3BFC8"/>
    <a:srgbClr val="EB99A7"/>
    <a:srgbClr val="887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807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A34C7-FBC1-4C6E-96CD-617135774C60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8338"/>
            <a:ext cx="5616575" cy="3663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BF1E8-EAA0-4900-9CD8-80D17D981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0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What is the empirical formula of an unknown compound with 43.95% Mo, 7.33% O and 48.72% Cl?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A compound known as Cacodyl has an almost intolerable garlic-like odor.  Its molar mass is 210 g mol</a:t>
            </a:r>
            <a:r>
              <a:rPr lang="en-US" altLang="en-US" sz="12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–1</a:t>
            </a:r>
            <a:r>
              <a:rPr lang="en-US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 and the percent composition is 22.88% C, 5.76% H and 71.36 % As. What are the empirical formula and the molecular formula?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 student determines the following mass ratios for an unknown compound.  What is the empirical formula?</a:t>
            </a:r>
          </a:p>
          <a:p>
            <a:pPr rtl="0" eaLnBrk="1" fontAlgn="ctr" latinLnBrk="0" hangingPunct="1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 : % Composition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 : 6.5 %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: 76.6 %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: 17.0 %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3BF1E8-EAA0-4900-9CD8-80D17D981F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1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81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2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6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4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3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6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5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25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4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154A2-AF02-4815-9015-7C93347C83D7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502B8-2878-4777-AA4C-7F7AC0E29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6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.be/xCBWPdttkHU" TargetMode="External"/><Relationship Id="rId3" Type="http://schemas.openxmlformats.org/officeDocument/2006/relationships/image" Target="../media/image97.png"/><Relationship Id="rId7" Type="http://schemas.openxmlformats.org/officeDocument/2006/relationships/image" Target="../media/image10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7" Type="http://schemas.openxmlformats.org/officeDocument/2006/relationships/image" Target="../media/image107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6.png"/><Relationship Id="rId5" Type="http://schemas.openxmlformats.org/officeDocument/2006/relationships/image" Target="../media/image105.png"/><Relationship Id="rId4" Type="http://schemas.openxmlformats.org/officeDocument/2006/relationships/image" Target="../media/image10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youtu.be/m_EwsxJKc58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0.png"/><Relationship Id="rId3" Type="http://schemas.openxmlformats.org/officeDocument/2006/relationships/image" Target="../media/image340.png"/><Relationship Id="rId7" Type="http://schemas.openxmlformats.org/officeDocument/2006/relationships/image" Target="../media/image870.png"/><Relationship Id="rId2" Type="http://schemas.openxmlformats.org/officeDocument/2006/relationships/image" Target="../media/image3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0.png"/><Relationship Id="rId11" Type="http://schemas.openxmlformats.org/officeDocument/2006/relationships/image" Target="../media/image910.png"/><Relationship Id="rId5" Type="http://schemas.openxmlformats.org/officeDocument/2006/relationships/image" Target="../media/image770.png"/><Relationship Id="rId10" Type="http://schemas.openxmlformats.org/officeDocument/2006/relationships/image" Target="../media/image900.png"/><Relationship Id="rId4" Type="http://schemas.openxmlformats.org/officeDocument/2006/relationships/image" Target="../media/image690.png"/><Relationship Id="rId9" Type="http://schemas.openxmlformats.org/officeDocument/2006/relationships/image" Target="../media/image89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441.png"/><Relationship Id="rId7" Type="http://schemas.openxmlformats.org/officeDocument/2006/relationships/image" Target="../media/image480.png"/><Relationship Id="rId2" Type="http://schemas.openxmlformats.org/officeDocument/2006/relationships/image" Target="../media/image4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0.png"/><Relationship Id="rId5" Type="http://schemas.openxmlformats.org/officeDocument/2006/relationships/image" Target="../media/image461.png"/><Relationship Id="rId4" Type="http://schemas.openxmlformats.org/officeDocument/2006/relationships/image" Target="../media/image451.png"/><Relationship Id="rId9" Type="http://schemas.openxmlformats.org/officeDocument/2006/relationships/image" Target="../media/image1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0.png"/><Relationship Id="rId4" Type="http://schemas.openxmlformats.org/officeDocument/2006/relationships/image" Target="../media/image54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0.png"/><Relationship Id="rId7" Type="http://schemas.openxmlformats.org/officeDocument/2006/relationships/image" Target="../media/image12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20.png"/><Relationship Id="rId5" Type="http://schemas.openxmlformats.org/officeDocument/2006/relationships/image" Target="../media/image121.png"/><Relationship Id="rId4" Type="http://schemas.openxmlformats.org/officeDocument/2006/relationships/image" Target="../media/image60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png"/><Relationship Id="rId3" Type="http://schemas.openxmlformats.org/officeDocument/2006/relationships/image" Target="../media/image123.png"/><Relationship Id="rId7" Type="http://schemas.openxmlformats.org/officeDocument/2006/relationships/image" Target="../media/image691.png"/><Relationship Id="rId2" Type="http://schemas.openxmlformats.org/officeDocument/2006/relationships/image" Target="../media/image6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0.png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1.png"/><Relationship Id="rId13" Type="http://schemas.openxmlformats.org/officeDocument/2006/relationships/image" Target="../media/image131.png"/><Relationship Id="rId3" Type="http://schemas.openxmlformats.org/officeDocument/2006/relationships/image" Target="../media/image127.png"/><Relationship Id="rId7" Type="http://schemas.openxmlformats.org/officeDocument/2006/relationships/image" Target="../media/image760.png"/><Relationship Id="rId12" Type="http://schemas.openxmlformats.org/officeDocument/2006/relationships/image" Target="../media/image810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50.png"/><Relationship Id="rId11" Type="http://schemas.openxmlformats.org/officeDocument/2006/relationships/image" Target="../media/image800.png"/><Relationship Id="rId5" Type="http://schemas.openxmlformats.org/officeDocument/2006/relationships/image" Target="../media/image128.png"/><Relationship Id="rId10" Type="http://schemas.openxmlformats.org/officeDocument/2006/relationships/image" Target="../media/image130.png"/><Relationship Id="rId4" Type="http://schemas.openxmlformats.org/officeDocument/2006/relationships/image" Target="../media/image730.png"/><Relationship Id="rId9" Type="http://schemas.openxmlformats.org/officeDocument/2006/relationships/image" Target="../media/image129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0.png"/><Relationship Id="rId7" Type="http://schemas.openxmlformats.org/officeDocument/2006/relationships/image" Target="../media/image132.png"/><Relationship Id="rId2" Type="http://schemas.openxmlformats.org/officeDocument/2006/relationships/image" Target="../media/image8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71.png"/><Relationship Id="rId5" Type="http://schemas.openxmlformats.org/officeDocument/2006/relationships/image" Target="../media/image861.png"/><Relationship Id="rId4" Type="http://schemas.openxmlformats.org/officeDocument/2006/relationships/image" Target="../media/image85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0.png"/><Relationship Id="rId3" Type="http://schemas.openxmlformats.org/officeDocument/2006/relationships/image" Target="../media/image901.png"/><Relationship Id="rId7" Type="http://schemas.openxmlformats.org/officeDocument/2006/relationships/image" Target="../media/image940.png"/><Relationship Id="rId2" Type="http://schemas.openxmlformats.org/officeDocument/2006/relationships/image" Target="../media/image89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30.png"/><Relationship Id="rId11" Type="http://schemas.openxmlformats.org/officeDocument/2006/relationships/image" Target="../media/image980.png"/><Relationship Id="rId5" Type="http://schemas.openxmlformats.org/officeDocument/2006/relationships/image" Target="../media/image920.png"/><Relationship Id="rId10" Type="http://schemas.openxmlformats.org/officeDocument/2006/relationships/image" Target="../media/image970.png"/><Relationship Id="rId4" Type="http://schemas.openxmlformats.org/officeDocument/2006/relationships/image" Target="../media/image911.png"/><Relationship Id="rId9" Type="http://schemas.openxmlformats.org/officeDocument/2006/relationships/image" Target="../media/image96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0.png"/><Relationship Id="rId3" Type="http://schemas.openxmlformats.org/officeDocument/2006/relationships/image" Target="../media/image1000.png"/><Relationship Id="rId7" Type="http://schemas.openxmlformats.org/officeDocument/2006/relationships/image" Target="../media/image1040.png"/><Relationship Id="rId2" Type="http://schemas.openxmlformats.org/officeDocument/2006/relationships/image" Target="../media/image9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30.png"/><Relationship Id="rId5" Type="http://schemas.openxmlformats.org/officeDocument/2006/relationships/image" Target="../media/image1020.png"/><Relationship Id="rId4" Type="http://schemas.openxmlformats.org/officeDocument/2006/relationships/image" Target="../media/image101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Relationship Id="rId9" Type="http://schemas.openxmlformats.org/officeDocument/2006/relationships/image" Target="../media/image1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43000" y="2235200"/>
            <a:ext cx="6858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Chapter 3: Composition of Substances and Solutions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6FC32D2-FA22-4451-A35B-3D7035648993}"/>
              </a:ext>
            </a:extLst>
          </p:cNvPr>
          <p:cNvGrpSpPr/>
          <p:nvPr/>
        </p:nvGrpSpPr>
        <p:grpSpPr>
          <a:xfrm flipH="1">
            <a:off x="314956" y="75616"/>
            <a:ext cx="1811371" cy="859536"/>
            <a:chOff x="1974672" y="262827"/>
            <a:chExt cx="1811370" cy="859536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84C6666-4E72-4C39-B114-DF80DB947737}"/>
                </a:ext>
              </a:extLst>
            </p:cNvPr>
            <p:cNvSpPr/>
            <p:nvPr/>
          </p:nvSpPr>
          <p:spPr>
            <a:xfrm rot="168764">
              <a:off x="1974672" y="534568"/>
              <a:ext cx="274320" cy="274320"/>
            </a:xfrm>
            <a:prstGeom prst="ellipse">
              <a:avLst/>
            </a:prstGeom>
            <a:solidFill>
              <a:srgbClr val="E3E3E3">
                <a:alpha val="86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88FCB1-E759-4DE9-A751-8790C88A488C}"/>
                </a:ext>
              </a:extLst>
            </p:cNvPr>
            <p:cNvSpPr/>
            <p:nvPr/>
          </p:nvSpPr>
          <p:spPr>
            <a:xfrm>
              <a:off x="2332855" y="749806"/>
              <a:ext cx="365760" cy="365760"/>
            </a:xfrm>
            <a:prstGeom prst="ellipse">
              <a:avLst/>
            </a:prstGeom>
            <a:solidFill>
              <a:srgbClr val="816DA1">
                <a:alpha val="86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75D7472-0FE2-4F37-9C68-AA22C448054C}"/>
                </a:ext>
              </a:extLst>
            </p:cNvPr>
            <p:cNvSpPr/>
            <p:nvPr/>
          </p:nvSpPr>
          <p:spPr>
            <a:xfrm>
              <a:off x="2581809" y="262827"/>
              <a:ext cx="548640" cy="548640"/>
            </a:xfrm>
            <a:prstGeom prst="ellipse">
              <a:avLst/>
            </a:prstGeom>
            <a:solidFill>
              <a:srgbClr val="5CAFB8">
                <a:alpha val="86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DEBC7C4-17C1-4AEC-81C6-1EEBCC8BB406}"/>
                </a:ext>
              </a:extLst>
            </p:cNvPr>
            <p:cNvSpPr/>
            <p:nvPr/>
          </p:nvSpPr>
          <p:spPr>
            <a:xfrm>
              <a:off x="3145962" y="482283"/>
              <a:ext cx="640080" cy="640080"/>
            </a:xfrm>
            <a:prstGeom prst="ellipse">
              <a:avLst/>
            </a:prstGeom>
            <a:solidFill>
              <a:srgbClr val="EE6C82">
                <a:alpha val="86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8621" y="6116834"/>
            <a:ext cx="548641" cy="365125"/>
          </a:xfrm>
        </p:spPr>
        <p:txBody>
          <a:bodyPr/>
          <a:lstStyle/>
          <a:p>
            <a:pPr algn="ctr"/>
            <a:fld id="{B180894A-C3BF-4F4C-9DC9-DEC95B57AE84}" type="slidenum">
              <a:rPr lang="en-US">
                <a:solidFill>
                  <a:srgbClr val="E3E3E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1</a:t>
            </a:fld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291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5CB600A-2DB4-4F52-9599-40D33BA2B859}"/>
              </a:ext>
            </a:extLst>
          </p:cNvPr>
          <p:cNvSpPr txBox="1">
            <a:spLocks/>
          </p:cNvSpPr>
          <p:nvPr/>
        </p:nvSpPr>
        <p:spPr>
          <a:xfrm>
            <a:off x="0" y="870073"/>
            <a:ext cx="9144000" cy="87598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78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Determine the empirical formula of a compound that is 30.45 percent nitrogen and 69.55 percent oxygen by mass. Given that the molar mass of the compound is approximately 92 g mol</a:t>
            </a:r>
            <a:r>
              <a:rPr lang="en-US" altLang="en-US" sz="178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–1</a:t>
            </a:r>
            <a:r>
              <a:rPr lang="en-US" altLang="en-US" sz="178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, determine the molecular formula of the compound.</a:t>
            </a:r>
          </a:p>
          <a:p>
            <a:endParaRPr lang="en-US" sz="178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420EAD0-8937-44A4-9B2D-E05DE801801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Practice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036E68E-2BAC-4179-B1B8-D1A649AC94B1}"/>
              </a:ext>
            </a:extLst>
          </p:cNvPr>
          <p:cNvCxnSpPr/>
          <p:nvPr/>
        </p:nvCxnSpPr>
        <p:spPr>
          <a:xfrm>
            <a:off x="1" y="1741950"/>
            <a:ext cx="9143999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A27F888-331D-4853-99AE-206524D91508}"/>
              </a:ext>
            </a:extLst>
          </p:cNvPr>
          <p:cNvSpPr txBox="1"/>
          <p:nvPr/>
        </p:nvSpPr>
        <p:spPr>
          <a:xfrm>
            <a:off x="76200" y="2363409"/>
            <a:ext cx="2856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Assume 100 g of compound:</a:t>
            </a:r>
          </a:p>
          <a:p>
            <a:pPr algn="ctr"/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30.45 g N</a:t>
            </a:r>
          </a:p>
          <a:p>
            <a:pPr algn="ctr"/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69.55 g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779E791-47EB-4F19-854E-F47EB8FEA38D}"/>
                  </a:ext>
                </a:extLst>
              </p:cNvPr>
              <p:cNvSpPr txBox="1"/>
              <p:nvPr/>
            </p:nvSpPr>
            <p:spPr>
              <a:xfrm>
                <a:off x="3714750" y="2050595"/>
                <a:ext cx="437363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30.45 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num>
                            <m:den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14.01 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=2.173448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779E791-47EB-4F19-854E-F47EB8FEA3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750" y="2050595"/>
                <a:ext cx="4373633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D6E749F-4B40-46E3-83A1-23B5CE552AD9}"/>
                  </a:ext>
                </a:extLst>
              </p:cNvPr>
              <p:cNvSpPr txBox="1"/>
              <p:nvPr/>
            </p:nvSpPr>
            <p:spPr>
              <a:xfrm>
                <a:off x="3727574" y="2901995"/>
                <a:ext cx="4360809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69.55 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num>
                            <m:den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16.00 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den>
                          </m:f>
                        </m:e>
                      </m:d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=4.346875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D6E749F-4B40-46E3-83A1-23B5CE552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574" y="2901995"/>
                <a:ext cx="4360809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EE7D93-3824-4C54-9059-B35F81C1836E}"/>
                  </a:ext>
                </a:extLst>
              </p:cNvPr>
              <p:cNvSpPr txBox="1"/>
              <p:nvPr/>
            </p:nvSpPr>
            <p:spPr>
              <a:xfrm>
                <a:off x="1504475" y="3975475"/>
                <a:ext cx="2176878" cy="406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2.173448 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2.173448 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=1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3EE7D93-3824-4C54-9059-B35F81C18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4475" y="3975475"/>
                <a:ext cx="2176878" cy="406714"/>
              </a:xfrm>
              <a:prstGeom prst="rect">
                <a:avLst/>
              </a:prstGeom>
              <a:blipFill>
                <a:blip r:embed="rId5"/>
                <a:stretch>
                  <a:fillRect l="-2801" r="-560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7972549-5CBB-45AB-A741-BCC5BA1137EA}"/>
                  </a:ext>
                </a:extLst>
              </p:cNvPr>
              <p:cNvSpPr txBox="1"/>
              <p:nvPr/>
            </p:nvSpPr>
            <p:spPr>
              <a:xfrm>
                <a:off x="4374994" y="3975475"/>
                <a:ext cx="2351606" cy="4067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4.346875 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2.173448 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N</m:t>
                        </m:r>
                      </m:den>
                    </m:f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O : 1 N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7972549-5CBB-45AB-A741-BCC5BA113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994" y="3975475"/>
                <a:ext cx="2351606" cy="406714"/>
              </a:xfrm>
              <a:prstGeom prst="rect">
                <a:avLst/>
              </a:prstGeom>
              <a:blipFill>
                <a:blip r:embed="rId6"/>
                <a:stretch>
                  <a:fillRect l="-2597" t="-1493" r="-5455" b="-20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8D133904-0EA1-4F32-8CC2-57FF1F1166B8}"/>
              </a:ext>
            </a:extLst>
          </p:cNvPr>
          <p:cNvSpPr txBox="1"/>
          <p:nvPr/>
        </p:nvSpPr>
        <p:spPr>
          <a:xfrm>
            <a:off x="1977823" y="4695704"/>
            <a:ext cx="375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</a:rPr>
              <a:t>NO</a:t>
            </a:r>
            <a:r>
              <a:rPr lang="en-US" baseline="-25000" dirty="0">
                <a:solidFill>
                  <a:srgbClr val="E47588"/>
                </a:solidFill>
              </a:rPr>
              <a:t>2</a:t>
            </a:r>
            <a:r>
              <a:rPr lang="en-US" dirty="0">
                <a:solidFill>
                  <a:srgbClr val="E47588"/>
                </a:solidFill>
              </a:rPr>
              <a:t>(Empirical):  Molar Mass = 46.01 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F2AC217-495F-4191-8786-F6BD4338ACAE}"/>
                  </a:ext>
                </a:extLst>
              </p:cNvPr>
              <p:cNvSpPr txBox="1"/>
              <p:nvPr/>
            </p:nvSpPr>
            <p:spPr>
              <a:xfrm>
                <a:off x="158802" y="5473908"/>
                <a:ext cx="4029308" cy="10280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Molar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Compound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Molar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NO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92 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46.01 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</m:den>
                          </m:f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F2AC217-495F-4191-8786-F6BD4338A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02" y="5473908"/>
                <a:ext cx="4029308" cy="10280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18441B-AC3A-4526-AED1-C556B0BBACE0}"/>
                  </a:ext>
                </a:extLst>
              </p:cNvPr>
              <p:cNvSpPr txBox="1"/>
              <p:nvPr/>
            </p:nvSpPr>
            <p:spPr>
              <a:xfrm>
                <a:off x="4874562" y="5877430"/>
                <a:ext cx="17860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NO</m:t>
                              </m:r>
                            </m:e>
                            <m:sub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E18441B-AC3A-4526-AED1-C556B0BBAC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562" y="5877430"/>
                <a:ext cx="1786002" cy="276999"/>
              </a:xfrm>
              <a:prstGeom prst="rect">
                <a:avLst/>
              </a:prstGeom>
              <a:blipFill>
                <a:blip r:embed="rId8"/>
                <a:stretch>
                  <a:fillRect r="-136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E1B0821-2C66-4140-B91C-5A8F4D1AF077}"/>
              </a:ext>
            </a:extLst>
          </p:cNvPr>
          <p:cNvCxnSpPr/>
          <p:nvPr/>
        </p:nvCxnSpPr>
        <p:spPr>
          <a:xfrm>
            <a:off x="4114800" y="6006977"/>
            <a:ext cx="704850" cy="0"/>
          </a:xfrm>
          <a:prstGeom prst="straightConnector1">
            <a:avLst/>
          </a:prstGeom>
          <a:ln w="28575">
            <a:solidFill>
              <a:srgbClr val="E475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5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E35D8D-0AF2-57C7-B61F-A21E2BCCF8E4}"/>
              </a:ext>
            </a:extLst>
          </p:cNvPr>
          <p:cNvSpPr txBox="1"/>
          <p:nvPr/>
        </p:nvSpPr>
        <p:spPr>
          <a:xfrm>
            <a:off x="0" y="2003079"/>
            <a:ext cx="91440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0" dirty="0">
                <a:solidFill>
                  <a:srgbClr val="353945"/>
                </a:solidFill>
                <a:effectLst/>
                <a:latin typeface="Inter"/>
              </a:rPr>
              <a:t>(Ch. 6-Slide 11) How many carbon atoms are found in the empirical formula for a compound that contains 26.1% carbon, 4.3% hydrogen  and 69.6 % oxygen?</a:t>
            </a:r>
            <a:endParaRPr lang="en-US" sz="5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CA9156A-6FB3-11FE-2CFC-50AC05A1753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2473"/>
            <a:ext cx="8252670" cy="5478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Poll Question: </a:t>
            </a:r>
            <a:r>
              <a:rPr lang="en-US" sz="33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Campusknot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8CC2814-2503-F3CA-9BA1-ACE318695B2E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12869BC-D421-BAEF-3AC4-65A4688E1FFA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A017CB0-D7EC-3857-5EA5-92E964E4C83C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33B78A4-6838-0D79-EA8B-42A016EA0107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17">
            <a:extLst>
              <a:ext uri="{FF2B5EF4-FFF2-40B4-BE49-F238E27FC236}">
                <a16:creationId xmlns:a16="http://schemas.microsoft.com/office/drawing/2014/main" id="{F9137216-C5B8-ACA5-11BF-1E33BFFAB9C8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01CD51E4-0283-1A9D-985D-79D36662C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613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98374"/>
            <a:ext cx="892386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-11055" y="2382751"/>
            <a:ext cx="88435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 is the relative amounts of solute and solvent; many ways to express.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	Dilute :  small amount of solute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	Concentrated : a lot of solute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0" y="3759538"/>
                <a:ext cx="8923866" cy="495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Concentration: Molarity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𝐦𝐨𝐥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𝐋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 = mol L</a:t>
                </a:r>
                <a:r>
                  <a:rPr lang="en-US" b="1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–1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  <a:ea typeface="CMU Sans Serif" panose="02000603000000000000" pitchFamily="2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759538"/>
                <a:ext cx="8923866" cy="495328"/>
              </a:xfrm>
              <a:prstGeom prst="rect">
                <a:avLst/>
              </a:prstGeom>
              <a:blipFill>
                <a:blip r:embed="rId2"/>
                <a:stretch>
                  <a:fillRect l="-546" b="-7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214883" y="4454464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or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5484656"/>
                <a:ext cx="8706821" cy="5321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Concentration: Molality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𝐦𝐨𝐥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𝐤𝐠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 = mol kg</a:t>
                </a:r>
                <a:r>
                  <a:rPr lang="en-US" b="1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  <a:ea typeface="CMU Sans Serif" panose="02000603000000000000" pitchFamily="2" charset="0"/>
                  </a:rPr>
                  <a:t>–1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  <a:ea typeface="CMU Sans Serif" panose="02000603000000000000" pitchFamily="2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84656"/>
                <a:ext cx="8706821" cy="532197"/>
              </a:xfrm>
              <a:prstGeom prst="rect">
                <a:avLst/>
              </a:prstGeom>
              <a:blipFill>
                <a:blip r:embed="rId3"/>
                <a:stretch>
                  <a:fillRect l="-560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5600760" y="5544663"/>
            <a:ext cx="1965153" cy="369332"/>
          </a:xfrm>
          <a:prstGeom prst="rect">
            <a:avLst/>
          </a:prstGeom>
          <a:noFill/>
          <a:ln w="38100">
            <a:solidFill>
              <a:srgbClr val="E47588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Temp.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</a:t>
            </a:r>
            <a:r>
              <a:rPr lang="en-US" b="1" u="sng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In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dependent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80307" y="3828806"/>
            <a:ext cx="1767984" cy="369332"/>
          </a:xfrm>
          <a:prstGeom prst="rect">
            <a:avLst/>
          </a:prstGeom>
          <a:noFill/>
          <a:ln w="38100">
            <a:solidFill>
              <a:srgbClr val="E47588"/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Temp. dependent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07081" y="4329975"/>
                <a:ext cx="1880643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e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solute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𝐬𝐨𝐥𝐮𝐭𝐢𝐨𝐧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1" y="4329975"/>
                <a:ext cx="1880643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768762" y="4355751"/>
                <a:ext cx="1717137" cy="566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solution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762" y="4355751"/>
                <a:ext cx="1717137" cy="5667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890557" y="6046336"/>
                <a:ext cx="1838965" cy="615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𝐒𝐨𝐥𝐯𝐞𝐧𝐭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557" y="6046336"/>
                <a:ext cx="1838965" cy="6152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5234010" y="4367058"/>
            <a:ext cx="26986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[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KCl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] means the molarity of the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KCl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solution.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123B40C9-C003-4ED3-8952-EF2B8D9FF4E8}"/>
              </a:ext>
            </a:extLst>
          </p:cNvPr>
          <p:cNvSpPr txBox="1">
            <a:spLocks noChangeArrowheads="1"/>
          </p:cNvSpPr>
          <p:nvPr/>
        </p:nvSpPr>
        <p:spPr>
          <a:xfrm>
            <a:off x="-11055" y="976219"/>
            <a:ext cx="9144000" cy="1086526"/>
          </a:xfrm>
          <a:prstGeom prst="rect">
            <a:avLst/>
          </a:prstGeom>
        </p:spPr>
        <p:txBody>
          <a:bodyPr lIns="92075" tIns="46038" rIns="92075" bIns="4603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40000"/>
              </a:spcBef>
              <a:buNone/>
              <a:defRPr/>
            </a:pPr>
            <a:r>
              <a:rPr lang="en-US" altLang="en-US" sz="18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Solution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: is a homogeneous mixture of 2 or more materials.</a:t>
            </a:r>
          </a:p>
          <a:p>
            <a:pPr marL="342900" lvl="1" indent="0">
              <a:spcBef>
                <a:spcPct val="40000"/>
              </a:spcBef>
              <a:buNone/>
              <a:defRPr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Solvent : largest fraction (largest concentration)</a:t>
            </a:r>
          </a:p>
          <a:p>
            <a:pPr marL="342900" lvl="1" indent="0">
              <a:spcBef>
                <a:spcPct val="40000"/>
              </a:spcBef>
              <a:buNone/>
              <a:defRPr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Solute(s) : minor fraction(s) (smaller concentration)</a:t>
            </a:r>
          </a:p>
          <a:p>
            <a:pPr>
              <a:spcBef>
                <a:spcPct val="40000"/>
              </a:spcBef>
              <a:defRPr/>
            </a:pP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036F5C9-6B3E-41A8-83B1-FC6EEA3AA190}"/>
                  </a:ext>
                </a:extLst>
              </p:cNvPr>
              <p:cNvSpPr/>
              <p:nvPr/>
            </p:nvSpPr>
            <p:spPr>
              <a:xfrm>
                <a:off x="207081" y="6015930"/>
                <a:ext cx="1923091" cy="6669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mole</m:t>
                          </m:r>
                          <m: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solute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𝐒𝐨𝐥𝐯𝐞𝐧𝐭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036F5C9-6B3E-41A8-83B1-FC6EEA3AA1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81" y="6015930"/>
                <a:ext cx="1923091" cy="66691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extLst>
              <a:ext uri="{FF2B5EF4-FFF2-40B4-BE49-F238E27FC236}">
                <a16:creationId xmlns:a16="http://schemas.microsoft.com/office/drawing/2014/main" id="{2B9BC3FF-9BA0-4236-90BE-C822BC062FA4}"/>
              </a:ext>
            </a:extLst>
          </p:cNvPr>
          <p:cNvSpPr/>
          <p:nvPr/>
        </p:nvSpPr>
        <p:spPr>
          <a:xfrm>
            <a:off x="2214883" y="6234455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or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8C0088-86DF-4554-9BC4-3A4C35FE6D2B}"/>
              </a:ext>
            </a:extLst>
          </p:cNvPr>
          <p:cNvSpPr txBox="1"/>
          <p:nvPr/>
        </p:nvSpPr>
        <p:spPr>
          <a:xfrm>
            <a:off x="6701785" y="1276019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Solution Video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1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7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6DEAEB2-AD76-4009-9CE6-65769B4FE02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Molarity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A308F32-B72C-4879-8D3A-33FF282130E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58479"/>
            <a:ext cx="9144000" cy="588366"/>
          </a:xfrm>
          <a:prstGeom prst="rect">
            <a:avLst/>
          </a:prstGeom>
          <a:noFill/>
        </p:spPr>
        <p:txBody>
          <a:bodyPr wrap="square" lIns="90487" tIns="44450" rIns="90487" bIns="4445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6.37 g of Al(NO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are dissolved to make a 250. mL aqueous solution.  Calculate (a) [Al(NO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]  (b) [Al</a:t>
            </a:r>
            <a:r>
              <a:rPr lang="en-US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3+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] and [NO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–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].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85EBED-68B4-4C22-BE56-0ACC0F4B981B}"/>
                  </a:ext>
                </a:extLst>
              </p:cNvPr>
              <p:cNvSpPr txBox="1"/>
              <p:nvPr/>
            </p:nvSpPr>
            <p:spPr>
              <a:xfrm>
                <a:off x="1495517" y="2375762"/>
                <a:ext cx="6084679" cy="447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6.37 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b="0" i="0" smtClean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213.0 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2.991 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10</m:t>
                        </m:r>
                      </m:e>
                      <m:sup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i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Al</m:t>
                    </m:r>
                    <m:sSub>
                      <m:sSub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NO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i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dirty="0">
                  <a:solidFill>
                    <a:srgbClr val="E47588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85EBED-68B4-4C22-BE56-0ACC0F4B9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517" y="2375762"/>
                <a:ext cx="6084679" cy="447815"/>
              </a:xfrm>
              <a:prstGeom prst="rect">
                <a:avLst/>
              </a:prstGeom>
              <a:blipFill>
                <a:blip r:embed="rId2"/>
                <a:stretch>
                  <a:fillRect l="-2305"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BAD8CC-27CA-4430-AD52-FC53FC764AAE}"/>
                  </a:ext>
                </a:extLst>
              </p:cNvPr>
              <p:cNvSpPr txBox="1"/>
              <p:nvPr/>
            </p:nvSpPr>
            <p:spPr>
              <a:xfrm>
                <a:off x="3714179" y="1708646"/>
                <a:ext cx="4978992" cy="4145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26.98 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mole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d>
                          <m:d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14.00 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d>
                        <m:d>
                          <m:d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16.00 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mol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213.0 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den>
                    </m:f>
                  </m:oMath>
                </a14:m>
                <a:endParaRPr lang="en-US" dirty="0">
                  <a:solidFill>
                    <a:srgbClr val="E47588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BAD8CC-27CA-4430-AD52-FC53FC764A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4179" y="1708646"/>
                <a:ext cx="4978992" cy="414537"/>
              </a:xfrm>
              <a:prstGeom prst="rect">
                <a:avLst/>
              </a:prstGeom>
              <a:blipFill>
                <a:blip r:embed="rId3"/>
                <a:stretch>
                  <a:fillRect l="-2815" t="-1471" r="-490" b="-19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4C29D3E-885B-4EA8-A17C-0C81CBDBC6D2}"/>
                  </a:ext>
                </a:extLst>
              </p:cNvPr>
              <p:cNvSpPr/>
              <p:nvPr/>
            </p:nvSpPr>
            <p:spPr>
              <a:xfrm>
                <a:off x="1495517" y="1698818"/>
                <a:ext cx="23478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Al</m:t>
                    </m:r>
                    <m:sSub>
                      <m:sSub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NO</m:t>
                                </m:r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i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molar</m:t>
                    </m:r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mass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  <a:latin typeface="Gill Sans MT" panose="020B0502020104020203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4C29D3E-885B-4EA8-A17C-0C81CBDBC6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517" y="1698818"/>
                <a:ext cx="2347822" cy="369332"/>
              </a:xfrm>
              <a:prstGeom prst="rect">
                <a:avLst/>
              </a:prstGeom>
              <a:blipFill>
                <a:blip r:embed="rId4"/>
                <a:stretch>
                  <a:fillRect t="-10000" r="-129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B46A2DE-A6E4-439D-9740-B4003F764F3F}"/>
                  </a:ext>
                </a:extLst>
              </p:cNvPr>
              <p:cNvSpPr txBox="1"/>
              <p:nvPr/>
            </p:nvSpPr>
            <p:spPr>
              <a:xfrm>
                <a:off x="1528870" y="3105630"/>
                <a:ext cx="4091056" cy="432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b="0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Al</m:t>
                    </m:r>
                    <m:sSub>
                      <m:sSub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NO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  <m:sub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2.991 </m:t>
                            </m:r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10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0.250 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L</m:t>
                        </m:r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=0.11964 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B46A2DE-A6E4-439D-9740-B4003F764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8870" y="3105630"/>
                <a:ext cx="4091056" cy="432106"/>
              </a:xfrm>
              <a:prstGeom prst="rect">
                <a:avLst/>
              </a:prstGeom>
              <a:blipFill>
                <a:blip r:embed="rId5"/>
                <a:stretch>
                  <a:fillRect l="-3577" b="-19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05BF9E1A-30A0-481E-848F-12FEED14E801}"/>
              </a:ext>
            </a:extLst>
          </p:cNvPr>
          <p:cNvSpPr txBox="1"/>
          <p:nvPr/>
        </p:nvSpPr>
        <p:spPr>
          <a:xfrm>
            <a:off x="0" y="3727065"/>
            <a:ext cx="7989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There are 3 NO</a:t>
            </a:r>
            <a:r>
              <a:rPr 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3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–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and 1 Al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3+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: Information given from the ionic compound Al(NO</a:t>
            </a:r>
            <a:r>
              <a:rPr 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3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)</a:t>
            </a:r>
            <a:r>
              <a:rPr 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3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5CCDE5-343A-40B0-9687-16B157087E22}"/>
                  </a:ext>
                </a:extLst>
              </p:cNvPr>
              <p:cNvSpPr/>
              <p:nvPr/>
            </p:nvSpPr>
            <p:spPr>
              <a:xfrm>
                <a:off x="0" y="4246593"/>
                <a:ext cx="5626669" cy="5582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0.11964 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Al</m:t>
                                </m:r>
                              </m:e>
                              <m:sup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3+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=0.11964 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Al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3+</m:t>
                        </m:r>
                      </m:sup>
                    </m:sSup>
                  </m:oMath>
                </a14:m>
                <a:endParaRPr lang="en-US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5F5CCDE5-343A-40B0-9687-16B157087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46593"/>
                <a:ext cx="5626669" cy="558294"/>
              </a:xfrm>
              <a:prstGeom prst="rect">
                <a:avLst/>
              </a:prstGeom>
              <a:blipFill>
                <a:blip r:embed="rId6"/>
                <a:stretch>
                  <a:fillRect l="-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5C4EFA4-9748-4951-B975-396855C4794E}"/>
                  </a:ext>
                </a:extLst>
              </p:cNvPr>
              <p:cNvSpPr/>
              <p:nvPr/>
            </p:nvSpPr>
            <p:spPr>
              <a:xfrm>
                <a:off x="0" y="5210028"/>
                <a:ext cx="5578578" cy="5390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  <a:latin typeface="Gill Sans MT" panose="020B0502020104020203" pitchFamily="34" charset="0"/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0.11964 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Sup>
                              <m:sSubSupPr>
                                <m:ctrlPr>
                                  <a:rPr lang="en-US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NO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sup>
                            </m:sSubSup>
                          </m:num>
                          <m:den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Al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E47588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NO</m:t>
                                        </m:r>
                                      </m:e>
                                      <m:sub>
                                        <m:r>
                                          <a:rPr lang="en-US" i="0">
                                            <a:solidFill>
                                              <a:srgbClr val="E47588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b>
                                <m:r>
                                  <a:rPr lang="en-US" i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=0.35892 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sSubSup>
                      <m:sSubSup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NO</m:t>
                        </m:r>
                      </m:e>
                      <m:sub>
                        <m: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  <m:sup>
                        <m: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endParaRPr lang="en-US" dirty="0"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5C4EFA4-9748-4951-B975-396855C479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210028"/>
                <a:ext cx="5578578" cy="539058"/>
              </a:xfrm>
              <a:prstGeom prst="rect">
                <a:avLst/>
              </a:prstGeom>
              <a:blipFill>
                <a:blip r:embed="rId7"/>
                <a:stretch>
                  <a:fillRect l="-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557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C465D07-E5E5-4006-BAAF-D8615CC9F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18492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What is the molarity of a solution made by dissolving 2.5 g of NaCl in enough water to make 125 mL of solution?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94BDC6B-D12E-468B-A6AD-A4B454DE040A}"/>
              </a:ext>
            </a:extLst>
          </p:cNvPr>
          <p:cNvSpPr txBox="1">
            <a:spLocks/>
          </p:cNvSpPr>
          <p:nvPr/>
        </p:nvSpPr>
        <p:spPr>
          <a:xfrm>
            <a:off x="0" y="2713083"/>
            <a:ext cx="9143999" cy="6307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Determine molarity of solution if 68.4 g of Na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PO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is added to water to make a final volume solution of 378 mL?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5B5C554-8EAE-4335-8536-C5B62C14D75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Practice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1" name="TPQuestion">
            <a:extLst>
              <a:ext uri="{FF2B5EF4-FFF2-40B4-BE49-F238E27FC236}">
                <a16:creationId xmlns:a16="http://schemas.microsoft.com/office/drawing/2014/main" id="{DD056438-15F4-4299-9708-1E5D24A24D8C}"/>
              </a:ext>
            </a:extLst>
          </p:cNvPr>
          <p:cNvSpPr txBox="1">
            <a:spLocks/>
          </p:cNvSpPr>
          <p:nvPr/>
        </p:nvSpPr>
        <p:spPr>
          <a:xfrm>
            <a:off x="0" y="5476846"/>
            <a:ext cx="9226569" cy="8382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If I want to make 2.6 L of 0.185 M KMnO</a:t>
            </a:r>
            <a:r>
              <a:rPr lang="en-US" sz="18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solution, how many grams do I weigh out?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809B12-E681-46B9-959A-279D0FA75569}"/>
              </a:ext>
            </a:extLst>
          </p:cNvPr>
          <p:cNvSpPr/>
          <p:nvPr/>
        </p:nvSpPr>
        <p:spPr>
          <a:xfrm>
            <a:off x="0" y="4225686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If I want to make 792 mL of a 0.218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NaOH solution, how many grams of NaOH do I weigh out?</a:t>
            </a:r>
          </a:p>
        </p:txBody>
      </p:sp>
    </p:spTree>
    <p:extLst>
      <p:ext uri="{BB962C8B-B14F-4D97-AF65-F5344CB8AC3E}">
        <p14:creationId xmlns:p14="http://schemas.microsoft.com/office/powerpoint/2010/main" val="4147651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0F5BC75E-836B-4006-AD84-D30EF7578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430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Dilution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is the process of preparing a less concentrated solution from a more concentrated one.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11" descr="bur75640_0412a">
            <a:extLst>
              <a:ext uri="{FF2B5EF4-FFF2-40B4-BE49-F238E27FC236}">
                <a16:creationId xmlns:a16="http://schemas.microsoft.com/office/drawing/2014/main" id="{0BFD8CDB-B7FB-4957-B494-E66E67912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t="1881" b="5887"/>
          <a:stretch>
            <a:fillRect/>
          </a:stretch>
        </p:blipFill>
        <p:spPr bwMode="auto">
          <a:xfrm>
            <a:off x="2435818" y="1653495"/>
            <a:ext cx="1468570" cy="177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2" descr="bur75640_0412b">
            <a:extLst>
              <a:ext uri="{FF2B5EF4-FFF2-40B4-BE49-F238E27FC236}">
                <a16:creationId xmlns:a16="http://schemas.microsoft.com/office/drawing/2014/main" id="{4CA4817E-8D47-4B84-BF2E-163CB5641F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2548" b="7643"/>
          <a:stretch>
            <a:fillRect/>
          </a:stretch>
        </p:blipFill>
        <p:spPr bwMode="auto">
          <a:xfrm>
            <a:off x="4367135" y="1653495"/>
            <a:ext cx="2093459" cy="1775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E08F4123-E122-408E-A186-5024052B99AA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Dilution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771F8027-4E24-4430-B392-5659A4334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3939495"/>
            <a:ext cx="7086600" cy="31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moles of solute before dilution = moles of solute after dilution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51E30CE3-7DA6-481E-B6EB-04C5C221A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52806"/>
            <a:ext cx="918085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 series of dilutions that may be used to prepare several increasingly dilute solutions is called </a:t>
            </a:r>
            <a:r>
              <a:rPr lang="en-US" altLang="en-US" b="1" i="1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Serial Dilution</a:t>
            </a:r>
            <a:r>
              <a:rPr lang="en-US" alt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. 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lvl="1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1: Prepare a dilute solution from the stock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2: Dilute a portion of the prepared solution to make a more dilute solution </a:t>
            </a:r>
          </a:p>
          <a:p>
            <a:pPr lvl="1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3: Repeat as needed</a:t>
            </a: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205A14C5-DFF5-4625-87AE-9BBC1B6C9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629365"/>
            <a:ext cx="2286000" cy="31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M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1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V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1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 = </a:t>
            </a:r>
            <a:r>
              <a:rPr lang="en-US" alt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M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2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V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Times New Roman" pitchFamily="18" charset="0"/>
              </a:rPr>
              <a:t>2</a:t>
            </a:r>
            <a:endParaRPr lang="en-US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C98103-9317-440A-9F12-4430685E3F7B}"/>
              </a:ext>
            </a:extLst>
          </p:cNvPr>
          <p:cNvSpPr txBox="1"/>
          <p:nvPr/>
        </p:nvSpPr>
        <p:spPr>
          <a:xfrm>
            <a:off x="6886359" y="1861801"/>
            <a:ext cx="15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Dilution Video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569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E82F2ABA-DCD1-472A-957D-DC294FE74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22795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In an experiment, a student needs 1.00 L of a 0.400 </a:t>
            </a:r>
            <a:r>
              <a:rPr lang="en-US" alt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KMnO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solution.  A stock solution of 1.00 </a:t>
            </a:r>
            <a:r>
              <a:rPr lang="en-US" alt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KMnO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is available. How much of the stock solution is needed?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5AE988B-9B87-4842-B68F-09FF230BA9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Dilution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EDC966-13A8-4CD3-88E7-A8CF4450D8AC}"/>
              </a:ext>
            </a:extLst>
          </p:cNvPr>
          <p:cNvSpPr/>
          <p:nvPr/>
        </p:nvSpPr>
        <p:spPr>
          <a:xfrm>
            <a:off x="0" y="172855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Solution: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Use the relationship that moles of solute before dilution = moles of solute after dilution.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5B9AFE-348D-4047-89D8-84F8895716BC}"/>
              </a:ext>
            </a:extLst>
          </p:cNvPr>
          <p:cNvSpPr/>
          <p:nvPr/>
        </p:nvSpPr>
        <p:spPr>
          <a:xfrm>
            <a:off x="1799771" y="2158785"/>
            <a:ext cx="59657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(1.00 </a:t>
            </a:r>
            <a:r>
              <a:rPr lang="en-US" altLang="en-US" i="1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KMnO</a:t>
            </a:r>
            <a:r>
              <a:rPr lang="en-US" alt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)(V</a:t>
            </a:r>
            <a:r>
              <a:rPr lang="en-US" alt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 = (0.400 </a:t>
            </a:r>
            <a:r>
              <a:rPr lang="en-US" altLang="en-US" i="1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KMnO</a:t>
            </a:r>
            <a:r>
              <a:rPr lang="en-US" alt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)(1.00 L)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alt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V</a:t>
            </a:r>
            <a:r>
              <a:rPr lang="en-US" alt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1</a:t>
            </a:r>
            <a:r>
              <a:rPr lang="en-US" alt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= 0.400 L or 400 mL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12C6624-A569-4E45-A1C3-C45D78DFF511}"/>
              </a:ext>
            </a:extLst>
          </p:cNvPr>
          <p:cNvSpPr/>
          <p:nvPr/>
        </p:nvSpPr>
        <p:spPr>
          <a:xfrm>
            <a:off x="0" y="3141051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To make the solution: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US" altLang="en-US" dirty="0">
              <a:solidFill>
                <a:srgbClr val="67AEB6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Pct val="100000"/>
            </a:pP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1. Pipet 400 mL of stock solution into a 1.00 L volumetric flask.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00B0F0"/>
              </a:buClr>
              <a:buSzPct val="100000"/>
            </a:pP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2. Carefully dilute to the calibration mark.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F41E64-2E2B-4DA8-9E86-B32563604076}"/>
              </a:ext>
            </a:extLst>
          </p:cNvPr>
          <p:cNvCxnSpPr/>
          <p:nvPr/>
        </p:nvCxnSpPr>
        <p:spPr>
          <a:xfrm>
            <a:off x="0" y="4470400"/>
            <a:ext cx="9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6">
            <a:extLst>
              <a:ext uri="{FF2B5EF4-FFF2-40B4-BE49-F238E27FC236}">
                <a16:creationId xmlns:a16="http://schemas.microsoft.com/office/drawing/2014/main" id="{C8604D21-EC54-42BC-9D28-05643840E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28863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Because most volumes measured in the laboratory are in milliliters rather than liters, it is worth pointing out that the equation can be written as</a:t>
            </a:r>
          </a:p>
        </p:txBody>
      </p:sp>
      <p:sp>
        <p:nvSpPr>
          <p:cNvPr id="19" name="TextBox 13">
            <a:extLst>
              <a:ext uri="{FF2B5EF4-FFF2-40B4-BE49-F238E27FC236}">
                <a16:creationId xmlns:a16="http://schemas.microsoft.com/office/drawing/2014/main" id="{20D9A97C-9AAB-4032-AD64-521639D0F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510584"/>
            <a:ext cx="2807368" cy="316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 eaLnBrk="0" fontAlgn="base" hangingPunct="0">
              <a:lnSpc>
                <a:spcPct val="8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</a:pPr>
            <a:r>
              <a:rPr lang="en-US" alt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× mL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× mL</a:t>
            </a:r>
            <a:r>
              <a:rPr lang="en-US" altLang="en-US" b="1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7593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6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DDED72C-A74B-4740-8774-38A96F11F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2318"/>
            <a:ext cx="9144000" cy="6143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spcBef>
                <a:spcPct val="10000"/>
              </a:spcBef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Commercial concentrated sulfuric acid is 17.8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. If 75.0 mL of this acid is diluted to 1.00 L, what is the final concentration of the acid?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3A6E6D4F-064C-410C-B631-0002E176B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804" y="1626679"/>
            <a:ext cx="5915025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spcBef>
                <a:spcPct val="20000"/>
              </a:spcBef>
              <a:defRPr/>
            </a:pPr>
            <a:r>
              <a:rPr lang="en-US" dirty="0" err="1">
                <a:solidFill>
                  <a:srgbClr val="67AEB6"/>
                </a:solidFill>
                <a:latin typeface="Gill Sans MT" panose="020B0502020104020203" pitchFamily="34" charset="0"/>
              </a:rPr>
              <a:t>M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conc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= 17.8 M 	</a:t>
            </a:r>
            <a:r>
              <a:rPr lang="en-US" i="1" dirty="0" err="1">
                <a:solidFill>
                  <a:srgbClr val="67AEB6"/>
                </a:solidFill>
                <a:latin typeface="Gill Sans MT" panose="020B0502020104020203" pitchFamily="34" charset="0"/>
              </a:rPr>
              <a:t>V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conc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 = 75.0 mL</a:t>
            </a:r>
          </a:p>
          <a:p>
            <a:pPr>
              <a:spcBef>
                <a:spcPct val="20000"/>
              </a:spcBef>
              <a:defRPr/>
            </a:pPr>
            <a:r>
              <a:rPr lang="en-US" dirty="0" err="1">
                <a:solidFill>
                  <a:srgbClr val="67AEB6"/>
                </a:solidFill>
                <a:latin typeface="Gill Sans MT" panose="020B0502020104020203" pitchFamily="34" charset="0"/>
              </a:rPr>
              <a:t>M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dil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= ?			</a:t>
            </a:r>
            <a:r>
              <a:rPr lang="en-US" i="1" dirty="0" err="1">
                <a:solidFill>
                  <a:srgbClr val="67AEB6"/>
                </a:solidFill>
                <a:latin typeface="Gill Sans MT" panose="020B0502020104020203" pitchFamily="34" charset="0"/>
              </a:rPr>
              <a:t>V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dil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 = 1000. mL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245208-FD7A-4ACA-A7C1-176467763A43}"/>
                  </a:ext>
                </a:extLst>
              </p:cNvPr>
              <p:cNvSpPr txBox="1"/>
              <p:nvPr/>
            </p:nvSpPr>
            <p:spPr>
              <a:xfrm>
                <a:off x="645242" y="2487102"/>
                <a:ext cx="1688347" cy="563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dil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con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con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dil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C245208-FD7A-4ACA-A7C1-176467763A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242" y="2487102"/>
                <a:ext cx="1688347" cy="563872"/>
              </a:xfrm>
              <a:prstGeom prst="rect">
                <a:avLst/>
              </a:prstGeom>
              <a:blipFill>
                <a:blip r:embed="rId2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07F6660-520D-41BA-ACBD-38FEBE800468}"/>
                  </a:ext>
                </a:extLst>
              </p:cNvPr>
              <p:cNvSpPr txBox="1"/>
              <p:nvPr/>
            </p:nvSpPr>
            <p:spPr>
              <a:xfrm>
                <a:off x="2355817" y="2475688"/>
                <a:ext cx="2216183" cy="5866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17.8 </m:t>
                              </m:r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75.0 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1000 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07F6660-520D-41BA-ACBD-38FEBE800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817" y="2475688"/>
                <a:ext cx="2216183" cy="5866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4DBBD0A-D319-4475-8B39-EF6A9CFA604F}"/>
                  </a:ext>
                </a:extLst>
              </p:cNvPr>
              <p:cNvSpPr txBox="1"/>
              <p:nvPr/>
            </p:nvSpPr>
            <p:spPr>
              <a:xfrm>
                <a:off x="4594228" y="2630537"/>
                <a:ext cx="977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=1.34 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4DBBD0A-D319-4475-8B39-EF6A9CFA6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4228" y="2630537"/>
                <a:ext cx="977062" cy="276999"/>
              </a:xfrm>
              <a:prstGeom prst="rect">
                <a:avLst/>
              </a:prstGeom>
              <a:blipFill>
                <a:blip r:embed="rId4"/>
                <a:stretch>
                  <a:fillRect l="-2500" r="-5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>
            <a:extLst>
              <a:ext uri="{FF2B5EF4-FFF2-40B4-BE49-F238E27FC236}">
                <a16:creationId xmlns:a16="http://schemas.microsoft.com/office/drawing/2014/main" id="{0EFD2414-B1A2-4C0B-A628-B5B5EBB2202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Practice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1A75DCB-B9BB-4324-921D-54B4D35D8ADC}"/>
              </a:ext>
            </a:extLst>
          </p:cNvPr>
          <p:cNvCxnSpPr/>
          <p:nvPr/>
        </p:nvCxnSpPr>
        <p:spPr>
          <a:xfrm flipV="1">
            <a:off x="4151672" y="2531346"/>
            <a:ext cx="272845" cy="143435"/>
          </a:xfrm>
          <a:prstGeom prst="line">
            <a:avLst/>
          </a:prstGeom>
          <a:ln w="19050">
            <a:solidFill>
              <a:srgbClr val="67A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7767423-6BE3-4F82-9475-6E07E5CFF879}"/>
              </a:ext>
            </a:extLst>
          </p:cNvPr>
          <p:cNvCxnSpPr/>
          <p:nvPr/>
        </p:nvCxnSpPr>
        <p:spPr>
          <a:xfrm flipV="1">
            <a:off x="3714136" y="2887152"/>
            <a:ext cx="272845" cy="143435"/>
          </a:xfrm>
          <a:prstGeom prst="line">
            <a:avLst/>
          </a:prstGeom>
          <a:ln w="19050">
            <a:solidFill>
              <a:srgbClr val="67AE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">
            <a:extLst>
              <a:ext uri="{FF2B5EF4-FFF2-40B4-BE49-F238E27FC236}">
                <a16:creationId xmlns:a16="http://schemas.microsoft.com/office/drawing/2014/main" id="{2BD59DF2-1C34-476A-80B6-05C5CCCA302C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621886"/>
            <a:ext cx="9144000" cy="328580"/>
          </a:xfrm>
          <a:prstGeom prst="rect">
            <a:avLst/>
          </a:prstGeom>
          <a:noFill/>
        </p:spPr>
        <p:txBody>
          <a:bodyPr lIns="90487" tIns="44450" rIns="90487" bIns="4445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Prepare a 0.5000 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solution of potassium permanganate in a 250.0 mL volumetric flask.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1D8AE02B-7CF2-4D5C-B03C-4CA08E36D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882" y="3927659"/>
            <a:ext cx="8835117" cy="8207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>
              <a:spcBef>
                <a:spcPct val="20000"/>
              </a:spcBef>
              <a:defRPr/>
            </a:pP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Mass of KMnO</a:t>
            </a:r>
            <a:r>
              <a:rPr lang="en-US" baseline="-25000" dirty="0">
                <a:solidFill>
                  <a:srgbClr val="67AEB6"/>
                </a:solidFill>
                <a:latin typeface="Gill Sans MT" panose="020B0502020104020203" pitchFamily="34" charset="0"/>
              </a:rPr>
              <a:t>4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required: to find mass we have to find moles. We can use the volume and concentration for this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10581B7-98CC-462F-9D99-639486929893}"/>
                  </a:ext>
                </a:extLst>
              </p:cNvPr>
              <p:cNvSpPr/>
              <p:nvPr/>
            </p:nvSpPr>
            <p:spPr>
              <a:xfrm>
                <a:off x="2781971" y="4342037"/>
                <a:ext cx="2126801" cy="558358"/>
              </a:xfrm>
              <a:prstGeom prst="rect">
                <a:avLst/>
              </a:prstGeom>
              <a:ln w="28575">
                <a:solidFill>
                  <a:srgbClr val="E47588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Remember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: </m:t>
                      </m:r>
                      <m:r>
                        <a:rPr lang="en-US" sz="16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60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 i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 i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10581B7-98CC-462F-9D99-6394869298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971" y="4342037"/>
                <a:ext cx="2126801" cy="55835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solidFill>
                  <a:srgbClr val="E47588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4">
                <a:extLst>
                  <a:ext uri="{FF2B5EF4-FFF2-40B4-BE49-F238E27FC236}">
                    <a16:creationId xmlns:a16="http://schemas.microsoft.com/office/drawing/2014/main" id="{4D6A6C06-ED0D-404C-9226-67A377C634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011" y="5900194"/>
                <a:ext cx="1562537" cy="796259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lIns="90487" tIns="44450" rIns="90487" bIns="44450"/>
              <a:lstStyle/>
              <a:p>
                <a:pPr marL="285750" indent="-28575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0.1250 </m:t>
                              </m:r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num>
                            <m:den/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E47588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1" name="Rectangle 4">
                <a:extLst>
                  <a:ext uri="{FF2B5EF4-FFF2-40B4-BE49-F238E27FC236}">
                    <a16:creationId xmlns:a16="http://schemas.microsoft.com/office/drawing/2014/main" id="{4D6A6C06-ED0D-404C-9226-67A377C6349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13011" y="5900194"/>
                <a:ext cx="1562537" cy="7962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27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599CA9F-C57B-407F-89ED-B526C2E3891B}"/>
                  </a:ext>
                </a:extLst>
              </p:cNvPr>
              <p:cNvSpPr/>
              <p:nvPr/>
            </p:nvSpPr>
            <p:spPr>
              <a:xfrm>
                <a:off x="1402698" y="5052742"/>
                <a:ext cx="138236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0.2500 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num>
                            <m:den/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E47588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599CA9F-C57B-407F-89ED-B526C2E38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2698" y="5052742"/>
                <a:ext cx="1382366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81A2B37-E0F6-4741-923A-055DCECC8966}"/>
                  </a:ext>
                </a:extLst>
              </p:cNvPr>
              <p:cNvSpPr/>
              <p:nvPr/>
            </p:nvSpPr>
            <p:spPr>
              <a:xfrm>
                <a:off x="2509844" y="5052742"/>
                <a:ext cx="243002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0.5000 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𝐾𝑀𝑛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81A2B37-E0F6-4741-923A-055DCECC89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844" y="5052742"/>
                <a:ext cx="2430024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00B9A53-D5AF-4F9E-832D-2157206E2639}"/>
                  </a:ext>
                </a:extLst>
              </p:cNvPr>
              <p:cNvSpPr/>
              <p:nvPr/>
            </p:nvSpPr>
            <p:spPr>
              <a:xfrm>
                <a:off x="4689640" y="5231321"/>
                <a:ext cx="23823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=0.1250 </m:t>
                      </m:r>
                      <m:r>
                        <m:rPr>
                          <m:sty m:val="p"/>
                        </m:rPr>
                        <a:rPr lang="en-US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𝐾𝑀𝑛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D00B9A53-D5AF-4F9E-832D-2157206E26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640" y="5231321"/>
                <a:ext cx="238231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E92FEBF-DE7B-4C19-B300-7B35B952EF89}"/>
                  </a:ext>
                </a:extLst>
              </p:cNvPr>
              <p:cNvSpPr/>
              <p:nvPr/>
            </p:nvSpPr>
            <p:spPr>
              <a:xfrm>
                <a:off x="2761446" y="5911539"/>
                <a:ext cx="217822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158.03 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𝐾𝑀𝑛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E92FEBF-DE7B-4C19-B300-7B35B952E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446" y="5911539"/>
                <a:ext cx="2178224" cy="71468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807A63B-6E0F-4CCA-AF91-3C622F96C2D2}"/>
                  </a:ext>
                </a:extLst>
              </p:cNvPr>
              <p:cNvSpPr/>
              <p:nvPr/>
            </p:nvSpPr>
            <p:spPr>
              <a:xfrm>
                <a:off x="4731032" y="6071769"/>
                <a:ext cx="202241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=19.75 </m:t>
                      </m:r>
                      <m:r>
                        <a:rPr lang="en-US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𝐾𝑀𝑛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B807A63B-6E0F-4CCA-AF91-3C622F96C2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032" y="6071769"/>
                <a:ext cx="2022413" cy="369332"/>
              </a:xfrm>
              <a:prstGeom prst="rect">
                <a:avLst/>
              </a:prstGeom>
              <a:blipFill>
                <a:blip r:embed="rId11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56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20" grpId="0"/>
      <p:bldP spid="21" grpId="0"/>
      <p:bldP spid="27" grpId="0"/>
      <p:bldP spid="28" grpId="0" animBg="1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01218AE2-122C-4892-926B-AA28AF76DBA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Practice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58A5CC5-44E5-4401-91E2-66CF6C52D58B}"/>
              </a:ext>
            </a:extLst>
          </p:cNvPr>
          <p:cNvSpPr txBox="1">
            <a:spLocks/>
          </p:cNvSpPr>
          <p:nvPr/>
        </p:nvSpPr>
        <p:spPr>
          <a:xfrm>
            <a:off x="0" y="1176093"/>
            <a:ext cx="9144000" cy="54864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Gill Sans MT" panose="020B0502020104020203" pitchFamily="34" charset="0"/>
                <a:cs typeface="Arial" panose="020B0604020202020204" pitchFamily="34" charset="0"/>
              </a:rPr>
              <a:t>1. How many mL of 0.745 </a:t>
            </a:r>
            <a:r>
              <a:rPr lang="en-US" sz="1800" i="1" dirty="0">
                <a:latin typeface="Gill Sans MT" panose="020B0502020104020203" pitchFamily="34" charset="0"/>
                <a:cs typeface="Arial" panose="020B0604020202020204" pitchFamily="34" charset="0"/>
              </a:rPr>
              <a:t>M </a:t>
            </a:r>
            <a:r>
              <a:rPr lang="en-US" sz="1800" dirty="0">
                <a:latin typeface="Gill Sans MT" panose="020B0502020104020203" pitchFamily="34" charset="0"/>
                <a:cs typeface="Arial" panose="020B0604020202020204" pitchFamily="34" charset="0"/>
              </a:rPr>
              <a:t>solution do I use to make 750 mL of 0.680 </a:t>
            </a:r>
            <a:r>
              <a:rPr lang="en-US" sz="1800" i="1" dirty="0"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sz="1800" dirty="0">
                <a:latin typeface="Gill Sans MT" panose="020B0502020104020203" pitchFamily="34" charset="0"/>
                <a:cs typeface="Arial" panose="020B0604020202020204" pitchFamily="34" charset="0"/>
              </a:rPr>
              <a:t> solution?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264415-32BA-4650-81EB-5DD932D166C1}"/>
              </a:ext>
            </a:extLst>
          </p:cNvPr>
          <p:cNvSpPr/>
          <p:nvPr/>
        </p:nvSpPr>
        <p:spPr>
          <a:xfrm>
            <a:off x="0" y="207974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Gill Sans MT" panose="020B0502020104020203" pitchFamily="34" charset="0"/>
                <a:cs typeface="Arial" panose="020B0604020202020204" pitchFamily="34" charset="0"/>
              </a:rPr>
              <a:t>2. I have a standard solution KMnO</a:t>
            </a:r>
            <a:r>
              <a:rPr lang="en-US" baseline="-25000" dirty="0"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latin typeface="Gill Sans MT" panose="020B0502020104020203" pitchFamily="34" charset="0"/>
                <a:cs typeface="Arial" panose="020B0604020202020204" pitchFamily="34" charset="0"/>
              </a:rPr>
              <a:t> that is 0.500 M.  How, using that standard solution, do I make 250 mL of a 0.218 </a:t>
            </a:r>
            <a:r>
              <a:rPr lang="en-US" i="1" dirty="0"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dirty="0">
                <a:latin typeface="Gill Sans MT" panose="020B0502020104020203" pitchFamily="34" charset="0"/>
                <a:cs typeface="Arial" panose="020B0604020202020204" pitchFamily="34" charset="0"/>
              </a:rPr>
              <a:t> solution?</a:t>
            </a:r>
          </a:p>
        </p:txBody>
      </p:sp>
      <p:sp>
        <p:nvSpPr>
          <p:cNvPr id="11" name="TPQuestion">
            <a:extLst>
              <a:ext uri="{FF2B5EF4-FFF2-40B4-BE49-F238E27FC236}">
                <a16:creationId xmlns:a16="http://schemas.microsoft.com/office/drawing/2014/main" id="{FDDBDBFA-AA5C-42F2-928E-38024707D76E}"/>
              </a:ext>
            </a:extLst>
          </p:cNvPr>
          <p:cNvSpPr txBox="1">
            <a:spLocks/>
          </p:cNvSpPr>
          <p:nvPr/>
        </p:nvSpPr>
        <p:spPr>
          <a:xfrm>
            <a:off x="6370" y="3356635"/>
            <a:ext cx="9137629" cy="838200"/>
          </a:xfrm>
          <a:prstGeom prst="rect">
            <a:avLst/>
          </a:prstGeom>
          <a:ln>
            <a:noFill/>
          </a:ln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3. What volume of 0.62 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Na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solution should I use if I want to make 500 mL of 0.14 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solution?</a:t>
            </a:r>
          </a:p>
        </p:txBody>
      </p:sp>
      <p:sp>
        <p:nvSpPr>
          <p:cNvPr id="13" name="TPQuestion">
            <a:extLst>
              <a:ext uri="{FF2B5EF4-FFF2-40B4-BE49-F238E27FC236}">
                <a16:creationId xmlns:a16="http://schemas.microsoft.com/office/drawing/2014/main" id="{8E59E2F0-9BF0-4D72-BC08-D0138502CB1A}"/>
              </a:ext>
            </a:extLst>
          </p:cNvPr>
          <p:cNvSpPr txBox="1">
            <a:spLocks/>
          </p:cNvSpPr>
          <p:nvPr/>
        </p:nvSpPr>
        <p:spPr>
          <a:xfrm>
            <a:off x="0" y="4661392"/>
            <a:ext cx="9137628" cy="1759222"/>
          </a:xfrm>
          <a:prstGeom prst="rect">
            <a:avLst/>
          </a:prstGeom>
          <a:ln>
            <a:noFill/>
          </a:ln>
          <a:effectLst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4. What mass of 71% HNO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is contained in 0.500 L of solution knowing that the density of HNO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solution is 1.42 g/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mL.</a:t>
            </a:r>
            <a:b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b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Could also ask how many moles of HNO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?</a:t>
            </a:r>
            <a:b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</a:b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742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86526"/>
            <a:ext cx="8016875" cy="685800"/>
          </a:xfrm>
          <a:prstGeom prst="rect">
            <a:avLst/>
          </a:prstGeom>
        </p:spPr>
        <p:txBody>
          <a:bodyPr lIns="92075" tIns="46038" rIns="92075" bIns="4603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Concentration Units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0700" y="1155700"/>
                <a:ext cx="3930563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Fraction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solute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Total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solution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1155700"/>
                <a:ext cx="3930563" cy="5260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0700" y="2133600"/>
                <a:ext cx="3906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Percent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Fraction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∗100%</m:t>
                      </m:r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00" y="2133600"/>
                <a:ext cx="3906518" cy="276999"/>
              </a:xfrm>
              <a:prstGeom prst="rect">
                <a:avLst/>
              </a:prstGeom>
              <a:blipFill>
                <a:blip r:embed="rId3"/>
                <a:stretch>
                  <a:fillRect l="-780" r="-624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0" y="3169540"/>
            <a:ext cx="8928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Example Problem: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4.6 g of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NaCl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is dissolved in 500 g of water. What is the mass percent of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NaCl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?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" y="3205670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14299" y="4215661"/>
                <a:ext cx="3165418" cy="6671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𝐠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𝐍𝐚𝐂𝐥</m:t>
                          </m:r>
                        </m:num>
                        <m:den>
                          <m:d>
                            <m:dPr>
                              <m:ctrlPr>
                                <a:rPr lang="en-US" b="1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𝟓𝟎𝟎</m:t>
                                  </m:r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𝐠</m:t>
                                  </m:r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b>
                                  <m:r>
                                    <a:rPr lang="en-US" b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𝐎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𝐠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𝐍𝐚𝐂𝐥</m:t>
                              </m:r>
                            </m:e>
                          </m:d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4299" y="4215661"/>
                <a:ext cx="3165418" cy="667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863125" y="4381376"/>
                <a:ext cx="12891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𝟎𝟎𝟗𝟏𝟏𝟔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125" y="4381376"/>
                <a:ext cx="1289135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09792" y="4355609"/>
                <a:ext cx="20409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𝐌𝐚𝐬𝐬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𝐅𝐫𝐚𝐜𝐭𝐢𝐨𝐧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792" y="4355609"/>
                <a:ext cx="204094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176416" y="5325739"/>
                <a:ext cx="19207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𝐌𝐚𝐬𝐬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𝐏𝐞𝐫𝐜𝐞𝐧𝐭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416" y="5325739"/>
                <a:ext cx="192071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876019" y="5325739"/>
                <a:ext cx="23744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1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𝟎𝟎𝟗𝟏𝟏𝟔</m:t>
                          </m:r>
                        </m:e>
                      </m:d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d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019" y="5325739"/>
                <a:ext cx="237443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154833" y="5329303"/>
                <a:ext cx="12298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𝟗𝟏𝟏𝟔</m:t>
                      </m:r>
                      <m:r>
                        <a:rPr lang="en-US" b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b="1" dirty="0">
                  <a:solidFill>
                    <a:srgbClr val="E47588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4833" y="5329303"/>
                <a:ext cx="12298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62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18" grpId="0"/>
      <p:bldP spid="19" grpId="0"/>
      <p:bldP spid="20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62949" y="6086319"/>
            <a:ext cx="31449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72473"/>
            <a:ext cx="8252670" cy="5478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Molecular and Formula Mass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2EF7F2-6D07-4FD0-86CD-1FA4D81F0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0292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The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molecular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mass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is the mass in atomic mass units (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) of an individual molecule. </a:t>
            </a: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marL="0" lvl="1"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To calculate molecular mass, multiply the atomic mass of each element in a molecule by the number of atoms of that element and then total the masses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983188-C35A-4EF8-BF4E-DE3B85378B0B}"/>
              </a:ext>
            </a:extLst>
          </p:cNvPr>
          <p:cNvSpPr txBox="1"/>
          <p:nvPr/>
        </p:nvSpPr>
        <p:spPr>
          <a:xfrm>
            <a:off x="0" y="341840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Because the atomic masses on the periodic table are average atomic masses, the result of such a determination is an average molecular mass, sometimes referred to as the </a:t>
            </a:r>
            <a:r>
              <a:rPr lang="en-US" altLang="en-US" b="1" u="sng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molecular weight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AC6A597-CEA0-420B-B95E-6103ACA394A1}"/>
              </a:ext>
            </a:extLst>
          </p:cNvPr>
          <p:cNvSpPr txBox="1"/>
          <p:nvPr/>
        </p:nvSpPr>
        <p:spPr>
          <a:xfrm>
            <a:off x="2138586" y="2296923"/>
            <a:ext cx="768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Molecular mass of H</a:t>
            </a:r>
            <a:r>
              <a:rPr lang="en-US" altLang="en-US" b="1" baseline="-25000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O: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C1329DE-8C01-4E19-8012-A5C070DF2F67}"/>
              </a:ext>
            </a:extLst>
          </p:cNvPr>
          <p:cNvSpPr txBox="1"/>
          <p:nvPr/>
        </p:nvSpPr>
        <p:spPr>
          <a:xfrm>
            <a:off x="2125523" y="2627066"/>
            <a:ext cx="572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2(atomic mass units of H) +(1)(atomic mass units of O)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E6B4E9D-2EB3-4FB8-940B-EF88EB433329}"/>
              </a:ext>
            </a:extLst>
          </p:cNvPr>
          <p:cNvSpPr/>
          <p:nvPr/>
        </p:nvSpPr>
        <p:spPr>
          <a:xfrm>
            <a:off x="2138586" y="3039156"/>
            <a:ext cx="154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2(1.008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)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47E21D-B0A2-432F-8901-31A4477C983D}"/>
              </a:ext>
            </a:extLst>
          </p:cNvPr>
          <p:cNvSpPr/>
          <p:nvPr/>
        </p:nvSpPr>
        <p:spPr>
          <a:xfrm>
            <a:off x="3472356" y="3037272"/>
            <a:ext cx="2093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+ (1)(16.00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)  =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4914EE4-39A1-4B05-8497-7445EBB9E13E}"/>
              </a:ext>
            </a:extLst>
          </p:cNvPr>
          <p:cNvSpPr/>
          <p:nvPr/>
        </p:nvSpPr>
        <p:spPr>
          <a:xfrm>
            <a:off x="5403748" y="3044127"/>
            <a:ext cx="1150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18.02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0" name="TextBox 10">
            <a:extLst>
              <a:ext uri="{FF2B5EF4-FFF2-40B4-BE49-F238E27FC236}">
                <a16:creationId xmlns:a16="http://schemas.microsoft.com/office/drawing/2014/main" id="{2D41687F-0AEE-465D-ADEB-C6E331503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" y="4427734"/>
            <a:ext cx="913728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Although an ionic compound does not have a molecular mass, we can use its empirical formula to determine its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formula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mass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(the mass of a “formula unit”), sometimes called the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formula</a:t>
            </a: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E47588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weight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.</a:t>
            </a: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The process is the same:  </a:t>
            </a: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To calculate formula mass, multiply the atomic mass for each element </a:t>
            </a: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in a formula unit by the number of atoms of that element and </a:t>
            </a:r>
          </a:p>
          <a:p>
            <a:pPr eaLnBrk="0" hangingPunct="0"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then total the masses</a:t>
            </a:r>
          </a:p>
        </p:txBody>
      </p:sp>
    </p:spTree>
    <p:extLst>
      <p:ext uri="{BB962C8B-B14F-4D97-AF65-F5344CB8AC3E}">
        <p14:creationId xmlns:p14="http://schemas.microsoft.com/office/powerpoint/2010/main" val="273470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8" grpId="0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" y="337480"/>
            <a:ext cx="8907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Concentration: Mole fraction (no units)</a:t>
            </a:r>
          </a:p>
        </p:txBody>
      </p:sp>
      <p:sp>
        <p:nvSpPr>
          <p:cNvPr id="9" name="Rectangle 8"/>
          <p:cNvSpPr/>
          <p:nvPr/>
        </p:nvSpPr>
        <p:spPr>
          <a:xfrm>
            <a:off x="2" y="3705681"/>
            <a:ext cx="8923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Concentration: Mole percent (</a:t>
            </a:r>
            <a:r>
              <a:rPr lang="en-US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mol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%): mole fraction as a percentage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49027" y="1412239"/>
            <a:ext cx="3859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Large </a:t>
            </a:r>
            <a:r>
              <a:rPr lang="el-GR" i="1" dirty="0">
                <a:solidFill>
                  <a:srgbClr val="E47588"/>
                </a:solidFill>
                <a:ea typeface="CMU Sans Serif" panose="02000603000000000000" pitchFamily="2" charset="0"/>
              </a:rPr>
              <a:t>χ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solute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</a:t>
            </a:r>
            <a:r>
              <a:rPr lang="en-US" b="1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= large amount of solute relative to solvent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849026" y="2661173"/>
            <a:ext cx="3859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Large </a:t>
            </a:r>
            <a:r>
              <a:rPr lang="el-GR" i="1" dirty="0">
                <a:solidFill>
                  <a:srgbClr val="E47588"/>
                </a:solidFill>
                <a:ea typeface="CMU Sans Serif" panose="02000603000000000000" pitchFamily="2" charset="0"/>
              </a:rPr>
              <a:t>χ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solvent</a:t>
            </a:r>
            <a:r>
              <a:rPr lang="en-US" b="1" dirty="0">
                <a:solidFill>
                  <a:srgbClr val="E47588"/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= large amount of solvent relative to solute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3115" y="1381987"/>
                <a:ext cx="2741135" cy="5211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χ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𝑠𝑜𝑙𝑢𝑡𝑒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𝑠𝑜𝑙𝑢𝑡𝑒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𝑠𝑜𝑙𝑢𝑡𝑒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𝑠𝑜𝑙𝑣𝑒𝑛𝑡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15" y="1381987"/>
                <a:ext cx="2741135" cy="5211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52562" y="2561493"/>
                <a:ext cx="2835135" cy="5211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χ</m:t>
                          </m:r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𝑠𝑜𝑙𝑣𝑒𝑛𝑡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𝑠𝑜𝑙𝑣𝑒𝑛𝑡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𝑠𝑜𝑙𝑢𝑡𝑒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𝑠𝑜𝑙𝑣𝑒𝑛𝑡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62" y="2561493"/>
                <a:ext cx="2835135" cy="5211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3115" y="4731298"/>
                <a:ext cx="3405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𝑚𝑜𝑙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%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𝑠𝑜𝑙𝑢𝑡𝑒</m:t>
                        </m:r>
                      </m:sub>
                    </m:sSub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𝑠𝑜𝑙𝑢𝑡𝑒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∗(100%)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15" y="4731298"/>
                <a:ext cx="3405291" cy="276999"/>
              </a:xfrm>
              <a:prstGeom prst="rect">
                <a:avLst/>
              </a:prstGeom>
              <a:blipFill>
                <a:blip r:embed="rId4"/>
                <a:stretch>
                  <a:fillRect l="-2509" r="-2867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2562" y="5508477"/>
                <a:ext cx="35932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𝑚𝑜𝑙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%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𝑠𝑜𝑙𝑣𝑒𝑛𝑡</m:t>
                        </m:r>
                      </m:sub>
                    </m:sSub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χ</m:t>
                            </m:r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𝑠𝑜𝑙𝑣𝑒𝑛𝑡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∗(100%)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62" y="5508477"/>
                <a:ext cx="3593291" cy="276999"/>
              </a:xfrm>
              <a:prstGeom prst="rect">
                <a:avLst/>
              </a:prstGeom>
              <a:blipFill>
                <a:blip r:embed="rId5"/>
                <a:stretch>
                  <a:fillRect l="-2377" t="-2222" r="-2716" b="-3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2656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34779"/>
            <a:ext cx="892386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Concentration: Parts by mass</a:t>
            </a:r>
          </a:p>
        </p:txBody>
      </p:sp>
      <p:sp>
        <p:nvSpPr>
          <p:cNvPr id="9" name="Rectangle 8"/>
          <p:cNvSpPr/>
          <p:nvPr/>
        </p:nvSpPr>
        <p:spPr>
          <a:xfrm>
            <a:off x="769115" y="1606869"/>
            <a:ext cx="2332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Percent by mass (%)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9115" y="2013679"/>
            <a:ext cx="3631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Parts per million by mass (ppm)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9115" y="2420490"/>
            <a:ext cx="3457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Parts per billion by mass (ppb)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3200879"/>
            <a:ext cx="892386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Concentration: Parts by volume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9115" y="4667832"/>
            <a:ext cx="2589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Percent by volume (%)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9115" y="5074642"/>
            <a:ext cx="3887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Parts per million by volume (ppm)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9115" y="5481453"/>
            <a:ext cx="3714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Parts per billion by volume (ppb)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69115" y="945754"/>
                <a:ext cx="3839513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𝐦𝐚𝐬𝐬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𝐬𝐨𝐥𝐮𝐭𝐞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𝐦𝐚𝐬𝐬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𝐬𝐨𝐥𝐮𝐭𝐢𝐨𝐧</m:t>
                        </m:r>
                      </m:den>
                    </m:f>
                    <m:r>
                      <a:rPr lang="en-US" b="1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𝐦𝐮𝐥𝐭𝐢𝐩𝐥𝐢𝐜𝐚𝐭𝐢𝐨𝐧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𝐟𝐚𝐜𝐭𝐨𝐫</m:t>
                    </m:r>
                  </m:oMath>
                </a14:m>
                <a:r>
                  <a:rPr lang="en-US" b="1" dirty="0">
                    <a:solidFill>
                      <a:srgbClr val="E47588"/>
                    </a:solidFill>
                    <a:effectLst/>
                    <a:latin typeface="Gill Sans MT" panose="020B0502020104020203" pitchFamily="34" charset="0"/>
                  </a:rPr>
                  <a:t> 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15" y="945754"/>
                <a:ext cx="3839513" cy="496674"/>
              </a:xfrm>
              <a:prstGeom prst="rect">
                <a:avLst/>
              </a:prstGeom>
              <a:blipFill>
                <a:blip r:embed="rId2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765659" y="1569571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65659" y="2019216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</a:t>
            </a:r>
            <a:r>
              <a:rPr lang="en-US" baseline="30000" dirty="0">
                <a:solidFill>
                  <a:srgbClr val="E47588"/>
                </a:solidFill>
                <a:latin typeface="Gill Sans MT" panose="020B0502020104020203" pitchFamily="34" charset="0"/>
              </a:rPr>
              <a:t>6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65659" y="2413789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</a:t>
            </a:r>
            <a:r>
              <a:rPr lang="en-US" baseline="30000" dirty="0">
                <a:solidFill>
                  <a:srgbClr val="E47588"/>
                </a:solidFill>
                <a:latin typeface="Gill Sans MT" panose="020B0502020104020203" pitchFamily="34" charset="0"/>
              </a:rPr>
              <a:t>9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769115" y="3751025"/>
                <a:ext cx="4023858" cy="496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𝐯𝐨𝐥𝐮𝐦𝐞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𝐬𝐨𝐥𝐮𝐭𝐞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𝐯𝐨𝐥𝐮𝐦𝐞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𝐬𝐨𝐥𝐮𝐭𝐢𝐨𝐧</m:t>
                        </m:r>
                      </m:den>
                    </m:f>
                    <m:r>
                      <a:rPr lang="en-US" b="1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𝐦𝐮𝐥𝐭𝐢𝐩𝐥𝐢𝐜𝐚𝐭𝐢𝐨𝐧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solidFill>
                          <a:srgbClr val="E47588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𝐟𝐚𝐜𝐭𝐨𝐫</m:t>
                    </m:r>
                  </m:oMath>
                </a14:m>
                <a:r>
                  <a:rPr lang="en-US" b="1" dirty="0">
                    <a:solidFill>
                      <a:srgbClr val="E47588"/>
                    </a:solidFill>
                    <a:effectLst/>
                    <a:latin typeface="Gill Sans MT" panose="020B0502020104020203" pitchFamily="34" charset="0"/>
                  </a:rPr>
                  <a:t> </a:t>
                </a:r>
                <a:endParaRPr 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15" y="3751025"/>
                <a:ext cx="4023858" cy="496674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765659" y="4663487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765659" y="5113132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</a:t>
            </a:r>
            <a:r>
              <a:rPr lang="en-US" baseline="30000" dirty="0">
                <a:solidFill>
                  <a:srgbClr val="E47588"/>
                </a:solidFill>
                <a:latin typeface="Gill Sans MT" panose="020B0502020104020203" pitchFamily="34" charset="0"/>
              </a:rPr>
              <a:t>6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65659" y="5507705"/>
            <a:ext cx="251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Mult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. Factor = 10</a:t>
            </a:r>
            <a:r>
              <a:rPr lang="en-US" baseline="30000" dirty="0">
                <a:solidFill>
                  <a:srgbClr val="E47588"/>
                </a:solidFill>
                <a:latin typeface="Gill Sans MT" panose="020B0502020104020203" pitchFamily="34" charset="0"/>
              </a:rPr>
              <a:t>9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620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15787"/>
            <a:ext cx="7927975" cy="685800"/>
          </a:xfrm>
          <a:prstGeom prst="rect">
            <a:avLst/>
          </a:prstGeom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Converting Units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893195"/>
            <a:ext cx="9143999" cy="6904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>
            <a:lvl1pPr marL="282575" indent="-282575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Sea water is 10,600 ppm Na</a:t>
            </a:r>
            <a:r>
              <a:rPr lang="en-US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+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.  Calculate the mass fraction and molarity of sodium ions in sea water. The density of sea water is 1.03 g/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mL.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  <a:p>
            <a:pPr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-1" y="1566911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5F8EE6-F36A-4A27-AFB7-D09BFDB907F3}"/>
                  </a:ext>
                </a:extLst>
              </p:cNvPr>
              <p:cNvSpPr txBox="1"/>
              <p:nvPr/>
            </p:nvSpPr>
            <p:spPr>
              <a:xfrm>
                <a:off x="324487" y="1648138"/>
                <a:ext cx="2855654" cy="595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10,600 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ppm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10,600 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Na</m:t>
                              </m:r>
                            </m:e>
                            <m:sup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solution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B5F8EE6-F36A-4A27-AFB7-D09BFDB90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87" y="1648138"/>
                <a:ext cx="2855654" cy="5955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94A3F88-2A68-4004-ACE2-9E2F0398C3A0}"/>
                  </a:ext>
                </a:extLst>
              </p:cNvPr>
              <p:cNvSpPr txBox="1"/>
              <p:nvPr/>
            </p:nvSpPr>
            <p:spPr>
              <a:xfrm>
                <a:off x="285750" y="2443093"/>
                <a:ext cx="4001032" cy="595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fraction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10,600 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Na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solution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=0.0106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94A3F88-2A68-4004-ACE2-9E2F0398C3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50" y="2443093"/>
                <a:ext cx="4001032" cy="5955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619B615-214C-4979-8EE1-2CDA1790D870}"/>
                  </a:ext>
                </a:extLst>
              </p:cNvPr>
              <p:cNvSpPr txBox="1"/>
              <p:nvPr/>
            </p:nvSpPr>
            <p:spPr>
              <a:xfrm>
                <a:off x="388158" y="4043606"/>
                <a:ext cx="439594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10,600 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Na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Na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22.00 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Na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=461.1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619B615-214C-4979-8EE1-2CDA1790D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58" y="4043606"/>
                <a:ext cx="4395947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F9BD84-E609-4EB1-997A-789D9E3D6327}"/>
                  </a:ext>
                </a:extLst>
              </p:cNvPr>
              <p:cNvSpPr txBox="1"/>
              <p:nvPr/>
            </p:nvSpPr>
            <p:spPr>
              <a:xfrm>
                <a:off x="388158" y="3334346"/>
                <a:ext cx="2045367" cy="5211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Molarity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F9BD84-E609-4EB1-997A-789D9E3D6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58" y="3334346"/>
                <a:ext cx="2045367" cy="521105"/>
              </a:xfrm>
              <a:prstGeom prst="rect">
                <a:avLst/>
              </a:prstGeom>
              <a:blipFill>
                <a:blip r:embed="rId5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6C6B68D-7A3E-46CD-BDB4-28B3D86CB5E1}"/>
                  </a:ext>
                </a:extLst>
              </p:cNvPr>
              <p:cNvSpPr txBox="1"/>
              <p:nvPr/>
            </p:nvSpPr>
            <p:spPr>
              <a:xfrm>
                <a:off x="388158" y="4797472"/>
                <a:ext cx="5286191" cy="6279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p>
                              </m:sSup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  <m:r>
                                <a:rPr lang="en-US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1.03 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9.709 </m:t>
                          </m:r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10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mL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6C6B68D-7A3E-46CD-BDB4-28B3D86CB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58" y="4797472"/>
                <a:ext cx="5286191" cy="6279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28D108-894B-46FE-B348-3DA08ADAB682}"/>
                  </a:ext>
                </a:extLst>
              </p:cNvPr>
              <p:cNvSpPr txBox="1"/>
              <p:nvPr/>
            </p:nvSpPr>
            <p:spPr>
              <a:xfrm>
                <a:off x="388158" y="5660005"/>
                <a:ext cx="3440044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Molarity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461.1 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970.9 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=0.475 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28D108-894B-46FE-B348-3DA08ADAB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58" y="5660005"/>
                <a:ext cx="3440044" cy="52597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44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15787"/>
            <a:ext cx="7927975" cy="685800"/>
          </a:xfrm>
          <a:prstGeom prst="rect">
            <a:avLst/>
          </a:prstGeom>
        </p:spPr>
        <p:txBody>
          <a:bodyPr lIns="92075" tIns="46038" rIns="92075" bIns="46038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Converting Units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73387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A solution is prepared by dissolving 17.2 g ethylene glycol (C</a:t>
            </a:r>
            <a:r>
              <a:rPr lang="en-US" sz="1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2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H</a:t>
            </a:r>
            <a:r>
              <a:rPr lang="en-US" sz="1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6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O</a:t>
            </a:r>
            <a:r>
              <a:rPr lang="en-US" sz="1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2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) in 0.500 kg of water (at 25</a:t>
            </a:r>
            <a:r>
              <a:rPr lang="en-US" sz="16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o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C).  The final solution volume is 515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mL.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 Calculate the following concentrations: a.)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 b.) 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m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</a:rPr>
              <a:t>  c.) % by mass  d.) mol fraction solute e.) mol % solute</a:t>
            </a:r>
            <a:endParaRPr lang="en-US" sz="1600" baseline="300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1545823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46099BC-0716-48E8-87C3-BB4CC2146AB7}"/>
                  </a:ext>
                </a:extLst>
              </p:cNvPr>
              <p:cNvSpPr txBox="1"/>
              <p:nvPr/>
            </p:nvSpPr>
            <p:spPr>
              <a:xfrm>
                <a:off x="2035675" y="1769439"/>
                <a:ext cx="4453720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17.2 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𝑜𝑙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62.07 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=0.2771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46099BC-0716-48E8-87C3-BB4CC2146A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675" y="1769439"/>
                <a:ext cx="4453720" cy="442878"/>
              </a:xfrm>
              <a:prstGeom prst="rect">
                <a:avLst/>
              </a:prstGeom>
              <a:blipFill>
                <a:blip r:embed="rId2"/>
                <a:stretch>
                  <a:fillRect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898F82-1D57-4FC0-9EB4-E405BF745C1C}"/>
                  </a:ext>
                </a:extLst>
              </p:cNvPr>
              <p:cNvSpPr txBox="1"/>
              <p:nvPr/>
            </p:nvSpPr>
            <p:spPr>
              <a:xfrm>
                <a:off x="508423" y="2380697"/>
                <a:ext cx="4618187" cy="5727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Molarity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0.2771 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0.515 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=0.538 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i="1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898F82-1D57-4FC0-9EB4-E405BF745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23" y="2380697"/>
                <a:ext cx="4618187" cy="5727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CA20E63-C6D8-4277-AE5F-BB14A62237E0}"/>
                  </a:ext>
                </a:extLst>
              </p:cNvPr>
              <p:cNvSpPr txBox="1"/>
              <p:nvPr/>
            </p:nvSpPr>
            <p:spPr>
              <a:xfrm>
                <a:off x="508423" y="3198624"/>
                <a:ext cx="4630434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Molality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0.2771 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0.500 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</m:den>
                      </m:f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=0.554 </m:t>
                      </m:r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i="1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CA20E63-C6D8-4277-AE5F-BB14A6223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23" y="3198624"/>
                <a:ext cx="4630434" cy="574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40D325-28AE-4D39-A5BA-1AB346430FCB}"/>
                  </a:ext>
                </a:extLst>
              </p:cNvPr>
              <p:cNvSpPr txBox="1"/>
              <p:nvPr/>
            </p:nvSpPr>
            <p:spPr>
              <a:xfrm>
                <a:off x="508423" y="4018346"/>
                <a:ext cx="6027356" cy="444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Mass</m:t>
                    </m:r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%=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mass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solute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mass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total</m:t>
                                </m:r>
                              </m:sub>
                            </m:sSub>
                          </m:den>
                        </m:f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17.2 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17.2+500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g</m:t>
                                </m:r>
                              </m:e>
                            </m:d>
                          </m:den>
                        </m:f>
                      </m:e>
                    </m:d>
                    <m:d>
                      <m:d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</m:d>
                    <m: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=3.33 %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E40D325-28AE-4D39-A5BA-1AB346430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423" y="4018346"/>
                <a:ext cx="6027356" cy="444865"/>
              </a:xfrm>
              <a:prstGeom prst="rect">
                <a:avLst/>
              </a:prstGeom>
              <a:blipFill>
                <a:blip r:embed="rId5"/>
                <a:stretch>
                  <a:fillRect l="-1314"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56A65FA6-BF31-4959-8183-A38A4137963D}"/>
              </a:ext>
            </a:extLst>
          </p:cNvPr>
          <p:cNvSpPr txBox="1"/>
          <p:nvPr/>
        </p:nvSpPr>
        <p:spPr>
          <a:xfrm>
            <a:off x="0" y="24692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a.)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A97E70-E32A-4A91-BA51-846AC2A08453}"/>
              </a:ext>
            </a:extLst>
          </p:cNvPr>
          <p:cNvSpPr txBox="1"/>
          <p:nvPr/>
        </p:nvSpPr>
        <p:spPr>
          <a:xfrm>
            <a:off x="0" y="3299094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b.)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E8E31F-3918-469C-928F-534A8E70375E}"/>
              </a:ext>
            </a:extLst>
          </p:cNvPr>
          <p:cNvSpPr txBox="1"/>
          <p:nvPr/>
        </p:nvSpPr>
        <p:spPr>
          <a:xfrm>
            <a:off x="0" y="401834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c.)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AA1D6D3-11EF-4BD6-848E-05A88D99E4A9}"/>
              </a:ext>
            </a:extLst>
          </p:cNvPr>
          <p:cNvSpPr txBox="1"/>
          <p:nvPr/>
        </p:nvSpPr>
        <p:spPr>
          <a:xfrm>
            <a:off x="0" y="4832155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d.)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7EFB0C2-690E-4892-B1D8-94D44860D212}"/>
                  </a:ext>
                </a:extLst>
              </p:cNvPr>
              <p:cNvSpPr txBox="1"/>
              <p:nvPr/>
            </p:nvSpPr>
            <p:spPr>
              <a:xfrm>
                <a:off x="505017" y="4832155"/>
                <a:ext cx="3571683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500 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18.02 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=27.75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7EFB0C2-690E-4892-B1D8-94D44860D2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17" y="4832155"/>
                <a:ext cx="3571683" cy="442878"/>
              </a:xfrm>
              <a:prstGeom prst="rect">
                <a:avLst/>
              </a:prstGeom>
              <a:blipFill>
                <a:blip r:embed="rId6"/>
                <a:stretch>
                  <a:fillRect t="-1389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5140555-C58E-4938-8554-D4C6A23F654F}"/>
                  </a:ext>
                </a:extLst>
              </p:cNvPr>
              <p:cNvSpPr txBox="1"/>
              <p:nvPr/>
            </p:nvSpPr>
            <p:spPr>
              <a:xfrm>
                <a:off x="4558956" y="4840106"/>
                <a:ext cx="3953646" cy="4349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solute</m:t>
                        </m:r>
                      </m:sub>
                    </m:sSub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0.2771 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num>
                      <m:den>
                        <m:d>
                          <m:d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0.2771+27.75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9.89 </m:t>
                        </m:r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5140555-C58E-4938-8554-D4C6A23F6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8956" y="4840106"/>
                <a:ext cx="3953646" cy="434927"/>
              </a:xfrm>
              <a:prstGeom prst="rect">
                <a:avLst/>
              </a:prstGeom>
              <a:blipFill>
                <a:blip r:embed="rId7"/>
                <a:stretch>
                  <a:fillRect l="-2160" t="-1408" b="-7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974A462B-CFFC-4383-B137-8FA327D8C92F}"/>
              </a:ext>
            </a:extLst>
          </p:cNvPr>
          <p:cNvSpPr txBox="1"/>
          <p:nvPr/>
        </p:nvSpPr>
        <p:spPr>
          <a:xfrm>
            <a:off x="0" y="566195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e.)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4B14FA-320F-4ADD-BDEC-8E8BDC11CD26}"/>
                  </a:ext>
                </a:extLst>
              </p:cNvPr>
              <p:cNvSpPr txBox="1"/>
              <p:nvPr/>
            </p:nvSpPr>
            <p:spPr>
              <a:xfrm>
                <a:off x="423514" y="5729145"/>
                <a:ext cx="46851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%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solute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9.89 </m:t>
                              </m:r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  <m:r>
                                <a:rPr lang="en-US" i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=0.989 %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34B14FA-320F-4ADD-BDEC-8E8BDC11C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14" y="5729145"/>
                <a:ext cx="4685129" cy="276999"/>
              </a:xfrm>
              <a:prstGeom prst="rect">
                <a:avLst/>
              </a:prstGeom>
              <a:blipFill>
                <a:blip r:embed="rId8"/>
                <a:stretch>
                  <a:fillRect t="-4444" r="-130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29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0" y="344488"/>
            <a:ext cx="7927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300" b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More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863652"/>
                <a:ext cx="9144000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Calculate the molarity and molality of a 30.0% H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2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O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2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aqueous solution (d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1600" dirty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Gill Sans MT" panose="020B0502020104020203" pitchFamily="34" charset="0"/>
                          </a:rPr>
                          <m:t>1.11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mL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63652"/>
                <a:ext cx="9144000" cy="485774"/>
              </a:xfrm>
              <a:prstGeom prst="rect">
                <a:avLst/>
              </a:prstGeom>
              <a:blipFill>
                <a:blip r:embed="rId2"/>
                <a:stretch>
                  <a:fillRect l="-333" b="-5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" y="3387809"/>
                <a:ext cx="9143999" cy="44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Calculate [CO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2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] of a 0.400 m aq. solution (d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1.025 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mL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).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" y="3387809"/>
                <a:ext cx="9143999" cy="444032"/>
              </a:xfrm>
              <a:prstGeom prst="rect">
                <a:avLst/>
              </a:prstGeom>
              <a:blipFill>
                <a:blip r:embed="rId3"/>
                <a:stretch>
                  <a:fillRect l="-333"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1" y="4838443"/>
                <a:ext cx="9143999" cy="4417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What’s the mass % glucose (C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6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H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12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O</a:t>
                </a:r>
                <a:r>
                  <a:rPr lang="en-US" sz="1600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6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180.2 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) in 2.50 </a:t>
                </a:r>
                <a:r>
                  <a:rPr lang="en-US" sz="16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M</a:t>
                </a:r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aqueous glucose solution (d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dirty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1.149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mL</m:t>
                        </m:r>
                      </m:den>
                    </m:f>
                  </m:oMath>
                </a14:m>
                <a:r>
                  <a:rPr lang="en-US" sz="16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)?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838443"/>
                <a:ext cx="9143999" cy="441788"/>
              </a:xfrm>
              <a:prstGeom prst="rect">
                <a:avLst/>
              </a:prstGeom>
              <a:blipFill>
                <a:blip r:embed="rId4"/>
                <a:stretch>
                  <a:fillRect l="-333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32204" y="1336124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-1" y="3824290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-1" y="5280231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48161A-7093-4810-9D4D-CC1D135A4263}"/>
                  </a:ext>
                </a:extLst>
              </p:cNvPr>
              <p:cNvSpPr txBox="1"/>
              <p:nvPr/>
            </p:nvSpPr>
            <p:spPr>
              <a:xfrm>
                <a:off x="138112" y="3971352"/>
                <a:ext cx="4398897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0.400 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CO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solvent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kg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1.025 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=0.41 </m:t>
                    </m:r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48161A-7093-4810-9D4D-CC1D135A4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" y="3971352"/>
                <a:ext cx="4398897" cy="393634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995884-AAB0-474D-8B2A-2484115E8800}"/>
                  </a:ext>
                </a:extLst>
              </p:cNvPr>
              <p:cNvSpPr txBox="1"/>
              <p:nvPr/>
            </p:nvSpPr>
            <p:spPr>
              <a:xfrm>
                <a:off x="32204" y="5392418"/>
                <a:ext cx="3692229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2.50 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180.2 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=450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sSub>
                      <m:sSubPr>
                        <m:ctrlP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B995884-AAB0-474D-8B2A-2484115E8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4" y="5392418"/>
                <a:ext cx="3692229" cy="368499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7601A9B-AF30-4B41-8941-0E2A41AEC66A}"/>
                  </a:ext>
                </a:extLst>
              </p:cNvPr>
              <p:cNvSpPr txBox="1"/>
              <p:nvPr/>
            </p:nvSpPr>
            <p:spPr>
              <a:xfrm>
                <a:off x="4239389" y="5390482"/>
                <a:ext cx="3410614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1.149 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=1149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7601A9B-AF30-4B41-8941-0E2A41AEC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9389" y="5390482"/>
                <a:ext cx="3410614" cy="368499"/>
              </a:xfrm>
              <a:prstGeom prst="rect">
                <a:avLst/>
              </a:prstGeom>
              <a:blipFill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4A6931-BE87-4C29-B560-98EA37CC2BCD}"/>
                  </a:ext>
                </a:extLst>
              </p:cNvPr>
              <p:cNvSpPr txBox="1"/>
              <p:nvPr/>
            </p:nvSpPr>
            <p:spPr>
              <a:xfrm>
                <a:off x="1821504" y="5956035"/>
                <a:ext cx="4033027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%=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450 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num>
                        <m:den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450 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+1149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</m:d>
                        </m:den>
                      </m:f>
                      <m:d>
                        <m:d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=28.14 %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F4A6931-BE87-4C29-B560-98EA37CC2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504" y="5956035"/>
                <a:ext cx="4033027" cy="5108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6C688F53-A875-4AD2-8829-49BB1FF0BC5B}"/>
              </a:ext>
            </a:extLst>
          </p:cNvPr>
          <p:cNvSpPr txBox="1"/>
          <p:nvPr/>
        </p:nvSpPr>
        <p:spPr>
          <a:xfrm>
            <a:off x="135704" y="1300767"/>
            <a:ext cx="49051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Assume 100 g solution: Gives 30.0 g H</a:t>
            </a:r>
            <a:r>
              <a:rPr lang="en-US" sz="1600" baseline="-25000" dirty="0">
                <a:solidFill>
                  <a:srgbClr val="E47588"/>
                </a:solidFill>
              </a:rPr>
              <a:t>2</a:t>
            </a:r>
            <a:r>
              <a:rPr lang="en-US" sz="1600" dirty="0">
                <a:solidFill>
                  <a:srgbClr val="E47588"/>
                </a:solidFill>
              </a:rPr>
              <a:t>O</a:t>
            </a:r>
            <a:r>
              <a:rPr lang="en-US" sz="1600" baseline="-25000" dirty="0">
                <a:solidFill>
                  <a:srgbClr val="E47588"/>
                </a:solidFill>
              </a:rPr>
              <a:t>2</a:t>
            </a:r>
            <a:r>
              <a:rPr lang="en-US" sz="1600" dirty="0">
                <a:solidFill>
                  <a:srgbClr val="E47588"/>
                </a:solidFill>
              </a:rPr>
              <a:t> and 70.0 g H</a:t>
            </a:r>
            <a:r>
              <a:rPr lang="en-US" sz="1600" baseline="-25000" dirty="0">
                <a:solidFill>
                  <a:srgbClr val="E47588"/>
                </a:solidFill>
              </a:rPr>
              <a:t>2</a:t>
            </a:r>
            <a:r>
              <a:rPr lang="en-US" sz="1600" dirty="0">
                <a:solidFill>
                  <a:srgbClr val="E47588"/>
                </a:solidFill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059B69-7B5C-4064-B556-E48F00D1A5E8}"/>
                  </a:ext>
                </a:extLst>
              </p:cNvPr>
              <p:cNvSpPr txBox="1"/>
              <p:nvPr/>
            </p:nvSpPr>
            <p:spPr>
              <a:xfrm>
                <a:off x="135704" y="1750338"/>
                <a:ext cx="3571299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30.0 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34.02 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=0.8818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C059B69-7B5C-4064-B556-E48F00D1A5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04" y="1750338"/>
                <a:ext cx="3571299" cy="393634"/>
              </a:xfrm>
              <a:prstGeom prst="rect">
                <a:avLst/>
              </a:prstGeom>
              <a:blipFill>
                <a:blip r:embed="rId9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17B0CB4-D191-4158-89C3-C0609CD814DE}"/>
                  </a:ext>
                </a:extLst>
              </p:cNvPr>
              <p:cNvSpPr txBox="1"/>
              <p:nvPr/>
            </p:nvSpPr>
            <p:spPr>
              <a:xfrm>
                <a:off x="136940" y="2388549"/>
                <a:ext cx="3282437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70.0 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18.02 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=3.885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160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17B0CB4-D191-4158-89C3-C0609CD814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40" y="2388549"/>
                <a:ext cx="3282437" cy="393634"/>
              </a:xfrm>
              <a:prstGeom prst="rect">
                <a:avLst/>
              </a:prstGeom>
              <a:blipFill>
                <a:blip r:embed="rId10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0D89B5E-FA4A-445B-A9AC-B11861FCDED6}"/>
                  </a:ext>
                </a:extLst>
              </p:cNvPr>
              <p:cNvSpPr txBox="1"/>
              <p:nvPr/>
            </p:nvSpPr>
            <p:spPr>
              <a:xfrm>
                <a:off x="5397629" y="1703886"/>
                <a:ext cx="3573607" cy="443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solute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kg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solvent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0.8818 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0.070 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kg</m:t>
                        </m:r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=12.60 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0D89B5E-FA4A-445B-A9AC-B11861FCDE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629" y="1703886"/>
                <a:ext cx="3573607" cy="443519"/>
              </a:xfrm>
              <a:prstGeom prst="rect">
                <a:avLst/>
              </a:prstGeom>
              <a:blipFill>
                <a:blip r:embed="rId11"/>
                <a:stretch>
                  <a:fillRect l="-1704" t="-1389" b="-18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A0F5E26-11AF-4845-A9CD-D8A3FFF18858}"/>
                  </a:ext>
                </a:extLst>
              </p:cNvPr>
              <p:cNvSpPr txBox="1"/>
              <p:nvPr/>
            </p:nvSpPr>
            <p:spPr>
              <a:xfrm>
                <a:off x="5397629" y="2283980"/>
                <a:ext cx="3431067" cy="4425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solute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𝑠𝑜𝑙𝑢𝑡𝑖𝑜𝑛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0.8818 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mol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0.09009 </m:t>
                        </m:r>
                        <m:r>
                          <a:rPr lang="en-US" b="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den>
                    </m:f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=9.79 </m:t>
                    </m:r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A0F5E26-11AF-4845-A9CD-D8A3FFF18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629" y="2283980"/>
                <a:ext cx="3431067" cy="442557"/>
              </a:xfrm>
              <a:prstGeom prst="rect">
                <a:avLst/>
              </a:prstGeom>
              <a:blipFill>
                <a:blip r:embed="rId12"/>
                <a:stretch>
                  <a:fillRect l="-2309" t="-1389"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26C48F-AC23-47E8-8054-25BED8F08A8F}"/>
                  </a:ext>
                </a:extLst>
              </p:cNvPr>
              <p:cNvSpPr txBox="1"/>
              <p:nvPr/>
            </p:nvSpPr>
            <p:spPr>
              <a:xfrm>
                <a:off x="110939" y="2979026"/>
                <a:ext cx="2988767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solution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1.11 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=90.09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mL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26C48F-AC23-47E8-8054-25BED8F08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939" y="2979026"/>
                <a:ext cx="2988767" cy="393634"/>
              </a:xfrm>
              <a:prstGeom prst="rect">
                <a:avLst/>
              </a:prstGeom>
              <a:blipFill>
                <a:blip r:embed="rId13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713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879323"/>
            <a:ext cx="9144000" cy="57864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How do I make a 203 g solution that is 13.6% </a:t>
            </a:r>
            <a:r>
              <a:rPr lang="en-US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NaBr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? Assume the solution has the density of water is 1.00 g/</a:t>
            </a:r>
            <a:r>
              <a:rPr lang="en-US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mL.</a:t>
            </a:r>
            <a:endParaRPr lang="en-US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0" y="2995769"/>
            <a:ext cx="9144000" cy="808491"/>
          </a:xfrm>
          <a:prstGeom prst="rect">
            <a:avLst/>
          </a:prstGeom>
        </p:spPr>
        <p:txBody>
          <a:bodyPr lIns="68580" tIns="34290" rIns="68580" bIns="3429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 12-oz (355 mL) Pepsi contains 38.9 mg of caffeine (molar mass= 194.2 g/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mol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).  Assume that the Pepsi, mainly water, has a density of 1.01 g/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mL.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For such a Pepsi, calculate the caffeine concentration in ppm.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1970239"/>
            <a:ext cx="42281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27.608 g NaBr:175.392 g H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2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O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0" y="344488"/>
            <a:ext cx="7927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More Practice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0" y="1473266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0" y="3731079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A9C13-F89A-4654-98C9-621A4937D19B}"/>
                  </a:ext>
                </a:extLst>
              </p:cNvPr>
              <p:cNvSpPr txBox="1"/>
              <p:nvPr/>
            </p:nvSpPr>
            <p:spPr>
              <a:xfrm>
                <a:off x="123825" y="1612620"/>
                <a:ext cx="142205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13.6 %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=0.136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E9A9C13-F89A-4654-98C9-621A4937D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5" y="1612620"/>
                <a:ext cx="1422056" cy="4626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A32C71-63B8-446C-A8C2-DD4B6249DFE7}"/>
                  </a:ext>
                </a:extLst>
              </p:cNvPr>
              <p:cNvSpPr txBox="1"/>
              <p:nvPr/>
            </p:nvSpPr>
            <p:spPr>
              <a:xfrm>
                <a:off x="0" y="2283345"/>
                <a:ext cx="26635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203 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0.136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=27.6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NaBr</m:t>
                      </m:r>
                    </m:oMath>
                  </m:oMathPara>
                </a14:m>
                <a:endParaRPr lang="en-US" sz="1600" b="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A32C71-63B8-446C-A8C2-DD4B6249D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83345"/>
                <a:ext cx="2663550" cy="246221"/>
              </a:xfrm>
              <a:prstGeom prst="rect">
                <a:avLst/>
              </a:prstGeom>
              <a:blipFill>
                <a:blip r:embed="rId3"/>
                <a:stretch>
                  <a:fillRect r="-91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295459-02A8-4789-9C38-3DE32A4236A7}"/>
                  </a:ext>
                </a:extLst>
              </p:cNvPr>
              <p:cNvSpPr txBox="1"/>
              <p:nvPr/>
            </p:nvSpPr>
            <p:spPr>
              <a:xfrm>
                <a:off x="4495800" y="1546483"/>
                <a:ext cx="306545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03 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−27.608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=175.39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b="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4295459-02A8-4789-9C38-3DE32A423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546483"/>
                <a:ext cx="3065455" cy="246221"/>
              </a:xfrm>
              <a:prstGeom prst="rect">
                <a:avLst/>
              </a:prstGeom>
              <a:blipFill>
                <a:blip r:embed="rId4"/>
                <a:stretch>
                  <a:fillRect l="-119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8BB26D9-3EB1-4EC0-98FA-E84F3E6F4BFF}"/>
                  </a:ext>
                </a:extLst>
              </p:cNvPr>
              <p:cNvSpPr txBox="1"/>
              <p:nvPr/>
            </p:nvSpPr>
            <p:spPr>
              <a:xfrm>
                <a:off x="0" y="3926177"/>
                <a:ext cx="2773515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355 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1.01 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=358.55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8BB26D9-3EB1-4EC0-98FA-E84F3E6F4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26177"/>
                <a:ext cx="2773515" cy="5532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E9FE4F8-4F60-4DDD-86CE-1096BE3AD382}"/>
                  </a:ext>
                </a:extLst>
              </p:cNvPr>
              <p:cNvSpPr txBox="1"/>
              <p:nvPr/>
            </p:nvSpPr>
            <p:spPr>
              <a:xfrm>
                <a:off x="0" y="5713900"/>
                <a:ext cx="391645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1000 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38.9 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mg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358.55 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=108.49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ppm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E9FE4F8-4F60-4DDD-86CE-1096BE3AD3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3900"/>
                <a:ext cx="3916457" cy="5532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D76FE-EACD-459A-A2FB-20E2FDC7BD47}"/>
                  </a:ext>
                </a:extLst>
              </p:cNvPr>
              <p:cNvSpPr txBox="1"/>
              <p:nvPr/>
            </p:nvSpPr>
            <p:spPr>
              <a:xfrm>
                <a:off x="5045170" y="4789497"/>
                <a:ext cx="1359538" cy="505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ppm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mg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1000 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g</m:t>
                          </m:r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D76FE-EACD-459A-A2FB-20E2FDC7B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5170" y="4789497"/>
                <a:ext cx="1359538" cy="505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A5FA12BA-BA6B-45DC-8B46-0B16AFBA6B55}"/>
              </a:ext>
            </a:extLst>
          </p:cNvPr>
          <p:cNvSpPr txBox="1"/>
          <p:nvPr/>
        </p:nvSpPr>
        <p:spPr>
          <a:xfrm>
            <a:off x="0" y="4783405"/>
            <a:ext cx="4895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We have 38.9 mg/358.55 g solvent; we need to know how many mg/1000 g solvent per the ppm definition.</a:t>
            </a:r>
          </a:p>
        </p:txBody>
      </p:sp>
    </p:spTree>
    <p:extLst>
      <p:ext uri="{BB962C8B-B14F-4D97-AF65-F5344CB8AC3E}">
        <p14:creationId xmlns:p14="http://schemas.microsoft.com/office/powerpoint/2010/main" val="148089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7" grpId="0"/>
      <p:bldP spid="13" grpId="0"/>
      <p:bldP spid="17" grpId="0"/>
      <p:bldP spid="14" grpId="0"/>
      <p:bldP spid="19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1008129"/>
            <a:ext cx="9144000" cy="9667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An aqueous solution is 6.75 % by mass </a:t>
            </a:r>
            <a:r>
              <a:rPr lang="en-US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NaCl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and has a density of 1.02 g/</a:t>
            </a:r>
            <a:r>
              <a:rPr lang="en-US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mL.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What is the a. molality, b. Molarity, and c. Mole percent of NaCl?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344488"/>
            <a:ext cx="7927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More Practice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682816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14DB2B1-A08D-4D1D-BA2B-0A4933439A6C}"/>
              </a:ext>
            </a:extLst>
          </p:cNvPr>
          <p:cNvSpPr txBox="1"/>
          <p:nvPr/>
        </p:nvSpPr>
        <p:spPr>
          <a:xfrm>
            <a:off x="149695" y="1700502"/>
            <a:ext cx="23439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Assume 100 g of solution:</a:t>
            </a:r>
          </a:p>
          <a:p>
            <a:pPr algn="ctr"/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6.75 g NaCl</a:t>
            </a:r>
          </a:p>
          <a:p>
            <a:pPr algn="ctr"/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93.25 g H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2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9F0568-22BA-41B5-B84F-476E017E42A1}"/>
                  </a:ext>
                </a:extLst>
              </p:cNvPr>
              <p:cNvSpPr txBox="1"/>
              <p:nvPr/>
            </p:nvSpPr>
            <p:spPr>
              <a:xfrm>
                <a:off x="4523856" y="1836724"/>
                <a:ext cx="3847976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6.75 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NaCl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NaCl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58.44 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NaCl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=0.1155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NaCl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99F0568-22BA-41B5-B84F-476E017E4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56" y="1836724"/>
                <a:ext cx="3847976" cy="393634"/>
              </a:xfrm>
              <a:prstGeom prst="rect">
                <a:avLst/>
              </a:prstGeom>
              <a:blipFill>
                <a:blip r:embed="rId2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FBD23D-A929-43A1-8A37-294ACFD762EA}"/>
                  </a:ext>
                </a:extLst>
              </p:cNvPr>
              <p:cNvSpPr txBox="1"/>
              <p:nvPr/>
            </p:nvSpPr>
            <p:spPr>
              <a:xfrm>
                <a:off x="440214" y="3493566"/>
                <a:ext cx="1207958" cy="463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7FBD23D-A929-43A1-8A37-294ACFD762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4" y="3493566"/>
                <a:ext cx="1207958" cy="463332"/>
              </a:xfrm>
              <a:prstGeom prst="rect">
                <a:avLst/>
              </a:prstGeom>
              <a:blipFill>
                <a:blip r:embed="rId3"/>
                <a:stretch>
                  <a:fillRect l="-3030" r="-1010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BCE038-DBA2-4E26-A210-5FA6760DDCEA}"/>
                  </a:ext>
                </a:extLst>
              </p:cNvPr>
              <p:cNvSpPr txBox="1"/>
              <p:nvPr/>
            </p:nvSpPr>
            <p:spPr>
              <a:xfrm>
                <a:off x="448526" y="2618488"/>
                <a:ext cx="1248162" cy="4649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6BCE038-DBA2-4E26-A210-5FA6760DD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26" y="2618488"/>
                <a:ext cx="1248162" cy="464935"/>
              </a:xfrm>
              <a:prstGeom prst="rect">
                <a:avLst/>
              </a:prstGeom>
              <a:blipFill>
                <a:blip r:embed="rId4"/>
                <a:stretch>
                  <a:fillRect l="-1961" r="-1471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B0AB6C1-5529-4668-8B72-A50FCC37103A}"/>
                  </a:ext>
                </a:extLst>
              </p:cNvPr>
              <p:cNvSpPr/>
              <p:nvPr/>
            </p:nvSpPr>
            <p:spPr>
              <a:xfrm>
                <a:off x="1696688" y="2549273"/>
                <a:ext cx="1891159" cy="603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0.1155 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NaCl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0.09325 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B0AB6C1-5529-4668-8B72-A50FCC371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88" y="2549273"/>
                <a:ext cx="1891159" cy="6031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49D6DC5-16E0-40F8-97AB-DEF583AE77D2}"/>
                  </a:ext>
                </a:extLst>
              </p:cNvPr>
              <p:cNvSpPr/>
              <p:nvPr/>
            </p:nvSpPr>
            <p:spPr>
              <a:xfrm>
                <a:off x="3478763" y="2694671"/>
                <a:ext cx="104509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1.23 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49D6DC5-16E0-40F8-97AB-DEF583AE77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763" y="2694671"/>
                <a:ext cx="104509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AA27DB0-5F35-468C-A6B3-76D354BCE0C8}"/>
                  </a:ext>
                </a:extLst>
              </p:cNvPr>
              <p:cNvSpPr txBox="1"/>
              <p:nvPr/>
            </p:nvSpPr>
            <p:spPr>
              <a:xfrm>
                <a:off x="4484639" y="3532406"/>
                <a:ext cx="3773982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solution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1.02 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=0.0980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L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AA27DB0-5F35-468C-A6B3-76D354BCE0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639" y="3532406"/>
                <a:ext cx="3773982" cy="393634"/>
              </a:xfrm>
              <a:prstGeom prst="rect">
                <a:avLst/>
              </a:prstGeom>
              <a:blipFill>
                <a:blip r:embed="rId7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DED5EA9-406C-4486-8913-9EB06EDC2E8D}"/>
                  </a:ext>
                </a:extLst>
              </p:cNvPr>
              <p:cNvSpPr/>
              <p:nvPr/>
            </p:nvSpPr>
            <p:spPr>
              <a:xfrm>
                <a:off x="325830" y="4092350"/>
                <a:ext cx="3003515" cy="559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0.1155 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NaCl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0.0980 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=1.18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DED5EA9-406C-4486-8913-9EB06EDC2E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30" y="4092350"/>
                <a:ext cx="3003515" cy="5599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ACAA8F5-BA21-4646-B509-7FE5E5002DA3}"/>
                  </a:ext>
                </a:extLst>
              </p:cNvPr>
              <p:cNvSpPr txBox="1"/>
              <p:nvPr/>
            </p:nvSpPr>
            <p:spPr>
              <a:xfrm>
                <a:off x="464261" y="5296643"/>
                <a:ext cx="2856359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%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solute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solute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total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ACAA8F5-BA21-4646-B509-7FE5E5002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61" y="5296643"/>
                <a:ext cx="2856359" cy="5532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3B09085-D187-41C0-83F4-E63B935B7305}"/>
                  </a:ext>
                </a:extLst>
              </p:cNvPr>
              <p:cNvSpPr txBox="1"/>
              <p:nvPr/>
            </p:nvSpPr>
            <p:spPr>
              <a:xfrm>
                <a:off x="4539591" y="5393559"/>
                <a:ext cx="3702232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93.25 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160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18.02 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m:rPr>
                                <m:sty m:val="p"/>
                              </m:rPr>
                              <a:rPr lang="en-US" sz="160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=5.175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160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3B09085-D187-41C0-83F4-E63B935B7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9591" y="5393559"/>
                <a:ext cx="3702232" cy="393634"/>
              </a:xfrm>
              <a:prstGeom prst="rect">
                <a:avLst/>
              </a:prstGeom>
              <a:blipFill>
                <a:blip r:embed="rId10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84D99FC-0A2E-49FB-9C92-D4F03812E86F}"/>
                  </a:ext>
                </a:extLst>
              </p:cNvPr>
              <p:cNvSpPr txBox="1"/>
              <p:nvPr/>
            </p:nvSpPr>
            <p:spPr>
              <a:xfrm>
                <a:off x="440584" y="5956966"/>
                <a:ext cx="4611327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%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solute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0.1155 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NaCl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0.1155+5.18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=2.18 %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84D99FC-0A2E-49FB-9C92-D4F03812E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84" y="5956966"/>
                <a:ext cx="4611327" cy="5532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D461B760-CCAE-4B4C-8818-35F5E624D9E3}"/>
              </a:ext>
            </a:extLst>
          </p:cNvPr>
          <p:cNvSpPr txBox="1"/>
          <p:nvPr/>
        </p:nvSpPr>
        <p:spPr>
          <a:xfrm>
            <a:off x="-1233" y="2648334"/>
            <a:ext cx="317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a.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A084DF-5A6A-4FD7-8C1B-53E07C3D49CF}"/>
              </a:ext>
            </a:extLst>
          </p:cNvPr>
          <p:cNvSpPr txBox="1"/>
          <p:nvPr/>
        </p:nvSpPr>
        <p:spPr>
          <a:xfrm>
            <a:off x="-1233" y="3555955"/>
            <a:ext cx="3301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b.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ABD166F-FAB6-454D-97D9-E1640E5A8DE4}"/>
              </a:ext>
            </a:extLst>
          </p:cNvPr>
          <p:cNvSpPr txBox="1"/>
          <p:nvPr/>
        </p:nvSpPr>
        <p:spPr>
          <a:xfrm>
            <a:off x="-887" y="5384357"/>
            <a:ext cx="3234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c.</a:t>
            </a:r>
          </a:p>
        </p:txBody>
      </p:sp>
    </p:spTree>
    <p:extLst>
      <p:ext uri="{BB962C8B-B14F-4D97-AF65-F5344CB8AC3E}">
        <p14:creationId xmlns:p14="http://schemas.microsoft.com/office/powerpoint/2010/main" val="2222477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0" y="944629"/>
            <a:ext cx="9121094" cy="96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marL="228600" indent="-228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In the lab, you are making 0.829 </a:t>
            </a:r>
            <a:r>
              <a:rPr lang="en-US" alt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manganese(II) sulfate solution using 350 grams of water.  How many grams of MnSO</a:t>
            </a:r>
            <a:r>
              <a:rPr lang="en-US" alt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4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should you add? 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-22906" y="2563373"/>
            <a:ext cx="9144000" cy="775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/>
          <a:lstStyle>
            <a:lvl1pPr marL="228600" indent="-2286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Calculate the molality of a.) 2.50 M CaCl</a:t>
            </a:r>
            <a:r>
              <a:rPr lang="en-US" alt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2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solution (density of solution= 1.12 g/mL), b.) 48.2 % by mass </a:t>
            </a:r>
            <a:r>
              <a:rPr lang="en-US" alt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KBr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 solution, and c.) 64.8 grams of ethylene glycol (C</a:t>
            </a:r>
            <a:r>
              <a:rPr lang="en-US" alt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2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H</a:t>
            </a:r>
            <a:r>
              <a:rPr lang="en-US" alt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6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O</a:t>
            </a:r>
            <a:r>
              <a:rPr lang="en-US" alt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2</a:t>
            </a: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) mixed with water to make 3,500 grams of solution.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0" y="344488"/>
            <a:ext cx="79279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More Practice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1501841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-3856" y="3411098"/>
            <a:ext cx="915420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F4A459-116D-4B22-B7FD-212033A5FAD3}"/>
                  </a:ext>
                </a:extLst>
              </p:cNvPr>
              <p:cNvSpPr txBox="1"/>
              <p:nvPr/>
            </p:nvSpPr>
            <p:spPr>
              <a:xfrm>
                <a:off x="274154" y="1677137"/>
                <a:ext cx="7718780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350 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1000 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0.829 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MgS</m:t>
                              </m:r>
                              <m:sSub>
                                <m:sSubPr>
                                  <m:ctrlPr>
                                    <a:rPr lang="en-US" sz="1600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b="0" i="0" smtClean="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120.364 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MgS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mol</m:t>
                              </m:r>
                              <m: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MgS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O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rgbClr val="E47588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=34.924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MgS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F4A459-116D-4B22-B7FD-212033A5FA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154" y="1677137"/>
                <a:ext cx="7718780" cy="5532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753F89CD-3DAD-44C0-B175-FACD531675D7}"/>
              </a:ext>
            </a:extLst>
          </p:cNvPr>
          <p:cNvSpPr txBox="1"/>
          <p:nvPr/>
        </p:nvSpPr>
        <p:spPr>
          <a:xfrm>
            <a:off x="0" y="3463240"/>
            <a:ext cx="333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CE0E91-1F0C-4CBF-811B-E3465246105D}"/>
                  </a:ext>
                </a:extLst>
              </p:cNvPr>
              <p:cNvSpPr txBox="1"/>
              <p:nvPr/>
            </p:nvSpPr>
            <p:spPr>
              <a:xfrm>
                <a:off x="352982" y="3531419"/>
                <a:ext cx="2810578" cy="3684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1000 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L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1.12 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mL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=1120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g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BCE0E91-1F0C-4CBF-811B-E346524610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82" y="3531419"/>
                <a:ext cx="2810578" cy="368499"/>
              </a:xfrm>
              <a:prstGeom prst="rect">
                <a:avLst/>
              </a:prstGeom>
              <a:blipFill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45984B2-7B59-4723-B4FE-F28FB1129B7A}"/>
                  </a:ext>
                </a:extLst>
              </p:cNvPr>
              <p:cNvSpPr txBox="1"/>
              <p:nvPr/>
            </p:nvSpPr>
            <p:spPr>
              <a:xfrm>
                <a:off x="4153529" y="3483266"/>
                <a:ext cx="3724418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2.50 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CaCl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1.120 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=2.23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45984B2-7B59-4723-B4FE-F28FB1129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529" y="3483266"/>
                <a:ext cx="3724418" cy="5108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E5AA1E2B-6E4F-4A7D-A6A6-F0AAD56250BF}"/>
              </a:ext>
            </a:extLst>
          </p:cNvPr>
          <p:cNvSpPr txBox="1"/>
          <p:nvPr/>
        </p:nvSpPr>
        <p:spPr>
          <a:xfrm>
            <a:off x="557" y="4293901"/>
            <a:ext cx="343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b.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B4EDF9-EF4D-441A-8776-8C0982AC1A80}"/>
              </a:ext>
            </a:extLst>
          </p:cNvPr>
          <p:cNvSpPr txBox="1"/>
          <p:nvPr/>
        </p:nvSpPr>
        <p:spPr>
          <a:xfrm>
            <a:off x="364759" y="4293753"/>
            <a:ext cx="4546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Assume a 100 g solution; 48.2 g </a:t>
            </a:r>
            <a:r>
              <a:rPr lang="en-US" sz="1600" dirty="0" err="1">
                <a:solidFill>
                  <a:srgbClr val="E47588"/>
                </a:solidFill>
                <a:latin typeface="Gill Sans MT" panose="020B0502020104020203" pitchFamily="34" charset="0"/>
              </a:rPr>
              <a:t>KBr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 and 51.8 g H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2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9914DCB-450E-4411-9453-98269E7E1973}"/>
                  </a:ext>
                </a:extLst>
              </p:cNvPr>
              <p:cNvSpPr txBox="1"/>
              <p:nvPr/>
            </p:nvSpPr>
            <p:spPr>
              <a:xfrm>
                <a:off x="77907" y="4781015"/>
                <a:ext cx="3710118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48.2 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KBr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KBr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119.002 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KBr</m:t>
                            </m:r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=0.405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KBr</m:t>
                    </m:r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9914DCB-450E-4411-9453-98269E7E19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7" y="4781015"/>
                <a:ext cx="3710118" cy="393634"/>
              </a:xfrm>
              <a:prstGeom prst="rect">
                <a:avLst/>
              </a:prstGeom>
              <a:blipFill>
                <a:blip r:embed="rId5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CF84036-2D75-4487-A4CD-5E1A94753214}"/>
                  </a:ext>
                </a:extLst>
              </p:cNvPr>
              <p:cNvSpPr/>
              <p:nvPr/>
            </p:nvSpPr>
            <p:spPr>
              <a:xfrm>
                <a:off x="4806258" y="4640391"/>
                <a:ext cx="3851374" cy="603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0.405 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KBr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0.0518 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=7.82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CF84036-2D75-4487-A4CD-5E1A947532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258" y="4640391"/>
                <a:ext cx="3851374" cy="6031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3BA24FE-E0AE-4C4B-8839-1723147DBADF}"/>
              </a:ext>
            </a:extLst>
          </p:cNvPr>
          <p:cNvSpPr txBox="1"/>
          <p:nvPr/>
        </p:nvSpPr>
        <p:spPr>
          <a:xfrm>
            <a:off x="-13010" y="5674384"/>
            <a:ext cx="3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416AC2-C191-4A60-8155-BFEC0FB1CE58}"/>
                  </a:ext>
                </a:extLst>
              </p:cNvPr>
              <p:cNvSpPr txBox="1"/>
              <p:nvPr/>
            </p:nvSpPr>
            <p:spPr>
              <a:xfrm>
                <a:off x="364247" y="5684944"/>
                <a:ext cx="4547270" cy="3936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64.8 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1600" b="0" i="1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600" b="0" i="0" smtClean="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62.08 </m:t>
                            </m:r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rgbClr val="E47588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1600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=1.0438 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en-US" sz="1600" i="1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4416AC2-C191-4A60-8155-BFEC0FB1C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47" y="5684944"/>
                <a:ext cx="4547270" cy="393634"/>
              </a:xfrm>
              <a:prstGeom prst="rect">
                <a:avLst/>
              </a:prstGeom>
              <a:blipFill>
                <a:blip r:embed="rId7"/>
                <a:stretch>
                  <a:fillRect b="-140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E21A5B3-5ABE-4B0A-91E9-62C51B489F16}"/>
                  </a:ext>
                </a:extLst>
              </p:cNvPr>
              <p:cNvSpPr/>
              <p:nvPr/>
            </p:nvSpPr>
            <p:spPr>
              <a:xfrm>
                <a:off x="-3856" y="6254822"/>
                <a:ext cx="4399025" cy="6031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1.0438 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3.435 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  <m: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=0.304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E21A5B3-5ABE-4B0A-91E9-62C51B489F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856" y="6254822"/>
                <a:ext cx="4399025" cy="60317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93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28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106363"/>
            <a:ext cx="7927975" cy="685800"/>
          </a:xfrm>
          <a:prstGeom prst="rect">
            <a:avLst/>
          </a:prstGeom>
        </p:spPr>
        <p:txBody>
          <a:bodyPr lIns="92075" tIns="46038" rIns="92075" bIns="46038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3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Practice Problems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0" y="827580"/>
                <a:ext cx="9144000" cy="761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A 1.000 L aq. solution contains 170.1 g of C</a:t>
                </a:r>
                <a:r>
                  <a:rPr lang="en-US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6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H</a:t>
                </a:r>
                <a:r>
                  <a:rPr lang="en-US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12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O</a:t>
                </a:r>
                <a:r>
                  <a:rPr lang="en-US" baseline="-25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6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(180.0 g mol</a:t>
                </a:r>
                <a:r>
                  <a:rPr lang="en-US" baseline="30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–1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) and has a density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1.062 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mL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. Calculate the (a) molar and (b) </a:t>
                </a:r>
                <a:r>
                  <a:rPr lang="en-US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molal</a:t>
                </a:r>
                <a:r>
                  <a:rPr lang="en-US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MT" panose="020B0502020104020203" pitchFamily="34" charset="0"/>
                  </a:rPr>
                  <a:t> concentration.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27580"/>
                <a:ext cx="9144000" cy="761940"/>
              </a:xfrm>
              <a:prstGeom prst="rect">
                <a:avLst/>
              </a:prstGeom>
              <a:blipFill>
                <a:blip r:embed="rId2"/>
                <a:stretch>
                  <a:fillRect l="-533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0" y="1640837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71C7EF-8E18-4638-830B-C042A02E6A91}"/>
                  </a:ext>
                </a:extLst>
              </p:cNvPr>
              <p:cNvSpPr txBox="1"/>
              <p:nvPr/>
            </p:nvSpPr>
            <p:spPr>
              <a:xfrm>
                <a:off x="2312351" y="1752821"/>
                <a:ext cx="2961388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170.1 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180.0 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=0.945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mol</m:t>
                    </m:r>
                  </m:oMath>
                </a14:m>
                <a:r>
                  <a:rPr lang="en-US" dirty="0">
                    <a:solidFill>
                      <a:srgbClr val="E47588"/>
                    </a:solidFill>
                    <a:latin typeface="Gill Sans MT" panose="020B0502020104020203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A71C7EF-8E18-4638-830B-C042A02E6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2351" y="1752821"/>
                <a:ext cx="2961388" cy="442878"/>
              </a:xfrm>
              <a:prstGeom prst="rect">
                <a:avLst/>
              </a:prstGeom>
              <a:blipFill>
                <a:blip r:embed="rId3"/>
                <a:stretch>
                  <a:fillRect t="-1389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D106CCB-5A92-434E-8EE7-71E8B0BDDD8E}"/>
              </a:ext>
            </a:extLst>
          </p:cNvPr>
          <p:cNvSpPr txBox="1"/>
          <p:nvPr/>
        </p:nvSpPr>
        <p:spPr>
          <a:xfrm>
            <a:off x="41031" y="1700575"/>
            <a:ext cx="333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7B41F-C5F5-4C2E-9FE0-9BA717E70B26}"/>
                  </a:ext>
                </a:extLst>
              </p:cNvPr>
              <p:cNvSpPr txBox="1"/>
              <p:nvPr/>
            </p:nvSpPr>
            <p:spPr>
              <a:xfrm>
                <a:off x="5649548" y="1701862"/>
                <a:ext cx="3343736" cy="5092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0.945 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=0.945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7B41F-C5F5-4C2E-9FE0-9BA717E70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9548" y="1701862"/>
                <a:ext cx="3343736" cy="5092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86CD5C54-3D36-443B-95F5-2D7D858182D1}"/>
              </a:ext>
            </a:extLst>
          </p:cNvPr>
          <p:cNvSpPr txBox="1"/>
          <p:nvPr/>
        </p:nvSpPr>
        <p:spPr>
          <a:xfrm>
            <a:off x="0" y="2724217"/>
            <a:ext cx="34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41255F-F0F5-455E-962C-0FD8274D0E0E}"/>
                  </a:ext>
                </a:extLst>
              </p:cNvPr>
              <p:cNvSpPr txBox="1"/>
              <p:nvPr/>
            </p:nvSpPr>
            <p:spPr>
              <a:xfrm>
                <a:off x="400050" y="2654262"/>
                <a:ext cx="1248162" cy="4649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41255F-F0F5-455E-962C-0FD8274D0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2654262"/>
                <a:ext cx="1248162" cy="464935"/>
              </a:xfrm>
              <a:prstGeom prst="rect">
                <a:avLst/>
              </a:prstGeom>
              <a:blipFill>
                <a:blip r:embed="rId5"/>
                <a:stretch>
                  <a:fillRect l="-1961" r="-1471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364C6EC-8360-4EED-AABE-D91E25603F17}"/>
                  </a:ext>
                </a:extLst>
              </p:cNvPr>
              <p:cNvSpPr txBox="1"/>
              <p:nvPr/>
            </p:nvSpPr>
            <p:spPr>
              <a:xfrm>
                <a:off x="400050" y="3591544"/>
                <a:ext cx="6256264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num>
                            <m:den/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1000 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60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1.062 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mL</m:t>
                              </m:r>
                            </m:den>
                          </m:f>
                        </m:e>
                      </m:d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=1.062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=1.062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total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solution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364C6EC-8360-4EED-AABE-D91E25603F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3591544"/>
                <a:ext cx="6256264" cy="5532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F4473C8-83E9-40E1-AEC9-21B0E4EAFF41}"/>
                  </a:ext>
                </a:extLst>
              </p:cNvPr>
              <p:cNvSpPr txBox="1"/>
              <p:nvPr/>
            </p:nvSpPr>
            <p:spPr>
              <a:xfrm>
                <a:off x="400050" y="4944269"/>
                <a:ext cx="307936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1.062 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  <m: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 −0.1701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=0.8919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kg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F4473C8-83E9-40E1-AEC9-21B0E4EAF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4944269"/>
                <a:ext cx="3079368" cy="246221"/>
              </a:xfrm>
              <a:prstGeom prst="rect">
                <a:avLst/>
              </a:prstGeom>
              <a:blipFill>
                <a:blip r:embed="rId7"/>
                <a:stretch>
                  <a:fillRect l="-1188" r="-1584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66B02E-69D8-407E-B9F8-542FA9FA220B}"/>
                  </a:ext>
                </a:extLst>
              </p:cNvPr>
              <p:cNvSpPr txBox="1"/>
              <p:nvPr/>
            </p:nvSpPr>
            <p:spPr>
              <a:xfrm>
                <a:off x="400050" y="5652486"/>
                <a:ext cx="3265446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kg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1600" b="0" i="0" smtClean="0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solvent</m:t>
                              </m:r>
                            </m:sub>
                          </m:sSub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0.945 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0.8919 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  <m:t>kg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=1.06 </m:t>
                      </m:r>
                      <m:r>
                        <a:rPr lang="en-US" sz="1600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600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566B02E-69D8-407E-B9F8-542FA9FA22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5652486"/>
                <a:ext cx="3265446" cy="51084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8F28000-F795-4723-A165-21B9A02B2A9A}"/>
                  </a:ext>
                </a:extLst>
              </p:cNvPr>
              <p:cNvSpPr/>
              <p:nvPr/>
            </p:nvSpPr>
            <p:spPr>
              <a:xfrm>
                <a:off x="394214" y="1667510"/>
                <a:ext cx="1541576" cy="6135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E475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solute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E47588"/>
                                  </a:solidFill>
                                  <a:latin typeface="Cambria Math" panose="02040503050406030204" pitchFamily="18" charset="0"/>
                                </a:rPr>
                                <m:t>solution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8F28000-F795-4723-A165-21B9A02B2A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214" y="1667510"/>
                <a:ext cx="1541576" cy="6135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D6993DBD-107C-41CE-87BA-6832B465E67F}"/>
              </a:ext>
            </a:extLst>
          </p:cNvPr>
          <p:cNvSpPr txBox="1"/>
          <p:nvPr/>
        </p:nvSpPr>
        <p:spPr>
          <a:xfrm>
            <a:off x="1875322" y="2547609"/>
            <a:ext cx="71179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67AEB6"/>
                </a:solidFill>
                <a:latin typeface="Gill Sans MT" panose="020B0502020104020203" pitchFamily="34" charset="0"/>
              </a:rPr>
              <a:t>Need kg solvent, but only given information on solution density. These are linked: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B3A733-A027-481A-9A71-009BBFA51DA7}"/>
              </a:ext>
            </a:extLst>
          </p:cNvPr>
          <p:cNvSpPr txBox="1"/>
          <p:nvPr/>
        </p:nvSpPr>
        <p:spPr>
          <a:xfrm>
            <a:off x="1875321" y="2839998"/>
            <a:ext cx="7117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rgbClr val="67AEB6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solution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= </a:t>
            </a:r>
            <a:r>
              <a:rPr lang="en-US" dirty="0" err="1">
                <a:solidFill>
                  <a:srgbClr val="67AEB6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solvent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+ </a:t>
            </a:r>
            <a:r>
              <a:rPr lang="en-US" dirty="0" err="1">
                <a:solidFill>
                  <a:srgbClr val="67AEB6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67AEB6"/>
                </a:solidFill>
                <a:latin typeface="Gill Sans MT" panose="020B0502020104020203" pitchFamily="34" charset="0"/>
              </a:rPr>
              <a:t>solute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CA0AD6-EA18-4B12-84B0-DF8F5DB8141C}"/>
              </a:ext>
            </a:extLst>
          </p:cNvPr>
          <p:cNvSpPr txBox="1"/>
          <p:nvPr/>
        </p:nvSpPr>
        <p:spPr>
          <a:xfrm>
            <a:off x="400050" y="4421379"/>
            <a:ext cx="2841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E47588"/>
                </a:solidFill>
                <a:latin typeface="Gill Sans MT" panose="020B0502020104020203" pitchFamily="34" charset="0"/>
              </a:rPr>
              <a:t>solution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 =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E47588"/>
                </a:solidFill>
                <a:latin typeface="Gill Sans MT" panose="020B0502020104020203" pitchFamily="34" charset="0"/>
              </a:rPr>
              <a:t>solvent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</a:rPr>
              <a:t> +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</a:rPr>
              <a:t>kg</a:t>
            </a:r>
            <a:r>
              <a:rPr lang="en-US" baseline="-25000" dirty="0" err="1">
                <a:solidFill>
                  <a:srgbClr val="E47588"/>
                </a:solidFill>
                <a:latin typeface="Gill Sans MT" panose="020B0502020104020203" pitchFamily="34" charset="0"/>
              </a:rPr>
              <a:t>solute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9A250C1-567B-425A-969A-DE2C83CE93DB}"/>
              </a:ext>
            </a:extLst>
          </p:cNvPr>
          <p:cNvCxnSpPr/>
          <p:nvPr/>
        </p:nvCxnSpPr>
        <p:spPr>
          <a:xfrm>
            <a:off x="1778951" y="1846745"/>
            <a:ext cx="533400" cy="0"/>
          </a:xfrm>
          <a:prstGeom prst="straightConnector1">
            <a:avLst/>
          </a:prstGeom>
          <a:ln w="28575">
            <a:solidFill>
              <a:srgbClr val="E4758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6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0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62949" y="6086319"/>
            <a:ext cx="31449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B0065DE0-7DC9-4408-A6CE-316F32A10F7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2473"/>
            <a:ext cx="8252670" cy="5478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Example Problem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7" name="TextBox 4">
            <a:extLst>
              <a:ext uri="{FF2B5EF4-FFF2-40B4-BE49-F238E27FC236}">
                <a16:creationId xmlns:a16="http://schemas.microsoft.com/office/drawing/2014/main" id="{EFA74E17-BD68-4E62-A473-7F44AEB59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46706"/>
            <a:ext cx="9144000" cy="704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15000"/>
              </a:lnSpc>
              <a:buClr>
                <a:srgbClr val="000000"/>
              </a:buClr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Calculate the molecular mass or the formula mass, as appropriate, for each of the following: </a:t>
            </a:r>
          </a:p>
          <a:p>
            <a:pPr eaLnBrk="0" hangingPunct="0">
              <a:lnSpc>
                <a:spcPct val="115000"/>
              </a:lnSpc>
              <a:buClr>
                <a:srgbClr val="000000"/>
              </a:buClr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(a) ethane, C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H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6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, (b) lithium hydroxide, (c) CaCl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12EA06-4775-4BB8-AD47-7FDCFA3642B1}"/>
              </a:ext>
            </a:extLst>
          </p:cNvPr>
          <p:cNvSpPr txBox="1"/>
          <p:nvPr/>
        </p:nvSpPr>
        <p:spPr>
          <a:xfrm>
            <a:off x="0" y="2543080"/>
            <a:ext cx="8715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(a) C</a:t>
            </a:r>
            <a:r>
              <a:rPr lang="en-US" baseline="-25000" dirty="0">
                <a:solidFill>
                  <a:srgbClr val="67AEB6"/>
                </a:solidFill>
                <a:latin typeface="Gill Sans MT" panose="020B0502020104020203" pitchFamily="34" charset="0"/>
              </a:rPr>
              <a:t>2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H</a:t>
            </a:r>
            <a:r>
              <a:rPr lang="en-US" baseline="-25000" dirty="0">
                <a:solidFill>
                  <a:srgbClr val="67AEB6"/>
                </a:solidFill>
                <a:latin typeface="Gill Sans MT" panose="020B0502020104020203" pitchFamily="34" charset="0"/>
              </a:rPr>
              <a:t>6</a:t>
            </a:r>
            <a:r>
              <a:rPr lang="en-US" dirty="0">
                <a:solidFill>
                  <a:srgbClr val="67AEB6"/>
                </a:solidFill>
                <a:latin typeface="Gill Sans MT" panose="020B0502020104020203" pitchFamily="34" charset="0"/>
              </a:rPr>
              <a:t> : This says 2 carbon atoms and 6 hydrogen atoms. </a:t>
            </a: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The molecular mass of ethane is:</a:t>
            </a:r>
            <a:endParaRPr lang="en-US" dirty="0">
              <a:solidFill>
                <a:srgbClr val="67AEB6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DA1E54-0CB2-485B-A46C-3F736B28456C}"/>
                  </a:ext>
                </a:extLst>
              </p:cNvPr>
              <p:cNvSpPr txBox="1"/>
              <p:nvPr/>
            </p:nvSpPr>
            <p:spPr>
              <a:xfrm>
                <a:off x="2072148" y="2942927"/>
                <a:ext cx="17956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(2)(12.01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BDA1E54-0CB2-485B-A46C-3F736B284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48" y="2942927"/>
                <a:ext cx="1795684" cy="369332"/>
              </a:xfrm>
              <a:prstGeom prst="rect">
                <a:avLst/>
              </a:prstGeom>
              <a:blipFill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37A09F-0426-4244-A6CF-C8E0F974D841}"/>
                  </a:ext>
                </a:extLst>
              </p:cNvPr>
              <p:cNvSpPr txBox="1"/>
              <p:nvPr/>
            </p:nvSpPr>
            <p:spPr>
              <a:xfrm>
                <a:off x="3650226" y="2943730"/>
                <a:ext cx="2020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+ (6)(1.008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A37A09F-0426-4244-A6CF-C8E0F974D8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226" y="2943730"/>
                <a:ext cx="2020105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ED5350A-D0CF-4EC7-9307-C1AA5D9AB4D1}"/>
                  </a:ext>
                </a:extLst>
              </p:cNvPr>
              <p:cNvSpPr txBox="1"/>
              <p:nvPr/>
            </p:nvSpPr>
            <p:spPr>
              <a:xfrm>
                <a:off x="5445910" y="2942927"/>
                <a:ext cx="1519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=30.07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ED5350A-D0CF-4EC7-9307-C1AA5D9AB4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5910" y="2942927"/>
                <a:ext cx="151996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2A9733A-5014-44D5-A5AE-9B46BEB27924}"/>
              </a:ext>
            </a:extLst>
          </p:cNvPr>
          <p:cNvSpPr txBox="1"/>
          <p:nvPr/>
        </p:nvSpPr>
        <p:spPr>
          <a:xfrm>
            <a:off x="-6328" y="3530046"/>
            <a:ext cx="9225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7AEB6"/>
                </a:solidFill>
              </a:rPr>
              <a:t>(b) </a:t>
            </a:r>
            <a:r>
              <a:rPr lang="en-US" dirty="0" err="1">
                <a:solidFill>
                  <a:srgbClr val="67AEB6"/>
                </a:solidFill>
              </a:rPr>
              <a:t>LiOH</a:t>
            </a:r>
            <a:r>
              <a:rPr lang="en-US" dirty="0">
                <a:solidFill>
                  <a:srgbClr val="67AEB6"/>
                </a:solidFill>
              </a:rPr>
              <a:t> : This says 1 lithium atom and 1 oxygen atom and 1 hydrogen atom. The formula mass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1E749A-CB84-4921-AA1D-1FA0FBF5BD71}"/>
                  </a:ext>
                </a:extLst>
              </p:cNvPr>
              <p:cNvSpPr txBox="1"/>
              <p:nvPr/>
            </p:nvSpPr>
            <p:spPr>
              <a:xfrm>
                <a:off x="951664" y="3955751"/>
                <a:ext cx="16674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(1)(6.94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1E749A-CB84-4921-AA1D-1FA0FBF5B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664" y="3955751"/>
                <a:ext cx="1667444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42738C-03D8-4069-BF23-AA5F2488107B}"/>
                  </a:ext>
                </a:extLst>
              </p:cNvPr>
              <p:cNvSpPr txBox="1"/>
              <p:nvPr/>
            </p:nvSpPr>
            <p:spPr>
              <a:xfrm>
                <a:off x="4170150" y="3955751"/>
                <a:ext cx="20201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+ (1)(1.008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D42738C-03D8-4069-BF23-AA5F248810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150" y="3955751"/>
                <a:ext cx="2020105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B5D3A7-5D7C-431B-B6F6-680BB0B8CD28}"/>
                  </a:ext>
                </a:extLst>
              </p:cNvPr>
              <p:cNvSpPr txBox="1"/>
              <p:nvPr/>
            </p:nvSpPr>
            <p:spPr>
              <a:xfrm>
                <a:off x="5997974" y="3954961"/>
                <a:ext cx="15199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=23.95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B5D3A7-5D7C-431B-B6F6-680BB0B8C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974" y="3954961"/>
                <a:ext cx="151996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E79E3A8-A60E-4861-B48A-C1DEA4501F08}"/>
                  </a:ext>
                </a:extLst>
              </p:cNvPr>
              <p:cNvSpPr txBox="1"/>
              <p:nvPr/>
            </p:nvSpPr>
            <p:spPr>
              <a:xfrm>
                <a:off x="2411345" y="3955751"/>
                <a:ext cx="19688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+(1)(16.00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E79E3A8-A60E-4861-B48A-C1DEA4501F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345" y="3955751"/>
                <a:ext cx="1968809" cy="369332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DF0D72-CC4D-486C-A9FF-AA12DCF7C2F7}"/>
                  </a:ext>
                </a:extLst>
              </p:cNvPr>
              <p:cNvSpPr txBox="1"/>
              <p:nvPr/>
            </p:nvSpPr>
            <p:spPr>
              <a:xfrm>
                <a:off x="2072148" y="4940077"/>
                <a:ext cx="19239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(1)(40.078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DF0D72-CC4D-486C-A9FF-AA12DCF7C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48" y="4940077"/>
                <a:ext cx="1923925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0AB95E4-A9DF-4A66-B464-DCBA10DD2F7E}"/>
                  </a:ext>
                </a:extLst>
              </p:cNvPr>
              <p:cNvSpPr txBox="1"/>
              <p:nvPr/>
            </p:nvSpPr>
            <p:spPr>
              <a:xfrm>
                <a:off x="3736881" y="4940880"/>
                <a:ext cx="21483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+ (2)(35.453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  <m: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0AB95E4-A9DF-4A66-B464-DCBA10DD2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881" y="4940880"/>
                <a:ext cx="2148345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107D3D0-7E7C-4E62-9FB7-AC21F8FEDA84}"/>
                  </a:ext>
                </a:extLst>
              </p:cNvPr>
              <p:cNvSpPr txBox="1"/>
              <p:nvPr/>
            </p:nvSpPr>
            <p:spPr>
              <a:xfrm>
                <a:off x="5694767" y="4940077"/>
                <a:ext cx="17764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=110.984 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E47588"/>
                          </a:solidFill>
                          <a:latin typeface="Cambria Math" panose="02040503050406030204" pitchFamily="18" charset="0"/>
                        </a:rPr>
                        <m:t>amu</m:t>
                      </m:r>
                    </m:oMath>
                  </m:oMathPara>
                </a14:m>
                <a:endParaRPr lang="en-US" dirty="0">
                  <a:solidFill>
                    <a:srgbClr val="E47588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107D3D0-7E7C-4E62-9FB7-AC21F8FED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767" y="4940077"/>
                <a:ext cx="1776448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8DFE54B9-142D-4A3A-BC65-C93789BFC1A4}"/>
              </a:ext>
            </a:extLst>
          </p:cNvPr>
          <p:cNvSpPr txBox="1"/>
          <p:nvPr/>
        </p:nvSpPr>
        <p:spPr>
          <a:xfrm>
            <a:off x="-42181" y="4569942"/>
            <a:ext cx="7441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67AEB6"/>
                </a:solidFill>
              </a:rPr>
              <a:t>(c) CaCl</a:t>
            </a:r>
            <a:r>
              <a:rPr lang="en-US" baseline="-25000" dirty="0">
                <a:solidFill>
                  <a:srgbClr val="67AEB6"/>
                </a:solidFill>
              </a:rPr>
              <a:t>2</a:t>
            </a:r>
            <a:r>
              <a:rPr lang="en-US" dirty="0">
                <a:solidFill>
                  <a:srgbClr val="67AEB6"/>
                </a:solidFill>
              </a:rPr>
              <a:t>: This says 1 calcium atom and 2 chlorine atoms. The formula mass is:</a:t>
            </a:r>
          </a:p>
        </p:txBody>
      </p:sp>
    </p:spTree>
    <p:extLst>
      <p:ext uri="{BB962C8B-B14F-4D97-AF65-F5344CB8AC3E}">
        <p14:creationId xmlns:p14="http://schemas.microsoft.com/office/powerpoint/2010/main" val="21170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62949" y="6086319"/>
            <a:ext cx="31449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DF1277-1C82-4439-90D3-D4C61434B598}"/>
              </a:ext>
            </a:extLst>
          </p:cNvPr>
          <p:cNvSpPr txBox="1">
            <a:spLocks/>
          </p:cNvSpPr>
          <p:nvPr/>
        </p:nvSpPr>
        <p:spPr>
          <a:xfrm>
            <a:off x="0" y="1825625"/>
            <a:ext cx="9210368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Determine the Formula/Molecular weight for the following compounds: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Li</a:t>
            </a:r>
            <a:r>
              <a:rPr lang="en-US" sz="18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NO</a:t>
            </a:r>
            <a:r>
              <a:rPr lang="en-US" sz="18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baseline="-2500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Potassium cyanide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Al</a:t>
            </a:r>
            <a:r>
              <a:rPr lang="en-US" sz="18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O</a:t>
            </a:r>
            <a:r>
              <a:rPr lang="en-US" sz="1800" baseline="-250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baseline="-2500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Iron(III) sulfate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Carbon dioxide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318CE6-0F11-40B2-BDA5-2F8044923829}"/>
              </a:ext>
            </a:extLst>
          </p:cNvPr>
          <p:cNvSpPr txBox="1"/>
          <p:nvPr/>
        </p:nvSpPr>
        <p:spPr>
          <a:xfrm>
            <a:off x="3798364" y="2223810"/>
            <a:ext cx="2693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Formula mass = 75.89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amu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A54963-DB94-4144-99CE-B152D510C2A3}"/>
              </a:ext>
            </a:extLst>
          </p:cNvPr>
          <p:cNvSpPr txBox="1"/>
          <p:nvPr/>
        </p:nvSpPr>
        <p:spPr>
          <a:xfrm>
            <a:off x="3798364" y="2824613"/>
            <a:ext cx="3588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Formula mass for KCN = 65.12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amu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A3695-CCAF-4E15-BB37-8F6F4EF46FF7}"/>
              </a:ext>
            </a:extLst>
          </p:cNvPr>
          <p:cNvSpPr txBox="1"/>
          <p:nvPr/>
        </p:nvSpPr>
        <p:spPr>
          <a:xfrm>
            <a:off x="3798364" y="3631962"/>
            <a:ext cx="2808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Formula mass = 101.96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amu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91B128-5AFD-45F5-B187-7892EBBAC29F}"/>
              </a:ext>
            </a:extLst>
          </p:cNvPr>
          <p:cNvSpPr txBox="1"/>
          <p:nvPr/>
        </p:nvSpPr>
        <p:spPr>
          <a:xfrm>
            <a:off x="3798364" y="4266843"/>
            <a:ext cx="4104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Formula mass for Fe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(SO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= 399.88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amu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8A9E8-E430-4C1C-A600-D7EF435D7BDB}"/>
              </a:ext>
            </a:extLst>
          </p:cNvPr>
          <p:cNvSpPr txBox="1"/>
          <p:nvPr/>
        </p:nvSpPr>
        <p:spPr>
          <a:xfrm>
            <a:off x="3798364" y="5018815"/>
            <a:ext cx="368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Molecular mass for CO</a:t>
            </a:r>
            <a:r>
              <a:rPr lang="en-US" baseline="-25000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= 44.01 </a:t>
            </a:r>
            <a:r>
              <a:rPr lang="en-US" dirty="0" err="1">
                <a:solidFill>
                  <a:srgbClr val="E47588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amu</a:t>
            </a:r>
            <a:endParaRPr lang="en-US" dirty="0">
              <a:solidFill>
                <a:srgbClr val="E47588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7F28FA10-9414-4210-BC4C-B2C9CC3237E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2473"/>
            <a:ext cx="8252670" cy="547842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Practice Problem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20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0B7108A6-DBA8-4DDE-853A-7ABB5EBD9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20882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 list of the percent by mass of each element in a compound is known as the compound’s </a:t>
            </a:r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percent composition by mass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.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where n is the number of atoms of the element in a molecule or formula unit of the compound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56EFE8-B4FC-456E-9E44-17E56053B2E1}"/>
                  </a:ext>
                </a:extLst>
              </p:cNvPr>
              <p:cNvSpPr txBox="1"/>
              <p:nvPr/>
            </p:nvSpPr>
            <p:spPr>
              <a:xfrm>
                <a:off x="1096327" y="1889931"/>
                <a:ext cx="7065139" cy="509627"/>
              </a:xfrm>
              <a:prstGeom prst="rect">
                <a:avLst/>
              </a:prstGeom>
              <a:noFill/>
              <a:ln w="38100">
                <a:solidFill>
                  <a:srgbClr val="67AEB6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mass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percent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of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element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n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atomic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element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molecular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or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formula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mass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compound</m:t>
                          </m:r>
                        </m:den>
                      </m:f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1600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56EFE8-B4FC-456E-9E44-17E56053B2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327" y="1889931"/>
                <a:ext cx="7065139" cy="5096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38100">
                <a:solidFill>
                  <a:srgbClr val="67AEB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5">
            <a:extLst>
              <a:ext uri="{FF2B5EF4-FFF2-40B4-BE49-F238E27FC236}">
                <a16:creationId xmlns:a16="http://schemas.microsoft.com/office/drawing/2014/main" id="{99F84B3A-8533-45FF-83B2-4F96B07E4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39572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For a molecule of H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:</a:t>
            </a:r>
            <a:endParaRPr lang="en-US" altLang="en-US" i="1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0FD530-2AE5-44BA-AE0F-048D8E801B4C}"/>
                  </a:ext>
                </a:extLst>
              </p:cNvPr>
              <p:cNvSpPr txBox="1"/>
              <p:nvPr/>
            </p:nvSpPr>
            <p:spPr>
              <a:xfrm>
                <a:off x="2225040" y="3554933"/>
                <a:ext cx="3459922" cy="5729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(2)(1.008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34.02 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0FD530-2AE5-44BA-AE0F-048D8E801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40" y="3554933"/>
                <a:ext cx="3459922" cy="5729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0E6256-A8A5-4DF0-8410-0095DA1486CC}"/>
                  </a:ext>
                </a:extLst>
              </p:cNvPr>
              <p:cNvSpPr txBox="1"/>
              <p:nvPr/>
            </p:nvSpPr>
            <p:spPr>
              <a:xfrm>
                <a:off x="2225040" y="5177841"/>
                <a:ext cx="3432093" cy="5729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(2)(16.00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34.02 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O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0E6256-A8A5-4DF0-8410-0095DA148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40" y="5177841"/>
                <a:ext cx="3432093" cy="5729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812491E-6E66-49CB-A96A-0774F1D084B8}"/>
                  </a:ext>
                </a:extLst>
              </p:cNvPr>
              <p:cNvSpPr/>
              <p:nvPr/>
            </p:nvSpPr>
            <p:spPr>
              <a:xfrm>
                <a:off x="3038692" y="4337226"/>
                <a:ext cx="17716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0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i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=5.926 %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812491E-6E66-49CB-A96A-0774F1D084B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692" y="4337226"/>
                <a:ext cx="177163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C5D7BEB-70B4-44BB-BF9F-8675232119F9}"/>
              </a:ext>
            </a:extLst>
          </p:cNvPr>
          <p:cNvCxnSpPr/>
          <p:nvPr/>
        </p:nvCxnSpPr>
        <p:spPr>
          <a:xfrm>
            <a:off x="0" y="3255135"/>
            <a:ext cx="914400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2">
            <a:extLst>
              <a:ext uri="{FF2B5EF4-FFF2-40B4-BE49-F238E27FC236}">
                <a16:creationId xmlns:a16="http://schemas.microsoft.com/office/drawing/2014/main" id="{AA132AF9-3EAB-454D-9677-DFE5F6DA5D7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Percent Composition of Elements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00560D3-A31B-4AA6-9DA6-13E8AD256A24}"/>
                  </a:ext>
                </a:extLst>
              </p:cNvPr>
              <p:cNvSpPr/>
              <p:nvPr/>
            </p:nvSpPr>
            <p:spPr>
              <a:xfrm>
                <a:off x="3038691" y="5932168"/>
                <a:ext cx="17636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0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94.06 %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00560D3-A31B-4AA6-9DA6-13E8AD256A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691" y="5932168"/>
                <a:ext cx="176362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09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3" grpId="0"/>
      <p:bldP spid="11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7BF6F309-406C-47F7-BBF4-4EA35E597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93371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We could also have used the empirical formula of hydrogen peroxide (HO) for the calculation.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In this case, we could have used the </a:t>
            </a:r>
            <a:r>
              <a:rPr lang="en-US" altLang="en-US" b="1" dirty="0">
                <a:solidFill>
                  <a:srgbClr val="67AEB6"/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empirical formula mass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, the mass in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of one empirical formula, in place of the molecular formula.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MS PGothic" pitchFamily="34" charset="-128"/>
              <a:cs typeface="Arial" panose="020B0604020202020204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None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The empirical formula mass of H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 (the mass of HO) is 17.01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amu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04A67-8FE4-43C9-8FE2-076CE73CA3D2}"/>
                  </a:ext>
                </a:extLst>
              </p:cNvPr>
              <p:cNvSpPr txBox="1"/>
              <p:nvPr/>
            </p:nvSpPr>
            <p:spPr>
              <a:xfrm>
                <a:off x="2039344" y="3163296"/>
                <a:ext cx="3398944" cy="527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(1)(1.008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17.01 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HO</m:t>
                          </m:r>
                        </m:den>
                      </m:f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2B04A67-8FE4-43C9-8FE2-076CE73CA3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344" y="3163296"/>
                <a:ext cx="3398944" cy="5276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3AFE85-D125-4401-A8E4-253BA87E3064}"/>
                  </a:ext>
                </a:extLst>
              </p:cNvPr>
              <p:cNvSpPr txBox="1"/>
              <p:nvPr/>
            </p:nvSpPr>
            <p:spPr>
              <a:xfrm>
                <a:off x="2039344" y="4739051"/>
                <a:ext cx="3382913" cy="5276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(1)(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16.00 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O</m:t>
                          </m:r>
                          <m:r>
                            <a:rPr lang="en-US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17.01 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amu</m:t>
                          </m:r>
                          <m: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HO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100%</m:t>
                      </m:r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3AFE85-D125-4401-A8E4-253BA87E3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9344" y="4739051"/>
                <a:ext cx="3382913" cy="5276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2">
            <a:extLst>
              <a:ext uri="{FF2B5EF4-FFF2-40B4-BE49-F238E27FC236}">
                <a16:creationId xmlns:a16="http://schemas.microsoft.com/office/drawing/2014/main" id="{5FD22097-7CA6-4E1D-9597-BB65378C437F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Percent Composition of Elements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4F6CBE1-A92E-4FA5-9355-C2552681F09B}"/>
                  </a:ext>
                </a:extLst>
              </p:cNvPr>
              <p:cNvSpPr/>
              <p:nvPr/>
            </p:nvSpPr>
            <p:spPr>
              <a:xfrm>
                <a:off x="1967177" y="3929894"/>
                <a:ext cx="17716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=5.926 % </m:t>
                      </m:r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4F6CBE1-A92E-4FA5-9355-C2552681F0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177" y="3929894"/>
                <a:ext cx="177163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5248CC8-2174-4127-B8EF-89F0C7379E63}"/>
                  </a:ext>
                </a:extLst>
              </p:cNvPr>
              <p:cNvSpPr/>
              <p:nvPr/>
            </p:nvSpPr>
            <p:spPr>
              <a:xfrm>
                <a:off x="1967176" y="5354516"/>
                <a:ext cx="176362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%</m:t>
                      </m:r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O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94.06 %</m:t>
                      </m:r>
                      <m:r>
                        <a:rPr lang="en-US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5248CC8-2174-4127-B8EF-89F0C7379E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7176" y="5354516"/>
                <a:ext cx="176362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5964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D33056-FECD-40AD-9AA2-8806B3E24D29}"/>
              </a:ext>
            </a:extLst>
          </p:cNvPr>
          <p:cNvSpPr txBox="1">
            <a:spLocks/>
          </p:cNvSpPr>
          <p:nvPr/>
        </p:nvSpPr>
        <p:spPr>
          <a:xfrm>
            <a:off x="0" y="1143001"/>
            <a:ext cx="9144000" cy="24231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What is the percent composition of O in the following compounds?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ClO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  <a:r>
              <a:rPr lang="en-US" sz="18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–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H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SO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4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	SiO</a:t>
            </a:r>
            <a:r>
              <a:rPr lang="en-US" sz="18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2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966650-D715-4E37-BE3B-9C1E9F31AE70}"/>
                  </a:ext>
                </a:extLst>
              </p:cNvPr>
              <p:cNvSpPr txBox="1"/>
              <p:nvPr/>
            </p:nvSpPr>
            <p:spPr>
              <a:xfrm>
                <a:off x="2127149" y="1438362"/>
                <a:ext cx="4074747" cy="4876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%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4 ∗16.00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99.45 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Cl</m:t>
                        </m:r>
                        <m:sSubSup>
                          <m:sSubSupPr>
                            <m:ctrlP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* 100% = 64.35%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5966650-D715-4E37-BE3B-9C1E9F31A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149" y="1438362"/>
                <a:ext cx="4074747" cy="48763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CE5625-FA8D-4891-A2FA-E22A43754E4D}"/>
                  </a:ext>
                </a:extLst>
              </p:cNvPr>
              <p:cNvSpPr txBox="1"/>
              <p:nvPr/>
            </p:nvSpPr>
            <p:spPr>
              <a:xfrm>
                <a:off x="2008706" y="2211141"/>
                <a:ext cx="4597276" cy="497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%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4 ∗16.00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98.076 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S</m:t>
                        </m:r>
                        <m:sSubSup>
                          <m:sSubSupPr>
                            <m:ctrlP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* 100% = 65.26%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1CE5625-FA8D-4891-A2FA-E22A43754E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706" y="2211141"/>
                <a:ext cx="4597276" cy="4973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A38FE5-196B-4EEB-9792-571AA3D5A87F}"/>
                  </a:ext>
                </a:extLst>
              </p:cNvPr>
              <p:cNvSpPr txBox="1"/>
              <p:nvPr/>
            </p:nvSpPr>
            <p:spPr>
              <a:xfrm>
                <a:off x="2195729" y="2961043"/>
                <a:ext cx="4074747" cy="4978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%</m:t>
                    </m:r>
                    <m:r>
                      <m:rPr>
                        <m:sty m:val="p"/>
                      </m:rP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O</m:t>
                    </m:r>
                    <m:r>
                      <a:rPr lang="en-US" sz="1600" b="0" i="0" smtClean="0">
                        <a:solidFill>
                          <a:srgbClr val="E47588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2 ∗16.00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O</m:t>
                        </m:r>
                      </m:num>
                      <m:den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60.09 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amu</m:t>
                        </m:r>
                        <m: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1600" b="0" i="0" smtClean="0">
                            <a:solidFill>
                              <a:srgbClr val="E47588"/>
                            </a:solidFill>
                            <a:latin typeface="Cambria Math" panose="02040503050406030204" pitchFamily="18" charset="0"/>
                          </a:rPr>
                          <m:t>Si</m:t>
                        </m:r>
                        <m:sSubSup>
                          <m:sSubSupPr>
                            <m:ctrlPr>
                              <a:rPr lang="en-US" sz="1600" b="0" i="1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1600" b="0" i="0" smtClean="0">
                                <a:solidFill>
                                  <a:srgbClr val="E47588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/>
                        </m:sSubSup>
                      </m:den>
                    </m:f>
                  </m:oMath>
                </a14:m>
                <a:r>
                  <a:rPr lang="en-US" sz="1600" dirty="0">
                    <a:solidFill>
                      <a:srgbClr val="E47588"/>
                    </a:solidFill>
                  </a:rPr>
                  <a:t> * 100% = 53.25%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4A38FE5-196B-4EEB-9792-571AA3D5A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29" y="2961043"/>
                <a:ext cx="4074747" cy="4978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2">
            <a:extLst>
              <a:ext uri="{FF2B5EF4-FFF2-40B4-BE49-F238E27FC236}">
                <a16:creationId xmlns:a16="http://schemas.microsoft.com/office/drawing/2014/main" id="{60E89ABE-6FC2-4061-9846-097FF8D3B77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Examples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4" name="TPQuestion">
            <a:extLst>
              <a:ext uri="{FF2B5EF4-FFF2-40B4-BE49-F238E27FC236}">
                <a16:creationId xmlns:a16="http://schemas.microsoft.com/office/drawing/2014/main" id="{AD9BD1D4-13E4-4CFE-8EEE-2510A562DC76}"/>
              </a:ext>
            </a:extLst>
          </p:cNvPr>
          <p:cNvSpPr txBox="1">
            <a:spLocks/>
          </p:cNvSpPr>
          <p:nvPr/>
        </p:nvSpPr>
        <p:spPr bwMode="auto">
          <a:xfrm>
            <a:off x="0" y="3182319"/>
            <a:ext cx="914399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Calculate the percent composition of nitrogen in sodium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azide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(NaN</a:t>
            </a:r>
            <a:r>
              <a:rPr lang="en-US" sz="1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2C13CC-1A45-49A5-A9B8-18E4AF703CA4}"/>
              </a:ext>
            </a:extLst>
          </p:cNvPr>
          <p:cNvSpPr/>
          <p:nvPr/>
        </p:nvSpPr>
        <p:spPr>
          <a:xfrm>
            <a:off x="8293061" y="3674271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64.64%</a:t>
            </a:r>
            <a:endParaRPr lang="en-US" sz="1600" dirty="0"/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660F085F-19D0-4383-B894-047F4DED4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4098" y="4625736"/>
            <a:ext cx="9178097" cy="1023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Lithium carbonate, Li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2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CO</a:t>
            </a:r>
            <a:r>
              <a:rPr lang="en-US" altLang="en-US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3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MS PGothic" pitchFamily="34" charset="-128"/>
                <a:cs typeface="Arial" panose="020B0604020202020204" pitchFamily="34" charset="0"/>
              </a:rPr>
              <a:t>, was the first “mood–stabilizing” drug approved by the FDA for the treatment of mania and manic-depressive illness, also known as bipolar disorder. Calculate the percent composition by mass of lithium carbonate.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AB869E-87D3-4CFA-B77F-0D7CFCD85BA3}"/>
              </a:ext>
            </a:extLst>
          </p:cNvPr>
          <p:cNvSpPr txBox="1"/>
          <p:nvPr/>
        </p:nvSpPr>
        <p:spPr>
          <a:xfrm>
            <a:off x="6308263" y="5315150"/>
            <a:ext cx="29145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E47588"/>
                </a:solidFill>
              </a:rPr>
              <a:t>Li: 18.79%; C: 16.25%; O: 64.96%</a:t>
            </a:r>
          </a:p>
        </p:txBody>
      </p:sp>
    </p:spTree>
    <p:extLst>
      <p:ext uri="{BB962C8B-B14F-4D97-AF65-F5344CB8AC3E}">
        <p14:creationId xmlns:p14="http://schemas.microsoft.com/office/powerpoint/2010/main" val="357582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9D71A43F-DD6E-45CC-AE31-51906CDA3A16}"/>
              </a:ext>
            </a:extLst>
          </p:cNvPr>
          <p:cNvSpPr txBox="1"/>
          <p:nvPr/>
        </p:nvSpPr>
        <p:spPr>
          <a:xfrm>
            <a:off x="1195091" y="5082438"/>
            <a:ext cx="1272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Use Molar Mass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4AFF966-6985-4F08-8B82-4D4D229A6B24}"/>
              </a:ext>
            </a:extLst>
          </p:cNvPr>
          <p:cNvSpPr txBox="1">
            <a:spLocks/>
          </p:cNvSpPr>
          <p:nvPr/>
        </p:nvSpPr>
        <p:spPr bwMode="auto">
          <a:xfrm>
            <a:off x="0" y="1468664"/>
            <a:ext cx="9144000" cy="1472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Using the concepts of the mole and molar mass, we can now use an experimentally determined percent composition to determine the empirical and/or molecular formula.</a:t>
            </a: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The empirical formula gives only the ratio of atoms in a molecule (many compounds can have the same empirical formula).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637C163-CEC2-4DC1-9A9C-4A745309DF1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3180"/>
            <a:ext cx="9144000" cy="1006429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Determination of Empirical Formula and Molecular Formula from Percent Comp.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AC45415-22A1-484B-8412-E4D230A67F6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180026"/>
            <a:ext cx="9179146" cy="79437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 compound’s empirical formula can be determined from its percent composition. A compound’s molecular formula is determined from the molar mass and empirical formula.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04E6A-C71B-4DFD-AC7E-8EA984AE3DE0}"/>
              </a:ext>
            </a:extLst>
          </p:cNvPr>
          <p:cNvSpPr/>
          <p:nvPr/>
        </p:nvSpPr>
        <p:spPr>
          <a:xfrm>
            <a:off x="54118" y="4795453"/>
            <a:ext cx="1272886" cy="626686"/>
          </a:xfrm>
          <a:prstGeom prst="rect">
            <a:avLst/>
          </a:prstGeom>
          <a:solidFill>
            <a:srgbClr val="67AEB6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Mass Percentages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CDEAB79-6EF1-4AEA-A3BF-59D9B3E39233}"/>
              </a:ext>
            </a:extLst>
          </p:cNvPr>
          <p:cNvCxnSpPr>
            <a:cxnSpLocks/>
          </p:cNvCxnSpPr>
          <p:nvPr/>
        </p:nvCxnSpPr>
        <p:spPr>
          <a:xfrm>
            <a:off x="1388484" y="5108796"/>
            <a:ext cx="874136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43F90E6-FB88-4DAE-AAF2-35BC824DEC3B}"/>
              </a:ext>
            </a:extLst>
          </p:cNvPr>
          <p:cNvSpPr/>
          <p:nvPr/>
        </p:nvSpPr>
        <p:spPr>
          <a:xfrm>
            <a:off x="2345589" y="4795453"/>
            <a:ext cx="1157169" cy="626686"/>
          </a:xfrm>
          <a:prstGeom prst="rect">
            <a:avLst/>
          </a:prstGeom>
          <a:solidFill>
            <a:srgbClr val="A2CDD2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Moles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5F757C8-62C4-4A68-9AFD-6BC48F7646D8}"/>
              </a:ext>
            </a:extLst>
          </p:cNvPr>
          <p:cNvCxnSpPr/>
          <p:nvPr/>
        </p:nvCxnSpPr>
        <p:spPr>
          <a:xfrm>
            <a:off x="3548061" y="5108796"/>
            <a:ext cx="53340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BDBCCFF1-111E-48AF-99FB-7274EDA13E64}"/>
              </a:ext>
            </a:extLst>
          </p:cNvPr>
          <p:cNvSpPr/>
          <p:nvPr/>
        </p:nvSpPr>
        <p:spPr>
          <a:xfrm>
            <a:off x="4102951" y="4795453"/>
            <a:ext cx="1157169" cy="626686"/>
          </a:xfrm>
          <a:prstGeom prst="rect">
            <a:avLst/>
          </a:prstGeom>
          <a:solidFill>
            <a:srgbClr val="F3BFC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Mole Ratios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19444E5-F85C-4FD2-842F-1D73D5EFB98A}"/>
              </a:ext>
            </a:extLst>
          </p:cNvPr>
          <p:cNvCxnSpPr/>
          <p:nvPr/>
        </p:nvCxnSpPr>
        <p:spPr>
          <a:xfrm>
            <a:off x="5295898" y="5108599"/>
            <a:ext cx="53340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38EB48C4-1917-4A45-B4A6-5EAEEEB77000}"/>
              </a:ext>
            </a:extLst>
          </p:cNvPr>
          <p:cNvSpPr/>
          <p:nvPr/>
        </p:nvSpPr>
        <p:spPr>
          <a:xfrm>
            <a:off x="5869838" y="4795256"/>
            <a:ext cx="1157169" cy="626686"/>
          </a:xfrm>
          <a:prstGeom prst="rect">
            <a:avLst/>
          </a:prstGeom>
          <a:solidFill>
            <a:srgbClr val="EC9CA9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Empirical Formula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673174F-FBE3-46E1-A3AE-AD2D31B0DD7A}"/>
              </a:ext>
            </a:extLst>
          </p:cNvPr>
          <p:cNvCxnSpPr/>
          <p:nvPr/>
        </p:nvCxnSpPr>
        <p:spPr>
          <a:xfrm>
            <a:off x="7081835" y="5129698"/>
            <a:ext cx="533401" cy="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81C3BD8-C996-4719-BB5A-E50F9F19530A}"/>
              </a:ext>
            </a:extLst>
          </p:cNvPr>
          <p:cNvSpPr/>
          <p:nvPr/>
        </p:nvSpPr>
        <p:spPr>
          <a:xfrm>
            <a:off x="7646250" y="4816355"/>
            <a:ext cx="1157169" cy="626686"/>
          </a:xfrm>
          <a:prstGeom prst="rect">
            <a:avLst/>
          </a:prstGeom>
          <a:solidFill>
            <a:srgbClr val="E47588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Molecular Formula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1941C62-53A1-4AAE-B88D-5405B32BF7FC}"/>
              </a:ext>
            </a:extLst>
          </p:cNvPr>
          <p:cNvSpPr txBox="1"/>
          <p:nvPr/>
        </p:nvSpPr>
        <p:spPr>
          <a:xfrm>
            <a:off x="295024" y="4447023"/>
            <a:ext cx="722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Given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29267F-123C-4C4E-8A00-6D4C4B516550}"/>
              </a:ext>
            </a:extLst>
          </p:cNvPr>
          <p:cNvSpPr txBox="1"/>
          <p:nvPr/>
        </p:nvSpPr>
        <p:spPr>
          <a:xfrm>
            <a:off x="6712091" y="4505065"/>
            <a:ext cx="1272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Use Molar Mass</a:t>
            </a:r>
          </a:p>
        </p:txBody>
      </p:sp>
    </p:spTree>
    <p:extLst>
      <p:ext uri="{BB962C8B-B14F-4D97-AF65-F5344CB8AC3E}">
        <p14:creationId xmlns:p14="http://schemas.microsoft.com/office/powerpoint/2010/main" val="398723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71278310-C4FE-46E3-B7E3-C856CBC70A1B}"/>
              </a:ext>
            </a:extLst>
          </p:cNvPr>
          <p:cNvSpPr/>
          <p:nvPr/>
        </p:nvSpPr>
        <p:spPr>
          <a:xfrm rot="168764">
            <a:off x="7041610" y="6022496"/>
            <a:ext cx="274320" cy="274320"/>
          </a:xfrm>
          <a:prstGeom prst="ellipse">
            <a:avLst/>
          </a:prstGeom>
          <a:solidFill>
            <a:srgbClr val="E3E3E3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8C2D0F1-6AE7-49B3-8019-AD840151F1A2}"/>
              </a:ext>
            </a:extLst>
          </p:cNvPr>
          <p:cNvSpPr/>
          <p:nvPr/>
        </p:nvSpPr>
        <p:spPr>
          <a:xfrm>
            <a:off x="7399793" y="6237734"/>
            <a:ext cx="365760" cy="365760"/>
          </a:xfrm>
          <a:prstGeom prst="ellipse">
            <a:avLst/>
          </a:prstGeom>
          <a:solidFill>
            <a:srgbClr val="816DA1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6120E-580E-4F52-90D0-24A5FD1F6CB3}"/>
              </a:ext>
            </a:extLst>
          </p:cNvPr>
          <p:cNvSpPr/>
          <p:nvPr/>
        </p:nvSpPr>
        <p:spPr>
          <a:xfrm>
            <a:off x="7648747" y="5750755"/>
            <a:ext cx="548640" cy="548640"/>
          </a:xfrm>
          <a:prstGeom prst="ellipse">
            <a:avLst/>
          </a:prstGeom>
          <a:solidFill>
            <a:srgbClr val="5CAFB8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5E2C955-85BE-4FC7-A4EF-89F9AA29E1A1}"/>
              </a:ext>
            </a:extLst>
          </p:cNvPr>
          <p:cNvSpPr/>
          <p:nvPr/>
        </p:nvSpPr>
        <p:spPr>
          <a:xfrm>
            <a:off x="8212901" y="5970211"/>
            <a:ext cx="640080" cy="640080"/>
          </a:xfrm>
          <a:prstGeom prst="ellipse">
            <a:avLst/>
          </a:prstGeom>
          <a:solidFill>
            <a:srgbClr val="EE6C82">
              <a:alpha val="86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17">
            <a:extLst>
              <a:ext uri="{FF2B5EF4-FFF2-40B4-BE49-F238E27FC236}">
                <a16:creationId xmlns:a16="http://schemas.microsoft.com/office/drawing/2014/main" id="{F8A049B6-D69B-4F27-A1C7-57B9A8E84899}"/>
              </a:ext>
            </a:extLst>
          </p:cNvPr>
          <p:cNvSpPr txBox="1">
            <a:spLocks/>
          </p:cNvSpPr>
          <p:nvPr/>
        </p:nvSpPr>
        <p:spPr>
          <a:xfrm>
            <a:off x="8258621" y="6116834"/>
            <a:ext cx="5486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E3E3E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47224" y="6086319"/>
            <a:ext cx="345947" cy="365125"/>
          </a:xfrm>
        </p:spPr>
        <p:txBody>
          <a:bodyPr/>
          <a:lstStyle/>
          <a:p>
            <a:pPr algn="ctr"/>
            <a:fld id="{94E8F789-7D3F-49F2-90F5-45EDE2FD9A0F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3000058B-5EA5-4928-A7D9-45DBC314ACA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57540"/>
            <a:ext cx="9144000" cy="590931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An orange compound was found to be 26.6% K, 35.4% Cr and 38.0% O. Determine its empirical formula.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4F81259C-809D-458E-8D0A-29249DE02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" y="1601240"/>
            <a:ext cx="9143999" cy="35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685800">
              <a:lnSpc>
                <a:spcPct val="90000"/>
              </a:lnSpc>
              <a:spcBef>
                <a:spcPct val="20000"/>
              </a:spcBef>
              <a:buAutoNum type="arabicPeriod"/>
            </a:pPr>
            <a:r>
              <a:rPr lang="en-US" altLang="en-US" sz="1800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Assume a 100.0 g sample. Percent becomes mass in grams. </a:t>
            </a: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158D7F6D-0394-4CEA-9913-7E0A23F4FE58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71704"/>
            <a:ext cx="9144000" cy="549381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CMU Sans Serif" panose="02000603000000000000" pitchFamily="2" charset="0"/>
                <a:cs typeface="Arial" panose="020B0604020202020204" pitchFamily="34" charset="0"/>
              </a:rPr>
              <a:t>Empirical and Molecular Formulas</a:t>
            </a:r>
            <a:endParaRPr lang="en-US" sz="3300" dirty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0"/>
              <a:ea typeface="CMU Sans Serif" panose="02000603000000000000" pitchFamily="2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9E39C50-6408-4712-B733-4A7A524FBAEE}"/>
              </a:ext>
            </a:extLst>
          </p:cNvPr>
          <p:cNvCxnSpPr/>
          <p:nvPr/>
        </p:nvCxnSpPr>
        <p:spPr>
          <a:xfrm>
            <a:off x="-8438" y="1529421"/>
            <a:ext cx="9143999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">
            <a:extLst>
              <a:ext uri="{FF2B5EF4-FFF2-40B4-BE49-F238E27FC236}">
                <a16:creationId xmlns:a16="http://schemas.microsoft.com/office/drawing/2014/main" id="{C4AB9333-18A9-4EC2-AD4B-C06A5EA42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" y="1895432"/>
            <a:ext cx="91439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/>
            <a:r>
              <a:rPr lang="en-US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cs typeface="Arial" pitchFamily="34" charset="0"/>
              </a:rPr>
              <a:t>26.6% K becomes 26.6 g K;  35.4% Cr becomes 35.4 g Cr; 38.0% O becomes 38.0 g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D63F8C-0361-4620-A2E2-EAD971379EC5}"/>
                  </a:ext>
                </a:extLst>
              </p:cNvPr>
              <p:cNvSpPr txBox="1"/>
              <p:nvPr/>
            </p:nvSpPr>
            <p:spPr>
              <a:xfrm>
                <a:off x="373378" y="2835100"/>
                <a:ext cx="3546484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26.6 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K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K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39.10 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K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=0.6803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K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4D63F8C-0361-4620-A2E2-EAD971379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8" y="2835100"/>
                <a:ext cx="3546484" cy="442878"/>
              </a:xfrm>
              <a:prstGeom prst="rect">
                <a:avLst/>
              </a:prstGeom>
              <a:blipFill>
                <a:blip r:embed="rId2"/>
                <a:stretch>
                  <a:fillRect l="-3952" t="-1370" r="-1546"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C29B50-91F3-4485-8A03-4339045E1888}"/>
                  </a:ext>
                </a:extLst>
              </p:cNvPr>
              <p:cNvSpPr txBox="1"/>
              <p:nvPr/>
            </p:nvSpPr>
            <p:spPr>
              <a:xfrm>
                <a:off x="4498076" y="2835100"/>
                <a:ext cx="3766096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35.4 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Cr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Cr</m:t>
                            </m:r>
                          </m:num>
                          <m:den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52.00 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Cr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=0.6808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Cr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AC29B50-91F3-4485-8A03-4339045E1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076" y="2835100"/>
                <a:ext cx="3766096" cy="442878"/>
              </a:xfrm>
              <a:prstGeom prst="rect">
                <a:avLst/>
              </a:prstGeom>
              <a:blipFill>
                <a:blip r:embed="rId3"/>
                <a:stretch>
                  <a:fillRect l="-3883" t="-1370" r="-1294" b="-136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ACFC778-D898-4EA9-A656-19F7C08319E9}"/>
                  </a:ext>
                </a:extLst>
              </p:cNvPr>
              <p:cNvSpPr txBox="1"/>
              <p:nvPr/>
            </p:nvSpPr>
            <p:spPr>
              <a:xfrm>
                <a:off x="373378" y="3564110"/>
                <a:ext cx="3437479" cy="4428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38.0 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/>
                        </m:f>
                      </m:e>
                    </m:d>
                    <m:d>
                      <m:d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mol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num>
                          <m:den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16.00 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g</m:t>
                            </m:r>
                            <m: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O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=2.375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mol</m:t>
                    </m:r>
                    <m: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O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ACFC778-D898-4EA9-A656-19F7C0831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78" y="3564110"/>
                <a:ext cx="3437479" cy="442878"/>
              </a:xfrm>
              <a:prstGeom prst="rect">
                <a:avLst/>
              </a:prstGeom>
              <a:blipFill>
                <a:blip r:embed="rId4"/>
                <a:stretch>
                  <a:fillRect l="-4078" t="-1389" r="-1596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244767F-80F5-4D97-9556-82A7B1ECCAA3}"/>
                  </a:ext>
                </a:extLst>
              </p:cNvPr>
              <p:cNvSpPr txBox="1"/>
              <p:nvPr/>
            </p:nvSpPr>
            <p:spPr>
              <a:xfrm>
                <a:off x="1933337" y="4838203"/>
                <a:ext cx="1069203" cy="39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0.6803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0.6803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244767F-80F5-4D97-9556-82A7B1ECCA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337" y="4838203"/>
                <a:ext cx="1069203" cy="393569"/>
              </a:xfrm>
              <a:prstGeom prst="rect">
                <a:avLst/>
              </a:prstGeom>
              <a:blipFill>
                <a:blip r:embed="rId5"/>
                <a:stretch>
                  <a:fillRect l="-13068" t="-4688" r="-6818" b="-218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245CEBD-D628-4EC0-AB87-DA046B2AD048}"/>
                  </a:ext>
                </a:extLst>
              </p:cNvPr>
              <p:cNvSpPr txBox="1"/>
              <p:nvPr/>
            </p:nvSpPr>
            <p:spPr>
              <a:xfrm>
                <a:off x="3567545" y="4865710"/>
                <a:ext cx="1502014" cy="39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0.6808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0.6803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=1.001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3245CEBD-D628-4EC0-AB87-DA046B2AD0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7545" y="4865710"/>
                <a:ext cx="1502014" cy="393569"/>
              </a:xfrm>
              <a:prstGeom prst="rect">
                <a:avLst/>
              </a:prstGeom>
              <a:blipFill>
                <a:blip r:embed="rId6"/>
                <a:stretch>
                  <a:fillRect l="-9312" t="-4615" r="-4858" b="-2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0C818A7-26F7-42B3-A66B-EEA492780BBE}"/>
                  </a:ext>
                </a:extLst>
              </p:cNvPr>
              <p:cNvSpPr txBox="1"/>
              <p:nvPr/>
            </p:nvSpPr>
            <p:spPr>
              <a:xfrm>
                <a:off x="5634564" y="4863753"/>
                <a:ext cx="1502014" cy="397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2.375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0.6803</m:t>
                        </m:r>
                      </m:den>
                    </m:f>
                    <m:r>
                      <a:rPr lang="en-US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=3.491</m:t>
                    </m:r>
                  </m:oMath>
                </a14:m>
                <a:endPara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0C818A7-26F7-42B3-A66B-EEA492780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4564" y="4863753"/>
                <a:ext cx="1502014" cy="397481"/>
              </a:xfrm>
              <a:prstGeom prst="rect">
                <a:avLst/>
              </a:prstGeom>
              <a:blipFill>
                <a:blip r:embed="rId7"/>
                <a:stretch>
                  <a:fillRect l="-9312" t="-4615" r="-4858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BC6657A2-338A-4214-91BB-B2CA622A230B}"/>
              </a:ext>
            </a:extLst>
          </p:cNvPr>
          <p:cNvSpPr txBox="1"/>
          <p:nvPr/>
        </p:nvSpPr>
        <p:spPr>
          <a:xfrm>
            <a:off x="1770527" y="5412201"/>
            <a:ext cx="5551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8877A3"/>
                </a:solidFill>
                <a:latin typeface="Gill Sans MT" panose="020B0502020104020203" pitchFamily="34" charset="0"/>
              </a:rPr>
              <a:t>These ratios tell us: KCrO</a:t>
            </a:r>
            <a:r>
              <a:rPr lang="en-US" sz="1600" baseline="-25000" dirty="0">
                <a:solidFill>
                  <a:srgbClr val="8877A3"/>
                </a:solidFill>
                <a:latin typeface="Gill Sans MT" panose="020B0502020104020203" pitchFamily="34" charset="0"/>
              </a:rPr>
              <a:t>3.5</a:t>
            </a:r>
            <a:r>
              <a:rPr lang="en-US" sz="1600" dirty="0">
                <a:solidFill>
                  <a:srgbClr val="8877A3"/>
                </a:solidFill>
                <a:latin typeface="Gill Sans MT" panose="020B0502020104020203" pitchFamily="34" charset="0"/>
              </a:rPr>
              <a:t>. These are NOT all whole numbers: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2E8CCD-66DA-47B9-95CA-DD691184B24C}"/>
              </a:ext>
            </a:extLst>
          </p:cNvPr>
          <p:cNvSpPr txBox="1"/>
          <p:nvPr/>
        </p:nvSpPr>
        <p:spPr>
          <a:xfrm>
            <a:off x="1940276" y="6271356"/>
            <a:ext cx="22220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(2)(KCrO</a:t>
            </a:r>
            <a:r>
              <a:rPr lang="en-US" sz="1600" baseline="-250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3.5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</a:rPr>
              <a:t>) = 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K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2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Cr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2</a:t>
            </a:r>
            <a:r>
              <a:rPr lang="en-US" sz="1600" dirty="0">
                <a:solidFill>
                  <a:srgbClr val="E47588"/>
                </a:solidFill>
                <a:latin typeface="Gill Sans MT" panose="020B0502020104020203" pitchFamily="34" charset="0"/>
              </a:rPr>
              <a:t>O</a:t>
            </a:r>
            <a:r>
              <a:rPr lang="en-US" sz="1600" baseline="-25000" dirty="0">
                <a:solidFill>
                  <a:srgbClr val="E47588"/>
                </a:solidFill>
                <a:latin typeface="Gill Sans MT" panose="020B0502020104020203" pitchFamily="34" charset="0"/>
              </a:rPr>
              <a:t>7</a:t>
            </a:r>
            <a:endParaRPr lang="en-US" sz="1600" dirty="0">
              <a:solidFill>
                <a:srgbClr val="E47588"/>
              </a:solidFill>
              <a:latin typeface="Gill Sans MT" panose="020B0502020104020203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AE0E70F-C187-40FD-A14E-3A0080DE1340}"/>
              </a:ext>
            </a:extLst>
          </p:cNvPr>
          <p:cNvSpPr/>
          <p:nvPr/>
        </p:nvSpPr>
        <p:spPr>
          <a:xfrm>
            <a:off x="0" y="2461546"/>
            <a:ext cx="9144000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685800">
              <a:lnSpc>
                <a:spcPct val="90000"/>
              </a:lnSpc>
              <a:spcBef>
                <a:spcPct val="20000"/>
              </a:spcBef>
              <a:buFont typeface="+mj-lt"/>
              <a:buAutoNum type="arabicPeriod" startAt="2"/>
            </a:pP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Divide each mass by its atomic mass. Gives the number of moles of each atom.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04DCBDA-46CF-442E-A527-C86C2B0B5CBF}"/>
              </a:ext>
            </a:extLst>
          </p:cNvPr>
          <p:cNvSpPr/>
          <p:nvPr/>
        </p:nvSpPr>
        <p:spPr>
          <a:xfrm>
            <a:off x="3" y="4270521"/>
            <a:ext cx="9143997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685800">
              <a:lnSpc>
                <a:spcPct val="90000"/>
              </a:lnSpc>
              <a:spcBef>
                <a:spcPct val="20000"/>
              </a:spcBef>
              <a:buFont typeface="+mj-lt"/>
              <a:buAutoNum type="arabicPeriod" startAt="3"/>
            </a:pP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Divide each by the smallest number of moles. The smallest whole number ratio is the empirical formula.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F972AE6-25F5-40E7-9C42-9A0D683F6B9F}"/>
              </a:ext>
            </a:extLst>
          </p:cNvPr>
          <p:cNvSpPr/>
          <p:nvPr/>
        </p:nvSpPr>
        <p:spPr>
          <a:xfrm>
            <a:off x="-8438" y="5977646"/>
            <a:ext cx="6952445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685800">
              <a:lnSpc>
                <a:spcPct val="90000"/>
              </a:lnSpc>
              <a:spcBef>
                <a:spcPct val="20000"/>
              </a:spcBef>
              <a:buFont typeface="+mj-lt"/>
              <a:buAutoNum type="arabicPeriod" startAt="4"/>
            </a:pPr>
            <a:r>
              <a:rPr lang="en-US" altLang="en-US" dirty="0">
                <a:solidFill>
                  <a:srgbClr val="67AEB6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If necessary, multiply to get whole number ratios:</a:t>
            </a:r>
          </a:p>
        </p:txBody>
      </p:sp>
    </p:spTree>
    <p:extLst>
      <p:ext uri="{BB962C8B-B14F-4D97-AF65-F5344CB8AC3E}">
        <p14:creationId xmlns:p14="http://schemas.microsoft.com/office/powerpoint/2010/main" val="368418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13345</TotalTime>
  <Words>3063</Words>
  <Application>Microsoft Office PowerPoint</Application>
  <PresentationFormat>On-screen Show (4:3)</PresentationFormat>
  <Paragraphs>372</Paragraphs>
  <Slides>28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Gill Sans MT</vt:lpstr>
      <vt:lpstr>Inter</vt:lpstr>
      <vt:lpstr>Times New Roman</vt:lpstr>
      <vt:lpstr>Office Theme</vt:lpstr>
      <vt:lpstr>Chapter 3: Composition of Substances and 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3: Composition of Substances and Solutions</dc:title>
  <dc:creator>Nettles, Whitnee</dc:creator>
  <cp:lastModifiedBy>Nettles, Whitnee</cp:lastModifiedBy>
  <cp:revision>63</cp:revision>
  <cp:lastPrinted>2019-09-12T01:36:03Z</cp:lastPrinted>
  <dcterms:created xsi:type="dcterms:W3CDTF">2019-09-07T01:15:41Z</dcterms:created>
  <dcterms:modified xsi:type="dcterms:W3CDTF">2023-10-02T22:59:59Z</dcterms:modified>
</cp:coreProperties>
</file>