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28" r:id="rId4"/>
    <p:sldId id="259" r:id="rId5"/>
    <p:sldId id="260" r:id="rId6"/>
    <p:sldId id="261" r:id="rId7"/>
    <p:sldId id="304" r:id="rId8"/>
    <p:sldId id="263" r:id="rId9"/>
    <p:sldId id="306" r:id="rId10"/>
    <p:sldId id="265" r:id="rId11"/>
    <p:sldId id="266" r:id="rId12"/>
    <p:sldId id="267" r:id="rId13"/>
    <p:sldId id="268" r:id="rId14"/>
    <p:sldId id="269" r:id="rId15"/>
    <p:sldId id="270" r:id="rId16"/>
    <p:sldId id="271"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5" r:id="rId33"/>
    <p:sldId id="363" r:id="rId34"/>
    <p:sldId id="364" r:id="rId35"/>
    <p:sldId id="272" r:id="rId36"/>
    <p:sldId id="273" r:id="rId37"/>
    <p:sldId id="275" r:id="rId38"/>
    <p:sldId id="274"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37" r:id="rId68"/>
    <p:sldId id="338" r:id="rId69"/>
    <p:sldId id="339" r:id="rId70"/>
    <p:sldId id="340" r:id="rId71"/>
    <p:sldId id="341" r:id="rId72"/>
    <p:sldId id="342" r:id="rId73"/>
    <p:sldId id="343" r:id="rId74"/>
    <p:sldId id="344" r:id="rId75"/>
    <p:sldId id="345" r:id="rId76"/>
    <p:sldId id="346" r:id="rId77"/>
    <p:sldId id="347" r:id="rId78"/>
    <p:sldId id="331" r:id="rId79"/>
    <p:sldId id="332" r:id="rId80"/>
    <p:sldId id="333" r:id="rId81"/>
    <p:sldId id="334" r:id="rId82"/>
    <p:sldId id="335" r:id="rId83"/>
    <p:sldId id="336" r:id="rId8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588"/>
    <a:srgbClr val="67AEB6"/>
    <a:srgbClr val="877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06339-4E00-45F4-92D1-1B20CF8212C6}" v="3" dt="2023-09-14T00:53:34.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110" d="100"/>
          <a:sy n="110" d="100"/>
        </p:scale>
        <p:origin x="15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EDC098-402B-4BD5-AF3E-9807C4D4DE2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8831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DC098-402B-4BD5-AF3E-9807C4D4DE2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291793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DC098-402B-4BD5-AF3E-9807C4D4DE2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154492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DC098-402B-4BD5-AF3E-9807C4D4DE2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65070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EDC098-402B-4BD5-AF3E-9807C4D4DE2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8708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EDC098-402B-4BD5-AF3E-9807C4D4DE2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426000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EDC098-402B-4BD5-AF3E-9807C4D4DE2C}"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235618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EDC098-402B-4BD5-AF3E-9807C4D4DE2C}"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77891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DC098-402B-4BD5-AF3E-9807C4D4DE2C}"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403013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098-402B-4BD5-AF3E-9807C4D4DE2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295003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098-402B-4BD5-AF3E-9807C4D4DE2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32C9E-2972-499F-8516-4FDF012602F0}" type="slidenum">
              <a:rPr lang="en-US" smtClean="0"/>
              <a:t>‹#›</a:t>
            </a:fld>
            <a:endParaRPr lang="en-US"/>
          </a:p>
        </p:txBody>
      </p:sp>
    </p:spTree>
    <p:extLst>
      <p:ext uri="{BB962C8B-B14F-4D97-AF65-F5344CB8AC3E}">
        <p14:creationId xmlns:p14="http://schemas.microsoft.com/office/powerpoint/2010/main" val="257169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DC098-402B-4BD5-AF3E-9807C4D4DE2C}" type="datetimeFigureOut">
              <a:rPr lang="en-US" smtClean="0"/>
              <a:t>9/13/2023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32C9E-2972-499F-8516-4FDF012602F0}" type="slidenum">
              <a:rPr lang="en-US" smtClean="0"/>
              <a:t>‹#›</a:t>
            </a:fld>
            <a:endParaRPr lang="en-US"/>
          </a:p>
        </p:txBody>
      </p:sp>
    </p:spTree>
    <p:extLst>
      <p:ext uri="{BB962C8B-B14F-4D97-AF65-F5344CB8AC3E}">
        <p14:creationId xmlns:p14="http://schemas.microsoft.com/office/powerpoint/2010/main" val="1559258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hyperlink" Target="https://openstax.org/books/chemistry-2e/pages/2-6-molecular-and-ionic-compound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3.emf"/><Relationship Id="rId4" Type="http://schemas.openxmlformats.org/officeDocument/2006/relationships/oleObject" Target="../embeddings/oleObject2.bin"/><Relationship Id="rId9" Type="http://schemas.openxmlformats.org/officeDocument/2006/relationships/image" Target="../media/image2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 Id="rId4" Type="http://schemas.openxmlformats.org/officeDocument/2006/relationships/hyperlink" Target="https://phet.colorado.edu/sims/html/molecule-shapes/latest/molecule-shapes_en.html"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70.emf"/><Relationship Id="rId7" Type="http://schemas.openxmlformats.org/officeDocument/2006/relationships/image" Target="../media/image72.e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74.emf"/><Relationship Id="rId5" Type="http://schemas.openxmlformats.org/officeDocument/2006/relationships/image" Target="../media/image71.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73.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1143000" y="2235200"/>
            <a:ext cx="6858000" cy="2387600"/>
          </a:xfrm>
        </p:spPr>
        <p:txBody>
          <a:bodyPr>
            <a:normAutofit fontScale="90000"/>
          </a:bodyPr>
          <a:lstStyle/>
          <a:p>
            <a:r>
              <a:rPr lang="en-US" dirty="0">
                <a:solidFill>
                  <a:schemeClr val="tx1">
                    <a:lumMod val="75000"/>
                    <a:lumOff val="25000"/>
                  </a:schemeClr>
                </a:solidFill>
                <a:latin typeface="Gill Sans MT" panose="020B0502020104020203" pitchFamily="34" charset="0"/>
              </a:rPr>
              <a:t>Chapter 4: Chemical Bonding and Molecular Geometry</a:t>
            </a:r>
          </a:p>
        </p:txBody>
      </p:sp>
      <p:grpSp>
        <p:nvGrpSpPr>
          <p:cNvPr id="9" name="Group 8">
            <a:extLst>
              <a:ext uri="{FF2B5EF4-FFF2-40B4-BE49-F238E27FC236}">
                <a16:creationId xmlns:a16="http://schemas.microsoft.com/office/drawing/2014/main" id="{66FC32D2-FA22-4451-A35B-3D7035648993}"/>
              </a:ext>
            </a:extLst>
          </p:cNvPr>
          <p:cNvGrpSpPr/>
          <p:nvPr/>
        </p:nvGrpSpPr>
        <p:grpSpPr>
          <a:xfrm flipH="1">
            <a:off x="314956" y="75616"/>
            <a:ext cx="1811371" cy="859536"/>
            <a:chOff x="1974672" y="262827"/>
            <a:chExt cx="1811370" cy="859536"/>
          </a:xfrm>
        </p:grpSpPr>
        <p:sp>
          <p:nvSpPr>
            <p:cNvPr id="10" name="Oval 9">
              <a:extLst>
                <a:ext uri="{FF2B5EF4-FFF2-40B4-BE49-F238E27FC236}">
                  <a16:creationId xmlns:a16="http://schemas.microsoft.com/office/drawing/2014/main" id="{D84C6666-4E72-4C39-B114-DF80DB947737}"/>
                </a:ext>
              </a:extLst>
            </p:cNvPr>
            <p:cNvSpPr/>
            <p:nvPr/>
          </p:nvSpPr>
          <p:spPr>
            <a:xfrm rot="168764">
              <a:off x="1974672" y="534568"/>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88FCB1-E759-4DE9-A751-8790C88A488C}"/>
                </a:ext>
              </a:extLst>
            </p:cNvPr>
            <p:cNvSpPr/>
            <p:nvPr/>
          </p:nvSpPr>
          <p:spPr>
            <a:xfrm>
              <a:off x="2332855" y="749806"/>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5D7472-0FE2-4F37-9C68-AA22C448054C}"/>
                </a:ext>
              </a:extLst>
            </p:cNvPr>
            <p:cNvSpPr/>
            <p:nvPr/>
          </p:nvSpPr>
          <p:spPr>
            <a:xfrm>
              <a:off x="2581809" y="262827"/>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DEBC7C4-17C1-4AEC-81C6-1EEBCC8BB406}"/>
                </a:ext>
              </a:extLst>
            </p:cNvPr>
            <p:cNvSpPr/>
            <p:nvPr/>
          </p:nvSpPr>
          <p:spPr>
            <a:xfrm>
              <a:off x="3145962" y="482283"/>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7">
            <a:extLst>
              <a:ext uri="{FF2B5EF4-FFF2-40B4-BE49-F238E27FC236}">
                <a16:creationId xmlns:a16="http://schemas.microsoft.com/office/drawing/2014/main" id="{F8A049B6-D69B-4F27-A1C7-57B9A8E84899}"/>
              </a:ext>
            </a:extLst>
          </p:cNvPr>
          <p:cNvSpPr>
            <a:spLocks noGrp="1"/>
          </p:cNvSpPr>
          <p:nvPr>
            <p:ph type="sldNum" sz="quarter" idx="12"/>
          </p:nvPr>
        </p:nvSpPr>
        <p:spPr>
          <a:xfrm>
            <a:off x="8258621" y="6116834"/>
            <a:ext cx="548641" cy="365125"/>
          </a:xfrm>
        </p:spPr>
        <p:txBody>
          <a:bodyPr/>
          <a:lstStyle/>
          <a:p>
            <a:pPr algn="ctr"/>
            <a:fld id="{B180894A-C3BF-4F4C-9DC9-DEC95B57AE84}" type="slidenum">
              <a:rPr lang="en-US">
                <a:solidFill>
                  <a:srgbClr val="E3E3E3"/>
                </a:solidFill>
                <a:latin typeface="Arial" panose="020B0604020202020204" pitchFamily="34" charset="0"/>
                <a:cs typeface="Arial" panose="020B0604020202020204" pitchFamily="34" charset="0"/>
              </a:rPr>
              <a:pPr algn="ctr"/>
              <a:t>1</a:t>
            </a:fld>
            <a:endParaRPr lang="en-US" dirty="0">
              <a:solidFill>
                <a:srgbClr val="E3E3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29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10</a:t>
            </a:fld>
            <a:endParaRPr lang="en-US" dirty="0">
              <a:solidFill>
                <a:schemeClr val="bg1"/>
              </a:solidFill>
            </a:endParaRPr>
          </a:p>
        </p:txBody>
      </p:sp>
      <p:sp>
        <p:nvSpPr>
          <p:cNvPr id="8" name="TextBox 4">
            <a:extLst>
              <a:ext uri="{FF2B5EF4-FFF2-40B4-BE49-F238E27FC236}">
                <a16:creationId xmlns:a16="http://schemas.microsoft.com/office/drawing/2014/main" id="{D2A9F189-2489-42C6-9048-DC76146C8107}"/>
              </a:ext>
            </a:extLst>
          </p:cNvPr>
          <p:cNvSpPr txBox="1">
            <a:spLocks noChangeArrowheads="1"/>
          </p:cNvSpPr>
          <p:nvPr/>
        </p:nvSpPr>
        <p:spPr bwMode="auto">
          <a:xfrm>
            <a:off x="0" y="851600"/>
            <a:ext cx="91440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There are two extremes in the spectrum of bonding:</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rgbClr val="E47588"/>
                </a:solidFill>
                <a:latin typeface="Gill Sans MT" panose="020B0502020104020203" pitchFamily="34" charset="0"/>
                <a:cs typeface="Times New Roman" pitchFamily="18" charset="0"/>
              </a:rPr>
              <a:t>covalent</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rgbClr val="E47588"/>
                </a:solidFill>
                <a:latin typeface="Gill Sans MT" panose="020B0502020104020203" pitchFamily="34" charset="0"/>
                <a:cs typeface="Times New Roman" pitchFamily="18" charset="0"/>
              </a:rPr>
              <a:t>bonds</a:t>
            </a:r>
            <a:r>
              <a:rPr lang="en-US" altLang="en-US" dirty="0">
                <a:solidFill>
                  <a:schemeClr val="tx1">
                    <a:lumMod val="75000"/>
                    <a:lumOff val="25000"/>
                  </a:schemeClr>
                </a:solidFill>
                <a:latin typeface="Gill Sans MT" panose="020B0502020104020203" pitchFamily="34" charset="0"/>
                <a:cs typeface="Times New Roman" pitchFamily="18" charset="0"/>
              </a:rPr>
              <a:t> occur between atoms that share electrons</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rgbClr val="E47588"/>
                </a:solidFill>
                <a:latin typeface="Gill Sans MT" panose="020B0502020104020203" pitchFamily="34" charset="0"/>
                <a:cs typeface="Times New Roman" pitchFamily="18" charset="0"/>
              </a:rPr>
              <a:t>ionic</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rgbClr val="E47588"/>
                </a:solidFill>
                <a:latin typeface="Gill Sans MT" panose="020B0502020104020203" pitchFamily="34" charset="0"/>
                <a:cs typeface="Times New Roman" pitchFamily="18" charset="0"/>
              </a:rPr>
              <a:t>bonds</a:t>
            </a:r>
            <a:r>
              <a:rPr lang="en-US" altLang="en-US" dirty="0">
                <a:solidFill>
                  <a:schemeClr val="tx1">
                    <a:lumMod val="75000"/>
                    <a:lumOff val="25000"/>
                  </a:schemeClr>
                </a:solidFill>
                <a:latin typeface="Gill Sans MT" panose="020B0502020104020203" pitchFamily="34" charset="0"/>
                <a:cs typeface="Times New Roman" pitchFamily="18" charset="0"/>
              </a:rPr>
              <a:t> occur between a metal and a nonmetal and involve ions</a:t>
            </a: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Bonds that fall between these extremes are </a:t>
            </a:r>
            <a:r>
              <a:rPr lang="en-US" altLang="en-US" b="1" dirty="0">
                <a:solidFill>
                  <a:srgbClr val="E47588"/>
                </a:solidFill>
                <a:latin typeface="Gill Sans MT" panose="020B0502020104020203" pitchFamily="34" charset="0"/>
                <a:cs typeface="Times New Roman" pitchFamily="18" charset="0"/>
              </a:rPr>
              <a:t>polar</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grpSp>
        <p:nvGrpSpPr>
          <p:cNvPr id="7" name="Group 6">
            <a:extLst>
              <a:ext uri="{FF2B5EF4-FFF2-40B4-BE49-F238E27FC236}">
                <a16:creationId xmlns:a16="http://schemas.microsoft.com/office/drawing/2014/main" id="{90C3A292-6773-4606-9A02-1273A571C5D4}"/>
              </a:ext>
            </a:extLst>
          </p:cNvPr>
          <p:cNvGrpSpPr/>
          <p:nvPr/>
        </p:nvGrpSpPr>
        <p:grpSpPr>
          <a:xfrm>
            <a:off x="361155" y="2915576"/>
            <a:ext cx="7612043" cy="1468817"/>
            <a:chOff x="771525" y="3570852"/>
            <a:chExt cx="7612043" cy="1468817"/>
          </a:xfrm>
        </p:grpSpPr>
        <p:sp>
          <p:nvSpPr>
            <p:cNvPr id="10" name="TextBox 6">
              <a:extLst>
                <a:ext uri="{FF2B5EF4-FFF2-40B4-BE49-F238E27FC236}">
                  <a16:creationId xmlns:a16="http://schemas.microsoft.com/office/drawing/2014/main" id="{DAF30313-7498-4A1E-A674-77EE66E84A95}"/>
                </a:ext>
              </a:extLst>
            </p:cNvPr>
            <p:cNvSpPr txBox="1">
              <a:spLocks noChangeArrowheads="1"/>
            </p:cNvSpPr>
            <p:nvPr/>
          </p:nvSpPr>
          <p:spPr bwMode="auto">
            <a:xfrm>
              <a:off x="907365" y="4718106"/>
              <a:ext cx="1676400" cy="321563"/>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rgbClr val="67AEB6"/>
                  </a:solidFill>
                  <a:latin typeface="Gill Sans MT" panose="020B0502020104020203" pitchFamily="34" charset="0"/>
                </a:rPr>
                <a:t>M:X</a:t>
              </a:r>
            </a:p>
          </p:txBody>
        </p:sp>
        <p:sp>
          <p:nvSpPr>
            <p:cNvPr id="11" name="TextBox 13">
              <a:extLst>
                <a:ext uri="{FF2B5EF4-FFF2-40B4-BE49-F238E27FC236}">
                  <a16:creationId xmlns:a16="http://schemas.microsoft.com/office/drawing/2014/main" id="{4122C9D1-9C44-47C0-B9CF-5C08527A1199}"/>
                </a:ext>
              </a:extLst>
            </p:cNvPr>
            <p:cNvSpPr txBox="1">
              <a:spLocks noChangeArrowheads="1"/>
            </p:cNvSpPr>
            <p:nvPr/>
          </p:nvSpPr>
          <p:spPr bwMode="auto">
            <a:xfrm>
              <a:off x="771525" y="3570852"/>
              <a:ext cx="2286795" cy="1107996"/>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b="1" u="sng" dirty="0">
                  <a:solidFill>
                    <a:srgbClr val="67AEB6"/>
                  </a:solidFill>
                  <a:latin typeface="Gill Sans MT" panose="020B0502020104020203" pitchFamily="34" charset="0"/>
                </a:rPr>
                <a:t>Pure covalent bond</a:t>
              </a:r>
            </a:p>
            <a:p>
              <a:pPr algn="ct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rPr>
                <a:t>Neutral atoms held together by equally shared electrons</a:t>
              </a:r>
            </a:p>
          </p:txBody>
        </p:sp>
        <p:sp>
          <p:nvSpPr>
            <p:cNvPr id="14" name="TextBox 7">
              <a:extLst>
                <a:ext uri="{FF2B5EF4-FFF2-40B4-BE49-F238E27FC236}">
                  <a16:creationId xmlns:a16="http://schemas.microsoft.com/office/drawing/2014/main" id="{E861B977-7883-4C7C-9973-DC889806379E}"/>
                </a:ext>
              </a:extLst>
            </p:cNvPr>
            <p:cNvSpPr txBox="1">
              <a:spLocks noChangeArrowheads="1"/>
            </p:cNvSpPr>
            <p:nvPr/>
          </p:nvSpPr>
          <p:spPr bwMode="auto">
            <a:xfrm>
              <a:off x="3681627" y="4718106"/>
              <a:ext cx="1676400" cy="321563"/>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rgbClr val="67AEB6"/>
                  </a:solidFill>
                  <a:latin typeface="Gill Sans MT" panose="020B0502020104020203" pitchFamily="34" charset="0"/>
                </a:rPr>
                <a:t>M</a:t>
              </a:r>
              <a:r>
                <a:rPr lang="el-GR" altLang="en-US" b="1" baseline="30000" dirty="0">
                  <a:solidFill>
                    <a:srgbClr val="67AEB6"/>
                  </a:solidFill>
                </a:rPr>
                <a:t>δ</a:t>
              </a:r>
              <a:r>
                <a:rPr lang="en-US" altLang="en-US" b="1" baseline="30000" dirty="0">
                  <a:solidFill>
                    <a:srgbClr val="67AEB6"/>
                  </a:solidFill>
                  <a:latin typeface="Gill Sans MT" panose="020B0502020104020203" pitchFamily="34" charset="0"/>
                </a:rPr>
                <a:t>+</a:t>
              </a:r>
              <a:r>
                <a:rPr lang="en-US" altLang="en-US" b="1" dirty="0">
                  <a:solidFill>
                    <a:srgbClr val="67AEB6"/>
                  </a:solidFill>
                  <a:latin typeface="Gill Sans MT" panose="020B0502020104020203" pitchFamily="34" charset="0"/>
                </a:rPr>
                <a:t>X</a:t>
              </a:r>
              <a:r>
                <a:rPr lang="el-GR" altLang="en-US" b="1" baseline="30000" dirty="0">
                  <a:solidFill>
                    <a:srgbClr val="67AEB6"/>
                  </a:solidFill>
                </a:rPr>
                <a:t>δ</a:t>
              </a:r>
              <a:r>
                <a:rPr lang="en-US" altLang="en-US" b="1" baseline="30000" dirty="0">
                  <a:solidFill>
                    <a:srgbClr val="67AEB6"/>
                  </a:solidFill>
                  <a:latin typeface="Gill Sans MT" panose="020B0502020104020203" pitchFamily="34" charset="0"/>
                </a:rPr>
                <a:t>−</a:t>
              </a:r>
            </a:p>
          </p:txBody>
        </p:sp>
        <p:sp>
          <p:nvSpPr>
            <p:cNvPr id="15" name="TextBox 14">
              <a:extLst>
                <a:ext uri="{FF2B5EF4-FFF2-40B4-BE49-F238E27FC236}">
                  <a16:creationId xmlns:a16="http://schemas.microsoft.com/office/drawing/2014/main" id="{E04A24C3-6551-4B7F-87DD-E0570850FD55}"/>
                </a:ext>
              </a:extLst>
            </p:cNvPr>
            <p:cNvSpPr txBox="1">
              <a:spLocks noChangeArrowheads="1"/>
            </p:cNvSpPr>
            <p:nvPr/>
          </p:nvSpPr>
          <p:spPr bwMode="auto">
            <a:xfrm>
              <a:off x="3269872" y="3570852"/>
              <a:ext cx="2380045" cy="1107996"/>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b="1" u="sng" dirty="0">
                  <a:solidFill>
                    <a:srgbClr val="67AEB6"/>
                  </a:solidFill>
                  <a:latin typeface="Gill Sans MT" panose="020B0502020104020203" pitchFamily="34" charset="0"/>
                </a:rPr>
                <a:t>Polar covalent bond</a:t>
              </a:r>
            </a:p>
            <a:p>
              <a:pPr algn="ct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rPr>
                <a:t>Partially charged atoms bonded by unequally shared electrons</a:t>
              </a:r>
            </a:p>
          </p:txBody>
        </p:sp>
        <p:sp>
          <p:nvSpPr>
            <p:cNvPr id="17" name="TextBox 8">
              <a:extLst>
                <a:ext uri="{FF2B5EF4-FFF2-40B4-BE49-F238E27FC236}">
                  <a16:creationId xmlns:a16="http://schemas.microsoft.com/office/drawing/2014/main" id="{68CDCE7A-5974-4DD8-9657-691939AD5825}"/>
                </a:ext>
              </a:extLst>
            </p:cNvPr>
            <p:cNvSpPr txBox="1">
              <a:spLocks noChangeArrowheads="1"/>
            </p:cNvSpPr>
            <p:nvPr/>
          </p:nvSpPr>
          <p:spPr bwMode="auto">
            <a:xfrm>
              <a:off x="6257950" y="4718106"/>
              <a:ext cx="1676400" cy="321563"/>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rgbClr val="67AEB6"/>
                  </a:solidFill>
                  <a:latin typeface="Gill Sans MT" panose="020B0502020104020203" pitchFamily="34" charset="0"/>
                </a:rPr>
                <a:t>M</a:t>
              </a:r>
              <a:r>
                <a:rPr lang="en-US" altLang="en-US" b="1" baseline="30000" dirty="0">
                  <a:solidFill>
                    <a:srgbClr val="67AEB6"/>
                  </a:solidFill>
                  <a:latin typeface="Gill Sans MT" panose="020B0502020104020203" pitchFamily="34" charset="0"/>
                </a:rPr>
                <a:t>+</a:t>
              </a:r>
              <a:r>
                <a:rPr lang="en-US" altLang="en-US" b="1" dirty="0">
                  <a:solidFill>
                    <a:srgbClr val="67AEB6"/>
                  </a:solidFill>
                  <a:latin typeface="Gill Sans MT" panose="020B0502020104020203" pitchFamily="34" charset="0"/>
                </a:rPr>
                <a:t>X</a:t>
              </a:r>
              <a:r>
                <a:rPr lang="en-US" altLang="en-US" b="1" baseline="30000" dirty="0">
                  <a:solidFill>
                    <a:srgbClr val="67AEB6"/>
                  </a:solidFill>
                  <a:latin typeface="Gill Sans MT" panose="020B0502020104020203" pitchFamily="34" charset="0"/>
                </a:rPr>
                <a:t>−</a:t>
              </a:r>
            </a:p>
          </p:txBody>
        </p:sp>
        <p:sp>
          <p:nvSpPr>
            <p:cNvPr id="18" name="TextBox 17">
              <a:extLst>
                <a:ext uri="{FF2B5EF4-FFF2-40B4-BE49-F238E27FC236}">
                  <a16:creationId xmlns:a16="http://schemas.microsoft.com/office/drawing/2014/main" id="{587C4D4C-DF20-4966-BE3A-10C3171A2694}"/>
                </a:ext>
              </a:extLst>
            </p:cNvPr>
            <p:cNvSpPr txBox="1">
              <a:spLocks noChangeArrowheads="1"/>
            </p:cNvSpPr>
            <p:nvPr/>
          </p:nvSpPr>
          <p:spPr bwMode="auto">
            <a:xfrm>
              <a:off x="5820570" y="3577911"/>
              <a:ext cx="2562998" cy="1107996"/>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b="1" u="sng" dirty="0">
                  <a:solidFill>
                    <a:srgbClr val="67AEB6"/>
                  </a:solidFill>
                  <a:latin typeface="Gill Sans MT" panose="020B0502020104020203" pitchFamily="34" charset="0"/>
                </a:rPr>
                <a:t>Ionic bond</a:t>
              </a:r>
            </a:p>
            <a:p>
              <a:pPr algn="ct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rPr>
                <a:t>Oppositely charged ions held together by electrostatic attraction</a:t>
              </a:r>
            </a:p>
          </p:txBody>
        </p:sp>
      </p:grpSp>
      <p:sp>
        <p:nvSpPr>
          <p:cNvPr id="19" name="Rectangle 2">
            <a:extLst>
              <a:ext uri="{FF2B5EF4-FFF2-40B4-BE49-F238E27FC236}">
                <a16:creationId xmlns:a16="http://schemas.microsoft.com/office/drawing/2014/main" id="{3868D88F-40EB-4BD0-8257-4031084C9404}"/>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Electronegativity and Polarity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20" name="Picture 10" descr="F:\McGraw-Hill\Burdge - Atoms First\Images\Chapter06\bur11161_06003.jpg">
            <a:extLst>
              <a:ext uri="{FF2B5EF4-FFF2-40B4-BE49-F238E27FC236}">
                <a16:creationId xmlns:a16="http://schemas.microsoft.com/office/drawing/2014/main" id="{C993B4DD-BA13-47C1-9682-4086B89F04B0}"/>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t="9159" r="74223" b="13571"/>
          <a:stretch/>
        </p:blipFill>
        <p:spPr bwMode="auto">
          <a:xfrm>
            <a:off x="578173" y="4384394"/>
            <a:ext cx="1514045" cy="1404908"/>
          </a:xfrm>
          <a:prstGeom prst="rect">
            <a:avLst/>
          </a:prstGeom>
          <a:noFill/>
          <a:ln w="9525">
            <a:noFill/>
            <a:miter lim="800000"/>
            <a:headEnd/>
            <a:tailEnd/>
          </a:ln>
        </p:spPr>
      </p:pic>
      <p:sp>
        <p:nvSpPr>
          <p:cNvPr id="21" name="Rectangle 20">
            <a:extLst>
              <a:ext uri="{FF2B5EF4-FFF2-40B4-BE49-F238E27FC236}">
                <a16:creationId xmlns:a16="http://schemas.microsoft.com/office/drawing/2014/main" id="{6AE5D9AE-1D12-4460-B898-F455E0BC50E8}"/>
              </a:ext>
            </a:extLst>
          </p:cNvPr>
          <p:cNvSpPr/>
          <p:nvPr/>
        </p:nvSpPr>
        <p:spPr>
          <a:xfrm>
            <a:off x="0" y="2070406"/>
            <a:ext cx="9227385" cy="646331"/>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In </a:t>
            </a:r>
            <a:r>
              <a:rPr lang="en-US" altLang="en-US" b="1" dirty="0">
                <a:solidFill>
                  <a:srgbClr val="E47588"/>
                </a:solidFill>
                <a:latin typeface="Gill Sans MT" panose="020B0502020104020203" pitchFamily="34" charset="0"/>
                <a:cs typeface="Times New Roman" pitchFamily="18" charset="0"/>
              </a:rPr>
              <a:t>polar</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covalent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bonds</a:t>
            </a:r>
            <a:r>
              <a:rPr lang="en-US" altLang="en-US" dirty="0">
                <a:solidFill>
                  <a:schemeClr val="tx1">
                    <a:lumMod val="75000"/>
                    <a:lumOff val="25000"/>
                  </a:schemeClr>
                </a:solidFill>
                <a:latin typeface="Gill Sans MT" panose="020B0502020104020203" pitchFamily="34" charset="0"/>
                <a:cs typeface="Times New Roman" pitchFamily="18" charset="0"/>
              </a:rPr>
              <a:t>, electrons are shared but not shared equally. The delta, </a:t>
            </a:r>
            <a:r>
              <a:rPr lang="el-GR" altLang="en-US" b="1" dirty="0">
                <a:solidFill>
                  <a:schemeClr val="tx1">
                    <a:lumMod val="75000"/>
                    <a:lumOff val="25000"/>
                  </a:schemeClr>
                </a:solidFill>
                <a:latin typeface="Times New Roman" pitchFamily="18" charset="0"/>
              </a:rPr>
              <a:t>δ</a:t>
            </a:r>
            <a:r>
              <a:rPr lang="en-US" altLang="en-US" dirty="0">
                <a:solidFill>
                  <a:schemeClr val="tx1">
                    <a:lumMod val="75000"/>
                    <a:lumOff val="25000"/>
                  </a:schemeClr>
                </a:solidFill>
                <a:latin typeface="Gill Sans MT" panose="020B0502020104020203" pitchFamily="34" charset="0"/>
              </a:rPr>
              <a:t>, is</a:t>
            </a:r>
            <a:r>
              <a:rPr lang="en-US" altLang="en-US" b="1" dirty="0">
                <a:solidFill>
                  <a:schemeClr val="tx1">
                    <a:lumMod val="75000"/>
                    <a:lumOff val="25000"/>
                  </a:schemeClr>
                </a:solidFill>
                <a:latin typeface="Gill Sans MT" panose="020B0502020104020203" pitchFamily="34" charset="0"/>
              </a:rPr>
              <a:t> </a:t>
            </a:r>
            <a:r>
              <a:rPr lang="en-US" altLang="en-US" dirty="0">
                <a:solidFill>
                  <a:schemeClr val="tx1">
                    <a:lumMod val="75000"/>
                    <a:lumOff val="25000"/>
                  </a:schemeClr>
                </a:solidFill>
                <a:latin typeface="Gill Sans MT" panose="020B0502020104020203" pitchFamily="34" charset="0"/>
              </a:rPr>
              <a:t>used to denote partial charges on the atoms</a:t>
            </a:r>
          </a:p>
        </p:txBody>
      </p:sp>
      <p:pic>
        <p:nvPicPr>
          <p:cNvPr id="22" name="Picture 10" descr="F:\McGraw-Hill\Burdge - Atoms First\Images\Chapter06\bur11161_06003.jpg">
            <a:extLst>
              <a:ext uri="{FF2B5EF4-FFF2-40B4-BE49-F238E27FC236}">
                <a16:creationId xmlns:a16="http://schemas.microsoft.com/office/drawing/2014/main" id="{5E565F5D-C170-4134-9DAB-B8D5780B486B}"/>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66511" t="9158" b="15711"/>
          <a:stretch/>
        </p:blipFill>
        <p:spPr bwMode="auto">
          <a:xfrm>
            <a:off x="5702260" y="4382358"/>
            <a:ext cx="1967040" cy="1365992"/>
          </a:xfrm>
          <a:prstGeom prst="rect">
            <a:avLst/>
          </a:prstGeom>
          <a:noFill/>
          <a:ln w="9525">
            <a:noFill/>
            <a:miter lim="800000"/>
            <a:headEnd/>
            <a:tailEnd/>
          </a:ln>
        </p:spPr>
      </p:pic>
      <p:pic>
        <p:nvPicPr>
          <p:cNvPr id="23" name="Picture 10" descr="F:\McGraw-Hill\Burdge - Atoms First\Images\Chapter06\bur11161_06003.jpg">
            <a:extLst>
              <a:ext uri="{FF2B5EF4-FFF2-40B4-BE49-F238E27FC236}">
                <a16:creationId xmlns:a16="http://schemas.microsoft.com/office/drawing/2014/main" id="{920FB884-70DF-4844-9E2D-230A0BFA781D}"/>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33565" t="9159" r="39910" b="13571"/>
          <a:stretch/>
        </p:blipFill>
        <p:spPr bwMode="auto">
          <a:xfrm>
            <a:off x="3330468" y="4384393"/>
            <a:ext cx="1557979" cy="1404908"/>
          </a:xfrm>
          <a:prstGeom prst="rect">
            <a:avLst/>
          </a:prstGeom>
          <a:noFill/>
          <a:ln w="9525">
            <a:noFill/>
            <a:miter lim="800000"/>
            <a:headEnd/>
            <a:tailEnd/>
          </a:ln>
        </p:spPr>
      </p:pic>
      <p:sp>
        <p:nvSpPr>
          <p:cNvPr id="24" name="TextBox 4">
            <a:extLst>
              <a:ext uri="{FF2B5EF4-FFF2-40B4-BE49-F238E27FC236}">
                <a16:creationId xmlns:a16="http://schemas.microsoft.com/office/drawing/2014/main" id="{F0FAA226-FE67-479C-95A4-669C3BAD27EB}"/>
              </a:ext>
            </a:extLst>
          </p:cNvPr>
          <p:cNvSpPr txBox="1">
            <a:spLocks noChangeArrowheads="1"/>
          </p:cNvSpPr>
          <p:nvPr/>
        </p:nvSpPr>
        <p:spPr bwMode="auto">
          <a:xfrm>
            <a:off x="0" y="6197747"/>
            <a:ext cx="8392319"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Electron density maps show the distributions of charge. Electrons spend a </a:t>
            </a:r>
          </a:p>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lot of time in red and very little time in blue.</a:t>
            </a:r>
          </a:p>
        </p:txBody>
      </p:sp>
      <p:sp>
        <p:nvSpPr>
          <p:cNvPr id="25" name="TextBox 24">
            <a:extLst>
              <a:ext uri="{FF2B5EF4-FFF2-40B4-BE49-F238E27FC236}">
                <a16:creationId xmlns:a16="http://schemas.microsoft.com/office/drawing/2014/main" id="{BC1285D7-A9DB-46CD-9929-EBF5C59F73AA}"/>
              </a:ext>
            </a:extLst>
          </p:cNvPr>
          <p:cNvSpPr txBox="1"/>
          <p:nvPr/>
        </p:nvSpPr>
        <p:spPr>
          <a:xfrm>
            <a:off x="1131453" y="5748349"/>
            <a:ext cx="429926"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H</a:t>
            </a:r>
            <a:r>
              <a:rPr lang="en-US" baseline="-25000" dirty="0">
                <a:solidFill>
                  <a:schemeClr val="tx1">
                    <a:lumMod val="75000"/>
                    <a:lumOff val="25000"/>
                  </a:schemeClr>
                </a:solidFill>
                <a:latin typeface="Gill Sans MT" panose="020B0502020104020203" pitchFamily="34" charset="0"/>
              </a:rPr>
              <a:t>2</a:t>
            </a:r>
            <a:endParaRPr lang="en-US" dirty="0">
              <a:solidFill>
                <a:schemeClr val="tx1">
                  <a:lumMod val="75000"/>
                  <a:lumOff val="25000"/>
                </a:schemeClr>
              </a:solidFill>
              <a:latin typeface="Gill Sans MT" panose="020B0502020104020203" pitchFamily="34" charset="0"/>
            </a:endParaRPr>
          </a:p>
        </p:txBody>
      </p:sp>
      <p:sp>
        <p:nvSpPr>
          <p:cNvPr id="26" name="TextBox 25">
            <a:extLst>
              <a:ext uri="{FF2B5EF4-FFF2-40B4-BE49-F238E27FC236}">
                <a16:creationId xmlns:a16="http://schemas.microsoft.com/office/drawing/2014/main" id="{02D43C3D-476C-418D-B723-B708553090FF}"/>
              </a:ext>
            </a:extLst>
          </p:cNvPr>
          <p:cNvSpPr txBox="1"/>
          <p:nvPr/>
        </p:nvSpPr>
        <p:spPr>
          <a:xfrm>
            <a:off x="3991798" y="5748349"/>
            <a:ext cx="461986"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HF</a:t>
            </a:r>
          </a:p>
        </p:txBody>
      </p:sp>
      <p:sp>
        <p:nvSpPr>
          <p:cNvPr id="27" name="TextBox 26">
            <a:extLst>
              <a:ext uri="{FF2B5EF4-FFF2-40B4-BE49-F238E27FC236}">
                <a16:creationId xmlns:a16="http://schemas.microsoft.com/office/drawing/2014/main" id="{8F5910B6-7643-49A4-B4AF-E4599477CAFD}"/>
              </a:ext>
            </a:extLst>
          </p:cNvPr>
          <p:cNvSpPr txBox="1"/>
          <p:nvPr/>
        </p:nvSpPr>
        <p:spPr>
          <a:xfrm>
            <a:off x="6405959" y="5748349"/>
            <a:ext cx="570990" cy="369332"/>
          </a:xfrm>
          <a:prstGeom prst="rect">
            <a:avLst/>
          </a:prstGeom>
          <a:noFill/>
        </p:spPr>
        <p:txBody>
          <a:bodyPr wrap="none" rtlCol="0">
            <a:spAutoFit/>
          </a:bodyPr>
          <a:lstStyle/>
          <a:p>
            <a:r>
              <a:rPr lang="en-US" dirty="0" err="1">
                <a:solidFill>
                  <a:schemeClr val="tx1">
                    <a:lumMod val="75000"/>
                    <a:lumOff val="25000"/>
                  </a:schemeClr>
                </a:solidFill>
                <a:latin typeface="Gill Sans MT" panose="020B0502020104020203" pitchFamily="34" charset="0"/>
              </a:rPr>
              <a:t>NaF</a:t>
            </a:r>
            <a:endParaRPr lang="en-US"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159583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11</a:t>
            </a:fld>
            <a:endParaRPr lang="en-US" dirty="0">
              <a:solidFill>
                <a:schemeClr val="bg1"/>
              </a:solidFill>
            </a:endParaRPr>
          </a:p>
        </p:txBody>
      </p:sp>
      <p:sp>
        <p:nvSpPr>
          <p:cNvPr id="8" name="Rectangle 2">
            <a:extLst>
              <a:ext uri="{FF2B5EF4-FFF2-40B4-BE49-F238E27FC236}">
                <a16:creationId xmlns:a16="http://schemas.microsoft.com/office/drawing/2014/main" id="{ECD9E876-267A-4E58-BDDD-CF5D565C357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Electronegativity and Polarity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B099537E-3046-4224-88BC-669A8B089051}"/>
              </a:ext>
            </a:extLst>
          </p:cNvPr>
          <p:cNvSpPr txBox="1">
            <a:spLocks noChangeArrowheads="1"/>
          </p:cNvSpPr>
          <p:nvPr/>
        </p:nvSpPr>
        <p:spPr bwMode="auto">
          <a:xfrm>
            <a:off x="0" y="1217990"/>
            <a:ext cx="6336938" cy="923330"/>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rgbClr val="E47588"/>
                </a:solidFill>
                <a:latin typeface="Gill Sans MT" panose="020B0502020104020203" pitchFamily="34" charset="0"/>
                <a:cs typeface="Times New Roman" pitchFamily="18" charset="0"/>
              </a:rPr>
              <a:t>Electronegativity</a:t>
            </a:r>
            <a:r>
              <a:rPr lang="en-US" altLang="en-US" dirty="0">
                <a:solidFill>
                  <a:schemeClr val="tx1">
                    <a:lumMod val="75000"/>
                    <a:lumOff val="25000"/>
                  </a:schemeClr>
                </a:solidFill>
                <a:latin typeface="Gill Sans MT" panose="020B0502020104020203" pitchFamily="34" charset="0"/>
                <a:cs typeface="Times New Roman" pitchFamily="18" charset="0"/>
              </a:rPr>
              <a:t> is the ability of an atom in a compound to draw electrons to itself. Electronegativity varies with atomic number.</a:t>
            </a:r>
          </a:p>
        </p:txBody>
      </p:sp>
      <p:pic>
        <p:nvPicPr>
          <p:cNvPr id="10" name="Picture 7" descr="F:\McGraw-Hill\Burdge - Atoms First\Images\Chapter06\bur11161_06004.jpg">
            <a:extLst>
              <a:ext uri="{FF2B5EF4-FFF2-40B4-BE49-F238E27FC236}">
                <a16:creationId xmlns:a16="http://schemas.microsoft.com/office/drawing/2014/main" id="{3CF59174-F261-4872-B889-E24447EBB436}"/>
              </a:ext>
            </a:extLst>
          </p:cNvPr>
          <p:cNvPicPr>
            <a:picLocks noChangeAspect="1" noChangeArrowheads="1"/>
          </p:cNvPicPr>
          <p:nvPr/>
        </p:nvPicPr>
        <p:blipFill>
          <a:blip r:embed="rId2" cstate="print">
            <a:clrChange>
              <a:clrFrom>
                <a:srgbClr val="FFFFFF"/>
              </a:clrFrom>
              <a:clrTo>
                <a:srgbClr val="FFFFFF">
                  <a:alpha val="0"/>
                </a:srgbClr>
              </a:clrTo>
            </a:clrChange>
          </a:blip>
          <a:srcRect t="3709"/>
          <a:stretch>
            <a:fillRect/>
          </a:stretch>
        </p:blipFill>
        <p:spPr bwMode="auto">
          <a:xfrm rot="20640000">
            <a:off x="179387" y="1456122"/>
            <a:ext cx="7336482" cy="5008660"/>
          </a:xfrm>
          <a:prstGeom prst="rect">
            <a:avLst/>
          </a:prstGeom>
          <a:noFill/>
          <a:ln w="9525">
            <a:noFill/>
            <a:miter lim="800000"/>
            <a:headEnd/>
            <a:tailEnd/>
          </a:ln>
        </p:spPr>
      </p:pic>
      <p:grpSp>
        <p:nvGrpSpPr>
          <p:cNvPr id="15" name="Group 14">
            <a:extLst>
              <a:ext uri="{FF2B5EF4-FFF2-40B4-BE49-F238E27FC236}">
                <a16:creationId xmlns:a16="http://schemas.microsoft.com/office/drawing/2014/main" id="{1D8AA208-E8C8-40C5-9430-30D120A9DE01}"/>
              </a:ext>
            </a:extLst>
          </p:cNvPr>
          <p:cNvGrpSpPr/>
          <p:nvPr/>
        </p:nvGrpSpPr>
        <p:grpSpPr>
          <a:xfrm>
            <a:off x="6775466" y="196450"/>
            <a:ext cx="2178071" cy="2006785"/>
            <a:chOff x="5706684" y="-75795"/>
            <a:chExt cx="2640540" cy="2268827"/>
          </a:xfrm>
        </p:grpSpPr>
        <p:sp>
          <p:nvSpPr>
            <p:cNvPr id="16" name="Rectangle 15">
              <a:extLst>
                <a:ext uri="{FF2B5EF4-FFF2-40B4-BE49-F238E27FC236}">
                  <a16:creationId xmlns:a16="http://schemas.microsoft.com/office/drawing/2014/main" id="{DE6EEFF1-9963-4F15-AD41-A977F1D3D693}"/>
                </a:ext>
              </a:extLst>
            </p:cNvPr>
            <p:cNvSpPr/>
            <p:nvPr/>
          </p:nvSpPr>
          <p:spPr bwMode="auto">
            <a:xfrm>
              <a:off x="5706684" y="635433"/>
              <a:ext cx="452427" cy="1557055"/>
            </a:xfrm>
            <a:prstGeom prst="rect">
              <a:avLst/>
            </a:prstGeom>
            <a:solidFill>
              <a:srgbClr val="67AEB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17" name="Rectangle 16">
              <a:extLst>
                <a:ext uri="{FF2B5EF4-FFF2-40B4-BE49-F238E27FC236}">
                  <a16:creationId xmlns:a16="http://schemas.microsoft.com/office/drawing/2014/main" id="{99CBAA9E-0804-4FDC-B1FE-29764729771A}"/>
                </a:ext>
              </a:extLst>
            </p:cNvPr>
            <p:cNvSpPr/>
            <p:nvPr/>
          </p:nvSpPr>
          <p:spPr bwMode="auto">
            <a:xfrm>
              <a:off x="6159111" y="1370437"/>
              <a:ext cx="1163385" cy="822595"/>
            </a:xfrm>
            <a:prstGeom prst="rect">
              <a:avLst/>
            </a:prstGeom>
            <a:solidFill>
              <a:srgbClr val="67AEB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18" name="Rectangle 17">
              <a:extLst>
                <a:ext uri="{FF2B5EF4-FFF2-40B4-BE49-F238E27FC236}">
                  <a16:creationId xmlns:a16="http://schemas.microsoft.com/office/drawing/2014/main" id="{4845820B-1D59-42DD-AD91-724C8ECE86C7}"/>
                </a:ext>
              </a:extLst>
            </p:cNvPr>
            <p:cNvSpPr/>
            <p:nvPr/>
          </p:nvSpPr>
          <p:spPr bwMode="auto">
            <a:xfrm>
              <a:off x="7322495" y="635433"/>
              <a:ext cx="1024729" cy="1557055"/>
            </a:xfrm>
            <a:prstGeom prst="rect">
              <a:avLst/>
            </a:prstGeom>
            <a:solidFill>
              <a:srgbClr val="67AEB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19" name="Down Arrow 6">
              <a:extLst>
                <a:ext uri="{FF2B5EF4-FFF2-40B4-BE49-F238E27FC236}">
                  <a16:creationId xmlns:a16="http://schemas.microsoft.com/office/drawing/2014/main" id="{829E0036-F4DA-4B76-8409-76D33A528A87}"/>
                </a:ext>
              </a:extLst>
            </p:cNvPr>
            <p:cNvSpPr/>
            <p:nvPr/>
          </p:nvSpPr>
          <p:spPr bwMode="auto">
            <a:xfrm rot="16200000">
              <a:off x="7344485" y="395068"/>
              <a:ext cx="257295" cy="776694"/>
            </a:xfrm>
            <a:prstGeom prst="downArrow">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20" name="Down Arrow 7">
              <a:extLst>
                <a:ext uri="{FF2B5EF4-FFF2-40B4-BE49-F238E27FC236}">
                  <a16:creationId xmlns:a16="http://schemas.microsoft.com/office/drawing/2014/main" id="{CA90FD5C-DB1C-4A2F-B6E1-B875B3051F64}"/>
                </a:ext>
              </a:extLst>
            </p:cNvPr>
            <p:cNvSpPr/>
            <p:nvPr/>
          </p:nvSpPr>
          <p:spPr bwMode="auto">
            <a:xfrm rot="10800000">
              <a:off x="7925286" y="971908"/>
              <a:ext cx="274971" cy="941663"/>
            </a:xfrm>
            <a:prstGeom prst="downArrow">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21" name="TextBox 20">
              <a:extLst>
                <a:ext uri="{FF2B5EF4-FFF2-40B4-BE49-F238E27FC236}">
                  <a16:creationId xmlns:a16="http://schemas.microsoft.com/office/drawing/2014/main" id="{F166F34E-82EB-4482-8EC4-3CF14C49DF5A}"/>
                </a:ext>
              </a:extLst>
            </p:cNvPr>
            <p:cNvSpPr txBox="1"/>
            <p:nvPr/>
          </p:nvSpPr>
          <p:spPr>
            <a:xfrm>
              <a:off x="7930571" y="641756"/>
              <a:ext cx="235925" cy="256310"/>
            </a:xfrm>
            <a:prstGeom prst="rect">
              <a:avLst/>
            </a:prstGeom>
            <a:noFill/>
            <a:ln>
              <a:solidFill>
                <a:schemeClr val="tx1">
                  <a:lumMod val="75000"/>
                  <a:lumOff val="25000"/>
                </a:schemeClr>
              </a:solidFill>
            </a:ln>
          </p:spPr>
          <p:txBody>
            <a:bodyPr wrap="none" rtlCol="0" anchor="ctr">
              <a:noAutofit/>
            </a:bodyPr>
            <a:lstStyle/>
            <a:p>
              <a:pPr algn="ctr"/>
              <a:r>
                <a:rPr lang="en-US" sz="1600" dirty="0">
                  <a:solidFill>
                    <a:schemeClr val="tx1">
                      <a:lumMod val="75000"/>
                      <a:lumOff val="25000"/>
                    </a:schemeClr>
                  </a:solidFill>
                </a:rPr>
                <a:t>F</a:t>
              </a:r>
            </a:p>
          </p:txBody>
        </p:sp>
        <p:sp>
          <p:nvSpPr>
            <p:cNvPr id="22" name="TextBox 21">
              <a:extLst>
                <a:ext uri="{FF2B5EF4-FFF2-40B4-BE49-F238E27FC236}">
                  <a16:creationId xmlns:a16="http://schemas.microsoft.com/office/drawing/2014/main" id="{A6445A75-F573-4B0B-AA95-4ED0F116165E}"/>
                </a:ext>
              </a:extLst>
            </p:cNvPr>
            <p:cNvSpPr txBox="1"/>
            <p:nvPr/>
          </p:nvSpPr>
          <p:spPr>
            <a:xfrm>
              <a:off x="6005493" y="184024"/>
              <a:ext cx="1701259" cy="328081"/>
            </a:xfrm>
            <a:prstGeom prst="rect">
              <a:avLst/>
            </a:prstGeom>
            <a:noFill/>
          </p:spPr>
          <p:txBody>
            <a:bodyPr wrap="none" rtlCol="0">
              <a:noAutofit/>
            </a:bodyPr>
            <a:lstStyle/>
            <a:p>
              <a:r>
                <a:rPr lang="en-US" dirty="0">
                  <a:solidFill>
                    <a:schemeClr val="tx1">
                      <a:lumMod val="75000"/>
                      <a:lumOff val="25000"/>
                    </a:schemeClr>
                  </a:solidFill>
                </a:rPr>
                <a:t>Electronegativity</a:t>
              </a:r>
            </a:p>
          </p:txBody>
        </p:sp>
        <p:sp>
          <p:nvSpPr>
            <p:cNvPr id="23" name="TextBox 22">
              <a:extLst>
                <a:ext uri="{FF2B5EF4-FFF2-40B4-BE49-F238E27FC236}">
                  <a16:creationId xmlns:a16="http://schemas.microsoft.com/office/drawing/2014/main" id="{E8862B23-431A-43EC-98FA-5C999B5BD352}"/>
                </a:ext>
              </a:extLst>
            </p:cNvPr>
            <p:cNvSpPr txBox="1"/>
            <p:nvPr/>
          </p:nvSpPr>
          <p:spPr>
            <a:xfrm>
              <a:off x="6290827" y="-75795"/>
              <a:ext cx="1166704" cy="391876"/>
            </a:xfrm>
            <a:prstGeom prst="rect">
              <a:avLst/>
            </a:prstGeom>
            <a:noFill/>
          </p:spPr>
          <p:txBody>
            <a:bodyPr wrap="none" rtlCol="0">
              <a:noAutofit/>
            </a:bodyPr>
            <a:lstStyle/>
            <a:p>
              <a:r>
                <a:rPr lang="en-US" u="sng" dirty="0">
                  <a:solidFill>
                    <a:schemeClr val="tx1">
                      <a:lumMod val="75000"/>
                      <a:lumOff val="25000"/>
                    </a:schemeClr>
                  </a:solidFill>
                </a:rPr>
                <a:t>Increasing</a:t>
              </a:r>
            </a:p>
          </p:txBody>
        </p:sp>
      </p:grpSp>
    </p:spTree>
    <p:extLst>
      <p:ext uri="{BB962C8B-B14F-4D97-AF65-F5344CB8AC3E}">
        <p14:creationId xmlns:p14="http://schemas.microsoft.com/office/powerpoint/2010/main" val="12222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12</a:t>
            </a:fld>
            <a:endParaRPr lang="en-US" dirty="0">
              <a:solidFill>
                <a:schemeClr val="bg1"/>
              </a:solidFill>
            </a:endParaRPr>
          </a:p>
        </p:txBody>
      </p:sp>
      <p:sp>
        <p:nvSpPr>
          <p:cNvPr id="8" name="Rectangle 2">
            <a:extLst>
              <a:ext uri="{FF2B5EF4-FFF2-40B4-BE49-F238E27FC236}">
                <a16:creationId xmlns:a16="http://schemas.microsoft.com/office/drawing/2014/main" id="{4C78D3DE-02AB-4658-994D-996756331F1C}"/>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Electronegativity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B4FA3738-862C-49BC-960B-01467372600D}"/>
              </a:ext>
            </a:extLst>
          </p:cNvPr>
          <p:cNvSpPr txBox="1">
            <a:spLocks noChangeArrowheads="1"/>
          </p:cNvSpPr>
          <p:nvPr/>
        </p:nvSpPr>
        <p:spPr bwMode="auto">
          <a:xfrm>
            <a:off x="0" y="977097"/>
            <a:ext cx="9143999" cy="341632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There is no sharp distinction between nonpolar covalent and polar covalent or between polar covalent and ionic.</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following rules help distinguish among them:</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A bond between atoms whose </a:t>
            </a:r>
            <a:r>
              <a:rPr lang="en-US" altLang="en-US" dirty="0" err="1">
                <a:solidFill>
                  <a:schemeClr val="tx1">
                    <a:lumMod val="75000"/>
                    <a:lumOff val="25000"/>
                  </a:schemeClr>
                </a:solidFill>
                <a:latin typeface="Gill Sans MT" panose="020B0502020104020203" pitchFamily="34" charset="0"/>
                <a:cs typeface="Times New Roman" pitchFamily="18" charset="0"/>
              </a:rPr>
              <a:t>electronegativites</a:t>
            </a:r>
            <a:r>
              <a:rPr lang="en-US" altLang="en-US" dirty="0">
                <a:solidFill>
                  <a:schemeClr val="tx1">
                    <a:lumMod val="75000"/>
                    <a:lumOff val="25000"/>
                  </a:schemeClr>
                </a:solidFill>
                <a:latin typeface="Gill Sans MT" panose="020B0502020104020203" pitchFamily="34" charset="0"/>
                <a:cs typeface="Times New Roman" pitchFamily="18" charset="0"/>
              </a:rPr>
              <a:t> differ by less than 0.5 is general 	considered purely covalent or </a:t>
            </a:r>
            <a:r>
              <a:rPr lang="en-US" altLang="en-US" b="1" dirty="0">
                <a:solidFill>
                  <a:srgbClr val="E47588"/>
                </a:solidFill>
                <a:latin typeface="Gill Sans MT" panose="020B0502020104020203" pitchFamily="34" charset="0"/>
                <a:cs typeface="Times New Roman" pitchFamily="18" charset="0"/>
              </a:rPr>
              <a:t>nonpolar</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buFont typeface="Wingdings" pitchFamily="82" charset="0"/>
              <a:buChar char="Ø"/>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A bond between atoms who’s </a:t>
            </a:r>
            <a:r>
              <a:rPr lang="en-US" altLang="en-US" dirty="0" err="1">
                <a:solidFill>
                  <a:schemeClr val="tx1">
                    <a:lumMod val="75000"/>
                    <a:lumOff val="25000"/>
                  </a:schemeClr>
                </a:solidFill>
                <a:latin typeface="Gill Sans MT" panose="020B0502020104020203" pitchFamily="34" charset="0"/>
                <a:cs typeface="Times New Roman" pitchFamily="18" charset="0"/>
              </a:rPr>
              <a:t>electronegativies</a:t>
            </a:r>
            <a:r>
              <a:rPr lang="en-US" altLang="en-US" dirty="0">
                <a:solidFill>
                  <a:schemeClr val="tx1">
                    <a:lumMod val="75000"/>
                    <a:lumOff val="25000"/>
                  </a:schemeClr>
                </a:solidFill>
                <a:latin typeface="Gill Sans MT" panose="020B0502020104020203" pitchFamily="34" charset="0"/>
                <a:cs typeface="Times New Roman" pitchFamily="18" charset="0"/>
              </a:rPr>
              <a:t> differ by the range of 0.5 to 2.0 is generally 	considered </a:t>
            </a:r>
            <a:r>
              <a:rPr lang="en-US" altLang="en-US" b="1" dirty="0">
                <a:solidFill>
                  <a:srgbClr val="E47588"/>
                </a:solidFill>
                <a:latin typeface="Gill Sans MT" panose="020B0502020104020203" pitchFamily="34" charset="0"/>
                <a:cs typeface="Times New Roman" pitchFamily="18" charset="0"/>
              </a:rPr>
              <a:t>polar</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covalent</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buFont typeface="Wingdings" pitchFamily="82" charset="0"/>
              <a:buChar char="Ø"/>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A bond between atoms whose electronegativities differ by 2.0 or more is generally 	considered </a:t>
            </a:r>
            <a:r>
              <a:rPr lang="en-US" altLang="en-US" b="1" dirty="0">
                <a:solidFill>
                  <a:srgbClr val="E47588"/>
                </a:solidFill>
                <a:latin typeface="Gill Sans MT" panose="020B0502020104020203" pitchFamily="34" charset="0"/>
                <a:cs typeface="Times New Roman" pitchFamily="18" charset="0"/>
              </a:rPr>
              <a:t>ionic</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10" name="TextBox 4">
            <a:extLst>
              <a:ext uri="{FF2B5EF4-FFF2-40B4-BE49-F238E27FC236}">
                <a16:creationId xmlns:a16="http://schemas.microsoft.com/office/drawing/2014/main" id="{AC9E53E1-D21C-4660-A5A7-86579AFA46A7}"/>
              </a:ext>
            </a:extLst>
          </p:cNvPr>
          <p:cNvSpPr txBox="1">
            <a:spLocks noChangeArrowheads="1"/>
          </p:cNvSpPr>
          <p:nvPr/>
        </p:nvSpPr>
        <p:spPr bwMode="auto">
          <a:xfrm>
            <a:off x="-14203" y="4462163"/>
            <a:ext cx="9143998" cy="703911"/>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Classify the following bonds as nonpolar, polar, or ionic: (a) the bond in </a:t>
            </a:r>
            <a:r>
              <a:rPr lang="en-US" altLang="en-US"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ClF</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(b) the bond in </a:t>
            </a:r>
            <a:r>
              <a:rPr lang="en-US" altLang="en-US"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CsBr</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and (c) the carbon-carbon double bond in C</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p:cxnSp>
        <p:nvCxnSpPr>
          <p:cNvPr id="11" name="Straight Connector 10">
            <a:extLst>
              <a:ext uri="{FF2B5EF4-FFF2-40B4-BE49-F238E27FC236}">
                <a16:creationId xmlns:a16="http://schemas.microsoft.com/office/drawing/2014/main" id="{D764B8D5-2566-4EE6-94D9-E4A145B8FCC1}"/>
              </a:ext>
            </a:extLst>
          </p:cNvPr>
          <p:cNvCxnSpPr/>
          <p:nvPr/>
        </p:nvCxnSpPr>
        <p:spPr>
          <a:xfrm>
            <a:off x="0" y="4455886"/>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4">
            <a:extLst>
              <a:ext uri="{FF2B5EF4-FFF2-40B4-BE49-F238E27FC236}">
                <a16:creationId xmlns:a16="http://schemas.microsoft.com/office/drawing/2014/main" id="{F3732D4F-FCCA-420C-B3D3-7819499E605C}"/>
              </a:ext>
            </a:extLst>
          </p:cNvPr>
          <p:cNvSpPr txBox="1">
            <a:spLocks noChangeArrowheads="1"/>
          </p:cNvSpPr>
          <p:nvPr/>
        </p:nvSpPr>
        <p:spPr bwMode="auto">
          <a:xfrm>
            <a:off x="-28408" y="5115421"/>
            <a:ext cx="7938694" cy="1077218"/>
          </a:xfrm>
          <a:prstGeom prst="rect">
            <a:avLst/>
          </a:prstGeom>
          <a:noFill/>
          <a:ln w="9525">
            <a:noFill/>
            <a:miter lim="800000"/>
            <a:headEnd/>
            <a:tailEnd/>
          </a:ln>
        </p:spPr>
        <p:txBody>
          <a:bodyPr wrap="square">
            <a:spAutoFit/>
          </a:bodyPr>
          <a:lstStyle/>
          <a:p>
            <a:pPr marL="457200" indent="-457200" eaLnBrk="0" hangingPunct="0">
              <a:buClr>
                <a:srgbClr val="E47588"/>
              </a:buClr>
              <a:buSzPct val="100000"/>
              <a:buFont typeface="+mj-lt"/>
              <a:buAutoNum type="alphaLcParenR"/>
              <a:tabLst>
                <a:tab pos="1143000" algn="l"/>
              </a:tabLst>
              <a:defRPr/>
            </a:pPr>
            <a:r>
              <a:rPr lang="en-US" sz="1600" dirty="0">
                <a:solidFill>
                  <a:srgbClr val="E47588"/>
                </a:solidFill>
                <a:latin typeface="Gill Sans MT" panose="020B0502020104020203" pitchFamily="34" charset="0"/>
                <a:ea typeface="ＭＳ Ｐゴシック" pitchFamily="34" charset="-128"/>
                <a:cs typeface="Times New Roman" pitchFamily="18" charset="0"/>
              </a:rPr>
              <a:t>The difference in </a:t>
            </a:r>
            <a:r>
              <a:rPr lang="en-US" sz="1600" dirty="0" err="1">
                <a:solidFill>
                  <a:srgbClr val="E47588"/>
                </a:solidFill>
                <a:latin typeface="Gill Sans MT" panose="020B0502020104020203" pitchFamily="34" charset="0"/>
                <a:ea typeface="ＭＳ Ｐゴシック" pitchFamily="34" charset="-128"/>
                <a:cs typeface="Times New Roman" pitchFamily="18" charset="0"/>
              </a:rPr>
              <a:t>electronegativies</a:t>
            </a:r>
            <a:r>
              <a:rPr lang="en-US" sz="1600" dirty="0">
                <a:solidFill>
                  <a:srgbClr val="E47588"/>
                </a:solidFill>
                <a:latin typeface="Gill Sans MT" panose="020B0502020104020203" pitchFamily="34" charset="0"/>
                <a:ea typeface="ＭＳ Ｐゴシック" pitchFamily="34" charset="-128"/>
                <a:cs typeface="Times New Roman" pitchFamily="18" charset="0"/>
              </a:rPr>
              <a:t>: F and Cl is 4.0 – 3.0 = 1.0. The bond in </a:t>
            </a:r>
            <a:r>
              <a:rPr lang="en-US" sz="1600" dirty="0" err="1">
                <a:solidFill>
                  <a:srgbClr val="E47588"/>
                </a:solidFill>
                <a:latin typeface="Gill Sans MT" panose="020B0502020104020203" pitchFamily="34" charset="0"/>
                <a:ea typeface="ＭＳ Ｐゴシック" pitchFamily="34" charset="-128"/>
                <a:cs typeface="Times New Roman" pitchFamily="18" charset="0"/>
              </a:rPr>
              <a:t>ClF</a:t>
            </a:r>
            <a:r>
              <a:rPr lang="en-US" sz="1600" dirty="0">
                <a:solidFill>
                  <a:srgbClr val="E47588"/>
                </a:solidFill>
                <a:latin typeface="Gill Sans MT" panose="020B0502020104020203" pitchFamily="34" charset="0"/>
                <a:ea typeface="ＭＳ Ｐゴシック" pitchFamily="34" charset="-128"/>
                <a:cs typeface="Times New Roman" pitchFamily="18" charset="0"/>
              </a:rPr>
              <a:t> is polar.</a:t>
            </a:r>
          </a:p>
          <a:p>
            <a:pPr marL="457200" indent="-457200" eaLnBrk="0" hangingPunct="0">
              <a:buClr>
                <a:srgbClr val="E47588"/>
              </a:buClr>
              <a:buSzPct val="100000"/>
              <a:buFont typeface="Arial" charset="0"/>
              <a:buAutoNum type="alphaLcParenR"/>
              <a:tabLst>
                <a:tab pos="1143000" algn="l"/>
              </a:tabLst>
              <a:defRPr/>
            </a:pPr>
            <a:r>
              <a:rPr lang="en-US" sz="1600" dirty="0">
                <a:solidFill>
                  <a:srgbClr val="E47588"/>
                </a:solidFill>
                <a:latin typeface="Gill Sans MT" panose="020B0502020104020203" pitchFamily="34" charset="0"/>
                <a:ea typeface="ＭＳ Ｐゴシック" pitchFamily="34" charset="-128"/>
                <a:cs typeface="Times New Roman" pitchFamily="18" charset="0"/>
              </a:rPr>
              <a:t>In </a:t>
            </a:r>
            <a:r>
              <a:rPr lang="en-US" sz="1600" dirty="0" err="1">
                <a:solidFill>
                  <a:srgbClr val="E47588"/>
                </a:solidFill>
                <a:latin typeface="Gill Sans MT" panose="020B0502020104020203" pitchFamily="34" charset="0"/>
                <a:ea typeface="ＭＳ Ｐゴシック" pitchFamily="34" charset="-128"/>
                <a:cs typeface="Times New Roman" pitchFamily="18" charset="0"/>
              </a:rPr>
              <a:t>CsBr</a:t>
            </a:r>
            <a:r>
              <a:rPr lang="en-US" sz="1600" dirty="0">
                <a:solidFill>
                  <a:srgbClr val="E47588"/>
                </a:solidFill>
                <a:latin typeface="Gill Sans MT" panose="020B0502020104020203" pitchFamily="34" charset="0"/>
                <a:ea typeface="ＭＳ Ｐゴシック" pitchFamily="34" charset="-128"/>
                <a:cs typeface="Times New Roman" pitchFamily="18" charset="0"/>
              </a:rPr>
              <a:t>, the difference is 2.8 – 0.7 = 2.1, making the bond ionic.</a:t>
            </a:r>
          </a:p>
          <a:p>
            <a:pPr marL="457200" indent="-457200" eaLnBrk="0" hangingPunct="0">
              <a:buClr>
                <a:srgbClr val="E47588"/>
              </a:buClr>
              <a:buSzPct val="100000"/>
              <a:buFont typeface="Arial" charset="0"/>
              <a:buAutoNum type="alphaLcParenR"/>
              <a:tabLst>
                <a:tab pos="1143000" algn="l"/>
              </a:tabLst>
              <a:defRPr/>
            </a:pPr>
            <a:r>
              <a:rPr lang="en-US" sz="1600" dirty="0">
                <a:solidFill>
                  <a:srgbClr val="E47588"/>
                </a:solidFill>
                <a:latin typeface="Gill Sans MT" panose="020B0502020104020203" pitchFamily="34" charset="0"/>
                <a:ea typeface="ＭＳ Ｐゴシック" pitchFamily="34" charset="-128"/>
                <a:cs typeface="Times New Roman" pitchFamily="18" charset="0"/>
              </a:rPr>
              <a:t>In C</a:t>
            </a:r>
            <a:r>
              <a:rPr lang="en-US" sz="1600" baseline="-25000" dirty="0">
                <a:solidFill>
                  <a:srgbClr val="E47588"/>
                </a:solidFill>
                <a:latin typeface="Gill Sans MT" panose="020B0502020104020203" pitchFamily="34" charset="0"/>
                <a:ea typeface="ＭＳ Ｐゴシック" pitchFamily="34" charset="-128"/>
                <a:cs typeface="Times New Roman" pitchFamily="18" charset="0"/>
              </a:rPr>
              <a:t>2</a:t>
            </a:r>
            <a:r>
              <a:rPr lang="en-US" sz="1600" dirty="0">
                <a:solidFill>
                  <a:srgbClr val="E47588"/>
                </a:solidFill>
                <a:latin typeface="Gill Sans MT" panose="020B0502020104020203" pitchFamily="34" charset="0"/>
                <a:ea typeface="ＭＳ Ｐゴシック" pitchFamily="34" charset="-128"/>
                <a:cs typeface="Times New Roman" pitchFamily="18" charset="0"/>
              </a:rPr>
              <a:t>H</a:t>
            </a:r>
            <a:r>
              <a:rPr lang="en-US" sz="1600" baseline="-25000" dirty="0">
                <a:solidFill>
                  <a:srgbClr val="E47588"/>
                </a:solidFill>
                <a:latin typeface="Gill Sans MT" panose="020B0502020104020203" pitchFamily="34" charset="0"/>
                <a:ea typeface="ＭＳ Ｐゴシック" pitchFamily="34" charset="-128"/>
                <a:cs typeface="Times New Roman" pitchFamily="18" charset="0"/>
              </a:rPr>
              <a:t>4</a:t>
            </a:r>
            <a:r>
              <a:rPr lang="en-US" sz="1600" dirty="0">
                <a:solidFill>
                  <a:srgbClr val="E47588"/>
                </a:solidFill>
                <a:latin typeface="Gill Sans MT" panose="020B0502020104020203" pitchFamily="34" charset="0"/>
                <a:ea typeface="ＭＳ Ｐゴシック" pitchFamily="34" charset="-128"/>
                <a:cs typeface="Times New Roman" pitchFamily="18" charset="0"/>
              </a:rPr>
              <a:t>, the two atoms are identical.  The carbon-carbon double bond is C</a:t>
            </a:r>
            <a:r>
              <a:rPr lang="en-US" sz="1600" baseline="-25000" dirty="0">
                <a:solidFill>
                  <a:srgbClr val="E47588"/>
                </a:solidFill>
                <a:latin typeface="Gill Sans MT" panose="020B0502020104020203" pitchFamily="34" charset="0"/>
                <a:ea typeface="ＭＳ Ｐゴシック" pitchFamily="34" charset="-128"/>
                <a:cs typeface="Times New Roman" pitchFamily="18" charset="0"/>
              </a:rPr>
              <a:t>2</a:t>
            </a:r>
            <a:r>
              <a:rPr lang="en-US" sz="1600" dirty="0">
                <a:solidFill>
                  <a:srgbClr val="E47588"/>
                </a:solidFill>
                <a:latin typeface="Gill Sans MT" panose="020B0502020104020203" pitchFamily="34" charset="0"/>
                <a:ea typeface="ＭＳ Ｐゴシック" pitchFamily="34" charset="-128"/>
                <a:cs typeface="Times New Roman" pitchFamily="18" charset="0"/>
              </a:rPr>
              <a:t>H</a:t>
            </a:r>
            <a:r>
              <a:rPr lang="en-US" sz="1600" baseline="-25000" dirty="0">
                <a:solidFill>
                  <a:srgbClr val="E47588"/>
                </a:solidFill>
                <a:latin typeface="Gill Sans MT" panose="020B0502020104020203" pitchFamily="34" charset="0"/>
                <a:ea typeface="ＭＳ Ｐゴシック" pitchFamily="34" charset="-128"/>
                <a:cs typeface="Times New Roman" pitchFamily="18" charset="0"/>
              </a:rPr>
              <a:t>4</a:t>
            </a:r>
            <a:r>
              <a:rPr lang="en-US" sz="1600" dirty="0">
                <a:solidFill>
                  <a:srgbClr val="E47588"/>
                </a:solidFill>
                <a:latin typeface="Gill Sans MT" panose="020B0502020104020203" pitchFamily="34" charset="0"/>
                <a:ea typeface="ＭＳ Ｐゴシック" pitchFamily="34" charset="-128"/>
                <a:cs typeface="Times New Roman" pitchFamily="18" charset="0"/>
              </a:rPr>
              <a:t> is nonpolar.</a:t>
            </a:r>
          </a:p>
        </p:txBody>
      </p:sp>
    </p:spTree>
    <p:extLst>
      <p:ext uri="{BB962C8B-B14F-4D97-AF65-F5344CB8AC3E}">
        <p14:creationId xmlns:p14="http://schemas.microsoft.com/office/powerpoint/2010/main" val="419178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13</a:t>
            </a:fld>
            <a:endParaRPr lang="en-US" dirty="0">
              <a:solidFill>
                <a:schemeClr val="bg1"/>
              </a:solidFill>
            </a:endParaRPr>
          </a:p>
        </p:txBody>
      </p:sp>
      <p:sp>
        <p:nvSpPr>
          <p:cNvPr id="8" name="Rectangle 2">
            <a:extLst>
              <a:ext uri="{FF2B5EF4-FFF2-40B4-BE49-F238E27FC236}">
                <a16:creationId xmlns:a16="http://schemas.microsoft.com/office/drawing/2014/main" id="{56567637-87D0-443B-8F72-19C41F6577F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Polar Covalent Bonds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1D112413-40F3-4BF9-838C-F325877C8C67}"/>
              </a:ext>
            </a:extLst>
          </p:cNvPr>
          <p:cNvSpPr/>
          <p:nvPr/>
        </p:nvSpPr>
        <p:spPr>
          <a:xfrm>
            <a:off x="-41693" y="851600"/>
            <a:ext cx="9227385" cy="646331"/>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In </a:t>
            </a:r>
            <a:r>
              <a:rPr lang="en-US" altLang="en-US" b="1" dirty="0">
                <a:solidFill>
                  <a:srgbClr val="E47588"/>
                </a:solidFill>
                <a:latin typeface="Gill Sans MT" panose="020B0502020104020203" pitchFamily="34" charset="0"/>
                <a:cs typeface="Times New Roman" pitchFamily="18" charset="0"/>
              </a:rPr>
              <a:t>polar</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covalent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bonds</a:t>
            </a:r>
            <a:r>
              <a:rPr lang="en-US" altLang="en-US" dirty="0">
                <a:solidFill>
                  <a:schemeClr val="tx1">
                    <a:lumMod val="75000"/>
                    <a:lumOff val="25000"/>
                  </a:schemeClr>
                </a:solidFill>
                <a:latin typeface="Gill Sans MT" panose="020B0502020104020203" pitchFamily="34" charset="0"/>
                <a:cs typeface="Times New Roman" pitchFamily="18" charset="0"/>
              </a:rPr>
              <a:t>, electrons are shared but not shared equally. The delta, </a:t>
            </a:r>
            <a:r>
              <a:rPr lang="el-GR" altLang="en-US" b="1" dirty="0">
                <a:solidFill>
                  <a:schemeClr val="tx1">
                    <a:lumMod val="75000"/>
                    <a:lumOff val="25000"/>
                  </a:schemeClr>
                </a:solidFill>
                <a:latin typeface="Times New Roman" pitchFamily="18" charset="0"/>
              </a:rPr>
              <a:t>δ</a:t>
            </a:r>
            <a:r>
              <a:rPr lang="en-US" altLang="en-US" dirty="0">
                <a:solidFill>
                  <a:schemeClr val="tx1">
                    <a:lumMod val="75000"/>
                    <a:lumOff val="25000"/>
                  </a:schemeClr>
                </a:solidFill>
                <a:latin typeface="Gill Sans MT" panose="020B0502020104020203" pitchFamily="34" charset="0"/>
              </a:rPr>
              <a:t>, is</a:t>
            </a:r>
            <a:r>
              <a:rPr lang="en-US" altLang="en-US" b="1" dirty="0">
                <a:solidFill>
                  <a:schemeClr val="tx1">
                    <a:lumMod val="75000"/>
                    <a:lumOff val="25000"/>
                  </a:schemeClr>
                </a:solidFill>
                <a:latin typeface="Gill Sans MT" panose="020B0502020104020203" pitchFamily="34" charset="0"/>
              </a:rPr>
              <a:t> </a:t>
            </a:r>
            <a:r>
              <a:rPr lang="en-US" altLang="en-US" dirty="0">
                <a:solidFill>
                  <a:schemeClr val="tx1">
                    <a:lumMod val="75000"/>
                    <a:lumOff val="25000"/>
                  </a:schemeClr>
                </a:solidFill>
                <a:latin typeface="Gill Sans MT" panose="020B0502020104020203" pitchFamily="34" charset="0"/>
              </a:rPr>
              <a:t>used to denote partial charges on the atoms</a:t>
            </a:r>
          </a:p>
        </p:txBody>
      </p:sp>
      <p:pic>
        <p:nvPicPr>
          <p:cNvPr id="10" name="Picture 10" descr="F:\McGraw-Hill\Burdge - Atoms First\Images\Chapter06\bur11161_06003.jpg">
            <a:extLst>
              <a:ext uri="{FF2B5EF4-FFF2-40B4-BE49-F238E27FC236}">
                <a16:creationId xmlns:a16="http://schemas.microsoft.com/office/drawing/2014/main" id="{106EFD1C-FC28-466F-9088-C32B377E1FF0}"/>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33565" t="9159" r="39910" b="13571"/>
          <a:stretch/>
        </p:blipFill>
        <p:spPr bwMode="auto">
          <a:xfrm>
            <a:off x="61989" y="1376093"/>
            <a:ext cx="2073671" cy="1869933"/>
          </a:xfrm>
          <a:prstGeom prst="rect">
            <a:avLst/>
          </a:prstGeom>
          <a:noFill/>
          <a:ln w="9525">
            <a:noFill/>
            <a:miter lim="800000"/>
            <a:headEnd/>
            <a:tailEnd/>
          </a:ln>
        </p:spPr>
      </p:pic>
      <p:sp>
        <p:nvSpPr>
          <p:cNvPr id="11" name="TextBox 10">
            <a:extLst>
              <a:ext uri="{FF2B5EF4-FFF2-40B4-BE49-F238E27FC236}">
                <a16:creationId xmlns:a16="http://schemas.microsoft.com/office/drawing/2014/main" id="{63D9DA63-ACDC-43DB-8110-DF79AC4F2F8B}"/>
              </a:ext>
            </a:extLst>
          </p:cNvPr>
          <p:cNvSpPr txBox="1"/>
          <p:nvPr/>
        </p:nvSpPr>
        <p:spPr>
          <a:xfrm>
            <a:off x="561975" y="1788021"/>
            <a:ext cx="1106393" cy="861774"/>
          </a:xfrm>
          <a:prstGeom prst="rect">
            <a:avLst/>
          </a:prstGeom>
          <a:noFill/>
        </p:spPr>
        <p:txBody>
          <a:bodyPr wrap="none" rtlCol="0">
            <a:spAutoFit/>
          </a:bodyPr>
          <a:lstStyle/>
          <a:p>
            <a:r>
              <a:rPr lang="en-US" sz="5000" b="1" dirty="0">
                <a:solidFill>
                  <a:schemeClr val="tx1">
                    <a:lumMod val="75000"/>
                    <a:lumOff val="25000"/>
                  </a:schemeClr>
                </a:solidFill>
                <a:latin typeface="Gill Sans MT" panose="020B0502020104020203" pitchFamily="34" charset="0"/>
              </a:rPr>
              <a:t>HF</a:t>
            </a:r>
          </a:p>
        </p:txBody>
      </p:sp>
      <p:sp>
        <p:nvSpPr>
          <p:cNvPr id="13" name="TextBox 4">
            <a:extLst>
              <a:ext uri="{FF2B5EF4-FFF2-40B4-BE49-F238E27FC236}">
                <a16:creationId xmlns:a16="http://schemas.microsoft.com/office/drawing/2014/main" id="{8F11A858-F8FA-4B8D-972B-2E56D62160F0}"/>
              </a:ext>
            </a:extLst>
          </p:cNvPr>
          <p:cNvSpPr txBox="1">
            <a:spLocks noChangeArrowheads="1"/>
          </p:cNvSpPr>
          <p:nvPr/>
        </p:nvSpPr>
        <p:spPr bwMode="auto">
          <a:xfrm>
            <a:off x="2490787" y="1889686"/>
            <a:ext cx="6059205"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Electron density maps show the distributions of charge. Electrons spend a lot of time in red and very little time in blue.</a:t>
            </a:r>
          </a:p>
        </p:txBody>
      </p:sp>
      <p:sp>
        <p:nvSpPr>
          <p:cNvPr id="14" name="TextBox 4">
            <a:extLst>
              <a:ext uri="{FF2B5EF4-FFF2-40B4-BE49-F238E27FC236}">
                <a16:creationId xmlns:a16="http://schemas.microsoft.com/office/drawing/2014/main" id="{392D6988-D52C-4741-A586-7E306A695A6A}"/>
              </a:ext>
            </a:extLst>
          </p:cNvPr>
          <p:cNvSpPr txBox="1">
            <a:spLocks noChangeArrowheads="1"/>
          </p:cNvSpPr>
          <p:nvPr/>
        </p:nvSpPr>
        <p:spPr bwMode="auto">
          <a:xfrm>
            <a:off x="2490787" y="3714114"/>
            <a:ext cx="6059205"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An arrow is used to indicate the direction of electron shift in polar covalent molecules.</a:t>
            </a:r>
          </a:p>
        </p:txBody>
      </p:sp>
      <p:grpSp>
        <p:nvGrpSpPr>
          <p:cNvPr id="57" name="Group 21">
            <a:extLst>
              <a:ext uri="{FF2B5EF4-FFF2-40B4-BE49-F238E27FC236}">
                <a16:creationId xmlns:a16="http://schemas.microsoft.com/office/drawing/2014/main" id="{A411EBE3-7AFE-42D6-B27F-C1886E6CF067}"/>
              </a:ext>
            </a:extLst>
          </p:cNvPr>
          <p:cNvGrpSpPr>
            <a:grpSpLocks/>
          </p:cNvGrpSpPr>
          <p:nvPr/>
        </p:nvGrpSpPr>
        <p:grpSpPr bwMode="auto">
          <a:xfrm>
            <a:off x="238125" y="3301682"/>
            <a:ext cx="1828800" cy="1476378"/>
            <a:chOff x="3733800" y="5252979"/>
            <a:chExt cx="1828799" cy="1476054"/>
          </a:xfrm>
        </p:grpSpPr>
        <p:grpSp>
          <p:nvGrpSpPr>
            <p:cNvPr id="58" name="Group 6">
              <a:extLst>
                <a:ext uri="{FF2B5EF4-FFF2-40B4-BE49-F238E27FC236}">
                  <a16:creationId xmlns:a16="http://schemas.microsoft.com/office/drawing/2014/main" id="{AD4FA98A-385D-470A-87ED-4F38D72CB046}"/>
                </a:ext>
              </a:extLst>
            </p:cNvPr>
            <p:cNvGrpSpPr>
              <a:grpSpLocks/>
            </p:cNvGrpSpPr>
            <p:nvPr/>
          </p:nvGrpSpPr>
          <p:grpSpPr bwMode="auto">
            <a:xfrm>
              <a:off x="3733800" y="5257800"/>
              <a:ext cx="1828799" cy="1471233"/>
              <a:chOff x="1981200" y="3429000"/>
              <a:chExt cx="1828799" cy="1471233"/>
            </a:xfrm>
          </p:grpSpPr>
          <p:grpSp>
            <p:nvGrpSpPr>
              <p:cNvPr id="62" name="Group 89">
                <a:extLst>
                  <a:ext uri="{FF2B5EF4-FFF2-40B4-BE49-F238E27FC236}">
                    <a16:creationId xmlns:a16="http://schemas.microsoft.com/office/drawing/2014/main" id="{3663410E-43AE-4935-A63C-6479E052EA11}"/>
                  </a:ext>
                </a:extLst>
              </p:cNvPr>
              <p:cNvGrpSpPr>
                <a:grpSpLocks/>
              </p:cNvGrpSpPr>
              <p:nvPr/>
            </p:nvGrpSpPr>
            <p:grpSpPr bwMode="auto">
              <a:xfrm>
                <a:off x="1981200" y="3810000"/>
                <a:ext cx="1485900" cy="728883"/>
                <a:chOff x="1219200" y="3467100"/>
                <a:chExt cx="1485900" cy="728883"/>
              </a:xfrm>
            </p:grpSpPr>
            <p:sp>
              <p:nvSpPr>
                <p:cNvPr id="66" name="TextBox 12">
                  <a:extLst>
                    <a:ext uri="{FF2B5EF4-FFF2-40B4-BE49-F238E27FC236}">
                      <a16:creationId xmlns:a16="http://schemas.microsoft.com/office/drawing/2014/main" id="{B1DAC0DF-4998-4EB1-97FA-90C32D6484CB}"/>
                    </a:ext>
                  </a:extLst>
                </p:cNvPr>
                <p:cNvSpPr txBox="1">
                  <a:spLocks noChangeArrowheads="1"/>
                </p:cNvSpPr>
                <p:nvPr/>
              </p:nvSpPr>
              <p:spPr bwMode="auto">
                <a:xfrm>
                  <a:off x="1219200" y="3467100"/>
                  <a:ext cx="1143000" cy="728883"/>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H−</a:t>
                  </a:r>
                </a:p>
              </p:txBody>
            </p:sp>
            <p:sp>
              <p:nvSpPr>
                <p:cNvPr id="67" name="TextBox 13">
                  <a:extLst>
                    <a:ext uri="{FF2B5EF4-FFF2-40B4-BE49-F238E27FC236}">
                      <a16:creationId xmlns:a16="http://schemas.microsoft.com/office/drawing/2014/main" id="{8D1A9EC2-4D18-456C-AC4A-BA54DD013298}"/>
                    </a:ext>
                  </a:extLst>
                </p:cNvPr>
                <p:cNvSpPr txBox="1">
                  <a:spLocks noChangeArrowheads="1"/>
                </p:cNvSpPr>
                <p:nvPr/>
              </p:nvSpPr>
              <p:spPr bwMode="auto">
                <a:xfrm>
                  <a:off x="2095500" y="3467100"/>
                  <a:ext cx="609600" cy="70923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F</a:t>
                  </a:r>
                </a:p>
              </p:txBody>
            </p:sp>
          </p:grpSp>
          <p:sp>
            <p:nvSpPr>
              <p:cNvPr id="63" name="TextBox 8">
                <a:extLst>
                  <a:ext uri="{FF2B5EF4-FFF2-40B4-BE49-F238E27FC236}">
                    <a16:creationId xmlns:a16="http://schemas.microsoft.com/office/drawing/2014/main" id="{5BA8CB9C-E316-46DD-BE02-336B8F7398B1}"/>
                  </a:ext>
                </a:extLst>
              </p:cNvPr>
              <p:cNvSpPr txBox="1">
                <a:spLocks noChangeArrowheads="1"/>
              </p:cNvSpPr>
              <p:nvPr/>
            </p:nvSpPr>
            <p:spPr bwMode="auto">
              <a:xfrm>
                <a:off x="2590800" y="3429000"/>
                <a:ext cx="1142999" cy="70943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64" name="TextBox 9">
                <a:extLst>
                  <a:ext uri="{FF2B5EF4-FFF2-40B4-BE49-F238E27FC236}">
                    <a16:creationId xmlns:a16="http://schemas.microsoft.com/office/drawing/2014/main" id="{A00090CF-02C0-4E7B-ABA2-8A5928007B18}"/>
                  </a:ext>
                </a:extLst>
              </p:cNvPr>
              <p:cNvSpPr txBox="1">
                <a:spLocks noChangeArrowheads="1"/>
              </p:cNvSpPr>
              <p:nvPr/>
            </p:nvSpPr>
            <p:spPr bwMode="auto">
              <a:xfrm>
                <a:off x="2590800" y="4190803"/>
                <a:ext cx="1142999" cy="70943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65" name="TextBox 11">
                <a:extLst>
                  <a:ext uri="{FF2B5EF4-FFF2-40B4-BE49-F238E27FC236}">
                    <a16:creationId xmlns:a16="http://schemas.microsoft.com/office/drawing/2014/main" id="{B34C267B-06E3-406A-BEDE-D04B698527EF}"/>
                  </a:ext>
                </a:extLst>
              </p:cNvPr>
              <p:cNvSpPr txBox="1">
                <a:spLocks noChangeArrowheads="1"/>
              </p:cNvSpPr>
              <p:nvPr/>
            </p:nvSpPr>
            <p:spPr bwMode="auto">
              <a:xfrm rot="5400000">
                <a:off x="2883840" y="3721727"/>
                <a:ext cx="1142705" cy="709612"/>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grpSp>
        <p:grpSp>
          <p:nvGrpSpPr>
            <p:cNvPr id="59" name="Group 20">
              <a:extLst>
                <a:ext uri="{FF2B5EF4-FFF2-40B4-BE49-F238E27FC236}">
                  <a16:creationId xmlns:a16="http://schemas.microsoft.com/office/drawing/2014/main" id="{497C42AC-4725-45F5-AFC4-528E51F08D16}"/>
                </a:ext>
              </a:extLst>
            </p:cNvPr>
            <p:cNvGrpSpPr>
              <a:grpSpLocks/>
            </p:cNvGrpSpPr>
            <p:nvPr/>
          </p:nvGrpSpPr>
          <p:grpSpPr bwMode="auto">
            <a:xfrm>
              <a:off x="3846399" y="5252979"/>
              <a:ext cx="1575030" cy="227806"/>
              <a:chOff x="3846399" y="5176779"/>
              <a:chExt cx="1575030" cy="227806"/>
            </a:xfrm>
          </p:grpSpPr>
          <p:cxnSp>
            <p:nvCxnSpPr>
              <p:cNvPr id="60" name="Straight Arrow Connector 16">
                <a:extLst>
                  <a:ext uri="{FF2B5EF4-FFF2-40B4-BE49-F238E27FC236}">
                    <a16:creationId xmlns:a16="http://schemas.microsoft.com/office/drawing/2014/main" id="{1267CB3B-B09F-423B-A87D-63B714A4CC78}"/>
                  </a:ext>
                </a:extLst>
              </p:cNvPr>
              <p:cNvCxnSpPr>
                <a:cxnSpLocks noChangeShapeType="1"/>
              </p:cNvCxnSpPr>
              <p:nvPr/>
            </p:nvCxnSpPr>
            <p:spPr bwMode="auto">
              <a:xfrm>
                <a:off x="3846399" y="5289903"/>
                <a:ext cx="1575030" cy="1588"/>
              </a:xfrm>
              <a:prstGeom prst="straightConnector1">
                <a:avLst/>
              </a:prstGeom>
              <a:noFill/>
              <a:ln w="38100" algn="ctr">
                <a:solidFill>
                  <a:schemeClr val="tx1">
                    <a:lumMod val="75000"/>
                    <a:lumOff val="25000"/>
                  </a:schemeClr>
                </a:solidFill>
                <a:round/>
                <a:headEnd/>
                <a:tailEnd type="triangle" w="med" len="med"/>
              </a:ln>
            </p:spPr>
          </p:cxnSp>
          <p:cxnSp>
            <p:nvCxnSpPr>
              <p:cNvPr id="61" name="Straight Connector 18">
                <a:extLst>
                  <a:ext uri="{FF2B5EF4-FFF2-40B4-BE49-F238E27FC236}">
                    <a16:creationId xmlns:a16="http://schemas.microsoft.com/office/drawing/2014/main" id="{98392D3C-1EA5-4083-B8E6-E57D5F4D0769}"/>
                  </a:ext>
                </a:extLst>
              </p:cNvPr>
              <p:cNvCxnSpPr>
                <a:cxnSpLocks noChangeShapeType="1"/>
              </p:cNvCxnSpPr>
              <p:nvPr/>
            </p:nvCxnSpPr>
            <p:spPr bwMode="auto">
              <a:xfrm rot="5400000">
                <a:off x="3848894" y="5290285"/>
                <a:ext cx="227806" cy="794"/>
              </a:xfrm>
              <a:prstGeom prst="line">
                <a:avLst/>
              </a:prstGeom>
              <a:noFill/>
              <a:ln w="38100" algn="ctr">
                <a:solidFill>
                  <a:schemeClr val="tx1">
                    <a:lumMod val="75000"/>
                    <a:lumOff val="25000"/>
                  </a:schemeClr>
                </a:solidFill>
                <a:round/>
                <a:headEnd/>
                <a:tailEnd/>
              </a:ln>
            </p:spPr>
          </p:cxnSp>
        </p:grpSp>
      </p:grpSp>
      <p:grpSp>
        <p:nvGrpSpPr>
          <p:cNvPr id="68" name="Group 35">
            <a:extLst>
              <a:ext uri="{FF2B5EF4-FFF2-40B4-BE49-F238E27FC236}">
                <a16:creationId xmlns:a16="http://schemas.microsoft.com/office/drawing/2014/main" id="{E8D51767-B2B0-40DD-B454-3246BD23B174}"/>
              </a:ext>
            </a:extLst>
          </p:cNvPr>
          <p:cNvGrpSpPr>
            <a:grpSpLocks/>
          </p:cNvGrpSpPr>
          <p:nvPr/>
        </p:nvGrpSpPr>
        <p:grpSpPr bwMode="auto">
          <a:xfrm>
            <a:off x="230660" y="4927796"/>
            <a:ext cx="2141919" cy="1497013"/>
            <a:chOff x="5791200" y="5086336"/>
            <a:chExt cx="2141919" cy="1496645"/>
          </a:xfrm>
        </p:grpSpPr>
        <p:grpSp>
          <p:nvGrpSpPr>
            <p:cNvPr id="69" name="Group 6">
              <a:extLst>
                <a:ext uri="{FF2B5EF4-FFF2-40B4-BE49-F238E27FC236}">
                  <a16:creationId xmlns:a16="http://schemas.microsoft.com/office/drawing/2014/main" id="{241E1E46-C179-4993-BB87-2579E57AC1C2}"/>
                </a:ext>
              </a:extLst>
            </p:cNvPr>
            <p:cNvGrpSpPr>
              <a:grpSpLocks/>
            </p:cNvGrpSpPr>
            <p:nvPr/>
          </p:nvGrpSpPr>
          <p:grpSpPr bwMode="auto">
            <a:xfrm>
              <a:off x="5867400" y="5105400"/>
              <a:ext cx="1828799" cy="1477581"/>
              <a:chOff x="1981200" y="3429000"/>
              <a:chExt cx="1828799" cy="1477581"/>
            </a:xfrm>
          </p:grpSpPr>
          <p:grpSp>
            <p:nvGrpSpPr>
              <p:cNvPr id="72" name="Group 89">
                <a:extLst>
                  <a:ext uri="{FF2B5EF4-FFF2-40B4-BE49-F238E27FC236}">
                    <a16:creationId xmlns:a16="http://schemas.microsoft.com/office/drawing/2014/main" id="{D79EFB17-FFAA-4DCA-AF24-9115591CE011}"/>
                  </a:ext>
                </a:extLst>
              </p:cNvPr>
              <p:cNvGrpSpPr>
                <a:grpSpLocks/>
              </p:cNvGrpSpPr>
              <p:nvPr/>
            </p:nvGrpSpPr>
            <p:grpSpPr bwMode="auto">
              <a:xfrm>
                <a:off x="1981200" y="3810000"/>
                <a:ext cx="1485900" cy="715581"/>
                <a:chOff x="1219200" y="3467100"/>
                <a:chExt cx="1485900" cy="715581"/>
              </a:xfrm>
            </p:grpSpPr>
            <p:sp>
              <p:nvSpPr>
                <p:cNvPr id="76" name="TextBox 31">
                  <a:extLst>
                    <a:ext uri="{FF2B5EF4-FFF2-40B4-BE49-F238E27FC236}">
                      <a16:creationId xmlns:a16="http://schemas.microsoft.com/office/drawing/2014/main" id="{C61FA8E8-470C-461E-8650-BF2EBA57BFBF}"/>
                    </a:ext>
                  </a:extLst>
                </p:cNvPr>
                <p:cNvSpPr txBox="1">
                  <a:spLocks noChangeArrowheads="1"/>
                </p:cNvSpPr>
                <p:nvPr/>
              </p:nvSpPr>
              <p:spPr bwMode="auto">
                <a:xfrm>
                  <a:off x="1219200" y="3467100"/>
                  <a:ext cx="1143000" cy="70923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H−</a:t>
                  </a:r>
                </a:p>
              </p:txBody>
            </p:sp>
            <p:sp>
              <p:nvSpPr>
                <p:cNvPr id="77" name="TextBox 32">
                  <a:extLst>
                    <a:ext uri="{FF2B5EF4-FFF2-40B4-BE49-F238E27FC236}">
                      <a16:creationId xmlns:a16="http://schemas.microsoft.com/office/drawing/2014/main" id="{ABDBAFD4-EB9B-4411-A179-B67AACA1814F}"/>
                    </a:ext>
                  </a:extLst>
                </p:cNvPr>
                <p:cNvSpPr txBox="1">
                  <a:spLocks noChangeArrowheads="1"/>
                </p:cNvSpPr>
                <p:nvPr/>
              </p:nvSpPr>
              <p:spPr bwMode="auto">
                <a:xfrm>
                  <a:off x="2095500" y="3467100"/>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F</a:t>
                  </a:r>
                </a:p>
              </p:txBody>
            </p:sp>
          </p:grpSp>
          <p:sp>
            <p:nvSpPr>
              <p:cNvPr id="73" name="TextBox 28">
                <a:extLst>
                  <a:ext uri="{FF2B5EF4-FFF2-40B4-BE49-F238E27FC236}">
                    <a16:creationId xmlns:a16="http://schemas.microsoft.com/office/drawing/2014/main" id="{CD3F9B8D-62A9-4865-A4A6-E561D781337D}"/>
                  </a:ext>
                </a:extLst>
              </p:cNvPr>
              <p:cNvSpPr txBox="1">
                <a:spLocks noChangeArrowheads="1"/>
              </p:cNvSpPr>
              <p:nvPr/>
            </p:nvSpPr>
            <p:spPr bwMode="auto">
              <a:xfrm>
                <a:off x="2590800" y="3429000"/>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sp>
            <p:nvSpPr>
              <p:cNvPr id="74" name="TextBox 29">
                <a:extLst>
                  <a:ext uri="{FF2B5EF4-FFF2-40B4-BE49-F238E27FC236}">
                    <a16:creationId xmlns:a16="http://schemas.microsoft.com/office/drawing/2014/main" id="{667530A8-95E3-4AD7-A618-170CE3846D32}"/>
                  </a:ext>
                </a:extLst>
              </p:cNvPr>
              <p:cNvSpPr txBox="1">
                <a:spLocks noChangeArrowheads="1"/>
              </p:cNvSpPr>
              <p:nvPr/>
            </p:nvSpPr>
            <p:spPr bwMode="auto">
              <a:xfrm>
                <a:off x="2590800" y="4191000"/>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sp>
            <p:nvSpPr>
              <p:cNvPr id="75" name="TextBox 30">
                <a:extLst>
                  <a:ext uri="{FF2B5EF4-FFF2-40B4-BE49-F238E27FC236}">
                    <a16:creationId xmlns:a16="http://schemas.microsoft.com/office/drawing/2014/main" id="{1A90AB2C-592D-4B3F-9040-A7EE64A7F564}"/>
                  </a:ext>
                </a:extLst>
              </p:cNvPr>
              <p:cNvSpPr txBox="1">
                <a:spLocks noChangeArrowheads="1"/>
              </p:cNvSpPr>
              <p:nvPr/>
            </p:nvSpPr>
            <p:spPr bwMode="auto">
              <a:xfrm rot="5400000">
                <a:off x="2880709" y="3718910"/>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grpSp>
        <p:sp>
          <p:nvSpPr>
            <p:cNvPr id="70" name="TextBox 33">
              <a:extLst>
                <a:ext uri="{FF2B5EF4-FFF2-40B4-BE49-F238E27FC236}">
                  <a16:creationId xmlns:a16="http://schemas.microsoft.com/office/drawing/2014/main" id="{F931C79B-74E5-499B-9C8D-A279F0CDC272}"/>
                </a:ext>
              </a:extLst>
            </p:cNvPr>
            <p:cNvSpPr txBox="1">
              <a:spLocks noChangeArrowheads="1"/>
            </p:cNvSpPr>
            <p:nvPr/>
          </p:nvSpPr>
          <p:spPr bwMode="auto">
            <a:xfrm>
              <a:off x="5791200" y="5086336"/>
              <a:ext cx="685800" cy="39623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l-GR" altLang="en-US" sz="2400" b="1" i="1" dirty="0">
                  <a:solidFill>
                    <a:schemeClr val="tx1">
                      <a:lumMod val="75000"/>
                      <a:lumOff val="25000"/>
                    </a:schemeClr>
                  </a:solidFill>
                </a:rPr>
                <a:t>δ</a:t>
              </a:r>
              <a:r>
                <a:rPr lang="en-US" altLang="en-US" sz="2400" b="1" dirty="0">
                  <a:solidFill>
                    <a:schemeClr val="tx1">
                      <a:lumMod val="75000"/>
                      <a:lumOff val="25000"/>
                    </a:schemeClr>
                  </a:solidFill>
                  <a:latin typeface="Gill Sans MT" panose="020B0502020104020203" pitchFamily="34" charset="0"/>
                </a:rPr>
                <a:t>+</a:t>
              </a:r>
            </a:p>
          </p:txBody>
        </p:sp>
        <p:sp>
          <p:nvSpPr>
            <p:cNvPr id="71" name="TextBox 34">
              <a:extLst>
                <a:ext uri="{FF2B5EF4-FFF2-40B4-BE49-F238E27FC236}">
                  <a16:creationId xmlns:a16="http://schemas.microsoft.com/office/drawing/2014/main" id="{D85A140D-AD2C-487C-8079-C7F6134F3051}"/>
                </a:ext>
              </a:extLst>
            </p:cNvPr>
            <p:cNvSpPr txBox="1">
              <a:spLocks noChangeArrowheads="1"/>
            </p:cNvSpPr>
            <p:nvPr/>
          </p:nvSpPr>
          <p:spPr bwMode="auto">
            <a:xfrm>
              <a:off x="7247319" y="5086688"/>
              <a:ext cx="685800" cy="395524"/>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l-GR" altLang="en-US" sz="2400" b="1" i="1" dirty="0">
                  <a:solidFill>
                    <a:schemeClr val="tx1">
                      <a:lumMod val="75000"/>
                      <a:lumOff val="25000"/>
                    </a:schemeClr>
                  </a:solidFill>
                </a:rPr>
                <a:t>δ</a:t>
              </a:r>
              <a:r>
                <a:rPr lang="en-US" altLang="en-US" sz="2400" b="1" dirty="0">
                  <a:solidFill>
                    <a:schemeClr val="tx1">
                      <a:lumMod val="75000"/>
                      <a:lumOff val="25000"/>
                    </a:schemeClr>
                  </a:solidFill>
                  <a:latin typeface="Gill Sans MT" panose="020B0502020104020203" pitchFamily="34" charset="0"/>
                </a:rPr>
                <a:t>−</a:t>
              </a:r>
            </a:p>
          </p:txBody>
        </p:sp>
      </p:grpSp>
      <p:sp>
        <p:nvSpPr>
          <p:cNvPr id="7" name="Rectangle 6">
            <a:extLst>
              <a:ext uri="{FF2B5EF4-FFF2-40B4-BE49-F238E27FC236}">
                <a16:creationId xmlns:a16="http://schemas.microsoft.com/office/drawing/2014/main" id="{EEE7E4DF-CCEC-4177-89B7-814CDB531EB9}"/>
              </a:ext>
            </a:extLst>
          </p:cNvPr>
          <p:cNvSpPr/>
          <p:nvPr/>
        </p:nvSpPr>
        <p:spPr>
          <a:xfrm>
            <a:off x="2490787" y="5268882"/>
            <a:ext cx="6059205" cy="646331"/>
          </a:xfrm>
          <a:prstGeom prst="rect">
            <a:avLst/>
          </a:prstGeom>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The consequent charge separation can be represented as Delta (</a:t>
            </a:r>
            <a:r>
              <a:rPr lang="el-GR" dirty="0">
                <a:solidFill>
                  <a:schemeClr val="tx1">
                    <a:lumMod val="75000"/>
                    <a:lumOff val="25000"/>
                  </a:schemeClr>
                </a:solidFill>
                <a:latin typeface="Times New Roman" pitchFamily="18" charset="0"/>
                <a:cs typeface="Times New Roman" pitchFamily="18" charset="0"/>
              </a:rPr>
              <a:t>δ</a:t>
            </a:r>
            <a:r>
              <a:rPr lang="en-US" dirty="0">
                <a:solidFill>
                  <a:schemeClr val="tx1">
                    <a:lumMod val="75000"/>
                    <a:lumOff val="25000"/>
                  </a:schemeClr>
                </a:solidFill>
                <a:latin typeface="Gill Sans MT" panose="020B0502020104020203" pitchFamily="34" charset="0"/>
                <a:cs typeface="Times New Roman" pitchFamily="18" charset="0"/>
              </a:rPr>
              <a:t>) which denotes a partial positive or negative charge.</a:t>
            </a:r>
          </a:p>
        </p:txBody>
      </p:sp>
    </p:spTree>
    <p:extLst>
      <p:ext uri="{BB962C8B-B14F-4D97-AF65-F5344CB8AC3E}">
        <p14:creationId xmlns:p14="http://schemas.microsoft.com/office/powerpoint/2010/main" val="296958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14</a:t>
            </a:fld>
            <a:endParaRPr lang="en-US" dirty="0">
              <a:solidFill>
                <a:schemeClr val="bg1"/>
              </a:solidFill>
            </a:endParaRPr>
          </a:p>
        </p:txBody>
      </p:sp>
      <p:sp>
        <p:nvSpPr>
          <p:cNvPr id="8" name="TextBox 4">
            <a:extLst>
              <a:ext uri="{FF2B5EF4-FFF2-40B4-BE49-F238E27FC236}">
                <a16:creationId xmlns:a16="http://schemas.microsoft.com/office/drawing/2014/main" id="{69EFE5AA-A51B-4733-A173-3F4B5F290741}"/>
              </a:ext>
            </a:extLst>
          </p:cNvPr>
          <p:cNvSpPr txBox="1">
            <a:spLocks noChangeArrowheads="1"/>
          </p:cNvSpPr>
          <p:nvPr/>
        </p:nvSpPr>
        <p:spPr bwMode="auto">
          <a:xfrm>
            <a:off x="-1" y="1228130"/>
            <a:ext cx="9144001"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quantitative measure of the polarity of a bond is its </a:t>
            </a:r>
            <a:r>
              <a:rPr lang="en-US" altLang="en-US" b="1" dirty="0">
                <a:solidFill>
                  <a:srgbClr val="67AEB6"/>
                </a:solidFill>
                <a:latin typeface="Gill Sans MT" panose="020B0502020104020203" pitchFamily="34" charset="0"/>
                <a:cs typeface="Times New Roman" pitchFamily="18" charset="0"/>
              </a:rPr>
              <a:t>dipole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moment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a:t>
            </a:r>
            <a:r>
              <a:rPr lang="el-GR" altLang="en-US" b="1" dirty="0">
                <a:solidFill>
                  <a:srgbClr val="67AEB6"/>
                </a:solidFill>
                <a:latin typeface="Times New Roman" pitchFamily="18" charset="0"/>
                <a:cs typeface="Times New Roman" pitchFamily="18" charset="0"/>
              </a:rPr>
              <a:t>μ</a:t>
            </a:r>
            <a:r>
              <a:rPr lang="en-US" altLang="en-US" b="1" dirty="0">
                <a:solidFill>
                  <a:srgbClr val="67AEB6"/>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9" name="Rectangle 2">
            <a:extLst>
              <a:ext uri="{FF2B5EF4-FFF2-40B4-BE49-F238E27FC236}">
                <a16:creationId xmlns:a16="http://schemas.microsoft.com/office/drawing/2014/main" id="{8657A8D2-029B-483F-8C99-63C583DDC963}"/>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Dipole Moment, Partial Charges, and Percent Ionic Character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95CFE387-143C-49BA-A89D-375A8DD61A6A}"/>
              </a:ext>
            </a:extLst>
          </p:cNvPr>
          <p:cNvSpPr/>
          <p:nvPr/>
        </p:nvSpPr>
        <p:spPr>
          <a:xfrm>
            <a:off x="3513664" y="1597462"/>
            <a:ext cx="5496985" cy="1477328"/>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Q is the charge.</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r is the distance between the charges.</a:t>
            </a:r>
          </a:p>
          <a:p>
            <a:pPr eaLnBrk="0" hangingPunct="0">
              <a:buClr>
                <a:srgbClr val="000000"/>
              </a:buClr>
              <a:buSzPct val="100000"/>
            </a:pPr>
            <a:r>
              <a:rPr lang="el-GR" altLang="en-US" dirty="0">
                <a:solidFill>
                  <a:schemeClr val="tx1">
                    <a:lumMod val="75000"/>
                    <a:lumOff val="25000"/>
                  </a:schemeClr>
                </a:solidFill>
                <a:latin typeface="Times New Roman" pitchFamily="18" charset="0"/>
                <a:cs typeface="Times New Roman" pitchFamily="18" charset="0"/>
              </a:rPr>
              <a:t>μ</a:t>
            </a:r>
            <a:r>
              <a:rPr lang="en-US" altLang="en-US" dirty="0">
                <a:solidFill>
                  <a:schemeClr val="tx1">
                    <a:lumMod val="75000"/>
                    <a:lumOff val="25000"/>
                  </a:schemeClr>
                </a:solidFill>
                <a:latin typeface="Gill Sans MT" panose="020B0502020104020203" pitchFamily="34" charset="0"/>
                <a:cs typeface="Times New Roman" pitchFamily="18" charset="0"/>
              </a:rPr>
              <a:t> is always positive and expressed in </a:t>
            </a:r>
            <a:r>
              <a:rPr lang="en-US" altLang="en-US" dirty="0" err="1">
                <a:solidFill>
                  <a:schemeClr val="tx1">
                    <a:lumMod val="75000"/>
                    <a:lumOff val="25000"/>
                  </a:schemeClr>
                </a:solidFill>
                <a:latin typeface="Gill Sans MT" panose="020B0502020104020203" pitchFamily="34" charset="0"/>
                <a:cs typeface="Times New Roman" pitchFamily="18" charset="0"/>
              </a:rPr>
              <a:t>debye</a:t>
            </a:r>
            <a:r>
              <a:rPr lang="en-US" altLang="en-US" dirty="0">
                <a:solidFill>
                  <a:schemeClr val="tx1">
                    <a:lumMod val="75000"/>
                    <a:lumOff val="25000"/>
                  </a:schemeClr>
                </a:solidFill>
                <a:latin typeface="Gill Sans MT" panose="020B0502020104020203" pitchFamily="34" charset="0"/>
                <a:cs typeface="Times New Roman" pitchFamily="18" charset="0"/>
              </a:rPr>
              <a:t> units (D). </a:t>
            </a:r>
          </a:p>
          <a:p>
            <a:pPr eaLnBrk="0" hangingPunct="0">
              <a:buClr>
                <a:srgbClr val="000000"/>
              </a:buClr>
              <a:buSzPct val="100000"/>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1 D = 3.336 x10</a:t>
            </a:r>
            <a:r>
              <a:rPr lang="en-US" altLang="en-US" baseline="30000" dirty="0">
                <a:solidFill>
                  <a:schemeClr val="tx1">
                    <a:lumMod val="75000"/>
                    <a:lumOff val="25000"/>
                  </a:schemeClr>
                </a:solidFill>
                <a:latin typeface="Gill Sans MT" panose="020B0502020104020203" pitchFamily="34" charset="0"/>
                <a:cs typeface="Times New Roman" pitchFamily="18" charset="0"/>
              </a:rPr>
              <a:t>–30</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dirty="0" err="1">
                <a:solidFill>
                  <a:schemeClr val="tx1">
                    <a:lumMod val="75000"/>
                    <a:lumOff val="25000"/>
                  </a:schemeClr>
                </a:solidFill>
                <a:latin typeface="Gill Sans MT" panose="020B0502020104020203" pitchFamily="34" charset="0"/>
                <a:cs typeface="Times New Roman" pitchFamily="18" charset="0"/>
              </a:rPr>
              <a:t>C∙m</a:t>
            </a:r>
            <a:r>
              <a:rPr lang="en-US" altLang="en-US" dirty="0">
                <a:solidFill>
                  <a:schemeClr val="tx1">
                    <a:lumMod val="75000"/>
                    <a:lumOff val="25000"/>
                  </a:schemeClr>
                </a:solidFill>
                <a:latin typeface="Gill Sans MT" panose="020B0502020104020203" pitchFamily="34" charset="0"/>
                <a:cs typeface="Times New Roman" pitchFamily="18" charset="0"/>
              </a:rPr>
              <a:t>. C is Coulomb, and m is meter</a:t>
            </a:r>
          </a:p>
        </p:txBody>
      </p:sp>
      <p:sp>
        <p:nvSpPr>
          <p:cNvPr id="13" name="TextBox 4">
            <a:extLst>
              <a:ext uri="{FF2B5EF4-FFF2-40B4-BE49-F238E27FC236}">
                <a16:creationId xmlns:a16="http://schemas.microsoft.com/office/drawing/2014/main" id="{BB4683C0-EA14-42CD-961F-F62D45DF0A54}"/>
              </a:ext>
            </a:extLst>
          </p:cNvPr>
          <p:cNvSpPr txBox="1">
            <a:spLocks noChangeArrowheads="1"/>
          </p:cNvSpPr>
          <p:nvPr/>
        </p:nvSpPr>
        <p:spPr bwMode="auto">
          <a:xfrm>
            <a:off x="1706035" y="2012960"/>
            <a:ext cx="1655235"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i="1" dirty="0">
                <a:solidFill>
                  <a:srgbClr val="67AEB6"/>
                </a:solidFill>
                <a:latin typeface="Gill Sans MT" panose="020B0502020104020203" pitchFamily="34" charset="0"/>
                <a:cs typeface="Times New Roman" pitchFamily="18" charset="0"/>
              </a:rPr>
              <a:t>μ</a:t>
            </a:r>
            <a:r>
              <a:rPr lang="en-US" altLang="en-US" dirty="0">
                <a:solidFill>
                  <a:srgbClr val="67AEB6"/>
                </a:solidFill>
                <a:latin typeface="Gill Sans MT" panose="020B0502020104020203" pitchFamily="34" charset="0"/>
                <a:cs typeface="Times New Roman" pitchFamily="18" charset="0"/>
              </a:rPr>
              <a:t> = </a:t>
            </a:r>
            <a:r>
              <a:rPr lang="en-US" altLang="en-US" i="1" dirty="0">
                <a:solidFill>
                  <a:srgbClr val="67AEB6"/>
                </a:solidFill>
                <a:latin typeface="Gill Sans MT" panose="020B0502020104020203" pitchFamily="34" charset="0"/>
                <a:cs typeface="Times New Roman" pitchFamily="18" charset="0"/>
              </a:rPr>
              <a:t>Q</a:t>
            </a:r>
            <a:r>
              <a:rPr lang="en-US" altLang="en-US" dirty="0">
                <a:solidFill>
                  <a:srgbClr val="67AEB6"/>
                </a:solidFill>
                <a:latin typeface="Gill Sans MT" panose="020B0502020104020203" pitchFamily="34" charset="0"/>
                <a:cs typeface="Times New Roman" pitchFamily="18" charset="0"/>
              </a:rPr>
              <a:t> x </a:t>
            </a:r>
            <a:r>
              <a:rPr lang="en-US" altLang="en-US" i="1" dirty="0">
                <a:solidFill>
                  <a:srgbClr val="67AEB6"/>
                </a:solidFill>
                <a:latin typeface="Gill Sans MT" panose="020B0502020104020203" pitchFamily="34" charset="0"/>
                <a:cs typeface="Times New Roman" pitchFamily="18" charset="0"/>
              </a:rPr>
              <a:t>r</a:t>
            </a:r>
          </a:p>
        </p:txBody>
      </p:sp>
      <mc:AlternateContent xmlns:mc="http://schemas.openxmlformats.org/markup-compatibility/2006" xmlns:a14="http://schemas.microsoft.com/office/drawing/2010/main">
        <mc:Choice Requires="a14">
          <p:graphicFrame>
            <p:nvGraphicFramePr>
              <p:cNvPr id="11" name="Table 14">
                <a:extLst>
                  <a:ext uri="{FF2B5EF4-FFF2-40B4-BE49-F238E27FC236}">
                    <a16:creationId xmlns:a16="http://schemas.microsoft.com/office/drawing/2014/main" id="{0BF1BE89-F5DA-40E9-8220-528F7AA6CE04}"/>
                  </a:ext>
                </a:extLst>
              </p:cNvPr>
              <p:cNvGraphicFramePr>
                <a:graphicFrameLocks noGrp="1"/>
              </p:cNvGraphicFramePr>
              <p:nvPr>
                <p:extLst>
                  <p:ext uri="{D42A27DB-BD31-4B8C-83A1-F6EECF244321}">
                    <p14:modId xmlns:p14="http://schemas.microsoft.com/office/powerpoint/2010/main" val="2476661552"/>
                  </p:ext>
                </p:extLst>
              </p:nvPr>
            </p:nvGraphicFramePr>
            <p:xfrm>
              <a:off x="530322" y="3486443"/>
              <a:ext cx="6686550" cy="2233613"/>
            </p:xfrm>
            <a:graphic>
              <a:graphicData uri="http://schemas.openxmlformats.org/drawingml/2006/table">
                <a:tbl>
                  <a:tblPr firstRow="1" bandRow="1">
                    <a:tableStyleId>{5C22544A-7EE6-4342-B048-85BDC9FD1C3A}</a:tableStyleId>
                  </a:tblPr>
                  <a:tblGrid>
                    <a:gridCol w="2284919">
                      <a:extLst>
                        <a:ext uri="{9D8B030D-6E8A-4147-A177-3AD203B41FA5}">
                          <a16:colId xmlns:a16="http://schemas.microsoft.com/office/drawing/2014/main" val="187415252"/>
                        </a:ext>
                      </a:extLst>
                    </a:gridCol>
                    <a:gridCol w="2032000">
                      <a:extLst>
                        <a:ext uri="{9D8B030D-6E8A-4147-A177-3AD203B41FA5}">
                          <a16:colId xmlns:a16="http://schemas.microsoft.com/office/drawing/2014/main" val="1428354992"/>
                        </a:ext>
                      </a:extLst>
                    </a:gridCol>
                    <a:gridCol w="2369631">
                      <a:extLst>
                        <a:ext uri="{9D8B030D-6E8A-4147-A177-3AD203B41FA5}">
                          <a16:colId xmlns:a16="http://schemas.microsoft.com/office/drawing/2014/main" val="2992279981"/>
                        </a:ext>
                      </a:extLst>
                    </a:gridCol>
                  </a:tblGrid>
                  <a:tr h="370840">
                    <a:tc gridSpan="3">
                      <a:txBody>
                        <a:bodyPr/>
                        <a:lstStyle/>
                        <a:p>
                          <a:pPr algn="ctr"/>
                          <a:r>
                            <a:rPr lang="en-US" dirty="0">
                              <a:solidFill>
                                <a:schemeClr val="tx1">
                                  <a:lumMod val="75000"/>
                                  <a:lumOff val="25000"/>
                                </a:schemeClr>
                              </a:solidFill>
                              <a:latin typeface="Gill Sans MT" panose="020B0502020104020203" pitchFamily="34" charset="0"/>
                            </a:rPr>
                            <a:t>Bond Lengths and Dipole Moments of the Hydrogen–Halides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97423986"/>
                      </a:ext>
                    </a:extLst>
                  </a:tr>
                  <a:tr h="370840">
                    <a:tc>
                      <a:txBody>
                        <a:bodyPr/>
                        <a:lstStyle/>
                        <a:p>
                          <a:pPr algn="ctr"/>
                          <a:r>
                            <a:rPr lang="en-US" dirty="0">
                              <a:solidFill>
                                <a:schemeClr val="tx1">
                                  <a:lumMod val="75000"/>
                                  <a:lumOff val="25000"/>
                                </a:schemeClr>
                              </a:solidFill>
                              <a:latin typeface="Gill Sans MT" panose="020B0502020104020203" pitchFamily="34" charset="0"/>
                            </a:rPr>
                            <a:t>Molecule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Bond Length (</a:t>
                          </a:r>
                          <a14:m>
                            <m:oMath xmlns:m="http://schemas.openxmlformats.org/officeDocument/2006/math">
                              <m:r>
                                <a:rPr lang="en-US" i="1" smtClean="0">
                                  <a:solidFill>
                                    <a:schemeClr val="tx1">
                                      <a:lumMod val="75000"/>
                                      <a:lumOff val="25000"/>
                                    </a:schemeClr>
                                  </a:solidFill>
                                  <a:latin typeface="Cambria Math" panose="02040503050406030204" pitchFamily="18" charset="0"/>
                                  <a:ea typeface="Cambria Math" panose="02040503050406030204" pitchFamily="18" charset="0"/>
                                </a:rPr>
                                <m:t>Å</m:t>
                              </m:r>
                            </m:oMath>
                          </a14:m>
                          <a:r>
                            <a:rPr lang="en-US" dirty="0">
                              <a:solidFill>
                                <a:schemeClr val="tx1">
                                  <a:lumMod val="75000"/>
                                  <a:lumOff val="25000"/>
                                </a:schemeClr>
                              </a:solidFill>
                              <a:latin typeface="Gill Sans MT" panose="020B05020201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Dipole Moment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842905"/>
                      </a:ext>
                    </a:extLst>
                  </a:tr>
                  <a:tr h="370840">
                    <a:tc>
                      <a:txBody>
                        <a:bodyPr/>
                        <a:lstStyle/>
                        <a:p>
                          <a:pPr algn="ctr"/>
                          <a:r>
                            <a:rPr lang="en-US" dirty="0">
                              <a:solidFill>
                                <a:schemeClr val="tx1">
                                  <a:lumMod val="75000"/>
                                  <a:lumOff val="25000"/>
                                </a:schemeClr>
                              </a:solidFill>
                              <a:latin typeface="Gill Sans MT" panose="020B0502020104020203" pitchFamily="34" charset="0"/>
                            </a:rPr>
                            <a:t>HF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0.92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521606"/>
                      </a:ext>
                    </a:extLst>
                  </a:tr>
                  <a:tr h="370840">
                    <a:tc>
                      <a:txBody>
                        <a:bodyPr/>
                        <a:lstStyle/>
                        <a:p>
                          <a:pPr algn="ctr"/>
                          <a:r>
                            <a:rPr lang="en-US" dirty="0">
                              <a:solidFill>
                                <a:schemeClr val="tx1">
                                  <a:lumMod val="75000"/>
                                  <a:lumOff val="25000"/>
                                </a:schemeClr>
                              </a:solidFill>
                              <a:latin typeface="Gill Sans MT" panose="020B0502020104020203" pitchFamily="34" charset="0"/>
                            </a:rPr>
                            <a:t>HCl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148089"/>
                      </a:ext>
                    </a:extLst>
                  </a:tr>
                  <a:tr h="370840">
                    <a:tc>
                      <a:txBody>
                        <a:bodyPr/>
                        <a:lstStyle/>
                        <a:p>
                          <a:pPr algn="ctr"/>
                          <a:r>
                            <a:rPr lang="en-US" dirty="0">
                              <a:solidFill>
                                <a:schemeClr val="tx1">
                                  <a:lumMod val="75000"/>
                                  <a:lumOff val="25000"/>
                                </a:schemeClr>
                              </a:solidFill>
                              <a:latin typeface="Gill Sans MT" panose="020B0502020104020203" pitchFamily="34" charset="0"/>
                            </a:rPr>
                            <a:t>HBr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0.82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455509"/>
                      </a:ext>
                    </a:extLst>
                  </a:tr>
                  <a:tr h="370840">
                    <a:tc>
                      <a:txBody>
                        <a:bodyPr/>
                        <a:lstStyle/>
                        <a:p>
                          <a:pPr algn="ctr"/>
                          <a:r>
                            <a:rPr lang="en-US" dirty="0">
                              <a:solidFill>
                                <a:schemeClr val="tx1">
                                  <a:lumMod val="75000"/>
                                  <a:lumOff val="25000"/>
                                </a:schemeClr>
                              </a:solidFill>
                              <a:latin typeface="Gill Sans MT" panose="020B0502020104020203" pitchFamily="34" charset="0"/>
                            </a:rPr>
                            <a:t>HI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7923451"/>
                      </a:ext>
                    </a:extLst>
                  </a:tr>
                </a:tbl>
              </a:graphicData>
            </a:graphic>
          </p:graphicFrame>
        </mc:Choice>
        <mc:Fallback xmlns="">
          <p:graphicFrame>
            <p:nvGraphicFramePr>
              <p:cNvPr id="11" name="Table 14">
                <a:extLst>
                  <a:ext uri="{FF2B5EF4-FFF2-40B4-BE49-F238E27FC236}">
                    <a16:creationId xmlns:a16="http://schemas.microsoft.com/office/drawing/2014/main" id="{0BF1BE89-F5DA-40E9-8220-528F7AA6CE04}"/>
                  </a:ext>
                </a:extLst>
              </p:cNvPr>
              <p:cNvGraphicFramePr>
                <a:graphicFrameLocks noGrp="1"/>
              </p:cNvGraphicFramePr>
              <p:nvPr>
                <p:extLst>
                  <p:ext uri="{D42A27DB-BD31-4B8C-83A1-F6EECF244321}">
                    <p14:modId xmlns:p14="http://schemas.microsoft.com/office/powerpoint/2010/main" val="2476661552"/>
                  </p:ext>
                </p:extLst>
              </p:nvPr>
            </p:nvGraphicFramePr>
            <p:xfrm>
              <a:off x="530322" y="3486443"/>
              <a:ext cx="6686550" cy="2233613"/>
            </p:xfrm>
            <a:graphic>
              <a:graphicData uri="http://schemas.openxmlformats.org/drawingml/2006/table">
                <a:tbl>
                  <a:tblPr firstRow="1" bandRow="1">
                    <a:tableStyleId>{5C22544A-7EE6-4342-B048-85BDC9FD1C3A}</a:tableStyleId>
                  </a:tblPr>
                  <a:tblGrid>
                    <a:gridCol w="2284919">
                      <a:extLst>
                        <a:ext uri="{9D8B030D-6E8A-4147-A177-3AD203B41FA5}">
                          <a16:colId xmlns:a16="http://schemas.microsoft.com/office/drawing/2014/main" val="187415252"/>
                        </a:ext>
                      </a:extLst>
                    </a:gridCol>
                    <a:gridCol w="2032000">
                      <a:extLst>
                        <a:ext uri="{9D8B030D-6E8A-4147-A177-3AD203B41FA5}">
                          <a16:colId xmlns:a16="http://schemas.microsoft.com/office/drawing/2014/main" val="1428354992"/>
                        </a:ext>
                      </a:extLst>
                    </a:gridCol>
                    <a:gridCol w="2369631">
                      <a:extLst>
                        <a:ext uri="{9D8B030D-6E8A-4147-A177-3AD203B41FA5}">
                          <a16:colId xmlns:a16="http://schemas.microsoft.com/office/drawing/2014/main" val="2992279981"/>
                        </a:ext>
                      </a:extLst>
                    </a:gridCol>
                  </a:tblGrid>
                  <a:tr h="370840">
                    <a:tc gridSpan="3">
                      <a:txBody>
                        <a:bodyPr/>
                        <a:lstStyle/>
                        <a:p>
                          <a:pPr algn="ctr"/>
                          <a:r>
                            <a:rPr lang="en-US" dirty="0">
                              <a:solidFill>
                                <a:schemeClr val="tx1">
                                  <a:lumMod val="75000"/>
                                  <a:lumOff val="25000"/>
                                </a:schemeClr>
                              </a:solidFill>
                              <a:latin typeface="Gill Sans MT" panose="020B0502020104020203" pitchFamily="34" charset="0"/>
                            </a:rPr>
                            <a:t>Bond Lengths and Dipole Moments of the Hydrogen–Halides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97423986"/>
                      </a:ext>
                    </a:extLst>
                  </a:tr>
                  <a:tr h="379413">
                    <a:tc>
                      <a:txBody>
                        <a:bodyPr/>
                        <a:lstStyle/>
                        <a:p>
                          <a:pPr algn="ctr"/>
                          <a:r>
                            <a:rPr lang="en-US" dirty="0">
                              <a:solidFill>
                                <a:schemeClr val="tx1">
                                  <a:lumMod val="75000"/>
                                  <a:lumOff val="25000"/>
                                </a:schemeClr>
                              </a:solidFill>
                              <a:latin typeface="Gill Sans MT" panose="020B0502020104020203" pitchFamily="34" charset="0"/>
                            </a:rPr>
                            <a:t>Molecule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2575" t="-103175" r="-117066" b="-411111"/>
                          </a:stretch>
                        </a:blipFill>
                      </a:tcPr>
                    </a:tc>
                    <a:tc>
                      <a:txBody>
                        <a:bodyPr/>
                        <a:lstStyle/>
                        <a:p>
                          <a:pPr algn="ctr"/>
                          <a:r>
                            <a:rPr lang="en-US" dirty="0">
                              <a:solidFill>
                                <a:schemeClr val="tx1">
                                  <a:lumMod val="75000"/>
                                  <a:lumOff val="25000"/>
                                </a:schemeClr>
                              </a:solidFill>
                              <a:latin typeface="Gill Sans MT" panose="020B0502020104020203" pitchFamily="34" charset="0"/>
                            </a:rPr>
                            <a:t>Dipole Moment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842905"/>
                      </a:ext>
                    </a:extLst>
                  </a:tr>
                  <a:tr h="370840">
                    <a:tc>
                      <a:txBody>
                        <a:bodyPr/>
                        <a:lstStyle/>
                        <a:p>
                          <a:pPr algn="ctr"/>
                          <a:r>
                            <a:rPr lang="en-US" dirty="0">
                              <a:solidFill>
                                <a:schemeClr val="tx1">
                                  <a:lumMod val="75000"/>
                                  <a:lumOff val="25000"/>
                                </a:schemeClr>
                              </a:solidFill>
                              <a:latin typeface="Gill Sans MT" panose="020B0502020104020203" pitchFamily="34" charset="0"/>
                            </a:rPr>
                            <a:t>HF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0.92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521606"/>
                      </a:ext>
                    </a:extLst>
                  </a:tr>
                  <a:tr h="370840">
                    <a:tc>
                      <a:txBody>
                        <a:bodyPr/>
                        <a:lstStyle/>
                        <a:p>
                          <a:pPr algn="ctr"/>
                          <a:r>
                            <a:rPr lang="en-US" dirty="0">
                              <a:solidFill>
                                <a:schemeClr val="tx1">
                                  <a:lumMod val="75000"/>
                                  <a:lumOff val="25000"/>
                                </a:schemeClr>
                              </a:solidFill>
                              <a:latin typeface="Gill Sans MT" panose="020B0502020104020203" pitchFamily="34" charset="0"/>
                            </a:rPr>
                            <a:t>HCl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148089"/>
                      </a:ext>
                    </a:extLst>
                  </a:tr>
                  <a:tr h="370840">
                    <a:tc>
                      <a:txBody>
                        <a:bodyPr/>
                        <a:lstStyle/>
                        <a:p>
                          <a:pPr algn="ctr"/>
                          <a:r>
                            <a:rPr lang="en-US" dirty="0">
                              <a:solidFill>
                                <a:schemeClr val="tx1">
                                  <a:lumMod val="75000"/>
                                  <a:lumOff val="25000"/>
                                </a:schemeClr>
                              </a:solidFill>
                              <a:latin typeface="Gill Sans MT" panose="020B0502020104020203" pitchFamily="34" charset="0"/>
                            </a:rPr>
                            <a:t>HBr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0.82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455509"/>
                      </a:ext>
                    </a:extLst>
                  </a:tr>
                  <a:tr h="370840">
                    <a:tc>
                      <a:txBody>
                        <a:bodyPr/>
                        <a:lstStyle/>
                        <a:p>
                          <a:pPr algn="ctr"/>
                          <a:r>
                            <a:rPr lang="en-US" dirty="0">
                              <a:solidFill>
                                <a:schemeClr val="tx1">
                                  <a:lumMod val="75000"/>
                                  <a:lumOff val="25000"/>
                                </a:schemeClr>
                              </a:solidFill>
                              <a:latin typeface="Gill Sans MT" panose="020B0502020104020203" pitchFamily="34" charset="0"/>
                            </a:rPr>
                            <a:t>HI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latin typeface="Gill Sans MT" panose="020B0502020104020203" pitchFamily="34" charset="0"/>
                            </a:rPr>
                            <a:t>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7923451"/>
                      </a:ext>
                    </a:extLst>
                  </a:tr>
                </a:tbl>
              </a:graphicData>
            </a:graphic>
          </p:graphicFrame>
        </mc:Fallback>
      </mc:AlternateContent>
    </p:spTree>
    <p:extLst>
      <p:ext uri="{BB962C8B-B14F-4D97-AF65-F5344CB8AC3E}">
        <p14:creationId xmlns:p14="http://schemas.microsoft.com/office/powerpoint/2010/main" val="39218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15</a:t>
            </a:fld>
            <a:endParaRPr lang="en-US" dirty="0">
              <a:solidFill>
                <a:schemeClr val="bg1"/>
              </a:solidFill>
            </a:endParaRPr>
          </a:p>
        </p:txBody>
      </p:sp>
      <p:sp>
        <p:nvSpPr>
          <p:cNvPr id="8" name="Rectangle 2">
            <a:extLst>
              <a:ext uri="{FF2B5EF4-FFF2-40B4-BE49-F238E27FC236}">
                <a16:creationId xmlns:a16="http://schemas.microsoft.com/office/drawing/2014/main" id="{D550F8EE-D5E3-4C9D-B9A2-D80C5A422572}"/>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Dipole Moment, Partial Charges, and Percent Ionic Character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82DD60A8-7B84-46DF-9CF3-5BE0BF879E62}"/>
              </a:ext>
            </a:extLst>
          </p:cNvPr>
          <p:cNvSpPr txBox="1">
            <a:spLocks noChangeArrowheads="1"/>
          </p:cNvSpPr>
          <p:nvPr/>
        </p:nvSpPr>
        <p:spPr bwMode="auto">
          <a:xfrm>
            <a:off x="0" y="1228725"/>
            <a:ext cx="9143999" cy="1477328"/>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Although the designations “covalent,” “polar covalent,” and “ionic” can be useful, sometimes chemists wish to describe and compare chemical bonds with more precision.</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Comparing the calculated dipole moment with the measured values gives us a quantitative way to describe the nature of a bond using the term </a:t>
            </a:r>
            <a:r>
              <a:rPr lang="en-US" altLang="en-US" b="1" dirty="0">
                <a:solidFill>
                  <a:srgbClr val="67AEB6"/>
                </a:solidFill>
                <a:latin typeface="Gill Sans MT" panose="020B0502020104020203" pitchFamily="34" charset="0"/>
                <a:cs typeface="Times New Roman" pitchFamily="18" charset="0"/>
              </a:rPr>
              <a:t>percent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ionic</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character</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2D8BB7-2EE6-4496-AE8D-CC3755243F1F}"/>
                  </a:ext>
                </a:extLst>
              </p:cNvPr>
              <p:cNvSpPr txBox="1"/>
              <p:nvPr/>
            </p:nvSpPr>
            <p:spPr>
              <a:xfrm>
                <a:off x="714789" y="3004195"/>
                <a:ext cx="7545142"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percent</m:t>
                      </m:r>
                      <m:r>
                        <a:rPr lang="en-US" b="0" i="0" smtClean="0">
                          <a:latin typeface="Cambria Math" panose="02040503050406030204" pitchFamily="18" charset="0"/>
                        </a:rPr>
                        <m:t> </m:t>
                      </m:r>
                      <m:r>
                        <m:rPr>
                          <m:sty m:val="p"/>
                        </m:rPr>
                        <a:rPr lang="en-US" b="0" i="0" smtClean="0">
                          <a:latin typeface="Cambria Math" panose="02040503050406030204" pitchFamily="18" charset="0"/>
                        </a:rPr>
                        <m:t>ionic</m:t>
                      </m:r>
                      <m:r>
                        <a:rPr lang="en-US" b="0" i="0" smtClean="0">
                          <a:latin typeface="Cambria Math" panose="02040503050406030204" pitchFamily="18" charset="0"/>
                        </a:rPr>
                        <m:t> </m:t>
                      </m:r>
                      <m:r>
                        <m:rPr>
                          <m:sty m:val="p"/>
                        </m:rPr>
                        <a:rPr lang="en-US" b="0" i="0" smtClean="0">
                          <a:latin typeface="Cambria Math" panose="02040503050406030204" pitchFamily="18" charset="0"/>
                        </a:rPr>
                        <m:t>character</m:t>
                      </m:r>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observed</m:t>
                          </m:r>
                          <m:r>
                            <a:rPr lang="en-US" b="0" i="0"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calculated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assuming</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discrete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charges</m:t>
                          </m:r>
                          <m:r>
                            <a:rPr lang="en-US" b="0" i="0" smtClean="0">
                              <a:latin typeface="Cambria Math" panose="02040503050406030204" pitchFamily="18" charset="0"/>
                              <a:ea typeface="Cambria Math" panose="02040503050406030204" pitchFamily="18" charset="0"/>
                            </a:rPr>
                            <m:t>)</m:t>
                          </m:r>
                        </m:den>
                      </m:f>
                      <m:r>
                        <a:rPr lang="en-US" b="0" i="0" smtClean="0">
                          <a:latin typeface="Cambria Math" panose="02040503050406030204" pitchFamily="18" charset="0"/>
                          <a:ea typeface="Cambria Math" panose="02040503050406030204" pitchFamily="18" charset="0"/>
                        </a:rPr>
                        <m:t>×100%</m:t>
                      </m:r>
                    </m:oMath>
                  </m:oMathPara>
                </a14:m>
                <a:endParaRPr lang="en-US" dirty="0"/>
              </a:p>
            </p:txBody>
          </p:sp>
        </mc:Choice>
        <mc:Fallback xmlns="">
          <p:sp>
            <p:nvSpPr>
              <p:cNvPr id="7" name="TextBox 6">
                <a:extLst>
                  <a:ext uri="{FF2B5EF4-FFF2-40B4-BE49-F238E27FC236}">
                    <a16:creationId xmlns:a16="http://schemas.microsoft.com/office/drawing/2014/main" id="{E42D8BB7-2EE6-4496-AE8D-CC3755243F1F}"/>
                  </a:ext>
                </a:extLst>
              </p:cNvPr>
              <p:cNvSpPr txBox="1">
                <a:spLocks noRot="1" noChangeAspect="1" noMove="1" noResize="1" noEditPoints="1" noAdjustHandles="1" noChangeArrowheads="1" noChangeShapeType="1" noTextEdit="1"/>
              </p:cNvSpPr>
              <p:nvPr/>
            </p:nvSpPr>
            <p:spPr>
              <a:xfrm>
                <a:off x="714789" y="3004195"/>
                <a:ext cx="7545142" cy="576761"/>
              </a:xfrm>
              <a:prstGeom prst="rect">
                <a:avLst/>
              </a:prstGeom>
              <a:blipFill>
                <a:blip r:embed="rId2"/>
                <a:stretch>
                  <a:fillRect/>
                </a:stretch>
              </a:blipFill>
            </p:spPr>
            <p:txBody>
              <a:bodyPr/>
              <a:lstStyle/>
              <a:p>
                <a:r>
                  <a:rPr lang="en-US">
                    <a:noFill/>
                  </a:rPr>
                  <a:t> </a:t>
                </a:r>
              </a:p>
            </p:txBody>
          </p:sp>
        </mc:Fallback>
      </mc:AlternateContent>
      <p:pic>
        <p:nvPicPr>
          <p:cNvPr id="13" name="Picture 2" descr="F:\McGraw-Hill\Burdge - Atoms First\Images\Chapter06\bur11161_06006.jpg">
            <a:extLst>
              <a:ext uri="{FF2B5EF4-FFF2-40B4-BE49-F238E27FC236}">
                <a16:creationId xmlns:a16="http://schemas.microsoft.com/office/drawing/2014/main" id="{425E4AB6-66C0-4A29-8AE7-3A8DAA1BAFAD}"/>
              </a:ext>
            </a:extLst>
          </p:cNvPr>
          <p:cNvPicPr>
            <a:picLocks noChangeAspect="1" noChangeArrowheads="1"/>
          </p:cNvPicPr>
          <p:nvPr/>
        </p:nvPicPr>
        <p:blipFill>
          <a:blip r:embed="rId3" cstate="print"/>
          <a:srcRect t="3207"/>
          <a:stretch>
            <a:fillRect/>
          </a:stretch>
        </p:blipFill>
        <p:spPr bwMode="auto">
          <a:xfrm>
            <a:off x="463688" y="3768520"/>
            <a:ext cx="3422512" cy="2937397"/>
          </a:xfrm>
          <a:prstGeom prst="rect">
            <a:avLst/>
          </a:prstGeom>
          <a:noFill/>
          <a:ln w="9525">
            <a:noFill/>
            <a:miter lim="800000"/>
            <a:headEnd/>
            <a:tailEnd/>
          </a:ln>
        </p:spPr>
      </p:pic>
      <p:sp>
        <p:nvSpPr>
          <p:cNvPr id="14" name="TextBox 4">
            <a:extLst>
              <a:ext uri="{FF2B5EF4-FFF2-40B4-BE49-F238E27FC236}">
                <a16:creationId xmlns:a16="http://schemas.microsoft.com/office/drawing/2014/main" id="{B1BEDDCC-7259-4145-BDF7-2470CC9E2E65}"/>
              </a:ext>
            </a:extLst>
          </p:cNvPr>
          <p:cNvSpPr txBox="1">
            <a:spLocks noChangeArrowheads="1"/>
          </p:cNvSpPr>
          <p:nvPr/>
        </p:nvSpPr>
        <p:spPr bwMode="auto">
          <a:xfrm>
            <a:off x="4010026" y="4637053"/>
            <a:ext cx="5133974"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figure demonstrates the relationship between percent ionic character and the electronegativity difference in a heteronuclear diatomic molecule.</a:t>
            </a:r>
          </a:p>
        </p:txBody>
      </p:sp>
    </p:spTree>
    <p:extLst>
      <p:ext uri="{BB962C8B-B14F-4D97-AF65-F5344CB8AC3E}">
        <p14:creationId xmlns:p14="http://schemas.microsoft.com/office/powerpoint/2010/main" val="387871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16</a:t>
            </a:fld>
            <a:endParaRPr lang="en-US" dirty="0">
              <a:solidFill>
                <a:schemeClr val="bg1"/>
              </a:solidFill>
            </a:endParaRPr>
          </a:p>
        </p:txBody>
      </p:sp>
      <p:sp>
        <p:nvSpPr>
          <p:cNvPr id="8" name="Content Placeholder 4">
            <a:extLst>
              <a:ext uri="{FF2B5EF4-FFF2-40B4-BE49-F238E27FC236}">
                <a16:creationId xmlns:a16="http://schemas.microsoft.com/office/drawing/2014/main" id="{20E0596C-2D41-49F6-B035-3453DD867E35}"/>
              </a:ext>
            </a:extLst>
          </p:cNvPr>
          <p:cNvSpPr txBox="1">
            <a:spLocks/>
          </p:cNvSpPr>
          <p:nvPr/>
        </p:nvSpPr>
        <p:spPr>
          <a:xfrm>
            <a:off x="0" y="1284514"/>
            <a:ext cx="9144000" cy="4110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Determine the partial charges and direction of dipole for the following bonds:</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H–Cl</a:t>
            </a:r>
          </a:p>
          <a:p>
            <a:endParaRPr lang="en-US" sz="1800" dirty="0">
              <a:solidFill>
                <a:schemeClr val="tx1">
                  <a:lumMod val="75000"/>
                  <a:lumOff val="25000"/>
                </a:schemeClr>
              </a:solidFill>
              <a:latin typeface="Gill Sans MT" panose="020B0502020104020203" pitchFamily="34" charset="0"/>
            </a:endParaRPr>
          </a:p>
          <a:p>
            <a:endParaRPr lang="en-US" sz="18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C–O</a:t>
            </a:r>
          </a:p>
          <a:p>
            <a:pPr marL="0" indent="0">
              <a:buNone/>
            </a:pPr>
            <a:endParaRPr lang="en-US" sz="1800" dirty="0">
              <a:solidFill>
                <a:schemeClr val="tx1">
                  <a:lumMod val="75000"/>
                  <a:lumOff val="25000"/>
                </a:schemeClr>
              </a:solidFill>
              <a:latin typeface="Gill Sans MT" panose="020B0502020104020203" pitchFamily="34" charset="0"/>
            </a:endParaRPr>
          </a:p>
          <a:p>
            <a:pPr marL="0" indent="0">
              <a:buNone/>
            </a:pPr>
            <a:endParaRPr lang="en-US" sz="18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O–H</a:t>
            </a:r>
          </a:p>
          <a:p>
            <a:endParaRPr lang="en-US" sz="1800" dirty="0">
              <a:solidFill>
                <a:schemeClr val="tx1">
                  <a:lumMod val="75000"/>
                  <a:lumOff val="25000"/>
                </a:schemeClr>
              </a:solidFill>
              <a:latin typeface="Gill Sans MT" panose="020B0502020104020203" pitchFamily="34" charset="0"/>
            </a:endParaRPr>
          </a:p>
          <a:p>
            <a:endParaRPr lang="en-US" sz="18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N–F</a:t>
            </a:r>
          </a:p>
        </p:txBody>
      </p:sp>
      <p:sp>
        <p:nvSpPr>
          <p:cNvPr id="9" name="Rectangle 2">
            <a:extLst>
              <a:ext uri="{FF2B5EF4-FFF2-40B4-BE49-F238E27FC236}">
                <a16:creationId xmlns:a16="http://schemas.microsoft.com/office/drawing/2014/main" id="{17A8EE08-016D-4518-9460-909B44A4AB52}"/>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23CD16F5-7B37-4246-8EEB-9EA15D4E9B79}"/>
              </a:ext>
            </a:extLst>
          </p:cNvPr>
          <p:cNvSpPr txBox="1"/>
          <p:nvPr/>
        </p:nvSpPr>
        <p:spPr>
          <a:xfrm>
            <a:off x="1771650" y="2038350"/>
            <a:ext cx="153760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3.0 – 2.1 = 0.9</a:t>
            </a:r>
          </a:p>
        </p:txBody>
      </p:sp>
      <p:sp>
        <p:nvSpPr>
          <p:cNvPr id="11" name="TextBox 10">
            <a:extLst>
              <a:ext uri="{FF2B5EF4-FFF2-40B4-BE49-F238E27FC236}">
                <a16:creationId xmlns:a16="http://schemas.microsoft.com/office/drawing/2014/main" id="{CE0A4163-04B0-4CC5-960B-D4661CE0F993}"/>
              </a:ext>
            </a:extLst>
          </p:cNvPr>
          <p:cNvSpPr txBox="1"/>
          <p:nvPr/>
        </p:nvSpPr>
        <p:spPr>
          <a:xfrm>
            <a:off x="1800225" y="1760522"/>
            <a:ext cx="39946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Cl</a:t>
            </a:r>
          </a:p>
        </p:txBody>
      </p:sp>
      <p:sp>
        <p:nvSpPr>
          <p:cNvPr id="13" name="TextBox 12">
            <a:extLst>
              <a:ext uri="{FF2B5EF4-FFF2-40B4-BE49-F238E27FC236}">
                <a16:creationId xmlns:a16="http://schemas.microsoft.com/office/drawing/2014/main" id="{BD2A5D6B-F1AE-437B-8FAF-5DCF72FE6FF1}"/>
              </a:ext>
            </a:extLst>
          </p:cNvPr>
          <p:cNvSpPr txBox="1"/>
          <p:nvPr/>
        </p:nvSpPr>
        <p:spPr>
          <a:xfrm>
            <a:off x="2340716" y="1760522"/>
            <a:ext cx="35298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H</a:t>
            </a:r>
          </a:p>
        </p:txBody>
      </p:sp>
      <p:sp>
        <p:nvSpPr>
          <p:cNvPr id="10" name="Rectangle 9">
            <a:extLst>
              <a:ext uri="{FF2B5EF4-FFF2-40B4-BE49-F238E27FC236}">
                <a16:creationId xmlns:a16="http://schemas.microsoft.com/office/drawing/2014/main" id="{CD7865F9-79F7-41FB-AAE1-3D33F36E7F00}"/>
              </a:ext>
            </a:extLst>
          </p:cNvPr>
          <p:cNvSpPr/>
          <p:nvPr/>
        </p:nvSpPr>
        <p:spPr>
          <a:xfrm>
            <a:off x="4770558" y="2038350"/>
            <a:ext cx="683200" cy="369332"/>
          </a:xfrm>
          <a:prstGeom prst="rect">
            <a:avLst/>
          </a:prstGeom>
        </p:spPr>
        <p:txBody>
          <a:bodyPr wrap="none">
            <a:spAutoFit/>
          </a:bodyPr>
          <a:lstStyle/>
          <a:p>
            <a:r>
              <a:rPr lang="en-US" dirty="0">
                <a:solidFill>
                  <a:srgbClr val="E47588"/>
                </a:solidFill>
                <a:latin typeface="Gill Sans MT" panose="020B0502020104020203" pitchFamily="34" charset="0"/>
              </a:rPr>
              <a:t>H–Cl</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FD715FE-0537-451D-A4BF-837BD8ACE113}"/>
                  </a:ext>
                </a:extLst>
              </p:cNvPr>
              <p:cNvSpPr/>
              <p:nvPr/>
            </p:nvSpPr>
            <p:spPr>
              <a:xfrm>
                <a:off x="4592346" y="1755576"/>
                <a:ext cx="5171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E47588"/>
                              </a:solidFill>
                              <a:latin typeface="Cambria Math" panose="02040503050406030204" pitchFamily="18" charset="0"/>
                            </a:rPr>
                          </m:ctrlPr>
                        </m:sSupPr>
                        <m:e>
                          <m:r>
                            <a:rPr lang="en-US" i="1" dirty="0" smtClean="0">
                              <a:solidFill>
                                <a:srgbClr val="E47588"/>
                              </a:solidFill>
                              <a:latin typeface="Cambria Math" panose="02040503050406030204" pitchFamily="18" charset="0"/>
                              <a:ea typeface="Cambria Math" panose="02040503050406030204" pitchFamily="18" charset="0"/>
                            </a:rPr>
                            <m:t>𝛿</m:t>
                          </m:r>
                        </m:e>
                        <m:sup>
                          <m:r>
                            <a:rPr lang="en-US" b="0" i="1" dirty="0" smtClean="0">
                              <a:solidFill>
                                <a:srgbClr val="E47588"/>
                              </a:solidFill>
                              <a:latin typeface="Cambria Math" panose="02040503050406030204" pitchFamily="18" charset="0"/>
                            </a:rPr>
                            <m:t>+</m:t>
                          </m:r>
                        </m:sup>
                      </m:sSup>
                    </m:oMath>
                  </m:oMathPara>
                </a14:m>
                <a:endParaRPr lang="en-US" dirty="0">
                  <a:solidFill>
                    <a:srgbClr val="E47588"/>
                  </a:solidFill>
                  <a:latin typeface="Gill Sans MT" panose="020B0502020104020203" pitchFamily="34" charset="0"/>
                </a:endParaRPr>
              </a:p>
            </p:txBody>
          </p:sp>
        </mc:Choice>
        <mc:Fallback xmlns="">
          <p:sp>
            <p:nvSpPr>
              <p:cNvPr id="14" name="Rectangle 13">
                <a:extLst>
                  <a:ext uri="{FF2B5EF4-FFF2-40B4-BE49-F238E27FC236}">
                    <a16:creationId xmlns:a16="http://schemas.microsoft.com/office/drawing/2014/main" id="{2FD715FE-0537-451D-A4BF-837BD8ACE113}"/>
                  </a:ext>
                </a:extLst>
              </p:cNvPr>
              <p:cNvSpPr>
                <a:spLocks noRot="1" noChangeAspect="1" noMove="1" noResize="1" noEditPoints="1" noAdjustHandles="1" noChangeArrowheads="1" noChangeShapeType="1" noTextEdit="1"/>
              </p:cNvSpPr>
              <p:nvPr/>
            </p:nvSpPr>
            <p:spPr>
              <a:xfrm>
                <a:off x="4592346" y="1755576"/>
                <a:ext cx="51712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324A808-C474-4097-85E1-268EA26CAB08}"/>
                  </a:ext>
                </a:extLst>
              </p:cNvPr>
              <p:cNvSpPr/>
              <p:nvPr/>
            </p:nvSpPr>
            <p:spPr>
              <a:xfrm>
                <a:off x="5255228" y="1755576"/>
                <a:ext cx="5171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E47588"/>
                              </a:solidFill>
                              <a:latin typeface="Cambria Math" panose="02040503050406030204" pitchFamily="18" charset="0"/>
                            </a:rPr>
                          </m:ctrlPr>
                        </m:sSupPr>
                        <m:e>
                          <m:r>
                            <a:rPr lang="en-US" i="1" dirty="0" smtClean="0">
                              <a:solidFill>
                                <a:srgbClr val="E47588"/>
                              </a:solidFill>
                              <a:latin typeface="Cambria Math" panose="02040503050406030204" pitchFamily="18" charset="0"/>
                              <a:ea typeface="Cambria Math" panose="02040503050406030204" pitchFamily="18" charset="0"/>
                            </a:rPr>
                            <m:t>𝛿</m:t>
                          </m:r>
                        </m:e>
                        <m:sup>
                          <m:r>
                            <a:rPr lang="en-US" b="0" i="1" dirty="0" smtClean="0">
                              <a:solidFill>
                                <a:srgbClr val="E47588"/>
                              </a:solidFill>
                              <a:latin typeface="Cambria Math" panose="02040503050406030204" pitchFamily="18" charset="0"/>
                            </a:rPr>
                            <m:t>−</m:t>
                          </m:r>
                        </m:sup>
                      </m:sSup>
                    </m:oMath>
                  </m:oMathPara>
                </a14:m>
                <a:endParaRPr lang="en-US" dirty="0">
                  <a:solidFill>
                    <a:srgbClr val="E47588"/>
                  </a:solidFill>
                  <a:latin typeface="Gill Sans MT" panose="020B0502020104020203" pitchFamily="34" charset="0"/>
                </a:endParaRPr>
              </a:p>
            </p:txBody>
          </p:sp>
        </mc:Choice>
        <mc:Fallback xmlns="">
          <p:sp>
            <p:nvSpPr>
              <p:cNvPr id="15" name="Rectangle 14">
                <a:extLst>
                  <a:ext uri="{FF2B5EF4-FFF2-40B4-BE49-F238E27FC236}">
                    <a16:creationId xmlns:a16="http://schemas.microsoft.com/office/drawing/2014/main" id="{D324A808-C474-4097-85E1-268EA26CAB08}"/>
                  </a:ext>
                </a:extLst>
              </p:cNvPr>
              <p:cNvSpPr>
                <a:spLocks noRot="1" noChangeAspect="1" noMove="1" noResize="1" noEditPoints="1" noAdjustHandles="1" noChangeArrowheads="1" noChangeShapeType="1" noTextEdit="1"/>
              </p:cNvSpPr>
              <p:nvPr/>
            </p:nvSpPr>
            <p:spPr>
              <a:xfrm>
                <a:off x="5255228" y="1755576"/>
                <a:ext cx="517129" cy="369332"/>
              </a:xfrm>
              <a:prstGeom prst="rect">
                <a:avLst/>
              </a:prstGeom>
              <a:blipFill>
                <a:blip r:embed="rId3"/>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9B7CCCF5-52B1-4FA3-B7BB-E467B435F2D5}"/>
              </a:ext>
            </a:extLst>
          </p:cNvPr>
          <p:cNvCxnSpPr/>
          <p:nvPr/>
        </p:nvCxnSpPr>
        <p:spPr>
          <a:xfrm>
            <a:off x="4843462" y="2057107"/>
            <a:ext cx="592889" cy="0"/>
          </a:xfrm>
          <a:prstGeom prst="straightConnector1">
            <a:avLst/>
          </a:prstGeom>
          <a:ln w="28575">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538A48-4944-40AF-97CB-180A899F934F}"/>
              </a:ext>
            </a:extLst>
          </p:cNvPr>
          <p:cNvCxnSpPr/>
          <p:nvPr/>
        </p:nvCxnSpPr>
        <p:spPr>
          <a:xfrm>
            <a:off x="4895851" y="2015435"/>
            <a:ext cx="0" cy="83344"/>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1E27AC-7BC1-45D3-AFB0-86F70088913D}"/>
              </a:ext>
            </a:extLst>
          </p:cNvPr>
          <p:cNvSpPr txBox="1"/>
          <p:nvPr/>
        </p:nvSpPr>
        <p:spPr>
          <a:xfrm>
            <a:off x="1797542" y="3258901"/>
            <a:ext cx="153760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3.5 – 2.5 = 1.0</a:t>
            </a:r>
          </a:p>
        </p:txBody>
      </p:sp>
      <p:sp>
        <p:nvSpPr>
          <p:cNvPr id="21" name="TextBox 20">
            <a:extLst>
              <a:ext uri="{FF2B5EF4-FFF2-40B4-BE49-F238E27FC236}">
                <a16:creationId xmlns:a16="http://schemas.microsoft.com/office/drawing/2014/main" id="{5E1BC13F-4AC4-4FB8-B37B-82070AC4471C}"/>
              </a:ext>
            </a:extLst>
          </p:cNvPr>
          <p:cNvSpPr txBox="1"/>
          <p:nvPr/>
        </p:nvSpPr>
        <p:spPr>
          <a:xfrm>
            <a:off x="1826117" y="2981073"/>
            <a:ext cx="37542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O</a:t>
            </a:r>
          </a:p>
        </p:txBody>
      </p:sp>
      <p:sp>
        <p:nvSpPr>
          <p:cNvPr id="22" name="TextBox 21">
            <a:extLst>
              <a:ext uri="{FF2B5EF4-FFF2-40B4-BE49-F238E27FC236}">
                <a16:creationId xmlns:a16="http://schemas.microsoft.com/office/drawing/2014/main" id="{6CAC5AB3-496E-4BD6-BEC9-1342F0978FA7}"/>
              </a:ext>
            </a:extLst>
          </p:cNvPr>
          <p:cNvSpPr txBox="1"/>
          <p:nvPr/>
        </p:nvSpPr>
        <p:spPr>
          <a:xfrm>
            <a:off x="2366608" y="2981073"/>
            <a:ext cx="35298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C</a:t>
            </a:r>
          </a:p>
        </p:txBody>
      </p:sp>
      <p:sp>
        <p:nvSpPr>
          <p:cNvPr id="23" name="Rectangle 22">
            <a:extLst>
              <a:ext uri="{FF2B5EF4-FFF2-40B4-BE49-F238E27FC236}">
                <a16:creationId xmlns:a16="http://schemas.microsoft.com/office/drawing/2014/main" id="{E69CD7DD-3372-4E85-B40D-32CA593C9974}"/>
              </a:ext>
            </a:extLst>
          </p:cNvPr>
          <p:cNvSpPr/>
          <p:nvPr/>
        </p:nvSpPr>
        <p:spPr>
          <a:xfrm>
            <a:off x="4840779" y="3249057"/>
            <a:ext cx="654346" cy="369332"/>
          </a:xfrm>
          <a:prstGeom prst="rect">
            <a:avLst/>
          </a:prstGeom>
        </p:spPr>
        <p:txBody>
          <a:bodyPr wrap="none">
            <a:spAutoFit/>
          </a:bodyPr>
          <a:lstStyle/>
          <a:p>
            <a:r>
              <a:rPr lang="en-US" dirty="0">
                <a:solidFill>
                  <a:srgbClr val="E47588"/>
                </a:solidFill>
                <a:latin typeface="Gill Sans MT" panose="020B0502020104020203" pitchFamily="34" charset="0"/>
              </a:rPr>
              <a:t>C–O</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9ACE143-0B42-4BC9-B6A1-78A1E8ECB6A7}"/>
                  </a:ext>
                </a:extLst>
              </p:cNvPr>
              <p:cNvSpPr/>
              <p:nvPr/>
            </p:nvSpPr>
            <p:spPr>
              <a:xfrm>
                <a:off x="4618238" y="2976127"/>
                <a:ext cx="5171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E47588"/>
                              </a:solidFill>
                              <a:latin typeface="Cambria Math" panose="02040503050406030204" pitchFamily="18" charset="0"/>
                            </a:rPr>
                          </m:ctrlPr>
                        </m:sSupPr>
                        <m:e>
                          <m:r>
                            <a:rPr lang="en-US" i="1" dirty="0" smtClean="0">
                              <a:solidFill>
                                <a:srgbClr val="E47588"/>
                              </a:solidFill>
                              <a:latin typeface="Cambria Math" panose="02040503050406030204" pitchFamily="18" charset="0"/>
                              <a:ea typeface="Cambria Math" panose="02040503050406030204" pitchFamily="18" charset="0"/>
                            </a:rPr>
                            <m:t>𝛿</m:t>
                          </m:r>
                        </m:e>
                        <m:sup>
                          <m:r>
                            <a:rPr lang="en-US" b="0" i="1" dirty="0" smtClean="0">
                              <a:solidFill>
                                <a:srgbClr val="E47588"/>
                              </a:solidFill>
                              <a:latin typeface="Cambria Math" panose="02040503050406030204" pitchFamily="18" charset="0"/>
                            </a:rPr>
                            <m:t>+</m:t>
                          </m:r>
                        </m:sup>
                      </m:sSup>
                    </m:oMath>
                  </m:oMathPara>
                </a14:m>
                <a:endParaRPr lang="en-US" dirty="0">
                  <a:solidFill>
                    <a:srgbClr val="E47588"/>
                  </a:solidFill>
                  <a:latin typeface="Gill Sans MT" panose="020B0502020104020203" pitchFamily="34" charset="0"/>
                </a:endParaRPr>
              </a:p>
            </p:txBody>
          </p:sp>
        </mc:Choice>
        <mc:Fallback xmlns="">
          <p:sp>
            <p:nvSpPr>
              <p:cNvPr id="24" name="Rectangle 23">
                <a:extLst>
                  <a:ext uri="{FF2B5EF4-FFF2-40B4-BE49-F238E27FC236}">
                    <a16:creationId xmlns:a16="http://schemas.microsoft.com/office/drawing/2014/main" id="{69ACE143-0B42-4BC9-B6A1-78A1E8ECB6A7}"/>
                  </a:ext>
                </a:extLst>
              </p:cNvPr>
              <p:cNvSpPr>
                <a:spLocks noRot="1" noChangeAspect="1" noMove="1" noResize="1" noEditPoints="1" noAdjustHandles="1" noChangeArrowheads="1" noChangeShapeType="1" noTextEdit="1"/>
              </p:cNvSpPr>
              <p:nvPr/>
            </p:nvSpPr>
            <p:spPr>
              <a:xfrm>
                <a:off x="4618238" y="2976127"/>
                <a:ext cx="51712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4007062B-0225-45E0-9471-EC1DC86DFFC4}"/>
                  </a:ext>
                </a:extLst>
              </p:cNvPr>
              <p:cNvSpPr/>
              <p:nvPr/>
            </p:nvSpPr>
            <p:spPr>
              <a:xfrm>
                <a:off x="5281120" y="2976127"/>
                <a:ext cx="5171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E47588"/>
                              </a:solidFill>
                              <a:latin typeface="Cambria Math" panose="02040503050406030204" pitchFamily="18" charset="0"/>
                            </a:rPr>
                          </m:ctrlPr>
                        </m:sSupPr>
                        <m:e>
                          <m:r>
                            <a:rPr lang="en-US" i="1" dirty="0" smtClean="0">
                              <a:solidFill>
                                <a:srgbClr val="E47588"/>
                              </a:solidFill>
                              <a:latin typeface="Cambria Math" panose="02040503050406030204" pitchFamily="18" charset="0"/>
                              <a:ea typeface="Cambria Math" panose="02040503050406030204" pitchFamily="18" charset="0"/>
                            </a:rPr>
                            <m:t>𝛿</m:t>
                          </m:r>
                        </m:e>
                        <m:sup>
                          <m:r>
                            <a:rPr lang="en-US" b="0" i="1" dirty="0" smtClean="0">
                              <a:solidFill>
                                <a:srgbClr val="E47588"/>
                              </a:solidFill>
                              <a:latin typeface="Cambria Math" panose="02040503050406030204" pitchFamily="18" charset="0"/>
                            </a:rPr>
                            <m:t>−</m:t>
                          </m:r>
                        </m:sup>
                      </m:sSup>
                    </m:oMath>
                  </m:oMathPara>
                </a14:m>
                <a:endParaRPr lang="en-US" dirty="0">
                  <a:solidFill>
                    <a:srgbClr val="E47588"/>
                  </a:solidFill>
                  <a:latin typeface="Gill Sans MT" panose="020B0502020104020203" pitchFamily="34" charset="0"/>
                </a:endParaRPr>
              </a:p>
            </p:txBody>
          </p:sp>
        </mc:Choice>
        <mc:Fallback xmlns="">
          <p:sp>
            <p:nvSpPr>
              <p:cNvPr id="25" name="Rectangle 24">
                <a:extLst>
                  <a:ext uri="{FF2B5EF4-FFF2-40B4-BE49-F238E27FC236}">
                    <a16:creationId xmlns:a16="http://schemas.microsoft.com/office/drawing/2014/main" id="{4007062B-0225-45E0-9471-EC1DC86DFFC4}"/>
                  </a:ext>
                </a:extLst>
              </p:cNvPr>
              <p:cNvSpPr>
                <a:spLocks noRot="1" noChangeAspect="1" noMove="1" noResize="1" noEditPoints="1" noAdjustHandles="1" noChangeArrowheads="1" noChangeShapeType="1" noTextEdit="1"/>
              </p:cNvSpPr>
              <p:nvPr/>
            </p:nvSpPr>
            <p:spPr>
              <a:xfrm>
                <a:off x="5281120" y="2976127"/>
                <a:ext cx="517129" cy="369332"/>
              </a:xfrm>
              <a:prstGeom prst="rect">
                <a:avLst/>
              </a:prstGeom>
              <a:blipFill>
                <a:blip r:embed="rId5"/>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7D3A581-74E7-4BBA-86ED-657C37D4E9EF}"/>
              </a:ext>
            </a:extLst>
          </p:cNvPr>
          <p:cNvCxnSpPr/>
          <p:nvPr/>
        </p:nvCxnSpPr>
        <p:spPr>
          <a:xfrm>
            <a:off x="4869354" y="3277658"/>
            <a:ext cx="592889" cy="0"/>
          </a:xfrm>
          <a:prstGeom prst="straightConnector1">
            <a:avLst/>
          </a:prstGeom>
          <a:ln w="28575">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79C8F0-4DF9-4276-BD93-B3F40BEAA943}"/>
              </a:ext>
            </a:extLst>
          </p:cNvPr>
          <p:cNvCxnSpPr/>
          <p:nvPr/>
        </p:nvCxnSpPr>
        <p:spPr>
          <a:xfrm>
            <a:off x="4921743" y="3235986"/>
            <a:ext cx="0" cy="83344"/>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4A1EB80-67E0-4B67-988F-B69759198336}"/>
              </a:ext>
            </a:extLst>
          </p:cNvPr>
          <p:cNvSpPr txBox="1"/>
          <p:nvPr/>
        </p:nvSpPr>
        <p:spPr>
          <a:xfrm>
            <a:off x="1768967" y="4366989"/>
            <a:ext cx="153760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3.5 – 2.1 = 1.4</a:t>
            </a:r>
          </a:p>
        </p:txBody>
      </p:sp>
      <p:sp>
        <p:nvSpPr>
          <p:cNvPr id="29" name="TextBox 28">
            <a:extLst>
              <a:ext uri="{FF2B5EF4-FFF2-40B4-BE49-F238E27FC236}">
                <a16:creationId xmlns:a16="http://schemas.microsoft.com/office/drawing/2014/main" id="{874E201D-F3EE-486B-B9D5-881896800266}"/>
              </a:ext>
            </a:extLst>
          </p:cNvPr>
          <p:cNvSpPr txBox="1"/>
          <p:nvPr/>
        </p:nvSpPr>
        <p:spPr>
          <a:xfrm>
            <a:off x="1797542" y="4089161"/>
            <a:ext cx="37542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O</a:t>
            </a:r>
          </a:p>
        </p:txBody>
      </p:sp>
      <p:sp>
        <p:nvSpPr>
          <p:cNvPr id="30" name="TextBox 29">
            <a:extLst>
              <a:ext uri="{FF2B5EF4-FFF2-40B4-BE49-F238E27FC236}">
                <a16:creationId xmlns:a16="http://schemas.microsoft.com/office/drawing/2014/main" id="{36295211-552D-4306-B364-185455D24D71}"/>
              </a:ext>
            </a:extLst>
          </p:cNvPr>
          <p:cNvSpPr txBox="1"/>
          <p:nvPr/>
        </p:nvSpPr>
        <p:spPr>
          <a:xfrm>
            <a:off x="2338033" y="4089161"/>
            <a:ext cx="35298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H</a:t>
            </a:r>
          </a:p>
        </p:txBody>
      </p:sp>
      <p:sp>
        <p:nvSpPr>
          <p:cNvPr id="31" name="Rectangle 30">
            <a:extLst>
              <a:ext uri="{FF2B5EF4-FFF2-40B4-BE49-F238E27FC236}">
                <a16:creationId xmlns:a16="http://schemas.microsoft.com/office/drawing/2014/main" id="{981D073C-6815-406E-89E7-55CEADC23653}"/>
              </a:ext>
            </a:extLst>
          </p:cNvPr>
          <p:cNvSpPr/>
          <p:nvPr/>
        </p:nvSpPr>
        <p:spPr>
          <a:xfrm>
            <a:off x="4767875" y="4366989"/>
            <a:ext cx="659155" cy="369332"/>
          </a:xfrm>
          <a:prstGeom prst="rect">
            <a:avLst/>
          </a:prstGeom>
        </p:spPr>
        <p:txBody>
          <a:bodyPr wrap="none">
            <a:spAutoFit/>
          </a:bodyPr>
          <a:lstStyle/>
          <a:p>
            <a:r>
              <a:rPr lang="en-US" dirty="0">
                <a:solidFill>
                  <a:srgbClr val="E47588"/>
                </a:solidFill>
                <a:latin typeface="Gill Sans MT" panose="020B0502020104020203" pitchFamily="34" charset="0"/>
              </a:rPr>
              <a:t>H–O</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32B3BA03-E51B-4E0B-B968-634CDD54DD6E}"/>
                  </a:ext>
                </a:extLst>
              </p:cNvPr>
              <p:cNvSpPr/>
              <p:nvPr/>
            </p:nvSpPr>
            <p:spPr>
              <a:xfrm>
                <a:off x="4589663" y="4084215"/>
                <a:ext cx="5171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E47588"/>
                              </a:solidFill>
                              <a:latin typeface="Cambria Math" panose="02040503050406030204" pitchFamily="18" charset="0"/>
                            </a:rPr>
                          </m:ctrlPr>
                        </m:sSupPr>
                        <m:e>
                          <m:r>
                            <a:rPr lang="en-US" i="1" dirty="0" smtClean="0">
                              <a:solidFill>
                                <a:srgbClr val="E47588"/>
                              </a:solidFill>
                              <a:latin typeface="Cambria Math" panose="02040503050406030204" pitchFamily="18" charset="0"/>
                              <a:ea typeface="Cambria Math" panose="02040503050406030204" pitchFamily="18" charset="0"/>
                            </a:rPr>
                            <m:t>𝛿</m:t>
                          </m:r>
                        </m:e>
                        <m:sup>
                          <m:r>
                            <a:rPr lang="en-US" b="0" i="1" dirty="0" smtClean="0">
                              <a:solidFill>
                                <a:srgbClr val="E47588"/>
                              </a:solidFill>
                              <a:latin typeface="Cambria Math" panose="02040503050406030204" pitchFamily="18" charset="0"/>
                            </a:rPr>
                            <m:t>+</m:t>
                          </m:r>
                        </m:sup>
                      </m:sSup>
                    </m:oMath>
                  </m:oMathPara>
                </a14:m>
                <a:endParaRPr lang="en-US" dirty="0">
                  <a:solidFill>
                    <a:srgbClr val="E47588"/>
                  </a:solidFill>
                  <a:latin typeface="Gill Sans MT" panose="020B0502020104020203" pitchFamily="34" charset="0"/>
                </a:endParaRPr>
              </a:p>
            </p:txBody>
          </p:sp>
        </mc:Choice>
        <mc:Fallback xmlns="">
          <p:sp>
            <p:nvSpPr>
              <p:cNvPr id="32" name="Rectangle 31">
                <a:extLst>
                  <a:ext uri="{FF2B5EF4-FFF2-40B4-BE49-F238E27FC236}">
                    <a16:creationId xmlns:a16="http://schemas.microsoft.com/office/drawing/2014/main" id="{32B3BA03-E51B-4E0B-B968-634CDD54DD6E}"/>
                  </a:ext>
                </a:extLst>
              </p:cNvPr>
              <p:cNvSpPr>
                <a:spLocks noRot="1" noChangeAspect="1" noMove="1" noResize="1" noEditPoints="1" noAdjustHandles="1" noChangeArrowheads="1" noChangeShapeType="1" noTextEdit="1"/>
              </p:cNvSpPr>
              <p:nvPr/>
            </p:nvSpPr>
            <p:spPr>
              <a:xfrm>
                <a:off x="4589663" y="4084215"/>
                <a:ext cx="517128"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8C215D6B-9E78-4817-B19C-C14D14D02888}"/>
                  </a:ext>
                </a:extLst>
              </p:cNvPr>
              <p:cNvSpPr/>
              <p:nvPr/>
            </p:nvSpPr>
            <p:spPr>
              <a:xfrm>
                <a:off x="5252545" y="4084215"/>
                <a:ext cx="5171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E47588"/>
                              </a:solidFill>
                              <a:latin typeface="Cambria Math" panose="02040503050406030204" pitchFamily="18" charset="0"/>
                            </a:rPr>
                          </m:ctrlPr>
                        </m:sSupPr>
                        <m:e>
                          <m:r>
                            <a:rPr lang="en-US" i="1" dirty="0" smtClean="0">
                              <a:solidFill>
                                <a:srgbClr val="E47588"/>
                              </a:solidFill>
                              <a:latin typeface="Cambria Math" panose="02040503050406030204" pitchFamily="18" charset="0"/>
                              <a:ea typeface="Cambria Math" panose="02040503050406030204" pitchFamily="18" charset="0"/>
                            </a:rPr>
                            <m:t>𝛿</m:t>
                          </m:r>
                        </m:e>
                        <m:sup>
                          <m:r>
                            <a:rPr lang="en-US" b="0" i="1" dirty="0" smtClean="0">
                              <a:solidFill>
                                <a:srgbClr val="E47588"/>
                              </a:solidFill>
                              <a:latin typeface="Cambria Math" panose="02040503050406030204" pitchFamily="18" charset="0"/>
                            </a:rPr>
                            <m:t>−</m:t>
                          </m:r>
                        </m:sup>
                      </m:sSup>
                    </m:oMath>
                  </m:oMathPara>
                </a14:m>
                <a:endParaRPr lang="en-US" dirty="0">
                  <a:solidFill>
                    <a:srgbClr val="E47588"/>
                  </a:solidFill>
                  <a:latin typeface="Gill Sans MT" panose="020B0502020104020203" pitchFamily="34" charset="0"/>
                </a:endParaRPr>
              </a:p>
            </p:txBody>
          </p:sp>
        </mc:Choice>
        <mc:Fallback xmlns="">
          <p:sp>
            <p:nvSpPr>
              <p:cNvPr id="33" name="Rectangle 32">
                <a:extLst>
                  <a:ext uri="{FF2B5EF4-FFF2-40B4-BE49-F238E27FC236}">
                    <a16:creationId xmlns:a16="http://schemas.microsoft.com/office/drawing/2014/main" id="{8C215D6B-9E78-4817-B19C-C14D14D02888}"/>
                  </a:ext>
                </a:extLst>
              </p:cNvPr>
              <p:cNvSpPr>
                <a:spLocks noRot="1" noChangeAspect="1" noMove="1" noResize="1" noEditPoints="1" noAdjustHandles="1" noChangeArrowheads="1" noChangeShapeType="1" noTextEdit="1"/>
              </p:cNvSpPr>
              <p:nvPr/>
            </p:nvSpPr>
            <p:spPr>
              <a:xfrm>
                <a:off x="5252545" y="4084215"/>
                <a:ext cx="517128" cy="369332"/>
              </a:xfrm>
              <a:prstGeom prst="rect">
                <a:avLst/>
              </a:prstGeom>
              <a:blipFill>
                <a:blip r:embed="rId7"/>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278A6FB4-1E70-4247-B7CB-4EFAB5EC2238}"/>
              </a:ext>
            </a:extLst>
          </p:cNvPr>
          <p:cNvCxnSpPr/>
          <p:nvPr/>
        </p:nvCxnSpPr>
        <p:spPr>
          <a:xfrm>
            <a:off x="4840779" y="4385746"/>
            <a:ext cx="592889" cy="0"/>
          </a:xfrm>
          <a:prstGeom prst="straightConnector1">
            <a:avLst/>
          </a:prstGeom>
          <a:ln w="28575">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872C5D-C195-46DF-BD41-B671721E93B7}"/>
              </a:ext>
            </a:extLst>
          </p:cNvPr>
          <p:cNvCxnSpPr/>
          <p:nvPr/>
        </p:nvCxnSpPr>
        <p:spPr>
          <a:xfrm>
            <a:off x="4893168" y="4344074"/>
            <a:ext cx="0" cy="83344"/>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EC9B3BB-5E2B-4F22-B60F-9EF632DBD420}"/>
              </a:ext>
            </a:extLst>
          </p:cNvPr>
          <p:cNvSpPr txBox="1"/>
          <p:nvPr/>
        </p:nvSpPr>
        <p:spPr>
          <a:xfrm>
            <a:off x="1803160" y="5496137"/>
            <a:ext cx="153760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4.0 – 3.0 = 1.0</a:t>
            </a:r>
          </a:p>
        </p:txBody>
      </p:sp>
      <p:sp>
        <p:nvSpPr>
          <p:cNvPr id="37" name="TextBox 36">
            <a:extLst>
              <a:ext uri="{FF2B5EF4-FFF2-40B4-BE49-F238E27FC236}">
                <a16:creationId xmlns:a16="http://schemas.microsoft.com/office/drawing/2014/main" id="{61AD91CD-FBCB-4A38-8245-4F25BB8C01FB}"/>
              </a:ext>
            </a:extLst>
          </p:cNvPr>
          <p:cNvSpPr txBox="1"/>
          <p:nvPr/>
        </p:nvSpPr>
        <p:spPr>
          <a:xfrm>
            <a:off x="1831735" y="5218309"/>
            <a:ext cx="29367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F</a:t>
            </a:r>
          </a:p>
        </p:txBody>
      </p:sp>
      <p:sp>
        <p:nvSpPr>
          <p:cNvPr id="38" name="TextBox 37">
            <a:extLst>
              <a:ext uri="{FF2B5EF4-FFF2-40B4-BE49-F238E27FC236}">
                <a16:creationId xmlns:a16="http://schemas.microsoft.com/office/drawing/2014/main" id="{5934F18D-2284-4A32-BCD4-B4E98CE133BB}"/>
              </a:ext>
            </a:extLst>
          </p:cNvPr>
          <p:cNvSpPr txBox="1"/>
          <p:nvPr/>
        </p:nvSpPr>
        <p:spPr>
          <a:xfrm>
            <a:off x="2372226" y="5218309"/>
            <a:ext cx="36420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a:t>
            </a:r>
          </a:p>
        </p:txBody>
      </p:sp>
      <p:sp>
        <p:nvSpPr>
          <p:cNvPr id="39" name="Rectangle 38">
            <a:extLst>
              <a:ext uri="{FF2B5EF4-FFF2-40B4-BE49-F238E27FC236}">
                <a16:creationId xmlns:a16="http://schemas.microsoft.com/office/drawing/2014/main" id="{2EE45113-7630-471F-8F5F-31F9F5DDA3C6}"/>
              </a:ext>
            </a:extLst>
          </p:cNvPr>
          <p:cNvSpPr/>
          <p:nvPr/>
        </p:nvSpPr>
        <p:spPr>
          <a:xfrm>
            <a:off x="4882420" y="5488649"/>
            <a:ext cx="588623" cy="369332"/>
          </a:xfrm>
          <a:prstGeom prst="rect">
            <a:avLst/>
          </a:prstGeom>
        </p:spPr>
        <p:txBody>
          <a:bodyPr wrap="none">
            <a:spAutoFit/>
          </a:bodyPr>
          <a:lstStyle/>
          <a:p>
            <a:r>
              <a:rPr lang="en-US" dirty="0">
                <a:solidFill>
                  <a:srgbClr val="E47588"/>
                </a:solidFill>
                <a:latin typeface="Gill Sans MT" panose="020B0502020104020203" pitchFamily="34" charset="0"/>
              </a:rPr>
              <a:t>N–F</a:t>
            </a: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9F4CE4DF-67CA-47A9-919C-3A79A9788979}"/>
                  </a:ext>
                </a:extLst>
              </p:cNvPr>
              <p:cNvSpPr/>
              <p:nvPr/>
            </p:nvSpPr>
            <p:spPr>
              <a:xfrm>
                <a:off x="4623856" y="5213363"/>
                <a:ext cx="5171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E47588"/>
                              </a:solidFill>
                              <a:latin typeface="Cambria Math" panose="02040503050406030204" pitchFamily="18" charset="0"/>
                            </a:rPr>
                          </m:ctrlPr>
                        </m:sSupPr>
                        <m:e>
                          <m:r>
                            <a:rPr lang="en-US" i="1" dirty="0" smtClean="0">
                              <a:solidFill>
                                <a:srgbClr val="E47588"/>
                              </a:solidFill>
                              <a:latin typeface="Cambria Math" panose="02040503050406030204" pitchFamily="18" charset="0"/>
                              <a:ea typeface="Cambria Math" panose="02040503050406030204" pitchFamily="18" charset="0"/>
                            </a:rPr>
                            <m:t>𝛿</m:t>
                          </m:r>
                        </m:e>
                        <m:sup>
                          <m:r>
                            <a:rPr lang="en-US" b="0" i="1" dirty="0" smtClean="0">
                              <a:solidFill>
                                <a:srgbClr val="E47588"/>
                              </a:solidFill>
                              <a:latin typeface="Cambria Math" panose="02040503050406030204" pitchFamily="18" charset="0"/>
                            </a:rPr>
                            <m:t>+</m:t>
                          </m:r>
                        </m:sup>
                      </m:sSup>
                    </m:oMath>
                  </m:oMathPara>
                </a14:m>
                <a:endParaRPr lang="en-US" dirty="0">
                  <a:solidFill>
                    <a:srgbClr val="E47588"/>
                  </a:solidFill>
                  <a:latin typeface="Gill Sans MT" panose="020B0502020104020203" pitchFamily="34" charset="0"/>
                </a:endParaRPr>
              </a:p>
            </p:txBody>
          </p:sp>
        </mc:Choice>
        <mc:Fallback xmlns="">
          <p:sp>
            <p:nvSpPr>
              <p:cNvPr id="40" name="Rectangle 39">
                <a:extLst>
                  <a:ext uri="{FF2B5EF4-FFF2-40B4-BE49-F238E27FC236}">
                    <a16:creationId xmlns:a16="http://schemas.microsoft.com/office/drawing/2014/main" id="{9F4CE4DF-67CA-47A9-919C-3A79A9788979}"/>
                  </a:ext>
                </a:extLst>
              </p:cNvPr>
              <p:cNvSpPr>
                <a:spLocks noRot="1" noChangeAspect="1" noMove="1" noResize="1" noEditPoints="1" noAdjustHandles="1" noChangeArrowheads="1" noChangeShapeType="1" noTextEdit="1"/>
              </p:cNvSpPr>
              <p:nvPr/>
            </p:nvSpPr>
            <p:spPr>
              <a:xfrm>
                <a:off x="4623856" y="5213363"/>
                <a:ext cx="51712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81958C29-8E5D-4487-BD9D-8EADC3206474}"/>
                  </a:ext>
                </a:extLst>
              </p:cNvPr>
              <p:cNvSpPr/>
              <p:nvPr/>
            </p:nvSpPr>
            <p:spPr>
              <a:xfrm>
                <a:off x="5286738" y="5213363"/>
                <a:ext cx="5171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E47588"/>
                              </a:solidFill>
                              <a:latin typeface="Cambria Math" panose="02040503050406030204" pitchFamily="18" charset="0"/>
                            </a:rPr>
                          </m:ctrlPr>
                        </m:sSupPr>
                        <m:e>
                          <m:r>
                            <a:rPr lang="en-US" i="1" dirty="0" smtClean="0">
                              <a:solidFill>
                                <a:srgbClr val="E47588"/>
                              </a:solidFill>
                              <a:latin typeface="Cambria Math" panose="02040503050406030204" pitchFamily="18" charset="0"/>
                              <a:ea typeface="Cambria Math" panose="02040503050406030204" pitchFamily="18" charset="0"/>
                            </a:rPr>
                            <m:t>𝛿</m:t>
                          </m:r>
                        </m:e>
                        <m:sup>
                          <m:r>
                            <a:rPr lang="en-US" b="0" i="1" dirty="0" smtClean="0">
                              <a:solidFill>
                                <a:srgbClr val="E47588"/>
                              </a:solidFill>
                              <a:latin typeface="Cambria Math" panose="02040503050406030204" pitchFamily="18" charset="0"/>
                            </a:rPr>
                            <m:t>−</m:t>
                          </m:r>
                        </m:sup>
                      </m:sSup>
                    </m:oMath>
                  </m:oMathPara>
                </a14:m>
                <a:endParaRPr lang="en-US" dirty="0">
                  <a:solidFill>
                    <a:srgbClr val="E47588"/>
                  </a:solidFill>
                  <a:latin typeface="Gill Sans MT" panose="020B0502020104020203" pitchFamily="34" charset="0"/>
                </a:endParaRPr>
              </a:p>
            </p:txBody>
          </p:sp>
        </mc:Choice>
        <mc:Fallback xmlns="">
          <p:sp>
            <p:nvSpPr>
              <p:cNvPr id="41" name="Rectangle 40">
                <a:extLst>
                  <a:ext uri="{FF2B5EF4-FFF2-40B4-BE49-F238E27FC236}">
                    <a16:creationId xmlns:a16="http://schemas.microsoft.com/office/drawing/2014/main" id="{81958C29-8E5D-4487-BD9D-8EADC3206474}"/>
                  </a:ext>
                </a:extLst>
              </p:cNvPr>
              <p:cNvSpPr>
                <a:spLocks noRot="1" noChangeAspect="1" noMove="1" noResize="1" noEditPoints="1" noAdjustHandles="1" noChangeArrowheads="1" noChangeShapeType="1" noTextEdit="1"/>
              </p:cNvSpPr>
              <p:nvPr/>
            </p:nvSpPr>
            <p:spPr>
              <a:xfrm>
                <a:off x="5286738" y="5213363"/>
                <a:ext cx="517129" cy="369332"/>
              </a:xfrm>
              <a:prstGeom prst="rect">
                <a:avLst/>
              </a:prstGeom>
              <a:blipFill>
                <a:blip r:embed="rId9"/>
                <a:stretch>
                  <a:fillRect/>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81E58FDA-0E9C-4481-872E-B19454364421}"/>
              </a:ext>
            </a:extLst>
          </p:cNvPr>
          <p:cNvCxnSpPr/>
          <p:nvPr/>
        </p:nvCxnSpPr>
        <p:spPr>
          <a:xfrm>
            <a:off x="4874972" y="5514894"/>
            <a:ext cx="592889" cy="0"/>
          </a:xfrm>
          <a:prstGeom prst="straightConnector1">
            <a:avLst/>
          </a:prstGeom>
          <a:ln w="28575">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273A3C-A36E-4FBD-B065-CE40B7A4257F}"/>
              </a:ext>
            </a:extLst>
          </p:cNvPr>
          <p:cNvCxnSpPr/>
          <p:nvPr/>
        </p:nvCxnSpPr>
        <p:spPr>
          <a:xfrm>
            <a:off x="4927361" y="5473222"/>
            <a:ext cx="0" cy="83344"/>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16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0" grpId="0"/>
      <p:bldP spid="14" grpId="0"/>
      <p:bldP spid="15" grpId="0"/>
      <p:bldP spid="20" grpId="0"/>
      <p:bldP spid="21" grpId="0"/>
      <p:bldP spid="22" grpId="0"/>
      <p:bldP spid="23" grpId="0"/>
      <p:bldP spid="24" grpId="0"/>
      <p:bldP spid="25" grpId="0"/>
      <p:bldP spid="28" grpId="0"/>
      <p:bldP spid="29" grpId="0"/>
      <p:bldP spid="30" grpId="0"/>
      <p:bldP spid="31" grpId="0"/>
      <p:bldP spid="32" grpId="0"/>
      <p:bldP spid="33" grpId="0"/>
      <p:bldP spid="36" grpId="0"/>
      <p:bldP spid="37"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17</a:t>
            </a:fld>
            <a:endParaRPr lang="en-US" dirty="0">
              <a:solidFill>
                <a:schemeClr val="bg1"/>
              </a:solidFill>
            </a:endParaRPr>
          </a:p>
        </p:txBody>
      </p:sp>
      <p:sp>
        <p:nvSpPr>
          <p:cNvPr id="8" name="TextBox 7">
            <a:extLst>
              <a:ext uri="{FF2B5EF4-FFF2-40B4-BE49-F238E27FC236}">
                <a16:creationId xmlns:a16="http://schemas.microsoft.com/office/drawing/2014/main" id="{8DC1B51D-9F2D-4059-AF7C-A16778225453}"/>
              </a:ext>
            </a:extLst>
          </p:cNvPr>
          <p:cNvSpPr txBox="1"/>
          <p:nvPr/>
        </p:nvSpPr>
        <p:spPr>
          <a:xfrm>
            <a:off x="0" y="833860"/>
            <a:ext cx="9144000" cy="2492990"/>
          </a:xfrm>
          <a:prstGeom prst="rect">
            <a:avLst/>
          </a:prstGeom>
          <a:noFill/>
        </p:spPr>
        <p:txBody>
          <a:bodyPr wrap="square" rtlCol="0">
            <a:spAutoFit/>
          </a:bodyPr>
          <a:lstStyle/>
          <a:p>
            <a:r>
              <a:rPr lang="en-US" b="1" dirty="0">
                <a:solidFill>
                  <a:schemeClr val="tx1">
                    <a:lumMod val="75000"/>
                    <a:lumOff val="25000"/>
                  </a:schemeClr>
                </a:solidFill>
                <a:latin typeface="Gill Sans MT" panose="020B0502020104020203" pitchFamily="34" charset="0"/>
              </a:rPr>
              <a:t>There are two types of ionic compounds:</a:t>
            </a:r>
          </a:p>
          <a:p>
            <a:pPr marL="457200" indent="-457200">
              <a:buAutoNum type="arabicPeriod"/>
            </a:pPr>
            <a:r>
              <a:rPr lang="en-US" dirty="0">
                <a:solidFill>
                  <a:schemeClr val="tx1">
                    <a:lumMod val="75000"/>
                    <a:lumOff val="25000"/>
                  </a:schemeClr>
                </a:solidFill>
                <a:latin typeface="Gill Sans MT" panose="020B0502020104020203" pitchFamily="34" charset="0"/>
              </a:rPr>
              <a:t>Ionic compounds formed between two elements: a metal and a non-metal</a:t>
            </a:r>
          </a:p>
          <a:p>
            <a:pPr lvl="1"/>
            <a:r>
              <a:rPr lang="en-US" dirty="0">
                <a:solidFill>
                  <a:schemeClr val="tx1">
                    <a:lumMod val="75000"/>
                    <a:lumOff val="25000"/>
                  </a:schemeClr>
                </a:solidFill>
                <a:latin typeface="Gill Sans MT" panose="020B0502020104020203" pitchFamily="34" charset="0"/>
              </a:rPr>
              <a:t>	Example: </a:t>
            </a:r>
            <a:r>
              <a:rPr lang="en-US" dirty="0" err="1">
                <a:solidFill>
                  <a:schemeClr val="tx1">
                    <a:lumMod val="75000"/>
                    <a:lumOff val="25000"/>
                  </a:schemeClr>
                </a:solidFill>
                <a:latin typeface="Gill Sans MT" panose="020B0502020104020203" pitchFamily="34" charset="0"/>
              </a:rPr>
              <a:t>NaCl</a:t>
            </a:r>
            <a:r>
              <a:rPr lang="en-US" dirty="0">
                <a:solidFill>
                  <a:schemeClr val="tx1">
                    <a:lumMod val="75000"/>
                    <a:lumOff val="25000"/>
                  </a:schemeClr>
                </a:solidFill>
                <a:latin typeface="Gill Sans MT" panose="020B0502020104020203" pitchFamily="34" charset="0"/>
              </a:rPr>
              <a:t>, CaCl</a:t>
            </a:r>
            <a:r>
              <a:rPr lang="en-US" baseline="-25000" dirty="0">
                <a:solidFill>
                  <a:schemeClr val="tx1">
                    <a:lumMod val="75000"/>
                    <a:lumOff val="25000"/>
                  </a:schemeClr>
                </a:solidFill>
                <a:latin typeface="Gill Sans MT" panose="020B0502020104020203" pitchFamily="34" charset="0"/>
              </a:rPr>
              <a:t>2</a:t>
            </a:r>
          </a:p>
          <a:p>
            <a:pPr lvl="1"/>
            <a:endParaRPr lang="en-US" baseline="-25000" dirty="0">
              <a:solidFill>
                <a:schemeClr val="tx1">
                  <a:lumMod val="75000"/>
                  <a:lumOff val="25000"/>
                </a:schemeClr>
              </a:solidFill>
              <a:latin typeface="Gill Sans MT" panose="020B0502020104020203" pitchFamily="34" charset="0"/>
            </a:endParaRPr>
          </a:p>
          <a:p>
            <a:r>
              <a:rPr lang="en-US" dirty="0">
                <a:solidFill>
                  <a:schemeClr val="tx1">
                    <a:lumMod val="75000"/>
                    <a:lumOff val="25000"/>
                  </a:schemeClr>
                </a:solidFill>
                <a:latin typeface="Gill Sans MT" panose="020B0502020104020203" pitchFamily="34" charset="0"/>
              </a:rPr>
              <a:t>2. 	Ionic compound formed between a metal and a polyatomic ion (multiple atoms)</a:t>
            </a:r>
          </a:p>
          <a:p>
            <a:r>
              <a:rPr lang="en-US" dirty="0">
                <a:solidFill>
                  <a:schemeClr val="tx1">
                    <a:lumMod val="75000"/>
                    <a:lumOff val="25000"/>
                  </a:schemeClr>
                </a:solidFill>
                <a:latin typeface="Gill Sans MT" panose="020B0502020104020203" pitchFamily="34" charset="0"/>
              </a:rPr>
              <a:t>		Example: Ca(BrO</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a:t>
            </a:r>
          </a:p>
          <a:p>
            <a:r>
              <a:rPr lang="en-US" dirty="0">
                <a:solidFill>
                  <a:schemeClr val="tx1">
                    <a:lumMod val="75000"/>
                    <a:lumOff val="25000"/>
                  </a:schemeClr>
                </a:solidFill>
                <a:latin typeface="Gill Sans MT" panose="020B0502020104020203" pitchFamily="34" charset="0"/>
              </a:rPr>
              <a:t>The list of </a:t>
            </a:r>
            <a:r>
              <a:rPr lang="en-US" dirty="0" err="1">
                <a:solidFill>
                  <a:schemeClr val="tx1">
                    <a:lumMod val="75000"/>
                    <a:lumOff val="25000"/>
                  </a:schemeClr>
                </a:solidFill>
                <a:latin typeface="Gill Sans MT" panose="020B0502020104020203" pitchFamily="34" charset="0"/>
              </a:rPr>
              <a:t>polyatomics</a:t>
            </a:r>
            <a:r>
              <a:rPr lang="en-US" dirty="0">
                <a:solidFill>
                  <a:schemeClr val="tx1">
                    <a:lumMod val="75000"/>
                    <a:lumOff val="25000"/>
                  </a:schemeClr>
                </a:solidFill>
                <a:latin typeface="Gill Sans MT" panose="020B0502020104020203" pitchFamily="34" charset="0"/>
              </a:rPr>
              <a:t> is given in your textbook, but in this case, the polyatomic ion is the bromate 	ion (BrO</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 </a:t>
            </a:r>
          </a:p>
          <a:p>
            <a:pPr algn="ctr"/>
            <a:r>
              <a:rPr lang="en-US" b="1" dirty="0">
                <a:solidFill>
                  <a:srgbClr val="E57689"/>
                </a:solidFill>
                <a:latin typeface="Gill Sans MT" panose="020B0502020104020203" pitchFamily="34" charset="0"/>
              </a:rPr>
              <a:t>The polyatomic ions must be memorized. </a:t>
            </a:r>
          </a:p>
        </p:txBody>
      </p:sp>
      <p:sp>
        <p:nvSpPr>
          <p:cNvPr id="9" name="Rectangle 2">
            <a:extLst>
              <a:ext uri="{FF2B5EF4-FFF2-40B4-BE49-F238E27FC236}">
                <a16:creationId xmlns:a16="http://schemas.microsoft.com/office/drawing/2014/main" id="{DFB65160-2542-4FD4-B371-93B218881020}"/>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Types of Ionic Compounds</a:t>
            </a:r>
          </a:p>
        </p:txBody>
      </p:sp>
      <p:sp>
        <p:nvSpPr>
          <p:cNvPr id="10" name="TextBox 9">
            <a:extLst>
              <a:ext uri="{FF2B5EF4-FFF2-40B4-BE49-F238E27FC236}">
                <a16:creationId xmlns:a16="http://schemas.microsoft.com/office/drawing/2014/main" id="{29EA4C5C-A97F-42E9-8BF9-EC4F6D285AAA}"/>
              </a:ext>
            </a:extLst>
          </p:cNvPr>
          <p:cNvSpPr txBox="1"/>
          <p:nvPr/>
        </p:nvSpPr>
        <p:spPr>
          <a:xfrm>
            <a:off x="0" y="3479437"/>
            <a:ext cx="9144000" cy="1200329"/>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Naming ionic compounds composed of only elemental ions requires you to know the names and symbols of the given metal and non-metal ions. </a:t>
            </a:r>
          </a:p>
          <a:p>
            <a:endParaRPr lang="en-US" dirty="0">
              <a:solidFill>
                <a:schemeClr val="tx1">
                  <a:lumMod val="75000"/>
                  <a:lumOff val="25000"/>
                </a:schemeClr>
              </a:solidFill>
              <a:latin typeface="Gill Sans MT" panose="020B0502020104020203" pitchFamily="34" charset="0"/>
            </a:endParaRPr>
          </a:p>
          <a:p>
            <a:r>
              <a:rPr lang="en-US" dirty="0">
                <a:solidFill>
                  <a:schemeClr val="tx1">
                    <a:lumMod val="75000"/>
                    <a:lumOff val="25000"/>
                  </a:schemeClr>
                </a:solidFill>
                <a:latin typeface="Gill Sans MT" panose="020B0502020104020203" pitchFamily="34" charset="0"/>
              </a:rPr>
              <a:t>These are given in Table 5.2 of your book. I will also give uploaded notes with them.</a:t>
            </a:r>
          </a:p>
        </p:txBody>
      </p:sp>
      <p:sp>
        <p:nvSpPr>
          <p:cNvPr id="7" name="Rectangle 6">
            <a:extLst>
              <a:ext uri="{FF2B5EF4-FFF2-40B4-BE49-F238E27FC236}">
                <a16:creationId xmlns:a16="http://schemas.microsoft.com/office/drawing/2014/main" id="{88BA8963-1DB4-4396-A9C0-B33A76CB342E}"/>
              </a:ext>
            </a:extLst>
          </p:cNvPr>
          <p:cNvSpPr/>
          <p:nvPr/>
        </p:nvSpPr>
        <p:spPr>
          <a:xfrm>
            <a:off x="0" y="4826675"/>
            <a:ext cx="9144000" cy="2031325"/>
          </a:xfrm>
          <a:prstGeom prst="rect">
            <a:avLst/>
          </a:prstGeom>
        </p:spPr>
        <p:txBody>
          <a:bodyPr wrap="square">
            <a:spAutoFit/>
          </a:bodyPr>
          <a:lstStyle/>
          <a:p>
            <a:pPr eaLnBrk="0" hangingPunct="0">
              <a:buClr>
                <a:srgbClr val="000000"/>
              </a:buClr>
              <a:buFont typeface="Arial" pitchFamily="34" charset="0"/>
              <a:buNone/>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To name ionic compounds:</a:t>
            </a:r>
          </a:p>
          <a:p>
            <a:pPr marL="457200" indent="-457200" eaLnBrk="0" hangingPunct="0">
              <a:buClr>
                <a:srgbClr val="000000"/>
              </a:buClr>
              <a:buFont typeface="Arial" pitchFamily="34" charset="0"/>
              <a:buAutoNum type="arabicParen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Name the cation (omit the word </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ion)</a:t>
            </a:r>
          </a:p>
          <a:p>
            <a:pPr eaLnBrk="0" hangingPunct="0">
              <a:buClr>
                <a:srgbClr val="000000"/>
              </a:buClr>
            </a:pP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*Use a Roman numeral if the cation can have more than one charge 	(this happens mostly for transition metals). </a:t>
            </a:r>
          </a:p>
          <a:p>
            <a:pPr eaLnBrk="0" hangingPunct="0">
              <a:buClr>
                <a:srgbClr val="000000"/>
              </a:buClr>
            </a:pP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This roman numeral tells the charge on that transition metal. </a:t>
            </a:r>
          </a:p>
          <a:p>
            <a:pPr eaLnBrk="0" hangingPunct="0">
              <a:buClr>
                <a:srgbClr val="000000"/>
              </a:buClr>
              <a:buFont typeface="Arial" pitchFamily="34" charset="0"/>
              <a:buNone/>
            </a:pPr>
            <a:endParaRPr lang="en-US" altLang="en-US" dirty="0">
              <a:solidFill>
                <a:prstClr val="black"/>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   Name the anion by replacing the ending with -ide (omit the word </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ion)</a:t>
            </a: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8052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18</a:t>
            </a:fld>
            <a:endParaRPr lang="en-US" dirty="0">
              <a:solidFill>
                <a:schemeClr val="bg1"/>
              </a:solidFill>
            </a:endParaRPr>
          </a:p>
        </p:txBody>
      </p:sp>
      <p:sp>
        <p:nvSpPr>
          <p:cNvPr id="7" name="Rectangle 6">
            <a:extLst>
              <a:ext uri="{FF2B5EF4-FFF2-40B4-BE49-F238E27FC236}">
                <a16:creationId xmlns:a16="http://schemas.microsoft.com/office/drawing/2014/main" id="{E90D94FB-CB7B-474F-B2BD-576C942D96C8}"/>
              </a:ext>
            </a:extLst>
          </p:cNvPr>
          <p:cNvSpPr/>
          <p:nvPr/>
        </p:nvSpPr>
        <p:spPr>
          <a:xfrm>
            <a:off x="0" y="1040748"/>
            <a:ext cx="9144000" cy="1200329"/>
          </a:xfrm>
          <a:prstGeom prst="rect">
            <a:avLst/>
          </a:prstGeom>
        </p:spPr>
        <p:txBody>
          <a:bodyPr wrap="square">
            <a:spAutoFit/>
          </a:bodyPr>
          <a:lstStyle/>
          <a:p>
            <a:pPr eaLnBrk="0" hangingPunct="0">
              <a:buClr>
                <a:srgbClr val="000000"/>
              </a:buClr>
              <a:buFont typeface="Wingdings" pitchFamily="82" charset="0"/>
              <a:buNone/>
            </a:pPr>
            <a:r>
              <a:rPr lang="en-US" altLang="en-US"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						  </a:t>
            </a:r>
            <a:r>
              <a:rPr lang="en-US" altLang="en-US" b="1"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Naming Method		Old System</a:t>
            </a:r>
          </a:p>
          <a:p>
            <a:pPr eaLnBrk="0" hangingPunct="0">
              <a:buClr>
                <a:srgbClr val="000000"/>
              </a:buClr>
              <a:buFont typeface="Wingdings" pitchFamily="82" charset="0"/>
              <a:buNone/>
            </a:pPr>
            <a:r>
              <a:rPr lang="en-US" altLang="en-US" b="1"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Examples: </a:t>
            </a:r>
            <a:r>
              <a:rPr lang="en-US" altLang="en-US"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	  </a:t>
            </a:r>
            <a:r>
              <a:rPr lang="en-US" altLang="en-US" dirty="0" err="1">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NaBr</a:t>
            </a:r>
            <a:r>
              <a:rPr lang="en-US" altLang="en-US"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 	  	  sodium bromide		</a:t>
            </a:r>
          </a:p>
          <a:p>
            <a:pPr eaLnBrk="0" hangingPunct="0">
              <a:buClr>
                <a:srgbClr val="000000"/>
              </a:buClr>
              <a:buFont typeface="Arial" pitchFamily="34" charset="0"/>
              <a:buNone/>
            </a:pPr>
            <a:r>
              <a:rPr lang="en-US" altLang="en-US"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			  FeCl</a:t>
            </a:r>
            <a:r>
              <a:rPr lang="en-US" altLang="en-US" baseline="-25000"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 		  iron (II)chloride			ferrous chloride</a:t>
            </a:r>
          </a:p>
          <a:p>
            <a:pPr eaLnBrk="0" hangingPunct="0">
              <a:buClr>
                <a:srgbClr val="000000"/>
              </a:buClr>
              <a:buFont typeface="Arial" pitchFamily="34" charset="0"/>
              <a:buNone/>
            </a:pPr>
            <a:r>
              <a:rPr lang="en-US" altLang="en-US"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			  FeCl</a:t>
            </a:r>
            <a:r>
              <a:rPr lang="en-US" altLang="en-US" baseline="-25000"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Arial" panose="020B0604020202020204" pitchFamily="34" charset="0"/>
                <a:ea typeface="MS PGothic" pitchFamily="34" charset="-128"/>
                <a:cs typeface="Arial" panose="020B0604020202020204" pitchFamily="34" charset="0"/>
              </a:rPr>
              <a:t>		  iron (III)chloride   		ferric chloride</a:t>
            </a:r>
            <a:endParaRPr lang="en-US" dirty="0">
              <a:solidFill>
                <a:schemeClr val="tx1">
                  <a:lumMod val="75000"/>
                  <a:lumOff val="25000"/>
                </a:schemeClr>
              </a:solidFill>
            </a:endParaRPr>
          </a:p>
        </p:txBody>
      </p:sp>
      <p:sp>
        <p:nvSpPr>
          <p:cNvPr id="9" name="TextBox 18">
            <a:extLst>
              <a:ext uri="{FF2B5EF4-FFF2-40B4-BE49-F238E27FC236}">
                <a16:creationId xmlns:a16="http://schemas.microsoft.com/office/drawing/2014/main" id="{2694112B-BCED-43B1-81F4-6A4A1BD7DD12}"/>
              </a:ext>
            </a:extLst>
          </p:cNvPr>
          <p:cNvSpPr txBox="1">
            <a:spLocks noChangeArrowheads="1"/>
          </p:cNvSpPr>
          <p:nvPr/>
        </p:nvSpPr>
        <p:spPr bwMode="auto">
          <a:xfrm>
            <a:off x="1" y="2522174"/>
            <a:ext cx="9143999" cy="2585323"/>
          </a:xfrm>
          <a:prstGeom prst="rect">
            <a:avLst/>
          </a:prstGeom>
          <a:noFill/>
          <a:ln w="9525">
            <a:noFill/>
            <a:miter lim="800000"/>
            <a:headEnd/>
            <a:tailEnd/>
          </a:ln>
        </p:spPr>
        <p:txBody>
          <a:bodyPr wrap="square">
            <a:spAutoFit/>
          </a:bodyPr>
          <a:lstStyle/>
          <a:p>
            <a:pPr defTabSz="914400"/>
            <a:r>
              <a:rPr lang="en-US" altLang="en-US" b="1" dirty="0">
                <a:solidFill>
                  <a:schemeClr val="tx1">
                    <a:lumMod val="75000"/>
                    <a:lumOff val="25000"/>
                  </a:schemeClr>
                </a:solidFill>
                <a:latin typeface="Gill Sans MT" panose="020B0502020104020203" pitchFamily="34" charset="0"/>
                <a:cs typeface="Arial" pitchFamily="34" charset="0"/>
              </a:rPr>
              <a:t>To give ionic compound formula from the name:</a:t>
            </a:r>
          </a:p>
          <a:p>
            <a:pPr defTabSz="914400"/>
            <a:r>
              <a:rPr lang="en-US" altLang="en-US" dirty="0">
                <a:solidFill>
                  <a:schemeClr val="tx1">
                    <a:lumMod val="75000"/>
                    <a:lumOff val="25000"/>
                  </a:schemeClr>
                </a:solidFill>
                <a:latin typeface="Gill Sans MT" panose="020B0502020104020203" pitchFamily="34" charset="0"/>
                <a:cs typeface="Arial" pitchFamily="34" charset="0"/>
              </a:rPr>
              <a:t>When we want to go from the name to the formula there are a few things we need to remember.</a:t>
            </a:r>
          </a:p>
          <a:p>
            <a:pPr algn="ctr" defTabSz="914400"/>
            <a:r>
              <a:rPr lang="en-US" altLang="en-US" b="1" dirty="0">
                <a:solidFill>
                  <a:srgbClr val="67AEB6"/>
                </a:solidFill>
                <a:latin typeface="Gill Sans MT" panose="020B0502020104020203" pitchFamily="34" charset="0"/>
                <a:cs typeface="Arial" pitchFamily="34" charset="0"/>
              </a:rPr>
              <a:t>Ionic compounds are electronically neutral.</a:t>
            </a:r>
            <a:r>
              <a:rPr lang="en-US" altLang="en-US" dirty="0">
                <a:solidFill>
                  <a:srgbClr val="67AEB6"/>
                </a:solidFill>
                <a:latin typeface="Gill Sans MT" panose="020B0502020104020203" pitchFamily="34" charset="0"/>
                <a:cs typeface="Arial" pitchFamily="34" charset="0"/>
              </a:rPr>
              <a:t> </a:t>
            </a:r>
          </a:p>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For ionic compounds to be electronically neutral, the sum of the charges in each formula must be </a:t>
            </a:r>
            <a:r>
              <a:rPr lang="en-US" altLang="en-US" b="1" u="sng" dirty="0">
                <a:solidFill>
                  <a:srgbClr val="E57689"/>
                </a:solidFill>
                <a:latin typeface="Gill Sans MT" panose="020B0502020104020203" pitchFamily="34" charset="0"/>
                <a:ea typeface="MS PGothic" pitchFamily="34" charset="-128"/>
                <a:cs typeface="Arial" panose="020B0604020202020204" pitchFamily="34" charset="0"/>
              </a:rPr>
              <a:t>zero</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a:p>
            <a:pPr eaLnBrk="0" hangingPunct="0">
              <a:buClr>
                <a:srgbClr val="000000"/>
              </a:buClr>
              <a:buFont typeface="Wingdings" pitchFamily="82" charset="0"/>
              <a:buChar char="Ø"/>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Your task:</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Find the </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smallest coefficients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that will yield a compound with a neutral charge. People accomplish this one of two ways: (1) Sum of Charges or (2) Cross Multiplication</a:t>
            </a:r>
          </a:p>
        </p:txBody>
      </p:sp>
      <p:sp>
        <p:nvSpPr>
          <p:cNvPr id="10" name="TextBox 9">
            <a:extLst>
              <a:ext uri="{FF2B5EF4-FFF2-40B4-BE49-F238E27FC236}">
                <a16:creationId xmlns:a16="http://schemas.microsoft.com/office/drawing/2014/main" id="{0FF7E418-267C-4A55-93EB-51514D605B40}"/>
              </a:ext>
            </a:extLst>
          </p:cNvPr>
          <p:cNvSpPr txBox="1"/>
          <p:nvPr/>
        </p:nvSpPr>
        <p:spPr>
          <a:xfrm>
            <a:off x="3218751" y="6318529"/>
            <a:ext cx="2257425" cy="400110"/>
          </a:xfrm>
          <a:prstGeom prst="rect">
            <a:avLst/>
          </a:prstGeom>
          <a:noFill/>
        </p:spPr>
        <p:txBody>
          <a:bodyPr wrap="square" rtlCol="0">
            <a:spAutoFit/>
          </a:bodyPr>
          <a:lstStyle/>
          <a:p>
            <a:r>
              <a:rPr lang="en-US" altLang="en-US" sz="2000" dirty="0">
                <a:solidFill>
                  <a:schemeClr val="tx1">
                    <a:lumMod val="75000"/>
                    <a:lumOff val="25000"/>
                  </a:schemeClr>
                </a:solidFill>
                <a:latin typeface="Gill Sans MT" panose="020B0502020104020203" pitchFamily="34" charset="0"/>
                <a:ea typeface="MS PGothic" pitchFamily="34" charset="-128"/>
                <a:cs typeface="Times New Roman" panose="02020603050405020304" pitchFamily="18" charset="0"/>
              </a:rPr>
              <a:t>Al</a:t>
            </a:r>
            <a:r>
              <a:rPr lang="en-US" altLang="en-US" sz="2000" baseline="30000" dirty="0">
                <a:solidFill>
                  <a:schemeClr val="tx1">
                    <a:lumMod val="75000"/>
                    <a:lumOff val="25000"/>
                  </a:schemeClr>
                </a:solidFill>
                <a:latin typeface="Gill Sans MT" panose="020B0502020104020203" pitchFamily="34" charset="0"/>
                <a:ea typeface="MS PGothic" pitchFamily="34" charset="-128"/>
                <a:cs typeface="Times New Roman" panose="02020603050405020304" pitchFamily="18" charset="0"/>
              </a:rPr>
              <a:t>3+</a:t>
            </a:r>
            <a:r>
              <a:rPr lang="en-US" altLang="en-US" sz="2000" dirty="0">
                <a:solidFill>
                  <a:schemeClr val="tx1">
                    <a:lumMod val="75000"/>
                    <a:lumOff val="25000"/>
                  </a:schemeClr>
                </a:solidFill>
                <a:latin typeface="Gill Sans MT" panose="020B0502020104020203" pitchFamily="34" charset="0"/>
                <a:ea typeface="MS PGothic" pitchFamily="34" charset="-128"/>
                <a:cs typeface="Times New Roman" panose="02020603050405020304" pitchFamily="18" charset="0"/>
              </a:rPr>
              <a:t>  O</a:t>
            </a:r>
            <a:r>
              <a:rPr lang="en-US" altLang="en-US" sz="2000" baseline="30000" dirty="0">
                <a:solidFill>
                  <a:schemeClr val="tx1">
                    <a:lumMod val="75000"/>
                    <a:lumOff val="25000"/>
                  </a:schemeClr>
                </a:solidFill>
                <a:latin typeface="Gill Sans MT" panose="020B0502020104020203" pitchFamily="34" charset="0"/>
                <a:ea typeface="MS PGothic" pitchFamily="34" charset="-128"/>
                <a:cs typeface="Times New Roman" panose="02020603050405020304" pitchFamily="18" charset="0"/>
              </a:rPr>
              <a:t>2-</a:t>
            </a:r>
            <a:endParaRPr lang="en-US" sz="2000" dirty="0">
              <a:solidFill>
                <a:schemeClr val="tx1">
                  <a:lumMod val="75000"/>
                  <a:lumOff val="25000"/>
                </a:schemeClr>
              </a:solidFill>
              <a:latin typeface="Gill Sans MT" panose="020B0502020104020203"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7F99784-7483-41A0-A27A-08F640E9E5A5}"/>
              </a:ext>
            </a:extLst>
          </p:cNvPr>
          <p:cNvCxnSpPr>
            <a:cxnSpLocks/>
          </p:cNvCxnSpPr>
          <p:nvPr/>
        </p:nvCxnSpPr>
        <p:spPr>
          <a:xfrm>
            <a:off x="3713749" y="6481959"/>
            <a:ext cx="375141" cy="152204"/>
          </a:xfrm>
          <a:prstGeom prst="straightConnector1">
            <a:avLst/>
          </a:prstGeom>
          <a:ln w="12700">
            <a:solidFill>
              <a:srgbClr val="E57689"/>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3FCAA1B-97AE-4B34-9B7E-242EC9CD3525}"/>
              </a:ext>
            </a:extLst>
          </p:cNvPr>
          <p:cNvCxnSpPr>
            <a:cxnSpLocks/>
          </p:cNvCxnSpPr>
          <p:nvPr/>
        </p:nvCxnSpPr>
        <p:spPr>
          <a:xfrm flipH="1">
            <a:off x="3586163" y="6451444"/>
            <a:ext cx="457007" cy="182719"/>
          </a:xfrm>
          <a:prstGeom prst="straightConnector1">
            <a:avLst/>
          </a:prstGeom>
          <a:ln w="12700">
            <a:solidFill>
              <a:srgbClr val="E57689"/>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2">
            <a:extLst>
              <a:ext uri="{FF2B5EF4-FFF2-40B4-BE49-F238E27FC236}">
                <a16:creationId xmlns:a16="http://schemas.microsoft.com/office/drawing/2014/main" id="{0B25202C-ADBA-40B8-87A5-DA422E9E8D1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Naming </a:t>
            </a:r>
            <a:r>
              <a:rPr lang="en-US" sz="3300"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Ionic</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Compounds</a:t>
            </a:r>
          </a:p>
        </p:txBody>
      </p:sp>
      <p:sp>
        <p:nvSpPr>
          <p:cNvPr id="8" name="Rectangle 7">
            <a:extLst>
              <a:ext uri="{FF2B5EF4-FFF2-40B4-BE49-F238E27FC236}">
                <a16:creationId xmlns:a16="http://schemas.microsoft.com/office/drawing/2014/main" id="{BC4BAE40-AEE9-4B91-897C-E135E71597BB}"/>
              </a:ext>
            </a:extLst>
          </p:cNvPr>
          <p:cNvSpPr/>
          <p:nvPr/>
        </p:nvSpPr>
        <p:spPr>
          <a:xfrm>
            <a:off x="0" y="6318529"/>
            <a:ext cx="2113720" cy="369332"/>
          </a:xfrm>
          <a:prstGeom prst="rect">
            <a:avLst/>
          </a:prstGeom>
        </p:spPr>
        <p:txBody>
          <a:bodyPr wrap="non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anose="02020603050405020304" pitchFamily="18" charset="0"/>
              </a:rPr>
              <a:t>Cross Multiplication:</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B327482-6D91-4586-B7C3-C8E9D5D61102}"/>
                  </a:ext>
                </a:extLst>
              </p:cNvPr>
              <p:cNvSpPr/>
              <p:nvPr/>
            </p:nvSpPr>
            <p:spPr>
              <a:xfrm>
                <a:off x="-46630" y="5427883"/>
                <a:ext cx="7081674" cy="369332"/>
              </a:xfrm>
              <a:prstGeom prst="rect">
                <a:avLst/>
              </a:prstGeom>
            </p:spPr>
            <p:txBody>
              <a:bodyPr wrap="square">
                <a:spAutoFit/>
              </a:bodyPr>
              <a:lstStyle/>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Example:  Aluminum oxide:  		Al</a:t>
                </a:r>
                <a:r>
                  <a:rPr lang="en-US" altLang="en-US" baseline="30000" dirty="0">
                    <a:solidFill>
                      <a:srgbClr val="E57689"/>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and O</a:t>
                </a:r>
                <a:r>
                  <a:rPr lang="en-US" altLang="en-US" baseline="30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dirty="0">
                    <a:solidFill>
                      <a:srgbClr val="67AEB6"/>
                    </a:solidFill>
                    <a:latin typeface="Gill Sans MT" panose="020B0502020104020203" pitchFamily="34" charset="0"/>
                    <a:ea typeface="MS PGothic" pitchFamily="34" charset="-128"/>
                    <a:cs typeface="Arial" panose="020B0604020202020204" pitchFamily="34" charset="0"/>
                  </a:rPr>
                  <a:t> </a:t>
                </a:r>
                <a14:m>
                  <m:oMath xmlns:m="http://schemas.openxmlformats.org/officeDocument/2006/math">
                    <m:r>
                      <a:rPr lang="en-US" alt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Al</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3</a:t>
                </a: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15" name="Rectangle 14">
                <a:extLst>
                  <a:ext uri="{FF2B5EF4-FFF2-40B4-BE49-F238E27FC236}">
                    <a16:creationId xmlns:a16="http://schemas.microsoft.com/office/drawing/2014/main" id="{FB327482-6D91-4586-B7C3-C8E9D5D61102}"/>
                  </a:ext>
                </a:extLst>
              </p:cNvPr>
              <p:cNvSpPr>
                <a:spLocks noRot="1" noChangeAspect="1" noMove="1" noResize="1" noEditPoints="1" noAdjustHandles="1" noChangeArrowheads="1" noChangeShapeType="1" noTextEdit="1"/>
              </p:cNvSpPr>
              <p:nvPr/>
            </p:nvSpPr>
            <p:spPr>
              <a:xfrm>
                <a:off x="-46630" y="5427883"/>
                <a:ext cx="7081674" cy="369332"/>
              </a:xfrm>
              <a:prstGeom prst="rect">
                <a:avLst/>
              </a:prstGeom>
              <a:blipFill>
                <a:blip r:embed="rId2"/>
                <a:stretch>
                  <a:fillRect l="-688" t="-8197" b="-24590"/>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7DB51B51-928C-44F8-9C33-641F874091E2}"/>
              </a:ext>
            </a:extLst>
          </p:cNvPr>
          <p:cNvSpPr/>
          <p:nvPr/>
        </p:nvSpPr>
        <p:spPr>
          <a:xfrm>
            <a:off x="0" y="5805113"/>
            <a:ext cx="1905000" cy="369332"/>
          </a:xfrm>
          <a:prstGeom prst="rect">
            <a:avLst/>
          </a:prstGeom>
        </p:spPr>
        <p:txBody>
          <a:bodyPr wrap="square">
            <a:spAutoFit/>
          </a:bodyPr>
          <a:lstStyle/>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Sum of charges:</a:t>
            </a:r>
            <a:endPar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p:txBody>
      </p:sp>
      <p:sp>
        <p:nvSpPr>
          <p:cNvPr id="23" name="Rectangle 22">
            <a:extLst>
              <a:ext uri="{FF2B5EF4-FFF2-40B4-BE49-F238E27FC236}">
                <a16:creationId xmlns:a16="http://schemas.microsoft.com/office/drawing/2014/main" id="{59FBB84B-8384-459D-8A76-0785F2978B44}"/>
              </a:ext>
            </a:extLst>
          </p:cNvPr>
          <p:cNvSpPr/>
          <p:nvPr/>
        </p:nvSpPr>
        <p:spPr>
          <a:xfrm>
            <a:off x="3159698" y="5827730"/>
            <a:ext cx="2031325" cy="369332"/>
          </a:xfrm>
          <a:prstGeom prst="rect">
            <a:avLst/>
          </a:prstGeom>
        </p:spPr>
        <p:txBody>
          <a:bodyPr wrap="none">
            <a:spAutoFit/>
          </a:bodyPr>
          <a:lstStyle/>
          <a:p>
            <a:r>
              <a:rPr lang="en-US" altLang="en-US" dirty="0">
                <a:solidFill>
                  <a:srgbClr val="67AEB6"/>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dirty="0">
                <a:solidFill>
                  <a:srgbClr val="E57689"/>
                </a:solidFill>
                <a:latin typeface="Gill Sans MT" panose="020B0502020104020203" pitchFamily="34" charset="0"/>
                <a:ea typeface="MS PGothic" pitchFamily="34" charset="-128"/>
                <a:cs typeface="Times New Roman" pitchFamily="18"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a:t>
            </a:r>
            <a:r>
              <a:rPr lang="en-US" altLang="en-US" dirty="0">
                <a:solidFill>
                  <a:srgbClr val="E57689"/>
                </a:solidFill>
                <a:latin typeface="Gill Sans MT" panose="020B0502020104020203" pitchFamily="34" charset="0"/>
                <a:ea typeface="MS PGothic" pitchFamily="34" charset="-128"/>
                <a:cs typeface="Times New Roman" pitchFamily="18"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dirty="0">
                <a:solidFill>
                  <a:srgbClr val="67AEB6"/>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0	</a:t>
            </a:r>
            <a:endParaRPr lang="en-US" dirty="0"/>
          </a:p>
        </p:txBody>
      </p:sp>
    </p:spTree>
    <p:extLst>
      <p:ext uri="{BB962C8B-B14F-4D97-AF65-F5344CB8AC3E}">
        <p14:creationId xmlns:p14="http://schemas.microsoft.com/office/powerpoint/2010/main" val="141093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5"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19</a:t>
            </a:fld>
            <a:endParaRPr lang="en-US" dirty="0">
              <a:solidFill>
                <a:schemeClr val="bg1"/>
              </a:solidFill>
            </a:endParaRPr>
          </a:p>
        </p:txBody>
      </p:sp>
      <p:sp>
        <p:nvSpPr>
          <p:cNvPr id="8" name="TextBox 7">
            <a:extLst>
              <a:ext uri="{FF2B5EF4-FFF2-40B4-BE49-F238E27FC236}">
                <a16:creationId xmlns:a16="http://schemas.microsoft.com/office/drawing/2014/main" id="{F8FB4D3D-BBB3-4529-8521-E89297F610FC}"/>
              </a:ext>
            </a:extLst>
          </p:cNvPr>
          <p:cNvSpPr txBox="1"/>
          <p:nvPr/>
        </p:nvSpPr>
        <p:spPr>
          <a:xfrm>
            <a:off x="4090730" y="5405817"/>
            <a:ext cx="1129416" cy="369332"/>
          </a:xfrm>
          <a:prstGeom prst="rect">
            <a:avLst/>
          </a:prstGeom>
          <a:noFill/>
          <a:ln w="38100">
            <a:solidFill>
              <a:srgbClr val="67AEB6"/>
            </a:solidFill>
          </a:ln>
        </p:spPr>
        <p:txBody>
          <a:bodyPr wrap="square" rtlCol="0">
            <a:spAutoFit/>
          </a:bodyPr>
          <a:lstStyle/>
          <a:p>
            <a:r>
              <a:rPr lang="en-US" dirty="0">
                <a:solidFill>
                  <a:schemeClr val="tx1">
                    <a:lumMod val="75000"/>
                    <a:lumOff val="25000"/>
                  </a:schemeClr>
                </a:solidFill>
                <a:latin typeface="Gill Sans MT" panose="020B0502020104020203" pitchFamily="34" charset="0"/>
              </a:rPr>
              <a:t>Ca</a:t>
            </a:r>
            <a:r>
              <a:rPr lang="en-US" baseline="30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O</a:t>
            </a:r>
            <a:r>
              <a:rPr lang="en-US" baseline="30000" dirty="0">
                <a:solidFill>
                  <a:schemeClr val="tx1">
                    <a:lumMod val="75000"/>
                    <a:lumOff val="25000"/>
                  </a:schemeClr>
                </a:solidFill>
                <a:latin typeface="Gill Sans MT" panose="020B0502020104020203" pitchFamily="34" charset="0"/>
              </a:rPr>
              <a:t>–2</a:t>
            </a:r>
            <a:endParaRPr lang="en-US" dirty="0">
              <a:solidFill>
                <a:schemeClr val="tx1">
                  <a:lumMod val="75000"/>
                  <a:lumOff val="25000"/>
                </a:schemeClr>
              </a:solidFill>
              <a:latin typeface="Gill Sans MT" panose="020B0502020104020203" pitchFamily="34" charset="0"/>
            </a:endParaRPr>
          </a:p>
        </p:txBody>
      </p:sp>
      <p:sp>
        <p:nvSpPr>
          <p:cNvPr id="9" name="TextBox 8">
            <a:extLst>
              <a:ext uri="{FF2B5EF4-FFF2-40B4-BE49-F238E27FC236}">
                <a16:creationId xmlns:a16="http://schemas.microsoft.com/office/drawing/2014/main" id="{5204E7A1-5070-46FB-B825-2ED2196340FC}"/>
              </a:ext>
            </a:extLst>
          </p:cNvPr>
          <p:cNvSpPr txBox="1"/>
          <p:nvPr/>
        </p:nvSpPr>
        <p:spPr>
          <a:xfrm>
            <a:off x="1072" y="1066800"/>
            <a:ext cx="9142927" cy="646331"/>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If you chose to cross multiply, make sure that you are only reporting the empirical formula. What do I mean by that? </a:t>
            </a:r>
          </a:p>
        </p:txBody>
      </p:sp>
      <p:sp>
        <p:nvSpPr>
          <p:cNvPr id="10" name="TextBox 9">
            <a:extLst>
              <a:ext uri="{FF2B5EF4-FFF2-40B4-BE49-F238E27FC236}">
                <a16:creationId xmlns:a16="http://schemas.microsoft.com/office/drawing/2014/main" id="{52B9724F-A747-46B8-AF52-2765973E4AFB}"/>
              </a:ext>
            </a:extLst>
          </p:cNvPr>
          <p:cNvSpPr txBox="1"/>
          <p:nvPr/>
        </p:nvSpPr>
        <p:spPr>
          <a:xfrm>
            <a:off x="1" y="1897797"/>
            <a:ext cx="8861224"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Example: What is the formula for Calcium Oxide?</a:t>
            </a:r>
          </a:p>
        </p:txBody>
      </p:sp>
      <p:sp>
        <p:nvSpPr>
          <p:cNvPr id="13" name="TextBox 12">
            <a:extLst>
              <a:ext uri="{FF2B5EF4-FFF2-40B4-BE49-F238E27FC236}">
                <a16:creationId xmlns:a16="http://schemas.microsoft.com/office/drawing/2014/main" id="{983FAF75-A9D7-4ACB-8DFF-D259F3BE857B}"/>
              </a:ext>
            </a:extLst>
          </p:cNvPr>
          <p:cNvSpPr txBox="1"/>
          <p:nvPr/>
        </p:nvSpPr>
        <p:spPr>
          <a:xfrm>
            <a:off x="634198" y="5405817"/>
            <a:ext cx="1318842" cy="369332"/>
          </a:xfrm>
          <a:prstGeom prst="rect">
            <a:avLst/>
          </a:prstGeom>
          <a:noFill/>
          <a:ln w="38100">
            <a:solidFill>
              <a:srgbClr val="67AEB6"/>
            </a:solidFill>
          </a:ln>
        </p:spPr>
        <p:txBody>
          <a:bodyPr wrap="square" rtlCol="0">
            <a:spAutoFit/>
          </a:bodyPr>
          <a:lstStyle/>
          <a:p>
            <a:r>
              <a:rPr lang="en-US" dirty="0">
                <a:solidFill>
                  <a:schemeClr val="tx1">
                    <a:lumMod val="75000"/>
                    <a:lumOff val="25000"/>
                  </a:schemeClr>
                </a:solidFill>
                <a:latin typeface="Gill Sans MT" panose="020B0502020104020203" pitchFamily="34" charset="0"/>
              </a:rPr>
              <a:t>Ca  and   O</a:t>
            </a:r>
          </a:p>
        </p:txBody>
      </p:sp>
      <p:sp>
        <p:nvSpPr>
          <p:cNvPr id="14" name="TextBox 13">
            <a:extLst>
              <a:ext uri="{FF2B5EF4-FFF2-40B4-BE49-F238E27FC236}">
                <a16:creationId xmlns:a16="http://schemas.microsoft.com/office/drawing/2014/main" id="{AFB72157-79E1-4B8B-BCC3-A07297225946}"/>
              </a:ext>
            </a:extLst>
          </p:cNvPr>
          <p:cNvSpPr txBox="1"/>
          <p:nvPr/>
        </p:nvSpPr>
        <p:spPr>
          <a:xfrm>
            <a:off x="2459448" y="5405817"/>
            <a:ext cx="1129416" cy="369332"/>
          </a:xfrm>
          <a:prstGeom prst="rect">
            <a:avLst/>
          </a:prstGeom>
          <a:noFill/>
          <a:ln w="38100">
            <a:solidFill>
              <a:srgbClr val="67AEB6"/>
            </a:solidFill>
          </a:ln>
        </p:spPr>
        <p:txBody>
          <a:bodyPr wrap="square" rtlCol="0">
            <a:spAutoFit/>
          </a:bodyPr>
          <a:lstStyle/>
          <a:p>
            <a:r>
              <a:rPr lang="en-US" dirty="0">
                <a:solidFill>
                  <a:schemeClr val="tx1">
                    <a:lumMod val="75000"/>
                    <a:lumOff val="25000"/>
                  </a:schemeClr>
                </a:solidFill>
                <a:latin typeface="Gill Sans MT" panose="020B0502020104020203" pitchFamily="34" charset="0"/>
              </a:rPr>
              <a:t>Ca</a:t>
            </a:r>
            <a:r>
              <a:rPr lang="en-US" baseline="30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O</a:t>
            </a:r>
            <a:r>
              <a:rPr lang="en-US" baseline="30000" dirty="0">
                <a:solidFill>
                  <a:schemeClr val="tx1">
                    <a:lumMod val="75000"/>
                    <a:lumOff val="25000"/>
                  </a:schemeClr>
                </a:solidFill>
                <a:latin typeface="Gill Sans MT" panose="020B0502020104020203" pitchFamily="34" charset="0"/>
              </a:rPr>
              <a:t>–2</a:t>
            </a:r>
            <a:endParaRPr lang="en-US" dirty="0">
              <a:solidFill>
                <a:schemeClr val="tx1">
                  <a:lumMod val="75000"/>
                  <a:lumOff val="25000"/>
                </a:schemeClr>
              </a:solidFill>
              <a:latin typeface="Gill Sans MT" panose="020B0502020104020203" pitchFamily="34" charset="0"/>
            </a:endParaRPr>
          </a:p>
        </p:txBody>
      </p:sp>
      <p:cxnSp>
        <p:nvCxnSpPr>
          <p:cNvPr id="15" name="Straight Arrow Connector 14">
            <a:extLst>
              <a:ext uri="{FF2B5EF4-FFF2-40B4-BE49-F238E27FC236}">
                <a16:creationId xmlns:a16="http://schemas.microsoft.com/office/drawing/2014/main" id="{C8BD3AFA-9F3C-4310-92C5-167AB515A80E}"/>
              </a:ext>
            </a:extLst>
          </p:cNvPr>
          <p:cNvCxnSpPr>
            <a:cxnSpLocks/>
          </p:cNvCxnSpPr>
          <p:nvPr/>
        </p:nvCxnSpPr>
        <p:spPr>
          <a:xfrm>
            <a:off x="4622243" y="5560233"/>
            <a:ext cx="366368" cy="155932"/>
          </a:xfrm>
          <a:prstGeom prst="straightConnector1">
            <a:avLst/>
          </a:prstGeom>
          <a:ln w="12700">
            <a:solidFill>
              <a:srgbClr val="E57689"/>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92F2B0B-1DF6-40A5-8DA0-9CE7FF79205C}"/>
              </a:ext>
            </a:extLst>
          </p:cNvPr>
          <p:cNvCxnSpPr>
            <a:cxnSpLocks/>
          </p:cNvCxnSpPr>
          <p:nvPr/>
        </p:nvCxnSpPr>
        <p:spPr>
          <a:xfrm flipH="1">
            <a:off x="4491535" y="5590483"/>
            <a:ext cx="438405" cy="99298"/>
          </a:xfrm>
          <a:prstGeom prst="straightConnector1">
            <a:avLst/>
          </a:prstGeom>
          <a:ln w="12700">
            <a:solidFill>
              <a:srgbClr val="E57689"/>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B10CA1E-9DC0-4A02-89D6-0EF58C101EEB}"/>
              </a:ext>
            </a:extLst>
          </p:cNvPr>
          <p:cNvSpPr txBox="1"/>
          <p:nvPr/>
        </p:nvSpPr>
        <p:spPr>
          <a:xfrm>
            <a:off x="5722012" y="5405817"/>
            <a:ext cx="825118" cy="369332"/>
          </a:xfrm>
          <a:prstGeom prst="rect">
            <a:avLst/>
          </a:prstGeom>
          <a:noFill/>
          <a:ln w="38100">
            <a:solidFill>
              <a:srgbClr val="67AEB6"/>
            </a:solidFill>
          </a:ln>
        </p:spPr>
        <p:txBody>
          <a:bodyPr wrap="square" rtlCol="0">
            <a:spAutoFit/>
          </a:bodyPr>
          <a:lstStyle/>
          <a:p>
            <a:r>
              <a:rPr lang="en-US" dirty="0">
                <a:solidFill>
                  <a:schemeClr val="tx1">
                    <a:lumMod val="75000"/>
                    <a:lumOff val="25000"/>
                  </a:schemeClr>
                </a:solidFill>
                <a:latin typeface="Gill Sans MT" panose="020B0502020104020203" pitchFamily="34" charset="0"/>
              </a:rPr>
              <a:t>Ca</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O</a:t>
            </a:r>
            <a:r>
              <a:rPr lang="en-US" baseline="-25000" dirty="0">
                <a:solidFill>
                  <a:schemeClr val="tx1">
                    <a:lumMod val="75000"/>
                    <a:lumOff val="25000"/>
                  </a:schemeClr>
                </a:solidFill>
                <a:latin typeface="Gill Sans MT" panose="020B0502020104020203" pitchFamily="34" charset="0"/>
              </a:rPr>
              <a:t>2</a:t>
            </a:r>
          </a:p>
        </p:txBody>
      </p:sp>
      <p:sp>
        <p:nvSpPr>
          <p:cNvPr id="18" name="TextBox 17">
            <a:extLst>
              <a:ext uri="{FF2B5EF4-FFF2-40B4-BE49-F238E27FC236}">
                <a16:creationId xmlns:a16="http://schemas.microsoft.com/office/drawing/2014/main" id="{2456615D-B7B7-41FC-8404-E839719A77CA}"/>
              </a:ext>
            </a:extLst>
          </p:cNvPr>
          <p:cNvSpPr txBox="1"/>
          <p:nvPr/>
        </p:nvSpPr>
        <p:spPr>
          <a:xfrm>
            <a:off x="7054794" y="5403513"/>
            <a:ext cx="680878" cy="369332"/>
          </a:xfrm>
          <a:prstGeom prst="rect">
            <a:avLst/>
          </a:prstGeom>
          <a:noFill/>
          <a:ln w="38100">
            <a:solidFill>
              <a:srgbClr val="67AEB6"/>
            </a:solidFill>
          </a:ln>
        </p:spPr>
        <p:txBody>
          <a:bodyPr wrap="square" rtlCol="0">
            <a:spAutoFit/>
          </a:bodyPr>
          <a:lstStyle/>
          <a:p>
            <a:r>
              <a:rPr lang="en-US" dirty="0" err="1">
                <a:solidFill>
                  <a:schemeClr val="tx1">
                    <a:lumMod val="75000"/>
                    <a:lumOff val="25000"/>
                  </a:schemeClr>
                </a:solidFill>
                <a:latin typeface="Gill Sans MT" panose="020B0502020104020203" pitchFamily="34" charset="0"/>
              </a:rPr>
              <a:t>CaO</a:t>
            </a:r>
            <a:endParaRPr lang="en-US" baseline="-25000" dirty="0">
              <a:solidFill>
                <a:schemeClr val="tx1">
                  <a:lumMod val="75000"/>
                  <a:lumOff val="25000"/>
                </a:schemeClr>
              </a:solidFill>
              <a:latin typeface="Gill Sans MT" panose="020B0502020104020203" pitchFamily="34" charset="0"/>
            </a:endParaRPr>
          </a:p>
        </p:txBody>
      </p:sp>
      <p:sp>
        <p:nvSpPr>
          <p:cNvPr id="19" name="TextBox 18">
            <a:extLst>
              <a:ext uri="{FF2B5EF4-FFF2-40B4-BE49-F238E27FC236}">
                <a16:creationId xmlns:a16="http://schemas.microsoft.com/office/drawing/2014/main" id="{F445A94C-5693-4529-BB20-4BA9ED50D967}"/>
              </a:ext>
            </a:extLst>
          </p:cNvPr>
          <p:cNvSpPr txBox="1"/>
          <p:nvPr/>
        </p:nvSpPr>
        <p:spPr>
          <a:xfrm>
            <a:off x="481470" y="5064507"/>
            <a:ext cx="1626457" cy="369332"/>
          </a:xfrm>
          <a:prstGeom prst="rect">
            <a:avLst/>
          </a:prstGeom>
          <a:noFill/>
        </p:spPr>
        <p:txBody>
          <a:bodyPr wrap="square" rtlCol="0">
            <a:spAutoFit/>
          </a:bodyPr>
          <a:lstStyle/>
          <a:p>
            <a:pPr algn="ctr"/>
            <a:r>
              <a:rPr lang="en-US" b="1" dirty="0">
                <a:solidFill>
                  <a:schemeClr val="tx1">
                    <a:lumMod val="75000"/>
                    <a:lumOff val="25000"/>
                  </a:schemeClr>
                </a:solidFill>
                <a:latin typeface="Gill Sans MT" panose="020B0502020104020203" pitchFamily="34" charset="0"/>
              </a:rPr>
              <a:t>Step 1 and 2</a:t>
            </a:r>
          </a:p>
        </p:txBody>
      </p:sp>
      <p:sp>
        <p:nvSpPr>
          <p:cNvPr id="20" name="TextBox 19">
            <a:extLst>
              <a:ext uri="{FF2B5EF4-FFF2-40B4-BE49-F238E27FC236}">
                <a16:creationId xmlns:a16="http://schemas.microsoft.com/office/drawing/2014/main" id="{0C85CF73-736C-4CBF-B96D-127259E76AD3}"/>
              </a:ext>
            </a:extLst>
          </p:cNvPr>
          <p:cNvSpPr txBox="1"/>
          <p:nvPr/>
        </p:nvSpPr>
        <p:spPr>
          <a:xfrm>
            <a:off x="2298869" y="5061179"/>
            <a:ext cx="1450574" cy="369332"/>
          </a:xfrm>
          <a:prstGeom prst="rect">
            <a:avLst/>
          </a:prstGeom>
          <a:noFill/>
        </p:spPr>
        <p:txBody>
          <a:bodyPr wrap="square" rtlCol="0">
            <a:spAutoFit/>
          </a:bodyPr>
          <a:lstStyle/>
          <a:p>
            <a:pPr algn="ctr"/>
            <a:r>
              <a:rPr lang="en-US" b="1" dirty="0">
                <a:solidFill>
                  <a:schemeClr val="tx1">
                    <a:lumMod val="75000"/>
                    <a:lumOff val="25000"/>
                  </a:schemeClr>
                </a:solidFill>
                <a:latin typeface="Gill Sans MT" panose="020B0502020104020203" pitchFamily="34" charset="0"/>
              </a:rPr>
              <a:t>Step 3</a:t>
            </a:r>
          </a:p>
        </p:txBody>
      </p:sp>
      <p:sp>
        <p:nvSpPr>
          <p:cNvPr id="21" name="TextBox 20">
            <a:extLst>
              <a:ext uri="{FF2B5EF4-FFF2-40B4-BE49-F238E27FC236}">
                <a16:creationId xmlns:a16="http://schemas.microsoft.com/office/drawing/2014/main" id="{6B026CDF-9041-4224-BB19-CDEC90159296}"/>
              </a:ext>
            </a:extLst>
          </p:cNvPr>
          <p:cNvSpPr txBox="1"/>
          <p:nvPr/>
        </p:nvSpPr>
        <p:spPr>
          <a:xfrm>
            <a:off x="4090730" y="5061179"/>
            <a:ext cx="2480322" cy="369332"/>
          </a:xfrm>
          <a:prstGeom prst="rect">
            <a:avLst/>
          </a:prstGeom>
          <a:noFill/>
        </p:spPr>
        <p:txBody>
          <a:bodyPr wrap="square" rtlCol="0">
            <a:spAutoFit/>
          </a:bodyPr>
          <a:lstStyle/>
          <a:p>
            <a:pPr algn="ctr"/>
            <a:r>
              <a:rPr lang="en-US" b="1" dirty="0">
                <a:solidFill>
                  <a:schemeClr val="tx1">
                    <a:lumMod val="75000"/>
                    <a:lumOff val="25000"/>
                  </a:schemeClr>
                </a:solidFill>
                <a:latin typeface="Gill Sans MT" panose="020B0502020104020203" pitchFamily="34" charset="0"/>
              </a:rPr>
              <a:t>~~~Step 4~~~</a:t>
            </a:r>
          </a:p>
        </p:txBody>
      </p:sp>
      <p:sp>
        <p:nvSpPr>
          <p:cNvPr id="23" name="TextBox 22">
            <a:extLst>
              <a:ext uri="{FF2B5EF4-FFF2-40B4-BE49-F238E27FC236}">
                <a16:creationId xmlns:a16="http://schemas.microsoft.com/office/drawing/2014/main" id="{46AFBA46-ABA4-47CF-929E-7DEEE21C9AEC}"/>
              </a:ext>
            </a:extLst>
          </p:cNvPr>
          <p:cNvSpPr txBox="1"/>
          <p:nvPr/>
        </p:nvSpPr>
        <p:spPr>
          <a:xfrm>
            <a:off x="6645037" y="5061179"/>
            <a:ext cx="1450574" cy="369332"/>
          </a:xfrm>
          <a:prstGeom prst="rect">
            <a:avLst/>
          </a:prstGeom>
          <a:noFill/>
        </p:spPr>
        <p:txBody>
          <a:bodyPr wrap="square" rtlCol="0">
            <a:spAutoFit/>
          </a:bodyPr>
          <a:lstStyle/>
          <a:p>
            <a:pPr algn="ctr"/>
            <a:r>
              <a:rPr lang="en-US" b="1" dirty="0">
                <a:solidFill>
                  <a:schemeClr val="tx1">
                    <a:lumMod val="75000"/>
                    <a:lumOff val="25000"/>
                  </a:schemeClr>
                </a:solidFill>
                <a:latin typeface="Gill Sans MT" panose="020B0502020104020203" pitchFamily="34" charset="0"/>
              </a:rPr>
              <a:t>Step 5</a:t>
            </a:r>
          </a:p>
        </p:txBody>
      </p:sp>
      <p:cxnSp>
        <p:nvCxnSpPr>
          <p:cNvPr id="24" name="Straight Arrow Connector 23">
            <a:extLst>
              <a:ext uri="{FF2B5EF4-FFF2-40B4-BE49-F238E27FC236}">
                <a16:creationId xmlns:a16="http://schemas.microsoft.com/office/drawing/2014/main" id="{05A87AF1-33C2-4F82-9698-03A6AC48E1EB}"/>
              </a:ext>
            </a:extLst>
          </p:cNvPr>
          <p:cNvCxnSpPr/>
          <p:nvPr/>
        </p:nvCxnSpPr>
        <p:spPr>
          <a:xfrm>
            <a:off x="2052030" y="5601040"/>
            <a:ext cx="233715" cy="0"/>
          </a:xfrm>
          <a:prstGeom prst="straightConnector1">
            <a:avLst/>
          </a:prstGeom>
          <a:ln w="12700">
            <a:solidFill>
              <a:srgbClr val="67AEB6"/>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D119C7A-FE3A-4037-BAB0-C28188E11807}"/>
              </a:ext>
            </a:extLst>
          </p:cNvPr>
          <p:cNvCxnSpPr/>
          <p:nvPr/>
        </p:nvCxnSpPr>
        <p:spPr>
          <a:xfrm>
            <a:off x="3749443" y="5590483"/>
            <a:ext cx="233715" cy="0"/>
          </a:xfrm>
          <a:prstGeom prst="straightConnector1">
            <a:avLst/>
          </a:prstGeom>
          <a:ln w="12700">
            <a:solidFill>
              <a:srgbClr val="67AEB6"/>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306E618-68B9-4A97-A26C-1BEFD55E4FBB}"/>
              </a:ext>
            </a:extLst>
          </p:cNvPr>
          <p:cNvCxnSpPr/>
          <p:nvPr/>
        </p:nvCxnSpPr>
        <p:spPr>
          <a:xfrm>
            <a:off x="5345339" y="5591467"/>
            <a:ext cx="233715" cy="0"/>
          </a:xfrm>
          <a:prstGeom prst="straightConnector1">
            <a:avLst/>
          </a:prstGeom>
          <a:ln w="12700">
            <a:solidFill>
              <a:srgbClr val="67AEB6"/>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6E669D9-1BA3-4A2B-B0DB-F56AF25D1941}"/>
              </a:ext>
            </a:extLst>
          </p:cNvPr>
          <p:cNvCxnSpPr/>
          <p:nvPr/>
        </p:nvCxnSpPr>
        <p:spPr>
          <a:xfrm>
            <a:off x="6662492" y="5600099"/>
            <a:ext cx="233715" cy="0"/>
          </a:xfrm>
          <a:prstGeom prst="straightConnector1">
            <a:avLst/>
          </a:prstGeom>
          <a:ln w="12700">
            <a:solidFill>
              <a:srgbClr val="67AEB6"/>
            </a:solidFill>
            <a:tailEnd type="arrow"/>
          </a:ln>
        </p:spPr>
        <p:style>
          <a:lnRef idx="2">
            <a:schemeClr val="accent1"/>
          </a:lnRef>
          <a:fillRef idx="0">
            <a:schemeClr val="accent1"/>
          </a:fillRef>
          <a:effectRef idx="1">
            <a:schemeClr val="accent1"/>
          </a:effectRef>
          <a:fontRef idx="minor">
            <a:schemeClr val="tx1"/>
          </a:fontRef>
        </p:style>
      </p:cxnSp>
      <p:sp>
        <p:nvSpPr>
          <p:cNvPr id="28" name="Rectangle 2">
            <a:extLst>
              <a:ext uri="{FF2B5EF4-FFF2-40B4-BE49-F238E27FC236}">
                <a16:creationId xmlns:a16="http://schemas.microsoft.com/office/drawing/2014/main" id="{F9F261B9-FB10-4916-8D39-C3991D8F24B2}"/>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Formulas of Ionic Compounds</a:t>
            </a:r>
          </a:p>
        </p:txBody>
      </p:sp>
      <p:sp>
        <p:nvSpPr>
          <p:cNvPr id="7" name="Rectangle 6">
            <a:extLst>
              <a:ext uri="{FF2B5EF4-FFF2-40B4-BE49-F238E27FC236}">
                <a16:creationId xmlns:a16="http://schemas.microsoft.com/office/drawing/2014/main" id="{E477D86D-4994-4F29-9EE0-715E0CA0AA9B}"/>
              </a:ext>
            </a:extLst>
          </p:cNvPr>
          <p:cNvSpPr/>
          <p:nvPr/>
        </p:nvSpPr>
        <p:spPr>
          <a:xfrm>
            <a:off x="0" y="2517534"/>
            <a:ext cx="4688325" cy="369332"/>
          </a:xfrm>
          <a:prstGeom prst="rect">
            <a:avLst/>
          </a:prstGeom>
        </p:spPr>
        <p:txBody>
          <a:bodyPr wrap="square">
            <a:spAutoFit/>
          </a:bodyPr>
          <a:lstStyle/>
          <a:p>
            <a:r>
              <a:rPr lang="en-US" b="1" u="sng" dirty="0">
                <a:solidFill>
                  <a:srgbClr val="67AEB6"/>
                </a:solidFill>
                <a:latin typeface="Gill Sans MT" panose="020B0502020104020203" pitchFamily="34" charset="0"/>
              </a:rPr>
              <a:t>Order to writing the chemical formula:</a:t>
            </a:r>
          </a:p>
        </p:txBody>
      </p:sp>
      <p:sp>
        <p:nvSpPr>
          <p:cNvPr id="29" name="Rectangle 28">
            <a:extLst>
              <a:ext uri="{FF2B5EF4-FFF2-40B4-BE49-F238E27FC236}">
                <a16:creationId xmlns:a16="http://schemas.microsoft.com/office/drawing/2014/main" id="{685C06AF-C1A3-4B01-84F0-11785597879F}"/>
              </a:ext>
            </a:extLst>
          </p:cNvPr>
          <p:cNvSpPr/>
          <p:nvPr/>
        </p:nvSpPr>
        <p:spPr>
          <a:xfrm>
            <a:off x="298918" y="2876559"/>
            <a:ext cx="8845082" cy="646331"/>
          </a:xfrm>
          <a:prstGeom prst="rect">
            <a:avLst/>
          </a:prstGeom>
        </p:spPr>
        <p:txBody>
          <a:bodyPr wrap="square">
            <a:spAutoFit/>
          </a:bodyPr>
          <a:lstStyle/>
          <a:p>
            <a:pPr marL="457200" indent="-457200">
              <a:buAutoNum type="arabicPeriod"/>
            </a:pPr>
            <a:r>
              <a:rPr lang="en-US" dirty="0">
                <a:solidFill>
                  <a:schemeClr val="tx1">
                    <a:lumMod val="75000"/>
                    <a:lumOff val="25000"/>
                  </a:schemeClr>
                </a:solidFill>
                <a:latin typeface="Gill Sans MT" panose="020B0502020104020203" pitchFamily="34" charset="0"/>
              </a:rPr>
              <a:t>Look for Calcium (Ca) on the periodic table: It is in group 2A (typical ion charge of 2+).</a:t>
            </a:r>
          </a:p>
          <a:p>
            <a:pPr marL="457200" indent="-457200">
              <a:buAutoNum type="arabicPeriod"/>
            </a:pPr>
            <a:r>
              <a:rPr lang="en-US" dirty="0">
                <a:solidFill>
                  <a:schemeClr val="tx1">
                    <a:lumMod val="75000"/>
                    <a:lumOff val="25000"/>
                  </a:schemeClr>
                </a:solidFill>
                <a:latin typeface="Gill Sans MT" panose="020B0502020104020203" pitchFamily="34" charset="0"/>
              </a:rPr>
              <a:t>Find Oxygen (O) on the periodic table: It is group 6A (typical ion charge of 2–).</a:t>
            </a:r>
          </a:p>
        </p:txBody>
      </p:sp>
      <p:sp>
        <p:nvSpPr>
          <p:cNvPr id="30" name="Rectangle 29">
            <a:extLst>
              <a:ext uri="{FF2B5EF4-FFF2-40B4-BE49-F238E27FC236}">
                <a16:creationId xmlns:a16="http://schemas.microsoft.com/office/drawing/2014/main" id="{36C298AD-1405-4523-8100-D8A248A89147}"/>
              </a:ext>
            </a:extLst>
          </p:cNvPr>
          <p:cNvSpPr/>
          <p:nvPr/>
        </p:nvSpPr>
        <p:spPr>
          <a:xfrm>
            <a:off x="298918" y="3506604"/>
            <a:ext cx="8845083" cy="369332"/>
          </a:xfrm>
          <a:prstGeom prst="rect">
            <a:avLst/>
          </a:prstGeom>
        </p:spPr>
        <p:txBody>
          <a:bodyPr wrap="square">
            <a:spAutoFit/>
          </a:bodyPr>
          <a:lstStyle/>
          <a:p>
            <a:pPr marL="457200" indent="-457200">
              <a:buFont typeface="+mj-lt"/>
              <a:buAutoNum type="arabicPeriod" startAt="3"/>
            </a:pPr>
            <a:r>
              <a:rPr lang="en-US" dirty="0">
                <a:solidFill>
                  <a:schemeClr val="tx1">
                    <a:lumMod val="75000"/>
                    <a:lumOff val="25000"/>
                  </a:schemeClr>
                </a:solidFill>
                <a:latin typeface="Gill Sans MT" panose="020B0502020104020203" pitchFamily="34" charset="0"/>
              </a:rPr>
              <a:t>We write Ca with a +2 charge. We write O with a –2 Charge. </a:t>
            </a:r>
          </a:p>
        </p:txBody>
      </p:sp>
      <p:sp>
        <p:nvSpPr>
          <p:cNvPr id="31" name="Rectangle 30">
            <a:extLst>
              <a:ext uri="{FF2B5EF4-FFF2-40B4-BE49-F238E27FC236}">
                <a16:creationId xmlns:a16="http://schemas.microsoft.com/office/drawing/2014/main" id="{1DC4B376-6D1B-4CE0-B695-ADFAFB24244D}"/>
              </a:ext>
            </a:extLst>
          </p:cNvPr>
          <p:cNvSpPr/>
          <p:nvPr/>
        </p:nvSpPr>
        <p:spPr>
          <a:xfrm>
            <a:off x="298919" y="3862215"/>
            <a:ext cx="2801614" cy="369332"/>
          </a:xfrm>
          <a:prstGeom prst="rect">
            <a:avLst/>
          </a:prstGeom>
        </p:spPr>
        <p:txBody>
          <a:bodyPr wrap="square">
            <a:spAutoFit/>
          </a:bodyPr>
          <a:lstStyle/>
          <a:p>
            <a:pPr marL="457200" indent="-457200">
              <a:buFont typeface="+mj-lt"/>
              <a:buAutoNum type="arabicPeriod" startAt="4"/>
            </a:pPr>
            <a:r>
              <a:rPr lang="en-US" dirty="0">
                <a:solidFill>
                  <a:schemeClr val="tx1">
                    <a:lumMod val="75000"/>
                    <a:lumOff val="25000"/>
                  </a:schemeClr>
                </a:solidFill>
                <a:latin typeface="Gill Sans MT" panose="020B0502020104020203" pitchFamily="34" charset="0"/>
              </a:rPr>
              <a:t>We cross multiply </a:t>
            </a:r>
          </a:p>
        </p:txBody>
      </p:sp>
      <p:sp>
        <p:nvSpPr>
          <p:cNvPr id="32" name="Rectangle 31">
            <a:extLst>
              <a:ext uri="{FF2B5EF4-FFF2-40B4-BE49-F238E27FC236}">
                <a16:creationId xmlns:a16="http://schemas.microsoft.com/office/drawing/2014/main" id="{B6920433-BC73-4007-A505-729E31E62A21}"/>
              </a:ext>
            </a:extLst>
          </p:cNvPr>
          <p:cNvSpPr/>
          <p:nvPr/>
        </p:nvSpPr>
        <p:spPr>
          <a:xfrm>
            <a:off x="298917" y="4227760"/>
            <a:ext cx="8845083" cy="369332"/>
          </a:xfrm>
          <a:prstGeom prst="rect">
            <a:avLst/>
          </a:prstGeom>
        </p:spPr>
        <p:txBody>
          <a:bodyPr wrap="square">
            <a:spAutoFit/>
          </a:bodyPr>
          <a:lstStyle/>
          <a:p>
            <a:pPr marL="457200" indent="-457200">
              <a:buFont typeface="+mj-lt"/>
              <a:buAutoNum type="arabicPeriod" startAt="5"/>
            </a:pPr>
            <a:r>
              <a:rPr lang="en-US" dirty="0">
                <a:solidFill>
                  <a:schemeClr val="tx1">
                    <a:lumMod val="75000"/>
                    <a:lumOff val="25000"/>
                  </a:schemeClr>
                </a:solidFill>
                <a:latin typeface="Gill Sans MT" panose="020B0502020104020203" pitchFamily="34" charset="0"/>
              </a:rPr>
              <a:t>We divide to make the simplest coefficients possible.</a:t>
            </a:r>
          </a:p>
        </p:txBody>
      </p:sp>
    </p:spTree>
    <p:extLst>
      <p:ext uri="{BB962C8B-B14F-4D97-AF65-F5344CB8AC3E}">
        <p14:creationId xmlns:p14="http://schemas.microsoft.com/office/powerpoint/2010/main" val="172029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7" grpId="0" animBg="1"/>
      <p:bldP spid="18" grpId="0" animBg="1"/>
      <p:bldP spid="19" grpId="0"/>
      <p:bldP spid="20" grpId="0"/>
      <p:bldP spid="21" grpId="0"/>
      <p:bldP spid="23" grpId="0"/>
      <p:bldP spid="7"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2</a:t>
            </a:fld>
            <a:endParaRPr lang="en-US" dirty="0">
              <a:solidFill>
                <a:schemeClr val="bg1"/>
              </a:solidFill>
            </a:endParaRPr>
          </a:p>
        </p:txBody>
      </p:sp>
      <p:sp>
        <p:nvSpPr>
          <p:cNvPr id="8" name="Rectangle 2"/>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Compounds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0" name="TextBox 19">
            <a:extLst>
              <a:ext uri="{FF2B5EF4-FFF2-40B4-BE49-F238E27FC236}">
                <a16:creationId xmlns:a16="http://schemas.microsoft.com/office/drawing/2014/main" id="{7C4D904E-3D17-43C5-B685-24E9829C9D44}"/>
              </a:ext>
            </a:extLst>
          </p:cNvPr>
          <p:cNvSpPr txBox="1">
            <a:spLocks noChangeArrowheads="1"/>
          </p:cNvSpPr>
          <p:nvPr/>
        </p:nvSpPr>
        <p:spPr bwMode="auto">
          <a:xfrm>
            <a:off x="-10851" y="1033411"/>
            <a:ext cx="9144000" cy="1477328"/>
          </a:xfrm>
          <a:prstGeom prst="rect">
            <a:avLst/>
          </a:prstGeom>
          <a:noFill/>
          <a:ln w="9525">
            <a:noFill/>
            <a:miter lim="800000"/>
            <a:headEnd/>
            <a:tailEnd/>
          </a:ln>
        </p:spPr>
        <p:txBody>
          <a:bodyPr wrap="square">
            <a:spAutoFit/>
          </a:bodyPr>
          <a:lstStyle/>
          <a:p>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i="1" dirty="0">
                <a:solidFill>
                  <a:srgbClr val="E47588"/>
                </a:solidFill>
                <a:latin typeface="Gill Sans MT" panose="020B0502020104020203" pitchFamily="34" charset="0"/>
                <a:cs typeface="Times New Roman" pitchFamily="18" charset="0"/>
              </a:rPr>
              <a:t>compound</a:t>
            </a:r>
            <a:r>
              <a:rPr lang="en-US" altLang="en-US" dirty="0">
                <a:solidFill>
                  <a:schemeClr val="tx1">
                    <a:lumMod val="75000"/>
                    <a:lumOff val="25000"/>
                  </a:schemeClr>
                </a:solidFill>
                <a:latin typeface="Gill Sans MT" panose="020B0502020104020203" pitchFamily="34" charset="0"/>
                <a:cs typeface="Times New Roman" pitchFamily="18" charset="0"/>
              </a:rPr>
              <a:t> is a substance composed of two or more elements combined in a specific ratio and held together by chemical bonds.</a:t>
            </a:r>
          </a:p>
          <a:p>
            <a:endParaRPr lang="en-US" altLang="en-US" dirty="0">
              <a:solidFill>
                <a:schemeClr val="tx1">
                  <a:lumMod val="75000"/>
                  <a:lumOff val="25000"/>
                </a:schemeClr>
              </a:solidFill>
              <a:latin typeface="Gill Sans MT" panose="020B0502020104020203" pitchFamily="34" charset="0"/>
              <a:cs typeface="Times New Roman" pitchFamily="18" charset="0"/>
            </a:endParaRPr>
          </a:p>
          <a:p>
            <a:r>
              <a:rPr lang="en-US" altLang="en-US" dirty="0">
                <a:solidFill>
                  <a:schemeClr val="tx1">
                    <a:lumMod val="75000"/>
                    <a:lumOff val="25000"/>
                  </a:schemeClr>
                </a:solidFill>
                <a:latin typeface="Gill Sans MT" panose="020B0502020104020203" pitchFamily="34" charset="0"/>
                <a:cs typeface="Times New Roman" pitchFamily="18" charset="0"/>
              </a:rPr>
              <a:t>Familiar examples of compounds</a:t>
            </a:r>
          </a:p>
          <a:p>
            <a:r>
              <a:rPr lang="en-US" altLang="en-US" dirty="0">
                <a:solidFill>
                  <a:schemeClr val="tx1">
                    <a:lumMod val="75000"/>
                    <a:lumOff val="25000"/>
                  </a:schemeClr>
                </a:solidFill>
                <a:latin typeface="Gill Sans MT" panose="020B0502020104020203" pitchFamily="34" charset="0"/>
                <a:cs typeface="Times New Roman" pitchFamily="18" charset="0"/>
              </a:rPr>
              <a:t>	water and salt (sodium chloride). </a:t>
            </a:r>
          </a:p>
        </p:txBody>
      </p:sp>
      <p:sp>
        <p:nvSpPr>
          <p:cNvPr id="23" name="TextBox 4">
            <a:extLst>
              <a:ext uri="{FF2B5EF4-FFF2-40B4-BE49-F238E27FC236}">
                <a16:creationId xmlns:a16="http://schemas.microsoft.com/office/drawing/2014/main" id="{79713709-7053-4DF4-A46F-1907E47F3CC4}"/>
              </a:ext>
            </a:extLst>
          </p:cNvPr>
          <p:cNvSpPr txBox="1">
            <a:spLocks noChangeArrowheads="1"/>
          </p:cNvSpPr>
          <p:nvPr/>
        </p:nvSpPr>
        <p:spPr bwMode="auto">
          <a:xfrm>
            <a:off x="7396" y="2920226"/>
            <a:ext cx="4072330" cy="840230"/>
          </a:xfrm>
          <a:prstGeom prst="rect">
            <a:avLst/>
          </a:prstGeom>
          <a:noFill/>
          <a:ln w="9525">
            <a:noFill/>
            <a:miter lim="800000"/>
            <a:headEnd/>
            <a:tailEnd/>
          </a:ln>
        </p:spPr>
        <p:txBody>
          <a:bodyPr wrap="square">
            <a:spAutoFit/>
          </a:bodyPr>
          <a:lstStyle/>
          <a:p>
            <a:pPr eaLnBrk="0" hangingPunct="0">
              <a:lnSpc>
                <a:spcPct val="90000"/>
              </a:lnSpc>
              <a:buClr>
                <a:srgbClr val="000000"/>
              </a:buClr>
              <a:buFont typeface="Arial" pitchFamily="34" charset="0"/>
              <a:buNone/>
            </a:pPr>
            <a:r>
              <a:rPr lang="en-US" altLang="en-US" b="1" dirty="0">
                <a:solidFill>
                  <a:srgbClr val="E47588"/>
                </a:solidFill>
                <a:latin typeface="Gill Sans MT" panose="020B0502020104020203" pitchFamily="34" charset="0"/>
                <a:ea typeface="MS PGothic" pitchFamily="34" charset="-128"/>
                <a:cs typeface="Times New Roman" pitchFamily="18" charset="0"/>
              </a:rPr>
              <a:t>Ionic</a:t>
            </a:r>
            <a:r>
              <a:rPr lang="en-US" altLang="en-US" b="1"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altLang="en-US" b="1" dirty="0">
                <a:solidFill>
                  <a:srgbClr val="E47588"/>
                </a:solidFill>
                <a:latin typeface="Gill Sans MT" panose="020B0502020104020203" pitchFamily="34" charset="0"/>
                <a:ea typeface="MS PGothic" pitchFamily="34" charset="-128"/>
                <a:cs typeface="Times New Roman" pitchFamily="18" charset="0"/>
              </a:rPr>
              <a:t>bonding</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refers to the electrostatic attraction that holds oppositely charged ions together in an </a:t>
            </a:r>
            <a:r>
              <a:rPr lang="en-US" altLang="en-US" b="1" dirty="0">
                <a:solidFill>
                  <a:srgbClr val="E47588"/>
                </a:solidFill>
                <a:latin typeface="Gill Sans MT" panose="020B0502020104020203" pitchFamily="34" charset="0"/>
                <a:ea typeface="MS PGothic" pitchFamily="34" charset="-128"/>
                <a:cs typeface="Times New Roman" pitchFamily="18" charset="0"/>
              </a:rPr>
              <a:t>ionic</a:t>
            </a:r>
            <a:r>
              <a:rPr lang="en-US" altLang="en-US" b="1"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altLang="en-US" b="1" dirty="0">
                <a:solidFill>
                  <a:srgbClr val="E47588"/>
                </a:solidFill>
                <a:latin typeface="Gill Sans MT" panose="020B0502020104020203" pitchFamily="34" charset="0"/>
                <a:ea typeface="MS PGothic" pitchFamily="34" charset="-128"/>
                <a:cs typeface="Times New Roman" pitchFamily="18" charset="0"/>
              </a:rPr>
              <a:t>compound</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p:sp>
        <p:nvSpPr>
          <p:cNvPr id="143" name="TextBox 142">
            <a:extLst>
              <a:ext uri="{FF2B5EF4-FFF2-40B4-BE49-F238E27FC236}">
                <a16:creationId xmlns:a16="http://schemas.microsoft.com/office/drawing/2014/main" id="{F341D125-2C0F-41CC-9E77-3D595DD41A26}"/>
              </a:ext>
            </a:extLst>
          </p:cNvPr>
          <p:cNvSpPr txBox="1">
            <a:spLocks noChangeArrowheads="1"/>
          </p:cNvSpPr>
          <p:nvPr/>
        </p:nvSpPr>
        <p:spPr bwMode="auto">
          <a:xfrm>
            <a:off x="6246510" y="4016399"/>
            <a:ext cx="2795596" cy="923330"/>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dirty="0">
                <a:solidFill>
                  <a:srgbClr val="67AEB6"/>
                </a:solidFill>
                <a:ea typeface="MS PGothic" pitchFamily="34" charset="-128"/>
              </a:rPr>
              <a:t>The attraction between the cation and anion draws them together to form NaCl</a:t>
            </a:r>
          </a:p>
        </p:txBody>
      </p:sp>
      <p:sp>
        <p:nvSpPr>
          <p:cNvPr id="144" name="Left Brace 143">
            <a:extLst>
              <a:ext uri="{FF2B5EF4-FFF2-40B4-BE49-F238E27FC236}">
                <a16:creationId xmlns:a16="http://schemas.microsoft.com/office/drawing/2014/main" id="{1BE3B43C-BE38-4E1E-BEA2-2644AA8B5123}"/>
              </a:ext>
            </a:extLst>
          </p:cNvPr>
          <p:cNvSpPr>
            <a:spLocks/>
          </p:cNvSpPr>
          <p:nvPr/>
        </p:nvSpPr>
        <p:spPr bwMode="auto">
          <a:xfrm rot="5400000" flipH="1">
            <a:off x="7544130" y="3048612"/>
            <a:ext cx="216410" cy="1761209"/>
          </a:xfrm>
          <a:prstGeom prst="leftBrace">
            <a:avLst>
              <a:gd name="adj1" fmla="val 8345"/>
              <a:gd name="adj2" fmla="val 50000"/>
            </a:avLst>
          </a:prstGeom>
          <a:noFill/>
          <a:ln w="38100">
            <a:solidFill>
              <a:srgbClr val="67AEB6"/>
            </a:solidFill>
            <a:round/>
            <a:headEnd/>
            <a:tailEnd/>
          </a:ln>
        </p:spPr>
        <p:txBody>
          <a:bodyPr/>
          <a:lstStyle/>
          <a:p>
            <a:pPr eaLnBrk="0" hangingPunct="0">
              <a:lnSpc>
                <a:spcPct val="81000"/>
              </a:lnSpc>
              <a:buClr>
                <a:srgbClr val="000000"/>
              </a:buClr>
              <a:buFont typeface="Arial" pitchFamily="34" charset="0"/>
              <a:buNone/>
            </a:pPr>
            <a:endParaRPr lang="en-US" altLang="en-US">
              <a:solidFill>
                <a:prstClr val="black"/>
              </a:solidFill>
              <a:latin typeface="Calibri" pitchFamily="34" charset="0"/>
            </a:endParaRPr>
          </a:p>
        </p:txBody>
      </p:sp>
      <p:grpSp>
        <p:nvGrpSpPr>
          <p:cNvPr id="148" name="Group 147">
            <a:extLst>
              <a:ext uri="{FF2B5EF4-FFF2-40B4-BE49-F238E27FC236}">
                <a16:creationId xmlns:a16="http://schemas.microsoft.com/office/drawing/2014/main" id="{886726C4-45E6-4443-88B1-7F79188B5550}"/>
              </a:ext>
            </a:extLst>
          </p:cNvPr>
          <p:cNvGrpSpPr/>
          <p:nvPr/>
        </p:nvGrpSpPr>
        <p:grpSpPr>
          <a:xfrm>
            <a:off x="4440286" y="1829541"/>
            <a:ext cx="4092655" cy="1930915"/>
            <a:chOff x="4850010" y="1575336"/>
            <a:chExt cx="4092655" cy="1930915"/>
          </a:xfrm>
        </p:grpSpPr>
        <p:sp>
          <p:nvSpPr>
            <p:cNvPr id="141" name="TextBox 4">
              <a:extLst>
                <a:ext uri="{FF2B5EF4-FFF2-40B4-BE49-F238E27FC236}">
                  <a16:creationId xmlns:a16="http://schemas.microsoft.com/office/drawing/2014/main" id="{52394B87-4467-4AD8-BE85-6C56BFDCC8DE}"/>
                </a:ext>
              </a:extLst>
            </p:cNvPr>
            <p:cNvSpPr txBox="1">
              <a:spLocks noChangeArrowheads="1"/>
            </p:cNvSpPr>
            <p:nvPr/>
          </p:nvSpPr>
          <p:spPr bwMode="auto">
            <a:xfrm>
              <a:off x="7777587" y="2651697"/>
              <a:ext cx="609600" cy="477054"/>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2500" dirty="0">
                  <a:solidFill>
                    <a:schemeClr val="tx1">
                      <a:lumMod val="75000"/>
                      <a:lumOff val="25000"/>
                    </a:schemeClr>
                  </a:solidFill>
                  <a:latin typeface="Gill Sans MT" panose="020B0502020104020203" pitchFamily="34" charset="0"/>
                  <a:ea typeface="MS PGothic" pitchFamily="34" charset="-128"/>
                </a:rPr>
                <a:t>−</a:t>
              </a:r>
              <a:endParaRPr lang="en-US" altLang="en-US" sz="2500" baseline="-25000" dirty="0">
                <a:solidFill>
                  <a:schemeClr val="tx1">
                    <a:lumMod val="75000"/>
                    <a:lumOff val="25000"/>
                  </a:schemeClr>
                </a:solidFill>
                <a:latin typeface="Gill Sans MT" panose="020B0502020104020203" pitchFamily="34" charset="0"/>
                <a:ea typeface="MS PGothic" pitchFamily="34" charset="-128"/>
              </a:endParaRPr>
            </a:p>
          </p:txBody>
        </p:sp>
        <p:grpSp>
          <p:nvGrpSpPr>
            <p:cNvPr id="147" name="Group 146">
              <a:extLst>
                <a:ext uri="{FF2B5EF4-FFF2-40B4-BE49-F238E27FC236}">
                  <a16:creationId xmlns:a16="http://schemas.microsoft.com/office/drawing/2014/main" id="{1EFEA17C-7F5C-403F-9D30-9030B938E3D8}"/>
                </a:ext>
              </a:extLst>
            </p:cNvPr>
            <p:cNvGrpSpPr/>
            <p:nvPr/>
          </p:nvGrpSpPr>
          <p:grpSpPr>
            <a:xfrm>
              <a:off x="4850010" y="1575336"/>
              <a:ext cx="4092655" cy="1930915"/>
              <a:chOff x="5132443" y="3511504"/>
              <a:chExt cx="4092655" cy="1930915"/>
            </a:xfrm>
          </p:grpSpPr>
          <p:grpSp>
            <p:nvGrpSpPr>
              <p:cNvPr id="146" name="Group 145">
                <a:extLst>
                  <a:ext uri="{FF2B5EF4-FFF2-40B4-BE49-F238E27FC236}">
                    <a16:creationId xmlns:a16="http://schemas.microsoft.com/office/drawing/2014/main" id="{EB2D7BEC-8F99-4919-9D9A-A0995FD7DE6D}"/>
                  </a:ext>
                </a:extLst>
              </p:cNvPr>
              <p:cNvGrpSpPr/>
              <p:nvPr/>
            </p:nvGrpSpPr>
            <p:grpSpPr>
              <a:xfrm>
                <a:off x="5132443" y="3511504"/>
                <a:ext cx="4092655" cy="1930915"/>
                <a:chOff x="5051346" y="2936169"/>
                <a:chExt cx="4092655" cy="1930915"/>
              </a:xfrm>
            </p:grpSpPr>
            <p:grpSp>
              <p:nvGrpSpPr>
                <p:cNvPr id="127" name="Group 126">
                  <a:extLst>
                    <a:ext uri="{FF2B5EF4-FFF2-40B4-BE49-F238E27FC236}">
                      <a16:creationId xmlns:a16="http://schemas.microsoft.com/office/drawing/2014/main" id="{E9242053-A51B-41AB-A30A-C738749EF3FC}"/>
                    </a:ext>
                  </a:extLst>
                </p:cNvPr>
                <p:cNvGrpSpPr/>
                <p:nvPr/>
              </p:nvGrpSpPr>
              <p:grpSpPr>
                <a:xfrm>
                  <a:off x="7512433" y="4252548"/>
                  <a:ext cx="616027" cy="534441"/>
                  <a:chOff x="248705" y="4812626"/>
                  <a:chExt cx="616027" cy="534441"/>
                </a:xfrm>
              </p:grpSpPr>
              <p:sp>
                <p:nvSpPr>
                  <p:cNvPr id="128" name="Rectangle 127">
                    <a:extLst>
                      <a:ext uri="{FF2B5EF4-FFF2-40B4-BE49-F238E27FC236}">
                        <a16:creationId xmlns:a16="http://schemas.microsoft.com/office/drawing/2014/main" id="{0474D24A-E2BA-4163-856A-083BCF39C6CC}"/>
                      </a:ext>
                    </a:extLst>
                  </p:cNvPr>
                  <p:cNvSpPr/>
                  <p:nvPr/>
                </p:nvSpPr>
                <p:spPr>
                  <a:xfrm>
                    <a:off x="292139" y="4848303"/>
                    <a:ext cx="572593" cy="477054"/>
                  </a:xfrm>
                  <a:prstGeom prst="rect">
                    <a:avLst/>
                  </a:prstGeom>
                </p:spPr>
                <p:txBody>
                  <a:bodyPr wrap="none">
                    <a:spAutoFit/>
                  </a:bodyPr>
                  <a:lstStyle/>
                  <a:p>
                    <a:r>
                      <a:rPr lang="en-US" altLang="en-US" sz="2500" dirty="0">
                        <a:solidFill>
                          <a:schemeClr val="tx1">
                            <a:lumMod val="75000"/>
                            <a:lumOff val="25000"/>
                          </a:schemeClr>
                        </a:solidFill>
                        <a:latin typeface="Gill Sans MT" panose="020B0502020104020203" pitchFamily="34" charset="0"/>
                        <a:ea typeface="MS PGothic" pitchFamily="34" charset="-128"/>
                      </a:rPr>
                      <a:t>Cl </a:t>
                    </a:r>
                    <a:endParaRPr lang="en-US" sz="2500" dirty="0">
                      <a:solidFill>
                        <a:schemeClr val="tx1">
                          <a:lumMod val="75000"/>
                          <a:lumOff val="25000"/>
                        </a:schemeClr>
                      </a:solidFill>
                    </a:endParaRPr>
                  </a:p>
                </p:txBody>
              </p:sp>
              <p:sp>
                <p:nvSpPr>
                  <p:cNvPr id="129" name="Oval 128">
                    <a:extLst>
                      <a:ext uri="{FF2B5EF4-FFF2-40B4-BE49-F238E27FC236}">
                        <a16:creationId xmlns:a16="http://schemas.microsoft.com/office/drawing/2014/main" id="{14049BC2-C54F-470A-8F3F-AF134F27BFA0}"/>
                      </a:ext>
                    </a:extLst>
                  </p:cNvPr>
                  <p:cNvSpPr/>
                  <p:nvPr/>
                </p:nvSpPr>
                <p:spPr>
                  <a:xfrm>
                    <a:off x="542985" y="4812626"/>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BFA38647-6DA4-4D5E-85AF-3AB462C752F7}"/>
                      </a:ext>
                    </a:extLst>
                  </p:cNvPr>
                  <p:cNvSpPr/>
                  <p:nvPr/>
                </p:nvSpPr>
                <p:spPr>
                  <a:xfrm>
                    <a:off x="389198" y="4812626"/>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F05AAEFD-6D89-4128-B1DB-F213AA9035B9}"/>
                      </a:ext>
                    </a:extLst>
                  </p:cNvPr>
                  <p:cNvSpPr/>
                  <p:nvPr/>
                </p:nvSpPr>
                <p:spPr>
                  <a:xfrm>
                    <a:off x="248705" y="5089635"/>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0AFB58B7-EF5A-4AA9-9907-802454A44D79}"/>
                      </a:ext>
                    </a:extLst>
                  </p:cNvPr>
                  <p:cNvSpPr/>
                  <p:nvPr/>
                </p:nvSpPr>
                <p:spPr>
                  <a:xfrm>
                    <a:off x="248705" y="4961761"/>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927B340-1DAF-4B4A-AAB5-4CB81FCC9835}"/>
                      </a:ext>
                    </a:extLst>
                  </p:cNvPr>
                  <p:cNvSpPr/>
                  <p:nvPr/>
                </p:nvSpPr>
                <p:spPr>
                  <a:xfrm>
                    <a:off x="391187" y="5247826"/>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A81F1650-E625-4E74-A7A2-10A70D40E4A5}"/>
                      </a:ext>
                    </a:extLst>
                  </p:cNvPr>
                  <p:cNvSpPr/>
                  <p:nvPr/>
                </p:nvSpPr>
                <p:spPr>
                  <a:xfrm>
                    <a:off x="542985" y="5246887"/>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C08BC0BF-97E6-406D-A5A3-90BF03D2B27D}"/>
                      </a:ext>
                    </a:extLst>
                  </p:cNvPr>
                  <p:cNvSpPr/>
                  <p:nvPr/>
                </p:nvSpPr>
                <p:spPr>
                  <a:xfrm>
                    <a:off x="711223" y="4961760"/>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3474D22-197F-4392-9050-A46E29B3398C}"/>
                      </a:ext>
                    </a:extLst>
                  </p:cNvPr>
                  <p:cNvSpPr/>
                  <p:nvPr/>
                </p:nvSpPr>
                <p:spPr>
                  <a:xfrm>
                    <a:off x="711223" y="5089635"/>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5D132BF2-2464-4A23-89A0-3393CA7CB462}"/>
                    </a:ext>
                  </a:extLst>
                </p:cNvPr>
                <p:cNvGrpSpPr/>
                <p:nvPr/>
              </p:nvGrpSpPr>
              <p:grpSpPr>
                <a:xfrm>
                  <a:off x="5051346" y="2936169"/>
                  <a:ext cx="4092655" cy="1930915"/>
                  <a:chOff x="5051346" y="2951409"/>
                  <a:chExt cx="4092655" cy="1930915"/>
                </a:xfrm>
              </p:grpSpPr>
              <p:grpSp>
                <p:nvGrpSpPr>
                  <p:cNvPr id="24" name="Group 118">
                    <a:extLst>
                      <a:ext uri="{FF2B5EF4-FFF2-40B4-BE49-F238E27FC236}">
                        <a16:creationId xmlns:a16="http://schemas.microsoft.com/office/drawing/2014/main" id="{2CB1E625-656C-43C5-9924-B1960C88B8C3}"/>
                      </a:ext>
                    </a:extLst>
                  </p:cNvPr>
                  <p:cNvGrpSpPr>
                    <a:grpSpLocks/>
                  </p:cNvGrpSpPr>
                  <p:nvPr/>
                </p:nvGrpSpPr>
                <p:grpSpPr bwMode="auto">
                  <a:xfrm>
                    <a:off x="6163823" y="2951409"/>
                    <a:ext cx="2980178" cy="489591"/>
                    <a:chOff x="2997802" y="2276096"/>
                    <a:chExt cx="2980178" cy="489556"/>
                  </a:xfrm>
                </p:grpSpPr>
                <p:sp>
                  <p:nvSpPr>
                    <p:cNvPr id="30" name="TextBox 4">
                      <a:extLst>
                        <a:ext uri="{FF2B5EF4-FFF2-40B4-BE49-F238E27FC236}">
                          <a16:creationId xmlns:a16="http://schemas.microsoft.com/office/drawing/2014/main" id="{D690E400-D95F-4E8F-AE5B-D5DE53057F61}"/>
                        </a:ext>
                      </a:extLst>
                    </p:cNvPr>
                    <p:cNvSpPr txBox="1">
                      <a:spLocks noChangeArrowheads="1"/>
                    </p:cNvSpPr>
                    <p:nvPr/>
                  </p:nvSpPr>
                  <p:spPr bwMode="auto">
                    <a:xfrm>
                      <a:off x="2997802" y="2276096"/>
                      <a:ext cx="838200" cy="47702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2500" dirty="0">
                          <a:solidFill>
                            <a:schemeClr val="tx1">
                              <a:lumMod val="75000"/>
                              <a:lumOff val="25000"/>
                            </a:schemeClr>
                          </a:solidFill>
                          <a:latin typeface="Gill Sans MT" panose="020B0502020104020203" pitchFamily="34" charset="0"/>
                          <a:ea typeface="MS PGothic" pitchFamily="34" charset="-128"/>
                        </a:rPr>
                        <a:t>Na</a:t>
                      </a:r>
                      <a:endParaRPr lang="en-US" altLang="en-US" sz="2500" baseline="-25000" dirty="0">
                        <a:solidFill>
                          <a:schemeClr val="tx1">
                            <a:lumMod val="75000"/>
                            <a:lumOff val="25000"/>
                          </a:schemeClr>
                        </a:solidFill>
                        <a:latin typeface="Gill Sans MT" panose="020B0502020104020203" pitchFamily="34" charset="0"/>
                        <a:ea typeface="MS PGothic" pitchFamily="34" charset="-128"/>
                      </a:endParaRPr>
                    </a:p>
                  </p:txBody>
                </p:sp>
                <mc:AlternateContent xmlns:mc="http://schemas.openxmlformats.org/markup-compatibility/2006" xmlns:a14="http://schemas.microsoft.com/office/drawing/2010/main">
                  <mc:Choice Requires="a14">
                    <p:sp>
                      <p:nvSpPr>
                        <p:cNvPr id="27" name="TextBox 4">
                          <a:extLst>
                            <a:ext uri="{FF2B5EF4-FFF2-40B4-BE49-F238E27FC236}">
                              <a16:creationId xmlns:a16="http://schemas.microsoft.com/office/drawing/2014/main" id="{3521A2C9-4931-48E1-9BF2-61804F55085B}"/>
                            </a:ext>
                          </a:extLst>
                        </p:cNvPr>
                        <p:cNvSpPr txBox="1">
                          <a:spLocks noChangeArrowheads="1"/>
                        </p:cNvSpPr>
                        <p:nvPr/>
                      </p:nvSpPr>
                      <p:spPr bwMode="auto">
                        <a:xfrm>
                          <a:off x="3232916" y="2288632"/>
                          <a:ext cx="2745064" cy="477020"/>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14:m>
                            <m:oMath xmlns:m="http://schemas.openxmlformats.org/officeDocument/2006/math">
                              <m:r>
                                <a:rPr lang="en-US" altLang="en-US" sz="2500" i="0"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2500" dirty="0">
                              <a:solidFill>
                                <a:schemeClr val="tx1">
                                  <a:lumMod val="75000"/>
                                  <a:lumOff val="25000"/>
                                </a:schemeClr>
                              </a:solidFill>
                              <a:latin typeface="Gill Sans MT" panose="020B0502020104020203" pitchFamily="34" charset="0"/>
                              <a:ea typeface="MS PGothic" pitchFamily="34" charset="-128"/>
                            </a:rPr>
                            <a:t> Na</a:t>
                          </a:r>
                          <a:r>
                            <a:rPr lang="en-US" altLang="en-US" sz="2500" baseline="30000" dirty="0">
                              <a:solidFill>
                                <a:schemeClr val="tx1">
                                  <a:lumMod val="75000"/>
                                  <a:lumOff val="25000"/>
                                </a:schemeClr>
                              </a:solidFill>
                              <a:latin typeface="Gill Sans MT" panose="020B0502020104020203" pitchFamily="34" charset="0"/>
                              <a:ea typeface="MS PGothic" pitchFamily="34" charset="-128"/>
                            </a:rPr>
                            <a:t>+</a:t>
                          </a:r>
                          <a:r>
                            <a:rPr lang="en-US" altLang="en-US" sz="2500" dirty="0">
                              <a:solidFill>
                                <a:schemeClr val="tx1">
                                  <a:lumMod val="75000"/>
                                  <a:lumOff val="25000"/>
                                </a:schemeClr>
                              </a:solidFill>
                              <a:latin typeface="Gill Sans MT" panose="020B0502020104020203" pitchFamily="34" charset="0"/>
                              <a:ea typeface="MS PGothic" pitchFamily="34" charset="-128"/>
                            </a:rPr>
                            <a:t> + e</a:t>
                          </a:r>
                          <a:r>
                            <a:rPr lang="en-US" altLang="en-US" sz="2500" baseline="30000" dirty="0">
                              <a:solidFill>
                                <a:schemeClr val="tx1">
                                  <a:lumMod val="75000"/>
                                  <a:lumOff val="25000"/>
                                </a:schemeClr>
                              </a:solidFill>
                              <a:latin typeface="Gill Sans MT" panose="020B0502020104020203" pitchFamily="34" charset="0"/>
                              <a:ea typeface="MS PGothic" pitchFamily="34" charset="-128"/>
                            </a:rPr>
                            <a:t>–</a:t>
                          </a:r>
                        </a:p>
                      </p:txBody>
                    </p:sp>
                  </mc:Choice>
                  <mc:Fallback xmlns="">
                    <p:sp>
                      <p:nvSpPr>
                        <p:cNvPr id="27" name="TextBox 4">
                          <a:extLst>
                            <a:ext uri="{FF2B5EF4-FFF2-40B4-BE49-F238E27FC236}">
                              <a16:creationId xmlns:a16="http://schemas.microsoft.com/office/drawing/2014/main" id="{3521A2C9-4931-48E1-9BF2-61804F55085B}"/>
                            </a:ext>
                          </a:extLst>
                        </p:cNvPr>
                        <p:cNvSpPr txBox="1">
                          <a:spLocks noRot="1" noChangeAspect="1" noMove="1" noResize="1" noEditPoints="1" noAdjustHandles="1" noChangeArrowheads="1" noChangeShapeType="1" noTextEdit="1"/>
                        </p:cNvSpPr>
                        <p:nvPr/>
                      </p:nvSpPr>
                      <p:spPr bwMode="auto">
                        <a:xfrm>
                          <a:off x="3232916" y="2288632"/>
                          <a:ext cx="2745064" cy="477020"/>
                        </a:xfrm>
                        <a:prstGeom prst="rect">
                          <a:avLst/>
                        </a:prstGeom>
                        <a:blipFill>
                          <a:blip r:embed="rId2"/>
                          <a:stretch>
                            <a:fillRect t="-11538" b="-29487"/>
                          </a:stretch>
                        </a:blipFill>
                        <a:ln w="9525">
                          <a:noFill/>
                          <a:miter lim="800000"/>
                          <a:headEnd/>
                          <a:tailEnd/>
                        </a:ln>
                      </p:spPr>
                      <p:txBody>
                        <a:bodyPr/>
                        <a:lstStyle/>
                        <a:p>
                          <a:r>
                            <a:rPr lang="en-US">
                              <a:noFill/>
                            </a:rPr>
                            <a:t> </a:t>
                          </a:r>
                        </a:p>
                      </p:txBody>
                    </p:sp>
                  </mc:Fallback>
                </mc:AlternateContent>
              </p:grpSp>
              <p:cxnSp>
                <p:nvCxnSpPr>
                  <p:cNvPr id="97" name="Straight Connector 96">
                    <a:extLst>
                      <a:ext uri="{FF2B5EF4-FFF2-40B4-BE49-F238E27FC236}">
                        <a16:creationId xmlns:a16="http://schemas.microsoft.com/office/drawing/2014/main" id="{521466D0-8680-49D3-AA59-E2E220C8F619}"/>
                      </a:ext>
                    </a:extLst>
                  </p:cNvPr>
                  <p:cNvCxnSpPr>
                    <a:cxnSpLocks noChangeShapeType="1"/>
                  </p:cNvCxnSpPr>
                  <p:nvPr/>
                </p:nvCxnSpPr>
                <p:spPr bwMode="auto">
                  <a:xfrm>
                    <a:off x="5375821" y="4152478"/>
                    <a:ext cx="3485155" cy="0"/>
                  </a:xfrm>
                  <a:prstGeom prst="line">
                    <a:avLst/>
                  </a:prstGeom>
                  <a:noFill/>
                  <a:ln w="38100">
                    <a:solidFill>
                      <a:schemeClr val="tx1">
                        <a:lumMod val="75000"/>
                        <a:lumOff val="25000"/>
                      </a:schemeClr>
                    </a:solidFill>
                    <a:round/>
                    <a:headEnd/>
                    <a:tailEnd/>
                  </a:ln>
                </p:spPr>
              </p:cxnSp>
              <p:grpSp>
                <p:nvGrpSpPr>
                  <p:cNvPr id="18" name="Group 17">
                    <a:extLst>
                      <a:ext uri="{FF2B5EF4-FFF2-40B4-BE49-F238E27FC236}">
                        <a16:creationId xmlns:a16="http://schemas.microsoft.com/office/drawing/2014/main" id="{109228A8-5E74-4554-859A-A51E545AF7BB}"/>
                      </a:ext>
                    </a:extLst>
                  </p:cNvPr>
                  <p:cNvGrpSpPr/>
                  <p:nvPr/>
                </p:nvGrpSpPr>
                <p:grpSpPr>
                  <a:xfrm>
                    <a:off x="5051346" y="3220556"/>
                    <a:ext cx="3508822" cy="882417"/>
                    <a:chOff x="1096370" y="3705852"/>
                    <a:chExt cx="3508822" cy="882417"/>
                  </a:xfrm>
                </p:grpSpPr>
                <p:grpSp>
                  <p:nvGrpSpPr>
                    <p:cNvPr id="34" name="Group 119">
                      <a:extLst>
                        <a:ext uri="{FF2B5EF4-FFF2-40B4-BE49-F238E27FC236}">
                          <a16:creationId xmlns:a16="http://schemas.microsoft.com/office/drawing/2014/main" id="{A52C54D4-369A-4E65-B2ED-FA354A1AFFBC}"/>
                        </a:ext>
                      </a:extLst>
                    </p:cNvPr>
                    <p:cNvGrpSpPr>
                      <a:grpSpLocks/>
                    </p:cNvGrpSpPr>
                    <p:nvPr/>
                  </p:nvGrpSpPr>
                  <p:grpSpPr bwMode="auto">
                    <a:xfrm>
                      <a:off x="1096370" y="3705852"/>
                      <a:ext cx="3508822" cy="882417"/>
                      <a:chOff x="1866900" y="3274538"/>
                      <a:chExt cx="3508822" cy="882383"/>
                    </a:xfrm>
                  </p:grpSpPr>
                  <p:grpSp>
                    <p:nvGrpSpPr>
                      <p:cNvPr id="48" name="Group 96">
                        <a:extLst>
                          <a:ext uri="{FF2B5EF4-FFF2-40B4-BE49-F238E27FC236}">
                            <a16:creationId xmlns:a16="http://schemas.microsoft.com/office/drawing/2014/main" id="{C6EF3383-4209-4308-A271-F76A8D8FB71B}"/>
                          </a:ext>
                        </a:extLst>
                      </p:cNvPr>
                      <p:cNvGrpSpPr>
                        <a:grpSpLocks/>
                      </p:cNvGrpSpPr>
                      <p:nvPr/>
                    </p:nvGrpSpPr>
                    <p:grpSpPr bwMode="auto">
                      <a:xfrm>
                        <a:off x="4283411" y="3274538"/>
                        <a:ext cx="1092311" cy="882383"/>
                        <a:chOff x="5274011" y="4666736"/>
                        <a:chExt cx="1092311" cy="882383"/>
                      </a:xfrm>
                    </p:grpSpPr>
                    <p:sp>
                      <p:nvSpPr>
                        <p:cNvPr id="50" name="Double Bracket 67">
                          <a:extLst>
                            <a:ext uri="{FF2B5EF4-FFF2-40B4-BE49-F238E27FC236}">
                              <a16:creationId xmlns:a16="http://schemas.microsoft.com/office/drawing/2014/main" id="{91CB333C-8216-4287-B3BF-A003D9931412}"/>
                            </a:ext>
                          </a:extLst>
                        </p:cNvPr>
                        <p:cNvSpPr>
                          <a:spLocks noChangeArrowheads="1"/>
                        </p:cNvSpPr>
                        <p:nvPr/>
                      </p:nvSpPr>
                      <p:spPr bwMode="auto">
                        <a:xfrm>
                          <a:off x="5274011" y="4919367"/>
                          <a:ext cx="692727" cy="629752"/>
                        </a:xfrm>
                        <a:prstGeom prst="bracketPair">
                          <a:avLst>
                            <a:gd name="adj" fmla="val 16667"/>
                          </a:avLst>
                        </a:prstGeom>
                        <a:noFill/>
                        <a:ln w="38100">
                          <a:solidFill>
                            <a:schemeClr val="tx1">
                              <a:lumMod val="75000"/>
                              <a:lumOff val="25000"/>
                            </a:schemeClr>
                          </a:solidFill>
                          <a:round/>
                          <a:headEnd/>
                          <a:tailEnd/>
                        </a:ln>
                      </p:spPr>
                      <p:txBody>
                        <a:bodyPr/>
                        <a:lstStyle/>
                        <a:p>
                          <a:pPr eaLnBrk="0" hangingPunct="0">
                            <a:lnSpc>
                              <a:spcPct val="81000"/>
                            </a:lnSpc>
                            <a:buClr>
                              <a:srgbClr val="000000"/>
                            </a:buClr>
                            <a:buFont typeface="Arial" pitchFamily="34" charset="0"/>
                            <a:buNone/>
                          </a:pPr>
                          <a:endParaRPr lang="en-US" altLang="en-US" dirty="0">
                            <a:solidFill>
                              <a:prstClr val="black"/>
                            </a:solidFill>
                            <a:latin typeface="Calibri" pitchFamily="34" charset="0"/>
                          </a:endParaRPr>
                        </a:p>
                      </p:txBody>
                    </p:sp>
                    <p:sp>
                      <p:nvSpPr>
                        <p:cNvPr id="53" name="TextBox 4">
                          <a:extLst>
                            <a:ext uri="{FF2B5EF4-FFF2-40B4-BE49-F238E27FC236}">
                              <a16:creationId xmlns:a16="http://schemas.microsoft.com/office/drawing/2014/main" id="{7540FBD0-F2F1-4116-9D4F-55F611B8C6FC}"/>
                            </a:ext>
                          </a:extLst>
                        </p:cNvPr>
                        <p:cNvSpPr txBox="1">
                          <a:spLocks noChangeArrowheads="1"/>
                        </p:cNvSpPr>
                        <p:nvPr/>
                      </p:nvSpPr>
                      <p:spPr bwMode="auto">
                        <a:xfrm>
                          <a:off x="5756722" y="4666736"/>
                          <a:ext cx="609600" cy="477036"/>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2500" dirty="0">
                              <a:solidFill>
                                <a:schemeClr val="tx1">
                                  <a:lumMod val="75000"/>
                                  <a:lumOff val="25000"/>
                                </a:schemeClr>
                              </a:solidFill>
                              <a:latin typeface="Gill Sans MT" panose="020B0502020104020203" pitchFamily="34" charset="0"/>
                              <a:ea typeface="MS PGothic" pitchFamily="34" charset="-128"/>
                            </a:rPr>
                            <a:t>−</a:t>
                          </a:r>
                          <a:endParaRPr lang="en-US" altLang="en-US" sz="2500" baseline="-25000" dirty="0">
                            <a:solidFill>
                              <a:schemeClr val="tx1">
                                <a:lumMod val="75000"/>
                                <a:lumOff val="25000"/>
                              </a:schemeClr>
                            </a:solidFill>
                            <a:latin typeface="Gill Sans MT" panose="020B0502020104020203" pitchFamily="34" charset="0"/>
                            <a:ea typeface="MS PGothic" pitchFamily="34" charset="-128"/>
                          </a:endParaRPr>
                        </a:p>
                      </p:txBody>
                    </p:sp>
                  </p:grpSp>
                  <mc:AlternateContent xmlns:mc="http://schemas.openxmlformats.org/markup-compatibility/2006" xmlns:a14="http://schemas.microsoft.com/office/drawing/2010/main">
                    <mc:Choice Requires="a14">
                      <p:sp>
                        <p:nvSpPr>
                          <p:cNvPr id="40" name="TextBox 4">
                            <a:extLst>
                              <a:ext uri="{FF2B5EF4-FFF2-40B4-BE49-F238E27FC236}">
                                <a16:creationId xmlns:a16="http://schemas.microsoft.com/office/drawing/2014/main" id="{5B98B35A-B3F4-49D3-9A78-0A83158A4EB9}"/>
                              </a:ext>
                            </a:extLst>
                          </p:cNvPr>
                          <p:cNvSpPr txBox="1">
                            <a:spLocks noChangeArrowheads="1"/>
                          </p:cNvSpPr>
                          <p:nvPr/>
                        </p:nvSpPr>
                        <p:spPr bwMode="auto">
                          <a:xfrm>
                            <a:off x="1866900" y="3597171"/>
                            <a:ext cx="2857500" cy="477038"/>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sz="2500" dirty="0">
                                <a:solidFill>
                                  <a:schemeClr val="tx1">
                                    <a:lumMod val="75000"/>
                                    <a:lumOff val="25000"/>
                                  </a:schemeClr>
                                </a:solidFill>
                                <a:latin typeface="Gill Sans MT" panose="020B0502020104020203" pitchFamily="34" charset="0"/>
                                <a:ea typeface="MS PGothic" pitchFamily="34" charset="-128"/>
                              </a:rPr>
                              <a:t>Cl     + e</a:t>
                            </a:r>
                            <a:r>
                              <a:rPr lang="en-US" altLang="en-US" sz="2500" baseline="30000" dirty="0">
                                <a:solidFill>
                                  <a:schemeClr val="tx1">
                                    <a:lumMod val="75000"/>
                                    <a:lumOff val="25000"/>
                                  </a:schemeClr>
                                </a:solidFill>
                                <a:latin typeface="Gill Sans MT" panose="020B0502020104020203" pitchFamily="34" charset="0"/>
                                <a:ea typeface="MS PGothic" pitchFamily="34" charset="-128"/>
                              </a:rPr>
                              <a:t>–</a:t>
                            </a:r>
                            <a:r>
                              <a:rPr lang="en-US" altLang="en-US" sz="2500" dirty="0">
                                <a:solidFill>
                                  <a:schemeClr val="tx1">
                                    <a:lumMod val="75000"/>
                                    <a:lumOff val="25000"/>
                                  </a:schemeClr>
                                </a:solidFill>
                                <a:latin typeface="Gill Sans MT" panose="020B0502020104020203" pitchFamily="34" charset="0"/>
                                <a:ea typeface="MS PGothic" pitchFamily="34" charset="-128"/>
                              </a:rPr>
                              <a:t> </a:t>
                            </a:r>
                            <a14:m>
                              <m:oMath xmlns:m="http://schemas.openxmlformats.org/officeDocument/2006/math">
                                <m:r>
                                  <a:rPr lang="en-US" altLang="en-US" sz="2500" i="0" smtClean="0">
                                    <a:solidFill>
                                      <a:schemeClr val="tx1">
                                        <a:lumMod val="75000"/>
                                        <a:lumOff val="25000"/>
                                      </a:schemeClr>
                                    </a:solidFill>
                                    <a:latin typeface="Cambria Math" panose="02040503050406030204" pitchFamily="18" charset="0"/>
                                    <a:ea typeface="Cambria Math" panose="02040503050406030204" pitchFamily="18" charset="0"/>
                                  </a:rPr>
                                  <m:t>⟶</m:t>
                                </m:r>
                              </m:oMath>
                            </a14:m>
                            <a:endParaRPr lang="en-US" altLang="en-US" sz="2500" baseline="-25000" dirty="0">
                              <a:solidFill>
                                <a:schemeClr val="tx1">
                                  <a:lumMod val="75000"/>
                                  <a:lumOff val="25000"/>
                                </a:schemeClr>
                              </a:solidFill>
                              <a:latin typeface="Gill Sans MT" panose="020B0502020104020203" pitchFamily="34" charset="0"/>
                              <a:ea typeface="MS PGothic" pitchFamily="34" charset="-128"/>
                            </a:endParaRPr>
                          </a:p>
                        </p:txBody>
                      </p:sp>
                    </mc:Choice>
                    <mc:Fallback xmlns="">
                      <p:sp>
                        <p:nvSpPr>
                          <p:cNvPr id="40" name="TextBox 4">
                            <a:extLst>
                              <a:ext uri="{FF2B5EF4-FFF2-40B4-BE49-F238E27FC236}">
                                <a16:creationId xmlns:a16="http://schemas.microsoft.com/office/drawing/2014/main" id="{5B98B35A-B3F4-49D3-9A78-0A83158A4EB9}"/>
                              </a:ext>
                            </a:extLst>
                          </p:cNvPr>
                          <p:cNvSpPr txBox="1">
                            <a:spLocks noRot="1" noChangeAspect="1" noMove="1" noResize="1" noEditPoints="1" noAdjustHandles="1" noChangeArrowheads="1" noChangeShapeType="1" noTextEdit="1"/>
                          </p:cNvSpPr>
                          <p:nvPr/>
                        </p:nvSpPr>
                        <p:spPr bwMode="auto">
                          <a:xfrm>
                            <a:off x="1866900" y="3597171"/>
                            <a:ext cx="2857500" cy="477038"/>
                          </a:xfrm>
                          <a:prstGeom prst="rect">
                            <a:avLst/>
                          </a:prstGeom>
                          <a:blipFill>
                            <a:blip r:embed="rId3"/>
                            <a:stretch>
                              <a:fillRect t="-11538" b="-29487"/>
                            </a:stretch>
                          </a:blipFill>
                          <a:ln w="9525">
                            <a:noFill/>
                            <a:miter lim="800000"/>
                            <a:headEnd/>
                            <a:tailEnd/>
                          </a:ln>
                        </p:spPr>
                        <p:txBody>
                          <a:bodyPr/>
                          <a:lstStyle/>
                          <a:p>
                            <a:r>
                              <a:rPr lang="en-US">
                                <a:noFill/>
                              </a:rPr>
                              <a:t> </a:t>
                            </a:r>
                          </a:p>
                        </p:txBody>
                      </p:sp>
                    </mc:Fallback>
                  </mc:AlternateContent>
                </p:grpSp>
                <p:sp>
                  <p:nvSpPr>
                    <p:cNvPr id="10" name="Oval 9">
                      <a:extLst>
                        <a:ext uri="{FF2B5EF4-FFF2-40B4-BE49-F238E27FC236}">
                          <a16:creationId xmlns:a16="http://schemas.microsoft.com/office/drawing/2014/main" id="{0562B60D-354A-479E-AD2F-02BFF9F9C815}"/>
                        </a:ext>
                      </a:extLst>
                    </p:cNvPr>
                    <p:cNvSpPr/>
                    <p:nvPr/>
                  </p:nvSpPr>
                  <p:spPr>
                    <a:xfrm>
                      <a:off x="1820270" y="3990901"/>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138B3134-FFAC-4844-8F68-C52052BEAB54}"/>
                        </a:ext>
                      </a:extLst>
                    </p:cNvPr>
                    <p:cNvSpPr/>
                    <p:nvPr/>
                  </p:nvSpPr>
                  <p:spPr>
                    <a:xfrm>
                      <a:off x="1666483" y="3990901"/>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6D09138-DD99-44F9-8082-1AE31DE9BD95}"/>
                        </a:ext>
                      </a:extLst>
                    </p:cNvPr>
                    <p:cNvSpPr/>
                    <p:nvPr/>
                  </p:nvSpPr>
                  <p:spPr>
                    <a:xfrm>
                      <a:off x="1525990" y="4267910"/>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D5DD28BA-5F85-45A6-88DD-1E63A57A4F41}"/>
                        </a:ext>
                      </a:extLst>
                    </p:cNvPr>
                    <p:cNvSpPr/>
                    <p:nvPr/>
                  </p:nvSpPr>
                  <p:spPr>
                    <a:xfrm>
                      <a:off x="1525990" y="4140036"/>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2A1A16D7-592D-4766-B6E4-B631C147348C}"/>
                        </a:ext>
                      </a:extLst>
                    </p:cNvPr>
                    <p:cNvSpPr/>
                    <p:nvPr/>
                  </p:nvSpPr>
                  <p:spPr>
                    <a:xfrm>
                      <a:off x="1668472" y="4426101"/>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8CC82CB1-8C19-4DDA-BDE1-819AF1A04079}"/>
                        </a:ext>
                      </a:extLst>
                    </p:cNvPr>
                    <p:cNvSpPr/>
                    <p:nvPr/>
                  </p:nvSpPr>
                  <p:spPr>
                    <a:xfrm>
                      <a:off x="1820270" y="4425162"/>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45B75056-4BB0-4195-8372-CA998E3B1F2F}"/>
                        </a:ext>
                      </a:extLst>
                    </p:cNvPr>
                    <p:cNvSpPr/>
                    <p:nvPr/>
                  </p:nvSpPr>
                  <p:spPr>
                    <a:xfrm>
                      <a:off x="1988508" y="4140035"/>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7DA700-95F2-4345-BF57-78482BB5F4E1}"/>
                        </a:ext>
                      </a:extLst>
                    </p:cNvPr>
                    <p:cNvSpPr/>
                    <p:nvPr/>
                  </p:nvSpPr>
                  <p:spPr>
                    <a:xfrm>
                      <a:off x="3597939" y="4026577"/>
                      <a:ext cx="572593" cy="477054"/>
                    </a:xfrm>
                    <a:prstGeom prst="rect">
                      <a:avLst/>
                    </a:prstGeom>
                  </p:spPr>
                  <p:txBody>
                    <a:bodyPr wrap="none">
                      <a:spAutoFit/>
                    </a:bodyPr>
                    <a:lstStyle/>
                    <a:p>
                      <a:r>
                        <a:rPr lang="en-US" altLang="en-US" sz="2500" dirty="0">
                          <a:solidFill>
                            <a:schemeClr val="tx1">
                              <a:lumMod val="75000"/>
                              <a:lumOff val="25000"/>
                            </a:schemeClr>
                          </a:solidFill>
                          <a:latin typeface="Gill Sans MT" panose="020B0502020104020203" pitchFamily="34" charset="0"/>
                          <a:ea typeface="MS PGothic" pitchFamily="34" charset="-128"/>
                        </a:rPr>
                        <a:t>Cl </a:t>
                      </a:r>
                      <a:endParaRPr lang="en-US" sz="2500" dirty="0">
                        <a:solidFill>
                          <a:schemeClr val="tx1">
                            <a:lumMod val="75000"/>
                            <a:lumOff val="25000"/>
                          </a:schemeClr>
                        </a:solidFill>
                      </a:endParaRPr>
                    </a:p>
                  </p:txBody>
                </p:sp>
                <p:sp>
                  <p:nvSpPr>
                    <p:cNvPr id="106" name="Oval 105">
                      <a:extLst>
                        <a:ext uri="{FF2B5EF4-FFF2-40B4-BE49-F238E27FC236}">
                          <a16:creationId xmlns:a16="http://schemas.microsoft.com/office/drawing/2014/main" id="{1FD28BF4-6026-4D78-9C76-5E2FAB23F84C}"/>
                        </a:ext>
                      </a:extLst>
                    </p:cNvPr>
                    <p:cNvSpPr/>
                    <p:nvPr/>
                  </p:nvSpPr>
                  <p:spPr>
                    <a:xfrm>
                      <a:off x="3848785" y="3990900"/>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C9C88178-4C3B-4FE4-840C-056F629B04EB}"/>
                        </a:ext>
                      </a:extLst>
                    </p:cNvPr>
                    <p:cNvSpPr/>
                    <p:nvPr/>
                  </p:nvSpPr>
                  <p:spPr>
                    <a:xfrm>
                      <a:off x="3694998" y="3990900"/>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C4FB4B2F-53F7-4547-BB1B-2F50081B8EB6}"/>
                        </a:ext>
                      </a:extLst>
                    </p:cNvPr>
                    <p:cNvSpPr/>
                    <p:nvPr/>
                  </p:nvSpPr>
                  <p:spPr>
                    <a:xfrm>
                      <a:off x="3554505" y="4267909"/>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D69C872-C610-46A5-9E6E-0C5F8D5A4601}"/>
                        </a:ext>
                      </a:extLst>
                    </p:cNvPr>
                    <p:cNvSpPr/>
                    <p:nvPr/>
                  </p:nvSpPr>
                  <p:spPr>
                    <a:xfrm>
                      <a:off x="3554505" y="4140035"/>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0A1D8C3-4B17-4921-A128-AC111650EC88}"/>
                        </a:ext>
                      </a:extLst>
                    </p:cNvPr>
                    <p:cNvSpPr/>
                    <p:nvPr/>
                  </p:nvSpPr>
                  <p:spPr>
                    <a:xfrm>
                      <a:off x="3696987" y="4426100"/>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86D32CCC-8244-4512-99CE-92421B4BF104}"/>
                        </a:ext>
                      </a:extLst>
                    </p:cNvPr>
                    <p:cNvSpPr/>
                    <p:nvPr/>
                  </p:nvSpPr>
                  <p:spPr>
                    <a:xfrm>
                      <a:off x="3848785" y="4425161"/>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353B826-F7D0-4667-91E7-E597404CD0C4}"/>
                        </a:ext>
                      </a:extLst>
                    </p:cNvPr>
                    <p:cNvSpPr/>
                    <p:nvPr/>
                  </p:nvSpPr>
                  <p:spPr>
                    <a:xfrm>
                      <a:off x="4017023" y="4140034"/>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CEE21A7-EDAB-4BE0-AD4C-7A5A8355E446}"/>
                        </a:ext>
                      </a:extLst>
                    </p:cNvPr>
                    <p:cNvSpPr/>
                    <p:nvPr/>
                  </p:nvSpPr>
                  <p:spPr>
                    <a:xfrm>
                      <a:off x="4017023" y="4267909"/>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E0604502-3767-4245-81F7-99FCB057C9C7}"/>
                      </a:ext>
                    </a:extLst>
                  </p:cNvPr>
                  <p:cNvGrpSpPr/>
                  <p:nvPr/>
                </p:nvGrpSpPr>
                <p:grpSpPr>
                  <a:xfrm>
                    <a:off x="5486784" y="4256082"/>
                    <a:ext cx="616027" cy="534441"/>
                    <a:chOff x="248705" y="4812626"/>
                    <a:chExt cx="616027" cy="534441"/>
                  </a:xfrm>
                </p:grpSpPr>
                <p:sp>
                  <p:nvSpPr>
                    <p:cNvPr id="115" name="Rectangle 114">
                      <a:extLst>
                        <a:ext uri="{FF2B5EF4-FFF2-40B4-BE49-F238E27FC236}">
                          <a16:creationId xmlns:a16="http://schemas.microsoft.com/office/drawing/2014/main" id="{ADA6108A-8645-48FA-B000-729DE79CA0B0}"/>
                        </a:ext>
                      </a:extLst>
                    </p:cNvPr>
                    <p:cNvSpPr/>
                    <p:nvPr/>
                  </p:nvSpPr>
                  <p:spPr>
                    <a:xfrm>
                      <a:off x="292139" y="4848303"/>
                      <a:ext cx="572593" cy="477054"/>
                    </a:xfrm>
                    <a:prstGeom prst="rect">
                      <a:avLst/>
                    </a:prstGeom>
                  </p:spPr>
                  <p:txBody>
                    <a:bodyPr wrap="none">
                      <a:spAutoFit/>
                    </a:bodyPr>
                    <a:lstStyle/>
                    <a:p>
                      <a:r>
                        <a:rPr lang="en-US" altLang="en-US" sz="2500" dirty="0">
                          <a:solidFill>
                            <a:schemeClr val="tx1">
                              <a:lumMod val="75000"/>
                              <a:lumOff val="25000"/>
                            </a:schemeClr>
                          </a:solidFill>
                          <a:latin typeface="Gill Sans MT" panose="020B0502020104020203" pitchFamily="34" charset="0"/>
                          <a:ea typeface="MS PGothic" pitchFamily="34" charset="-128"/>
                        </a:rPr>
                        <a:t>Cl </a:t>
                      </a:r>
                      <a:endParaRPr lang="en-US" sz="2500" dirty="0">
                        <a:solidFill>
                          <a:schemeClr val="tx1">
                            <a:lumMod val="75000"/>
                            <a:lumOff val="25000"/>
                          </a:schemeClr>
                        </a:solidFill>
                      </a:endParaRPr>
                    </a:p>
                  </p:txBody>
                </p:sp>
                <p:sp>
                  <p:nvSpPr>
                    <p:cNvPr id="116" name="Oval 115">
                      <a:extLst>
                        <a:ext uri="{FF2B5EF4-FFF2-40B4-BE49-F238E27FC236}">
                          <a16:creationId xmlns:a16="http://schemas.microsoft.com/office/drawing/2014/main" id="{7E9D0DCC-4FF4-47AB-9C15-37924EEDD35E}"/>
                        </a:ext>
                      </a:extLst>
                    </p:cNvPr>
                    <p:cNvSpPr/>
                    <p:nvPr/>
                  </p:nvSpPr>
                  <p:spPr>
                    <a:xfrm>
                      <a:off x="542985" y="4812626"/>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AB81BD14-59A8-43BD-9348-80F07992DE92}"/>
                        </a:ext>
                      </a:extLst>
                    </p:cNvPr>
                    <p:cNvSpPr/>
                    <p:nvPr/>
                  </p:nvSpPr>
                  <p:spPr>
                    <a:xfrm>
                      <a:off x="389198" y="4812626"/>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39A19C0D-DC1A-4D1D-9CAF-CE370D16F3C5}"/>
                        </a:ext>
                      </a:extLst>
                    </p:cNvPr>
                    <p:cNvSpPr/>
                    <p:nvPr/>
                  </p:nvSpPr>
                  <p:spPr>
                    <a:xfrm>
                      <a:off x="248705" y="5089635"/>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804E091E-F799-44E6-B173-259F872AA496}"/>
                        </a:ext>
                      </a:extLst>
                    </p:cNvPr>
                    <p:cNvSpPr/>
                    <p:nvPr/>
                  </p:nvSpPr>
                  <p:spPr>
                    <a:xfrm>
                      <a:off x="248705" y="4961761"/>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644B40FF-F720-4957-850C-8E2DEBF940D1}"/>
                        </a:ext>
                      </a:extLst>
                    </p:cNvPr>
                    <p:cNvSpPr/>
                    <p:nvPr/>
                  </p:nvSpPr>
                  <p:spPr>
                    <a:xfrm>
                      <a:off x="391187" y="5247826"/>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2BA7335F-0C16-4C91-B501-5D453250B063}"/>
                        </a:ext>
                      </a:extLst>
                    </p:cNvPr>
                    <p:cNvSpPr/>
                    <p:nvPr/>
                  </p:nvSpPr>
                  <p:spPr>
                    <a:xfrm>
                      <a:off x="542985" y="5246887"/>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C75A5420-03E5-4969-813D-653FA29ED2C3}"/>
                        </a:ext>
                      </a:extLst>
                    </p:cNvPr>
                    <p:cNvSpPr/>
                    <p:nvPr/>
                  </p:nvSpPr>
                  <p:spPr>
                    <a:xfrm>
                      <a:off x="711223" y="4961760"/>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D48822B4-2917-4300-8E94-E950746E8475}"/>
                        </a:ext>
                      </a:extLst>
                    </p:cNvPr>
                    <p:cNvSpPr/>
                    <p:nvPr/>
                  </p:nvSpPr>
                  <p:spPr>
                    <a:xfrm>
                      <a:off x="711223" y="5089635"/>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TextBox 4">
                    <a:extLst>
                      <a:ext uri="{FF2B5EF4-FFF2-40B4-BE49-F238E27FC236}">
                        <a16:creationId xmlns:a16="http://schemas.microsoft.com/office/drawing/2014/main" id="{0C0CE846-AFAC-4B8F-8C01-809E4E901AD7}"/>
                      </a:ext>
                    </a:extLst>
                  </p:cNvPr>
                  <p:cNvSpPr txBox="1">
                    <a:spLocks noChangeArrowheads="1"/>
                  </p:cNvSpPr>
                  <p:nvPr/>
                </p:nvSpPr>
                <p:spPr bwMode="auto">
                  <a:xfrm>
                    <a:off x="6173377" y="4291759"/>
                    <a:ext cx="838200" cy="477054"/>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2500" dirty="0">
                        <a:solidFill>
                          <a:schemeClr val="tx1">
                            <a:lumMod val="75000"/>
                            <a:lumOff val="25000"/>
                          </a:schemeClr>
                        </a:solidFill>
                        <a:latin typeface="Gill Sans MT" panose="020B0502020104020203" pitchFamily="34" charset="0"/>
                        <a:ea typeface="MS PGothic" pitchFamily="34" charset="-128"/>
                      </a:rPr>
                      <a:t>Na</a:t>
                    </a:r>
                    <a:endParaRPr lang="en-US" altLang="en-US" sz="25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138" name="Oval 137">
                    <a:extLst>
                      <a:ext uri="{FF2B5EF4-FFF2-40B4-BE49-F238E27FC236}">
                        <a16:creationId xmlns:a16="http://schemas.microsoft.com/office/drawing/2014/main" id="{6C487B16-102D-438D-A1F5-55C8346F90CF}"/>
                      </a:ext>
                    </a:extLst>
                  </p:cNvPr>
                  <p:cNvSpPr/>
                  <p:nvPr/>
                </p:nvSpPr>
                <p:spPr>
                  <a:xfrm>
                    <a:off x="6782140" y="4427511"/>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A9DD768A-2FCA-41CE-B012-407149EBD7F1}"/>
                          </a:ext>
                        </a:extLst>
                      </p:cNvPr>
                      <p:cNvSpPr/>
                      <p:nvPr/>
                    </p:nvSpPr>
                    <p:spPr>
                      <a:xfrm>
                        <a:off x="6859842" y="4338663"/>
                        <a:ext cx="635110" cy="477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500" i="1">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lang="en-US" sz="2500" dirty="0"/>
                      </a:p>
                    </p:txBody>
                  </p:sp>
                </mc:Choice>
                <mc:Fallback xmlns="">
                  <p:sp>
                    <p:nvSpPr>
                      <p:cNvPr id="139" name="Rectangle 138">
                        <a:extLst>
                          <a:ext uri="{FF2B5EF4-FFF2-40B4-BE49-F238E27FC236}">
                            <a16:creationId xmlns:a16="http://schemas.microsoft.com/office/drawing/2014/main" id="{A9DD768A-2FCA-41CE-B012-407149EBD7F1}"/>
                          </a:ext>
                        </a:extLst>
                      </p:cNvPr>
                      <p:cNvSpPr>
                        <a:spLocks noRot="1" noChangeAspect="1" noMove="1" noResize="1" noEditPoints="1" noAdjustHandles="1" noChangeArrowheads="1" noChangeShapeType="1" noTextEdit="1"/>
                      </p:cNvSpPr>
                      <p:nvPr/>
                    </p:nvSpPr>
                    <p:spPr>
                      <a:xfrm>
                        <a:off x="6859842" y="4338663"/>
                        <a:ext cx="635110" cy="477054"/>
                      </a:xfrm>
                      <a:prstGeom prst="rect">
                        <a:avLst/>
                      </a:prstGeom>
                      <a:blipFill>
                        <a:blip r:embed="rId4"/>
                        <a:stretch>
                          <a:fillRect/>
                        </a:stretch>
                      </a:blipFill>
                    </p:spPr>
                    <p:txBody>
                      <a:bodyPr/>
                      <a:lstStyle/>
                      <a:p>
                        <a:r>
                          <a:rPr lang="en-US">
                            <a:noFill/>
                          </a:rPr>
                          <a:t> </a:t>
                        </a:r>
                      </a:p>
                    </p:txBody>
                  </p:sp>
                </mc:Fallback>
              </mc:AlternateContent>
              <p:sp>
                <p:nvSpPr>
                  <p:cNvPr id="140" name="Double Bracket 67">
                    <a:extLst>
                      <a:ext uri="{FF2B5EF4-FFF2-40B4-BE49-F238E27FC236}">
                        <a16:creationId xmlns:a16="http://schemas.microsoft.com/office/drawing/2014/main" id="{68CF40AF-3337-4B14-A37E-A027AD3674CF}"/>
                      </a:ext>
                    </a:extLst>
                  </p:cNvPr>
                  <p:cNvSpPr>
                    <a:spLocks noChangeArrowheads="1"/>
                  </p:cNvSpPr>
                  <p:nvPr/>
                </p:nvSpPr>
                <p:spPr bwMode="auto">
                  <a:xfrm>
                    <a:off x="7461500" y="4252548"/>
                    <a:ext cx="692727" cy="629776"/>
                  </a:xfrm>
                  <a:prstGeom prst="bracketPair">
                    <a:avLst>
                      <a:gd name="adj" fmla="val 16667"/>
                    </a:avLst>
                  </a:prstGeom>
                  <a:noFill/>
                  <a:ln w="38100">
                    <a:solidFill>
                      <a:schemeClr val="tx1">
                        <a:lumMod val="75000"/>
                        <a:lumOff val="25000"/>
                      </a:schemeClr>
                    </a:solidFill>
                    <a:round/>
                    <a:headEnd/>
                    <a:tailEnd/>
                  </a:ln>
                </p:spPr>
                <p:txBody>
                  <a:bodyPr/>
                  <a:lstStyle/>
                  <a:p>
                    <a:pPr eaLnBrk="0" hangingPunct="0">
                      <a:lnSpc>
                        <a:spcPct val="81000"/>
                      </a:lnSpc>
                      <a:buClr>
                        <a:srgbClr val="000000"/>
                      </a:buClr>
                      <a:buFont typeface="Arial" pitchFamily="34" charset="0"/>
                      <a:buNone/>
                    </a:pPr>
                    <a:endParaRPr lang="en-US" altLang="en-US" dirty="0">
                      <a:solidFill>
                        <a:prstClr val="black"/>
                      </a:solidFill>
                      <a:latin typeface="Calibri" pitchFamily="34" charset="0"/>
                    </a:endParaRPr>
                  </a:p>
                </p:txBody>
              </p:sp>
              <p:sp>
                <p:nvSpPr>
                  <p:cNvPr id="142" name="Rectangle 141">
                    <a:extLst>
                      <a:ext uri="{FF2B5EF4-FFF2-40B4-BE49-F238E27FC236}">
                        <a16:creationId xmlns:a16="http://schemas.microsoft.com/office/drawing/2014/main" id="{2CEB476A-F45D-4531-823B-86A03B3B1003}"/>
                      </a:ext>
                    </a:extLst>
                  </p:cNvPr>
                  <p:cNvSpPr/>
                  <p:nvPr/>
                </p:nvSpPr>
                <p:spPr>
                  <a:xfrm>
                    <a:off x="8170657" y="4338663"/>
                    <a:ext cx="973343" cy="477054"/>
                  </a:xfrm>
                  <a:prstGeom prst="rect">
                    <a:avLst/>
                  </a:prstGeom>
                </p:spPr>
                <p:txBody>
                  <a:bodyPr wrap="none">
                    <a:spAutoFit/>
                  </a:bodyPr>
                  <a:lstStyle/>
                  <a:p>
                    <a:r>
                      <a:rPr lang="en-US" altLang="en-US" sz="2500" dirty="0">
                        <a:solidFill>
                          <a:schemeClr val="tx1">
                            <a:lumMod val="75000"/>
                            <a:lumOff val="25000"/>
                          </a:schemeClr>
                        </a:solidFill>
                        <a:latin typeface="Gill Sans MT" panose="020B0502020104020203" pitchFamily="34" charset="0"/>
                        <a:ea typeface="MS PGothic" pitchFamily="34" charset="-128"/>
                      </a:rPr>
                      <a:t>+ Na</a:t>
                    </a:r>
                    <a:r>
                      <a:rPr lang="en-US" altLang="en-US" sz="2500" baseline="30000" dirty="0">
                        <a:solidFill>
                          <a:schemeClr val="tx1">
                            <a:lumMod val="75000"/>
                            <a:lumOff val="25000"/>
                          </a:schemeClr>
                        </a:solidFill>
                        <a:latin typeface="Gill Sans MT" panose="020B0502020104020203" pitchFamily="34" charset="0"/>
                        <a:ea typeface="MS PGothic" pitchFamily="34" charset="-128"/>
                      </a:rPr>
                      <a:t>+</a:t>
                    </a:r>
                    <a:endParaRPr lang="en-US" sz="2500" dirty="0">
                      <a:solidFill>
                        <a:schemeClr val="tx1">
                          <a:lumMod val="75000"/>
                          <a:lumOff val="25000"/>
                        </a:schemeClr>
                      </a:solidFill>
                    </a:endParaRPr>
                  </a:p>
                </p:txBody>
              </p:sp>
            </p:grpSp>
          </p:grpSp>
          <p:sp>
            <p:nvSpPr>
              <p:cNvPr id="99" name="Oval 98">
                <a:extLst>
                  <a:ext uri="{FF2B5EF4-FFF2-40B4-BE49-F238E27FC236}">
                    <a16:creationId xmlns:a16="http://schemas.microsoft.com/office/drawing/2014/main" id="{34067CAE-9A36-4BA5-B30C-CCA7DFDCB2BF}"/>
                  </a:ext>
                </a:extLst>
              </p:cNvPr>
              <p:cNvSpPr/>
              <p:nvPr/>
            </p:nvSpPr>
            <p:spPr>
              <a:xfrm>
                <a:off x="6839019" y="3622276"/>
                <a:ext cx="109538" cy="9924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4">
            <a:extLst>
              <a:ext uri="{FF2B5EF4-FFF2-40B4-BE49-F238E27FC236}">
                <a16:creationId xmlns:a16="http://schemas.microsoft.com/office/drawing/2014/main" id="{FAB0B61A-1DC1-4269-B940-1AD75A2FD74C}"/>
              </a:ext>
            </a:extLst>
          </p:cNvPr>
          <p:cNvSpPr txBox="1">
            <a:spLocks noChangeArrowheads="1"/>
          </p:cNvSpPr>
          <p:nvPr/>
        </p:nvSpPr>
        <p:spPr bwMode="auto">
          <a:xfrm>
            <a:off x="0" y="5355141"/>
            <a:ext cx="7112527" cy="1338828"/>
          </a:xfrm>
          <a:prstGeom prst="rect">
            <a:avLst/>
          </a:prstGeom>
          <a:noFill/>
          <a:ln w="9525">
            <a:noFill/>
            <a:miter lim="800000"/>
            <a:headEnd/>
            <a:tailEnd/>
          </a:ln>
        </p:spPr>
        <p:txBody>
          <a:bodyPr wrap="square">
            <a:spAutoFit/>
          </a:bodyPr>
          <a:lstStyle/>
          <a:p>
            <a:pPr eaLnBrk="0" hangingPunct="0">
              <a:lnSpc>
                <a:spcPct val="90000"/>
              </a:lnSpc>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The </a:t>
            </a:r>
            <a:r>
              <a:rPr lang="en-US" altLang="en-US" b="1" dirty="0">
                <a:solidFill>
                  <a:srgbClr val="E47588"/>
                </a:solidFill>
                <a:latin typeface="Gill Sans MT" panose="020B0502020104020203" pitchFamily="34" charset="0"/>
                <a:ea typeface="MS PGothic" pitchFamily="34" charset="-128"/>
                <a:cs typeface="Times New Roman" pitchFamily="18" charset="0"/>
              </a:rPr>
              <a:t>chemical</a:t>
            </a:r>
            <a:r>
              <a:rPr lang="en-US" altLang="en-US" b="1"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altLang="en-US" b="1" dirty="0">
                <a:solidFill>
                  <a:srgbClr val="E47588"/>
                </a:solidFill>
                <a:latin typeface="Gill Sans MT" panose="020B0502020104020203" pitchFamily="34" charset="0"/>
                <a:ea typeface="MS PGothic" pitchFamily="34" charset="-128"/>
                <a:cs typeface="Times New Roman" pitchFamily="18" charset="0"/>
              </a:rPr>
              <a:t>formula</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or simply </a:t>
            </a:r>
            <a:r>
              <a:rPr lang="en-US" altLang="en-US" b="1" dirty="0">
                <a:solidFill>
                  <a:srgbClr val="E47588"/>
                </a:solidFill>
                <a:latin typeface="Gill Sans MT" panose="020B0502020104020203" pitchFamily="34" charset="0"/>
                <a:ea typeface="MS PGothic" pitchFamily="34" charset="-128"/>
                <a:cs typeface="Times New Roman" pitchFamily="18" charset="0"/>
              </a:rPr>
              <a:t>formula</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of an ionic compound denotes the constituent elements and the ratio in which they combine. </a:t>
            </a:r>
          </a:p>
          <a:p>
            <a:pPr eaLnBrk="0" hangingPunct="0">
              <a:lnSpc>
                <a:spcPct val="90000"/>
              </a:lnSpc>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a:p>
            <a:pPr eaLnBrk="0" hangingPunct="0">
              <a:lnSpc>
                <a:spcPct val="90000"/>
              </a:lnSpc>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Ionic compounds typically have a metal ion and a non–metal ion to form the compound.</a:t>
            </a:r>
          </a:p>
        </p:txBody>
      </p:sp>
      <p:sp>
        <p:nvSpPr>
          <p:cNvPr id="7" name="Rectangle 6">
            <a:extLst>
              <a:ext uri="{FF2B5EF4-FFF2-40B4-BE49-F238E27FC236}">
                <a16:creationId xmlns:a16="http://schemas.microsoft.com/office/drawing/2014/main" id="{9D7862E4-6CAD-4093-84AA-03D804773468}"/>
              </a:ext>
            </a:extLst>
          </p:cNvPr>
          <p:cNvSpPr/>
          <p:nvPr/>
        </p:nvSpPr>
        <p:spPr>
          <a:xfrm>
            <a:off x="-10851" y="4329969"/>
            <a:ext cx="4582851" cy="840230"/>
          </a:xfrm>
          <a:prstGeom prst="rect">
            <a:avLst/>
          </a:prstGeom>
        </p:spPr>
        <p:txBody>
          <a:bodyPr wrap="square">
            <a:spAutoFit/>
          </a:bodyPr>
          <a:lstStyle/>
          <a:p>
            <a:pPr eaLnBrk="0" hangingPunct="0">
              <a:lnSpc>
                <a:spcPct val="90000"/>
              </a:lnSpc>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The resulting electrically neutral compound, sodium chloride, is represented with the chemical formula NaCl.</a:t>
            </a:r>
          </a:p>
        </p:txBody>
      </p:sp>
    </p:spTree>
    <p:extLst>
      <p:ext uri="{BB962C8B-B14F-4D97-AF65-F5344CB8AC3E}">
        <p14:creationId xmlns:p14="http://schemas.microsoft.com/office/powerpoint/2010/main" val="273470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20</a:t>
            </a:fld>
            <a:endParaRPr lang="en-US" dirty="0">
              <a:solidFill>
                <a:schemeClr val="bg1"/>
              </a:solidFill>
            </a:endParaRPr>
          </a:p>
        </p:txBody>
      </p:sp>
      <p:sp>
        <p:nvSpPr>
          <p:cNvPr id="8" name="TextBox 4">
            <a:extLst>
              <a:ext uri="{FF2B5EF4-FFF2-40B4-BE49-F238E27FC236}">
                <a16:creationId xmlns:a16="http://schemas.microsoft.com/office/drawing/2014/main" id="{DCEFC190-9944-4D10-8153-ABC0702EF852}"/>
              </a:ext>
            </a:extLst>
          </p:cNvPr>
          <p:cNvSpPr txBox="1">
            <a:spLocks noChangeArrowheads="1"/>
          </p:cNvSpPr>
          <p:nvPr/>
        </p:nvSpPr>
        <p:spPr bwMode="auto">
          <a:xfrm>
            <a:off x="3175" y="1084263"/>
            <a:ext cx="8836025" cy="416204"/>
          </a:xfrm>
          <a:prstGeom prst="rect">
            <a:avLst/>
          </a:prstGeom>
          <a:noFill/>
          <a:ln w="9525">
            <a:noFill/>
            <a:miter lim="800000"/>
            <a:headEnd/>
            <a:tailEnd/>
          </a:ln>
        </p:spPr>
        <p:txBody>
          <a:bodyPr wrap="square">
            <a:spAutoFit/>
          </a:bodyPr>
          <a:lstStyle/>
          <a:p>
            <a:pPr eaLnBrk="0" hangingPunct="0">
              <a:lnSpc>
                <a:spcPct val="115000"/>
              </a:lnSpc>
              <a:buClr>
                <a:srgbClr val="000000"/>
              </a:buClr>
            </a:pPr>
            <a:r>
              <a:rPr lang="en-US" altLang="en-US" sz="2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Name the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following</a:t>
            </a:r>
            <a:r>
              <a:rPr lang="en-US" altLang="en-US" sz="2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ionic compounds: (a) </a:t>
            </a:r>
            <a:r>
              <a:rPr lang="en-US" altLang="en-US" sz="2000"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CaO</a:t>
            </a:r>
            <a:r>
              <a:rPr lang="en-US" altLang="en-US" sz="2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(b) Na</a:t>
            </a:r>
            <a:r>
              <a:rPr lang="en-US" altLang="en-US" sz="20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sz="2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 and (c) CuBr</a:t>
            </a:r>
            <a:r>
              <a:rPr lang="en-US" altLang="en-US" sz="20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endParaRPr lang="en-US" altLang="en-US" sz="2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
        <p:nvSpPr>
          <p:cNvPr id="9" name="TextBox 4">
            <a:extLst>
              <a:ext uri="{FF2B5EF4-FFF2-40B4-BE49-F238E27FC236}">
                <a16:creationId xmlns:a16="http://schemas.microsoft.com/office/drawing/2014/main" id="{6974F412-B827-46C5-BA99-F719BD404616}"/>
              </a:ext>
            </a:extLst>
          </p:cNvPr>
          <p:cNvSpPr txBox="1">
            <a:spLocks noChangeArrowheads="1"/>
          </p:cNvSpPr>
          <p:nvPr/>
        </p:nvSpPr>
        <p:spPr bwMode="auto">
          <a:xfrm>
            <a:off x="-3175" y="2181972"/>
            <a:ext cx="9147175" cy="704873"/>
          </a:xfrm>
          <a:prstGeom prst="rect">
            <a:avLst/>
          </a:prstGeom>
          <a:noFill/>
          <a:ln w="9525">
            <a:noFill/>
            <a:miter lim="800000"/>
            <a:headEnd/>
            <a:tailEnd/>
          </a:ln>
        </p:spPr>
        <p:txBody>
          <a:bodyPr wrap="square">
            <a:spAutoFit/>
          </a:bodyPr>
          <a:lstStyle/>
          <a:p>
            <a:pPr eaLnBrk="0" hangingPunct="0">
              <a:lnSpc>
                <a:spcPct val="115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Deduce the formulas of the following ionic compounds: (a) Iron(II) chloride, (b) strontium(II) oxide, and (c) potassium bromide.</a:t>
            </a:r>
          </a:p>
        </p:txBody>
      </p:sp>
      <p:sp>
        <p:nvSpPr>
          <p:cNvPr id="10" name="Content Placeholder 4">
            <a:extLst>
              <a:ext uri="{FF2B5EF4-FFF2-40B4-BE49-F238E27FC236}">
                <a16:creationId xmlns:a16="http://schemas.microsoft.com/office/drawing/2014/main" id="{B489E488-F35B-49E4-B62E-0D9223101772}"/>
              </a:ext>
            </a:extLst>
          </p:cNvPr>
          <p:cNvSpPr txBox="1">
            <a:spLocks/>
          </p:cNvSpPr>
          <p:nvPr/>
        </p:nvSpPr>
        <p:spPr>
          <a:xfrm>
            <a:off x="17740" y="3697712"/>
            <a:ext cx="9126260" cy="7048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Determine ion charges and make neutral compounds. (a) Mg and P, (b) </a:t>
            </a:r>
            <a:r>
              <a:rPr lang="en-US" sz="1800" dirty="0" err="1">
                <a:solidFill>
                  <a:schemeClr val="tx1">
                    <a:lumMod val="75000"/>
                    <a:lumOff val="25000"/>
                  </a:schemeClr>
                </a:solidFill>
                <a:latin typeface="Gill Sans MT" panose="020B0502020104020203" pitchFamily="34" charset="0"/>
                <a:cs typeface="Arial" panose="020B0604020202020204" pitchFamily="34" charset="0"/>
              </a:rPr>
              <a:t>Rb</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F, (c) Na and N, (d) Al and Br, (e) Li and S</a:t>
            </a:r>
          </a:p>
        </p:txBody>
      </p:sp>
      <p:sp>
        <p:nvSpPr>
          <p:cNvPr id="17" name="Rectangle 2">
            <a:extLst>
              <a:ext uri="{FF2B5EF4-FFF2-40B4-BE49-F238E27FC236}">
                <a16:creationId xmlns:a16="http://schemas.microsoft.com/office/drawing/2014/main" id="{0AAF7CCF-A4C5-44B1-96FF-E4A154132B58}"/>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Examples</a:t>
            </a:r>
          </a:p>
        </p:txBody>
      </p:sp>
      <p:sp>
        <p:nvSpPr>
          <p:cNvPr id="7" name="TextBox 6">
            <a:extLst>
              <a:ext uri="{FF2B5EF4-FFF2-40B4-BE49-F238E27FC236}">
                <a16:creationId xmlns:a16="http://schemas.microsoft.com/office/drawing/2014/main" id="{9CD54811-BFD2-429C-878C-1C214207CAE6}"/>
              </a:ext>
            </a:extLst>
          </p:cNvPr>
          <p:cNvSpPr txBox="1"/>
          <p:nvPr/>
        </p:nvSpPr>
        <p:spPr>
          <a:xfrm>
            <a:off x="190500" y="1456311"/>
            <a:ext cx="1644104" cy="338554"/>
          </a:xfrm>
          <a:prstGeom prst="rect">
            <a:avLst/>
          </a:prstGeom>
          <a:noFill/>
        </p:spPr>
        <p:txBody>
          <a:bodyPr wrap="none" rtlCol="0">
            <a:spAutoFit/>
          </a:bodyPr>
          <a:lstStyle/>
          <a:p>
            <a:r>
              <a:rPr lang="en-US" sz="1600" b="1" dirty="0">
                <a:solidFill>
                  <a:srgbClr val="E57689"/>
                </a:solidFill>
              </a:rPr>
              <a:t>(a) Calcium oxide</a:t>
            </a:r>
          </a:p>
        </p:txBody>
      </p:sp>
      <p:sp>
        <p:nvSpPr>
          <p:cNvPr id="18" name="TextBox 17">
            <a:extLst>
              <a:ext uri="{FF2B5EF4-FFF2-40B4-BE49-F238E27FC236}">
                <a16:creationId xmlns:a16="http://schemas.microsoft.com/office/drawing/2014/main" id="{E42E72F9-2F2F-424B-B469-EB610296C6BD}"/>
              </a:ext>
            </a:extLst>
          </p:cNvPr>
          <p:cNvSpPr txBox="1"/>
          <p:nvPr/>
        </p:nvSpPr>
        <p:spPr>
          <a:xfrm>
            <a:off x="2339742" y="1471887"/>
            <a:ext cx="1729961" cy="338554"/>
          </a:xfrm>
          <a:prstGeom prst="rect">
            <a:avLst/>
          </a:prstGeom>
          <a:noFill/>
        </p:spPr>
        <p:txBody>
          <a:bodyPr wrap="none" rtlCol="0">
            <a:spAutoFit/>
          </a:bodyPr>
          <a:lstStyle/>
          <a:p>
            <a:r>
              <a:rPr lang="en-US" sz="1600" b="1" dirty="0">
                <a:solidFill>
                  <a:srgbClr val="E57689"/>
                </a:solidFill>
              </a:rPr>
              <a:t>(b) Sodium nitride</a:t>
            </a:r>
          </a:p>
        </p:txBody>
      </p:sp>
      <p:sp>
        <p:nvSpPr>
          <p:cNvPr id="19" name="TextBox 18">
            <a:extLst>
              <a:ext uri="{FF2B5EF4-FFF2-40B4-BE49-F238E27FC236}">
                <a16:creationId xmlns:a16="http://schemas.microsoft.com/office/drawing/2014/main" id="{11DC41C6-C60B-4409-98CC-1A1B3D964D2C}"/>
              </a:ext>
            </a:extLst>
          </p:cNvPr>
          <p:cNvSpPr txBox="1"/>
          <p:nvPr/>
        </p:nvSpPr>
        <p:spPr>
          <a:xfrm>
            <a:off x="4469324" y="1471887"/>
            <a:ext cx="2068900" cy="338554"/>
          </a:xfrm>
          <a:prstGeom prst="rect">
            <a:avLst/>
          </a:prstGeom>
          <a:noFill/>
        </p:spPr>
        <p:txBody>
          <a:bodyPr wrap="none" rtlCol="0">
            <a:spAutoFit/>
          </a:bodyPr>
          <a:lstStyle/>
          <a:p>
            <a:r>
              <a:rPr lang="en-US" sz="1600" b="1" dirty="0">
                <a:solidFill>
                  <a:srgbClr val="E57689"/>
                </a:solidFill>
              </a:rPr>
              <a:t>(c) Copper(II) bromide</a:t>
            </a:r>
          </a:p>
        </p:txBody>
      </p:sp>
      <p:sp>
        <p:nvSpPr>
          <p:cNvPr id="23" name="TextBox 22">
            <a:extLst>
              <a:ext uri="{FF2B5EF4-FFF2-40B4-BE49-F238E27FC236}">
                <a16:creationId xmlns:a16="http://schemas.microsoft.com/office/drawing/2014/main" id="{4F592A26-9F01-476B-A021-8C081FFE45E1}"/>
              </a:ext>
            </a:extLst>
          </p:cNvPr>
          <p:cNvSpPr txBox="1"/>
          <p:nvPr/>
        </p:nvSpPr>
        <p:spPr>
          <a:xfrm>
            <a:off x="1080043" y="4629388"/>
            <a:ext cx="1087157" cy="369332"/>
          </a:xfrm>
          <a:prstGeom prst="rect">
            <a:avLst/>
          </a:prstGeom>
          <a:noFill/>
        </p:spPr>
        <p:txBody>
          <a:bodyPr wrap="none" rtlCol="0">
            <a:spAutoFit/>
          </a:bodyPr>
          <a:lstStyle/>
          <a:p>
            <a:r>
              <a:rPr lang="en-US" b="1" dirty="0">
                <a:solidFill>
                  <a:srgbClr val="E57689"/>
                </a:solidFill>
              </a:rPr>
              <a:t>(a) Mg</a:t>
            </a:r>
            <a:r>
              <a:rPr lang="en-US" b="1" baseline="-25000" dirty="0">
                <a:solidFill>
                  <a:srgbClr val="E57689"/>
                </a:solidFill>
              </a:rPr>
              <a:t>3</a:t>
            </a:r>
            <a:r>
              <a:rPr lang="en-US" b="1" dirty="0">
                <a:solidFill>
                  <a:srgbClr val="E57689"/>
                </a:solidFill>
              </a:rPr>
              <a:t>P</a:t>
            </a:r>
            <a:r>
              <a:rPr lang="en-US" b="1" baseline="-25000" dirty="0">
                <a:solidFill>
                  <a:srgbClr val="E57689"/>
                </a:solidFill>
              </a:rPr>
              <a:t>2</a:t>
            </a:r>
            <a:endParaRPr lang="en-US" b="1" dirty="0">
              <a:solidFill>
                <a:srgbClr val="E57689"/>
              </a:solidFill>
            </a:endParaRPr>
          </a:p>
        </p:txBody>
      </p:sp>
      <p:sp>
        <p:nvSpPr>
          <p:cNvPr id="24" name="TextBox 23">
            <a:extLst>
              <a:ext uri="{FF2B5EF4-FFF2-40B4-BE49-F238E27FC236}">
                <a16:creationId xmlns:a16="http://schemas.microsoft.com/office/drawing/2014/main" id="{61B63ABC-7C70-4EC7-B720-2797CEAA06B1}"/>
              </a:ext>
            </a:extLst>
          </p:cNvPr>
          <p:cNvSpPr txBox="1"/>
          <p:nvPr/>
        </p:nvSpPr>
        <p:spPr>
          <a:xfrm>
            <a:off x="2246470" y="4629388"/>
            <a:ext cx="864339" cy="369332"/>
          </a:xfrm>
          <a:prstGeom prst="rect">
            <a:avLst/>
          </a:prstGeom>
          <a:noFill/>
        </p:spPr>
        <p:txBody>
          <a:bodyPr wrap="none" rtlCol="0">
            <a:spAutoFit/>
          </a:bodyPr>
          <a:lstStyle/>
          <a:p>
            <a:r>
              <a:rPr lang="en-US" b="1" dirty="0">
                <a:solidFill>
                  <a:srgbClr val="E57689"/>
                </a:solidFill>
              </a:rPr>
              <a:t>(b) </a:t>
            </a:r>
            <a:r>
              <a:rPr lang="en-US" b="1" dirty="0" err="1">
                <a:solidFill>
                  <a:srgbClr val="E57689"/>
                </a:solidFill>
              </a:rPr>
              <a:t>RbF</a:t>
            </a:r>
            <a:endParaRPr lang="en-US" b="1" dirty="0">
              <a:solidFill>
                <a:srgbClr val="E57689"/>
              </a:solidFill>
            </a:endParaRPr>
          </a:p>
        </p:txBody>
      </p:sp>
      <p:sp>
        <p:nvSpPr>
          <p:cNvPr id="25" name="TextBox 24">
            <a:extLst>
              <a:ext uri="{FF2B5EF4-FFF2-40B4-BE49-F238E27FC236}">
                <a16:creationId xmlns:a16="http://schemas.microsoft.com/office/drawing/2014/main" id="{2752F644-319B-413B-99C4-633D1DE2A3E5}"/>
              </a:ext>
            </a:extLst>
          </p:cNvPr>
          <p:cNvSpPr txBox="1"/>
          <p:nvPr/>
        </p:nvSpPr>
        <p:spPr>
          <a:xfrm>
            <a:off x="3194133" y="4629388"/>
            <a:ext cx="987771" cy="369332"/>
          </a:xfrm>
          <a:prstGeom prst="rect">
            <a:avLst/>
          </a:prstGeom>
          <a:noFill/>
        </p:spPr>
        <p:txBody>
          <a:bodyPr wrap="none" rtlCol="0">
            <a:spAutoFit/>
          </a:bodyPr>
          <a:lstStyle/>
          <a:p>
            <a:r>
              <a:rPr lang="en-US" b="1" dirty="0">
                <a:solidFill>
                  <a:srgbClr val="E57689"/>
                </a:solidFill>
              </a:rPr>
              <a:t>(c) Na</a:t>
            </a:r>
            <a:r>
              <a:rPr lang="en-US" b="1" baseline="-25000" dirty="0">
                <a:solidFill>
                  <a:srgbClr val="E57689"/>
                </a:solidFill>
              </a:rPr>
              <a:t>3</a:t>
            </a:r>
            <a:r>
              <a:rPr lang="en-US" b="1" dirty="0">
                <a:solidFill>
                  <a:srgbClr val="E57689"/>
                </a:solidFill>
              </a:rPr>
              <a:t>N</a:t>
            </a:r>
          </a:p>
        </p:txBody>
      </p:sp>
      <p:sp>
        <p:nvSpPr>
          <p:cNvPr id="26" name="TextBox 25">
            <a:extLst>
              <a:ext uri="{FF2B5EF4-FFF2-40B4-BE49-F238E27FC236}">
                <a16:creationId xmlns:a16="http://schemas.microsoft.com/office/drawing/2014/main" id="{623F18A3-ACC1-492F-BC0B-2B044AF0FAB2}"/>
              </a:ext>
            </a:extLst>
          </p:cNvPr>
          <p:cNvSpPr txBox="1"/>
          <p:nvPr/>
        </p:nvSpPr>
        <p:spPr>
          <a:xfrm>
            <a:off x="4276448" y="4629388"/>
            <a:ext cx="990977" cy="369332"/>
          </a:xfrm>
          <a:prstGeom prst="rect">
            <a:avLst/>
          </a:prstGeom>
          <a:noFill/>
        </p:spPr>
        <p:txBody>
          <a:bodyPr wrap="none" rtlCol="0">
            <a:spAutoFit/>
          </a:bodyPr>
          <a:lstStyle/>
          <a:p>
            <a:r>
              <a:rPr lang="en-US" b="1" dirty="0">
                <a:solidFill>
                  <a:srgbClr val="E57689"/>
                </a:solidFill>
              </a:rPr>
              <a:t>(d) AlBr</a:t>
            </a:r>
            <a:r>
              <a:rPr lang="en-US" b="1" baseline="-25000" dirty="0">
                <a:solidFill>
                  <a:srgbClr val="E57689"/>
                </a:solidFill>
              </a:rPr>
              <a:t>3</a:t>
            </a:r>
            <a:endParaRPr lang="en-US" b="1" dirty="0">
              <a:solidFill>
                <a:srgbClr val="E57689"/>
              </a:solidFill>
            </a:endParaRPr>
          </a:p>
        </p:txBody>
      </p:sp>
      <p:sp>
        <p:nvSpPr>
          <p:cNvPr id="27" name="TextBox 26">
            <a:extLst>
              <a:ext uri="{FF2B5EF4-FFF2-40B4-BE49-F238E27FC236}">
                <a16:creationId xmlns:a16="http://schemas.microsoft.com/office/drawing/2014/main" id="{39536094-9533-4C2E-9BAD-7CE8A1ADE515}"/>
              </a:ext>
            </a:extLst>
          </p:cNvPr>
          <p:cNvSpPr txBox="1"/>
          <p:nvPr/>
        </p:nvSpPr>
        <p:spPr>
          <a:xfrm>
            <a:off x="5341129" y="4635411"/>
            <a:ext cx="838691" cy="369332"/>
          </a:xfrm>
          <a:prstGeom prst="rect">
            <a:avLst/>
          </a:prstGeom>
          <a:noFill/>
        </p:spPr>
        <p:txBody>
          <a:bodyPr wrap="none" rtlCol="0">
            <a:spAutoFit/>
          </a:bodyPr>
          <a:lstStyle/>
          <a:p>
            <a:r>
              <a:rPr lang="en-US" b="1" dirty="0">
                <a:solidFill>
                  <a:srgbClr val="E57689"/>
                </a:solidFill>
              </a:rPr>
              <a:t>(e) Li</a:t>
            </a:r>
            <a:r>
              <a:rPr lang="en-US" b="1" baseline="-25000" dirty="0">
                <a:solidFill>
                  <a:srgbClr val="E57689"/>
                </a:solidFill>
              </a:rPr>
              <a:t>2</a:t>
            </a:r>
            <a:r>
              <a:rPr lang="en-US" b="1" dirty="0">
                <a:solidFill>
                  <a:srgbClr val="E57689"/>
                </a:solidFill>
              </a:rPr>
              <a:t>S</a:t>
            </a:r>
          </a:p>
        </p:txBody>
      </p:sp>
      <p:sp>
        <p:nvSpPr>
          <p:cNvPr id="11" name="TextBox 10">
            <a:extLst>
              <a:ext uri="{FF2B5EF4-FFF2-40B4-BE49-F238E27FC236}">
                <a16:creationId xmlns:a16="http://schemas.microsoft.com/office/drawing/2014/main" id="{6547EA89-FAC5-401E-905E-322C3EAE015C}"/>
              </a:ext>
            </a:extLst>
          </p:cNvPr>
          <p:cNvSpPr txBox="1"/>
          <p:nvPr/>
        </p:nvSpPr>
        <p:spPr>
          <a:xfrm>
            <a:off x="17740" y="2907573"/>
            <a:ext cx="1245982"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(a) Fe</a:t>
            </a:r>
            <a:r>
              <a:rPr lang="en-US" sz="1600" baseline="30000" dirty="0">
                <a:solidFill>
                  <a:srgbClr val="E57689"/>
                </a:solidFill>
                <a:latin typeface="Gill Sans MT" panose="020B0502020104020203" pitchFamily="34" charset="0"/>
              </a:rPr>
              <a:t>2+</a:t>
            </a:r>
            <a:r>
              <a:rPr lang="en-US" sz="1600" dirty="0">
                <a:solidFill>
                  <a:srgbClr val="E57689"/>
                </a:solidFill>
                <a:latin typeface="Gill Sans MT" panose="020B0502020104020203" pitchFamily="34" charset="0"/>
              </a:rPr>
              <a:t>  Cl</a:t>
            </a:r>
            <a:r>
              <a:rPr lang="en-US" sz="1600" baseline="30000" dirty="0">
                <a:solidFill>
                  <a:srgbClr val="E57689"/>
                </a:solidFill>
                <a:latin typeface="Gill Sans MT" panose="020B0502020104020203" pitchFamily="34" charset="0"/>
              </a:rPr>
              <a:t>–1</a:t>
            </a:r>
            <a:endParaRPr lang="en-US" sz="1600" dirty="0">
              <a:solidFill>
                <a:srgbClr val="E57689"/>
              </a:solidFill>
              <a:latin typeface="Gill Sans MT" panose="020B0502020104020203" pitchFamily="34" charset="0"/>
            </a:endParaRPr>
          </a:p>
        </p:txBody>
      </p:sp>
      <p:cxnSp>
        <p:nvCxnSpPr>
          <p:cNvPr id="16" name="Straight Arrow Connector 15">
            <a:extLst>
              <a:ext uri="{FF2B5EF4-FFF2-40B4-BE49-F238E27FC236}">
                <a16:creationId xmlns:a16="http://schemas.microsoft.com/office/drawing/2014/main" id="{D95B812F-C9DE-4A27-85C3-7A19FF9D6701}"/>
              </a:ext>
            </a:extLst>
          </p:cNvPr>
          <p:cNvCxnSpPr/>
          <p:nvPr/>
        </p:nvCxnSpPr>
        <p:spPr>
          <a:xfrm>
            <a:off x="1286097" y="3097613"/>
            <a:ext cx="414864"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39C0178-87A1-4EA1-B3FB-F66AE0718197}"/>
              </a:ext>
            </a:extLst>
          </p:cNvPr>
          <p:cNvSpPr txBox="1"/>
          <p:nvPr/>
        </p:nvSpPr>
        <p:spPr>
          <a:xfrm>
            <a:off x="1723336" y="2907573"/>
            <a:ext cx="968663"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Fe</a:t>
            </a:r>
            <a:r>
              <a:rPr lang="en-US" sz="1600" baseline="30000" dirty="0">
                <a:solidFill>
                  <a:srgbClr val="E57689"/>
                </a:solidFill>
                <a:latin typeface="Gill Sans MT" panose="020B0502020104020203" pitchFamily="34" charset="0"/>
              </a:rPr>
              <a:t>2+</a:t>
            </a:r>
            <a:r>
              <a:rPr lang="en-US" sz="1600" dirty="0">
                <a:solidFill>
                  <a:srgbClr val="E57689"/>
                </a:solidFill>
                <a:latin typeface="Gill Sans MT" panose="020B0502020104020203" pitchFamily="34" charset="0"/>
              </a:rPr>
              <a:t>  Cl</a:t>
            </a:r>
            <a:r>
              <a:rPr lang="en-US" sz="1600" baseline="30000" dirty="0">
                <a:solidFill>
                  <a:srgbClr val="E57689"/>
                </a:solidFill>
                <a:latin typeface="Gill Sans MT" panose="020B0502020104020203" pitchFamily="34" charset="0"/>
              </a:rPr>
              <a:t>–1</a:t>
            </a:r>
            <a:endParaRPr lang="en-US" sz="1600" dirty="0">
              <a:solidFill>
                <a:srgbClr val="E57689"/>
              </a:solidFill>
              <a:latin typeface="Gill Sans MT" panose="020B0502020104020203" pitchFamily="34" charset="0"/>
            </a:endParaRPr>
          </a:p>
        </p:txBody>
      </p:sp>
      <p:cxnSp>
        <p:nvCxnSpPr>
          <p:cNvPr id="30" name="Straight Arrow Connector 29">
            <a:extLst>
              <a:ext uri="{FF2B5EF4-FFF2-40B4-BE49-F238E27FC236}">
                <a16:creationId xmlns:a16="http://schemas.microsoft.com/office/drawing/2014/main" id="{28E8DAA7-CE00-452A-BF5F-67280914C2BA}"/>
              </a:ext>
            </a:extLst>
          </p:cNvPr>
          <p:cNvCxnSpPr/>
          <p:nvPr/>
        </p:nvCxnSpPr>
        <p:spPr>
          <a:xfrm>
            <a:off x="2145049" y="3033536"/>
            <a:ext cx="341763" cy="158008"/>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8EE3B28-4E97-42F8-93B7-55A960173A00}"/>
              </a:ext>
            </a:extLst>
          </p:cNvPr>
          <p:cNvCxnSpPr/>
          <p:nvPr/>
        </p:nvCxnSpPr>
        <p:spPr>
          <a:xfrm flipH="1">
            <a:off x="2049186" y="3064294"/>
            <a:ext cx="380334" cy="82205"/>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8F63AF2-7FF2-48A4-8840-F53EA2C28DCB}"/>
              </a:ext>
            </a:extLst>
          </p:cNvPr>
          <p:cNvSpPr txBox="1"/>
          <p:nvPr/>
        </p:nvSpPr>
        <p:spPr>
          <a:xfrm>
            <a:off x="3017849" y="2907573"/>
            <a:ext cx="635239"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FeCl</a:t>
            </a:r>
            <a:r>
              <a:rPr lang="en-US" sz="1600" baseline="-25000" dirty="0">
                <a:solidFill>
                  <a:srgbClr val="E57689"/>
                </a:solidFill>
                <a:latin typeface="Gill Sans MT" panose="020B0502020104020203" pitchFamily="34" charset="0"/>
              </a:rPr>
              <a:t>2</a:t>
            </a:r>
            <a:endParaRPr lang="en-US" sz="1600" dirty="0">
              <a:solidFill>
                <a:srgbClr val="E57689"/>
              </a:solidFill>
              <a:latin typeface="Gill Sans MT" panose="020B0502020104020203" pitchFamily="34" charset="0"/>
            </a:endParaRPr>
          </a:p>
        </p:txBody>
      </p:sp>
      <p:cxnSp>
        <p:nvCxnSpPr>
          <p:cNvPr id="34" name="Straight Arrow Connector 33">
            <a:extLst>
              <a:ext uri="{FF2B5EF4-FFF2-40B4-BE49-F238E27FC236}">
                <a16:creationId xmlns:a16="http://schemas.microsoft.com/office/drawing/2014/main" id="{48393377-3659-4D4C-B884-E7FBF22FDD1E}"/>
              </a:ext>
            </a:extLst>
          </p:cNvPr>
          <p:cNvCxnSpPr/>
          <p:nvPr/>
        </p:nvCxnSpPr>
        <p:spPr>
          <a:xfrm>
            <a:off x="2634849" y="3108252"/>
            <a:ext cx="414864"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E99F660-CF60-46A1-A4DD-0D3A66E837A0}"/>
              </a:ext>
            </a:extLst>
          </p:cNvPr>
          <p:cNvSpPr txBox="1"/>
          <p:nvPr/>
        </p:nvSpPr>
        <p:spPr>
          <a:xfrm>
            <a:off x="-4635" y="3241352"/>
            <a:ext cx="1223412"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(b) Sr</a:t>
            </a:r>
            <a:r>
              <a:rPr lang="en-US" sz="1600" baseline="30000" dirty="0">
                <a:solidFill>
                  <a:srgbClr val="E57689"/>
                </a:solidFill>
                <a:latin typeface="Gill Sans MT" panose="020B0502020104020203" pitchFamily="34" charset="0"/>
              </a:rPr>
              <a:t>2+</a:t>
            </a:r>
            <a:r>
              <a:rPr lang="en-US" sz="1600" dirty="0">
                <a:solidFill>
                  <a:srgbClr val="E57689"/>
                </a:solidFill>
                <a:latin typeface="Gill Sans MT" panose="020B0502020104020203" pitchFamily="34" charset="0"/>
              </a:rPr>
              <a:t>  O</a:t>
            </a:r>
            <a:r>
              <a:rPr lang="en-US" sz="1600" baseline="30000" dirty="0">
                <a:solidFill>
                  <a:srgbClr val="E57689"/>
                </a:solidFill>
                <a:latin typeface="Gill Sans MT" panose="020B0502020104020203" pitchFamily="34" charset="0"/>
              </a:rPr>
              <a:t>–2</a:t>
            </a:r>
            <a:endParaRPr lang="en-US" sz="1600" dirty="0">
              <a:solidFill>
                <a:srgbClr val="E57689"/>
              </a:solidFill>
              <a:latin typeface="Gill Sans MT" panose="020B0502020104020203" pitchFamily="34" charset="0"/>
            </a:endParaRPr>
          </a:p>
        </p:txBody>
      </p:sp>
      <p:cxnSp>
        <p:nvCxnSpPr>
          <p:cNvPr id="36" name="Straight Arrow Connector 35">
            <a:extLst>
              <a:ext uri="{FF2B5EF4-FFF2-40B4-BE49-F238E27FC236}">
                <a16:creationId xmlns:a16="http://schemas.microsoft.com/office/drawing/2014/main" id="{A16F0CDF-9209-45EE-995D-77949126A337}"/>
              </a:ext>
            </a:extLst>
          </p:cNvPr>
          <p:cNvCxnSpPr/>
          <p:nvPr/>
        </p:nvCxnSpPr>
        <p:spPr>
          <a:xfrm>
            <a:off x="1263722" y="3431392"/>
            <a:ext cx="414864"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27814B6-B842-449B-89AE-E6FD913FD955}"/>
              </a:ext>
            </a:extLst>
          </p:cNvPr>
          <p:cNvSpPr txBox="1"/>
          <p:nvPr/>
        </p:nvSpPr>
        <p:spPr>
          <a:xfrm>
            <a:off x="1700961" y="3241352"/>
            <a:ext cx="931665"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Sr</a:t>
            </a:r>
            <a:r>
              <a:rPr lang="en-US" sz="1600" baseline="30000" dirty="0">
                <a:solidFill>
                  <a:srgbClr val="E57689"/>
                </a:solidFill>
                <a:latin typeface="Gill Sans MT" panose="020B0502020104020203" pitchFamily="34" charset="0"/>
              </a:rPr>
              <a:t>2+</a:t>
            </a:r>
            <a:r>
              <a:rPr lang="en-US" sz="1600" dirty="0">
                <a:solidFill>
                  <a:srgbClr val="E57689"/>
                </a:solidFill>
                <a:latin typeface="Gill Sans MT" panose="020B0502020104020203" pitchFamily="34" charset="0"/>
              </a:rPr>
              <a:t>  O</a:t>
            </a:r>
            <a:r>
              <a:rPr lang="en-US" sz="1600" baseline="30000" dirty="0">
                <a:solidFill>
                  <a:srgbClr val="E57689"/>
                </a:solidFill>
                <a:latin typeface="Gill Sans MT" panose="020B0502020104020203" pitchFamily="34" charset="0"/>
              </a:rPr>
              <a:t>–2</a:t>
            </a:r>
            <a:endParaRPr lang="en-US" sz="1600" dirty="0">
              <a:solidFill>
                <a:srgbClr val="E57689"/>
              </a:solidFill>
              <a:latin typeface="Gill Sans MT" panose="020B0502020104020203" pitchFamily="34" charset="0"/>
            </a:endParaRPr>
          </a:p>
        </p:txBody>
      </p:sp>
      <p:cxnSp>
        <p:nvCxnSpPr>
          <p:cNvPr id="38" name="Straight Arrow Connector 37">
            <a:extLst>
              <a:ext uri="{FF2B5EF4-FFF2-40B4-BE49-F238E27FC236}">
                <a16:creationId xmlns:a16="http://schemas.microsoft.com/office/drawing/2014/main" id="{33A8931E-2A36-4193-9546-F81A0992749E}"/>
              </a:ext>
            </a:extLst>
          </p:cNvPr>
          <p:cNvCxnSpPr/>
          <p:nvPr/>
        </p:nvCxnSpPr>
        <p:spPr>
          <a:xfrm>
            <a:off x="2122674" y="3367315"/>
            <a:ext cx="341763" cy="158008"/>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6132CEF-B7F8-4BB4-8BE2-C7160ED722E4}"/>
              </a:ext>
            </a:extLst>
          </p:cNvPr>
          <p:cNvCxnSpPr/>
          <p:nvPr/>
        </p:nvCxnSpPr>
        <p:spPr>
          <a:xfrm flipH="1">
            <a:off x="2026811" y="3398073"/>
            <a:ext cx="380334" cy="82205"/>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A922AFB-39A0-4657-97CD-E3AB8FBB9411}"/>
              </a:ext>
            </a:extLst>
          </p:cNvPr>
          <p:cNvSpPr txBox="1"/>
          <p:nvPr/>
        </p:nvSpPr>
        <p:spPr>
          <a:xfrm>
            <a:off x="2995474" y="3241352"/>
            <a:ext cx="667170"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Sr</a:t>
            </a:r>
            <a:r>
              <a:rPr lang="en-US" sz="1600" baseline="-25000" dirty="0">
                <a:solidFill>
                  <a:srgbClr val="E57689"/>
                </a:solidFill>
                <a:latin typeface="Gill Sans MT" panose="020B0502020104020203" pitchFamily="34" charset="0"/>
              </a:rPr>
              <a:t>2</a:t>
            </a:r>
            <a:r>
              <a:rPr lang="en-US" sz="1600" dirty="0">
                <a:solidFill>
                  <a:srgbClr val="E57689"/>
                </a:solidFill>
                <a:latin typeface="Gill Sans MT" panose="020B0502020104020203" pitchFamily="34" charset="0"/>
              </a:rPr>
              <a:t>O</a:t>
            </a:r>
            <a:r>
              <a:rPr lang="en-US" sz="1600" baseline="-25000" dirty="0">
                <a:solidFill>
                  <a:srgbClr val="E57689"/>
                </a:solidFill>
                <a:latin typeface="Gill Sans MT" panose="020B0502020104020203" pitchFamily="34" charset="0"/>
              </a:rPr>
              <a:t>2</a:t>
            </a:r>
            <a:endParaRPr lang="en-US" sz="1600" dirty="0">
              <a:solidFill>
                <a:srgbClr val="E57689"/>
              </a:solidFill>
              <a:latin typeface="Gill Sans MT" panose="020B0502020104020203" pitchFamily="34" charset="0"/>
            </a:endParaRPr>
          </a:p>
        </p:txBody>
      </p:sp>
      <p:cxnSp>
        <p:nvCxnSpPr>
          <p:cNvPr id="41" name="Straight Arrow Connector 40">
            <a:extLst>
              <a:ext uri="{FF2B5EF4-FFF2-40B4-BE49-F238E27FC236}">
                <a16:creationId xmlns:a16="http://schemas.microsoft.com/office/drawing/2014/main" id="{A4D43A16-375C-44A7-A1A9-7B426DB7D65D}"/>
              </a:ext>
            </a:extLst>
          </p:cNvPr>
          <p:cNvCxnSpPr/>
          <p:nvPr/>
        </p:nvCxnSpPr>
        <p:spPr>
          <a:xfrm>
            <a:off x="2612474" y="3442031"/>
            <a:ext cx="414864"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2130192-0096-4E23-9D0B-2EAB052CCAE6}"/>
              </a:ext>
            </a:extLst>
          </p:cNvPr>
          <p:cNvSpPr txBox="1"/>
          <p:nvPr/>
        </p:nvSpPr>
        <p:spPr>
          <a:xfrm>
            <a:off x="3977617" y="3235574"/>
            <a:ext cx="529312" cy="338554"/>
          </a:xfrm>
          <a:prstGeom prst="rect">
            <a:avLst/>
          </a:prstGeom>
          <a:noFill/>
        </p:spPr>
        <p:txBody>
          <a:bodyPr wrap="none" rtlCol="0">
            <a:spAutoFit/>
          </a:bodyPr>
          <a:lstStyle/>
          <a:p>
            <a:r>
              <a:rPr lang="en-US" sz="1600" dirty="0" err="1">
                <a:solidFill>
                  <a:srgbClr val="E57689"/>
                </a:solidFill>
                <a:latin typeface="Gill Sans MT" panose="020B0502020104020203" pitchFamily="34" charset="0"/>
              </a:rPr>
              <a:t>SrO</a:t>
            </a:r>
            <a:endParaRPr lang="en-US" sz="1600" dirty="0">
              <a:solidFill>
                <a:srgbClr val="E57689"/>
              </a:solidFill>
              <a:latin typeface="Gill Sans MT" panose="020B0502020104020203" pitchFamily="34" charset="0"/>
            </a:endParaRPr>
          </a:p>
        </p:txBody>
      </p:sp>
      <p:cxnSp>
        <p:nvCxnSpPr>
          <p:cNvPr id="43" name="Straight Arrow Connector 42">
            <a:extLst>
              <a:ext uri="{FF2B5EF4-FFF2-40B4-BE49-F238E27FC236}">
                <a16:creationId xmlns:a16="http://schemas.microsoft.com/office/drawing/2014/main" id="{E244BCA1-F015-4271-BA0E-D066340A4955}"/>
              </a:ext>
            </a:extLst>
          </p:cNvPr>
          <p:cNvCxnSpPr/>
          <p:nvPr/>
        </p:nvCxnSpPr>
        <p:spPr>
          <a:xfrm>
            <a:off x="3594617" y="3436253"/>
            <a:ext cx="414864"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66FB8D6-7184-4938-98AF-4E61079CB6B1}"/>
              </a:ext>
            </a:extLst>
          </p:cNvPr>
          <p:cNvSpPr txBox="1"/>
          <p:nvPr/>
        </p:nvSpPr>
        <p:spPr>
          <a:xfrm>
            <a:off x="5463283" y="2636363"/>
            <a:ext cx="1059906"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(c) K</a:t>
            </a:r>
            <a:r>
              <a:rPr lang="en-US" sz="1600" baseline="30000" dirty="0">
                <a:solidFill>
                  <a:srgbClr val="E57689"/>
                </a:solidFill>
                <a:latin typeface="Gill Sans MT" panose="020B0502020104020203" pitchFamily="34" charset="0"/>
              </a:rPr>
              <a:t>+</a:t>
            </a:r>
            <a:r>
              <a:rPr lang="en-US" sz="1600" dirty="0">
                <a:solidFill>
                  <a:srgbClr val="E57689"/>
                </a:solidFill>
                <a:latin typeface="Gill Sans MT" panose="020B0502020104020203" pitchFamily="34" charset="0"/>
              </a:rPr>
              <a:t>  Br</a:t>
            </a:r>
            <a:r>
              <a:rPr lang="en-US" sz="1600" baseline="30000" dirty="0">
                <a:solidFill>
                  <a:srgbClr val="E57689"/>
                </a:solidFill>
                <a:latin typeface="Gill Sans MT" panose="020B0502020104020203" pitchFamily="34" charset="0"/>
              </a:rPr>
              <a:t>–</a:t>
            </a:r>
            <a:endParaRPr lang="en-US" sz="1600" dirty="0">
              <a:solidFill>
                <a:srgbClr val="E57689"/>
              </a:solidFill>
              <a:latin typeface="Gill Sans MT" panose="020B0502020104020203" pitchFamily="34" charset="0"/>
            </a:endParaRPr>
          </a:p>
        </p:txBody>
      </p:sp>
      <p:cxnSp>
        <p:nvCxnSpPr>
          <p:cNvPr id="45" name="Straight Arrow Connector 44">
            <a:extLst>
              <a:ext uri="{FF2B5EF4-FFF2-40B4-BE49-F238E27FC236}">
                <a16:creationId xmlns:a16="http://schemas.microsoft.com/office/drawing/2014/main" id="{0188229C-83D2-40DE-BCCF-2FC982FFC54F}"/>
              </a:ext>
            </a:extLst>
          </p:cNvPr>
          <p:cNvCxnSpPr/>
          <p:nvPr/>
        </p:nvCxnSpPr>
        <p:spPr>
          <a:xfrm>
            <a:off x="6454321" y="2824051"/>
            <a:ext cx="414864"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F73813C-96D5-42E0-98F0-4F68BB52439D}"/>
              </a:ext>
            </a:extLst>
          </p:cNvPr>
          <p:cNvSpPr txBox="1"/>
          <p:nvPr/>
        </p:nvSpPr>
        <p:spPr>
          <a:xfrm>
            <a:off x="6891560" y="2634011"/>
            <a:ext cx="780983"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K</a:t>
            </a:r>
            <a:r>
              <a:rPr lang="en-US" sz="1600" baseline="30000" dirty="0">
                <a:solidFill>
                  <a:srgbClr val="E57689"/>
                </a:solidFill>
                <a:latin typeface="Gill Sans MT" panose="020B0502020104020203" pitchFamily="34" charset="0"/>
              </a:rPr>
              <a:t>+</a:t>
            </a:r>
            <a:r>
              <a:rPr lang="en-US" sz="1600" dirty="0">
                <a:solidFill>
                  <a:srgbClr val="E57689"/>
                </a:solidFill>
                <a:latin typeface="Gill Sans MT" panose="020B0502020104020203" pitchFamily="34" charset="0"/>
              </a:rPr>
              <a:t>  Br</a:t>
            </a:r>
            <a:r>
              <a:rPr lang="en-US" sz="1600" baseline="30000" dirty="0">
                <a:solidFill>
                  <a:srgbClr val="E57689"/>
                </a:solidFill>
                <a:latin typeface="Gill Sans MT" panose="020B0502020104020203" pitchFamily="34" charset="0"/>
              </a:rPr>
              <a:t>–</a:t>
            </a:r>
            <a:endParaRPr lang="en-US" sz="1600" dirty="0">
              <a:solidFill>
                <a:srgbClr val="E57689"/>
              </a:solidFill>
              <a:latin typeface="Gill Sans MT" panose="020B0502020104020203" pitchFamily="34" charset="0"/>
            </a:endParaRPr>
          </a:p>
        </p:txBody>
      </p:sp>
      <p:cxnSp>
        <p:nvCxnSpPr>
          <p:cNvPr id="47" name="Straight Arrow Connector 46">
            <a:extLst>
              <a:ext uri="{FF2B5EF4-FFF2-40B4-BE49-F238E27FC236}">
                <a16:creationId xmlns:a16="http://schemas.microsoft.com/office/drawing/2014/main" id="{5EB18CD6-2766-45BE-AA8D-146344CF13AE}"/>
              </a:ext>
            </a:extLst>
          </p:cNvPr>
          <p:cNvCxnSpPr/>
          <p:nvPr/>
        </p:nvCxnSpPr>
        <p:spPr>
          <a:xfrm>
            <a:off x="7187297" y="2789908"/>
            <a:ext cx="341763" cy="98111"/>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2CB3537-E7B6-4912-B5F2-021642D3A58D}"/>
              </a:ext>
            </a:extLst>
          </p:cNvPr>
          <p:cNvCxnSpPr/>
          <p:nvPr/>
        </p:nvCxnSpPr>
        <p:spPr>
          <a:xfrm flipH="1">
            <a:off x="7142823" y="2804236"/>
            <a:ext cx="285750" cy="61762"/>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9A491AE-CA94-4521-A21F-DB71EB7B393D}"/>
              </a:ext>
            </a:extLst>
          </p:cNvPr>
          <p:cNvCxnSpPr/>
          <p:nvPr/>
        </p:nvCxnSpPr>
        <p:spPr>
          <a:xfrm>
            <a:off x="7625756" y="2829382"/>
            <a:ext cx="414864"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10B18FF-79B9-40A5-9F3B-8920F42B1DF6}"/>
              </a:ext>
            </a:extLst>
          </p:cNvPr>
          <p:cNvSpPr txBox="1"/>
          <p:nvPr/>
        </p:nvSpPr>
        <p:spPr>
          <a:xfrm>
            <a:off x="8062995" y="2639342"/>
            <a:ext cx="516488" cy="338554"/>
          </a:xfrm>
          <a:prstGeom prst="rect">
            <a:avLst/>
          </a:prstGeom>
          <a:noFill/>
        </p:spPr>
        <p:txBody>
          <a:bodyPr wrap="none" rtlCol="0">
            <a:spAutoFit/>
          </a:bodyPr>
          <a:lstStyle/>
          <a:p>
            <a:r>
              <a:rPr lang="en-US" sz="1600" dirty="0" err="1">
                <a:solidFill>
                  <a:srgbClr val="E57689"/>
                </a:solidFill>
                <a:latin typeface="Gill Sans MT" panose="020B0502020104020203" pitchFamily="34" charset="0"/>
              </a:rPr>
              <a:t>KBr</a:t>
            </a:r>
            <a:endParaRPr lang="en-US" sz="1600" dirty="0">
              <a:solidFill>
                <a:srgbClr val="E57689"/>
              </a:solidFill>
              <a:latin typeface="Gill Sans MT" panose="020B0502020104020203" pitchFamily="34" charset="0"/>
            </a:endParaRPr>
          </a:p>
        </p:txBody>
      </p:sp>
    </p:spTree>
    <p:extLst>
      <p:ext uri="{BB962C8B-B14F-4D97-AF65-F5344CB8AC3E}">
        <p14:creationId xmlns:p14="http://schemas.microsoft.com/office/powerpoint/2010/main" val="220459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P spid="23" grpId="0"/>
      <p:bldP spid="24" grpId="0"/>
      <p:bldP spid="25" grpId="0"/>
      <p:bldP spid="26" grpId="0"/>
      <p:bldP spid="27" grpId="0"/>
      <p:bldP spid="11" grpId="0"/>
      <p:bldP spid="28" grpId="0"/>
      <p:bldP spid="33" grpId="0"/>
      <p:bldP spid="35" grpId="0"/>
      <p:bldP spid="37" grpId="0"/>
      <p:bldP spid="40" grpId="0"/>
      <p:bldP spid="42" grpId="0"/>
      <p:bldP spid="44" grpId="0"/>
      <p:bldP spid="46"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21</a:t>
            </a:fld>
            <a:endParaRPr lang="en-US" dirty="0">
              <a:solidFill>
                <a:schemeClr val="bg1"/>
              </a:solidFill>
            </a:endParaRPr>
          </a:p>
        </p:txBody>
      </p:sp>
      <p:sp>
        <p:nvSpPr>
          <p:cNvPr id="8" name="Content Placeholder 2">
            <a:extLst>
              <a:ext uri="{FF2B5EF4-FFF2-40B4-BE49-F238E27FC236}">
                <a16:creationId xmlns:a16="http://schemas.microsoft.com/office/drawing/2014/main" id="{88480D0E-EA1C-4209-8C5E-78930EC2EB1E}"/>
              </a:ext>
            </a:extLst>
          </p:cNvPr>
          <p:cNvSpPr txBox="1">
            <a:spLocks/>
          </p:cNvSpPr>
          <p:nvPr/>
        </p:nvSpPr>
        <p:spPr>
          <a:xfrm>
            <a:off x="0" y="1186531"/>
            <a:ext cx="9144000" cy="2667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Name the ionic complex made from the following</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Mn</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 </a:t>
            </a:r>
            <a:r>
              <a:rPr lang="en-US" sz="1800" dirty="0">
                <a:solidFill>
                  <a:schemeClr val="tx1">
                    <a:lumMod val="75000"/>
                    <a:lumOff val="25000"/>
                  </a:schemeClr>
                </a:solidFill>
                <a:latin typeface="Gill Sans MT" panose="020B0502020104020203" pitchFamily="34" charset="0"/>
                <a:cs typeface="Arial" panose="020B0604020202020204" pitchFamily="34" charset="0"/>
              </a:rPr>
              <a:t>and N</a:t>
            </a:r>
            <a:endParaRPr lang="en-US" sz="1800" baseline="300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Co</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I</a:t>
            </a:r>
            <a:endParaRPr lang="en-US" sz="1800" baseline="300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Fe</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P</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Ti</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Cl</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Ag</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S</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Sn</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F</a:t>
            </a:r>
          </a:p>
        </p:txBody>
      </p:sp>
      <p:sp>
        <p:nvSpPr>
          <p:cNvPr id="9" name="Content Placeholder 7">
            <a:extLst>
              <a:ext uri="{FF2B5EF4-FFF2-40B4-BE49-F238E27FC236}">
                <a16:creationId xmlns:a16="http://schemas.microsoft.com/office/drawing/2014/main" id="{B181B059-4AEE-4BB0-B37A-82800CFC5E5C}"/>
              </a:ext>
            </a:extLst>
          </p:cNvPr>
          <p:cNvSpPr txBox="1">
            <a:spLocks/>
          </p:cNvSpPr>
          <p:nvPr/>
        </p:nvSpPr>
        <p:spPr>
          <a:xfrm>
            <a:off x="0" y="4141741"/>
            <a:ext cx="9144000" cy="2384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Name the ionic complex made from the following:</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Li and F</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Mg and Br</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Al and N</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H and F</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Ca and O</a:t>
            </a:r>
          </a:p>
        </p:txBody>
      </p:sp>
      <p:sp>
        <p:nvSpPr>
          <p:cNvPr id="10" name="Rectangle 2">
            <a:extLst>
              <a:ext uri="{FF2B5EF4-FFF2-40B4-BE49-F238E27FC236}">
                <a16:creationId xmlns:a16="http://schemas.microsoft.com/office/drawing/2014/main" id="{95C92869-B1CF-42F2-87E5-1A470EFCD706}"/>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Examples</a:t>
            </a:r>
          </a:p>
        </p:txBody>
      </p:sp>
      <p:sp>
        <p:nvSpPr>
          <p:cNvPr id="7" name="TextBox 6">
            <a:extLst>
              <a:ext uri="{FF2B5EF4-FFF2-40B4-BE49-F238E27FC236}">
                <a16:creationId xmlns:a16="http://schemas.microsoft.com/office/drawing/2014/main" id="{0418DF37-D99A-472F-801C-B0E124FB731C}"/>
              </a:ext>
            </a:extLst>
          </p:cNvPr>
          <p:cNvSpPr txBox="1"/>
          <p:nvPr/>
        </p:nvSpPr>
        <p:spPr>
          <a:xfrm>
            <a:off x="1683026" y="1524000"/>
            <a:ext cx="2230611" cy="369332"/>
          </a:xfrm>
          <a:prstGeom prst="rect">
            <a:avLst/>
          </a:prstGeom>
          <a:noFill/>
        </p:spPr>
        <p:txBody>
          <a:bodyPr wrap="none" rtlCol="0">
            <a:spAutoFit/>
          </a:bodyPr>
          <a:lstStyle/>
          <a:p>
            <a:r>
              <a:rPr lang="en-US" dirty="0">
                <a:solidFill>
                  <a:srgbClr val="E57689"/>
                </a:solidFill>
              </a:rPr>
              <a:t>Manganese(II) Nitride</a:t>
            </a:r>
          </a:p>
        </p:txBody>
      </p:sp>
      <p:sp>
        <p:nvSpPr>
          <p:cNvPr id="13" name="TextBox 12">
            <a:extLst>
              <a:ext uri="{FF2B5EF4-FFF2-40B4-BE49-F238E27FC236}">
                <a16:creationId xmlns:a16="http://schemas.microsoft.com/office/drawing/2014/main" id="{77216BFA-63E6-4559-BEBB-A96A57FFC2ED}"/>
              </a:ext>
            </a:extLst>
          </p:cNvPr>
          <p:cNvSpPr txBox="1"/>
          <p:nvPr/>
        </p:nvSpPr>
        <p:spPr>
          <a:xfrm>
            <a:off x="1683026" y="1897297"/>
            <a:ext cx="1750800" cy="369332"/>
          </a:xfrm>
          <a:prstGeom prst="rect">
            <a:avLst/>
          </a:prstGeom>
          <a:noFill/>
        </p:spPr>
        <p:txBody>
          <a:bodyPr wrap="none" rtlCol="0">
            <a:spAutoFit/>
          </a:bodyPr>
          <a:lstStyle/>
          <a:p>
            <a:r>
              <a:rPr lang="en-US" dirty="0">
                <a:solidFill>
                  <a:srgbClr val="E57689"/>
                </a:solidFill>
              </a:rPr>
              <a:t>Cobalt(III) Iodide</a:t>
            </a:r>
          </a:p>
        </p:txBody>
      </p:sp>
      <p:sp>
        <p:nvSpPr>
          <p:cNvPr id="14" name="TextBox 13">
            <a:extLst>
              <a:ext uri="{FF2B5EF4-FFF2-40B4-BE49-F238E27FC236}">
                <a16:creationId xmlns:a16="http://schemas.microsoft.com/office/drawing/2014/main" id="{3F8548B4-7892-4530-A488-88022CC9EC2F}"/>
              </a:ext>
            </a:extLst>
          </p:cNvPr>
          <p:cNvSpPr txBox="1"/>
          <p:nvPr/>
        </p:nvSpPr>
        <p:spPr>
          <a:xfrm>
            <a:off x="1683026" y="2257352"/>
            <a:ext cx="1857688" cy="369332"/>
          </a:xfrm>
          <a:prstGeom prst="rect">
            <a:avLst/>
          </a:prstGeom>
          <a:noFill/>
        </p:spPr>
        <p:txBody>
          <a:bodyPr wrap="none" rtlCol="0">
            <a:spAutoFit/>
          </a:bodyPr>
          <a:lstStyle/>
          <a:p>
            <a:r>
              <a:rPr lang="en-US" dirty="0">
                <a:solidFill>
                  <a:srgbClr val="E57689"/>
                </a:solidFill>
              </a:rPr>
              <a:t>Iron(II) Phosphide</a:t>
            </a:r>
          </a:p>
        </p:txBody>
      </p:sp>
      <p:sp>
        <p:nvSpPr>
          <p:cNvPr id="15" name="TextBox 14">
            <a:extLst>
              <a:ext uri="{FF2B5EF4-FFF2-40B4-BE49-F238E27FC236}">
                <a16:creationId xmlns:a16="http://schemas.microsoft.com/office/drawing/2014/main" id="{BB8FC025-1460-4A42-95FB-B77ACF83D00C}"/>
              </a:ext>
            </a:extLst>
          </p:cNvPr>
          <p:cNvSpPr txBox="1"/>
          <p:nvPr/>
        </p:nvSpPr>
        <p:spPr>
          <a:xfrm>
            <a:off x="1683026" y="2632075"/>
            <a:ext cx="2188804" cy="369332"/>
          </a:xfrm>
          <a:prstGeom prst="rect">
            <a:avLst/>
          </a:prstGeom>
          <a:noFill/>
        </p:spPr>
        <p:txBody>
          <a:bodyPr wrap="none" rtlCol="0">
            <a:spAutoFit/>
          </a:bodyPr>
          <a:lstStyle/>
          <a:p>
            <a:r>
              <a:rPr lang="en-US" dirty="0">
                <a:solidFill>
                  <a:srgbClr val="E57689"/>
                </a:solidFill>
              </a:rPr>
              <a:t>Titanium(IV) Chloride</a:t>
            </a:r>
          </a:p>
        </p:txBody>
      </p:sp>
      <p:sp>
        <p:nvSpPr>
          <p:cNvPr id="16" name="TextBox 15">
            <a:extLst>
              <a:ext uri="{FF2B5EF4-FFF2-40B4-BE49-F238E27FC236}">
                <a16:creationId xmlns:a16="http://schemas.microsoft.com/office/drawing/2014/main" id="{7F7329AB-5AA9-493F-BA37-7CC98958BAFE}"/>
              </a:ext>
            </a:extLst>
          </p:cNvPr>
          <p:cNvSpPr txBox="1"/>
          <p:nvPr/>
        </p:nvSpPr>
        <p:spPr>
          <a:xfrm>
            <a:off x="1683026" y="3016737"/>
            <a:ext cx="1586653" cy="369332"/>
          </a:xfrm>
          <a:prstGeom prst="rect">
            <a:avLst/>
          </a:prstGeom>
          <a:noFill/>
        </p:spPr>
        <p:txBody>
          <a:bodyPr wrap="none" rtlCol="0">
            <a:spAutoFit/>
          </a:bodyPr>
          <a:lstStyle/>
          <a:p>
            <a:r>
              <a:rPr lang="en-US" dirty="0">
                <a:solidFill>
                  <a:srgbClr val="E57689"/>
                </a:solidFill>
              </a:rPr>
              <a:t>Silver(I) Sulfide</a:t>
            </a:r>
          </a:p>
        </p:txBody>
      </p:sp>
      <p:sp>
        <p:nvSpPr>
          <p:cNvPr id="17" name="TextBox 16">
            <a:extLst>
              <a:ext uri="{FF2B5EF4-FFF2-40B4-BE49-F238E27FC236}">
                <a16:creationId xmlns:a16="http://schemas.microsoft.com/office/drawing/2014/main" id="{E5F287BD-90C7-45E2-8657-3BDE07D26B14}"/>
              </a:ext>
            </a:extLst>
          </p:cNvPr>
          <p:cNvSpPr txBox="1"/>
          <p:nvPr/>
        </p:nvSpPr>
        <p:spPr>
          <a:xfrm>
            <a:off x="1683026" y="3365427"/>
            <a:ext cx="1553630" cy="369332"/>
          </a:xfrm>
          <a:prstGeom prst="rect">
            <a:avLst/>
          </a:prstGeom>
          <a:noFill/>
        </p:spPr>
        <p:txBody>
          <a:bodyPr wrap="none" rtlCol="0">
            <a:spAutoFit/>
          </a:bodyPr>
          <a:lstStyle/>
          <a:p>
            <a:r>
              <a:rPr lang="en-US" dirty="0">
                <a:solidFill>
                  <a:srgbClr val="E57689"/>
                </a:solidFill>
              </a:rPr>
              <a:t>Tin(II) </a:t>
            </a:r>
            <a:r>
              <a:rPr lang="en-US" dirty="0" err="1">
                <a:solidFill>
                  <a:srgbClr val="E57689"/>
                </a:solidFill>
              </a:rPr>
              <a:t>Flouride</a:t>
            </a:r>
            <a:endParaRPr lang="en-US" dirty="0">
              <a:solidFill>
                <a:srgbClr val="E57689"/>
              </a:solidFill>
            </a:endParaRPr>
          </a:p>
        </p:txBody>
      </p:sp>
      <p:sp>
        <p:nvSpPr>
          <p:cNvPr id="18" name="TextBox 17">
            <a:extLst>
              <a:ext uri="{FF2B5EF4-FFF2-40B4-BE49-F238E27FC236}">
                <a16:creationId xmlns:a16="http://schemas.microsoft.com/office/drawing/2014/main" id="{D5832868-2307-4A21-B41E-508C92A6E68D}"/>
              </a:ext>
            </a:extLst>
          </p:cNvPr>
          <p:cNvSpPr txBox="1"/>
          <p:nvPr/>
        </p:nvSpPr>
        <p:spPr>
          <a:xfrm>
            <a:off x="1781611" y="4464298"/>
            <a:ext cx="1683474" cy="369332"/>
          </a:xfrm>
          <a:prstGeom prst="rect">
            <a:avLst/>
          </a:prstGeom>
          <a:noFill/>
        </p:spPr>
        <p:txBody>
          <a:bodyPr wrap="none" rtlCol="0">
            <a:spAutoFit/>
          </a:bodyPr>
          <a:lstStyle/>
          <a:p>
            <a:r>
              <a:rPr lang="en-US" dirty="0">
                <a:solidFill>
                  <a:srgbClr val="E57689"/>
                </a:solidFill>
              </a:rPr>
              <a:t>Lithium </a:t>
            </a:r>
            <a:r>
              <a:rPr lang="en-US" dirty="0" err="1">
                <a:solidFill>
                  <a:srgbClr val="E57689"/>
                </a:solidFill>
              </a:rPr>
              <a:t>flouride</a:t>
            </a:r>
            <a:endParaRPr lang="en-US" dirty="0">
              <a:solidFill>
                <a:srgbClr val="E57689"/>
              </a:solidFill>
            </a:endParaRPr>
          </a:p>
        </p:txBody>
      </p:sp>
      <p:sp>
        <p:nvSpPr>
          <p:cNvPr id="19" name="TextBox 18">
            <a:extLst>
              <a:ext uri="{FF2B5EF4-FFF2-40B4-BE49-F238E27FC236}">
                <a16:creationId xmlns:a16="http://schemas.microsoft.com/office/drawing/2014/main" id="{7EB0F8E4-EF60-46A0-B12F-EEA6C6AE9C64}"/>
              </a:ext>
            </a:extLst>
          </p:cNvPr>
          <p:cNvSpPr txBox="1"/>
          <p:nvPr/>
        </p:nvSpPr>
        <p:spPr>
          <a:xfrm>
            <a:off x="1770133" y="4833630"/>
            <a:ext cx="2135008" cy="369332"/>
          </a:xfrm>
          <a:prstGeom prst="rect">
            <a:avLst/>
          </a:prstGeom>
          <a:noFill/>
        </p:spPr>
        <p:txBody>
          <a:bodyPr wrap="none" rtlCol="0">
            <a:spAutoFit/>
          </a:bodyPr>
          <a:lstStyle/>
          <a:p>
            <a:r>
              <a:rPr lang="en-US" dirty="0">
                <a:solidFill>
                  <a:srgbClr val="E57689"/>
                </a:solidFill>
              </a:rPr>
              <a:t>Magnesium bromide</a:t>
            </a:r>
          </a:p>
        </p:txBody>
      </p:sp>
      <p:sp>
        <p:nvSpPr>
          <p:cNvPr id="20" name="TextBox 19">
            <a:extLst>
              <a:ext uri="{FF2B5EF4-FFF2-40B4-BE49-F238E27FC236}">
                <a16:creationId xmlns:a16="http://schemas.microsoft.com/office/drawing/2014/main" id="{57AA417F-50A1-4CAE-AD7E-74C60A46C6E1}"/>
              </a:ext>
            </a:extLst>
          </p:cNvPr>
          <p:cNvSpPr txBox="1"/>
          <p:nvPr/>
        </p:nvSpPr>
        <p:spPr>
          <a:xfrm>
            <a:off x="1778629" y="5202962"/>
            <a:ext cx="1832553" cy="369332"/>
          </a:xfrm>
          <a:prstGeom prst="rect">
            <a:avLst/>
          </a:prstGeom>
          <a:noFill/>
        </p:spPr>
        <p:txBody>
          <a:bodyPr wrap="none" rtlCol="0">
            <a:spAutoFit/>
          </a:bodyPr>
          <a:lstStyle/>
          <a:p>
            <a:r>
              <a:rPr lang="en-US" dirty="0">
                <a:solidFill>
                  <a:srgbClr val="E57689"/>
                </a:solidFill>
              </a:rPr>
              <a:t>Aluminum nitride</a:t>
            </a:r>
          </a:p>
        </p:txBody>
      </p:sp>
      <p:sp>
        <p:nvSpPr>
          <p:cNvPr id="21" name="TextBox 20">
            <a:extLst>
              <a:ext uri="{FF2B5EF4-FFF2-40B4-BE49-F238E27FC236}">
                <a16:creationId xmlns:a16="http://schemas.microsoft.com/office/drawing/2014/main" id="{4B874DF1-EE70-4096-BE41-9F7C3D8A7081}"/>
              </a:ext>
            </a:extLst>
          </p:cNvPr>
          <p:cNvSpPr txBox="1"/>
          <p:nvPr/>
        </p:nvSpPr>
        <p:spPr>
          <a:xfrm>
            <a:off x="1778629" y="5600879"/>
            <a:ext cx="1885131" cy="369332"/>
          </a:xfrm>
          <a:prstGeom prst="rect">
            <a:avLst/>
          </a:prstGeom>
          <a:noFill/>
        </p:spPr>
        <p:txBody>
          <a:bodyPr wrap="none" rtlCol="0">
            <a:spAutoFit/>
          </a:bodyPr>
          <a:lstStyle/>
          <a:p>
            <a:r>
              <a:rPr lang="en-US" dirty="0">
                <a:solidFill>
                  <a:srgbClr val="E57689"/>
                </a:solidFill>
              </a:rPr>
              <a:t>Hydrogen </a:t>
            </a:r>
            <a:r>
              <a:rPr lang="en-US" dirty="0" err="1">
                <a:solidFill>
                  <a:srgbClr val="E57689"/>
                </a:solidFill>
              </a:rPr>
              <a:t>flouride</a:t>
            </a:r>
            <a:endParaRPr lang="en-US" dirty="0">
              <a:solidFill>
                <a:srgbClr val="E57689"/>
              </a:solidFill>
            </a:endParaRPr>
          </a:p>
        </p:txBody>
      </p:sp>
      <p:sp>
        <p:nvSpPr>
          <p:cNvPr id="22" name="TextBox 21">
            <a:extLst>
              <a:ext uri="{FF2B5EF4-FFF2-40B4-BE49-F238E27FC236}">
                <a16:creationId xmlns:a16="http://schemas.microsoft.com/office/drawing/2014/main" id="{9F6C3114-B783-4E01-BEA8-91C2DAF7E7F3}"/>
              </a:ext>
            </a:extLst>
          </p:cNvPr>
          <p:cNvSpPr txBox="1"/>
          <p:nvPr/>
        </p:nvSpPr>
        <p:spPr>
          <a:xfrm>
            <a:off x="1786386" y="5960530"/>
            <a:ext cx="1488228" cy="369332"/>
          </a:xfrm>
          <a:prstGeom prst="rect">
            <a:avLst/>
          </a:prstGeom>
          <a:noFill/>
        </p:spPr>
        <p:txBody>
          <a:bodyPr wrap="none" rtlCol="0">
            <a:spAutoFit/>
          </a:bodyPr>
          <a:lstStyle/>
          <a:p>
            <a:r>
              <a:rPr lang="en-US" dirty="0">
                <a:solidFill>
                  <a:srgbClr val="E57689"/>
                </a:solidFill>
              </a:rPr>
              <a:t>Calcium oxide</a:t>
            </a:r>
          </a:p>
        </p:txBody>
      </p:sp>
    </p:spTree>
    <p:extLst>
      <p:ext uri="{BB962C8B-B14F-4D97-AF65-F5344CB8AC3E}">
        <p14:creationId xmlns:p14="http://schemas.microsoft.com/office/powerpoint/2010/main" val="226786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22</a:t>
            </a:fld>
            <a:endParaRPr lang="en-US" dirty="0">
              <a:solidFill>
                <a:schemeClr val="bg1"/>
              </a:solidFill>
            </a:endParaRPr>
          </a:p>
        </p:txBody>
      </p:sp>
      <p:sp>
        <p:nvSpPr>
          <p:cNvPr id="8" name="TextBox 18">
            <a:extLst>
              <a:ext uri="{FF2B5EF4-FFF2-40B4-BE49-F238E27FC236}">
                <a16:creationId xmlns:a16="http://schemas.microsoft.com/office/drawing/2014/main" id="{7D717EB5-A53D-417D-BE3E-628A5276ECA4}"/>
              </a:ext>
            </a:extLst>
          </p:cNvPr>
          <p:cNvSpPr txBox="1">
            <a:spLocks noChangeArrowheads="1"/>
          </p:cNvSpPr>
          <p:nvPr/>
        </p:nvSpPr>
        <p:spPr bwMode="auto">
          <a:xfrm>
            <a:off x="0" y="1276486"/>
            <a:ext cx="9144000" cy="2031325"/>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Polyatomic ions</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consist of a combination of two or more atoms. A common list can be found in the textbook in Table 2.5 ( </a:t>
            </a:r>
            <a:r>
              <a:rPr lang="en-US" altLang="en-US" dirty="0">
                <a:solidFill>
                  <a:srgbClr val="67AEB6"/>
                </a:solidFill>
                <a:latin typeface="Gill Sans MT" panose="020B0502020104020203" pitchFamily="34" charset="0"/>
                <a:ea typeface="MS PGothic" pitchFamily="34" charset="-128"/>
                <a:cs typeface="Arial" panose="020B0604020202020204" pitchFamily="34" charset="0"/>
                <a:hlinkClick r:id="rId2">
                  <a:extLst>
                    <a:ext uri="{A12FA001-AC4F-418D-AE19-62706E023703}">
                      <ahyp:hlinkClr xmlns:ahyp="http://schemas.microsoft.com/office/drawing/2018/hyperlinkcolor" val="tx"/>
                    </a:ext>
                  </a:extLst>
                </a:hlinkClick>
              </a:rPr>
              <a:t>Textbook Link: Table 2.5</a:t>
            </a:r>
            <a:r>
              <a:rPr lang="en-US" altLang="en-US" dirty="0">
                <a:solidFill>
                  <a:srgbClr val="67AEB6"/>
                </a:solidFill>
                <a:latin typeface="Gill Sans MT" panose="020B0502020104020203" pitchFamily="34" charset="0"/>
                <a:ea typeface="MS PGothic" pitchFamily="34" charset="-128"/>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a:p>
            <a:pP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Formulas are determined following the same rules as for ionic compounds containing only monatomic ions: ions must combine in a ratio that give a neutral formula overall.</a:t>
            </a:r>
          </a:p>
          <a:p>
            <a:pP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Calcium phosphate: Ca</a:t>
            </a:r>
            <a:r>
              <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and 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20">
                <a:extLst>
                  <a:ext uri="{FF2B5EF4-FFF2-40B4-BE49-F238E27FC236}">
                    <a16:creationId xmlns:a16="http://schemas.microsoft.com/office/drawing/2014/main" id="{E95D759E-B277-4DCB-851C-FB60221EA58E}"/>
                  </a:ext>
                </a:extLst>
              </p:cNvPr>
              <p:cNvSpPr txBox="1">
                <a:spLocks noChangeArrowheads="1"/>
              </p:cNvSpPr>
              <p:nvPr/>
            </p:nvSpPr>
            <p:spPr bwMode="auto">
              <a:xfrm>
                <a:off x="0" y="4122271"/>
                <a:ext cx="9296400" cy="923330"/>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Sum of charges:	3(+2) + 2(–3) = 0</a:t>
                </a:r>
                <a:r>
                  <a:rPr lang="en-US" altLang="en-US" dirty="0">
                    <a:solidFill>
                      <a:schemeClr val="tx1">
                        <a:lumMod val="75000"/>
                        <a:lumOff val="25000"/>
                      </a:schemeClr>
                    </a:solidFill>
                    <a:ea typeface="Cambria Math" panose="02040503050406030204" pitchFamily="18" charset="0"/>
                    <a:cs typeface="Arial" panose="020B0604020202020204" pitchFamily="34" charset="0"/>
                    <a:sym typeface="Wingdings" panose="05000000000000000000" pitchFamily="2" charset="2"/>
                  </a:rPr>
                  <a:t> </a:t>
                </a:r>
                <a14:m>
                  <m:oMath xmlns:m="http://schemas.openxmlformats.org/officeDocument/2006/math">
                    <m:r>
                      <a:rPr lang="en-US" altLang="en-US" b="0" i="0"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 </m:t>
                    </m:r>
                    <m:r>
                      <a:rPr lang="en-US" alt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Ca</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Cross Multiply:		Ca</a:t>
                </a:r>
                <a:r>
                  <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Ca</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9" name="TextBox 20">
                <a:extLst>
                  <a:ext uri="{FF2B5EF4-FFF2-40B4-BE49-F238E27FC236}">
                    <a16:creationId xmlns:a16="http://schemas.microsoft.com/office/drawing/2014/main" id="{E95D759E-B277-4DCB-851C-FB60221EA58E}"/>
                  </a:ext>
                </a:extLst>
              </p:cNvPr>
              <p:cNvSpPr txBox="1">
                <a:spLocks noRot="1" noChangeAspect="1" noMove="1" noResize="1" noEditPoints="1" noAdjustHandles="1" noChangeArrowheads="1" noChangeShapeType="1" noTextEdit="1"/>
              </p:cNvSpPr>
              <p:nvPr/>
            </p:nvSpPr>
            <p:spPr bwMode="auto">
              <a:xfrm>
                <a:off x="0" y="4122271"/>
                <a:ext cx="9296400" cy="923330"/>
              </a:xfrm>
              <a:prstGeom prst="rect">
                <a:avLst/>
              </a:prstGeom>
              <a:blipFill>
                <a:blip r:embed="rId3"/>
                <a:stretch>
                  <a:fillRect l="-525" t="-3947" b="-9211"/>
                </a:stretch>
              </a:blipFill>
              <a:ln w="9525">
                <a:noFill/>
                <a:miter lim="800000"/>
                <a:headEnd/>
                <a:tailEnd/>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F740B6B8-308B-49EE-9627-64DEFEF104AF}"/>
              </a:ext>
            </a:extLst>
          </p:cNvPr>
          <p:cNvCxnSpPr>
            <a:cxnSpLocks/>
          </p:cNvCxnSpPr>
          <p:nvPr/>
        </p:nvCxnSpPr>
        <p:spPr>
          <a:xfrm>
            <a:off x="2807494" y="4835516"/>
            <a:ext cx="542925" cy="160347"/>
          </a:xfrm>
          <a:prstGeom prst="straightConnector1">
            <a:avLst/>
          </a:prstGeom>
          <a:ln w="12700">
            <a:solidFill>
              <a:srgbClr val="E57689"/>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D1FB3EA-F6E9-4EF7-B293-B894B569CEB5}"/>
              </a:ext>
            </a:extLst>
          </p:cNvPr>
          <p:cNvCxnSpPr>
            <a:cxnSpLocks/>
          </p:cNvCxnSpPr>
          <p:nvPr/>
        </p:nvCxnSpPr>
        <p:spPr>
          <a:xfrm flipH="1">
            <a:off x="2645570" y="4785778"/>
            <a:ext cx="614361" cy="170392"/>
          </a:xfrm>
          <a:prstGeom prst="straightConnector1">
            <a:avLst/>
          </a:prstGeom>
          <a:ln w="12700">
            <a:solidFill>
              <a:srgbClr val="E57689"/>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2">
            <a:extLst>
              <a:ext uri="{FF2B5EF4-FFF2-40B4-BE49-F238E27FC236}">
                <a16:creationId xmlns:a16="http://schemas.microsoft.com/office/drawing/2014/main" id="{7AC9F54E-9A7C-4933-8E9C-F49473987195}"/>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Ionic Compounds formed with polyatomic ions (covalently bonded species)</a:t>
            </a:r>
          </a:p>
        </p:txBody>
      </p:sp>
      <p:cxnSp>
        <p:nvCxnSpPr>
          <p:cNvPr id="20" name="Straight Arrow Connector 19">
            <a:extLst>
              <a:ext uri="{FF2B5EF4-FFF2-40B4-BE49-F238E27FC236}">
                <a16:creationId xmlns:a16="http://schemas.microsoft.com/office/drawing/2014/main" id="{5E945A9F-3863-487D-9EAA-489DD02CF2CA}"/>
              </a:ext>
            </a:extLst>
          </p:cNvPr>
          <p:cNvCxnSpPr/>
          <p:nvPr/>
        </p:nvCxnSpPr>
        <p:spPr>
          <a:xfrm flipV="1">
            <a:off x="4122055" y="4983686"/>
            <a:ext cx="0" cy="705154"/>
          </a:xfrm>
          <a:prstGeom prst="straightConnector1">
            <a:avLst/>
          </a:prstGeom>
          <a:ln w="28575">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E6D81B-1CDA-4B03-AB10-81B9FA467D94}"/>
              </a:ext>
            </a:extLst>
          </p:cNvPr>
          <p:cNvSpPr txBox="1"/>
          <p:nvPr/>
        </p:nvSpPr>
        <p:spPr>
          <a:xfrm>
            <a:off x="1703616" y="5680164"/>
            <a:ext cx="4836878" cy="923330"/>
          </a:xfrm>
          <a:prstGeom prst="rect">
            <a:avLst/>
          </a:prstGeom>
          <a:noFill/>
        </p:spPr>
        <p:txBody>
          <a:bodyPr wrap="square" rtlCol="0">
            <a:spAutoFit/>
          </a:bodyPr>
          <a:lstStyle/>
          <a:p>
            <a:r>
              <a:rPr lang="en-US" dirty="0">
                <a:solidFill>
                  <a:srgbClr val="67AEB6"/>
                </a:solidFill>
                <a:latin typeface="Gill Sans MT" panose="020B0502020104020203" pitchFamily="34" charset="0"/>
              </a:rPr>
              <a:t>Notice that when multiple polyatomic ions are coordinated, there are parenthesis around it. These aren’t needed for only one polyatomic ion. </a:t>
            </a:r>
          </a:p>
        </p:txBody>
      </p:sp>
    </p:spTree>
    <p:extLst>
      <p:ext uri="{BB962C8B-B14F-4D97-AF65-F5344CB8AC3E}">
        <p14:creationId xmlns:p14="http://schemas.microsoft.com/office/powerpoint/2010/main" val="2151079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23</a:t>
            </a:fld>
            <a:endParaRPr lang="en-US" dirty="0">
              <a:solidFill>
                <a:schemeClr val="bg1"/>
              </a:solidFill>
            </a:endParaRPr>
          </a:p>
        </p:txBody>
      </p:sp>
      <p:sp>
        <p:nvSpPr>
          <p:cNvPr id="8" name="TextBox 6">
            <a:extLst>
              <a:ext uri="{FF2B5EF4-FFF2-40B4-BE49-F238E27FC236}">
                <a16:creationId xmlns:a16="http://schemas.microsoft.com/office/drawing/2014/main" id="{53A0498F-95B4-4EC4-9E76-C8FCF35C75DD}"/>
              </a:ext>
            </a:extLst>
          </p:cNvPr>
          <p:cNvSpPr txBox="1">
            <a:spLocks noChangeArrowheads="1"/>
          </p:cNvSpPr>
          <p:nvPr/>
        </p:nvSpPr>
        <p:spPr bwMode="auto">
          <a:xfrm>
            <a:off x="0" y="937193"/>
            <a:ext cx="9144000" cy="3416320"/>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b="1" u="sng" dirty="0" err="1">
                <a:solidFill>
                  <a:srgbClr val="67AEB6"/>
                </a:solidFill>
                <a:latin typeface="Gill Sans MT" panose="020B0502020104020203" pitchFamily="34" charset="0"/>
                <a:ea typeface="ＭＳ Ｐゴシック" pitchFamily="34" charset="-128"/>
                <a:cs typeface="Arial" panose="020B0604020202020204" pitchFamily="34" charset="0"/>
              </a:rPr>
              <a:t>Oxoanions</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are polyatomic anions that contain one or more oxygen atoms and one atom (the “central atom”) of another element.</a:t>
            </a:r>
          </a:p>
          <a:p>
            <a:pPr eaLnBrk="0" hangingPunct="0">
              <a:buClr>
                <a:srgbClr val="000000"/>
              </a:buClr>
              <a:buSzPct val="100000"/>
              <a:buFont typeface="Arial" charset="0"/>
              <a:buNone/>
              <a:defRPr/>
            </a:pPr>
            <a:endPar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endParaRPr>
          </a:p>
          <a:p>
            <a:pPr eaLnBrk="0" hangingPunct="0">
              <a:buClr>
                <a:srgbClr val="000000"/>
              </a:buClr>
              <a:buSzPct val="100000"/>
              <a:buFont typeface="Arial" charset="0"/>
              <a:buNone/>
              <a:defRPr/>
            </a:pP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Starting</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with</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the</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a:t>
            </a:r>
            <a:r>
              <a:rPr lang="en-US" dirty="0" err="1">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oxoanions</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that end in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–ate</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we can name these ions as follows:</a:t>
            </a:r>
          </a:p>
          <a:p>
            <a:pPr marL="457200" indent="-457200" eaLnBrk="0" hangingPunct="0">
              <a:buClr>
                <a:srgbClr val="000000"/>
              </a:buClr>
              <a:buSzPct val="100000"/>
              <a:buFont typeface="+mj-lt"/>
              <a:buAutoNum type="arabicParenR"/>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The ion with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one more O </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atom than the –ate ion is called the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per…ate </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ion. Thus, ClO</a:t>
            </a:r>
            <a:r>
              <a:rPr lang="en-US" baseline="-25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3</a:t>
            </a:r>
            <a:r>
              <a:rPr lang="en-US" baseline="30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is the chlorate ion, so ClO</a:t>
            </a:r>
            <a:r>
              <a:rPr lang="en-US" baseline="-25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4</a:t>
            </a:r>
            <a:r>
              <a:rPr lang="en-US" baseline="30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is the perchlorate ion.</a:t>
            </a:r>
          </a:p>
          <a:p>
            <a:pPr marL="457200" indent="-457200" eaLnBrk="0" hangingPunct="0">
              <a:buClr>
                <a:srgbClr val="000000"/>
              </a:buClr>
              <a:buSzPct val="100000"/>
              <a:buFont typeface="+mj-lt"/>
              <a:buAutoNum type="arabicParenR"/>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The ion with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one less O </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atom than the –ate ion is called the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a:t>
            </a:r>
            <a:r>
              <a:rPr lang="en-US" dirty="0" err="1">
                <a:solidFill>
                  <a:srgbClr val="E57689"/>
                </a:solidFill>
                <a:latin typeface="Gill Sans MT" panose="020B0502020104020203" pitchFamily="34" charset="0"/>
                <a:ea typeface="ＭＳ Ｐゴシック" pitchFamily="34" charset="-128"/>
                <a:cs typeface="Arial" panose="020B0604020202020204" pitchFamily="34" charset="0"/>
              </a:rPr>
              <a:t>ite</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 ion</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Thus, ClO</a:t>
            </a:r>
            <a:r>
              <a:rPr lang="en-US" baseline="-25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2</a:t>
            </a:r>
            <a:r>
              <a:rPr lang="en-US" baseline="30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is the chlorite ion.</a:t>
            </a:r>
          </a:p>
          <a:p>
            <a:pPr marL="457200" indent="-457200" eaLnBrk="0" hangingPunct="0">
              <a:buClr>
                <a:srgbClr val="000000"/>
              </a:buClr>
              <a:buSzPct val="100000"/>
              <a:buFont typeface="+mj-lt"/>
              <a:buAutoNum type="arabicParenR"/>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The ion with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two fewer O atom </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than the –ate ion is called the </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hypo…</a:t>
            </a:r>
            <a:r>
              <a:rPr lang="en-US" dirty="0" err="1">
                <a:solidFill>
                  <a:srgbClr val="E57689"/>
                </a:solidFill>
                <a:latin typeface="Gill Sans MT" panose="020B0502020104020203" pitchFamily="34" charset="0"/>
                <a:ea typeface="ＭＳ Ｐゴシック" pitchFamily="34" charset="-128"/>
                <a:cs typeface="Arial" panose="020B0604020202020204" pitchFamily="34" charset="0"/>
              </a:rPr>
              <a:t>ite</a:t>
            </a:r>
            <a:r>
              <a:rPr lang="en-US" dirty="0">
                <a:solidFill>
                  <a:srgbClr val="E57689"/>
                </a:solidFill>
                <a:latin typeface="Gill Sans MT" panose="020B0502020104020203" pitchFamily="34" charset="0"/>
                <a:ea typeface="ＭＳ Ｐゴシック" pitchFamily="34" charset="-128"/>
                <a:cs typeface="Arial" panose="020B0604020202020204" pitchFamily="34" charset="0"/>
              </a:rPr>
              <a:t> ion</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Thus, </a:t>
            </a:r>
            <a:r>
              <a:rPr lang="en-US" dirty="0" err="1">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ClO</a:t>
            </a:r>
            <a:r>
              <a:rPr lang="en-US" baseline="30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is the hypochlorite ion.</a:t>
            </a:r>
          </a:p>
          <a:p>
            <a:pPr eaLnBrk="0" hangingPunct="0">
              <a:buClr>
                <a:srgbClr val="000000"/>
              </a:buClr>
              <a:buSzPct val="100000"/>
              <a:defRPr/>
            </a:pPr>
            <a:endPar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endParaRPr>
          </a:p>
          <a:p>
            <a:pPr eaLnBrk="0" hangingPunct="0">
              <a:buClr>
                <a:srgbClr val="000000"/>
              </a:buClr>
              <a:buSzPct val="100000"/>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You can apply these guidelines when necessary.</a:t>
            </a:r>
          </a:p>
        </p:txBody>
      </p:sp>
      <p:sp>
        <p:nvSpPr>
          <p:cNvPr id="9" name="Rectangle 2">
            <a:extLst>
              <a:ext uri="{FF2B5EF4-FFF2-40B4-BE49-F238E27FC236}">
                <a16:creationId xmlns:a16="http://schemas.microsoft.com/office/drawing/2014/main" id="{DCF79E1A-055D-4FBE-9A05-01F5BC0AE632}"/>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Polyatomic Ions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Oxoanions</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t>
            </a:r>
          </a:p>
        </p:txBody>
      </p:sp>
      <p:sp>
        <p:nvSpPr>
          <p:cNvPr id="10" name="TextBox 6">
            <a:extLst>
              <a:ext uri="{FF2B5EF4-FFF2-40B4-BE49-F238E27FC236}">
                <a16:creationId xmlns:a16="http://schemas.microsoft.com/office/drawing/2014/main" id="{8DED543F-902F-4764-82FE-F45DF6FF051D}"/>
              </a:ext>
            </a:extLst>
          </p:cNvPr>
          <p:cNvSpPr txBox="1">
            <a:spLocks noChangeArrowheads="1"/>
          </p:cNvSpPr>
          <p:nvPr/>
        </p:nvSpPr>
        <p:spPr bwMode="auto">
          <a:xfrm>
            <a:off x="0" y="4595842"/>
            <a:ext cx="4229100" cy="1384995"/>
          </a:xfrm>
          <a:prstGeom prst="rect">
            <a:avLst/>
          </a:prstGeom>
          <a:noFill/>
          <a:ln w="9525">
            <a:noFill/>
            <a:miter lim="800000"/>
            <a:headEnd/>
            <a:tailEnd/>
          </a:ln>
        </p:spPr>
        <p:txBody>
          <a:bodyPr wrap="square">
            <a:spAutoFit/>
          </a:bodyPr>
          <a:lstStyle/>
          <a:p>
            <a:pPr eaLnBrk="0" hangingPunct="0">
              <a:buClr>
                <a:srgbClr val="000000"/>
              </a:buClr>
            </a:pP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phosph</a:t>
            </a:r>
            <a:r>
              <a:rPr lang="en-US" altLang="en-US" b="1" dirty="0">
                <a:solidFill>
                  <a:srgbClr val="E57689"/>
                </a:solidFill>
                <a:latin typeface="Times New Roman" pitchFamily="18" charset="0"/>
                <a:ea typeface="MS PGothic" pitchFamily="34" charset="-128"/>
                <a:cs typeface="Times New Roman" pitchFamily="18" charset="0"/>
              </a:rPr>
              <a:t>ate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PO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4</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3–</a:t>
            </a:r>
          </a:p>
          <a:p>
            <a:pPr eaLnBrk="0" hangingPunct="0">
              <a:buClr>
                <a:srgbClr val="000000"/>
              </a:buClr>
            </a:pPr>
            <a:r>
              <a:rPr lang="en-US" altLang="en-US" dirty="0" err="1">
                <a:solidFill>
                  <a:schemeClr val="tx1">
                    <a:lumMod val="75000"/>
                    <a:lumOff val="25000"/>
                  </a:schemeClr>
                </a:solidFill>
                <a:latin typeface="Times New Roman" pitchFamily="18" charset="0"/>
                <a:ea typeface="MS PGothic" pitchFamily="34" charset="-128"/>
                <a:cs typeface="Times New Roman" pitchFamily="18" charset="0"/>
              </a:rPr>
              <a:t>phosph</a:t>
            </a:r>
            <a:r>
              <a:rPr lang="en-US" altLang="en-US" b="1" dirty="0" err="1">
                <a:solidFill>
                  <a:srgbClr val="67AEB6"/>
                </a:solidFill>
                <a:latin typeface="Times New Roman" pitchFamily="18" charset="0"/>
                <a:ea typeface="MS PGothic" pitchFamily="34" charset="-128"/>
                <a:cs typeface="Times New Roman" pitchFamily="18" charset="0"/>
              </a:rPr>
              <a:t>ite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PO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3</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3–</a:t>
            </a:r>
          </a:p>
          <a:p>
            <a:pPr lvl="2" eaLnBrk="0" hangingPunct="0">
              <a:buClr>
                <a:srgbClr val="000000"/>
              </a:buClr>
              <a:buFont typeface="Arial" pitchFamily="34" charset="0"/>
              <a:buNone/>
            </a:pPr>
            <a:endParaRPr lang="en-US" altLang="en-US" sz="1200" dirty="0">
              <a:solidFill>
                <a:schemeClr val="tx1">
                  <a:lumMod val="75000"/>
                  <a:lumOff val="25000"/>
                </a:schemeClr>
              </a:solidFill>
              <a:latin typeface="Times New Roman" pitchFamily="18" charset="0"/>
              <a:ea typeface="MS PGothic" pitchFamily="34" charset="-128"/>
              <a:cs typeface="Times New Roman" pitchFamily="18" charset="0"/>
            </a:endParaRPr>
          </a:p>
          <a:p>
            <a:pPr eaLnBrk="0" hangingPunct="0">
              <a:buClr>
                <a:srgbClr val="000000"/>
              </a:buClr>
            </a:pP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sulf</a:t>
            </a:r>
            <a:r>
              <a:rPr lang="en-US" altLang="en-US" b="1" dirty="0">
                <a:solidFill>
                  <a:srgbClr val="E57689"/>
                </a:solidFill>
                <a:latin typeface="Times New Roman" pitchFamily="18" charset="0"/>
                <a:ea typeface="MS PGothic" pitchFamily="34" charset="-128"/>
                <a:cs typeface="Times New Roman" pitchFamily="18" charset="0"/>
              </a:rPr>
              <a:t>ate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SO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4</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2–</a:t>
            </a:r>
          </a:p>
          <a:p>
            <a:pPr eaLnBrk="0" hangingPunct="0">
              <a:buClr>
                <a:srgbClr val="000000"/>
              </a:buClr>
            </a:pP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sulf</a:t>
            </a:r>
            <a:r>
              <a:rPr lang="en-US" altLang="en-US" b="1" dirty="0">
                <a:solidFill>
                  <a:srgbClr val="67AEB6"/>
                </a:solidFill>
                <a:latin typeface="Times New Roman" pitchFamily="18" charset="0"/>
                <a:ea typeface="MS PGothic" pitchFamily="34" charset="-128"/>
                <a:cs typeface="Times New Roman" pitchFamily="18" charset="0"/>
              </a:rPr>
              <a:t>ite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SO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3</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2–</a:t>
            </a:r>
          </a:p>
        </p:txBody>
      </p:sp>
      <p:sp>
        <p:nvSpPr>
          <p:cNvPr id="7" name="Rectangle 6">
            <a:extLst>
              <a:ext uri="{FF2B5EF4-FFF2-40B4-BE49-F238E27FC236}">
                <a16:creationId xmlns:a16="http://schemas.microsoft.com/office/drawing/2014/main" id="{B6DB59B5-C5CB-41F6-9C16-EF4AED13B5BE}"/>
              </a:ext>
            </a:extLst>
          </p:cNvPr>
          <p:cNvSpPr/>
          <p:nvPr/>
        </p:nvSpPr>
        <p:spPr>
          <a:xfrm>
            <a:off x="2804933" y="4595842"/>
            <a:ext cx="4572000" cy="2400657"/>
          </a:xfrm>
          <a:prstGeom prst="rect">
            <a:avLst/>
          </a:prstGeom>
        </p:spPr>
        <p:txBody>
          <a:bodyPr>
            <a:spAutoFit/>
          </a:bodyPr>
          <a:lstStyle/>
          <a:p>
            <a:pPr lvl="2" eaLnBrk="0" hangingPunct="0">
              <a:buClr>
                <a:srgbClr val="000000"/>
              </a:buClr>
              <a:buFont typeface="Arial" pitchFamily="34" charset="0"/>
              <a:buNone/>
            </a:pPr>
            <a:r>
              <a:rPr lang="en-US" altLang="en-US" b="1" dirty="0">
                <a:solidFill>
                  <a:schemeClr val="tx1">
                    <a:lumMod val="75000"/>
                    <a:lumOff val="25000"/>
                  </a:schemeClr>
                </a:solidFill>
                <a:latin typeface="Times New Roman" pitchFamily="18" charset="0"/>
                <a:ea typeface="MS PGothic" pitchFamily="34" charset="-128"/>
                <a:cs typeface="Times New Roman" pitchFamily="18" charset="0"/>
              </a:rPr>
              <a:t>per</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chlor</a:t>
            </a:r>
            <a:r>
              <a:rPr lang="en-US" altLang="en-US" b="1" dirty="0">
                <a:solidFill>
                  <a:srgbClr val="E57689"/>
                </a:solidFill>
                <a:latin typeface="Times New Roman" pitchFamily="18" charset="0"/>
                <a:ea typeface="MS PGothic" pitchFamily="34" charset="-128"/>
                <a:cs typeface="Times New Roman" pitchFamily="18" charset="0"/>
              </a:rPr>
              <a:t>ate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ClO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4</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a:t>
            </a:r>
          </a:p>
          <a:p>
            <a:pPr lvl="2" eaLnBrk="0" hangingPunct="0">
              <a:buClr>
                <a:srgbClr val="000000"/>
              </a:buClr>
              <a:buFont typeface="Arial" pitchFamily="34" charset="0"/>
              <a:buNone/>
            </a:pP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chlor</a:t>
            </a:r>
            <a:r>
              <a:rPr lang="en-US" altLang="en-US" b="1" dirty="0">
                <a:solidFill>
                  <a:srgbClr val="E57689"/>
                </a:solidFill>
                <a:latin typeface="Times New Roman" pitchFamily="18" charset="0"/>
                <a:ea typeface="MS PGothic" pitchFamily="34" charset="-128"/>
                <a:cs typeface="Times New Roman" pitchFamily="18" charset="0"/>
              </a:rPr>
              <a:t>ate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ClO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3</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a:t>
            </a:r>
          </a:p>
          <a:p>
            <a:pPr lvl="2" eaLnBrk="0" hangingPunct="0">
              <a:buClr>
                <a:srgbClr val="000000"/>
              </a:buClr>
              <a:buFont typeface="Arial" pitchFamily="34" charset="0"/>
              <a:buNone/>
            </a:pP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chlor</a:t>
            </a:r>
            <a:r>
              <a:rPr lang="en-US" altLang="en-US" b="1" dirty="0">
                <a:solidFill>
                  <a:srgbClr val="67AEB6"/>
                </a:solidFill>
                <a:latin typeface="Times New Roman" pitchFamily="18" charset="0"/>
                <a:ea typeface="MS PGothic" pitchFamily="34" charset="-128"/>
                <a:cs typeface="Times New Roman" pitchFamily="18" charset="0"/>
              </a:rPr>
              <a:t>ite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ClO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2</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a:t>
            </a:r>
          </a:p>
          <a:p>
            <a:pPr lvl="2" eaLnBrk="0" hangingPunct="0">
              <a:buClr>
                <a:srgbClr val="000000"/>
              </a:buClr>
              <a:buFont typeface="Arial" pitchFamily="34" charset="0"/>
              <a:buNone/>
            </a:pPr>
            <a:r>
              <a:rPr lang="en-US" altLang="en-US" b="1" dirty="0">
                <a:solidFill>
                  <a:srgbClr val="8776A2"/>
                </a:solidFill>
                <a:latin typeface="Times New Roman" pitchFamily="18" charset="0"/>
                <a:ea typeface="MS PGothic" pitchFamily="34" charset="-128"/>
                <a:cs typeface="Times New Roman" pitchFamily="18" charset="0"/>
              </a:rPr>
              <a:t>hypo</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chlor</a:t>
            </a:r>
            <a:r>
              <a:rPr lang="en-US" altLang="en-US" b="1" dirty="0">
                <a:solidFill>
                  <a:srgbClr val="67AEB6"/>
                </a:solidFill>
                <a:latin typeface="Times New Roman" pitchFamily="18" charset="0"/>
                <a:ea typeface="MS PGothic" pitchFamily="34" charset="-128"/>
                <a:cs typeface="Times New Roman" pitchFamily="18" charset="0"/>
              </a:rPr>
              <a:t>ite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a:t>
            </a:r>
            <a:r>
              <a:rPr lang="en-US" altLang="en-US" dirty="0" err="1">
                <a:solidFill>
                  <a:schemeClr val="tx1">
                    <a:lumMod val="75000"/>
                    <a:lumOff val="25000"/>
                  </a:schemeClr>
                </a:solidFill>
                <a:latin typeface="Times New Roman" pitchFamily="18" charset="0"/>
                <a:ea typeface="MS PGothic" pitchFamily="34" charset="-128"/>
                <a:cs typeface="Times New Roman" pitchFamily="18" charset="0"/>
              </a:rPr>
              <a:t>ClO</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a:t>
            </a:r>
          </a:p>
          <a:p>
            <a:pPr lvl="2" eaLnBrk="0" hangingPunct="0">
              <a:buClr>
                <a:srgbClr val="000000"/>
              </a:buClr>
              <a:buFont typeface="Arial" pitchFamily="34" charset="0"/>
              <a:buNone/>
            </a:pPr>
            <a:endPar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endParaRPr>
          </a:p>
          <a:p>
            <a:pPr lvl="2" eaLnBrk="0" hangingPunct="0">
              <a:buClr>
                <a:srgbClr val="000000"/>
              </a:buClr>
              <a:buFont typeface="Arial" pitchFamily="34" charset="0"/>
              <a:buNone/>
            </a:pPr>
            <a:endParaRPr lang="en-US" altLang="en-US" dirty="0">
              <a:solidFill>
                <a:schemeClr val="tx1">
                  <a:lumMod val="75000"/>
                  <a:lumOff val="25000"/>
                </a:schemeClr>
              </a:solidFill>
              <a:latin typeface="Times New Roman" pitchFamily="18" charset="0"/>
              <a:ea typeface="MS PGothic" pitchFamily="34" charset="-128"/>
              <a:cs typeface="Times New Roman" pitchFamily="18" charset="0"/>
            </a:endParaRPr>
          </a:p>
          <a:p>
            <a:pPr lvl="2" eaLnBrk="0" hangingPunct="0">
              <a:buClr>
                <a:srgbClr val="000000"/>
              </a:buClr>
              <a:buFont typeface="Arial" pitchFamily="34" charset="0"/>
              <a:buNone/>
            </a:pP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nitr</a:t>
            </a:r>
            <a:r>
              <a:rPr lang="en-US" altLang="en-US" b="1" dirty="0">
                <a:solidFill>
                  <a:srgbClr val="E57689"/>
                </a:solidFill>
                <a:latin typeface="Times New Roman" pitchFamily="18" charset="0"/>
                <a:ea typeface="MS PGothic" pitchFamily="34" charset="-128"/>
                <a:cs typeface="Times New Roman" pitchFamily="18" charset="0"/>
              </a:rPr>
              <a:t>ate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NO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3</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a:t>
            </a:r>
          </a:p>
          <a:p>
            <a:pPr lvl="2" eaLnBrk="0" hangingPunct="0">
              <a:buClr>
                <a:srgbClr val="000000"/>
              </a:buClr>
              <a:buFont typeface="Arial" pitchFamily="34" charset="0"/>
              <a:buNone/>
            </a:pP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nitr</a:t>
            </a:r>
            <a:r>
              <a:rPr lang="en-US" altLang="en-US" b="1" dirty="0">
                <a:solidFill>
                  <a:srgbClr val="67AEB6"/>
                </a:solidFill>
                <a:latin typeface="Times New Roman" pitchFamily="18" charset="0"/>
                <a:ea typeface="MS PGothic" pitchFamily="34" charset="-128"/>
                <a:cs typeface="Times New Roman" pitchFamily="18" charset="0"/>
              </a:rPr>
              <a:t>ite</a:t>
            </a:r>
            <a:r>
              <a:rPr lang="en-US" altLang="en-US" dirty="0">
                <a:solidFill>
                  <a:schemeClr val="tx1">
                    <a:lumMod val="75000"/>
                    <a:lumOff val="25000"/>
                  </a:schemeClr>
                </a:solidFill>
                <a:latin typeface="Times New Roman" pitchFamily="18" charset="0"/>
                <a:ea typeface="MS PGothic" pitchFamily="34" charset="-128"/>
                <a:cs typeface="Times New Roman" pitchFamily="18" charset="0"/>
              </a:rPr>
              <a:t>			NO</a:t>
            </a:r>
            <a:r>
              <a:rPr lang="en-US" altLang="en-US" baseline="-25000" dirty="0">
                <a:solidFill>
                  <a:schemeClr val="tx1">
                    <a:lumMod val="75000"/>
                    <a:lumOff val="25000"/>
                  </a:schemeClr>
                </a:solidFill>
                <a:latin typeface="Times New Roman" pitchFamily="18" charset="0"/>
                <a:ea typeface="MS PGothic" pitchFamily="34" charset="-128"/>
                <a:cs typeface="Times New Roman" pitchFamily="18" charset="0"/>
              </a:rPr>
              <a:t>2</a:t>
            </a:r>
            <a:r>
              <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rPr>
              <a:t>–</a:t>
            </a:r>
          </a:p>
          <a:p>
            <a:pPr lvl="2" eaLnBrk="0" hangingPunct="0">
              <a:buClr>
                <a:srgbClr val="000000"/>
              </a:buClr>
              <a:buFont typeface="Arial" pitchFamily="34" charset="0"/>
              <a:buNone/>
            </a:pPr>
            <a:endParaRPr lang="en-US" altLang="en-US" baseline="30000" dirty="0">
              <a:solidFill>
                <a:schemeClr val="tx1">
                  <a:lumMod val="75000"/>
                  <a:lumOff val="25000"/>
                </a:schemeClr>
              </a:solidFill>
              <a:latin typeface="Times New Roman" pitchFamily="18" charset="0"/>
              <a:ea typeface="MS PGothic" pitchFamily="34" charset="-128"/>
              <a:cs typeface="Times New Roman" pitchFamily="18" charset="0"/>
            </a:endParaRPr>
          </a:p>
        </p:txBody>
      </p:sp>
    </p:spTree>
    <p:extLst>
      <p:ext uri="{BB962C8B-B14F-4D97-AF65-F5344CB8AC3E}">
        <p14:creationId xmlns:p14="http://schemas.microsoft.com/office/powerpoint/2010/main" val="2887322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24</a:t>
            </a:fld>
            <a:endParaRPr lang="en-US" dirty="0">
              <a:solidFill>
                <a:schemeClr val="bg1"/>
              </a:solidFill>
            </a:endParaRPr>
          </a:p>
        </p:txBody>
      </p:sp>
      <p:sp>
        <p:nvSpPr>
          <p:cNvPr id="8" name="Rectangle 2">
            <a:extLst>
              <a:ext uri="{FF2B5EF4-FFF2-40B4-BE49-F238E27FC236}">
                <a16:creationId xmlns:a16="http://schemas.microsoft.com/office/drawing/2014/main" id="{CDD38F6A-2ED0-417C-BA64-7F43CE278B40}"/>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Examples</a:t>
            </a:r>
          </a:p>
        </p:txBody>
      </p:sp>
      <p:sp>
        <p:nvSpPr>
          <p:cNvPr id="9" name="TextBox 4">
            <a:extLst>
              <a:ext uri="{FF2B5EF4-FFF2-40B4-BE49-F238E27FC236}">
                <a16:creationId xmlns:a16="http://schemas.microsoft.com/office/drawing/2014/main" id="{D09C0ABC-408D-4C89-8EEE-71550533D474}"/>
              </a:ext>
            </a:extLst>
          </p:cNvPr>
          <p:cNvSpPr txBox="1">
            <a:spLocks noChangeArrowheads="1"/>
          </p:cNvSpPr>
          <p:nvPr/>
        </p:nvSpPr>
        <p:spPr bwMode="auto">
          <a:xfrm>
            <a:off x="0" y="1084263"/>
            <a:ext cx="9144000" cy="386324"/>
          </a:xfrm>
          <a:prstGeom prst="rect">
            <a:avLst/>
          </a:prstGeom>
          <a:noFill/>
          <a:ln w="9525">
            <a:noFill/>
            <a:miter lim="800000"/>
            <a:headEnd/>
            <a:tailEnd/>
          </a:ln>
        </p:spPr>
        <p:txBody>
          <a:bodyPr wrap="square">
            <a:spAutoFit/>
          </a:bodyPr>
          <a:lstStyle/>
          <a:p>
            <a:pPr eaLnBrk="0" hangingPunct="0">
              <a:lnSpc>
                <a:spcPct val="115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Name the following ionic compounds: (a) Mn</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(b) AlCl</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and (c) Hg</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a:t>
            </a:r>
          </a:p>
        </p:txBody>
      </p:sp>
      <p:sp>
        <p:nvSpPr>
          <p:cNvPr id="10" name="Text Placeholder 2">
            <a:extLst>
              <a:ext uri="{FF2B5EF4-FFF2-40B4-BE49-F238E27FC236}">
                <a16:creationId xmlns:a16="http://schemas.microsoft.com/office/drawing/2014/main" id="{B11AA56E-7E25-4EE1-AAC5-C5EC9045D9A4}"/>
              </a:ext>
            </a:extLst>
          </p:cNvPr>
          <p:cNvSpPr txBox="1">
            <a:spLocks/>
          </p:cNvSpPr>
          <p:nvPr/>
        </p:nvSpPr>
        <p:spPr>
          <a:xfrm>
            <a:off x="1" y="1966013"/>
            <a:ext cx="9143999" cy="82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Write formulas for the following ionic compounds:</a:t>
            </a:r>
          </a:p>
          <a:p>
            <a:pPr marL="342900" indent="-342900">
              <a:buAutoNum type="alphaUcParenBoth"/>
            </a:pPr>
            <a:r>
              <a:rPr lang="en-US" sz="1800" dirty="0">
                <a:solidFill>
                  <a:schemeClr val="tx1">
                    <a:lumMod val="75000"/>
                    <a:lumOff val="25000"/>
                  </a:schemeClr>
                </a:solidFill>
                <a:latin typeface="Gill Sans MT" panose="020B0502020104020203" pitchFamily="34" charset="0"/>
                <a:cs typeface="Arial" panose="020B0604020202020204" pitchFamily="34" charset="0"/>
              </a:rPr>
              <a:t>Li</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N</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p>
          <a:p>
            <a:pPr marL="342900" indent="-342900">
              <a:buAutoNum type="alphaUcParenBoth"/>
            </a:pPr>
            <a:r>
              <a:rPr lang="en-US" sz="1800" dirty="0">
                <a:solidFill>
                  <a:schemeClr val="tx1">
                    <a:lumMod val="75000"/>
                    <a:lumOff val="25000"/>
                  </a:schemeClr>
                </a:solidFill>
                <a:latin typeface="Gill Sans MT" panose="020B0502020104020203" pitchFamily="34" charset="0"/>
                <a:cs typeface="Arial" panose="020B0604020202020204" pitchFamily="34" charset="0"/>
              </a:rPr>
              <a:t>(B) Fe</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Cl</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p>
          <a:p>
            <a:pPr marL="342900" indent="-342900">
              <a:buAutoNum type="alphaUcParenBoth"/>
            </a:pPr>
            <a:r>
              <a:rPr lang="en-US" sz="1800" dirty="0">
                <a:solidFill>
                  <a:schemeClr val="tx1">
                    <a:lumMod val="75000"/>
                    <a:lumOff val="25000"/>
                  </a:schemeClr>
                </a:solidFill>
                <a:latin typeface="Gill Sans MT" panose="020B0502020104020203" pitchFamily="34" charset="0"/>
                <a:cs typeface="Arial" panose="020B0604020202020204" pitchFamily="34" charset="0"/>
              </a:rPr>
              <a:t>Mn</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p>
          <a:p>
            <a:pPr marL="342900" indent="-342900">
              <a:buAutoNum type="alphaUcParenBoth"/>
            </a:pPr>
            <a:r>
              <a:rPr lang="en-US" sz="1800" dirty="0">
                <a:solidFill>
                  <a:schemeClr val="tx1">
                    <a:lumMod val="75000"/>
                    <a:lumOff val="25000"/>
                  </a:schemeClr>
                </a:solidFill>
                <a:latin typeface="Gill Sans MT" panose="020B0502020104020203" pitchFamily="34" charset="0"/>
                <a:cs typeface="Arial" panose="020B0604020202020204" pitchFamily="34" charset="0"/>
              </a:rPr>
              <a:t>Co</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 </a:t>
            </a:r>
            <a:r>
              <a:rPr lang="en-US" sz="1800" dirty="0">
                <a:solidFill>
                  <a:schemeClr val="tx1">
                    <a:lumMod val="75000"/>
                    <a:lumOff val="25000"/>
                  </a:schemeClr>
                </a:solidFill>
                <a:latin typeface="Gill Sans MT" panose="020B0502020104020203" pitchFamily="34" charset="0"/>
                <a:cs typeface="Arial" panose="020B0604020202020204" pitchFamily="34" charset="0"/>
              </a:rPr>
              <a:t>and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p>
          <a:p>
            <a:pPr marL="342900" indent="-342900">
              <a:buAutoNum type="alphaUcParenBoth"/>
            </a:pPr>
            <a:r>
              <a:rPr lang="en-US" sz="1800" dirty="0">
                <a:solidFill>
                  <a:schemeClr val="tx1">
                    <a:lumMod val="75000"/>
                    <a:lumOff val="25000"/>
                  </a:schemeClr>
                </a:solidFill>
                <a:latin typeface="Gill Sans MT" panose="020B0502020104020203" pitchFamily="34" charset="0"/>
                <a:cs typeface="Arial" panose="020B0604020202020204" pitchFamily="34" charset="0"/>
              </a:rPr>
              <a:t>Mn</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7+ </a:t>
            </a:r>
            <a:r>
              <a:rPr lang="en-US" sz="1800" dirty="0">
                <a:solidFill>
                  <a:schemeClr val="tx1">
                    <a:lumMod val="75000"/>
                    <a:lumOff val="25000"/>
                  </a:schemeClr>
                </a:solidFill>
                <a:latin typeface="Gill Sans MT" panose="020B0502020104020203" pitchFamily="34" charset="0"/>
                <a:cs typeface="Arial" panose="020B0604020202020204" pitchFamily="34" charset="0"/>
              </a:rPr>
              <a:t>and CO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a:t>
            </a: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ECE0365-DEA9-4B25-B009-D08922F7F008}"/>
              </a:ext>
            </a:extLst>
          </p:cNvPr>
          <p:cNvSpPr txBox="1">
            <a:spLocks/>
          </p:cNvSpPr>
          <p:nvPr/>
        </p:nvSpPr>
        <p:spPr>
          <a:xfrm>
            <a:off x="-1" y="4506716"/>
            <a:ext cx="9144000" cy="516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Name the following compounds: A) </a:t>
            </a: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AlCl</a:t>
            </a:r>
            <a:r>
              <a:rPr lang="en-US" alt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 B) </a:t>
            </a:r>
            <a:r>
              <a:rPr lang="en-US" altLang="en-US" sz="1800" dirty="0" err="1">
                <a:solidFill>
                  <a:schemeClr val="tx1">
                    <a:lumMod val="75000"/>
                    <a:lumOff val="25000"/>
                  </a:schemeClr>
                </a:solidFill>
                <a:latin typeface="Gill Sans MT" panose="020B0502020104020203" pitchFamily="34" charset="0"/>
                <a:cs typeface="Arial" panose="020B0604020202020204" pitchFamily="34" charset="0"/>
              </a:rPr>
              <a:t>AgF</a:t>
            </a: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 C) CaBr</a:t>
            </a:r>
            <a:r>
              <a:rPr lang="en-US" alt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 D)PbO</a:t>
            </a:r>
            <a:r>
              <a:rPr lang="en-US" alt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p>
          <a:p>
            <a:pPr marL="514350" indent="-514350">
              <a:buFont typeface="+mj-lt"/>
              <a:buAutoNum type="arabicPeriod"/>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13" name="TPQuestion">
            <a:extLst>
              <a:ext uri="{FF2B5EF4-FFF2-40B4-BE49-F238E27FC236}">
                <a16:creationId xmlns:a16="http://schemas.microsoft.com/office/drawing/2014/main" id="{C9F3394B-3014-4F3B-A79F-6BFE2559326A}"/>
              </a:ext>
            </a:extLst>
          </p:cNvPr>
          <p:cNvSpPr txBox="1">
            <a:spLocks noChangeArrowheads="1"/>
          </p:cNvSpPr>
          <p:nvPr/>
        </p:nvSpPr>
        <p:spPr>
          <a:xfrm>
            <a:off x="-1" y="4758926"/>
            <a:ext cx="8167143" cy="1188720"/>
          </a:xfrm>
          <a:prstGeom prst="rect">
            <a:avLst/>
          </a:prstGeom>
        </p:spPr>
        <p:txBody>
          <a:bodyPr vert="horz" wrap="square" lIns="50800" tIns="50800" rIns="116999" bIns="5080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182">
              <a:defRPr/>
            </a:pPr>
            <a:r>
              <a:rPr lang="en-US" sz="1800" dirty="0">
                <a:solidFill>
                  <a:schemeClr val="tx1">
                    <a:lumMod val="75000"/>
                    <a:lumOff val="25000"/>
                  </a:schemeClr>
                </a:solidFill>
                <a:latin typeface="Gill Sans MT" panose="020B0502020104020203" pitchFamily="34" charset="0"/>
                <a:cs typeface="Arial" panose="020B0604020202020204" pitchFamily="34" charset="0"/>
                <a:sym typeface="Arial" charset="0"/>
              </a:rPr>
              <a:t>What is the correct, systematic name of Mn</a:t>
            </a:r>
            <a:r>
              <a:rPr lang="en-US" sz="1800" baseline="-20000" dirty="0">
                <a:solidFill>
                  <a:schemeClr val="tx1">
                    <a:lumMod val="75000"/>
                    <a:lumOff val="25000"/>
                  </a:schemeClr>
                </a:solidFill>
                <a:latin typeface="Gill Sans MT" panose="020B0502020104020203" pitchFamily="34" charset="0"/>
                <a:cs typeface="Arial" panose="020B0604020202020204" pitchFamily="34" charset="0"/>
                <a:sym typeface="Arial"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sym typeface="Arial" charset="0"/>
              </a:rPr>
              <a:t>S</a:t>
            </a:r>
            <a:r>
              <a:rPr lang="en-US" sz="1800" baseline="-20000" dirty="0">
                <a:solidFill>
                  <a:schemeClr val="tx1">
                    <a:lumMod val="75000"/>
                    <a:lumOff val="25000"/>
                  </a:schemeClr>
                </a:solidFill>
                <a:latin typeface="Gill Sans MT" panose="020B0502020104020203" pitchFamily="34" charset="0"/>
                <a:cs typeface="Arial" panose="020B0604020202020204" pitchFamily="34" charset="0"/>
                <a:sym typeface="Arial"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sym typeface="Arial" charset="0"/>
              </a:rPr>
              <a:t>? </a:t>
            </a:r>
          </a:p>
        </p:txBody>
      </p:sp>
      <p:sp>
        <p:nvSpPr>
          <p:cNvPr id="14" name="TPAnswers">
            <a:extLst>
              <a:ext uri="{FF2B5EF4-FFF2-40B4-BE49-F238E27FC236}">
                <a16:creationId xmlns:a16="http://schemas.microsoft.com/office/drawing/2014/main" id="{8E525A2C-DDEB-4CDA-B0E6-AF0688CD1A91}"/>
              </a:ext>
            </a:extLst>
          </p:cNvPr>
          <p:cNvSpPr txBox="1">
            <a:spLocks noChangeArrowheads="1"/>
          </p:cNvSpPr>
          <p:nvPr>
            <p:custDataLst>
              <p:tags r:id="rId1"/>
            </p:custDataLst>
          </p:nvPr>
        </p:nvSpPr>
        <p:spPr>
          <a:xfrm>
            <a:off x="239672" y="5517777"/>
            <a:ext cx="3380425" cy="1345527"/>
          </a:xfrm>
          <a:prstGeom prst="rect">
            <a:avLst/>
          </a:prstGeom>
        </p:spPr>
        <p:txBody>
          <a:bodyPr vert="horz" wrap="square" lIns="50800" tIns="50800" rIns="116999" bIns="5080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9612" indent="-609430">
              <a:spcBef>
                <a:spcPct val="20000"/>
              </a:spcBef>
              <a:buFont typeface="Arial" panose="020B0604020202020204" pitchFamily="34" charset="0"/>
              <a:buAutoNum type="alphaUcPeriod"/>
              <a:defRPr/>
            </a:pPr>
            <a:r>
              <a:rPr lang="en-US" sz="1800" dirty="0">
                <a:solidFill>
                  <a:schemeClr val="tx1">
                    <a:lumMod val="75000"/>
                    <a:lumOff val="25000"/>
                  </a:schemeClr>
                </a:solidFill>
                <a:latin typeface="Gill Sans MT" panose="020B0502020104020203" pitchFamily="34" charset="0"/>
                <a:cs typeface="Arial" panose="020B0604020202020204" pitchFamily="34" charset="0"/>
                <a:sym typeface="Arial" charset="0"/>
              </a:rPr>
              <a:t>Manganese(III) sulfide</a:t>
            </a:r>
          </a:p>
          <a:p>
            <a:pPr marL="649612" indent="-609430">
              <a:spcBef>
                <a:spcPct val="20000"/>
              </a:spcBef>
              <a:buFont typeface="Arial" panose="020B0604020202020204" pitchFamily="34" charset="0"/>
              <a:buAutoNum type="alphaUcPeriod"/>
              <a:defRPr/>
            </a:pPr>
            <a:r>
              <a:rPr lang="en-US" sz="1800" dirty="0" err="1">
                <a:solidFill>
                  <a:schemeClr val="tx1">
                    <a:lumMod val="75000"/>
                    <a:lumOff val="25000"/>
                  </a:schemeClr>
                </a:solidFill>
                <a:latin typeface="Gill Sans MT" panose="020B0502020104020203" pitchFamily="34" charset="0"/>
                <a:cs typeface="Arial" panose="020B0604020202020204" pitchFamily="34" charset="0"/>
                <a:sym typeface="Arial" charset="0"/>
              </a:rPr>
              <a:t>Dimanganese</a:t>
            </a:r>
            <a:r>
              <a:rPr lang="en-US" sz="1800" dirty="0">
                <a:solidFill>
                  <a:schemeClr val="tx1">
                    <a:lumMod val="75000"/>
                    <a:lumOff val="25000"/>
                  </a:schemeClr>
                </a:solidFill>
                <a:latin typeface="Gill Sans MT" panose="020B0502020104020203" pitchFamily="34" charset="0"/>
                <a:cs typeface="Arial" panose="020B0604020202020204" pitchFamily="34" charset="0"/>
                <a:sym typeface="Arial" charset="0"/>
              </a:rPr>
              <a:t> trisulfide</a:t>
            </a:r>
          </a:p>
          <a:p>
            <a:pPr marL="649612" indent="-609430">
              <a:spcBef>
                <a:spcPct val="20000"/>
              </a:spcBef>
              <a:buFont typeface="Arial" panose="020B0604020202020204" pitchFamily="34" charset="0"/>
              <a:buAutoNum type="alphaUcPeriod"/>
              <a:defRPr/>
            </a:pPr>
            <a:r>
              <a:rPr lang="en-US" sz="1800" dirty="0">
                <a:solidFill>
                  <a:schemeClr val="tx1">
                    <a:lumMod val="75000"/>
                    <a:lumOff val="25000"/>
                  </a:schemeClr>
                </a:solidFill>
                <a:latin typeface="Gill Sans MT" panose="020B0502020104020203" pitchFamily="34" charset="0"/>
                <a:cs typeface="Arial" panose="020B0604020202020204" pitchFamily="34" charset="0"/>
                <a:sym typeface="Arial" charset="0"/>
              </a:rPr>
              <a:t>Magnesium(II) sulfite</a:t>
            </a:r>
          </a:p>
          <a:p>
            <a:pPr marL="649612" indent="-609430">
              <a:spcBef>
                <a:spcPct val="20000"/>
              </a:spcBef>
              <a:buFont typeface="Arial" panose="020B0604020202020204" pitchFamily="34" charset="0"/>
              <a:buAutoNum type="alphaUcPeriod"/>
              <a:defRPr/>
            </a:pPr>
            <a:r>
              <a:rPr lang="en-US" sz="1800" dirty="0">
                <a:solidFill>
                  <a:schemeClr val="tx1">
                    <a:lumMod val="75000"/>
                    <a:lumOff val="25000"/>
                  </a:schemeClr>
                </a:solidFill>
                <a:latin typeface="Gill Sans MT" panose="020B0502020104020203" pitchFamily="34" charset="0"/>
                <a:cs typeface="Arial" panose="020B0604020202020204" pitchFamily="34" charset="0"/>
                <a:sym typeface="Arial" charset="0"/>
              </a:rPr>
              <a:t>Dimagnesium trisulfide</a:t>
            </a:r>
          </a:p>
        </p:txBody>
      </p:sp>
      <p:sp>
        <p:nvSpPr>
          <p:cNvPr id="7" name="TextBox 6">
            <a:extLst>
              <a:ext uri="{FF2B5EF4-FFF2-40B4-BE49-F238E27FC236}">
                <a16:creationId xmlns:a16="http://schemas.microsoft.com/office/drawing/2014/main" id="{C77D4AEA-9A4F-408E-B457-383DDEEA2A19}"/>
              </a:ext>
            </a:extLst>
          </p:cNvPr>
          <p:cNvSpPr txBox="1"/>
          <p:nvPr/>
        </p:nvSpPr>
        <p:spPr>
          <a:xfrm>
            <a:off x="444990" y="1436790"/>
            <a:ext cx="2969787" cy="369332"/>
          </a:xfrm>
          <a:prstGeom prst="rect">
            <a:avLst/>
          </a:prstGeom>
          <a:noFill/>
        </p:spPr>
        <p:txBody>
          <a:bodyPr wrap="none" rtlCol="0">
            <a:spAutoFit/>
          </a:bodyPr>
          <a:lstStyle/>
          <a:p>
            <a:r>
              <a:rPr lang="en-US" b="1" dirty="0">
                <a:solidFill>
                  <a:srgbClr val="E57689"/>
                </a:solidFill>
              </a:rPr>
              <a:t>(a) Manganese(II) Phosphate</a:t>
            </a:r>
          </a:p>
        </p:txBody>
      </p:sp>
      <p:sp>
        <p:nvSpPr>
          <p:cNvPr id="16" name="TextBox 15">
            <a:extLst>
              <a:ext uri="{FF2B5EF4-FFF2-40B4-BE49-F238E27FC236}">
                <a16:creationId xmlns:a16="http://schemas.microsoft.com/office/drawing/2014/main" id="{6E984B68-5701-468C-91F5-465387A9A07D}"/>
              </a:ext>
            </a:extLst>
          </p:cNvPr>
          <p:cNvSpPr txBox="1"/>
          <p:nvPr/>
        </p:nvSpPr>
        <p:spPr>
          <a:xfrm>
            <a:off x="3551793" y="1461796"/>
            <a:ext cx="2331087" cy="369332"/>
          </a:xfrm>
          <a:prstGeom prst="rect">
            <a:avLst/>
          </a:prstGeom>
          <a:noFill/>
        </p:spPr>
        <p:txBody>
          <a:bodyPr wrap="none" rtlCol="0">
            <a:spAutoFit/>
          </a:bodyPr>
          <a:lstStyle/>
          <a:p>
            <a:r>
              <a:rPr lang="en-US" b="1" dirty="0">
                <a:solidFill>
                  <a:srgbClr val="E57689"/>
                </a:solidFill>
              </a:rPr>
              <a:t>(b) Aluminum chloride</a:t>
            </a:r>
          </a:p>
        </p:txBody>
      </p:sp>
      <p:sp>
        <p:nvSpPr>
          <p:cNvPr id="17" name="TextBox 16">
            <a:extLst>
              <a:ext uri="{FF2B5EF4-FFF2-40B4-BE49-F238E27FC236}">
                <a16:creationId xmlns:a16="http://schemas.microsoft.com/office/drawing/2014/main" id="{1FF29FB4-FC99-4BC8-9E08-885D24C010BD}"/>
              </a:ext>
            </a:extLst>
          </p:cNvPr>
          <p:cNvSpPr txBox="1"/>
          <p:nvPr/>
        </p:nvSpPr>
        <p:spPr>
          <a:xfrm>
            <a:off x="6019896" y="1437971"/>
            <a:ext cx="2062937" cy="369332"/>
          </a:xfrm>
          <a:prstGeom prst="rect">
            <a:avLst/>
          </a:prstGeom>
          <a:noFill/>
        </p:spPr>
        <p:txBody>
          <a:bodyPr wrap="none" rtlCol="0">
            <a:spAutoFit/>
          </a:bodyPr>
          <a:lstStyle/>
          <a:p>
            <a:r>
              <a:rPr lang="en-US" b="1" dirty="0">
                <a:solidFill>
                  <a:srgbClr val="E57689"/>
                </a:solidFill>
              </a:rPr>
              <a:t>(c) Mercury(I) oxide</a:t>
            </a:r>
          </a:p>
        </p:txBody>
      </p:sp>
      <p:sp>
        <p:nvSpPr>
          <p:cNvPr id="18" name="TextBox 17">
            <a:extLst>
              <a:ext uri="{FF2B5EF4-FFF2-40B4-BE49-F238E27FC236}">
                <a16:creationId xmlns:a16="http://schemas.microsoft.com/office/drawing/2014/main" id="{3974AB34-5F34-489B-B988-ABAB4A12C502}"/>
              </a:ext>
            </a:extLst>
          </p:cNvPr>
          <p:cNvSpPr txBox="1"/>
          <p:nvPr/>
        </p:nvSpPr>
        <p:spPr>
          <a:xfrm>
            <a:off x="2473005" y="2327561"/>
            <a:ext cx="906017" cy="369332"/>
          </a:xfrm>
          <a:prstGeom prst="rect">
            <a:avLst/>
          </a:prstGeom>
          <a:noFill/>
        </p:spPr>
        <p:txBody>
          <a:bodyPr wrap="none" rtlCol="0">
            <a:spAutoFit/>
          </a:bodyPr>
          <a:lstStyle/>
          <a:p>
            <a:r>
              <a:rPr lang="en-US" b="1" dirty="0">
                <a:solidFill>
                  <a:srgbClr val="E57689"/>
                </a:solidFill>
              </a:rPr>
              <a:t>(A) Li</a:t>
            </a:r>
            <a:r>
              <a:rPr lang="en-US" b="1" baseline="-25000" dirty="0">
                <a:solidFill>
                  <a:srgbClr val="E57689"/>
                </a:solidFill>
              </a:rPr>
              <a:t>3</a:t>
            </a:r>
            <a:r>
              <a:rPr lang="en-US" b="1" dirty="0">
                <a:solidFill>
                  <a:srgbClr val="E57689"/>
                </a:solidFill>
              </a:rPr>
              <a:t>N</a:t>
            </a:r>
          </a:p>
        </p:txBody>
      </p:sp>
      <p:sp>
        <p:nvSpPr>
          <p:cNvPr id="19" name="TextBox 18">
            <a:extLst>
              <a:ext uri="{FF2B5EF4-FFF2-40B4-BE49-F238E27FC236}">
                <a16:creationId xmlns:a16="http://schemas.microsoft.com/office/drawing/2014/main" id="{0D03C695-E5DC-452E-91A1-37FBB5F66ED3}"/>
              </a:ext>
            </a:extLst>
          </p:cNvPr>
          <p:cNvSpPr txBox="1"/>
          <p:nvPr/>
        </p:nvSpPr>
        <p:spPr>
          <a:xfrm>
            <a:off x="2473005" y="2693991"/>
            <a:ext cx="979564" cy="369332"/>
          </a:xfrm>
          <a:prstGeom prst="rect">
            <a:avLst/>
          </a:prstGeom>
          <a:noFill/>
        </p:spPr>
        <p:txBody>
          <a:bodyPr wrap="none" rtlCol="0">
            <a:spAutoFit/>
          </a:bodyPr>
          <a:lstStyle/>
          <a:p>
            <a:r>
              <a:rPr lang="en-US" b="1" dirty="0">
                <a:solidFill>
                  <a:srgbClr val="E57689"/>
                </a:solidFill>
              </a:rPr>
              <a:t>(B) FeCl</a:t>
            </a:r>
            <a:r>
              <a:rPr lang="en-US" b="1" baseline="-25000" dirty="0">
                <a:solidFill>
                  <a:srgbClr val="E57689"/>
                </a:solidFill>
              </a:rPr>
              <a:t>2</a:t>
            </a:r>
            <a:endParaRPr lang="en-US" b="1" dirty="0">
              <a:solidFill>
                <a:srgbClr val="E57689"/>
              </a:solidFill>
            </a:endParaRPr>
          </a:p>
        </p:txBody>
      </p:sp>
      <p:sp>
        <p:nvSpPr>
          <p:cNvPr id="20" name="TextBox 19">
            <a:extLst>
              <a:ext uri="{FF2B5EF4-FFF2-40B4-BE49-F238E27FC236}">
                <a16:creationId xmlns:a16="http://schemas.microsoft.com/office/drawing/2014/main" id="{0A94891A-C058-497D-9968-8866D4ACE00D}"/>
              </a:ext>
            </a:extLst>
          </p:cNvPr>
          <p:cNvSpPr txBox="1"/>
          <p:nvPr/>
        </p:nvSpPr>
        <p:spPr>
          <a:xfrm>
            <a:off x="2473005" y="3067661"/>
            <a:ext cx="1172116" cy="369332"/>
          </a:xfrm>
          <a:prstGeom prst="rect">
            <a:avLst/>
          </a:prstGeom>
          <a:noFill/>
        </p:spPr>
        <p:txBody>
          <a:bodyPr wrap="none" rtlCol="0">
            <a:spAutoFit/>
          </a:bodyPr>
          <a:lstStyle/>
          <a:p>
            <a:r>
              <a:rPr lang="en-US" b="1" dirty="0">
                <a:solidFill>
                  <a:srgbClr val="E57689"/>
                </a:solidFill>
              </a:rPr>
              <a:t>(C) MnSO</a:t>
            </a:r>
            <a:r>
              <a:rPr lang="en-US" b="1" baseline="-25000" dirty="0">
                <a:solidFill>
                  <a:srgbClr val="E57689"/>
                </a:solidFill>
              </a:rPr>
              <a:t>4</a:t>
            </a:r>
            <a:endParaRPr lang="en-US" b="1" dirty="0">
              <a:solidFill>
                <a:srgbClr val="E57689"/>
              </a:solidFill>
            </a:endParaRPr>
          </a:p>
        </p:txBody>
      </p:sp>
      <p:sp>
        <p:nvSpPr>
          <p:cNvPr id="21" name="TextBox 20">
            <a:extLst>
              <a:ext uri="{FF2B5EF4-FFF2-40B4-BE49-F238E27FC236}">
                <a16:creationId xmlns:a16="http://schemas.microsoft.com/office/drawing/2014/main" id="{B26A5BD1-5AC4-4C72-934D-F7AE10FEEE0F}"/>
              </a:ext>
            </a:extLst>
          </p:cNvPr>
          <p:cNvSpPr txBox="1"/>
          <p:nvPr/>
        </p:nvSpPr>
        <p:spPr>
          <a:xfrm>
            <a:off x="2473005" y="3438424"/>
            <a:ext cx="1654620" cy="369332"/>
          </a:xfrm>
          <a:prstGeom prst="rect">
            <a:avLst/>
          </a:prstGeom>
          <a:noFill/>
        </p:spPr>
        <p:txBody>
          <a:bodyPr wrap="none" rtlCol="0">
            <a:spAutoFit/>
          </a:bodyPr>
          <a:lstStyle/>
          <a:p>
            <a:r>
              <a:rPr lang="en-US" b="1" dirty="0">
                <a:solidFill>
                  <a:srgbClr val="E57689"/>
                </a:solidFill>
              </a:rPr>
              <a:t>(D) Co(C</a:t>
            </a:r>
            <a:r>
              <a:rPr lang="en-US" b="1" baseline="-25000" dirty="0">
                <a:solidFill>
                  <a:srgbClr val="E57689"/>
                </a:solidFill>
              </a:rPr>
              <a:t>2</a:t>
            </a:r>
            <a:r>
              <a:rPr lang="en-US" b="1" dirty="0">
                <a:solidFill>
                  <a:srgbClr val="E57689"/>
                </a:solidFill>
              </a:rPr>
              <a:t>H</a:t>
            </a:r>
            <a:r>
              <a:rPr lang="en-US" b="1" baseline="-25000" dirty="0">
                <a:solidFill>
                  <a:srgbClr val="E57689"/>
                </a:solidFill>
              </a:rPr>
              <a:t>3</a:t>
            </a:r>
            <a:r>
              <a:rPr lang="en-US" b="1" dirty="0">
                <a:solidFill>
                  <a:srgbClr val="E57689"/>
                </a:solidFill>
              </a:rPr>
              <a:t>O</a:t>
            </a:r>
            <a:r>
              <a:rPr lang="en-US" b="1" baseline="-25000" dirty="0">
                <a:solidFill>
                  <a:srgbClr val="E57689"/>
                </a:solidFill>
              </a:rPr>
              <a:t>2</a:t>
            </a:r>
            <a:r>
              <a:rPr lang="en-US" b="1" dirty="0">
                <a:solidFill>
                  <a:srgbClr val="E57689"/>
                </a:solidFill>
              </a:rPr>
              <a:t>)</a:t>
            </a:r>
            <a:r>
              <a:rPr lang="en-US" b="1" baseline="-25000" dirty="0">
                <a:solidFill>
                  <a:srgbClr val="E57689"/>
                </a:solidFill>
              </a:rPr>
              <a:t>2</a:t>
            </a:r>
            <a:endParaRPr lang="en-US" b="1" dirty="0">
              <a:solidFill>
                <a:srgbClr val="E57689"/>
              </a:solidFill>
            </a:endParaRPr>
          </a:p>
        </p:txBody>
      </p:sp>
      <p:sp>
        <p:nvSpPr>
          <p:cNvPr id="22" name="TextBox 21">
            <a:extLst>
              <a:ext uri="{FF2B5EF4-FFF2-40B4-BE49-F238E27FC236}">
                <a16:creationId xmlns:a16="http://schemas.microsoft.com/office/drawing/2014/main" id="{48293AE7-4387-4269-9683-B5295CF8E48B}"/>
              </a:ext>
            </a:extLst>
          </p:cNvPr>
          <p:cNvSpPr txBox="1"/>
          <p:nvPr/>
        </p:nvSpPr>
        <p:spPr>
          <a:xfrm>
            <a:off x="2473005" y="3800742"/>
            <a:ext cx="1478225" cy="369332"/>
          </a:xfrm>
          <a:prstGeom prst="rect">
            <a:avLst/>
          </a:prstGeom>
          <a:noFill/>
        </p:spPr>
        <p:txBody>
          <a:bodyPr wrap="none" rtlCol="0">
            <a:spAutoFit/>
          </a:bodyPr>
          <a:lstStyle/>
          <a:p>
            <a:r>
              <a:rPr lang="en-US" b="1" dirty="0">
                <a:solidFill>
                  <a:srgbClr val="E57689"/>
                </a:solidFill>
              </a:rPr>
              <a:t>(E) Mn</a:t>
            </a:r>
            <a:r>
              <a:rPr lang="en-US" b="1" baseline="-25000" dirty="0">
                <a:solidFill>
                  <a:srgbClr val="E57689"/>
                </a:solidFill>
              </a:rPr>
              <a:t>2</a:t>
            </a:r>
            <a:r>
              <a:rPr lang="en-US" b="1" dirty="0">
                <a:solidFill>
                  <a:srgbClr val="E57689"/>
                </a:solidFill>
              </a:rPr>
              <a:t>(CO</a:t>
            </a:r>
            <a:r>
              <a:rPr lang="en-US" b="1" baseline="-25000" dirty="0">
                <a:solidFill>
                  <a:srgbClr val="E57689"/>
                </a:solidFill>
              </a:rPr>
              <a:t>3</a:t>
            </a:r>
            <a:r>
              <a:rPr lang="en-US" b="1" dirty="0">
                <a:solidFill>
                  <a:srgbClr val="E57689"/>
                </a:solidFill>
              </a:rPr>
              <a:t>)</a:t>
            </a:r>
            <a:r>
              <a:rPr lang="en-US" b="1" baseline="-25000" dirty="0">
                <a:solidFill>
                  <a:srgbClr val="E57689"/>
                </a:solidFill>
              </a:rPr>
              <a:t>7</a:t>
            </a:r>
            <a:endParaRPr lang="en-US" b="1" dirty="0">
              <a:solidFill>
                <a:srgbClr val="E57689"/>
              </a:solidFill>
            </a:endParaRPr>
          </a:p>
        </p:txBody>
      </p:sp>
      <p:sp>
        <p:nvSpPr>
          <p:cNvPr id="23" name="TextBox 22">
            <a:extLst>
              <a:ext uri="{FF2B5EF4-FFF2-40B4-BE49-F238E27FC236}">
                <a16:creationId xmlns:a16="http://schemas.microsoft.com/office/drawing/2014/main" id="{ABBB3CF4-1EDA-48EA-A3AB-683D00D13599}"/>
              </a:ext>
            </a:extLst>
          </p:cNvPr>
          <p:cNvSpPr txBox="1"/>
          <p:nvPr/>
        </p:nvSpPr>
        <p:spPr>
          <a:xfrm>
            <a:off x="0" y="4770267"/>
            <a:ext cx="9256252" cy="369332"/>
          </a:xfrm>
          <a:prstGeom prst="rect">
            <a:avLst/>
          </a:prstGeom>
          <a:noFill/>
        </p:spPr>
        <p:txBody>
          <a:bodyPr wrap="none" rtlCol="0">
            <a:spAutoFit/>
          </a:bodyPr>
          <a:lstStyle/>
          <a:p>
            <a:pPr marL="342900" indent="-342900">
              <a:buAutoNum type="alphaLcParenBoth"/>
            </a:pPr>
            <a:r>
              <a:rPr lang="en-US" b="1" dirty="0">
                <a:solidFill>
                  <a:srgbClr val="E57689"/>
                </a:solidFill>
              </a:rPr>
              <a:t>Aluminum(III) chloride	(b) Silver(I) fluoride 	(c) Calcium bromide	(d) Lead(IV) oxide</a:t>
            </a:r>
          </a:p>
        </p:txBody>
      </p:sp>
      <p:sp>
        <p:nvSpPr>
          <p:cNvPr id="24" name="Oval 23">
            <a:extLst>
              <a:ext uri="{FF2B5EF4-FFF2-40B4-BE49-F238E27FC236}">
                <a16:creationId xmlns:a16="http://schemas.microsoft.com/office/drawing/2014/main" id="{75FA577A-834A-460D-96DC-5A724D7F43F8}"/>
              </a:ext>
            </a:extLst>
          </p:cNvPr>
          <p:cNvSpPr/>
          <p:nvPr/>
        </p:nvSpPr>
        <p:spPr>
          <a:xfrm>
            <a:off x="239672" y="5544281"/>
            <a:ext cx="330171" cy="282765"/>
          </a:xfrm>
          <a:prstGeom prst="ellipse">
            <a:avLst/>
          </a:prstGeom>
          <a:noFill/>
          <a:ln w="38100">
            <a:solidFill>
              <a:srgbClr val="E57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0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9" grpId="0"/>
      <p:bldP spid="20" grpId="0"/>
      <p:bldP spid="21" grpId="0"/>
      <p:bldP spid="22" grpId="0"/>
      <p:bldP spid="23" grpId="0"/>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25</a:t>
            </a:fld>
            <a:endParaRPr lang="en-US" dirty="0">
              <a:solidFill>
                <a:schemeClr val="bg1"/>
              </a:solidFill>
            </a:endParaRPr>
          </a:p>
        </p:txBody>
      </p:sp>
      <p:sp>
        <p:nvSpPr>
          <p:cNvPr id="8" name="Content Placeholder 2">
            <a:extLst>
              <a:ext uri="{FF2B5EF4-FFF2-40B4-BE49-F238E27FC236}">
                <a16:creationId xmlns:a16="http://schemas.microsoft.com/office/drawing/2014/main" id="{78604E05-A2A6-4722-B224-F1B8002AC9B4}"/>
              </a:ext>
            </a:extLst>
          </p:cNvPr>
          <p:cNvSpPr txBox="1">
            <a:spLocks/>
          </p:cNvSpPr>
          <p:nvPr/>
        </p:nvSpPr>
        <p:spPr>
          <a:xfrm>
            <a:off x="0" y="981303"/>
            <a:ext cx="9144000" cy="2324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Deduce the compounds from the following names:</a:t>
            </a:r>
          </a:p>
          <a:p>
            <a:pPr marL="0" indent="0">
              <a:buFont typeface="Arial" panose="020B0604020202020204" pitchFamily="34" charset="0"/>
              <a:buNone/>
            </a:pP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	sodium hypochlorite</a:t>
            </a:r>
          </a:p>
          <a:p>
            <a:pPr marL="0" indent="0">
              <a:buFont typeface="Arial" panose="020B0604020202020204" pitchFamily="34" charset="0"/>
              <a:buNone/>
            </a:pP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	dinitrogen pentoxide</a:t>
            </a:r>
          </a:p>
          <a:p>
            <a:pPr marL="0" indent="0">
              <a:buFont typeface="Arial" panose="020B0604020202020204" pitchFamily="34" charset="0"/>
              <a:buNone/>
            </a:pP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	potassium dichromate</a:t>
            </a:r>
          </a:p>
          <a:p>
            <a:pPr marL="0" indent="0">
              <a:buFont typeface="Arial" panose="020B0604020202020204" pitchFamily="34" charset="0"/>
              <a:buNone/>
            </a:pP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	ammonium perchlorate	</a:t>
            </a:r>
          </a:p>
          <a:p>
            <a:pPr marL="0" indent="0">
              <a:buFont typeface="Arial" panose="020B0604020202020204" pitchFamily="34" charset="0"/>
              <a:buNone/>
            </a:pPr>
            <a:r>
              <a:rPr lang="en-US" altLang="en-US" sz="1800" dirty="0">
                <a:solidFill>
                  <a:schemeClr val="tx1">
                    <a:lumMod val="75000"/>
                    <a:lumOff val="25000"/>
                  </a:schemeClr>
                </a:solidFill>
                <a:latin typeface="Gill Sans MT" panose="020B0502020104020203" pitchFamily="34" charset="0"/>
                <a:cs typeface="Arial" panose="020B0604020202020204" pitchFamily="34" charset="0"/>
              </a:rPr>
              <a:t>	hydrogen chloride</a:t>
            </a:r>
          </a:p>
        </p:txBody>
      </p:sp>
      <p:sp>
        <p:nvSpPr>
          <p:cNvPr id="9" name="Rectangle 2">
            <a:extLst>
              <a:ext uri="{FF2B5EF4-FFF2-40B4-BE49-F238E27FC236}">
                <a16:creationId xmlns:a16="http://schemas.microsoft.com/office/drawing/2014/main" id="{412F0A53-2ADB-4055-AFE1-E7076A69507C}"/>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Examples</a:t>
            </a:r>
          </a:p>
        </p:txBody>
      </p:sp>
      <p:sp>
        <p:nvSpPr>
          <p:cNvPr id="10" name="TPQuestion">
            <a:extLst>
              <a:ext uri="{FF2B5EF4-FFF2-40B4-BE49-F238E27FC236}">
                <a16:creationId xmlns:a16="http://schemas.microsoft.com/office/drawing/2014/main" id="{67EF4D62-A164-401A-A32F-0A1FF6A7FBA8}"/>
              </a:ext>
            </a:extLst>
          </p:cNvPr>
          <p:cNvSpPr txBox="1">
            <a:spLocks/>
          </p:cNvSpPr>
          <p:nvPr/>
        </p:nvSpPr>
        <p:spPr>
          <a:xfrm>
            <a:off x="0" y="3566241"/>
            <a:ext cx="91440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cs typeface="Arial" panose="020B0604020202020204" pitchFamily="34" charset="0"/>
              </a:rPr>
              <a:t>What is the formula for manganese (IV) phosphate?</a:t>
            </a:r>
          </a:p>
        </p:txBody>
      </p:sp>
      <p:sp>
        <p:nvSpPr>
          <p:cNvPr id="11" name="TPAnswers">
            <a:extLst>
              <a:ext uri="{FF2B5EF4-FFF2-40B4-BE49-F238E27FC236}">
                <a16:creationId xmlns:a16="http://schemas.microsoft.com/office/drawing/2014/main" id="{F575598E-0FED-49EA-983E-7979ADAE0E4A}"/>
              </a:ext>
            </a:extLst>
          </p:cNvPr>
          <p:cNvSpPr txBox="1">
            <a:spLocks/>
          </p:cNvSpPr>
          <p:nvPr>
            <p:custDataLst>
              <p:tags r:id="rId1"/>
            </p:custDataLst>
          </p:nvPr>
        </p:nvSpPr>
        <p:spPr>
          <a:xfrm>
            <a:off x="275206" y="3903496"/>
            <a:ext cx="4114800" cy="16114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Mn</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(PO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514350" indent="-514350">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Mg</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(PO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514350" indent="-514350">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Mn</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(PO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514350" indent="-514350">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Mn</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(PO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697127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26</a:t>
            </a:fld>
            <a:endParaRPr lang="en-US" dirty="0">
              <a:solidFill>
                <a:schemeClr val="bg1"/>
              </a:solidFill>
            </a:endParaRPr>
          </a:p>
        </p:txBody>
      </p:sp>
      <p:sp>
        <p:nvSpPr>
          <p:cNvPr id="8" name="Rectangle 2">
            <a:extLst>
              <a:ext uri="{FF2B5EF4-FFF2-40B4-BE49-F238E27FC236}">
                <a16:creationId xmlns:a16="http://schemas.microsoft.com/office/drawing/2014/main" id="{FBCA4217-38AF-4CD7-8036-BCECFBDA48BC}"/>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Naming </a:t>
            </a:r>
            <a:r>
              <a:rPr lang="en-US" sz="3300" b="1" dirty="0">
                <a:solidFill>
                  <a:srgbClr val="E57689"/>
                </a:solidFill>
                <a:latin typeface="Gill Sans MT" panose="020B0502020104020203" pitchFamily="34" charset="0"/>
                <a:ea typeface="CMU Sans Serif" panose="02000603000000000000" pitchFamily="2" charset="0"/>
                <a:cs typeface="Arial" panose="020B0604020202020204" pitchFamily="34" charset="0"/>
              </a:rPr>
              <a:t>Molecular</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Compounds (New Rules)</a:t>
            </a:r>
          </a:p>
        </p:txBody>
      </p:sp>
      <p:sp>
        <p:nvSpPr>
          <p:cNvPr id="9" name="TextBox 8">
            <a:extLst>
              <a:ext uri="{FF2B5EF4-FFF2-40B4-BE49-F238E27FC236}">
                <a16:creationId xmlns:a16="http://schemas.microsoft.com/office/drawing/2014/main" id="{194B593E-1C03-4EA6-8C58-7E2F2867FF81}"/>
              </a:ext>
            </a:extLst>
          </p:cNvPr>
          <p:cNvSpPr txBox="1">
            <a:spLocks noChangeArrowheads="1"/>
          </p:cNvSpPr>
          <p:nvPr/>
        </p:nvSpPr>
        <p:spPr bwMode="auto">
          <a:xfrm>
            <a:off x="-1" y="1100926"/>
            <a:ext cx="9143999" cy="923330"/>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Remember that binary molecular compounds are substances that consist of just two different elements.  </a:t>
            </a:r>
            <a:r>
              <a:rPr lang="en-US" altLang="en-US" b="1" u="sng"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These are the rules for molecular compounds, not ionic compounds!  Use when both elements are nonmetals!</a:t>
            </a:r>
            <a:endPar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
        <p:nvSpPr>
          <p:cNvPr id="10" name="TextBox 6">
            <a:extLst>
              <a:ext uri="{FF2B5EF4-FFF2-40B4-BE49-F238E27FC236}">
                <a16:creationId xmlns:a16="http://schemas.microsoft.com/office/drawing/2014/main" id="{BF56BC71-E865-4AFB-9EE1-7A8A58EDE9CF}"/>
              </a:ext>
            </a:extLst>
          </p:cNvPr>
          <p:cNvSpPr txBox="1">
            <a:spLocks noChangeArrowheads="1"/>
          </p:cNvSpPr>
          <p:nvPr/>
        </p:nvSpPr>
        <p:spPr bwMode="auto">
          <a:xfrm>
            <a:off x="-1" y="3767921"/>
            <a:ext cx="9143998" cy="369332"/>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Greek prefixes are used to denote the number of atoms of each element present.</a:t>
            </a:r>
          </a:p>
        </p:txBody>
      </p:sp>
      <p:graphicFrame>
        <p:nvGraphicFramePr>
          <p:cNvPr id="7" name="Table 6">
            <a:extLst>
              <a:ext uri="{FF2B5EF4-FFF2-40B4-BE49-F238E27FC236}">
                <a16:creationId xmlns:a16="http://schemas.microsoft.com/office/drawing/2014/main" id="{953FC200-00E8-4924-AE8E-1047C60DF241}"/>
              </a:ext>
            </a:extLst>
          </p:cNvPr>
          <p:cNvGraphicFramePr>
            <a:graphicFrameLocks noGrp="1"/>
          </p:cNvGraphicFramePr>
          <p:nvPr/>
        </p:nvGraphicFramePr>
        <p:xfrm>
          <a:off x="735672" y="4226404"/>
          <a:ext cx="5434330" cy="2011680"/>
        </p:xfrm>
        <a:graphic>
          <a:graphicData uri="http://schemas.openxmlformats.org/drawingml/2006/table">
            <a:tbl>
              <a:tblPr firstRow="1" bandRow="1">
                <a:tableStyleId>{9D7B26C5-4107-4FEC-AEDC-1716B250A1EF}</a:tableStyleId>
              </a:tblPr>
              <a:tblGrid>
                <a:gridCol w="862330">
                  <a:extLst>
                    <a:ext uri="{9D8B030D-6E8A-4147-A177-3AD203B41FA5}">
                      <a16:colId xmlns:a16="http://schemas.microsoft.com/office/drawing/2014/main" val="699480322"/>
                    </a:ext>
                  </a:extLst>
                </a:gridCol>
                <a:gridCol w="1524000">
                  <a:extLst>
                    <a:ext uri="{9D8B030D-6E8A-4147-A177-3AD203B41FA5}">
                      <a16:colId xmlns:a16="http://schemas.microsoft.com/office/drawing/2014/main" val="2516702550"/>
                    </a:ext>
                  </a:extLst>
                </a:gridCol>
                <a:gridCol w="1524000">
                  <a:extLst>
                    <a:ext uri="{9D8B030D-6E8A-4147-A177-3AD203B41FA5}">
                      <a16:colId xmlns:a16="http://schemas.microsoft.com/office/drawing/2014/main" val="1303205990"/>
                    </a:ext>
                  </a:extLst>
                </a:gridCol>
                <a:gridCol w="1524000">
                  <a:extLst>
                    <a:ext uri="{9D8B030D-6E8A-4147-A177-3AD203B41FA5}">
                      <a16:colId xmlns:a16="http://schemas.microsoft.com/office/drawing/2014/main" val="3845412345"/>
                    </a:ext>
                  </a:extLst>
                </a:gridCol>
              </a:tblGrid>
              <a:tr h="182880">
                <a:tc>
                  <a:txBody>
                    <a:bodyPr/>
                    <a:lstStyle/>
                    <a:p>
                      <a:pPr algn="ctr"/>
                      <a:r>
                        <a:rPr lang="en-US" sz="1600" dirty="0">
                          <a:latin typeface="Gill Sans MT" panose="020B0502020104020203" pitchFamily="34" charset="0"/>
                        </a:rPr>
                        <a:t>Prefix</a:t>
                      </a:r>
                    </a:p>
                  </a:txBody>
                  <a:tcPr/>
                </a:tc>
                <a:tc>
                  <a:txBody>
                    <a:bodyPr/>
                    <a:lstStyle/>
                    <a:p>
                      <a:pPr algn="ctr"/>
                      <a:r>
                        <a:rPr lang="en-US" sz="1600" dirty="0">
                          <a:latin typeface="Gill Sans MT" panose="020B0502020104020203" pitchFamily="34" charset="0"/>
                        </a:rPr>
                        <a:t>Meaning</a:t>
                      </a:r>
                    </a:p>
                  </a:txBody>
                  <a:tcPr/>
                </a:tc>
                <a:tc>
                  <a:txBody>
                    <a:bodyPr/>
                    <a:lstStyle/>
                    <a:p>
                      <a:pPr algn="ctr"/>
                      <a:r>
                        <a:rPr lang="en-US" sz="1600" dirty="0">
                          <a:latin typeface="Gill Sans MT" panose="020B0502020104020203" pitchFamily="34" charset="0"/>
                        </a:rPr>
                        <a:t>Prefix</a:t>
                      </a:r>
                    </a:p>
                  </a:txBody>
                  <a:tcPr/>
                </a:tc>
                <a:tc>
                  <a:txBody>
                    <a:bodyPr/>
                    <a:lstStyle/>
                    <a:p>
                      <a:pPr algn="ctr"/>
                      <a:r>
                        <a:rPr lang="en-US" sz="1600" dirty="0">
                          <a:latin typeface="Gill Sans MT" panose="020B0502020104020203" pitchFamily="34" charset="0"/>
                        </a:rPr>
                        <a:t>Meaning</a:t>
                      </a:r>
                    </a:p>
                  </a:txBody>
                  <a:tcPr/>
                </a:tc>
                <a:extLst>
                  <a:ext uri="{0D108BD9-81ED-4DB2-BD59-A6C34878D82A}">
                    <a16:rowId xmlns:a16="http://schemas.microsoft.com/office/drawing/2014/main" val="3298770689"/>
                  </a:ext>
                </a:extLst>
              </a:tr>
              <a:tr h="182880">
                <a:tc>
                  <a:txBody>
                    <a:bodyPr/>
                    <a:lstStyle/>
                    <a:p>
                      <a:pPr algn="ctr"/>
                      <a:r>
                        <a:rPr lang="en-US" sz="1600" dirty="0">
                          <a:latin typeface="Gill Sans MT" panose="020B0502020104020203" pitchFamily="34" charset="0"/>
                        </a:rPr>
                        <a:t>Mono-</a:t>
                      </a:r>
                    </a:p>
                  </a:txBody>
                  <a:tcPr>
                    <a:solidFill>
                      <a:srgbClr val="67AEB6">
                        <a:alpha val="69804"/>
                      </a:srgbClr>
                    </a:solidFill>
                  </a:tcPr>
                </a:tc>
                <a:tc>
                  <a:txBody>
                    <a:bodyPr/>
                    <a:lstStyle/>
                    <a:p>
                      <a:pPr algn="ctr"/>
                      <a:r>
                        <a:rPr lang="en-US" sz="1600" dirty="0">
                          <a:latin typeface="Gill Sans MT" panose="020B0502020104020203" pitchFamily="34" charset="0"/>
                        </a:rPr>
                        <a:t>1</a:t>
                      </a:r>
                    </a:p>
                  </a:txBody>
                  <a:tcPr>
                    <a:solidFill>
                      <a:srgbClr val="67AEB6">
                        <a:alpha val="69804"/>
                      </a:srgbClr>
                    </a:solidFill>
                  </a:tcPr>
                </a:tc>
                <a:tc>
                  <a:txBody>
                    <a:bodyPr/>
                    <a:lstStyle/>
                    <a:p>
                      <a:pPr algn="ctr"/>
                      <a:r>
                        <a:rPr lang="en-US" sz="1600" dirty="0">
                          <a:latin typeface="Gill Sans MT" panose="020B0502020104020203" pitchFamily="34" charset="0"/>
                        </a:rPr>
                        <a:t>Hexa-</a:t>
                      </a:r>
                    </a:p>
                  </a:txBody>
                  <a:tcPr>
                    <a:solidFill>
                      <a:srgbClr val="67AEB6">
                        <a:alpha val="69804"/>
                      </a:srgbClr>
                    </a:solidFill>
                  </a:tcPr>
                </a:tc>
                <a:tc>
                  <a:txBody>
                    <a:bodyPr/>
                    <a:lstStyle/>
                    <a:p>
                      <a:pPr algn="ctr"/>
                      <a:r>
                        <a:rPr lang="en-US" sz="1600" dirty="0">
                          <a:latin typeface="Gill Sans MT" panose="020B0502020104020203" pitchFamily="34" charset="0"/>
                        </a:rPr>
                        <a:t>6</a:t>
                      </a:r>
                    </a:p>
                  </a:txBody>
                  <a:tcPr>
                    <a:solidFill>
                      <a:srgbClr val="67AEB6">
                        <a:alpha val="69804"/>
                      </a:srgbClr>
                    </a:solidFill>
                  </a:tcPr>
                </a:tc>
                <a:extLst>
                  <a:ext uri="{0D108BD9-81ED-4DB2-BD59-A6C34878D82A}">
                    <a16:rowId xmlns:a16="http://schemas.microsoft.com/office/drawing/2014/main" val="3931317237"/>
                  </a:ext>
                </a:extLst>
              </a:tr>
              <a:tr h="182880">
                <a:tc>
                  <a:txBody>
                    <a:bodyPr/>
                    <a:lstStyle/>
                    <a:p>
                      <a:pPr algn="ctr"/>
                      <a:r>
                        <a:rPr lang="en-US" sz="1600" dirty="0">
                          <a:latin typeface="Gill Sans MT" panose="020B0502020104020203" pitchFamily="34" charset="0"/>
                        </a:rPr>
                        <a:t>Di-</a:t>
                      </a:r>
                    </a:p>
                  </a:txBody>
                  <a:tcPr/>
                </a:tc>
                <a:tc>
                  <a:txBody>
                    <a:bodyPr/>
                    <a:lstStyle/>
                    <a:p>
                      <a:pPr algn="ctr"/>
                      <a:r>
                        <a:rPr lang="en-US" sz="1600" dirty="0">
                          <a:latin typeface="Gill Sans MT" panose="020B0502020104020203" pitchFamily="34" charset="0"/>
                        </a:rPr>
                        <a:t>2</a:t>
                      </a:r>
                    </a:p>
                  </a:txBody>
                  <a:tcPr/>
                </a:tc>
                <a:tc>
                  <a:txBody>
                    <a:bodyPr/>
                    <a:lstStyle/>
                    <a:p>
                      <a:pPr algn="ctr"/>
                      <a:r>
                        <a:rPr lang="en-US" sz="1600" dirty="0" err="1">
                          <a:latin typeface="Gill Sans MT" panose="020B0502020104020203" pitchFamily="34" charset="0"/>
                        </a:rPr>
                        <a:t>Hepta</a:t>
                      </a:r>
                      <a:r>
                        <a:rPr lang="en-US" sz="1600" dirty="0">
                          <a:latin typeface="Gill Sans MT" panose="020B0502020104020203" pitchFamily="34" charset="0"/>
                        </a:rPr>
                        <a:t>-</a:t>
                      </a:r>
                    </a:p>
                  </a:txBody>
                  <a:tcPr/>
                </a:tc>
                <a:tc>
                  <a:txBody>
                    <a:bodyPr/>
                    <a:lstStyle/>
                    <a:p>
                      <a:pPr algn="ctr"/>
                      <a:r>
                        <a:rPr lang="en-US" sz="1600" dirty="0">
                          <a:latin typeface="Gill Sans MT" panose="020B0502020104020203" pitchFamily="34" charset="0"/>
                        </a:rPr>
                        <a:t>7</a:t>
                      </a:r>
                    </a:p>
                  </a:txBody>
                  <a:tcPr/>
                </a:tc>
                <a:extLst>
                  <a:ext uri="{0D108BD9-81ED-4DB2-BD59-A6C34878D82A}">
                    <a16:rowId xmlns:a16="http://schemas.microsoft.com/office/drawing/2014/main" val="732273281"/>
                  </a:ext>
                </a:extLst>
              </a:tr>
              <a:tr h="182880">
                <a:tc>
                  <a:txBody>
                    <a:bodyPr/>
                    <a:lstStyle/>
                    <a:p>
                      <a:pPr algn="ctr"/>
                      <a:r>
                        <a:rPr lang="en-US" sz="1600" dirty="0">
                          <a:latin typeface="Gill Sans MT" panose="020B0502020104020203" pitchFamily="34" charset="0"/>
                        </a:rPr>
                        <a:t>Tri-</a:t>
                      </a:r>
                    </a:p>
                  </a:txBody>
                  <a:tcPr>
                    <a:solidFill>
                      <a:srgbClr val="67AEB6">
                        <a:alpha val="69804"/>
                      </a:srgbClr>
                    </a:solidFill>
                  </a:tcPr>
                </a:tc>
                <a:tc>
                  <a:txBody>
                    <a:bodyPr/>
                    <a:lstStyle/>
                    <a:p>
                      <a:pPr algn="ctr"/>
                      <a:r>
                        <a:rPr lang="en-US" sz="1600" dirty="0">
                          <a:latin typeface="Gill Sans MT" panose="020B0502020104020203" pitchFamily="34" charset="0"/>
                        </a:rPr>
                        <a:t>3</a:t>
                      </a:r>
                    </a:p>
                  </a:txBody>
                  <a:tcPr>
                    <a:solidFill>
                      <a:srgbClr val="67AEB6">
                        <a:alpha val="69804"/>
                      </a:srgbClr>
                    </a:solidFill>
                  </a:tcPr>
                </a:tc>
                <a:tc>
                  <a:txBody>
                    <a:bodyPr/>
                    <a:lstStyle/>
                    <a:p>
                      <a:pPr algn="ctr"/>
                      <a:r>
                        <a:rPr lang="en-US" sz="1600" dirty="0">
                          <a:latin typeface="Gill Sans MT" panose="020B0502020104020203" pitchFamily="34" charset="0"/>
                        </a:rPr>
                        <a:t>Octa-</a:t>
                      </a:r>
                    </a:p>
                  </a:txBody>
                  <a:tcPr>
                    <a:solidFill>
                      <a:srgbClr val="67AEB6">
                        <a:alpha val="69804"/>
                      </a:srgbClr>
                    </a:solidFill>
                  </a:tcPr>
                </a:tc>
                <a:tc>
                  <a:txBody>
                    <a:bodyPr/>
                    <a:lstStyle/>
                    <a:p>
                      <a:pPr algn="ctr"/>
                      <a:r>
                        <a:rPr lang="en-US" sz="1600" dirty="0">
                          <a:latin typeface="Gill Sans MT" panose="020B0502020104020203" pitchFamily="34" charset="0"/>
                        </a:rPr>
                        <a:t>8</a:t>
                      </a:r>
                    </a:p>
                  </a:txBody>
                  <a:tcPr>
                    <a:solidFill>
                      <a:srgbClr val="67AEB6">
                        <a:alpha val="69804"/>
                      </a:srgbClr>
                    </a:solidFill>
                  </a:tcPr>
                </a:tc>
                <a:extLst>
                  <a:ext uri="{0D108BD9-81ED-4DB2-BD59-A6C34878D82A}">
                    <a16:rowId xmlns:a16="http://schemas.microsoft.com/office/drawing/2014/main" val="1660436835"/>
                  </a:ext>
                </a:extLst>
              </a:tr>
              <a:tr h="182880">
                <a:tc>
                  <a:txBody>
                    <a:bodyPr/>
                    <a:lstStyle/>
                    <a:p>
                      <a:pPr algn="ctr"/>
                      <a:r>
                        <a:rPr lang="en-US" sz="1600" dirty="0">
                          <a:latin typeface="Gill Sans MT" panose="020B0502020104020203" pitchFamily="34" charset="0"/>
                        </a:rPr>
                        <a:t>Tetra-</a:t>
                      </a:r>
                    </a:p>
                  </a:txBody>
                  <a:tcPr/>
                </a:tc>
                <a:tc>
                  <a:txBody>
                    <a:bodyPr/>
                    <a:lstStyle/>
                    <a:p>
                      <a:pPr algn="ctr"/>
                      <a:r>
                        <a:rPr lang="en-US" sz="1600" dirty="0">
                          <a:latin typeface="Gill Sans MT" panose="020B0502020104020203" pitchFamily="34" charset="0"/>
                        </a:rPr>
                        <a:t>4</a:t>
                      </a:r>
                    </a:p>
                  </a:txBody>
                  <a:tcPr/>
                </a:tc>
                <a:tc>
                  <a:txBody>
                    <a:bodyPr/>
                    <a:lstStyle/>
                    <a:p>
                      <a:pPr algn="ctr"/>
                      <a:r>
                        <a:rPr lang="en-US" sz="1600" dirty="0">
                          <a:latin typeface="Gill Sans MT" panose="020B0502020104020203" pitchFamily="34" charset="0"/>
                        </a:rPr>
                        <a:t>Nona-</a:t>
                      </a:r>
                    </a:p>
                  </a:txBody>
                  <a:tcPr/>
                </a:tc>
                <a:tc>
                  <a:txBody>
                    <a:bodyPr/>
                    <a:lstStyle/>
                    <a:p>
                      <a:pPr algn="ctr"/>
                      <a:r>
                        <a:rPr lang="en-US" sz="1600" dirty="0">
                          <a:latin typeface="Gill Sans MT" panose="020B0502020104020203" pitchFamily="34" charset="0"/>
                        </a:rPr>
                        <a:t>9</a:t>
                      </a:r>
                    </a:p>
                  </a:txBody>
                  <a:tcPr/>
                </a:tc>
                <a:extLst>
                  <a:ext uri="{0D108BD9-81ED-4DB2-BD59-A6C34878D82A}">
                    <a16:rowId xmlns:a16="http://schemas.microsoft.com/office/drawing/2014/main" val="342349760"/>
                  </a:ext>
                </a:extLst>
              </a:tr>
              <a:tr h="182880">
                <a:tc>
                  <a:txBody>
                    <a:bodyPr/>
                    <a:lstStyle/>
                    <a:p>
                      <a:pPr algn="ctr"/>
                      <a:r>
                        <a:rPr lang="en-US" sz="1600" dirty="0">
                          <a:latin typeface="Gill Sans MT" panose="020B0502020104020203" pitchFamily="34" charset="0"/>
                        </a:rPr>
                        <a:t>Penta-</a:t>
                      </a:r>
                    </a:p>
                  </a:txBody>
                  <a:tcPr>
                    <a:solidFill>
                      <a:srgbClr val="67AEB6">
                        <a:alpha val="69804"/>
                      </a:srgbClr>
                    </a:solidFill>
                  </a:tcPr>
                </a:tc>
                <a:tc>
                  <a:txBody>
                    <a:bodyPr/>
                    <a:lstStyle/>
                    <a:p>
                      <a:pPr algn="ctr"/>
                      <a:r>
                        <a:rPr lang="en-US" sz="1600" dirty="0">
                          <a:latin typeface="Gill Sans MT" panose="020B0502020104020203" pitchFamily="34" charset="0"/>
                        </a:rPr>
                        <a:t>5</a:t>
                      </a:r>
                    </a:p>
                  </a:txBody>
                  <a:tcPr>
                    <a:solidFill>
                      <a:srgbClr val="67AEB6">
                        <a:alpha val="69804"/>
                      </a:srgbClr>
                    </a:solidFill>
                  </a:tcPr>
                </a:tc>
                <a:tc>
                  <a:txBody>
                    <a:bodyPr/>
                    <a:lstStyle/>
                    <a:p>
                      <a:pPr algn="ctr"/>
                      <a:r>
                        <a:rPr lang="en-US" sz="1600" dirty="0">
                          <a:latin typeface="Gill Sans MT" panose="020B0502020104020203" pitchFamily="34" charset="0"/>
                        </a:rPr>
                        <a:t>Deca-</a:t>
                      </a:r>
                    </a:p>
                  </a:txBody>
                  <a:tcPr>
                    <a:solidFill>
                      <a:srgbClr val="67AEB6">
                        <a:alpha val="69804"/>
                      </a:srgbClr>
                    </a:solidFill>
                  </a:tcPr>
                </a:tc>
                <a:tc>
                  <a:txBody>
                    <a:bodyPr/>
                    <a:lstStyle/>
                    <a:p>
                      <a:pPr algn="ctr"/>
                      <a:r>
                        <a:rPr lang="en-US" sz="1600" dirty="0">
                          <a:latin typeface="Gill Sans MT" panose="020B0502020104020203" pitchFamily="34" charset="0"/>
                        </a:rPr>
                        <a:t>10</a:t>
                      </a:r>
                    </a:p>
                  </a:txBody>
                  <a:tcPr>
                    <a:solidFill>
                      <a:srgbClr val="67AEB6">
                        <a:alpha val="69804"/>
                      </a:srgbClr>
                    </a:solidFill>
                  </a:tcPr>
                </a:tc>
                <a:extLst>
                  <a:ext uri="{0D108BD9-81ED-4DB2-BD59-A6C34878D82A}">
                    <a16:rowId xmlns:a16="http://schemas.microsoft.com/office/drawing/2014/main" val="2223141246"/>
                  </a:ext>
                </a:extLst>
              </a:tr>
            </a:tbl>
          </a:graphicData>
        </a:graphic>
      </p:graphicFrame>
      <p:sp>
        <p:nvSpPr>
          <p:cNvPr id="11" name="Rectangle 10">
            <a:extLst>
              <a:ext uri="{FF2B5EF4-FFF2-40B4-BE49-F238E27FC236}">
                <a16:creationId xmlns:a16="http://schemas.microsoft.com/office/drawing/2014/main" id="{28E8F954-8684-40AE-A6E8-51381C97F1BD}"/>
              </a:ext>
            </a:extLst>
          </p:cNvPr>
          <p:cNvSpPr/>
          <p:nvPr/>
        </p:nvSpPr>
        <p:spPr>
          <a:xfrm>
            <a:off x="-1" y="2219324"/>
            <a:ext cx="9144001" cy="1200329"/>
          </a:xfrm>
          <a:prstGeom prst="rect">
            <a:avLst/>
          </a:prstGeom>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Nomenclature:</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1) 	Name the first element that appears in the formula.</a:t>
            </a:r>
          </a:p>
          <a:p>
            <a:pPr marL="457200" indent="-457200" eaLnBrk="0" hangingPunct="0">
              <a:buClr>
                <a:srgbClr val="000000"/>
              </a:buClr>
              <a:buFont typeface="Arial" pitchFamily="34" charset="0"/>
              <a:buAutoNum type="arabicParenR" startAt="2"/>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Name the second element that appears in the formula, changing its ending to –ide.</a:t>
            </a:r>
          </a:p>
          <a:p>
            <a:pPr marL="457200" indent="-457200" eaLnBrk="0" hangingPunct="0">
              <a:buClr>
                <a:srgbClr val="000000"/>
              </a:buClr>
              <a:buFont typeface="Arial" pitchFamily="34" charset="0"/>
              <a:buAutoNum type="arabicParenR" startAt="2"/>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Add Greek prefixes to elements (skip the mono- on the first element.) </a:t>
            </a:r>
          </a:p>
        </p:txBody>
      </p:sp>
    </p:spTree>
    <p:extLst>
      <p:ext uri="{BB962C8B-B14F-4D97-AF65-F5344CB8AC3E}">
        <p14:creationId xmlns:p14="http://schemas.microsoft.com/office/powerpoint/2010/main" val="28262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27</a:t>
            </a:fld>
            <a:endParaRPr lang="en-US" dirty="0">
              <a:solidFill>
                <a:schemeClr val="bg1"/>
              </a:solidFill>
            </a:endParaRPr>
          </a:p>
        </p:txBody>
      </p:sp>
      <p:sp>
        <p:nvSpPr>
          <p:cNvPr id="8" name="Rectangle 2">
            <a:extLst>
              <a:ext uri="{FF2B5EF4-FFF2-40B4-BE49-F238E27FC236}">
                <a16:creationId xmlns:a16="http://schemas.microsoft.com/office/drawing/2014/main" id="{B3D12A35-0673-4EF1-907A-6A916796E53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Naming Molecular Compounds</a:t>
            </a:r>
          </a:p>
        </p:txBody>
      </p:sp>
      <p:sp>
        <p:nvSpPr>
          <p:cNvPr id="7" name="Rectangle 6">
            <a:extLst>
              <a:ext uri="{FF2B5EF4-FFF2-40B4-BE49-F238E27FC236}">
                <a16:creationId xmlns:a16="http://schemas.microsoft.com/office/drawing/2014/main" id="{29B1C670-5263-406F-B945-08F90BA33497}"/>
              </a:ext>
            </a:extLst>
          </p:cNvPr>
          <p:cNvSpPr/>
          <p:nvPr/>
        </p:nvSpPr>
        <p:spPr>
          <a:xfrm>
            <a:off x="0" y="1308064"/>
            <a:ext cx="9144000" cy="1200329"/>
          </a:xfrm>
          <a:prstGeom prst="rect">
            <a:avLst/>
          </a:prstGeom>
        </p:spPr>
        <p:txBody>
          <a:bodyPr wrap="square">
            <a:spAutoFit/>
          </a:bodyPr>
          <a:lstStyle/>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 prefix mono– is generally omitted for the first element.</a:t>
            </a:r>
          </a:p>
          <a:p>
            <a:pPr eaLnBrk="0" hangingPunct="0">
              <a:buClr>
                <a:srgbClr val="000000"/>
              </a:buClr>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For ease of pronunciation, we usually eliminate the last letter of a prefix that ends in “o” or “a” when naming an oxide.</a:t>
            </a:r>
          </a:p>
        </p:txBody>
      </p:sp>
      <p:graphicFrame>
        <p:nvGraphicFramePr>
          <p:cNvPr id="9" name="Table 8">
            <a:extLst>
              <a:ext uri="{FF2B5EF4-FFF2-40B4-BE49-F238E27FC236}">
                <a16:creationId xmlns:a16="http://schemas.microsoft.com/office/drawing/2014/main" id="{917FC89D-6591-482F-BC22-AA23A55260FA}"/>
              </a:ext>
            </a:extLst>
          </p:cNvPr>
          <p:cNvGraphicFramePr>
            <a:graphicFrameLocks noGrp="1"/>
          </p:cNvGraphicFramePr>
          <p:nvPr/>
        </p:nvGraphicFramePr>
        <p:xfrm>
          <a:off x="504992" y="3479472"/>
          <a:ext cx="7341875" cy="1676400"/>
        </p:xfrm>
        <a:graphic>
          <a:graphicData uri="http://schemas.openxmlformats.org/drawingml/2006/table">
            <a:tbl>
              <a:tblPr firstRow="1" bandRow="1">
                <a:tableStyleId>{9D7B26C5-4107-4FEC-AEDC-1716B250A1EF}</a:tableStyleId>
              </a:tblPr>
              <a:tblGrid>
                <a:gridCol w="1406769">
                  <a:extLst>
                    <a:ext uri="{9D8B030D-6E8A-4147-A177-3AD203B41FA5}">
                      <a16:colId xmlns:a16="http://schemas.microsoft.com/office/drawing/2014/main" val="3003256188"/>
                    </a:ext>
                  </a:extLst>
                </a:gridCol>
                <a:gridCol w="2110154">
                  <a:extLst>
                    <a:ext uri="{9D8B030D-6E8A-4147-A177-3AD203B41FA5}">
                      <a16:colId xmlns:a16="http://schemas.microsoft.com/office/drawing/2014/main" val="62784632"/>
                    </a:ext>
                  </a:extLst>
                </a:gridCol>
                <a:gridCol w="1646856">
                  <a:extLst>
                    <a:ext uri="{9D8B030D-6E8A-4147-A177-3AD203B41FA5}">
                      <a16:colId xmlns:a16="http://schemas.microsoft.com/office/drawing/2014/main" val="3702853426"/>
                    </a:ext>
                  </a:extLst>
                </a:gridCol>
                <a:gridCol w="2178096">
                  <a:extLst>
                    <a:ext uri="{9D8B030D-6E8A-4147-A177-3AD203B41FA5}">
                      <a16:colId xmlns:a16="http://schemas.microsoft.com/office/drawing/2014/main" val="1611092889"/>
                    </a:ext>
                  </a:extLst>
                </a:gridCol>
              </a:tblGrid>
              <a:tr h="182880">
                <a:tc gridSpan="4">
                  <a:txBody>
                    <a:bodyPr/>
                    <a:lstStyle/>
                    <a:p>
                      <a:pPr algn="ctr"/>
                      <a:r>
                        <a:rPr lang="en-US" sz="1600" dirty="0">
                          <a:latin typeface="Gill Sans MT" panose="020B0502020104020203" pitchFamily="34" charset="0"/>
                        </a:rPr>
                        <a:t>Compounds with Greek Prefixes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0012308"/>
                  </a:ext>
                </a:extLst>
              </a:tr>
              <a:tr h="182880">
                <a:tc>
                  <a:txBody>
                    <a:bodyPr/>
                    <a:lstStyle/>
                    <a:p>
                      <a:pPr algn="ctr"/>
                      <a:r>
                        <a:rPr lang="en-US" sz="1600" b="1" dirty="0">
                          <a:latin typeface="Gill Sans MT" panose="020B0502020104020203" pitchFamily="34" charset="0"/>
                        </a:rPr>
                        <a:t>Compound</a:t>
                      </a:r>
                    </a:p>
                  </a:txBody>
                  <a:tcPr anchor="ctr">
                    <a:solidFill>
                      <a:srgbClr val="67AEB6">
                        <a:alpha val="69804"/>
                      </a:srgbClr>
                    </a:solidFill>
                  </a:tcPr>
                </a:tc>
                <a:tc>
                  <a:txBody>
                    <a:bodyPr/>
                    <a:lstStyle/>
                    <a:p>
                      <a:pPr algn="ctr"/>
                      <a:r>
                        <a:rPr lang="en-US" sz="1600" b="1" dirty="0">
                          <a:latin typeface="Gill Sans MT" panose="020B0502020104020203" pitchFamily="34" charset="0"/>
                        </a:rPr>
                        <a:t>Name</a:t>
                      </a:r>
                    </a:p>
                  </a:txBody>
                  <a:tcPr anchor="ctr">
                    <a:solidFill>
                      <a:srgbClr val="67AEB6">
                        <a:alpha val="69804"/>
                      </a:srgbClr>
                    </a:solidFill>
                  </a:tcPr>
                </a:tc>
                <a:tc>
                  <a:txBody>
                    <a:bodyPr/>
                    <a:lstStyle/>
                    <a:p>
                      <a:pPr algn="ctr"/>
                      <a:r>
                        <a:rPr lang="en-US" sz="1600" b="1" dirty="0">
                          <a:latin typeface="Gill Sans MT" panose="020B0502020104020203" pitchFamily="34" charset="0"/>
                        </a:rPr>
                        <a:t>Compound</a:t>
                      </a:r>
                    </a:p>
                  </a:txBody>
                  <a:tcPr anchor="ctr">
                    <a:solidFill>
                      <a:srgbClr val="67AEB6">
                        <a:alpha val="69804"/>
                      </a:srgbClr>
                    </a:solidFill>
                  </a:tcPr>
                </a:tc>
                <a:tc>
                  <a:txBody>
                    <a:bodyPr/>
                    <a:lstStyle/>
                    <a:p>
                      <a:pPr algn="ctr"/>
                      <a:r>
                        <a:rPr lang="en-US" sz="1600" b="1" dirty="0">
                          <a:latin typeface="Gill Sans MT" panose="020B0502020104020203" pitchFamily="34" charset="0"/>
                        </a:rPr>
                        <a:t>Name</a:t>
                      </a:r>
                    </a:p>
                  </a:txBody>
                  <a:tcPr anchor="ctr">
                    <a:solidFill>
                      <a:srgbClr val="67AEB6">
                        <a:alpha val="69804"/>
                      </a:srgbClr>
                    </a:solidFill>
                  </a:tcPr>
                </a:tc>
                <a:extLst>
                  <a:ext uri="{0D108BD9-81ED-4DB2-BD59-A6C34878D82A}">
                    <a16:rowId xmlns:a16="http://schemas.microsoft.com/office/drawing/2014/main" val="121529491"/>
                  </a:ext>
                </a:extLst>
              </a:tr>
              <a:tr h="182880">
                <a:tc>
                  <a:txBody>
                    <a:bodyPr/>
                    <a:lstStyle/>
                    <a:p>
                      <a:pPr algn="ctr"/>
                      <a:r>
                        <a:rPr lang="en-US" sz="1600" dirty="0">
                          <a:latin typeface="Gill Sans MT" panose="020B0502020104020203" pitchFamily="34" charset="0"/>
                        </a:rPr>
                        <a:t>CO</a:t>
                      </a:r>
                    </a:p>
                  </a:txBody>
                  <a:tcPr anchor="ctr"/>
                </a:tc>
                <a:tc>
                  <a:txBody>
                    <a:bodyPr/>
                    <a:lstStyle/>
                    <a:p>
                      <a:pPr algn="ctr"/>
                      <a:r>
                        <a:rPr lang="en-US" sz="1600" dirty="0">
                          <a:latin typeface="Gill Sans MT" panose="020B0502020104020203" pitchFamily="34" charset="0"/>
                        </a:rPr>
                        <a:t>Carbon monoxide</a:t>
                      </a:r>
                    </a:p>
                  </a:txBody>
                  <a:tcPr anchor="ctr"/>
                </a:tc>
                <a:tc>
                  <a:txBody>
                    <a:bodyPr/>
                    <a:lstStyle/>
                    <a:p>
                      <a:pPr algn="ctr"/>
                      <a:r>
                        <a:rPr lang="en-US" sz="1600" dirty="0">
                          <a:latin typeface="Gill Sans MT" panose="020B0502020104020203" pitchFamily="34" charset="0"/>
                        </a:rPr>
                        <a:t>SO</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Sulfur trioxide</a:t>
                      </a:r>
                    </a:p>
                  </a:txBody>
                  <a:tcPr anchor="ctr"/>
                </a:tc>
                <a:extLst>
                  <a:ext uri="{0D108BD9-81ED-4DB2-BD59-A6C34878D82A}">
                    <a16:rowId xmlns:a16="http://schemas.microsoft.com/office/drawing/2014/main" val="841348568"/>
                  </a:ext>
                </a:extLst>
              </a:tr>
              <a:tr h="182880">
                <a:tc>
                  <a:txBody>
                    <a:bodyPr/>
                    <a:lstStyle/>
                    <a:p>
                      <a:pPr algn="ctr"/>
                      <a:r>
                        <a:rPr lang="en-US" sz="1600" dirty="0">
                          <a:latin typeface="Gill Sans MT" panose="020B0502020104020203" pitchFamily="34" charset="0"/>
                        </a:rPr>
                        <a:t>CO</a:t>
                      </a:r>
                      <a:r>
                        <a:rPr lang="en-US" sz="1600" baseline="-25000" dirty="0">
                          <a:latin typeface="Gill Sans MT" panose="020B0502020104020203" pitchFamily="34" charset="0"/>
                        </a:rPr>
                        <a:t>2</a:t>
                      </a:r>
                      <a:endParaRPr lang="en-US" sz="1600" dirty="0">
                        <a:latin typeface="Gill Sans MT" panose="020B0502020104020203" pitchFamily="34" charset="0"/>
                      </a:endParaRPr>
                    </a:p>
                  </a:txBody>
                  <a:tcPr anchor="ctr">
                    <a:solidFill>
                      <a:srgbClr val="67AEB6">
                        <a:alpha val="69804"/>
                      </a:srgbClr>
                    </a:solidFill>
                  </a:tcPr>
                </a:tc>
                <a:tc>
                  <a:txBody>
                    <a:bodyPr/>
                    <a:lstStyle/>
                    <a:p>
                      <a:pPr algn="ctr"/>
                      <a:r>
                        <a:rPr lang="en-US" sz="1600" dirty="0">
                          <a:latin typeface="Gill Sans MT" panose="020B0502020104020203" pitchFamily="34" charset="0"/>
                        </a:rPr>
                        <a:t>Carbon dioxide</a:t>
                      </a:r>
                    </a:p>
                  </a:txBody>
                  <a:tcPr anchor="ctr">
                    <a:solidFill>
                      <a:srgbClr val="67AEB6">
                        <a:alpha val="69804"/>
                      </a:srgbClr>
                    </a:solidFill>
                  </a:tcPr>
                </a:tc>
                <a:tc>
                  <a:txBody>
                    <a:bodyPr/>
                    <a:lstStyle/>
                    <a:p>
                      <a:pPr algn="ctr"/>
                      <a:r>
                        <a:rPr lang="en-US" sz="1600" dirty="0">
                          <a:latin typeface="Gill Sans MT" panose="020B0502020104020203" pitchFamily="34" charset="0"/>
                        </a:rPr>
                        <a:t>NO</a:t>
                      </a:r>
                      <a:r>
                        <a:rPr lang="en-US" sz="1600" baseline="-25000" dirty="0">
                          <a:latin typeface="Gill Sans MT" panose="020B0502020104020203" pitchFamily="34" charset="0"/>
                        </a:rPr>
                        <a:t>2</a:t>
                      </a:r>
                      <a:endParaRPr lang="en-US" sz="1600" dirty="0">
                        <a:latin typeface="Gill Sans MT" panose="020B0502020104020203" pitchFamily="34" charset="0"/>
                      </a:endParaRPr>
                    </a:p>
                  </a:txBody>
                  <a:tcPr anchor="ctr">
                    <a:solidFill>
                      <a:srgbClr val="67AEB6">
                        <a:alpha val="69804"/>
                      </a:srgbClr>
                    </a:solidFill>
                  </a:tcPr>
                </a:tc>
                <a:tc>
                  <a:txBody>
                    <a:bodyPr/>
                    <a:lstStyle/>
                    <a:p>
                      <a:pPr algn="ctr"/>
                      <a:r>
                        <a:rPr lang="en-US" sz="1600" dirty="0">
                          <a:latin typeface="Gill Sans MT" panose="020B0502020104020203" pitchFamily="34" charset="0"/>
                        </a:rPr>
                        <a:t>Nitrogen dioxide</a:t>
                      </a:r>
                    </a:p>
                  </a:txBody>
                  <a:tcPr anchor="ctr">
                    <a:solidFill>
                      <a:srgbClr val="67AEB6">
                        <a:alpha val="69804"/>
                      </a:srgbClr>
                    </a:solidFill>
                  </a:tcPr>
                </a:tc>
                <a:extLst>
                  <a:ext uri="{0D108BD9-81ED-4DB2-BD59-A6C34878D82A}">
                    <a16:rowId xmlns:a16="http://schemas.microsoft.com/office/drawing/2014/main" val="3551671527"/>
                  </a:ext>
                </a:extLst>
              </a:tr>
              <a:tr h="182880">
                <a:tc>
                  <a:txBody>
                    <a:bodyPr/>
                    <a:lstStyle/>
                    <a:p>
                      <a:pPr algn="ctr"/>
                      <a:r>
                        <a:rPr lang="en-US" sz="1600" dirty="0">
                          <a:latin typeface="Gill Sans MT" panose="020B0502020104020203" pitchFamily="34" charset="0"/>
                        </a:rPr>
                        <a:t>SO</a:t>
                      </a:r>
                      <a:r>
                        <a:rPr lang="en-US" sz="1600" baseline="-25000" dirty="0">
                          <a:latin typeface="Gill Sans MT" panose="020B0502020104020203" pitchFamily="34" charset="0"/>
                        </a:rPr>
                        <a:t>2</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Sulfur dioxide</a:t>
                      </a:r>
                    </a:p>
                  </a:txBody>
                  <a:tcPr anchor="ctr"/>
                </a:tc>
                <a:tc>
                  <a:txBody>
                    <a:bodyPr/>
                    <a:lstStyle/>
                    <a:p>
                      <a:pPr algn="ctr"/>
                      <a:r>
                        <a:rPr lang="en-US" sz="1600" dirty="0">
                          <a:latin typeface="Gill Sans MT" panose="020B0502020104020203" pitchFamily="34" charset="0"/>
                        </a:rPr>
                        <a:t>N</a:t>
                      </a:r>
                      <a:r>
                        <a:rPr lang="en-US" sz="1600" baseline="-25000" dirty="0">
                          <a:latin typeface="Gill Sans MT" panose="020B0502020104020203" pitchFamily="34" charset="0"/>
                        </a:rPr>
                        <a:t>2</a:t>
                      </a:r>
                      <a:r>
                        <a:rPr lang="en-US" sz="1600" baseline="0" dirty="0">
                          <a:latin typeface="Gill Sans MT" panose="020B0502020104020203" pitchFamily="34" charset="0"/>
                        </a:rPr>
                        <a:t>O</a:t>
                      </a:r>
                      <a:r>
                        <a:rPr lang="en-US" sz="1600" baseline="-25000" dirty="0">
                          <a:latin typeface="Gill Sans MT" panose="020B0502020104020203" pitchFamily="34" charset="0"/>
                        </a:rPr>
                        <a:t>5</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Dinitrogen pentoxide</a:t>
                      </a:r>
                    </a:p>
                  </a:txBody>
                  <a:tcPr anchor="ctr"/>
                </a:tc>
                <a:extLst>
                  <a:ext uri="{0D108BD9-81ED-4DB2-BD59-A6C34878D82A}">
                    <a16:rowId xmlns:a16="http://schemas.microsoft.com/office/drawing/2014/main" val="2759773885"/>
                  </a:ext>
                </a:extLst>
              </a:tr>
            </a:tbl>
          </a:graphicData>
        </a:graphic>
      </p:graphicFrame>
      <p:sp>
        <p:nvSpPr>
          <p:cNvPr id="10" name="Rectangle 9">
            <a:extLst>
              <a:ext uri="{FF2B5EF4-FFF2-40B4-BE49-F238E27FC236}">
                <a16:creationId xmlns:a16="http://schemas.microsoft.com/office/drawing/2014/main" id="{EFA1C8FE-4C70-42E1-A3A2-62516EDC03D0}"/>
              </a:ext>
            </a:extLst>
          </p:cNvPr>
          <p:cNvSpPr/>
          <p:nvPr/>
        </p:nvSpPr>
        <p:spPr>
          <a:xfrm>
            <a:off x="0" y="3098215"/>
            <a:ext cx="9144000" cy="369332"/>
          </a:xfrm>
          <a:prstGeom prst="rect">
            <a:avLst/>
          </a:prstGeom>
        </p:spPr>
        <p:txBody>
          <a:bodyPr wrap="square">
            <a:spAutoFit/>
          </a:bodyPr>
          <a:lstStyle/>
          <a:p>
            <a:pPr lvl="1"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Example: 	N</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5</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is dinitrogen pentoxide NOT dinitrogen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pent</a:t>
            </a:r>
            <a:r>
              <a:rPr lang="en-US" altLang="en-US" u="sng"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oxide</a:t>
            </a: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42860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28</a:t>
            </a:fld>
            <a:endParaRPr lang="en-US" dirty="0">
              <a:solidFill>
                <a:schemeClr val="bg1"/>
              </a:solidFill>
            </a:endParaRPr>
          </a:p>
        </p:txBody>
      </p:sp>
      <p:sp>
        <p:nvSpPr>
          <p:cNvPr id="8" name="TextBox 4">
            <a:extLst>
              <a:ext uri="{FF2B5EF4-FFF2-40B4-BE49-F238E27FC236}">
                <a16:creationId xmlns:a16="http://schemas.microsoft.com/office/drawing/2014/main" id="{1A0D4442-376F-4D7A-8B80-06683A65EC78}"/>
              </a:ext>
            </a:extLst>
          </p:cNvPr>
          <p:cNvSpPr txBox="1">
            <a:spLocks noChangeArrowheads="1"/>
          </p:cNvSpPr>
          <p:nvPr/>
        </p:nvSpPr>
        <p:spPr bwMode="auto">
          <a:xfrm>
            <a:off x="0" y="1084263"/>
            <a:ext cx="9144000" cy="386324"/>
          </a:xfrm>
          <a:prstGeom prst="rect">
            <a:avLst/>
          </a:prstGeom>
          <a:noFill/>
          <a:ln w="9525">
            <a:noFill/>
            <a:miter lim="800000"/>
            <a:headEnd/>
            <a:tailEnd/>
          </a:ln>
        </p:spPr>
        <p:txBody>
          <a:bodyPr wrap="square">
            <a:spAutoFit/>
          </a:bodyPr>
          <a:lstStyle/>
          <a:p>
            <a:pPr eaLnBrk="0" hangingPunct="0">
              <a:lnSpc>
                <a:spcPct val="115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Name the following binary molecular compounds: (a) PF</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and (b) N</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a:t>
            </a:r>
          </a:p>
        </p:txBody>
      </p:sp>
      <p:sp>
        <p:nvSpPr>
          <p:cNvPr id="9" name="TextBox 4">
            <a:extLst>
              <a:ext uri="{FF2B5EF4-FFF2-40B4-BE49-F238E27FC236}">
                <a16:creationId xmlns:a16="http://schemas.microsoft.com/office/drawing/2014/main" id="{96B6BC81-FFC9-471A-AEF2-C5B55DAA64FC}"/>
              </a:ext>
            </a:extLst>
          </p:cNvPr>
          <p:cNvSpPr txBox="1">
            <a:spLocks noChangeArrowheads="1"/>
          </p:cNvSpPr>
          <p:nvPr/>
        </p:nvSpPr>
        <p:spPr bwMode="auto">
          <a:xfrm>
            <a:off x="-14203" y="2434252"/>
            <a:ext cx="8534400" cy="702372"/>
          </a:xfrm>
          <a:prstGeom prst="rect">
            <a:avLst/>
          </a:prstGeom>
          <a:noFill/>
          <a:ln w="9525">
            <a:noFill/>
            <a:miter lim="800000"/>
            <a:headEnd/>
            <a:tailEnd/>
          </a:ln>
        </p:spPr>
        <p:txBody>
          <a:bodyPr>
            <a:spAutoFit/>
          </a:bodyPr>
          <a:lstStyle/>
          <a:p>
            <a:pPr eaLnBrk="0" hangingPunct="0">
              <a:lnSpc>
                <a:spcPct val="115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Write the chemical formulas for the following binary molecular compounds: (a) sulfur tetrafluoride and (b)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tetraphosphorus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decasulfide</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p:txBody>
      </p:sp>
      <p:sp>
        <p:nvSpPr>
          <p:cNvPr id="10" name="Content Placeholder 2">
            <a:extLst>
              <a:ext uri="{FF2B5EF4-FFF2-40B4-BE49-F238E27FC236}">
                <a16:creationId xmlns:a16="http://schemas.microsoft.com/office/drawing/2014/main" id="{F73C8CB8-4413-4651-BD13-454E1EACF64B}"/>
              </a:ext>
            </a:extLst>
          </p:cNvPr>
          <p:cNvSpPr txBox="1">
            <a:spLocks/>
          </p:cNvSpPr>
          <p:nvPr/>
        </p:nvSpPr>
        <p:spPr>
          <a:xfrm>
            <a:off x="29021" y="4301957"/>
            <a:ext cx="8229600" cy="548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Name the following compounds: (a) 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(b) CuSO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(c) S</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Cl</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(d) SF</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11" name="Rectangle 2">
            <a:extLst>
              <a:ext uri="{FF2B5EF4-FFF2-40B4-BE49-F238E27FC236}">
                <a16:creationId xmlns:a16="http://schemas.microsoft.com/office/drawing/2014/main" id="{56E98ACC-0986-4D43-AACE-15DDC282E270}"/>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Examples</a:t>
            </a:r>
          </a:p>
        </p:txBody>
      </p:sp>
      <p:sp>
        <p:nvSpPr>
          <p:cNvPr id="13" name="TextBox 12">
            <a:extLst>
              <a:ext uri="{FF2B5EF4-FFF2-40B4-BE49-F238E27FC236}">
                <a16:creationId xmlns:a16="http://schemas.microsoft.com/office/drawing/2014/main" id="{FFE08419-35A1-41CC-BF1E-9EE5CB5DECD3}"/>
              </a:ext>
            </a:extLst>
          </p:cNvPr>
          <p:cNvSpPr txBox="1"/>
          <p:nvPr/>
        </p:nvSpPr>
        <p:spPr>
          <a:xfrm>
            <a:off x="266601" y="3118108"/>
            <a:ext cx="1216549" cy="369332"/>
          </a:xfrm>
          <a:prstGeom prst="rect">
            <a:avLst/>
          </a:prstGeom>
          <a:noFill/>
        </p:spPr>
        <p:txBody>
          <a:bodyPr wrap="square" rtlCol="0">
            <a:spAutoFit/>
          </a:bodyPr>
          <a:lstStyle/>
          <a:p>
            <a:pPr marL="342900" indent="-342900">
              <a:buFont typeface="+mj-lt"/>
              <a:buAutoNum type="alphaLcParenR"/>
            </a:pPr>
            <a:r>
              <a:rPr lang="en-US" b="1" dirty="0">
                <a:solidFill>
                  <a:srgbClr val="E57689"/>
                </a:solidFill>
                <a:latin typeface="Gill Sans MT" panose="020B0502020104020203" pitchFamily="34" charset="0"/>
              </a:rPr>
              <a:t>SF</a:t>
            </a:r>
            <a:r>
              <a:rPr lang="en-US" b="1" baseline="-25000" dirty="0">
                <a:solidFill>
                  <a:srgbClr val="E57689"/>
                </a:solidFill>
                <a:latin typeface="Gill Sans MT" panose="020B0502020104020203" pitchFamily="34" charset="0"/>
              </a:rPr>
              <a:t>4</a:t>
            </a:r>
            <a:endParaRPr lang="en-US" b="1" dirty="0">
              <a:solidFill>
                <a:srgbClr val="E57689"/>
              </a:solidFill>
              <a:latin typeface="Gill Sans MT" panose="020B0502020104020203" pitchFamily="34" charset="0"/>
            </a:endParaRPr>
          </a:p>
        </p:txBody>
      </p:sp>
      <p:sp>
        <p:nvSpPr>
          <p:cNvPr id="14" name="TextBox 13">
            <a:extLst>
              <a:ext uri="{FF2B5EF4-FFF2-40B4-BE49-F238E27FC236}">
                <a16:creationId xmlns:a16="http://schemas.microsoft.com/office/drawing/2014/main" id="{66FB54AB-1562-4A22-A35C-EECA9FCF0C51}"/>
              </a:ext>
            </a:extLst>
          </p:cNvPr>
          <p:cNvSpPr txBox="1"/>
          <p:nvPr/>
        </p:nvSpPr>
        <p:spPr>
          <a:xfrm>
            <a:off x="266600" y="4749791"/>
            <a:ext cx="3330039" cy="1477328"/>
          </a:xfrm>
          <a:prstGeom prst="rect">
            <a:avLst/>
          </a:prstGeom>
          <a:noFill/>
        </p:spPr>
        <p:txBody>
          <a:bodyPr wrap="square" rtlCol="0">
            <a:spAutoFit/>
          </a:bodyPr>
          <a:lstStyle/>
          <a:p>
            <a:pPr marL="342900" indent="-342900">
              <a:buFont typeface="+mj-lt"/>
              <a:buAutoNum type="alphaLcParenR"/>
            </a:pPr>
            <a:r>
              <a:rPr lang="en-US" b="1" dirty="0">
                <a:solidFill>
                  <a:srgbClr val="E57689"/>
                </a:solidFill>
                <a:latin typeface="Gill Sans MT" panose="020B0502020104020203" pitchFamily="34" charset="0"/>
              </a:rPr>
              <a:t>Sulfur trioxide</a:t>
            </a:r>
          </a:p>
          <a:p>
            <a:pPr marL="342900" indent="-342900">
              <a:buFont typeface="+mj-lt"/>
              <a:buAutoNum type="alphaLcParenR"/>
            </a:pPr>
            <a:r>
              <a:rPr lang="en-US" b="1" dirty="0">
                <a:solidFill>
                  <a:srgbClr val="E57689"/>
                </a:solidFill>
                <a:latin typeface="Gill Sans MT" panose="020B0502020104020203" pitchFamily="34" charset="0"/>
              </a:rPr>
              <a:t>Copper(II) sulfate</a:t>
            </a:r>
          </a:p>
          <a:p>
            <a:pPr marL="342900" indent="-342900">
              <a:buFont typeface="+mj-lt"/>
              <a:buAutoNum type="alphaLcParenR"/>
            </a:pPr>
            <a:r>
              <a:rPr lang="en-US" b="1" dirty="0" err="1">
                <a:solidFill>
                  <a:srgbClr val="E57689"/>
                </a:solidFill>
                <a:latin typeface="Gill Sans MT" panose="020B0502020104020203" pitchFamily="34" charset="0"/>
              </a:rPr>
              <a:t>Disulfur</a:t>
            </a:r>
            <a:r>
              <a:rPr lang="en-US" b="1" dirty="0">
                <a:solidFill>
                  <a:srgbClr val="E57689"/>
                </a:solidFill>
                <a:latin typeface="Gill Sans MT" panose="020B0502020104020203" pitchFamily="34" charset="0"/>
              </a:rPr>
              <a:t> dichloride</a:t>
            </a:r>
          </a:p>
          <a:p>
            <a:pPr marL="342900" indent="-342900">
              <a:buFont typeface="+mj-lt"/>
              <a:buAutoNum type="alphaLcParenR"/>
            </a:pPr>
            <a:r>
              <a:rPr lang="en-US" b="1" dirty="0">
                <a:solidFill>
                  <a:srgbClr val="E57689"/>
                </a:solidFill>
                <a:latin typeface="Gill Sans MT" panose="020B0502020104020203" pitchFamily="34" charset="0"/>
              </a:rPr>
              <a:t>Sulfur hexafluoride</a:t>
            </a:r>
          </a:p>
          <a:p>
            <a:pPr marL="342900" indent="-342900">
              <a:buAutoNum type="alphaLcParenR"/>
            </a:pPr>
            <a:endParaRPr lang="en-US" b="1" dirty="0">
              <a:solidFill>
                <a:srgbClr val="E57689"/>
              </a:solidFill>
              <a:latin typeface="Gill Sans MT" panose="020B0502020104020203" pitchFamily="34" charset="0"/>
            </a:endParaRPr>
          </a:p>
        </p:txBody>
      </p:sp>
      <p:sp>
        <p:nvSpPr>
          <p:cNvPr id="15" name="Rectangle 14">
            <a:extLst>
              <a:ext uri="{FF2B5EF4-FFF2-40B4-BE49-F238E27FC236}">
                <a16:creationId xmlns:a16="http://schemas.microsoft.com/office/drawing/2014/main" id="{B4A1A4AD-4B42-4291-8CC4-4C220D2171C1}"/>
              </a:ext>
            </a:extLst>
          </p:cNvPr>
          <p:cNvSpPr/>
          <p:nvPr/>
        </p:nvSpPr>
        <p:spPr>
          <a:xfrm>
            <a:off x="266601" y="1415418"/>
            <a:ext cx="3083536" cy="369332"/>
          </a:xfrm>
          <a:prstGeom prst="rect">
            <a:avLst/>
          </a:prstGeom>
        </p:spPr>
        <p:txBody>
          <a:bodyPr wrap="none">
            <a:spAutoFit/>
          </a:bodyPr>
          <a:lstStyle/>
          <a:p>
            <a:pPr marL="342900" indent="-342900">
              <a:buFont typeface="+mj-lt"/>
              <a:buAutoNum type="alphaLcParenR"/>
            </a:pPr>
            <a:r>
              <a:rPr lang="en-US" b="1" dirty="0">
                <a:solidFill>
                  <a:srgbClr val="E57689"/>
                </a:solidFill>
                <a:latin typeface="Gill Sans MT" panose="020B0502020104020203" pitchFamily="34" charset="0"/>
              </a:rPr>
              <a:t>Phosphorous trifluoride</a:t>
            </a:r>
          </a:p>
        </p:txBody>
      </p:sp>
      <p:sp>
        <p:nvSpPr>
          <p:cNvPr id="16" name="Rectangle 15">
            <a:extLst>
              <a:ext uri="{FF2B5EF4-FFF2-40B4-BE49-F238E27FC236}">
                <a16:creationId xmlns:a16="http://schemas.microsoft.com/office/drawing/2014/main" id="{FBBD60C6-B59D-4D8C-814D-00C590B2BE70}"/>
              </a:ext>
            </a:extLst>
          </p:cNvPr>
          <p:cNvSpPr/>
          <p:nvPr/>
        </p:nvSpPr>
        <p:spPr>
          <a:xfrm>
            <a:off x="266601" y="1729019"/>
            <a:ext cx="2822889" cy="369332"/>
          </a:xfrm>
          <a:prstGeom prst="rect">
            <a:avLst/>
          </a:prstGeom>
        </p:spPr>
        <p:txBody>
          <a:bodyPr wrap="none">
            <a:spAutoFit/>
          </a:bodyPr>
          <a:lstStyle/>
          <a:p>
            <a:pPr marL="342900" indent="-342900">
              <a:buFont typeface="+mj-lt"/>
              <a:buAutoNum type="alphaLcParenR" startAt="2"/>
            </a:pPr>
            <a:r>
              <a:rPr lang="en-US" b="1" dirty="0">
                <a:solidFill>
                  <a:srgbClr val="E57689"/>
                </a:solidFill>
                <a:latin typeface="Gill Sans MT" panose="020B0502020104020203" pitchFamily="34" charset="0"/>
              </a:rPr>
              <a:t>Dinitrogen monoxide</a:t>
            </a:r>
          </a:p>
        </p:txBody>
      </p:sp>
      <p:sp>
        <p:nvSpPr>
          <p:cNvPr id="17" name="Rectangle 16">
            <a:extLst>
              <a:ext uri="{FF2B5EF4-FFF2-40B4-BE49-F238E27FC236}">
                <a16:creationId xmlns:a16="http://schemas.microsoft.com/office/drawing/2014/main" id="{75899C20-DB40-44BD-9382-844E47BF3F4A}"/>
              </a:ext>
            </a:extLst>
          </p:cNvPr>
          <p:cNvSpPr/>
          <p:nvPr/>
        </p:nvSpPr>
        <p:spPr>
          <a:xfrm>
            <a:off x="266601" y="3472525"/>
            <a:ext cx="1075936" cy="369332"/>
          </a:xfrm>
          <a:prstGeom prst="rect">
            <a:avLst/>
          </a:prstGeom>
        </p:spPr>
        <p:txBody>
          <a:bodyPr wrap="none">
            <a:spAutoFit/>
          </a:bodyPr>
          <a:lstStyle/>
          <a:p>
            <a:pPr marL="342900" indent="-342900">
              <a:buFont typeface="+mj-lt"/>
              <a:buAutoNum type="alphaLcParenR" startAt="2"/>
            </a:pPr>
            <a:r>
              <a:rPr lang="en-US" b="1" dirty="0">
                <a:solidFill>
                  <a:srgbClr val="E57689"/>
                </a:solidFill>
                <a:latin typeface="Gill Sans MT" panose="020B0502020104020203" pitchFamily="34" charset="0"/>
              </a:rPr>
              <a:t>P</a:t>
            </a:r>
            <a:r>
              <a:rPr lang="en-US" b="1" baseline="-25000" dirty="0">
                <a:solidFill>
                  <a:srgbClr val="E57689"/>
                </a:solidFill>
                <a:latin typeface="Gill Sans MT" panose="020B0502020104020203" pitchFamily="34" charset="0"/>
              </a:rPr>
              <a:t>4</a:t>
            </a:r>
            <a:r>
              <a:rPr lang="en-US" b="1" dirty="0">
                <a:solidFill>
                  <a:srgbClr val="E57689"/>
                </a:solidFill>
                <a:latin typeface="Gill Sans MT" panose="020B0502020104020203" pitchFamily="34" charset="0"/>
              </a:rPr>
              <a:t>S</a:t>
            </a:r>
            <a:r>
              <a:rPr lang="en-US" b="1" baseline="-25000" dirty="0">
                <a:solidFill>
                  <a:srgbClr val="E57689"/>
                </a:solidFill>
                <a:latin typeface="Gill Sans MT" panose="020B0502020104020203" pitchFamily="34" charset="0"/>
              </a:rPr>
              <a:t>10</a:t>
            </a:r>
            <a:endParaRPr lang="en-US" b="1" dirty="0">
              <a:solidFill>
                <a:srgbClr val="E57689"/>
              </a:solidFill>
              <a:latin typeface="Gill Sans MT" panose="020B0502020104020203" pitchFamily="34" charset="0"/>
            </a:endParaRPr>
          </a:p>
        </p:txBody>
      </p:sp>
    </p:spTree>
    <p:extLst>
      <p:ext uri="{BB962C8B-B14F-4D97-AF65-F5344CB8AC3E}">
        <p14:creationId xmlns:p14="http://schemas.microsoft.com/office/powerpoint/2010/main" val="5070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29</a:t>
            </a:fld>
            <a:endParaRPr lang="en-US" dirty="0">
              <a:solidFill>
                <a:schemeClr val="bg1"/>
              </a:solidFill>
            </a:endParaRPr>
          </a:p>
        </p:txBody>
      </p:sp>
      <p:sp>
        <p:nvSpPr>
          <p:cNvPr id="8" name="TextBox 7">
            <a:extLst>
              <a:ext uri="{FF2B5EF4-FFF2-40B4-BE49-F238E27FC236}">
                <a16:creationId xmlns:a16="http://schemas.microsoft.com/office/drawing/2014/main" id="{840F630D-046E-4C65-A45D-93794591F0D4}"/>
              </a:ext>
            </a:extLst>
          </p:cNvPr>
          <p:cNvSpPr txBox="1">
            <a:spLocks noChangeArrowheads="1"/>
          </p:cNvSpPr>
          <p:nvPr/>
        </p:nvSpPr>
        <p:spPr bwMode="auto">
          <a:xfrm>
            <a:off x="0" y="900637"/>
            <a:ext cx="9144000" cy="923330"/>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 names of molecular compounds containing hydrogen usually do not conform to the systematic nomenclature guidelines. Many are common nonsystematic names that do not indicate explicitly the number of H atoms present.</a:t>
            </a:r>
          </a:p>
        </p:txBody>
      </p:sp>
      <p:sp>
        <p:nvSpPr>
          <p:cNvPr id="9" name="Rectangle 2">
            <a:extLst>
              <a:ext uri="{FF2B5EF4-FFF2-40B4-BE49-F238E27FC236}">
                <a16:creationId xmlns:a16="http://schemas.microsoft.com/office/drawing/2014/main" id="{506C7779-23E6-47DB-9DB6-0604D572878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Compounds Containing Hydrogen</a:t>
            </a:r>
          </a:p>
        </p:txBody>
      </p:sp>
      <p:graphicFrame>
        <p:nvGraphicFramePr>
          <p:cNvPr id="7" name="Table 6">
            <a:extLst>
              <a:ext uri="{FF2B5EF4-FFF2-40B4-BE49-F238E27FC236}">
                <a16:creationId xmlns:a16="http://schemas.microsoft.com/office/drawing/2014/main" id="{7EA48862-D5EF-4A18-9ED3-3B08BAD07C5E}"/>
              </a:ext>
            </a:extLst>
          </p:cNvPr>
          <p:cNvGraphicFramePr>
            <a:graphicFrameLocks noGrp="1"/>
          </p:cNvGraphicFramePr>
          <p:nvPr/>
        </p:nvGraphicFramePr>
        <p:xfrm>
          <a:off x="505716" y="2221232"/>
          <a:ext cx="7930661" cy="1483360"/>
        </p:xfrm>
        <a:graphic>
          <a:graphicData uri="http://schemas.openxmlformats.org/drawingml/2006/table">
            <a:tbl>
              <a:tblPr firstRow="1" bandRow="1">
                <a:tableStyleId>{9D7B26C5-4107-4FEC-AEDC-1716B250A1EF}</a:tableStyleId>
              </a:tblPr>
              <a:tblGrid>
                <a:gridCol w="1422144">
                  <a:extLst>
                    <a:ext uri="{9D8B030D-6E8A-4147-A177-3AD203B41FA5}">
                      <a16:colId xmlns:a16="http://schemas.microsoft.com/office/drawing/2014/main" val="2673208990"/>
                    </a:ext>
                  </a:extLst>
                </a:gridCol>
                <a:gridCol w="2974009">
                  <a:extLst>
                    <a:ext uri="{9D8B030D-6E8A-4147-A177-3AD203B41FA5}">
                      <a16:colId xmlns:a16="http://schemas.microsoft.com/office/drawing/2014/main" val="3295540686"/>
                    </a:ext>
                  </a:extLst>
                </a:gridCol>
                <a:gridCol w="1424354">
                  <a:extLst>
                    <a:ext uri="{9D8B030D-6E8A-4147-A177-3AD203B41FA5}">
                      <a16:colId xmlns:a16="http://schemas.microsoft.com/office/drawing/2014/main" val="781440885"/>
                    </a:ext>
                  </a:extLst>
                </a:gridCol>
                <a:gridCol w="2110154">
                  <a:extLst>
                    <a:ext uri="{9D8B030D-6E8A-4147-A177-3AD203B41FA5}">
                      <a16:colId xmlns:a16="http://schemas.microsoft.com/office/drawing/2014/main" val="879168701"/>
                    </a:ext>
                  </a:extLst>
                </a:gridCol>
              </a:tblGrid>
              <a:tr h="370840">
                <a:tc>
                  <a:txBody>
                    <a:bodyPr/>
                    <a:lstStyle/>
                    <a:p>
                      <a:r>
                        <a:rPr lang="en-US" sz="1600" dirty="0">
                          <a:latin typeface="Gill Sans MT" panose="020B0502020104020203" pitchFamily="34" charset="0"/>
                        </a:rPr>
                        <a:t>Compound</a:t>
                      </a:r>
                    </a:p>
                  </a:txBody>
                  <a:tcPr anchor="ctr"/>
                </a:tc>
                <a:tc>
                  <a:txBody>
                    <a:bodyPr/>
                    <a:lstStyle/>
                    <a:p>
                      <a:r>
                        <a:rPr lang="en-US" sz="1600" dirty="0">
                          <a:latin typeface="Gill Sans MT" panose="020B0502020104020203" pitchFamily="34" charset="0"/>
                        </a:rPr>
                        <a:t>Name</a:t>
                      </a:r>
                    </a:p>
                  </a:txBody>
                  <a:tcPr anchor="ctr"/>
                </a:tc>
                <a:tc>
                  <a:txBody>
                    <a:bodyPr/>
                    <a:lstStyle/>
                    <a:p>
                      <a:r>
                        <a:rPr lang="en-US" sz="1600" dirty="0">
                          <a:latin typeface="Gill Sans MT" panose="020B0502020104020203" pitchFamily="34" charset="0"/>
                        </a:rPr>
                        <a:t>Compound</a:t>
                      </a:r>
                    </a:p>
                  </a:txBody>
                  <a:tcPr anchor="ctr"/>
                </a:tc>
                <a:tc>
                  <a:txBody>
                    <a:bodyPr/>
                    <a:lstStyle/>
                    <a:p>
                      <a:r>
                        <a:rPr lang="en-US" sz="1600" dirty="0">
                          <a:latin typeface="Gill Sans MT" panose="020B0502020104020203" pitchFamily="34" charset="0"/>
                        </a:rPr>
                        <a:t>Name</a:t>
                      </a:r>
                    </a:p>
                  </a:txBody>
                  <a:tcPr anchor="ctr"/>
                </a:tc>
                <a:extLst>
                  <a:ext uri="{0D108BD9-81ED-4DB2-BD59-A6C34878D82A}">
                    <a16:rowId xmlns:a16="http://schemas.microsoft.com/office/drawing/2014/main" val="2929160449"/>
                  </a:ext>
                </a:extLst>
              </a:tr>
              <a:tr h="370840">
                <a:tc>
                  <a:txBody>
                    <a:bodyPr/>
                    <a:lstStyle/>
                    <a:p>
                      <a:r>
                        <a:rPr lang="en-US" sz="1600" dirty="0">
                          <a:latin typeface="Gill Sans MT" panose="020B0502020104020203" pitchFamily="34" charset="0"/>
                        </a:rPr>
                        <a:t>B</a:t>
                      </a:r>
                      <a:r>
                        <a:rPr lang="en-US" sz="1600" baseline="-25000" dirty="0">
                          <a:latin typeface="Gill Sans MT" panose="020B0502020104020203" pitchFamily="34" charset="0"/>
                        </a:rPr>
                        <a:t>2</a:t>
                      </a:r>
                      <a:r>
                        <a:rPr lang="en-US" sz="1600" baseline="0" dirty="0">
                          <a:latin typeface="Gill Sans MT" panose="020B0502020104020203" pitchFamily="34" charset="0"/>
                        </a:rPr>
                        <a:t>H</a:t>
                      </a:r>
                      <a:r>
                        <a:rPr lang="en-US" sz="1600" baseline="-25000" dirty="0">
                          <a:latin typeface="Gill Sans MT" panose="020B0502020104020203" pitchFamily="34" charset="0"/>
                        </a:rPr>
                        <a:t>6</a:t>
                      </a:r>
                      <a:endParaRPr lang="en-US" sz="1600" dirty="0">
                        <a:latin typeface="Gill Sans MT" panose="020B0502020104020203" pitchFamily="34" charset="0"/>
                      </a:endParaRPr>
                    </a:p>
                  </a:txBody>
                  <a:tcPr anchor="ctr">
                    <a:solidFill>
                      <a:srgbClr val="67AEB6">
                        <a:alpha val="69804"/>
                      </a:srgbClr>
                    </a:solidFill>
                  </a:tcPr>
                </a:tc>
                <a:tc>
                  <a:txBody>
                    <a:bodyPr/>
                    <a:lstStyle/>
                    <a:p>
                      <a:r>
                        <a:rPr lang="en-US" sz="1600" dirty="0">
                          <a:latin typeface="Gill Sans MT" panose="020B0502020104020203" pitchFamily="34" charset="0"/>
                        </a:rPr>
                        <a:t>Diborane</a:t>
                      </a:r>
                    </a:p>
                  </a:txBody>
                  <a:tcPr anchor="ctr">
                    <a:solidFill>
                      <a:srgbClr val="67AEB6">
                        <a:alpha val="69804"/>
                      </a:srgbClr>
                    </a:solidFill>
                  </a:tcPr>
                </a:tc>
                <a:tc>
                  <a:txBody>
                    <a:bodyPr/>
                    <a:lstStyle/>
                    <a:p>
                      <a:r>
                        <a:rPr lang="en-US" sz="1600" dirty="0">
                          <a:latin typeface="Gill Sans MT" panose="020B0502020104020203" pitchFamily="34" charset="0"/>
                        </a:rPr>
                        <a:t>SiH</a:t>
                      </a:r>
                      <a:r>
                        <a:rPr lang="en-US" sz="1600" baseline="-25000" dirty="0">
                          <a:latin typeface="Gill Sans MT" panose="020B0502020104020203" pitchFamily="34" charset="0"/>
                        </a:rPr>
                        <a:t>4</a:t>
                      </a:r>
                      <a:endParaRPr lang="en-US" sz="1600" dirty="0">
                        <a:latin typeface="Gill Sans MT" panose="020B0502020104020203" pitchFamily="34" charset="0"/>
                      </a:endParaRPr>
                    </a:p>
                  </a:txBody>
                  <a:tcPr anchor="ctr">
                    <a:solidFill>
                      <a:srgbClr val="67AEB6">
                        <a:alpha val="69804"/>
                      </a:srgbClr>
                    </a:solidFill>
                  </a:tcPr>
                </a:tc>
                <a:tc>
                  <a:txBody>
                    <a:bodyPr/>
                    <a:lstStyle/>
                    <a:p>
                      <a:r>
                        <a:rPr lang="en-US" sz="1600" dirty="0">
                          <a:latin typeface="Gill Sans MT" panose="020B0502020104020203" pitchFamily="34" charset="0"/>
                        </a:rPr>
                        <a:t>Silane</a:t>
                      </a:r>
                    </a:p>
                  </a:txBody>
                  <a:tcPr anchor="ctr">
                    <a:solidFill>
                      <a:srgbClr val="67AEB6">
                        <a:alpha val="69804"/>
                      </a:srgbClr>
                    </a:solidFill>
                  </a:tcPr>
                </a:tc>
                <a:extLst>
                  <a:ext uri="{0D108BD9-81ED-4DB2-BD59-A6C34878D82A}">
                    <a16:rowId xmlns:a16="http://schemas.microsoft.com/office/drawing/2014/main" val="3665053195"/>
                  </a:ext>
                </a:extLst>
              </a:tr>
              <a:tr h="370840">
                <a:tc>
                  <a:txBody>
                    <a:bodyPr/>
                    <a:lstStyle/>
                    <a:p>
                      <a:r>
                        <a:rPr lang="en-US" sz="1600" dirty="0">
                          <a:latin typeface="Gill Sans MT" panose="020B0502020104020203" pitchFamily="34" charset="0"/>
                        </a:rPr>
                        <a:t>NH</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tc>
                <a:tc>
                  <a:txBody>
                    <a:bodyPr/>
                    <a:lstStyle/>
                    <a:p>
                      <a:r>
                        <a:rPr lang="en-US" sz="1600" dirty="0">
                          <a:latin typeface="Gill Sans MT" panose="020B0502020104020203" pitchFamily="34" charset="0"/>
                        </a:rPr>
                        <a:t>Ammonia</a:t>
                      </a:r>
                    </a:p>
                  </a:txBody>
                  <a:tcPr anchor="ctr"/>
                </a:tc>
                <a:tc>
                  <a:txBody>
                    <a:bodyPr/>
                    <a:lstStyle/>
                    <a:p>
                      <a:r>
                        <a:rPr lang="en-US" sz="1600" dirty="0">
                          <a:latin typeface="Gill Sans MT" panose="020B0502020104020203" pitchFamily="34" charset="0"/>
                        </a:rPr>
                        <a:t>PH</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tc>
                <a:tc>
                  <a:txBody>
                    <a:bodyPr/>
                    <a:lstStyle/>
                    <a:p>
                      <a:r>
                        <a:rPr lang="en-US" sz="1600" dirty="0">
                          <a:latin typeface="Gill Sans MT" panose="020B0502020104020203" pitchFamily="34" charset="0"/>
                        </a:rPr>
                        <a:t>Phosphine</a:t>
                      </a:r>
                    </a:p>
                  </a:txBody>
                  <a:tcPr anchor="ctr"/>
                </a:tc>
                <a:extLst>
                  <a:ext uri="{0D108BD9-81ED-4DB2-BD59-A6C34878D82A}">
                    <a16:rowId xmlns:a16="http://schemas.microsoft.com/office/drawing/2014/main" val="2613333025"/>
                  </a:ext>
                </a:extLst>
              </a:tr>
              <a:tr h="370840">
                <a:tc>
                  <a:txBody>
                    <a:bodyPr/>
                    <a:lstStyle/>
                    <a:p>
                      <a:r>
                        <a:rPr lang="en-US" sz="1600" dirty="0">
                          <a:latin typeface="Gill Sans MT" panose="020B0502020104020203" pitchFamily="34" charset="0"/>
                        </a:rPr>
                        <a:t>H</a:t>
                      </a:r>
                      <a:r>
                        <a:rPr lang="en-US" sz="1600" baseline="-25000" dirty="0">
                          <a:latin typeface="Gill Sans MT" panose="020B0502020104020203" pitchFamily="34" charset="0"/>
                        </a:rPr>
                        <a:t>2</a:t>
                      </a:r>
                      <a:r>
                        <a:rPr lang="en-US" sz="1600" baseline="0" dirty="0">
                          <a:latin typeface="Gill Sans MT" panose="020B0502020104020203" pitchFamily="34" charset="0"/>
                        </a:rPr>
                        <a:t>O</a:t>
                      </a:r>
                      <a:endParaRPr lang="en-US" sz="1600" dirty="0">
                        <a:latin typeface="Gill Sans MT" panose="020B0502020104020203" pitchFamily="34" charset="0"/>
                      </a:endParaRPr>
                    </a:p>
                  </a:txBody>
                  <a:tcPr anchor="ctr">
                    <a:solidFill>
                      <a:srgbClr val="67AEB6">
                        <a:alpha val="69804"/>
                      </a:srgbClr>
                    </a:solidFill>
                  </a:tcPr>
                </a:tc>
                <a:tc>
                  <a:txBody>
                    <a:bodyPr/>
                    <a:lstStyle/>
                    <a:p>
                      <a:r>
                        <a:rPr lang="en-US" sz="1600" dirty="0">
                          <a:latin typeface="Gill Sans MT" panose="020B0502020104020203" pitchFamily="34" charset="0"/>
                        </a:rPr>
                        <a:t>Dihydrogen monoxide/water</a:t>
                      </a:r>
                    </a:p>
                  </a:txBody>
                  <a:tcPr anchor="ctr">
                    <a:solidFill>
                      <a:srgbClr val="67AEB6">
                        <a:alpha val="69804"/>
                      </a:srgbClr>
                    </a:solidFill>
                  </a:tcPr>
                </a:tc>
                <a:tc>
                  <a:txBody>
                    <a:bodyPr/>
                    <a:lstStyle/>
                    <a:p>
                      <a:r>
                        <a:rPr lang="en-US" sz="1600" dirty="0">
                          <a:latin typeface="Gill Sans MT" panose="020B0502020104020203" pitchFamily="34" charset="0"/>
                        </a:rPr>
                        <a:t>H</a:t>
                      </a:r>
                      <a:r>
                        <a:rPr lang="en-US" sz="1600" baseline="-25000" dirty="0">
                          <a:latin typeface="Gill Sans MT" panose="020B0502020104020203" pitchFamily="34" charset="0"/>
                        </a:rPr>
                        <a:t>2</a:t>
                      </a:r>
                      <a:r>
                        <a:rPr lang="en-US" sz="1600" baseline="0" dirty="0">
                          <a:latin typeface="Gill Sans MT" panose="020B0502020104020203" pitchFamily="34" charset="0"/>
                        </a:rPr>
                        <a:t>S</a:t>
                      </a:r>
                      <a:endParaRPr lang="en-US" sz="1600" dirty="0">
                        <a:latin typeface="Gill Sans MT" panose="020B0502020104020203" pitchFamily="34" charset="0"/>
                      </a:endParaRPr>
                    </a:p>
                  </a:txBody>
                  <a:tcPr anchor="ctr">
                    <a:solidFill>
                      <a:srgbClr val="67AEB6">
                        <a:alpha val="69804"/>
                      </a:srgbClr>
                    </a:solidFill>
                  </a:tcPr>
                </a:tc>
                <a:tc>
                  <a:txBody>
                    <a:bodyPr/>
                    <a:lstStyle/>
                    <a:p>
                      <a:r>
                        <a:rPr lang="en-US" sz="1600" dirty="0">
                          <a:latin typeface="Gill Sans MT" panose="020B0502020104020203" pitchFamily="34" charset="0"/>
                        </a:rPr>
                        <a:t>Hydrogen Sulfide</a:t>
                      </a:r>
                    </a:p>
                  </a:txBody>
                  <a:tcPr anchor="ctr">
                    <a:solidFill>
                      <a:srgbClr val="67AEB6">
                        <a:alpha val="69804"/>
                      </a:srgbClr>
                    </a:solidFill>
                  </a:tcPr>
                </a:tc>
                <a:extLst>
                  <a:ext uri="{0D108BD9-81ED-4DB2-BD59-A6C34878D82A}">
                    <a16:rowId xmlns:a16="http://schemas.microsoft.com/office/drawing/2014/main" val="54641300"/>
                  </a:ext>
                </a:extLst>
              </a:tr>
            </a:tbl>
          </a:graphicData>
        </a:graphic>
      </p:graphicFrame>
      <p:sp>
        <p:nvSpPr>
          <p:cNvPr id="11" name="TextBox 10">
            <a:extLst>
              <a:ext uri="{FF2B5EF4-FFF2-40B4-BE49-F238E27FC236}">
                <a16:creationId xmlns:a16="http://schemas.microsoft.com/office/drawing/2014/main" id="{864302E2-48B7-4AA4-BF0B-99BFD9F0FFF4}"/>
              </a:ext>
            </a:extLst>
          </p:cNvPr>
          <p:cNvSpPr txBox="1">
            <a:spLocks noChangeArrowheads="1"/>
          </p:cNvSpPr>
          <p:nvPr/>
        </p:nvSpPr>
        <p:spPr bwMode="auto">
          <a:xfrm>
            <a:off x="0" y="4554971"/>
            <a:ext cx="9144000" cy="2031325"/>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An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acid</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is a substance that produces hydrogen ions (H</a:t>
            </a:r>
            <a:r>
              <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when dissolved in water (one definition). HCl is an example of a binary compound that is an acid when dissolved in water.</a:t>
            </a:r>
          </a:p>
          <a:p>
            <a:pP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To name these types of acids:</a:t>
            </a:r>
          </a:p>
          <a:p>
            <a:pPr eaLnBrk="0" hangingPunct="0">
              <a:buClr>
                <a:srgbClr val="000000"/>
              </a:buClr>
              <a:buFont typeface="Arial" pitchFamily="34" charset="0"/>
              <a:buNone/>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1)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remove the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–gen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ending from hydrogen</a:t>
            </a:r>
          </a:p>
          <a:p>
            <a:pPr eaLnBrk="0" hangingPunct="0">
              <a:buClr>
                <a:srgbClr val="000000"/>
              </a:buClr>
              <a:buFont typeface="Arial" pitchFamily="34" charset="0"/>
              <a:buNone/>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change the </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–ide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ending on the second element to </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a:t>
            </a:r>
            <a:r>
              <a:rPr lang="en-US" altLang="en-US" b="1" dirty="0" err="1">
                <a:solidFill>
                  <a:srgbClr val="67AEB6"/>
                </a:solidFill>
                <a:latin typeface="Gill Sans MT" panose="020B0502020104020203" pitchFamily="34" charset="0"/>
                <a:ea typeface="MS PGothic" pitchFamily="34" charset="-128"/>
                <a:cs typeface="Arial" panose="020B0604020202020204" pitchFamily="34" charset="0"/>
              </a:rPr>
              <a:t>ic</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hydro</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gen</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chlor</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ide</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hydrochlor</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ic</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acid</a:t>
            </a:r>
          </a:p>
        </p:txBody>
      </p:sp>
    </p:spTree>
    <p:extLst>
      <p:ext uri="{BB962C8B-B14F-4D97-AF65-F5344CB8AC3E}">
        <p14:creationId xmlns:p14="http://schemas.microsoft.com/office/powerpoint/2010/main" val="27998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a:t>
            </a:fld>
            <a:endParaRPr lang="en-US" dirty="0">
              <a:solidFill>
                <a:schemeClr val="bg1"/>
              </a:solidFill>
            </a:endParaRPr>
          </a:p>
        </p:txBody>
      </p:sp>
      <p:sp>
        <p:nvSpPr>
          <p:cNvPr id="8" name="TextBox 7">
            <a:extLst>
              <a:ext uri="{FF2B5EF4-FFF2-40B4-BE49-F238E27FC236}">
                <a16:creationId xmlns:a16="http://schemas.microsoft.com/office/drawing/2014/main" id="{4C131857-D022-4307-8577-4CD6318EB24F}"/>
              </a:ext>
            </a:extLst>
          </p:cNvPr>
          <p:cNvSpPr txBox="1">
            <a:spLocks noChangeArrowheads="1"/>
          </p:cNvSpPr>
          <p:nvPr/>
        </p:nvSpPr>
        <p:spPr bwMode="auto">
          <a:xfrm>
            <a:off x="-1" y="4827118"/>
            <a:ext cx="8487909" cy="2031325"/>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b="1" dirty="0">
                <a:solidFill>
                  <a:srgbClr val="8776A2"/>
                </a:solidFill>
                <a:latin typeface="Gill Sans MT" panose="020B0502020104020203" pitchFamily="34" charset="0"/>
                <a:cs typeface="Times New Roman" pitchFamily="18" charset="0"/>
              </a:rPr>
              <a:t>Metalloids</a:t>
            </a:r>
            <a:r>
              <a:rPr lang="en-US" altLang="en-US" dirty="0">
                <a:solidFill>
                  <a:schemeClr val="tx1">
                    <a:lumMod val="75000"/>
                    <a:lumOff val="25000"/>
                  </a:schemeClr>
                </a:solidFill>
                <a:latin typeface="Gill Sans MT" panose="020B0502020104020203" pitchFamily="34" charset="0"/>
                <a:cs typeface="Times New Roman" pitchFamily="18" charset="0"/>
              </a:rPr>
              <a:t> have intermediate properties.</a:t>
            </a:r>
            <a:r>
              <a:rPr lang="en-US" altLang="en-US" dirty="0">
                <a:solidFill>
                  <a:schemeClr val="tx1">
                    <a:lumMod val="75000"/>
                    <a:lumOff val="25000"/>
                  </a:schemeClr>
                </a:solidFill>
                <a:latin typeface="Gill Sans MT" panose="020B0502020104020203" pitchFamily="34" charset="0"/>
              </a:rPr>
              <a:t> </a:t>
            </a:r>
          </a:p>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rPr>
              <a:t>Boron, silicon, germanium, arsenic, antimony, tellurium, (astatine)</a:t>
            </a:r>
          </a:p>
          <a:p>
            <a:r>
              <a:rPr lang="en-US" altLang="en-US" dirty="0">
                <a:solidFill>
                  <a:schemeClr val="tx1">
                    <a:lumMod val="75000"/>
                    <a:lumOff val="25000"/>
                  </a:schemeClr>
                </a:solidFill>
                <a:latin typeface="Gill Sans MT" panose="020B0502020104020203" pitchFamily="34" charset="0"/>
              </a:rPr>
              <a:t>They exhibit metallic and nonmetallic properties:</a:t>
            </a:r>
          </a:p>
          <a:p>
            <a:pPr>
              <a:buFont typeface="Wingdings" panose="05000000000000000000" pitchFamily="2" charset="2"/>
              <a:buChar char="§"/>
            </a:pPr>
            <a:r>
              <a:rPr lang="en-US" altLang="en-US" dirty="0">
                <a:solidFill>
                  <a:schemeClr val="tx1">
                    <a:lumMod val="75000"/>
                    <a:lumOff val="25000"/>
                  </a:schemeClr>
                </a:solidFill>
                <a:latin typeface="Gill Sans MT" panose="020B0502020104020203" pitchFamily="34" charset="0"/>
              </a:rPr>
              <a:t>Conduct electricity (not as well as metals).</a:t>
            </a:r>
          </a:p>
          <a:p>
            <a:pPr marL="182880">
              <a:buFont typeface="Wingdings" panose="05000000000000000000" pitchFamily="2" charset="2"/>
              <a:buChar char="§"/>
            </a:pPr>
            <a:r>
              <a:rPr lang="en-US" altLang="en-US" dirty="0">
                <a:solidFill>
                  <a:schemeClr val="tx1">
                    <a:lumMod val="75000"/>
                    <a:lumOff val="25000"/>
                  </a:schemeClr>
                </a:solidFill>
                <a:latin typeface="Gill Sans MT" panose="020B0502020104020203" pitchFamily="34" charset="0"/>
              </a:rPr>
              <a:t>Look like metals (shiny).</a:t>
            </a:r>
          </a:p>
          <a:p>
            <a:pPr lvl="1">
              <a:buFont typeface="Wingdings" panose="05000000000000000000" pitchFamily="2" charset="2"/>
              <a:buChar char="§"/>
            </a:pPr>
            <a:r>
              <a:rPr lang="en-US" altLang="en-US" dirty="0">
                <a:solidFill>
                  <a:schemeClr val="tx1">
                    <a:lumMod val="75000"/>
                    <a:lumOff val="25000"/>
                  </a:schemeClr>
                </a:solidFill>
                <a:latin typeface="Gill Sans MT" panose="020B0502020104020203" pitchFamily="34" charset="0"/>
              </a:rPr>
              <a:t>semiconductors.</a:t>
            </a:r>
          </a:p>
          <a:p>
            <a:pPr eaLnBrk="0" hangingPunct="0">
              <a:buClr>
                <a:srgbClr val="000000"/>
              </a:buClr>
              <a:buSzPct val="100000"/>
              <a:buFont typeface="Arial"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p:txBody>
      </p:sp>
      <p:pic>
        <p:nvPicPr>
          <p:cNvPr id="616" name="Picture 615">
            <a:extLst>
              <a:ext uri="{FF2B5EF4-FFF2-40B4-BE49-F238E27FC236}">
                <a16:creationId xmlns:a16="http://schemas.microsoft.com/office/drawing/2014/main" id="{21718AB5-31D7-4D04-BA7A-F4AC1330B94B}"/>
              </a:ext>
            </a:extLst>
          </p:cNvPr>
          <p:cNvPicPr>
            <a:picLocks noChangeAspect="1"/>
          </p:cNvPicPr>
          <p:nvPr/>
        </p:nvPicPr>
        <p:blipFill rotWithShape="1">
          <a:blip r:embed="rId2">
            <a:extLst>
              <a:ext uri="{28A0092B-C50C-407E-A947-70E740481C1C}">
                <a14:useLocalDpi xmlns:a14="http://schemas.microsoft.com/office/drawing/2010/main" val="0"/>
              </a:ext>
            </a:extLst>
          </a:blip>
          <a:srcRect t="8269"/>
          <a:stretch/>
        </p:blipFill>
        <p:spPr>
          <a:xfrm>
            <a:off x="4243953" y="1616789"/>
            <a:ext cx="4787712" cy="2832188"/>
          </a:xfrm>
          <a:prstGeom prst="rect">
            <a:avLst/>
          </a:prstGeom>
        </p:spPr>
      </p:pic>
      <p:sp>
        <p:nvSpPr>
          <p:cNvPr id="617" name="Rectangle 2">
            <a:extLst>
              <a:ext uri="{FF2B5EF4-FFF2-40B4-BE49-F238E27FC236}">
                <a16:creationId xmlns:a16="http://schemas.microsoft.com/office/drawing/2014/main" id="{8281F539-37D0-4C54-AF03-E0EF68A8C7F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Periodic Table</a:t>
            </a:r>
          </a:p>
        </p:txBody>
      </p:sp>
      <p:sp>
        <p:nvSpPr>
          <p:cNvPr id="7" name="Rectangle 6">
            <a:extLst>
              <a:ext uri="{FF2B5EF4-FFF2-40B4-BE49-F238E27FC236}">
                <a16:creationId xmlns:a16="http://schemas.microsoft.com/office/drawing/2014/main" id="{1A6A27E4-61EA-4B7A-A74C-EC301CBFB340}"/>
              </a:ext>
            </a:extLst>
          </p:cNvPr>
          <p:cNvSpPr/>
          <p:nvPr/>
        </p:nvSpPr>
        <p:spPr>
          <a:xfrm>
            <a:off x="0" y="917468"/>
            <a:ext cx="8487909" cy="369332"/>
          </a:xfrm>
          <a:prstGeom prst="rect">
            <a:avLst/>
          </a:prstGeom>
        </p:spPr>
        <p:txBody>
          <a:bodyPr wrap="square">
            <a:spAutoFit/>
          </a:bodyPr>
          <a:lstStyle/>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Elements can be categorized as </a:t>
            </a:r>
            <a:r>
              <a:rPr lang="en-US" altLang="en-US" b="1" dirty="0">
                <a:solidFill>
                  <a:srgbClr val="67AEB6"/>
                </a:solidFill>
                <a:latin typeface="Gill Sans MT" panose="020B0502020104020203" pitchFamily="34" charset="0"/>
                <a:cs typeface="Times New Roman" pitchFamily="18" charset="0"/>
              </a:rPr>
              <a:t>metals</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57689"/>
                </a:solidFill>
                <a:latin typeface="Gill Sans MT" panose="020B0502020104020203" pitchFamily="34" charset="0"/>
                <a:cs typeface="Times New Roman" pitchFamily="18" charset="0"/>
              </a:rPr>
              <a:t>nonmetals</a:t>
            </a:r>
            <a:r>
              <a:rPr lang="en-US" altLang="en-US" dirty="0">
                <a:solidFill>
                  <a:schemeClr val="tx1">
                    <a:lumMod val="75000"/>
                    <a:lumOff val="25000"/>
                  </a:schemeClr>
                </a:solidFill>
                <a:latin typeface="Gill Sans MT" panose="020B0502020104020203" pitchFamily="34" charset="0"/>
                <a:cs typeface="Times New Roman" pitchFamily="18" charset="0"/>
              </a:rPr>
              <a:t>, or </a:t>
            </a:r>
            <a:r>
              <a:rPr lang="en-US" altLang="en-US" b="1" dirty="0">
                <a:solidFill>
                  <a:srgbClr val="8776A2"/>
                </a:solidFill>
                <a:latin typeface="Gill Sans MT" panose="020B0502020104020203" pitchFamily="34" charset="0"/>
                <a:cs typeface="Times New Roman" pitchFamily="18" charset="0"/>
              </a:rPr>
              <a:t>metalloids</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9" name="Rectangle 8">
            <a:extLst>
              <a:ext uri="{FF2B5EF4-FFF2-40B4-BE49-F238E27FC236}">
                <a16:creationId xmlns:a16="http://schemas.microsoft.com/office/drawing/2014/main" id="{4C4FB60C-1724-4D2A-BECB-A01F8F206A5A}"/>
              </a:ext>
            </a:extLst>
          </p:cNvPr>
          <p:cNvSpPr/>
          <p:nvPr/>
        </p:nvSpPr>
        <p:spPr>
          <a:xfrm>
            <a:off x="45032" y="1567265"/>
            <a:ext cx="4572000" cy="1477328"/>
          </a:xfrm>
          <a:prstGeom prst="rect">
            <a:avLst/>
          </a:prstGeom>
        </p:spPr>
        <p:txBody>
          <a:bodyPr>
            <a:spAutoFit/>
          </a:bodyPr>
          <a:lstStyle/>
          <a:p>
            <a:pPr eaLnBrk="0" hangingPunct="0">
              <a:buClr>
                <a:srgbClr val="000000"/>
              </a:buClr>
              <a:buSzPct val="100000"/>
              <a:buFont typeface="Arial" charset="0"/>
              <a:buNone/>
            </a:pPr>
            <a:r>
              <a:rPr lang="en-US" altLang="en-US" b="1" dirty="0">
                <a:solidFill>
                  <a:srgbClr val="67AEB6"/>
                </a:solidFill>
                <a:latin typeface="Gill Sans MT" panose="020B0502020104020203" pitchFamily="34" charset="0"/>
                <a:cs typeface="Times New Roman" pitchFamily="18" charset="0"/>
              </a:rPr>
              <a:t>Metals</a:t>
            </a:r>
            <a:r>
              <a:rPr lang="en-US" altLang="en-US" dirty="0">
                <a:solidFill>
                  <a:schemeClr val="tx1">
                    <a:lumMod val="75000"/>
                    <a:lumOff val="25000"/>
                  </a:schemeClr>
                </a:solidFill>
                <a:latin typeface="Gill Sans MT" panose="020B0502020104020203" pitchFamily="34" charset="0"/>
                <a:cs typeface="Times New Roman" pitchFamily="18" charset="0"/>
              </a:rPr>
              <a:t> are good conductors of heat and electricity.</a:t>
            </a:r>
            <a:r>
              <a:rPr lang="en-US" dirty="0">
                <a:solidFill>
                  <a:schemeClr val="tx1">
                    <a:lumMod val="75000"/>
                    <a:lumOff val="25000"/>
                  </a:schemeClr>
                </a:solidFill>
                <a:latin typeface="Gill Sans MT" panose="020B0502020104020203" pitchFamily="34" charset="0"/>
              </a:rPr>
              <a:t> </a:t>
            </a:r>
          </a:p>
          <a:p>
            <a:pPr eaLnBrk="0" hangingPunct="0">
              <a:buClr>
                <a:srgbClr val="000000"/>
              </a:buClr>
              <a:buSzPct val="100000"/>
              <a:buFont typeface="Arial" charset="0"/>
              <a:buNone/>
            </a:pPr>
            <a:r>
              <a:rPr lang="en-US" dirty="0">
                <a:solidFill>
                  <a:schemeClr val="tx1">
                    <a:lumMod val="75000"/>
                    <a:lumOff val="25000"/>
                  </a:schemeClr>
                </a:solidFill>
                <a:latin typeface="Gill Sans MT" panose="020B0502020104020203" pitchFamily="34" charset="0"/>
              </a:rPr>
              <a:t>solids (except mercury – a liquid)</a:t>
            </a:r>
          </a:p>
          <a:p>
            <a:pPr eaLnBrk="0" hangingPunct="0">
              <a:buClr>
                <a:srgbClr val="000000"/>
              </a:buClr>
              <a:buSzPct val="100000"/>
              <a:buFont typeface="Arial" charset="0"/>
              <a:buNone/>
            </a:pPr>
            <a:r>
              <a:rPr lang="en-US" dirty="0">
                <a:solidFill>
                  <a:schemeClr val="tx1">
                    <a:lumMod val="75000"/>
                    <a:lumOff val="25000"/>
                  </a:schemeClr>
                </a:solidFill>
                <a:latin typeface="Gill Sans MT" panose="020B0502020104020203" pitchFamily="34" charset="0"/>
              </a:rPr>
              <a:t>ductile (can be drawn into wires)</a:t>
            </a:r>
          </a:p>
          <a:p>
            <a:pPr eaLnBrk="0" hangingPunct="0">
              <a:buClr>
                <a:srgbClr val="000000"/>
              </a:buClr>
              <a:buSzPct val="100000"/>
              <a:buFont typeface="Arial" charset="0"/>
              <a:buNone/>
            </a:pPr>
            <a:r>
              <a:rPr lang="en-US" dirty="0">
                <a:solidFill>
                  <a:schemeClr val="tx1">
                    <a:lumMod val="75000"/>
                    <a:lumOff val="25000"/>
                  </a:schemeClr>
                </a:solidFill>
                <a:latin typeface="Gill Sans MT" panose="020B0502020104020203" pitchFamily="34" charset="0"/>
              </a:rPr>
              <a:t>malleable (can be rolled into sheets)</a:t>
            </a:r>
          </a:p>
        </p:txBody>
      </p:sp>
      <p:sp>
        <p:nvSpPr>
          <p:cNvPr id="10" name="Rectangle 9">
            <a:extLst>
              <a:ext uri="{FF2B5EF4-FFF2-40B4-BE49-F238E27FC236}">
                <a16:creationId xmlns:a16="http://schemas.microsoft.com/office/drawing/2014/main" id="{A5DAAF94-C21F-4A28-8848-077984BB888F}"/>
              </a:ext>
            </a:extLst>
          </p:cNvPr>
          <p:cNvSpPr/>
          <p:nvPr/>
        </p:nvSpPr>
        <p:spPr>
          <a:xfrm>
            <a:off x="-1" y="3384566"/>
            <a:ext cx="4065270" cy="1200329"/>
          </a:xfrm>
          <a:prstGeom prst="rect">
            <a:avLst/>
          </a:prstGeom>
        </p:spPr>
        <p:txBody>
          <a:bodyPr wrap="square">
            <a:spAutoFit/>
          </a:bodyPr>
          <a:lstStyle/>
          <a:p>
            <a:pPr eaLnBrk="0" hangingPunct="0">
              <a:buClr>
                <a:srgbClr val="000000"/>
              </a:buClr>
              <a:buSzPct val="100000"/>
              <a:buFont typeface="Arial" charset="0"/>
              <a:buNone/>
            </a:pPr>
            <a:r>
              <a:rPr lang="en-US" altLang="en-US" b="1" dirty="0">
                <a:solidFill>
                  <a:srgbClr val="E57689"/>
                </a:solidFill>
                <a:latin typeface="Gill Sans MT" panose="020B0502020104020203" pitchFamily="34" charset="0"/>
                <a:cs typeface="Times New Roman" pitchFamily="18" charset="0"/>
              </a:rPr>
              <a:t>Nonmetals</a:t>
            </a:r>
            <a:r>
              <a:rPr lang="en-US" altLang="en-US" dirty="0">
                <a:solidFill>
                  <a:schemeClr val="tx1">
                    <a:lumMod val="75000"/>
                    <a:lumOff val="25000"/>
                  </a:schemeClr>
                </a:solidFill>
                <a:latin typeface="Gill Sans MT" panose="020B0502020104020203" pitchFamily="34" charset="0"/>
                <a:cs typeface="Times New Roman" pitchFamily="18" charset="0"/>
              </a:rPr>
              <a:t> are poor conductors of heat or electricity. (graphite is the one exception)</a:t>
            </a:r>
            <a:r>
              <a:rPr lang="en-US" dirty="0">
                <a:solidFill>
                  <a:schemeClr val="tx1">
                    <a:lumMod val="75000"/>
                    <a:lumOff val="25000"/>
                  </a:schemeClr>
                </a:solidFill>
                <a:latin typeface="Gill Sans MT" panose="020B0502020104020203" pitchFamily="34" charset="0"/>
              </a:rPr>
              <a:t> </a:t>
            </a:r>
          </a:p>
          <a:p>
            <a:pPr marL="342907" indent="-342907">
              <a:buFont typeface="Arial" panose="020B0604020202020204" pitchFamily="34" charset="0"/>
              <a:buNone/>
              <a:defRPr/>
            </a:pPr>
            <a:r>
              <a:rPr lang="en-US" dirty="0">
                <a:solidFill>
                  <a:schemeClr val="tx1">
                    <a:lumMod val="75000"/>
                    <a:lumOff val="25000"/>
                  </a:schemeClr>
                </a:solidFill>
                <a:latin typeface="Gill Sans MT" panose="020B0502020104020203" pitchFamily="34" charset="0"/>
              </a:rPr>
              <a:t>Occur in all physical states.</a:t>
            </a:r>
            <a:endParaRPr lang="en-US" altLang="en-US" dirty="0">
              <a:solidFill>
                <a:schemeClr val="tx1">
                  <a:lumMod val="75000"/>
                  <a:lumOff val="25000"/>
                </a:schemeClr>
              </a:solidFill>
              <a:latin typeface="Gill Sans MT" panose="020B0502020104020203" pitchFamily="34" charset="0"/>
              <a:cs typeface="Times New Roman" pitchFamily="18" charset="0"/>
            </a:endParaRPr>
          </a:p>
        </p:txBody>
      </p:sp>
    </p:spTree>
    <p:extLst>
      <p:ext uri="{BB962C8B-B14F-4D97-AF65-F5344CB8AC3E}">
        <p14:creationId xmlns:p14="http://schemas.microsoft.com/office/powerpoint/2010/main" val="509350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30</a:t>
            </a:fld>
            <a:endParaRPr lang="en-US" dirty="0">
              <a:solidFill>
                <a:schemeClr val="bg1"/>
              </a:solidFill>
            </a:endParaRPr>
          </a:p>
        </p:txBody>
      </p:sp>
      <p:sp>
        <p:nvSpPr>
          <p:cNvPr id="8" name="Rectangle 2">
            <a:extLst>
              <a:ext uri="{FF2B5EF4-FFF2-40B4-BE49-F238E27FC236}">
                <a16:creationId xmlns:a16="http://schemas.microsoft.com/office/drawing/2014/main" id="{F0032B1F-1D4A-421F-A55E-8430593FA6D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Compounds Containing Hydrogen</a:t>
            </a:r>
          </a:p>
        </p:txBody>
      </p:sp>
      <p:sp>
        <p:nvSpPr>
          <p:cNvPr id="9" name="TextBox 6">
            <a:extLst>
              <a:ext uri="{FF2B5EF4-FFF2-40B4-BE49-F238E27FC236}">
                <a16:creationId xmlns:a16="http://schemas.microsoft.com/office/drawing/2014/main" id="{19068F00-26AA-4B44-9675-A38781AA887E}"/>
              </a:ext>
            </a:extLst>
          </p:cNvPr>
          <p:cNvSpPr txBox="1">
            <a:spLocks noChangeArrowheads="1"/>
          </p:cNvSpPr>
          <p:nvPr/>
        </p:nvSpPr>
        <p:spPr bwMode="auto">
          <a:xfrm>
            <a:off x="0" y="967708"/>
            <a:ext cx="9144000" cy="707886"/>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sz="2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 compound must contain at least one </a:t>
            </a:r>
            <a:r>
              <a:rPr lang="en-US" altLang="en-US" sz="2000" b="1" dirty="0">
                <a:solidFill>
                  <a:srgbClr val="E57689"/>
                </a:solidFill>
                <a:latin typeface="Gill Sans MT" panose="020B0502020104020203" pitchFamily="34" charset="0"/>
                <a:ea typeface="MS PGothic" pitchFamily="34" charset="-128"/>
                <a:cs typeface="Arial" panose="020B0604020202020204" pitchFamily="34" charset="0"/>
              </a:rPr>
              <a:t>ionizable hydrogen atom</a:t>
            </a:r>
            <a:r>
              <a:rPr lang="en-US" altLang="en-US" sz="2000" dirty="0">
                <a:solidFill>
                  <a:srgbClr val="E57689"/>
                </a:solidFill>
                <a:latin typeface="Gill Sans MT" panose="020B0502020104020203" pitchFamily="34" charset="0"/>
                <a:ea typeface="MS PGothic" pitchFamily="34" charset="-128"/>
                <a:cs typeface="Arial" panose="020B0604020202020204" pitchFamily="34" charset="0"/>
              </a:rPr>
              <a:t> </a:t>
            </a:r>
            <a:r>
              <a:rPr lang="en-US" altLang="en-US" sz="2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to be an acid upon dissolving.  An ionizable hydrogen becomes a proton (H</a:t>
            </a:r>
            <a:r>
              <a:rPr lang="en-US" altLang="en-US" sz="2000"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sz="2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p>
        </p:txBody>
      </p:sp>
      <p:graphicFrame>
        <p:nvGraphicFramePr>
          <p:cNvPr id="7" name="Table 6">
            <a:extLst>
              <a:ext uri="{FF2B5EF4-FFF2-40B4-BE49-F238E27FC236}">
                <a16:creationId xmlns:a16="http://schemas.microsoft.com/office/drawing/2014/main" id="{9197F76D-9715-4AAD-93CB-4AD53EABE090}"/>
              </a:ext>
            </a:extLst>
          </p:cNvPr>
          <p:cNvGraphicFramePr>
            <a:graphicFrameLocks noGrp="1"/>
          </p:cNvGraphicFramePr>
          <p:nvPr/>
        </p:nvGraphicFramePr>
        <p:xfrm>
          <a:off x="448121" y="1890940"/>
          <a:ext cx="7810500" cy="2011680"/>
        </p:xfrm>
        <a:graphic>
          <a:graphicData uri="http://schemas.openxmlformats.org/drawingml/2006/table">
            <a:tbl>
              <a:tblPr firstRow="1" bandRow="1">
                <a:tableStyleId>{9D7B26C5-4107-4FEC-AEDC-1716B250A1EF}</a:tableStyleId>
              </a:tblPr>
              <a:tblGrid>
                <a:gridCol w="2133600">
                  <a:extLst>
                    <a:ext uri="{9D8B030D-6E8A-4147-A177-3AD203B41FA5}">
                      <a16:colId xmlns:a16="http://schemas.microsoft.com/office/drawing/2014/main" val="2954262205"/>
                    </a:ext>
                  </a:extLst>
                </a:gridCol>
                <a:gridCol w="2959873">
                  <a:extLst>
                    <a:ext uri="{9D8B030D-6E8A-4147-A177-3AD203B41FA5}">
                      <a16:colId xmlns:a16="http://schemas.microsoft.com/office/drawing/2014/main" val="1931181304"/>
                    </a:ext>
                  </a:extLst>
                </a:gridCol>
                <a:gridCol w="2717027">
                  <a:extLst>
                    <a:ext uri="{9D8B030D-6E8A-4147-A177-3AD203B41FA5}">
                      <a16:colId xmlns:a16="http://schemas.microsoft.com/office/drawing/2014/main" val="2779988359"/>
                    </a:ext>
                  </a:extLst>
                </a:gridCol>
              </a:tblGrid>
              <a:tr h="274320">
                <a:tc gridSpan="3">
                  <a:txBody>
                    <a:bodyPr/>
                    <a:lstStyle/>
                    <a:p>
                      <a:pPr algn="ctr"/>
                      <a:r>
                        <a:rPr lang="en-US" sz="1600" dirty="0">
                          <a:latin typeface="Gill Sans MT" panose="020B0502020104020203" pitchFamily="34" charset="0"/>
                        </a:rPr>
                        <a:t>Some Simple Binary  Acids</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85775837"/>
                  </a:ext>
                </a:extLst>
              </a:tr>
              <a:tr h="274320">
                <a:tc>
                  <a:txBody>
                    <a:bodyPr/>
                    <a:lstStyle/>
                    <a:p>
                      <a:pPr algn="ctr"/>
                      <a:r>
                        <a:rPr lang="en-US" sz="1600" b="1" dirty="0">
                          <a:latin typeface="Gill Sans MT" panose="020B0502020104020203" pitchFamily="34" charset="0"/>
                        </a:rPr>
                        <a:t>Formula</a:t>
                      </a:r>
                    </a:p>
                  </a:txBody>
                  <a:tcPr anchor="ctr">
                    <a:solidFill>
                      <a:srgbClr val="67AEB6">
                        <a:alpha val="69804"/>
                      </a:srgbClr>
                    </a:solidFill>
                  </a:tcPr>
                </a:tc>
                <a:tc>
                  <a:txBody>
                    <a:bodyPr/>
                    <a:lstStyle/>
                    <a:p>
                      <a:pPr algn="ctr"/>
                      <a:r>
                        <a:rPr lang="en-US" sz="1600" b="1" dirty="0">
                          <a:latin typeface="Gill Sans MT" panose="020B0502020104020203" pitchFamily="34" charset="0"/>
                        </a:rPr>
                        <a:t>Binary compound name</a:t>
                      </a:r>
                    </a:p>
                  </a:txBody>
                  <a:tcPr anchor="ctr">
                    <a:solidFill>
                      <a:srgbClr val="67AEB6">
                        <a:alpha val="69804"/>
                      </a:srgbClr>
                    </a:solidFill>
                  </a:tcPr>
                </a:tc>
                <a:tc>
                  <a:txBody>
                    <a:bodyPr/>
                    <a:lstStyle/>
                    <a:p>
                      <a:pPr algn="ctr"/>
                      <a:r>
                        <a:rPr lang="en-US" sz="1600" b="1" dirty="0">
                          <a:latin typeface="Gill Sans MT" panose="020B0502020104020203" pitchFamily="34" charset="0"/>
                        </a:rPr>
                        <a:t>Acid Name</a:t>
                      </a:r>
                    </a:p>
                  </a:txBody>
                  <a:tcPr anchor="ctr">
                    <a:solidFill>
                      <a:srgbClr val="67AEB6">
                        <a:alpha val="69804"/>
                      </a:srgbClr>
                    </a:solidFill>
                  </a:tcPr>
                </a:tc>
                <a:extLst>
                  <a:ext uri="{0D108BD9-81ED-4DB2-BD59-A6C34878D82A}">
                    <a16:rowId xmlns:a16="http://schemas.microsoft.com/office/drawing/2014/main" val="1127721909"/>
                  </a:ext>
                </a:extLst>
              </a:tr>
              <a:tr h="274320">
                <a:tc>
                  <a:txBody>
                    <a:bodyPr/>
                    <a:lstStyle/>
                    <a:p>
                      <a:pPr algn="ctr"/>
                      <a:r>
                        <a:rPr lang="en-US" sz="1600" dirty="0">
                          <a:latin typeface="Gill Sans MT" panose="020B0502020104020203" pitchFamily="34" charset="0"/>
                        </a:rPr>
                        <a:t>HF</a:t>
                      </a:r>
                    </a:p>
                  </a:txBody>
                  <a:tcPr anchor="ctr"/>
                </a:tc>
                <a:tc>
                  <a:txBody>
                    <a:bodyPr/>
                    <a:lstStyle/>
                    <a:p>
                      <a:pPr algn="ctr"/>
                      <a:r>
                        <a:rPr lang="en-US" sz="1600" dirty="0">
                          <a:latin typeface="Gill Sans MT" panose="020B0502020104020203" pitchFamily="34" charset="0"/>
                        </a:rPr>
                        <a:t>Hydrogen fluoride</a:t>
                      </a:r>
                    </a:p>
                  </a:txBody>
                  <a:tcPr anchor="ctr"/>
                </a:tc>
                <a:tc>
                  <a:txBody>
                    <a:bodyPr/>
                    <a:lstStyle/>
                    <a:p>
                      <a:pPr algn="ctr"/>
                      <a:r>
                        <a:rPr lang="en-US" sz="1600" dirty="0">
                          <a:latin typeface="Gill Sans MT" panose="020B0502020104020203" pitchFamily="34" charset="0"/>
                        </a:rPr>
                        <a:t>Hydrofluoric acid</a:t>
                      </a:r>
                    </a:p>
                  </a:txBody>
                  <a:tcPr anchor="ctr"/>
                </a:tc>
                <a:extLst>
                  <a:ext uri="{0D108BD9-81ED-4DB2-BD59-A6C34878D82A}">
                    <a16:rowId xmlns:a16="http://schemas.microsoft.com/office/drawing/2014/main" val="476945986"/>
                  </a:ext>
                </a:extLst>
              </a:tr>
              <a:tr h="274320">
                <a:tc>
                  <a:txBody>
                    <a:bodyPr/>
                    <a:lstStyle/>
                    <a:p>
                      <a:pPr algn="ctr"/>
                      <a:r>
                        <a:rPr lang="en-US" sz="1600" dirty="0">
                          <a:latin typeface="Gill Sans MT" panose="020B0502020104020203" pitchFamily="34" charset="0"/>
                        </a:rPr>
                        <a:t>HCl</a:t>
                      </a:r>
                    </a:p>
                  </a:txBody>
                  <a:tcPr anchor="ctr">
                    <a:solidFill>
                      <a:srgbClr val="67AEB6">
                        <a:alpha val="69804"/>
                      </a:srgbClr>
                    </a:solidFill>
                  </a:tcPr>
                </a:tc>
                <a:tc>
                  <a:txBody>
                    <a:bodyPr/>
                    <a:lstStyle/>
                    <a:p>
                      <a:pPr algn="ctr"/>
                      <a:r>
                        <a:rPr lang="en-US" sz="1600" dirty="0">
                          <a:latin typeface="Gill Sans MT" panose="020B0502020104020203" pitchFamily="34" charset="0"/>
                        </a:rPr>
                        <a:t>Hydrogen chloride</a:t>
                      </a:r>
                    </a:p>
                  </a:txBody>
                  <a:tcPr anchor="ctr">
                    <a:solidFill>
                      <a:srgbClr val="67AEB6">
                        <a:alpha val="69804"/>
                      </a:srgbClr>
                    </a:solidFill>
                  </a:tcPr>
                </a:tc>
                <a:tc>
                  <a:txBody>
                    <a:bodyPr/>
                    <a:lstStyle/>
                    <a:p>
                      <a:pPr algn="ctr"/>
                      <a:r>
                        <a:rPr lang="en-US" sz="1600" dirty="0">
                          <a:latin typeface="Gill Sans MT" panose="020B0502020104020203" pitchFamily="34" charset="0"/>
                        </a:rPr>
                        <a:t>Hydrochloric acid</a:t>
                      </a:r>
                    </a:p>
                  </a:txBody>
                  <a:tcPr anchor="ctr">
                    <a:solidFill>
                      <a:srgbClr val="67AEB6">
                        <a:alpha val="69804"/>
                      </a:srgbClr>
                    </a:solidFill>
                  </a:tcPr>
                </a:tc>
                <a:extLst>
                  <a:ext uri="{0D108BD9-81ED-4DB2-BD59-A6C34878D82A}">
                    <a16:rowId xmlns:a16="http://schemas.microsoft.com/office/drawing/2014/main" val="3772179113"/>
                  </a:ext>
                </a:extLst>
              </a:tr>
              <a:tr h="274320">
                <a:tc>
                  <a:txBody>
                    <a:bodyPr/>
                    <a:lstStyle/>
                    <a:p>
                      <a:pPr algn="ctr"/>
                      <a:r>
                        <a:rPr lang="en-US" sz="1600" dirty="0">
                          <a:latin typeface="Gill Sans MT" panose="020B0502020104020203" pitchFamily="34" charset="0"/>
                        </a:rPr>
                        <a:t>HBr</a:t>
                      </a:r>
                    </a:p>
                  </a:txBody>
                  <a:tcPr anchor="ctr"/>
                </a:tc>
                <a:tc>
                  <a:txBody>
                    <a:bodyPr/>
                    <a:lstStyle/>
                    <a:p>
                      <a:pPr algn="ctr"/>
                      <a:r>
                        <a:rPr lang="en-US" sz="1600" dirty="0">
                          <a:latin typeface="Gill Sans MT" panose="020B0502020104020203" pitchFamily="34" charset="0"/>
                        </a:rPr>
                        <a:t>Hydrogen bromide</a:t>
                      </a:r>
                    </a:p>
                  </a:txBody>
                  <a:tcPr anchor="ctr"/>
                </a:tc>
                <a:tc>
                  <a:txBody>
                    <a:bodyPr/>
                    <a:lstStyle/>
                    <a:p>
                      <a:pPr algn="ctr"/>
                      <a:r>
                        <a:rPr lang="en-US" sz="1600" dirty="0">
                          <a:latin typeface="Gill Sans MT" panose="020B0502020104020203" pitchFamily="34" charset="0"/>
                        </a:rPr>
                        <a:t>Hydrobromic acid</a:t>
                      </a:r>
                    </a:p>
                  </a:txBody>
                  <a:tcPr anchor="ctr"/>
                </a:tc>
                <a:extLst>
                  <a:ext uri="{0D108BD9-81ED-4DB2-BD59-A6C34878D82A}">
                    <a16:rowId xmlns:a16="http://schemas.microsoft.com/office/drawing/2014/main" val="1399096542"/>
                  </a:ext>
                </a:extLst>
              </a:tr>
              <a:tr h="274320">
                <a:tc>
                  <a:txBody>
                    <a:bodyPr/>
                    <a:lstStyle/>
                    <a:p>
                      <a:pPr algn="ctr"/>
                      <a:r>
                        <a:rPr lang="en-US" sz="1600" dirty="0">
                          <a:latin typeface="Gill Sans MT" panose="020B0502020104020203" pitchFamily="34" charset="0"/>
                        </a:rPr>
                        <a:t>HI</a:t>
                      </a:r>
                    </a:p>
                  </a:txBody>
                  <a:tcPr anchor="ctr">
                    <a:solidFill>
                      <a:srgbClr val="67AEB6">
                        <a:alpha val="69804"/>
                      </a:srgbClr>
                    </a:solidFill>
                  </a:tcPr>
                </a:tc>
                <a:tc>
                  <a:txBody>
                    <a:bodyPr/>
                    <a:lstStyle/>
                    <a:p>
                      <a:pPr algn="ctr"/>
                      <a:r>
                        <a:rPr lang="en-US" sz="1600" dirty="0">
                          <a:latin typeface="Gill Sans MT" panose="020B0502020104020203" pitchFamily="34" charset="0"/>
                        </a:rPr>
                        <a:t>Hydrogen iodide</a:t>
                      </a:r>
                    </a:p>
                  </a:txBody>
                  <a:tcPr anchor="ctr">
                    <a:solidFill>
                      <a:srgbClr val="67AEB6">
                        <a:alpha val="69804"/>
                      </a:srgbClr>
                    </a:solidFill>
                  </a:tcPr>
                </a:tc>
                <a:tc>
                  <a:txBody>
                    <a:bodyPr/>
                    <a:lstStyle/>
                    <a:p>
                      <a:pPr algn="ctr"/>
                      <a:r>
                        <a:rPr lang="en-US" sz="1600" dirty="0">
                          <a:latin typeface="Gill Sans MT" panose="020B0502020104020203" pitchFamily="34" charset="0"/>
                        </a:rPr>
                        <a:t>Hydroiodic acid</a:t>
                      </a:r>
                    </a:p>
                  </a:txBody>
                  <a:tcPr anchor="ctr">
                    <a:solidFill>
                      <a:srgbClr val="67AEB6">
                        <a:alpha val="69804"/>
                      </a:srgbClr>
                    </a:solidFill>
                  </a:tcPr>
                </a:tc>
                <a:extLst>
                  <a:ext uri="{0D108BD9-81ED-4DB2-BD59-A6C34878D82A}">
                    <a16:rowId xmlns:a16="http://schemas.microsoft.com/office/drawing/2014/main" val="3766922493"/>
                  </a:ext>
                </a:extLst>
              </a:tr>
            </a:tbl>
          </a:graphicData>
        </a:graphic>
      </p:graphicFrame>
      <p:sp>
        <p:nvSpPr>
          <p:cNvPr id="11" name="TextBox 6">
            <a:extLst>
              <a:ext uri="{FF2B5EF4-FFF2-40B4-BE49-F238E27FC236}">
                <a16:creationId xmlns:a16="http://schemas.microsoft.com/office/drawing/2014/main" id="{F35E63A4-94B7-466E-A27D-6A6E656DE846}"/>
              </a:ext>
            </a:extLst>
          </p:cNvPr>
          <p:cNvSpPr txBox="1">
            <a:spLocks noChangeArrowheads="1"/>
          </p:cNvSpPr>
          <p:nvPr/>
        </p:nvSpPr>
        <p:spPr bwMode="auto">
          <a:xfrm>
            <a:off x="0" y="4349621"/>
            <a:ext cx="9144000" cy="2585323"/>
          </a:xfrm>
          <a:prstGeom prst="rect">
            <a:avLst/>
          </a:prstGeom>
          <a:noFill/>
          <a:ln w="9525">
            <a:noFill/>
            <a:miter lim="800000"/>
            <a:headEnd/>
            <a:tailEnd/>
          </a:ln>
        </p:spPr>
        <p:txBody>
          <a:bodyPr wrap="square">
            <a:spAutoFit/>
          </a:bodyPr>
          <a:lstStyle/>
          <a:p>
            <a:pPr marL="342900" indent="-342900" eaLnBrk="0" hangingPunct="0">
              <a:buClr>
                <a:srgbClr val="000000"/>
              </a:buClr>
              <a:buFont typeface="Arial" pitchFamily="34" charset="0"/>
              <a:buNone/>
            </a:pP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Oxoacids</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when dissolved in water, produce hydrogen ions and the corresponding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oxoanions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An acid based on an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–ate</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ion</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is called………</a:t>
            </a:r>
            <a:r>
              <a:rPr lang="en-US" altLang="en-US" b="1" dirty="0" err="1">
                <a:solidFill>
                  <a:srgbClr val="E57689"/>
                </a:solidFill>
                <a:latin typeface="Gill Sans MT" panose="020B0502020104020203" pitchFamily="34" charset="0"/>
                <a:ea typeface="MS PGothic" pitchFamily="34" charset="-128"/>
                <a:cs typeface="Arial" panose="020B0604020202020204" pitchFamily="34" charset="0"/>
              </a:rPr>
              <a:t>ic</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acid</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p>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HClO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is chlor</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ic</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acid</a:t>
            </a:r>
          </a:p>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An acid based on an </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a:t>
            </a:r>
            <a:r>
              <a:rPr lang="en-US" altLang="en-US" b="1" dirty="0" err="1">
                <a:solidFill>
                  <a:srgbClr val="67AEB6"/>
                </a:solidFill>
                <a:latin typeface="Gill Sans MT" panose="020B0502020104020203" pitchFamily="34" charset="0"/>
                <a:ea typeface="MS PGothic" pitchFamily="34" charset="-128"/>
                <a:cs typeface="Arial" panose="020B0604020202020204" pitchFamily="34" charset="0"/>
              </a:rPr>
              <a:t>ite</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 ion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is called………</a:t>
            </a:r>
            <a:r>
              <a:rPr lang="en-US" altLang="en-US" b="1" dirty="0" err="1">
                <a:solidFill>
                  <a:srgbClr val="67AEB6"/>
                </a:solidFill>
                <a:latin typeface="Gill Sans MT" panose="020B0502020104020203" pitchFamily="34" charset="0"/>
                <a:ea typeface="MS PGothic" pitchFamily="34" charset="-128"/>
                <a:cs typeface="Arial" panose="020B0604020202020204" pitchFamily="34" charset="0"/>
              </a:rPr>
              <a:t>ous</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 acid </a:t>
            </a:r>
          </a:p>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HClO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is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chlor</a:t>
            </a:r>
            <a:r>
              <a:rPr lang="en-US" altLang="en-US" b="1" dirty="0" err="1">
                <a:solidFill>
                  <a:srgbClr val="67AEB6"/>
                </a:solidFill>
                <a:latin typeface="Gill Sans MT" panose="020B0502020104020203" pitchFamily="34" charset="0"/>
                <a:ea typeface="MS PGothic" pitchFamily="34" charset="-128"/>
                <a:cs typeface="Arial" panose="020B0604020202020204" pitchFamily="34" charset="0"/>
              </a:rPr>
              <a:t>ous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acid</a:t>
            </a:r>
          </a:p>
          <a:p>
            <a:r>
              <a:rPr lang="en-US" altLang="en-US" b="1" dirty="0">
                <a:solidFill>
                  <a:srgbClr val="8776A2"/>
                </a:solidFill>
                <a:latin typeface="Gill Sans MT" panose="020B0502020104020203" pitchFamily="34" charset="0"/>
                <a:ea typeface="MS PGothic" pitchFamily="34" charset="-128"/>
                <a:cs typeface="Arial" panose="020B0604020202020204" pitchFamily="34" charset="0"/>
              </a:rPr>
              <a:t>Prefixes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in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oxoanion</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names </a:t>
            </a:r>
            <a:r>
              <a:rPr lang="en-US" altLang="en-US" b="1" dirty="0">
                <a:solidFill>
                  <a:srgbClr val="8776A2"/>
                </a:solidFill>
                <a:latin typeface="Gill Sans MT" panose="020B0502020104020203" pitchFamily="34" charset="0"/>
                <a:ea typeface="MS PGothic" pitchFamily="34" charset="-128"/>
                <a:cs typeface="Arial" panose="020B0604020202020204" pitchFamily="34" charset="0"/>
              </a:rPr>
              <a:t>are retained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in naming the oxoacids</a:t>
            </a:r>
          </a:p>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HClO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is </a:t>
            </a:r>
            <a:r>
              <a:rPr lang="en-US" altLang="en-US" b="1" dirty="0">
                <a:solidFill>
                  <a:srgbClr val="8776A2"/>
                </a:solidFill>
                <a:latin typeface="Gill Sans MT" panose="020B0502020104020203" pitchFamily="34" charset="0"/>
                <a:ea typeface="MS PGothic" pitchFamily="34" charset="-128"/>
                <a:cs typeface="Arial" panose="020B0604020202020204" pitchFamily="34" charset="0"/>
              </a:rPr>
              <a:t>per</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chloric acid</a:t>
            </a:r>
          </a:p>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HClO</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is </a:t>
            </a:r>
            <a:r>
              <a:rPr lang="en-US" altLang="en-US" b="1">
                <a:solidFill>
                  <a:srgbClr val="8776A2"/>
                </a:solidFill>
                <a:latin typeface="Gill Sans MT" panose="020B0502020104020203" pitchFamily="34" charset="0"/>
                <a:ea typeface="MS PGothic" pitchFamily="34" charset="-128"/>
                <a:cs typeface="Arial" panose="020B0604020202020204" pitchFamily="34" charset="0"/>
              </a:rPr>
              <a:t>hypo</a:t>
            </a:r>
            <a:r>
              <a:rPr lang="en-US" altLang="en-US">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chlorous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acid</a:t>
            </a:r>
          </a:p>
          <a:p>
            <a:pPr marL="342900" indent="-342900" eaLnBrk="0" hangingPunct="0">
              <a:buClr>
                <a:srgbClr val="000000"/>
              </a:buClr>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14326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31</a:t>
            </a:fld>
            <a:endParaRPr lang="en-US" dirty="0">
              <a:solidFill>
                <a:schemeClr val="bg1"/>
              </a:solidFill>
            </a:endParaRPr>
          </a:p>
        </p:txBody>
      </p:sp>
      <p:sp>
        <p:nvSpPr>
          <p:cNvPr id="8" name="TextBox 6">
            <a:extLst>
              <a:ext uri="{FF2B5EF4-FFF2-40B4-BE49-F238E27FC236}">
                <a16:creationId xmlns:a16="http://schemas.microsoft.com/office/drawing/2014/main" id="{D9431FDA-8DC6-4BE2-B797-F30B69D6C801}"/>
              </a:ext>
            </a:extLst>
          </p:cNvPr>
          <p:cNvSpPr txBox="1">
            <a:spLocks noChangeArrowheads="1"/>
          </p:cNvSpPr>
          <p:nvPr/>
        </p:nvSpPr>
        <p:spPr bwMode="auto">
          <a:xfrm>
            <a:off x="0" y="1330087"/>
            <a:ext cx="9144000" cy="2862322"/>
          </a:xfrm>
          <a:prstGeom prst="rect">
            <a:avLst/>
          </a:prstGeom>
          <a:noFill/>
          <a:ln w="9525">
            <a:noFill/>
            <a:miter lim="800000"/>
            <a:headEnd/>
            <a:tailEnd/>
          </a:ln>
        </p:spPr>
        <p:txBody>
          <a:bodyPr wrap="square">
            <a:spAutoFit/>
          </a:bodyPr>
          <a:lstStyle/>
          <a:p>
            <a:pPr marL="342900" indent="-342900" eaLnBrk="0" hangingPunct="0">
              <a:buClr>
                <a:srgbClr val="000000"/>
              </a:buClr>
              <a:buFont typeface="Arial" pitchFamily="34" charset="0"/>
              <a:buNone/>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Oxoacids,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can be </a:t>
            </a:r>
            <a:r>
              <a:rPr lang="en-US" altLang="en-US" dirty="0">
                <a:solidFill>
                  <a:srgbClr val="67AEB6"/>
                </a:solidFill>
                <a:latin typeface="Gill Sans MT" panose="020B0502020104020203" pitchFamily="34" charset="0"/>
                <a:ea typeface="MS PGothic" pitchFamily="34" charset="-128"/>
                <a:cs typeface="Arial" panose="020B0604020202020204" pitchFamily="34" charset="0"/>
              </a:rPr>
              <a:t>monoprotic</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a:solidFill>
                  <a:srgbClr val="67AEB6"/>
                </a:solidFill>
                <a:latin typeface="Gill Sans MT" panose="020B0502020104020203" pitchFamily="34" charset="0"/>
                <a:ea typeface="MS PGothic" pitchFamily="34" charset="-128"/>
                <a:cs typeface="Arial" panose="020B0604020202020204" pitchFamily="34" charset="0"/>
              </a:rPr>
              <a:t>one ionizable hydrogen/one H</a:t>
            </a:r>
            <a:r>
              <a:rPr lang="en-US" altLang="en-US" baseline="30000" dirty="0">
                <a:solidFill>
                  <a:srgbClr val="67AEB6"/>
                </a:solidFill>
                <a:latin typeface="Gill Sans MT" panose="020B0502020104020203" pitchFamily="34" charset="0"/>
                <a:ea typeface="MS PGothic" pitchFamily="34" charset="-128"/>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or </a:t>
            </a:r>
            <a:r>
              <a:rPr lang="en-US" altLang="en-US" dirty="0">
                <a:solidFill>
                  <a:srgbClr val="E57689"/>
                </a:solidFill>
                <a:latin typeface="Gill Sans MT" panose="020B0502020104020203" pitchFamily="34" charset="0"/>
                <a:ea typeface="MS PGothic" pitchFamily="34" charset="-128"/>
                <a:cs typeface="Arial" panose="020B0604020202020204" pitchFamily="34" charset="0"/>
              </a:rPr>
              <a:t>polyprotic</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a:solidFill>
                  <a:srgbClr val="E57689"/>
                </a:solidFill>
                <a:latin typeface="Gill Sans MT" panose="020B0502020104020203" pitchFamily="34" charset="0"/>
                <a:ea typeface="MS PGothic" pitchFamily="34" charset="-128"/>
                <a:cs typeface="Arial" panose="020B0604020202020204" pitchFamily="34" charset="0"/>
              </a:rPr>
              <a:t>more than one ionizable hydrogen/more than one H</a:t>
            </a:r>
            <a:r>
              <a:rPr lang="en-US" altLang="en-US" baseline="30000" dirty="0">
                <a:solidFill>
                  <a:srgbClr val="E57689"/>
                </a:solidFill>
                <a:latin typeface="Gill Sans MT" panose="020B0502020104020203" pitchFamily="34" charset="0"/>
                <a:ea typeface="MS PGothic" pitchFamily="34" charset="-128"/>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a:p>
            <a:pPr marL="342900" indent="-342900"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 names of the anions indicate the number of the remaining hydrogens</a:t>
            </a:r>
          </a:p>
          <a:p>
            <a:pPr marL="2171700" lvl="4" indent="-342900" eaLnBrk="0" hangingPunct="0">
              <a:buClr>
                <a:srgbClr val="000000"/>
              </a:buClr>
              <a:buFont typeface="Arial" pitchFamily="34" charset="0"/>
              <a:buNone/>
            </a:pPr>
            <a:r>
              <a:rPr lang="en-US" altLang="en-US" dirty="0">
                <a:solidFill>
                  <a:srgbClr val="E57689"/>
                </a:solidFill>
                <a:latin typeface="Gill Sans MT" panose="020B0502020104020203" pitchFamily="34" charset="0"/>
                <a:ea typeface="MS PGothic" pitchFamily="34" charset="-128"/>
                <a:cs typeface="Arial" panose="020B0604020202020204" pitchFamily="34" charset="0"/>
              </a:rPr>
              <a:t>H</a:t>
            </a:r>
            <a:r>
              <a:rPr lang="en-US" altLang="en-US" baseline="-25000" dirty="0">
                <a:solidFill>
                  <a:srgbClr val="E57689"/>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Phosphoric acid</a:t>
            </a:r>
          </a:p>
          <a:p>
            <a:pPr marL="2171700" lvl="4" indent="-342900" eaLnBrk="0" hangingPunct="0">
              <a:buClr>
                <a:srgbClr val="000000"/>
              </a:buClr>
              <a:buFont typeface="Arial" pitchFamily="34" charset="0"/>
              <a:buNone/>
            </a:pPr>
            <a:r>
              <a:rPr lang="en-US" altLang="en-US" dirty="0">
                <a:solidFill>
                  <a:srgbClr val="E57689"/>
                </a:solidFill>
                <a:latin typeface="Gill Sans MT" panose="020B0502020104020203" pitchFamily="34" charset="0"/>
                <a:ea typeface="MS PGothic" pitchFamily="34" charset="-128"/>
                <a:cs typeface="Arial" panose="020B0604020202020204" pitchFamily="34" charset="0"/>
              </a:rPr>
              <a:t>H</a:t>
            </a:r>
            <a:r>
              <a:rPr lang="en-US" altLang="en-US" baseline="-25000" dirty="0">
                <a:solidFill>
                  <a:srgbClr val="E57689"/>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Dihydrogen phosphate ion</a:t>
            </a:r>
          </a:p>
          <a:p>
            <a:pPr marL="2171700" lvl="4" indent="-342900" eaLnBrk="0" hangingPunct="0">
              <a:buClr>
                <a:srgbClr val="000000"/>
              </a:buClr>
              <a:buFont typeface="Arial" pitchFamily="34" charset="0"/>
              <a:buNone/>
            </a:pPr>
            <a:r>
              <a:rPr lang="en-US" altLang="en-US" dirty="0">
                <a:solidFill>
                  <a:srgbClr val="E57689"/>
                </a:solidFill>
                <a:latin typeface="Gill Sans MT" panose="020B0502020104020203" pitchFamily="34" charset="0"/>
                <a:ea typeface="MS PGothic" pitchFamily="34" charset="-128"/>
                <a:cs typeface="Arial" panose="020B0604020202020204" pitchFamily="34" charset="0"/>
              </a:rPr>
              <a:t>H</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Hydrogen phosphate ion</a:t>
            </a:r>
          </a:p>
          <a:p>
            <a:pPr marL="2171700" lvl="4" indent="-342900"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Phosphate ion</a:t>
            </a:r>
            <a:endParaRPr lang="en-US" altLang="en-US" baseline="30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marL="342900" indent="-342900" algn="ct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marL="342900" indent="-342900" eaLnBrk="0" hangingPunct="0">
              <a:buClr>
                <a:srgbClr val="000000"/>
              </a:buClr>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
        <p:nvSpPr>
          <p:cNvPr id="9" name="Rectangle 2">
            <a:extLst>
              <a:ext uri="{FF2B5EF4-FFF2-40B4-BE49-F238E27FC236}">
                <a16:creationId xmlns:a16="http://schemas.microsoft.com/office/drawing/2014/main" id="{7202094A-A8AC-492B-A382-D49A8EFA212F}"/>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Oxoacids</a:t>
            </a:r>
          </a:p>
        </p:txBody>
      </p:sp>
    </p:spTree>
    <p:extLst>
      <p:ext uri="{BB962C8B-B14F-4D97-AF65-F5344CB8AC3E}">
        <p14:creationId xmlns:p14="http://schemas.microsoft.com/office/powerpoint/2010/main" val="396142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5EE86-4149-4A4B-6C85-A2C387D37078}"/>
              </a:ext>
            </a:extLst>
          </p:cNvPr>
          <p:cNvSpPr txBox="1"/>
          <p:nvPr/>
        </p:nvSpPr>
        <p:spPr>
          <a:xfrm>
            <a:off x="0" y="2228672"/>
            <a:ext cx="9144000" cy="3416320"/>
          </a:xfrm>
          <a:prstGeom prst="rect">
            <a:avLst/>
          </a:prstGeom>
          <a:noFill/>
        </p:spPr>
        <p:txBody>
          <a:bodyPr wrap="square" rtlCol="0">
            <a:spAutoFit/>
          </a:bodyPr>
          <a:lstStyle/>
          <a:p>
            <a:r>
              <a:rPr lang="en-US" sz="5000" b="1" i="0" dirty="0">
                <a:solidFill>
                  <a:srgbClr val="353945"/>
                </a:solidFill>
                <a:effectLst/>
                <a:latin typeface="Inter"/>
              </a:rPr>
              <a:t>(Ch. 4-Slide 32) </a:t>
            </a:r>
            <a:r>
              <a:rPr lang="en-US" altLang="en-US" sz="5400" dirty="0">
                <a:solidFill>
                  <a:schemeClr val="tx1">
                    <a:lumMod val="75000"/>
                    <a:lumOff val="25000"/>
                  </a:schemeClr>
                </a:solidFill>
                <a:latin typeface="Gill Sans MT" panose="020B0502020104020203" pitchFamily="34" charset="0"/>
                <a:ea typeface="MS PGothic" pitchFamily="34" charset="-128"/>
                <a:cs typeface="Times New Roman" pitchFamily="18" charset="0"/>
              </a:rPr>
              <a:t>What is the name of the following compound:</a:t>
            </a:r>
          </a:p>
          <a:p>
            <a:r>
              <a:rPr lang="en-US" sz="5400" dirty="0">
                <a:solidFill>
                  <a:schemeClr val="tx1">
                    <a:lumMod val="75000"/>
                    <a:lumOff val="25000"/>
                  </a:schemeClr>
                </a:solidFill>
                <a:latin typeface="Gill Sans MT" panose="020B0502020104020203" pitchFamily="34" charset="0"/>
                <a:ea typeface="MS PGothic" pitchFamily="34" charset="-128"/>
                <a:cs typeface="Times New Roman" pitchFamily="18" charset="0"/>
              </a:rPr>
              <a:t>P</a:t>
            </a:r>
            <a:r>
              <a:rPr lang="en-US" sz="5400"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sz="5400" dirty="0">
                <a:solidFill>
                  <a:schemeClr val="tx1">
                    <a:lumMod val="75000"/>
                    <a:lumOff val="25000"/>
                  </a:schemeClr>
                </a:solidFill>
                <a:latin typeface="Gill Sans MT" panose="020B0502020104020203" pitchFamily="34" charset="0"/>
                <a:ea typeface="MS PGothic" pitchFamily="34" charset="-128"/>
                <a:cs typeface="Times New Roman" pitchFamily="18" charset="0"/>
              </a:rPr>
              <a:t>O</a:t>
            </a:r>
            <a:r>
              <a:rPr lang="en-US" sz="5400"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5</a:t>
            </a:r>
            <a:endParaRPr lang="en-US" sz="5000" dirty="0"/>
          </a:p>
        </p:txBody>
      </p:sp>
      <p:sp>
        <p:nvSpPr>
          <p:cNvPr id="3" name="Rectangle 2">
            <a:extLst>
              <a:ext uri="{FF2B5EF4-FFF2-40B4-BE49-F238E27FC236}">
                <a16:creationId xmlns:a16="http://schemas.microsoft.com/office/drawing/2014/main" id="{03592732-3D94-4198-0E0E-EA2D51F04CA4}"/>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4" name="Oval 3">
            <a:extLst>
              <a:ext uri="{FF2B5EF4-FFF2-40B4-BE49-F238E27FC236}">
                <a16:creationId xmlns:a16="http://schemas.microsoft.com/office/drawing/2014/main" id="{D9BCCCE0-1D72-0184-CE1E-3B0E1A2C4026}"/>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1ED7A6F-DE15-EDB1-F99F-13780A707483}"/>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49BE4F9-6FD4-4A9D-2318-B332666014BF}"/>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8CB1F76-F071-EC66-18FD-BAB0A2CD2965}"/>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7">
            <a:extLst>
              <a:ext uri="{FF2B5EF4-FFF2-40B4-BE49-F238E27FC236}">
                <a16:creationId xmlns:a16="http://schemas.microsoft.com/office/drawing/2014/main" id="{459BACEB-20F9-9CF2-6360-F532CED7D667}"/>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8DC621A-BF4A-5E69-59AB-BB22AD3C4A8C}"/>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32</a:t>
            </a:fld>
            <a:endParaRPr lang="en-US" dirty="0">
              <a:solidFill>
                <a:schemeClr val="bg1"/>
              </a:solidFill>
            </a:endParaRPr>
          </a:p>
        </p:txBody>
      </p:sp>
    </p:spTree>
    <p:extLst>
      <p:ext uri="{BB962C8B-B14F-4D97-AF65-F5344CB8AC3E}">
        <p14:creationId xmlns:p14="http://schemas.microsoft.com/office/powerpoint/2010/main" val="4086347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33</a:t>
            </a:fld>
            <a:endParaRPr lang="en-US" dirty="0">
              <a:solidFill>
                <a:schemeClr val="bg1"/>
              </a:solidFill>
            </a:endParaRPr>
          </a:p>
        </p:txBody>
      </p:sp>
      <p:sp>
        <p:nvSpPr>
          <p:cNvPr id="8" name="Rectangle 2">
            <a:extLst>
              <a:ext uri="{FF2B5EF4-FFF2-40B4-BE49-F238E27FC236}">
                <a16:creationId xmlns:a16="http://schemas.microsoft.com/office/drawing/2014/main" id="{3EBDDB30-877B-4731-845E-7E32F4F692F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Hydrates</a:t>
            </a:r>
          </a:p>
        </p:txBody>
      </p:sp>
      <p:sp>
        <p:nvSpPr>
          <p:cNvPr id="9" name="TextBox 6">
            <a:extLst>
              <a:ext uri="{FF2B5EF4-FFF2-40B4-BE49-F238E27FC236}">
                <a16:creationId xmlns:a16="http://schemas.microsoft.com/office/drawing/2014/main" id="{68C139FE-BFE5-4C67-A3A2-58C89E4F1A37}"/>
              </a:ext>
            </a:extLst>
          </p:cNvPr>
          <p:cNvSpPr txBox="1">
            <a:spLocks noChangeArrowheads="1"/>
          </p:cNvSpPr>
          <p:nvPr/>
        </p:nvSpPr>
        <p:spPr bwMode="auto">
          <a:xfrm>
            <a:off x="1" y="1139960"/>
            <a:ext cx="9143999" cy="1200329"/>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 </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hydrate</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is a compound that has a specific number of water molecules within its solid structure.</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For example, in its normal state, copper(II) chloride has two water molecules associated with it (blue compound).</a:t>
            </a:r>
            <a:endPar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
        <p:nvSpPr>
          <p:cNvPr id="10" name="TextBox 6">
            <a:extLst>
              <a:ext uri="{FF2B5EF4-FFF2-40B4-BE49-F238E27FC236}">
                <a16:creationId xmlns:a16="http://schemas.microsoft.com/office/drawing/2014/main" id="{8F408ACD-56A0-4946-9193-6B705B3B7346}"/>
              </a:ext>
            </a:extLst>
          </p:cNvPr>
          <p:cNvSpPr txBox="1">
            <a:spLocks noChangeArrowheads="1"/>
          </p:cNvSpPr>
          <p:nvPr/>
        </p:nvSpPr>
        <p:spPr bwMode="auto">
          <a:xfrm>
            <a:off x="0" y="3429000"/>
            <a:ext cx="5052060" cy="923330"/>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When the water molecules are driven off by heating, the resulting compound, is called anhydrous.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Anhydrous: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containing no water molecules</a:t>
            </a:r>
          </a:p>
        </p:txBody>
      </p:sp>
      <p:sp>
        <p:nvSpPr>
          <p:cNvPr id="7" name="Rectangle 6">
            <a:extLst>
              <a:ext uri="{FF2B5EF4-FFF2-40B4-BE49-F238E27FC236}">
                <a16:creationId xmlns:a16="http://schemas.microsoft.com/office/drawing/2014/main" id="{0C8B2F4E-510D-46CD-9E6A-75F329DF4EAE}"/>
              </a:ext>
            </a:extLst>
          </p:cNvPr>
          <p:cNvSpPr/>
          <p:nvPr/>
        </p:nvSpPr>
        <p:spPr>
          <a:xfrm>
            <a:off x="0" y="5092600"/>
            <a:ext cx="4572000" cy="923330"/>
          </a:xfrm>
          <a:prstGeom prst="rect">
            <a:avLst/>
          </a:prstGeom>
        </p:spPr>
        <p:txBody>
          <a:bodyPr>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Some other hydrates: </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BaCl</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2H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		 MgSO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7H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a:t>
            </a:r>
          </a:p>
          <a:p>
            <a:pPr eaLnBrk="0" hangingPunct="0">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LiCl ∙ 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		 Sr(NO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4H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a:t>
            </a:r>
          </a:p>
        </p:txBody>
      </p:sp>
      <p:pic>
        <p:nvPicPr>
          <p:cNvPr id="14" name="Picture 13" descr="A picture containing food, plate, table, indoor&#10;&#10;Description automatically generated">
            <a:extLst>
              <a:ext uri="{FF2B5EF4-FFF2-40B4-BE49-F238E27FC236}">
                <a16:creationId xmlns:a16="http://schemas.microsoft.com/office/drawing/2014/main" id="{C3C4D50B-421C-4152-984A-CCF4D27C9FC1}"/>
              </a:ext>
            </a:extLst>
          </p:cNvPr>
          <p:cNvPicPr>
            <a:picLocks noChangeAspect="1"/>
          </p:cNvPicPr>
          <p:nvPr/>
        </p:nvPicPr>
        <p:blipFill rotWithShape="1">
          <a:blip r:embed="rId2">
            <a:extLst>
              <a:ext uri="{28A0092B-C50C-407E-A947-70E740481C1C}">
                <a14:useLocalDpi xmlns:a14="http://schemas.microsoft.com/office/drawing/2010/main" val="0"/>
              </a:ext>
            </a:extLst>
          </a:blip>
          <a:srcRect t="25444" b="15241"/>
          <a:stretch/>
        </p:blipFill>
        <p:spPr>
          <a:xfrm>
            <a:off x="5311140" y="2812320"/>
            <a:ext cx="3686622" cy="1640012"/>
          </a:xfrm>
          <a:prstGeom prst="rect">
            <a:avLst/>
          </a:prstGeom>
        </p:spPr>
      </p:pic>
      <p:sp>
        <p:nvSpPr>
          <p:cNvPr id="15" name="Rectangle 14">
            <a:extLst>
              <a:ext uri="{FF2B5EF4-FFF2-40B4-BE49-F238E27FC236}">
                <a16:creationId xmlns:a16="http://schemas.microsoft.com/office/drawing/2014/main" id="{CC4EE341-D952-4569-9906-3C1471A4B0E3}"/>
              </a:ext>
            </a:extLst>
          </p:cNvPr>
          <p:cNvSpPr/>
          <p:nvPr/>
        </p:nvSpPr>
        <p:spPr>
          <a:xfrm>
            <a:off x="0" y="2703558"/>
            <a:ext cx="5311140" cy="646331"/>
          </a:xfrm>
          <a:prstGeom prst="rect">
            <a:avLst/>
          </a:prstGeom>
        </p:spPr>
        <p:txBody>
          <a:bodyPr wrap="square">
            <a:spAutoFit/>
          </a:bodyPr>
          <a:lstStyle/>
          <a:p>
            <a:pPr eaLnBrk="0" hangingPunct="0">
              <a:buClr>
                <a:srgbClr val="000000"/>
              </a:buClr>
              <a:buFont typeface="Arial" pitchFamily="34" charset="0"/>
              <a:buNone/>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Systematic name: copper(II) chloride dihydrate</a:t>
            </a:r>
          </a:p>
          <a:p>
            <a:pPr eaLnBrk="0" hangingPunct="0">
              <a:buClr>
                <a:srgbClr val="000000"/>
              </a:buClr>
              <a:buFont typeface="Arial" pitchFamily="34" charset="0"/>
              <a:buNone/>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Formula: CuCl</a:t>
            </a:r>
            <a:r>
              <a:rPr lang="en-US" altLang="en-US" b="1"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2H</a:t>
            </a:r>
            <a:r>
              <a:rPr lang="en-US" altLang="en-US" b="1"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a:t>
            </a:r>
          </a:p>
        </p:txBody>
      </p:sp>
    </p:spTree>
    <p:extLst>
      <p:ext uri="{BB962C8B-B14F-4D97-AF65-F5344CB8AC3E}">
        <p14:creationId xmlns:p14="http://schemas.microsoft.com/office/powerpoint/2010/main" val="40184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34</a:t>
            </a:fld>
            <a:endParaRPr lang="en-US" dirty="0">
              <a:solidFill>
                <a:schemeClr val="bg1"/>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B8C469C-4DDD-4B22-B788-77F709E3E876}"/>
                  </a:ext>
                </a:extLst>
              </p:cNvPr>
              <p:cNvGraphicFramePr>
                <a:graphicFrameLocks noGrp="1"/>
              </p:cNvGraphicFramePr>
              <p:nvPr/>
            </p:nvGraphicFramePr>
            <p:xfrm>
              <a:off x="509081" y="1070901"/>
              <a:ext cx="7749540" cy="3688080"/>
            </p:xfrm>
            <a:graphic>
              <a:graphicData uri="http://schemas.openxmlformats.org/drawingml/2006/table">
                <a:tbl>
                  <a:tblPr firstRow="1" bandRow="1">
                    <a:tableStyleId>{9D7B26C5-4107-4FEC-AEDC-1716B250A1EF}</a:tableStyleId>
                  </a:tblPr>
                  <a:tblGrid>
                    <a:gridCol w="1798320">
                      <a:extLst>
                        <a:ext uri="{9D8B030D-6E8A-4147-A177-3AD203B41FA5}">
                          <a16:colId xmlns:a16="http://schemas.microsoft.com/office/drawing/2014/main" val="235882460"/>
                        </a:ext>
                      </a:extLst>
                    </a:gridCol>
                    <a:gridCol w="2948940">
                      <a:extLst>
                        <a:ext uri="{9D8B030D-6E8A-4147-A177-3AD203B41FA5}">
                          <a16:colId xmlns:a16="http://schemas.microsoft.com/office/drawing/2014/main" val="1140735420"/>
                        </a:ext>
                      </a:extLst>
                    </a:gridCol>
                    <a:gridCol w="3002280">
                      <a:extLst>
                        <a:ext uri="{9D8B030D-6E8A-4147-A177-3AD203B41FA5}">
                          <a16:colId xmlns:a16="http://schemas.microsoft.com/office/drawing/2014/main" val="1320754974"/>
                        </a:ext>
                      </a:extLst>
                    </a:gridCol>
                  </a:tblGrid>
                  <a:tr h="332509">
                    <a:tc gridSpan="3">
                      <a:txBody>
                        <a:bodyPr/>
                        <a:lstStyle/>
                        <a:p>
                          <a:pPr algn="ctr"/>
                          <a:r>
                            <a:rPr lang="en-US" sz="1600" dirty="0">
                              <a:latin typeface="Gill Sans MT" panose="020B0502020104020203" pitchFamily="34" charset="0"/>
                            </a:rPr>
                            <a:t>Common and Systematic Names of Some Familiar Inorganic Compounds</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56571772"/>
                      </a:ext>
                    </a:extLst>
                  </a:tr>
                  <a:tr h="332509">
                    <a:tc>
                      <a:txBody>
                        <a:bodyPr/>
                        <a:lstStyle/>
                        <a:p>
                          <a:pPr algn="ctr"/>
                          <a:r>
                            <a:rPr lang="en-US" sz="1600" dirty="0">
                              <a:latin typeface="Gill Sans MT" panose="020B0502020104020203" pitchFamily="34" charset="0"/>
                            </a:rPr>
                            <a:t>Formula</a:t>
                          </a:r>
                        </a:p>
                      </a:txBody>
                      <a:tcPr anchor="ctr">
                        <a:solidFill>
                          <a:srgbClr val="67AEB6">
                            <a:alpha val="69804"/>
                          </a:srgbClr>
                        </a:solidFill>
                      </a:tcPr>
                    </a:tc>
                    <a:tc>
                      <a:txBody>
                        <a:bodyPr/>
                        <a:lstStyle/>
                        <a:p>
                          <a:pPr algn="ctr"/>
                          <a:r>
                            <a:rPr lang="en-US" sz="1600" dirty="0">
                              <a:latin typeface="Gill Sans MT" panose="020B0502020104020203" pitchFamily="34" charset="0"/>
                            </a:rPr>
                            <a:t>Common name</a:t>
                          </a:r>
                        </a:p>
                      </a:txBody>
                      <a:tcPr anchor="ctr">
                        <a:solidFill>
                          <a:srgbClr val="67AEB6">
                            <a:alpha val="69804"/>
                          </a:srgbClr>
                        </a:solidFill>
                      </a:tcPr>
                    </a:tc>
                    <a:tc>
                      <a:txBody>
                        <a:bodyPr/>
                        <a:lstStyle/>
                        <a:p>
                          <a:pPr algn="ctr"/>
                          <a:r>
                            <a:rPr lang="en-US" sz="1600" dirty="0">
                              <a:latin typeface="Gill Sans MT" panose="020B0502020104020203" pitchFamily="34" charset="0"/>
                            </a:rPr>
                            <a:t>Systematic name</a:t>
                          </a:r>
                        </a:p>
                      </a:txBody>
                      <a:tcPr anchor="ctr">
                        <a:solidFill>
                          <a:srgbClr val="67AEB6">
                            <a:alpha val="69804"/>
                          </a:srgbClr>
                        </a:solidFill>
                      </a:tcPr>
                    </a:tc>
                    <a:extLst>
                      <a:ext uri="{0D108BD9-81ED-4DB2-BD59-A6C34878D82A}">
                        <a16:rowId xmlns:a16="http://schemas.microsoft.com/office/drawing/2014/main" val="1703582019"/>
                      </a:ext>
                    </a:extLst>
                  </a:tr>
                  <a:tr h="332509">
                    <a:tc>
                      <a:txBody>
                        <a:bodyPr/>
                        <a:lstStyle/>
                        <a:p>
                          <a:pPr algn="ctr"/>
                          <a:r>
                            <a:rPr lang="en-US" sz="1600" dirty="0">
                              <a:latin typeface="Gill Sans MT" panose="020B0502020104020203" pitchFamily="34" charset="0"/>
                            </a:rPr>
                            <a:t>H</a:t>
                          </a:r>
                          <a:r>
                            <a:rPr lang="en-US" sz="1600" baseline="-25000" dirty="0">
                              <a:latin typeface="Gill Sans MT" panose="020B0502020104020203" pitchFamily="34" charset="0"/>
                            </a:rPr>
                            <a:t>2</a:t>
                          </a:r>
                          <a:r>
                            <a:rPr lang="en-US" sz="1600" baseline="0" dirty="0">
                              <a:latin typeface="Gill Sans MT" panose="020B0502020104020203" pitchFamily="34" charset="0"/>
                            </a:rPr>
                            <a:t>O</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Water</a:t>
                          </a:r>
                        </a:p>
                      </a:txBody>
                      <a:tcPr anchor="ctr"/>
                    </a:tc>
                    <a:tc>
                      <a:txBody>
                        <a:bodyPr/>
                        <a:lstStyle/>
                        <a:p>
                          <a:pPr algn="ctr"/>
                          <a:r>
                            <a:rPr lang="en-US" sz="1600" dirty="0">
                              <a:latin typeface="Gill Sans MT" panose="020B0502020104020203" pitchFamily="34" charset="0"/>
                            </a:rPr>
                            <a:t>Dihydrogen monoxide</a:t>
                          </a:r>
                        </a:p>
                      </a:txBody>
                      <a:tcPr anchor="ctr"/>
                    </a:tc>
                    <a:extLst>
                      <a:ext uri="{0D108BD9-81ED-4DB2-BD59-A6C34878D82A}">
                        <a16:rowId xmlns:a16="http://schemas.microsoft.com/office/drawing/2014/main" val="2715645488"/>
                      </a:ext>
                    </a:extLst>
                  </a:tr>
                  <a:tr h="332509">
                    <a:tc>
                      <a:txBody>
                        <a:bodyPr/>
                        <a:lstStyle/>
                        <a:p>
                          <a:pPr algn="ctr"/>
                          <a:r>
                            <a:rPr lang="en-US" sz="1600" dirty="0">
                              <a:latin typeface="Gill Sans MT" panose="020B0502020104020203" pitchFamily="34" charset="0"/>
                            </a:rPr>
                            <a:t>NH</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solidFill>
                          <a:srgbClr val="67AEB6">
                            <a:alpha val="69804"/>
                          </a:srgbClr>
                        </a:solidFill>
                      </a:tcPr>
                    </a:tc>
                    <a:tc>
                      <a:txBody>
                        <a:bodyPr/>
                        <a:lstStyle/>
                        <a:p>
                          <a:pPr algn="ctr"/>
                          <a:r>
                            <a:rPr lang="en-US" sz="1600" dirty="0">
                              <a:latin typeface="Gill Sans MT" panose="020B0502020104020203" pitchFamily="34" charset="0"/>
                            </a:rPr>
                            <a:t>Ammonia</a:t>
                          </a:r>
                        </a:p>
                      </a:txBody>
                      <a:tcPr anchor="ctr">
                        <a:solidFill>
                          <a:srgbClr val="67AEB6">
                            <a:alpha val="69804"/>
                          </a:srgbClr>
                        </a:solidFill>
                      </a:tcPr>
                    </a:tc>
                    <a:tc>
                      <a:txBody>
                        <a:bodyPr/>
                        <a:lstStyle/>
                        <a:p>
                          <a:pPr algn="ctr"/>
                          <a:r>
                            <a:rPr lang="en-US" sz="1600" dirty="0" err="1">
                              <a:latin typeface="Gill Sans MT" panose="020B0502020104020203" pitchFamily="34" charset="0"/>
                            </a:rPr>
                            <a:t>Trihydrogen</a:t>
                          </a:r>
                          <a:r>
                            <a:rPr lang="en-US" sz="1600" dirty="0">
                              <a:latin typeface="Gill Sans MT" panose="020B0502020104020203" pitchFamily="34" charset="0"/>
                            </a:rPr>
                            <a:t> nitride</a:t>
                          </a:r>
                        </a:p>
                      </a:txBody>
                      <a:tcPr anchor="ctr">
                        <a:solidFill>
                          <a:srgbClr val="67AEB6">
                            <a:alpha val="69804"/>
                          </a:srgbClr>
                        </a:solidFill>
                      </a:tcPr>
                    </a:tc>
                    <a:extLst>
                      <a:ext uri="{0D108BD9-81ED-4DB2-BD59-A6C34878D82A}">
                        <a16:rowId xmlns:a16="http://schemas.microsoft.com/office/drawing/2014/main" val="2106651806"/>
                      </a:ext>
                    </a:extLst>
                  </a:tr>
                  <a:tr h="332509">
                    <a:tc>
                      <a:txBody>
                        <a:bodyPr/>
                        <a:lstStyle/>
                        <a:p>
                          <a:pPr algn="ctr"/>
                          <a:r>
                            <a:rPr lang="en-US" sz="1600" dirty="0">
                              <a:latin typeface="Gill Sans MT" panose="020B0502020104020203" pitchFamily="34" charset="0"/>
                            </a:rPr>
                            <a:t>CO</a:t>
                          </a:r>
                          <a:r>
                            <a:rPr lang="en-US" sz="1600" baseline="-25000" dirty="0">
                              <a:latin typeface="Gill Sans MT" panose="020B0502020104020203" pitchFamily="34" charset="0"/>
                            </a:rPr>
                            <a:t>2</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Dry ice</a:t>
                          </a:r>
                        </a:p>
                      </a:txBody>
                      <a:tcPr anchor="ctr"/>
                    </a:tc>
                    <a:tc>
                      <a:txBody>
                        <a:bodyPr/>
                        <a:lstStyle/>
                        <a:p>
                          <a:pPr algn="ctr"/>
                          <a:r>
                            <a:rPr lang="en-US" sz="1600" dirty="0">
                              <a:latin typeface="Gill Sans MT" panose="020B0502020104020203" pitchFamily="34" charset="0"/>
                            </a:rPr>
                            <a:t>Solid carbon dioxide</a:t>
                          </a:r>
                        </a:p>
                      </a:txBody>
                      <a:tcPr anchor="ctr"/>
                    </a:tc>
                    <a:extLst>
                      <a:ext uri="{0D108BD9-81ED-4DB2-BD59-A6C34878D82A}">
                        <a16:rowId xmlns:a16="http://schemas.microsoft.com/office/drawing/2014/main" val="3814167630"/>
                      </a:ext>
                    </a:extLst>
                  </a:tr>
                  <a:tr h="332509">
                    <a:tc>
                      <a:txBody>
                        <a:bodyPr/>
                        <a:lstStyle/>
                        <a:p>
                          <a:pPr algn="ctr"/>
                          <a:r>
                            <a:rPr lang="en-US" sz="1600" dirty="0">
                              <a:latin typeface="Gill Sans MT" panose="020B0502020104020203" pitchFamily="34" charset="0"/>
                            </a:rPr>
                            <a:t>NaCl</a:t>
                          </a:r>
                        </a:p>
                      </a:txBody>
                      <a:tcPr anchor="ctr">
                        <a:solidFill>
                          <a:srgbClr val="67AEB6">
                            <a:alpha val="69804"/>
                          </a:srgbClr>
                        </a:solidFill>
                      </a:tcPr>
                    </a:tc>
                    <a:tc>
                      <a:txBody>
                        <a:bodyPr/>
                        <a:lstStyle/>
                        <a:p>
                          <a:pPr algn="ctr"/>
                          <a:r>
                            <a:rPr lang="en-US" sz="1600" dirty="0">
                              <a:latin typeface="Gill Sans MT" panose="020B0502020104020203" pitchFamily="34" charset="0"/>
                            </a:rPr>
                            <a:t>Salt</a:t>
                          </a:r>
                        </a:p>
                      </a:txBody>
                      <a:tcPr anchor="ctr">
                        <a:solidFill>
                          <a:srgbClr val="67AEB6">
                            <a:alpha val="69804"/>
                          </a:srgbClr>
                        </a:solidFill>
                      </a:tcPr>
                    </a:tc>
                    <a:tc>
                      <a:txBody>
                        <a:bodyPr/>
                        <a:lstStyle/>
                        <a:p>
                          <a:pPr algn="ctr"/>
                          <a:r>
                            <a:rPr lang="en-US" sz="1600" dirty="0">
                              <a:latin typeface="Gill Sans MT" panose="020B0502020104020203" pitchFamily="34" charset="0"/>
                            </a:rPr>
                            <a:t>Sodium chloride</a:t>
                          </a:r>
                        </a:p>
                      </a:txBody>
                      <a:tcPr anchor="ctr">
                        <a:solidFill>
                          <a:srgbClr val="67AEB6">
                            <a:alpha val="69804"/>
                          </a:srgbClr>
                        </a:solidFill>
                      </a:tcPr>
                    </a:tc>
                    <a:extLst>
                      <a:ext uri="{0D108BD9-81ED-4DB2-BD59-A6C34878D82A}">
                        <a16:rowId xmlns:a16="http://schemas.microsoft.com/office/drawing/2014/main" val="3183771026"/>
                      </a:ext>
                    </a:extLst>
                  </a:tr>
                  <a:tr h="332509">
                    <a:tc>
                      <a:txBody>
                        <a:bodyPr/>
                        <a:lstStyle/>
                        <a:p>
                          <a:pPr algn="ctr"/>
                          <a:r>
                            <a:rPr lang="en-US" sz="1600" dirty="0">
                              <a:latin typeface="Gill Sans MT" panose="020B0502020104020203" pitchFamily="34" charset="0"/>
                            </a:rPr>
                            <a:t>N</a:t>
                          </a:r>
                          <a:r>
                            <a:rPr lang="en-US" sz="1600" baseline="-25000" dirty="0">
                              <a:latin typeface="Gill Sans MT" panose="020B0502020104020203" pitchFamily="34" charset="0"/>
                            </a:rPr>
                            <a:t>2</a:t>
                          </a:r>
                          <a:r>
                            <a:rPr lang="en-US" sz="1600" baseline="0" dirty="0">
                              <a:latin typeface="Gill Sans MT" panose="020B0502020104020203" pitchFamily="34" charset="0"/>
                            </a:rPr>
                            <a:t>O</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Nitrous oxide, laughing gas</a:t>
                          </a:r>
                        </a:p>
                      </a:txBody>
                      <a:tcPr anchor="ctr"/>
                    </a:tc>
                    <a:tc>
                      <a:txBody>
                        <a:bodyPr/>
                        <a:lstStyle/>
                        <a:p>
                          <a:pPr algn="ctr"/>
                          <a:r>
                            <a:rPr lang="en-US" sz="1600" dirty="0">
                              <a:latin typeface="Gill Sans MT" panose="020B0502020104020203" pitchFamily="34" charset="0"/>
                            </a:rPr>
                            <a:t>Dinitrogen monoxide</a:t>
                          </a:r>
                        </a:p>
                      </a:txBody>
                      <a:tcPr anchor="ctr"/>
                    </a:tc>
                    <a:extLst>
                      <a:ext uri="{0D108BD9-81ED-4DB2-BD59-A6C34878D82A}">
                        <a16:rowId xmlns:a16="http://schemas.microsoft.com/office/drawing/2014/main" val="2966799600"/>
                      </a:ext>
                    </a:extLst>
                  </a:tr>
                  <a:tr h="332509">
                    <a:tc>
                      <a:txBody>
                        <a:bodyPr/>
                        <a:lstStyle/>
                        <a:p>
                          <a:pPr algn="ctr"/>
                          <a:r>
                            <a:rPr lang="en-US" sz="1600" dirty="0">
                              <a:latin typeface="Gill Sans MT" panose="020B0502020104020203" pitchFamily="34" charset="0"/>
                            </a:rPr>
                            <a:t>CaCO</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solidFill>
                          <a:srgbClr val="67AEB6">
                            <a:alpha val="69804"/>
                          </a:srgbClr>
                        </a:solidFill>
                      </a:tcPr>
                    </a:tc>
                    <a:tc>
                      <a:txBody>
                        <a:bodyPr/>
                        <a:lstStyle/>
                        <a:p>
                          <a:pPr algn="ctr"/>
                          <a:r>
                            <a:rPr lang="en-US" sz="1600" dirty="0">
                              <a:latin typeface="Gill Sans MT" panose="020B0502020104020203" pitchFamily="34" charset="0"/>
                            </a:rPr>
                            <a:t>Marble, chalk, limestone</a:t>
                          </a:r>
                        </a:p>
                      </a:txBody>
                      <a:tcPr anchor="ctr">
                        <a:solidFill>
                          <a:srgbClr val="67AEB6">
                            <a:alpha val="69804"/>
                          </a:srgbClr>
                        </a:solidFill>
                      </a:tcPr>
                    </a:tc>
                    <a:tc>
                      <a:txBody>
                        <a:bodyPr/>
                        <a:lstStyle/>
                        <a:p>
                          <a:pPr algn="ctr"/>
                          <a:r>
                            <a:rPr lang="en-US" sz="1600" dirty="0">
                              <a:latin typeface="Gill Sans MT" panose="020B0502020104020203" pitchFamily="34" charset="0"/>
                            </a:rPr>
                            <a:t>Calcium carbonate</a:t>
                          </a:r>
                        </a:p>
                      </a:txBody>
                      <a:tcPr anchor="ctr">
                        <a:solidFill>
                          <a:srgbClr val="67AEB6">
                            <a:alpha val="69804"/>
                          </a:srgbClr>
                        </a:solidFill>
                      </a:tcPr>
                    </a:tc>
                    <a:extLst>
                      <a:ext uri="{0D108BD9-81ED-4DB2-BD59-A6C34878D82A}">
                        <a16:rowId xmlns:a16="http://schemas.microsoft.com/office/drawing/2014/main" val="4030542610"/>
                      </a:ext>
                    </a:extLst>
                  </a:tr>
                  <a:tr h="332509">
                    <a:tc>
                      <a:txBody>
                        <a:bodyPr/>
                        <a:lstStyle/>
                        <a:p>
                          <a:pPr algn="ctr"/>
                          <a:r>
                            <a:rPr lang="en-US" sz="1600" dirty="0">
                              <a:latin typeface="Gill Sans MT" panose="020B0502020104020203" pitchFamily="34" charset="0"/>
                            </a:rPr>
                            <a:t>NaHCO</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Baking soda</a:t>
                          </a:r>
                        </a:p>
                      </a:txBody>
                      <a:tcPr anchor="ctr"/>
                    </a:tc>
                    <a:tc>
                      <a:txBody>
                        <a:bodyPr/>
                        <a:lstStyle/>
                        <a:p>
                          <a:pPr algn="ctr"/>
                          <a:r>
                            <a:rPr lang="en-US" sz="1600" dirty="0">
                              <a:latin typeface="Gill Sans MT" panose="020B0502020104020203" pitchFamily="34" charset="0"/>
                            </a:rPr>
                            <a:t>Sodium hydrogen carbonate</a:t>
                          </a:r>
                        </a:p>
                      </a:txBody>
                      <a:tcPr anchor="ctr"/>
                    </a:tc>
                    <a:extLst>
                      <a:ext uri="{0D108BD9-81ED-4DB2-BD59-A6C34878D82A}">
                        <a16:rowId xmlns:a16="http://schemas.microsoft.com/office/drawing/2014/main" val="3636497273"/>
                      </a:ext>
                    </a:extLst>
                  </a:tr>
                  <a:tr h="332509">
                    <a:tc>
                      <a:txBody>
                        <a:bodyPr/>
                        <a:lstStyle/>
                        <a:p>
                          <a:pPr algn="ctr"/>
                          <a:r>
                            <a:rPr lang="en-US" sz="1600" dirty="0">
                              <a:latin typeface="Gill Sans MT" panose="020B0502020104020203" pitchFamily="34" charset="0"/>
                            </a:rPr>
                            <a:t>MgSO</a:t>
                          </a:r>
                          <a:r>
                            <a:rPr lang="en-US" sz="1600" baseline="-25000" dirty="0">
                              <a:latin typeface="Gill Sans MT" panose="020B0502020104020203" pitchFamily="34" charset="0"/>
                            </a:rPr>
                            <a:t>4</a:t>
                          </a:r>
                          <a:r>
                            <a:rPr lang="en-US" sz="1600" baseline="0" dirty="0">
                              <a:latin typeface="Gill Sans MT" panose="020B0502020104020203" pitchFamily="34" charset="0"/>
                            </a:rPr>
                            <a:t> </a:t>
                          </a:r>
                          <a14:m>
                            <m:oMath xmlns:m="http://schemas.openxmlformats.org/officeDocument/2006/math">
                              <m:r>
                                <a:rPr lang="en-US" sz="1600" baseline="0" smtClean="0">
                                  <a:latin typeface="Cambria Math" panose="02040503050406030204" pitchFamily="18" charset="0"/>
                                </a:rPr>
                                <m:t>∙</m:t>
                              </m:r>
                            </m:oMath>
                          </a14:m>
                          <a:r>
                            <a:rPr lang="en-US" sz="1600" dirty="0">
                              <a:latin typeface="Gill Sans MT" panose="020B0502020104020203" pitchFamily="34" charset="0"/>
                            </a:rPr>
                            <a:t> 7H</a:t>
                          </a:r>
                          <a:r>
                            <a:rPr lang="en-US" sz="1600" baseline="-25000" dirty="0">
                              <a:latin typeface="Gill Sans MT" panose="020B0502020104020203" pitchFamily="34" charset="0"/>
                            </a:rPr>
                            <a:t>2</a:t>
                          </a:r>
                          <a:r>
                            <a:rPr lang="en-US" sz="1600" baseline="0" dirty="0">
                              <a:latin typeface="Gill Sans MT" panose="020B0502020104020203" pitchFamily="34" charset="0"/>
                            </a:rPr>
                            <a:t>O</a:t>
                          </a:r>
                          <a:endParaRPr lang="en-US" sz="1600" dirty="0">
                            <a:latin typeface="Gill Sans MT" panose="020B0502020104020203" pitchFamily="34" charset="0"/>
                          </a:endParaRPr>
                        </a:p>
                      </a:txBody>
                      <a:tcPr anchor="ctr">
                        <a:solidFill>
                          <a:srgbClr val="67AEB6">
                            <a:alpha val="69804"/>
                          </a:srgbClr>
                        </a:solidFill>
                      </a:tcPr>
                    </a:tc>
                    <a:tc>
                      <a:txBody>
                        <a:bodyPr/>
                        <a:lstStyle/>
                        <a:p>
                          <a:pPr algn="ctr"/>
                          <a:r>
                            <a:rPr lang="en-US" sz="1600" dirty="0">
                              <a:latin typeface="Gill Sans MT" panose="020B0502020104020203" pitchFamily="34" charset="0"/>
                            </a:rPr>
                            <a:t>Epsom salt</a:t>
                          </a:r>
                        </a:p>
                      </a:txBody>
                      <a:tcPr anchor="ctr">
                        <a:solidFill>
                          <a:srgbClr val="67AEB6">
                            <a:alpha val="69804"/>
                          </a:srgbClr>
                        </a:solidFill>
                      </a:tcPr>
                    </a:tc>
                    <a:tc>
                      <a:txBody>
                        <a:bodyPr/>
                        <a:lstStyle/>
                        <a:p>
                          <a:pPr algn="ctr"/>
                          <a:r>
                            <a:rPr lang="en-US" sz="1600" dirty="0">
                              <a:latin typeface="Gill Sans MT" panose="020B0502020104020203" pitchFamily="34" charset="0"/>
                            </a:rPr>
                            <a:t>Magnesium sulfate heptahydrate</a:t>
                          </a:r>
                        </a:p>
                      </a:txBody>
                      <a:tcPr anchor="ctr">
                        <a:solidFill>
                          <a:srgbClr val="67AEB6">
                            <a:alpha val="69804"/>
                          </a:srgbClr>
                        </a:solidFill>
                      </a:tcPr>
                    </a:tc>
                    <a:extLst>
                      <a:ext uri="{0D108BD9-81ED-4DB2-BD59-A6C34878D82A}">
                        <a16:rowId xmlns:a16="http://schemas.microsoft.com/office/drawing/2014/main" val="2042955019"/>
                      </a:ext>
                    </a:extLst>
                  </a:tr>
                  <a:tr h="332509">
                    <a:tc>
                      <a:txBody>
                        <a:bodyPr/>
                        <a:lstStyle/>
                        <a:p>
                          <a:pPr algn="ctr"/>
                          <a:r>
                            <a:rPr lang="en-US" sz="1600" dirty="0">
                              <a:latin typeface="Gill Sans MT" panose="020B0502020104020203" pitchFamily="34" charset="0"/>
                            </a:rPr>
                            <a:t>Mg(OH)</a:t>
                          </a:r>
                          <a:r>
                            <a:rPr lang="en-US" sz="1600" baseline="-25000" dirty="0">
                              <a:latin typeface="Gill Sans MT" panose="020B0502020104020203" pitchFamily="34" charset="0"/>
                            </a:rPr>
                            <a:t>2</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Milk of magnesia</a:t>
                          </a:r>
                        </a:p>
                      </a:txBody>
                      <a:tcPr anchor="ctr"/>
                    </a:tc>
                    <a:tc>
                      <a:txBody>
                        <a:bodyPr/>
                        <a:lstStyle/>
                        <a:p>
                          <a:pPr algn="ctr"/>
                          <a:r>
                            <a:rPr lang="en-US" sz="1600" dirty="0">
                              <a:latin typeface="Gill Sans MT" panose="020B0502020104020203" pitchFamily="34" charset="0"/>
                            </a:rPr>
                            <a:t>Magnesium hydroxide</a:t>
                          </a:r>
                        </a:p>
                      </a:txBody>
                      <a:tcPr anchor="ctr"/>
                    </a:tc>
                    <a:extLst>
                      <a:ext uri="{0D108BD9-81ED-4DB2-BD59-A6C34878D82A}">
                        <a16:rowId xmlns:a16="http://schemas.microsoft.com/office/drawing/2014/main" val="2243790302"/>
                      </a:ext>
                    </a:extLst>
                  </a:tr>
                </a:tbl>
              </a:graphicData>
            </a:graphic>
          </p:graphicFrame>
        </mc:Choice>
        <mc:Fallback xmlns="">
          <p:graphicFrame>
            <p:nvGraphicFramePr>
              <p:cNvPr id="7" name="Table 6">
                <a:extLst>
                  <a:ext uri="{FF2B5EF4-FFF2-40B4-BE49-F238E27FC236}">
                    <a16:creationId xmlns:a16="http://schemas.microsoft.com/office/drawing/2014/main" id="{EB8C469C-4DDD-4B22-B788-77F709E3E876}"/>
                  </a:ext>
                </a:extLst>
              </p:cNvPr>
              <p:cNvGraphicFramePr>
                <a:graphicFrameLocks noGrp="1"/>
              </p:cNvGraphicFramePr>
              <p:nvPr>
                <p:extLst>
                  <p:ext uri="{D42A27DB-BD31-4B8C-83A1-F6EECF244321}">
                    <p14:modId xmlns:p14="http://schemas.microsoft.com/office/powerpoint/2010/main" val="3813022082"/>
                  </p:ext>
                </p:extLst>
              </p:nvPr>
            </p:nvGraphicFramePr>
            <p:xfrm>
              <a:off x="509081" y="1070901"/>
              <a:ext cx="7749540" cy="3688080"/>
            </p:xfrm>
            <a:graphic>
              <a:graphicData uri="http://schemas.openxmlformats.org/drawingml/2006/table">
                <a:tbl>
                  <a:tblPr firstRow="1" bandRow="1">
                    <a:tableStyleId>{9D7B26C5-4107-4FEC-AEDC-1716B250A1EF}</a:tableStyleId>
                  </a:tblPr>
                  <a:tblGrid>
                    <a:gridCol w="1798320">
                      <a:extLst>
                        <a:ext uri="{9D8B030D-6E8A-4147-A177-3AD203B41FA5}">
                          <a16:colId xmlns:a16="http://schemas.microsoft.com/office/drawing/2014/main" val="235882460"/>
                        </a:ext>
                      </a:extLst>
                    </a:gridCol>
                    <a:gridCol w="2948940">
                      <a:extLst>
                        <a:ext uri="{9D8B030D-6E8A-4147-A177-3AD203B41FA5}">
                          <a16:colId xmlns:a16="http://schemas.microsoft.com/office/drawing/2014/main" val="1140735420"/>
                        </a:ext>
                      </a:extLst>
                    </a:gridCol>
                    <a:gridCol w="3002280">
                      <a:extLst>
                        <a:ext uri="{9D8B030D-6E8A-4147-A177-3AD203B41FA5}">
                          <a16:colId xmlns:a16="http://schemas.microsoft.com/office/drawing/2014/main" val="1320754974"/>
                        </a:ext>
                      </a:extLst>
                    </a:gridCol>
                  </a:tblGrid>
                  <a:tr h="335280">
                    <a:tc gridSpan="3">
                      <a:txBody>
                        <a:bodyPr/>
                        <a:lstStyle/>
                        <a:p>
                          <a:pPr algn="ctr"/>
                          <a:r>
                            <a:rPr lang="en-US" sz="1600" dirty="0">
                              <a:latin typeface="Gill Sans MT" panose="020B0502020104020203" pitchFamily="34" charset="0"/>
                            </a:rPr>
                            <a:t>Common and Systematic Names of Some Familiar Inorganic Compounds</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56571772"/>
                      </a:ext>
                    </a:extLst>
                  </a:tr>
                  <a:tr h="335280">
                    <a:tc>
                      <a:txBody>
                        <a:bodyPr/>
                        <a:lstStyle/>
                        <a:p>
                          <a:pPr algn="ctr"/>
                          <a:r>
                            <a:rPr lang="en-US" sz="1600" dirty="0">
                              <a:latin typeface="Gill Sans MT" panose="020B0502020104020203" pitchFamily="34" charset="0"/>
                            </a:rPr>
                            <a:t>Formula</a:t>
                          </a:r>
                        </a:p>
                      </a:txBody>
                      <a:tcPr anchor="ctr">
                        <a:solidFill>
                          <a:srgbClr val="67AEB6">
                            <a:alpha val="69804"/>
                          </a:srgbClr>
                        </a:solidFill>
                      </a:tcPr>
                    </a:tc>
                    <a:tc>
                      <a:txBody>
                        <a:bodyPr/>
                        <a:lstStyle/>
                        <a:p>
                          <a:pPr algn="ctr"/>
                          <a:r>
                            <a:rPr lang="en-US" sz="1600" dirty="0">
                              <a:latin typeface="Gill Sans MT" panose="020B0502020104020203" pitchFamily="34" charset="0"/>
                            </a:rPr>
                            <a:t>Common name</a:t>
                          </a:r>
                        </a:p>
                      </a:txBody>
                      <a:tcPr anchor="ctr">
                        <a:solidFill>
                          <a:srgbClr val="67AEB6">
                            <a:alpha val="69804"/>
                          </a:srgbClr>
                        </a:solidFill>
                      </a:tcPr>
                    </a:tc>
                    <a:tc>
                      <a:txBody>
                        <a:bodyPr/>
                        <a:lstStyle/>
                        <a:p>
                          <a:pPr algn="ctr"/>
                          <a:r>
                            <a:rPr lang="en-US" sz="1600" dirty="0">
                              <a:latin typeface="Gill Sans MT" panose="020B0502020104020203" pitchFamily="34" charset="0"/>
                            </a:rPr>
                            <a:t>Systematic name</a:t>
                          </a:r>
                        </a:p>
                      </a:txBody>
                      <a:tcPr anchor="ctr">
                        <a:solidFill>
                          <a:srgbClr val="67AEB6">
                            <a:alpha val="69804"/>
                          </a:srgbClr>
                        </a:solidFill>
                      </a:tcPr>
                    </a:tc>
                    <a:extLst>
                      <a:ext uri="{0D108BD9-81ED-4DB2-BD59-A6C34878D82A}">
                        <a16:rowId xmlns:a16="http://schemas.microsoft.com/office/drawing/2014/main" val="1703582019"/>
                      </a:ext>
                    </a:extLst>
                  </a:tr>
                  <a:tr h="335280">
                    <a:tc>
                      <a:txBody>
                        <a:bodyPr/>
                        <a:lstStyle/>
                        <a:p>
                          <a:pPr algn="ctr"/>
                          <a:r>
                            <a:rPr lang="en-US" sz="1600" dirty="0">
                              <a:latin typeface="Gill Sans MT" panose="020B0502020104020203" pitchFamily="34" charset="0"/>
                            </a:rPr>
                            <a:t>H</a:t>
                          </a:r>
                          <a:r>
                            <a:rPr lang="en-US" sz="1600" baseline="-25000" dirty="0">
                              <a:latin typeface="Gill Sans MT" panose="020B0502020104020203" pitchFamily="34" charset="0"/>
                            </a:rPr>
                            <a:t>2</a:t>
                          </a:r>
                          <a:r>
                            <a:rPr lang="en-US" sz="1600" baseline="0" dirty="0">
                              <a:latin typeface="Gill Sans MT" panose="020B0502020104020203" pitchFamily="34" charset="0"/>
                            </a:rPr>
                            <a:t>O</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Water</a:t>
                          </a:r>
                        </a:p>
                      </a:txBody>
                      <a:tcPr anchor="ctr"/>
                    </a:tc>
                    <a:tc>
                      <a:txBody>
                        <a:bodyPr/>
                        <a:lstStyle/>
                        <a:p>
                          <a:pPr algn="ctr"/>
                          <a:r>
                            <a:rPr lang="en-US" sz="1600" dirty="0">
                              <a:latin typeface="Gill Sans MT" panose="020B0502020104020203" pitchFamily="34" charset="0"/>
                            </a:rPr>
                            <a:t>Dihydrogen monoxide</a:t>
                          </a:r>
                        </a:p>
                      </a:txBody>
                      <a:tcPr anchor="ctr"/>
                    </a:tc>
                    <a:extLst>
                      <a:ext uri="{0D108BD9-81ED-4DB2-BD59-A6C34878D82A}">
                        <a16:rowId xmlns:a16="http://schemas.microsoft.com/office/drawing/2014/main" val="2715645488"/>
                      </a:ext>
                    </a:extLst>
                  </a:tr>
                  <a:tr h="335280">
                    <a:tc>
                      <a:txBody>
                        <a:bodyPr/>
                        <a:lstStyle/>
                        <a:p>
                          <a:pPr algn="ctr"/>
                          <a:r>
                            <a:rPr lang="en-US" sz="1600" dirty="0">
                              <a:latin typeface="Gill Sans MT" panose="020B0502020104020203" pitchFamily="34" charset="0"/>
                            </a:rPr>
                            <a:t>NH</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solidFill>
                          <a:srgbClr val="67AEB6">
                            <a:alpha val="69804"/>
                          </a:srgbClr>
                        </a:solidFill>
                      </a:tcPr>
                    </a:tc>
                    <a:tc>
                      <a:txBody>
                        <a:bodyPr/>
                        <a:lstStyle/>
                        <a:p>
                          <a:pPr algn="ctr"/>
                          <a:r>
                            <a:rPr lang="en-US" sz="1600" dirty="0">
                              <a:latin typeface="Gill Sans MT" panose="020B0502020104020203" pitchFamily="34" charset="0"/>
                            </a:rPr>
                            <a:t>Ammonia</a:t>
                          </a:r>
                        </a:p>
                      </a:txBody>
                      <a:tcPr anchor="ctr">
                        <a:solidFill>
                          <a:srgbClr val="67AEB6">
                            <a:alpha val="69804"/>
                          </a:srgbClr>
                        </a:solidFill>
                      </a:tcPr>
                    </a:tc>
                    <a:tc>
                      <a:txBody>
                        <a:bodyPr/>
                        <a:lstStyle/>
                        <a:p>
                          <a:pPr algn="ctr"/>
                          <a:r>
                            <a:rPr lang="en-US" sz="1600" dirty="0" err="1">
                              <a:latin typeface="Gill Sans MT" panose="020B0502020104020203" pitchFamily="34" charset="0"/>
                            </a:rPr>
                            <a:t>Trihydrogen</a:t>
                          </a:r>
                          <a:r>
                            <a:rPr lang="en-US" sz="1600" dirty="0">
                              <a:latin typeface="Gill Sans MT" panose="020B0502020104020203" pitchFamily="34" charset="0"/>
                            </a:rPr>
                            <a:t> nitride</a:t>
                          </a:r>
                        </a:p>
                      </a:txBody>
                      <a:tcPr anchor="ctr">
                        <a:solidFill>
                          <a:srgbClr val="67AEB6">
                            <a:alpha val="69804"/>
                          </a:srgbClr>
                        </a:solidFill>
                      </a:tcPr>
                    </a:tc>
                    <a:extLst>
                      <a:ext uri="{0D108BD9-81ED-4DB2-BD59-A6C34878D82A}">
                        <a16:rowId xmlns:a16="http://schemas.microsoft.com/office/drawing/2014/main" val="2106651806"/>
                      </a:ext>
                    </a:extLst>
                  </a:tr>
                  <a:tr h="335280">
                    <a:tc>
                      <a:txBody>
                        <a:bodyPr/>
                        <a:lstStyle/>
                        <a:p>
                          <a:pPr algn="ctr"/>
                          <a:r>
                            <a:rPr lang="en-US" sz="1600" dirty="0">
                              <a:latin typeface="Gill Sans MT" panose="020B0502020104020203" pitchFamily="34" charset="0"/>
                            </a:rPr>
                            <a:t>CO</a:t>
                          </a:r>
                          <a:r>
                            <a:rPr lang="en-US" sz="1600" baseline="-25000" dirty="0">
                              <a:latin typeface="Gill Sans MT" panose="020B0502020104020203" pitchFamily="34" charset="0"/>
                            </a:rPr>
                            <a:t>2</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Dry ice</a:t>
                          </a:r>
                        </a:p>
                      </a:txBody>
                      <a:tcPr anchor="ctr"/>
                    </a:tc>
                    <a:tc>
                      <a:txBody>
                        <a:bodyPr/>
                        <a:lstStyle/>
                        <a:p>
                          <a:pPr algn="ctr"/>
                          <a:r>
                            <a:rPr lang="en-US" sz="1600" dirty="0">
                              <a:latin typeface="Gill Sans MT" panose="020B0502020104020203" pitchFamily="34" charset="0"/>
                            </a:rPr>
                            <a:t>Solid carbon dioxide</a:t>
                          </a:r>
                        </a:p>
                      </a:txBody>
                      <a:tcPr anchor="ctr"/>
                    </a:tc>
                    <a:extLst>
                      <a:ext uri="{0D108BD9-81ED-4DB2-BD59-A6C34878D82A}">
                        <a16:rowId xmlns:a16="http://schemas.microsoft.com/office/drawing/2014/main" val="3814167630"/>
                      </a:ext>
                    </a:extLst>
                  </a:tr>
                  <a:tr h="335280">
                    <a:tc>
                      <a:txBody>
                        <a:bodyPr/>
                        <a:lstStyle/>
                        <a:p>
                          <a:pPr algn="ctr"/>
                          <a:r>
                            <a:rPr lang="en-US" sz="1600" dirty="0">
                              <a:latin typeface="Gill Sans MT" panose="020B0502020104020203" pitchFamily="34" charset="0"/>
                            </a:rPr>
                            <a:t>NaCl</a:t>
                          </a:r>
                        </a:p>
                      </a:txBody>
                      <a:tcPr anchor="ctr">
                        <a:solidFill>
                          <a:srgbClr val="67AEB6">
                            <a:alpha val="69804"/>
                          </a:srgbClr>
                        </a:solidFill>
                      </a:tcPr>
                    </a:tc>
                    <a:tc>
                      <a:txBody>
                        <a:bodyPr/>
                        <a:lstStyle/>
                        <a:p>
                          <a:pPr algn="ctr"/>
                          <a:r>
                            <a:rPr lang="en-US" sz="1600" dirty="0">
                              <a:latin typeface="Gill Sans MT" panose="020B0502020104020203" pitchFamily="34" charset="0"/>
                            </a:rPr>
                            <a:t>Salt</a:t>
                          </a:r>
                        </a:p>
                      </a:txBody>
                      <a:tcPr anchor="ctr">
                        <a:solidFill>
                          <a:srgbClr val="67AEB6">
                            <a:alpha val="69804"/>
                          </a:srgbClr>
                        </a:solidFill>
                      </a:tcPr>
                    </a:tc>
                    <a:tc>
                      <a:txBody>
                        <a:bodyPr/>
                        <a:lstStyle/>
                        <a:p>
                          <a:pPr algn="ctr"/>
                          <a:r>
                            <a:rPr lang="en-US" sz="1600" dirty="0">
                              <a:latin typeface="Gill Sans MT" panose="020B0502020104020203" pitchFamily="34" charset="0"/>
                            </a:rPr>
                            <a:t>Sodium chloride</a:t>
                          </a:r>
                        </a:p>
                      </a:txBody>
                      <a:tcPr anchor="ctr">
                        <a:solidFill>
                          <a:srgbClr val="67AEB6">
                            <a:alpha val="69804"/>
                          </a:srgbClr>
                        </a:solidFill>
                      </a:tcPr>
                    </a:tc>
                    <a:extLst>
                      <a:ext uri="{0D108BD9-81ED-4DB2-BD59-A6C34878D82A}">
                        <a16:rowId xmlns:a16="http://schemas.microsoft.com/office/drawing/2014/main" val="3183771026"/>
                      </a:ext>
                    </a:extLst>
                  </a:tr>
                  <a:tr h="335280">
                    <a:tc>
                      <a:txBody>
                        <a:bodyPr/>
                        <a:lstStyle/>
                        <a:p>
                          <a:pPr algn="ctr"/>
                          <a:r>
                            <a:rPr lang="en-US" sz="1600" dirty="0">
                              <a:latin typeface="Gill Sans MT" panose="020B0502020104020203" pitchFamily="34" charset="0"/>
                            </a:rPr>
                            <a:t>N</a:t>
                          </a:r>
                          <a:r>
                            <a:rPr lang="en-US" sz="1600" baseline="-25000" dirty="0">
                              <a:latin typeface="Gill Sans MT" panose="020B0502020104020203" pitchFamily="34" charset="0"/>
                            </a:rPr>
                            <a:t>2</a:t>
                          </a:r>
                          <a:r>
                            <a:rPr lang="en-US" sz="1600" baseline="0" dirty="0">
                              <a:latin typeface="Gill Sans MT" panose="020B0502020104020203" pitchFamily="34" charset="0"/>
                            </a:rPr>
                            <a:t>O</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Nitrous oxide, laughing gas</a:t>
                          </a:r>
                        </a:p>
                      </a:txBody>
                      <a:tcPr anchor="ctr"/>
                    </a:tc>
                    <a:tc>
                      <a:txBody>
                        <a:bodyPr/>
                        <a:lstStyle/>
                        <a:p>
                          <a:pPr algn="ctr"/>
                          <a:r>
                            <a:rPr lang="en-US" sz="1600" dirty="0">
                              <a:latin typeface="Gill Sans MT" panose="020B0502020104020203" pitchFamily="34" charset="0"/>
                            </a:rPr>
                            <a:t>Dinitrogen monoxide</a:t>
                          </a:r>
                        </a:p>
                      </a:txBody>
                      <a:tcPr anchor="ctr"/>
                    </a:tc>
                    <a:extLst>
                      <a:ext uri="{0D108BD9-81ED-4DB2-BD59-A6C34878D82A}">
                        <a16:rowId xmlns:a16="http://schemas.microsoft.com/office/drawing/2014/main" val="2966799600"/>
                      </a:ext>
                    </a:extLst>
                  </a:tr>
                  <a:tr h="335280">
                    <a:tc>
                      <a:txBody>
                        <a:bodyPr/>
                        <a:lstStyle/>
                        <a:p>
                          <a:pPr algn="ctr"/>
                          <a:r>
                            <a:rPr lang="en-US" sz="1600" dirty="0">
                              <a:latin typeface="Gill Sans MT" panose="020B0502020104020203" pitchFamily="34" charset="0"/>
                            </a:rPr>
                            <a:t>CaCO</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solidFill>
                          <a:srgbClr val="67AEB6">
                            <a:alpha val="69804"/>
                          </a:srgbClr>
                        </a:solidFill>
                      </a:tcPr>
                    </a:tc>
                    <a:tc>
                      <a:txBody>
                        <a:bodyPr/>
                        <a:lstStyle/>
                        <a:p>
                          <a:pPr algn="ctr"/>
                          <a:r>
                            <a:rPr lang="en-US" sz="1600" dirty="0">
                              <a:latin typeface="Gill Sans MT" panose="020B0502020104020203" pitchFamily="34" charset="0"/>
                            </a:rPr>
                            <a:t>Marble, chalk, limestone</a:t>
                          </a:r>
                        </a:p>
                      </a:txBody>
                      <a:tcPr anchor="ctr">
                        <a:solidFill>
                          <a:srgbClr val="67AEB6">
                            <a:alpha val="69804"/>
                          </a:srgbClr>
                        </a:solidFill>
                      </a:tcPr>
                    </a:tc>
                    <a:tc>
                      <a:txBody>
                        <a:bodyPr/>
                        <a:lstStyle/>
                        <a:p>
                          <a:pPr algn="ctr"/>
                          <a:r>
                            <a:rPr lang="en-US" sz="1600" dirty="0">
                              <a:latin typeface="Gill Sans MT" panose="020B0502020104020203" pitchFamily="34" charset="0"/>
                            </a:rPr>
                            <a:t>Calcium carbonate</a:t>
                          </a:r>
                        </a:p>
                      </a:txBody>
                      <a:tcPr anchor="ctr">
                        <a:solidFill>
                          <a:srgbClr val="67AEB6">
                            <a:alpha val="69804"/>
                          </a:srgbClr>
                        </a:solidFill>
                      </a:tcPr>
                    </a:tc>
                    <a:extLst>
                      <a:ext uri="{0D108BD9-81ED-4DB2-BD59-A6C34878D82A}">
                        <a16:rowId xmlns:a16="http://schemas.microsoft.com/office/drawing/2014/main" val="4030542610"/>
                      </a:ext>
                    </a:extLst>
                  </a:tr>
                  <a:tr h="335280">
                    <a:tc>
                      <a:txBody>
                        <a:bodyPr/>
                        <a:lstStyle/>
                        <a:p>
                          <a:pPr algn="ctr"/>
                          <a:r>
                            <a:rPr lang="en-US" sz="1600" dirty="0">
                              <a:latin typeface="Gill Sans MT" panose="020B0502020104020203" pitchFamily="34" charset="0"/>
                            </a:rPr>
                            <a:t>NaHCO</a:t>
                          </a:r>
                          <a:r>
                            <a:rPr lang="en-US" sz="1600" baseline="-25000" dirty="0">
                              <a:latin typeface="Gill Sans MT" panose="020B0502020104020203" pitchFamily="34" charset="0"/>
                            </a:rPr>
                            <a:t>3</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Baking soda</a:t>
                          </a:r>
                        </a:p>
                      </a:txBody>
                      <a:tcPr anchor="ctr"/>
                    </a:tc>
                    <a:tc>
                      <a:txBody>
                        <a:bodyPr/>
                        <a:lstStyle/>
                        <a:p>
                          <a:pPr algn="ctr"/>
                          <a:r>
                            <a:rPr lang="en-US" sz="1600" dirty="0">
                              <a:latin typeface="Gill Sans MT" panose="020B0502020104020203" pitchFamily="34" charset="0"/>
                            </a:rPr>
                            <a:t>Sodium hydrogen carbonate</a:t>
                          </a:r>
                        </a:p>
                      </a:txBody>
                      <a:tcPr anchor="ctr"/>
                    </a:tc>
                    <a:extLst>
                      <a:ext uri="{0D108BD9-81ED-4DB2-BD59-A6C34878D82A}">
                        <a16:rowId xmlns:a16="http://schemas.microsoft.com/office/drawing/2014/main" val="3636497273"/>
                      </a:ext>
                    </a:extLst>
                  </a:tr>
                  <a:tr h="335280">
                    <a:tc>
                      <a:txBody>
                        <a:bodyPr/>
                        <a:lstStyle/>
                        <a:p>
                          <a:endParaRPr lang="en-US"/>
                        </a:p>
                      </a:txBody>
                      <a:tcPr anchor="ctr">
                        <a:blipFill>
                          <a:blip r:embed="rId2"/>
                          <a:stretch>
                            <a:fillRect t="-905455" r="-331525" b="-123636"/>
                          </a:stretch>
                        </a:blipFill>
                      </a:tcPr>
                    </a:tc>
                    <a:tc>
                      <a:txBody>
                        <a:bodyPr/>
                        <a:lstStyle/>
                        <a:p>
                          <a:pPr algn="ctr"/>
                          <a:r>
                            <a:rPr lang="en-US" sz="1600" dirty="0">
                              <a:latin typeface="Gill Sans MT" panose="020B0502020104020203" pitchFamily="34" charset="0"/>
                            </a:rPr>
                            <a:t>Epsom salt</a:t>
                          </a:r>
                        </a:p>
                      </a:txBody>
                      <a:tcPr anchor="ctr">
                        <a:solidFill>
                          <a:srgbClr val="67AEB6">
                            <a:alpha val="69804"/>
                          </a:srgbClr>
                        </a:solidFill>
                      </a:tcPr>
                    </a:tc>
                    <a:tc>
                      <a:txBody>
                        <a:bodyPr/>
                        <a:lstStyle/>
                        <a:p>
                          <a:pPr algn="ctr"/>
                          <a:r>
                            <a:rPr lang="en-US" sz="1600" dirty="0">
                              <a:latin typeface="Gill Sans MT" panose="020B0502020104020203" pitchFamily="34" charset="0"/>
                            </a:rPr>
                            <a:t>Magnesium sulfate heptahydrate</a:t>
                          </a:r>
                        </a:p>
                      </a:txBody>
                      <a:tcPr anchor="ctr">
                        <a:solidFill>
                          <a:srgbClr val="67AEB6">
                            <a:alpha val="69804"/>
                          </a:srgbClr>
                        </a:solidFill>
                      </a:tcPr>
                    </a:tc>
                    <a:extLst>
                      <a:ext uri="{0D108BD9-81ED-4DB2-BD59-A6C34878D82A}">
                        <a16:rowId xmlns:a16="http://schemas.microsoft.com/office/drawing/2014/main" val="2042955019"/>
                      </a:ext>
                    </a:extLst>
                  </a:tr>
                  <a:tr h="335280">
                    <a:tc>
                      <a:txBody>
                        <a:bodyPr/>
                        <a:lstStyle/>
                        <a:p>
                          <a:pPr algn="ctr"/>
                          <a:r>
                            <a:rPr lang="en-US" sz="1600" dirty="0">
                              <a:latin typeface="Gill Sans MT" panose="020B0502020104020203" pitchFamily="34" charset="0"/>
                            </a:rPr>
                            <a:t>Mg(OH)</a:t>
                          </a:r>
                          <a:r>
                            <a:rPr lang="en-US" sz="1600" baseline="-25000" dirty="0">
                              <a:latin typeface="Gill Sans MT" panose="020B0502020104020203" pitchFamily="34" charset="0"/>
                            </a:rPr>
                            <a:t>2</a:t>
                          </a:r>
                          <a:endParaRPr lang="en-US" sz="1600" dirty="0">
                            <a:latin typeface="Gill Sans MT" panose="020B0502020104020203" pitchFamily="34" charset="0"/>
                          </a:endParaRPr>
                        </a:p>
                      </a:txBody>
                      <a:tcPr anchor="ctr"/>
                    </a:tc>
                    <a:tc>
                      <a:txBody>
                        <a:bodyPr/>
                        <a:lstStyle/>
                        <a:p>
                          <a:pPr algn="ctr"/>
                          <a:r>
                            <a:rPr lang="en-US" sz="1600" dirty="0">
                              <a:latin typeface="Gill Sans MT" panose="020B0502020104020203" pitchFamily="34" charset="0"/>
                            </a:rPr>
                            <a:t>Milk of magnesia</a:t>
                          </a:r>
                        </a:p>
                      </a:txBody>
                      <a:tcPr anchor="ctr"/>
                    </a:tc>
                    <a:tc>
                      <a:txBody>
                        <a:bodyPr/>
                        <a:lstStyle/>
                        <a:p>
                          <a:pPr algn="ctr"/>
                          <a:r>
                            <a:rPr lang="en-US" sz="1600" dirty="0">
                              <a:latin typeface="Gill Sans MT" panose="020B0502020104020203" pitchFamily="34" charset="0"/>
                            </a:rPr>
                            <a:t>Magnesium hydroxide</a:t>
                          </a:r>
                        </a:p>
                      </a:txBody>
                      <a:tcPr anchor="ctr"/>
                    </a:tc>
                    <a:extLst>
                      <a:ext uri="{0D108BD9-81ED-4DB2-BD59-A6C34878D82A}">
                        <a16:rowId xmlns:a16="http://schemas.microsoft.com/office/drawing/2014/main" val="2243790302"/>
                      </a:ext>
                    </a:extLst>
                  </a:tr>
                </a:tbl>
              </a:graphicData>
            </a:graphic>
          </p:graphicFrame>
        </mc:Fallback>
      </mc:AlternateContent>
      <p:sp>
        <p:nvSpPr>
          <p:cNvPr id="9" name="Rectangle 2">
            <a:extLst>
              <a:ext uri="{FF2B5EF4-FFF2-40B4-BE49-F238E27FC236}">
                <a16:creationId xmlns:a16="http://schemas.microsoft.com/office/drawing/2014/main" id="{B23B067B-01A0-4587-BBB5-9D6CAC3A4A06}"/>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Familiar Inorganic Compounds</a:t>
            </a:r>
          </a:p>
        </p:txBody>
      </p:sp>
    </p:spTree>
    <p:extLst>
      <p:ext uri="{BB962C8B-B14F-4D97-AF65-F5344CB8AC3E}">
        <p14:creationId xmlns:p14="http://schemas.microsoft.com/office/powerpoint/2010/main" val="2149783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4">
            <a:extLst>
              <a:ext uri="{FF2B5EF4-FFF2-40B4-BE49-F238E27FC236}">
                <a16:creationId xmlns:a16="http://schemas.microsoft.com/office/drawing/2014/main" id="{0EA0C4DE-F019-4326-851B-8748C12454DF}"/>
              </a:ext>
            </a:extLst>
          </p:cNvPr>
          <p:cNvSpPr txBox="1">
            <a:spLocks noChangeArrowheads="1"/>
          </p:cNvSpPr>
          <p:nvPr/>
        </p:nvSpPr>
        <p:spPr bwMode="auto">
          <a:xfrm>
            <a:off x="3578901" y="4827435"/>
            <a:ext cx="609705" cy="54891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ea typeface="MS PGothic" pitchFamily="34" charset="-128"/>
              </a:rPr>
              <a:t>•</a:t>
            </a:r>
            <a:endParaRPr lang="en-US" altLang="en-US" sz="3000" baseline="-25000" dirty="0">
              <a:solidFill>
                <a:schemeClr val="tx1">
                  <a:lumMod val="75000"/>
                  <a:lumOff val="25000"/>
                </a:schemeClr>
              </a:solidFill>
              <a:ea typeface="MS PGothic" pitchFamily="34" charset="-128"/>
            </a:endParaRPr>
          </a:p>
        </p:txBody>
      </p:sp>
      <p:sp>
        <p:nvSpPr>
          <p:cNvPr id="58" name="TextBox 4">
            <a:extLst>
              <a:ext uri="{FF2B5EF4-FFF2-40B4-BE49-F238E27FC236}">
                <a16:creationId xmlns:a16="http://schemas.microsoft.com/office/drawing/2014/main" id="{6FD68988-8095-44D2-A172-48ED2DF8FE09}"/>
              </a:ext>
            </a:extLst>
          </p:cNvPr>
          <p:cNvSpPr txBox="1">
            <a:spLocks noChangeArrowheads="1"/>
          </p:cNvSpPr>
          <p:nvPr/>
        </p:nvSpPr>
        <p:spPr bwMode="auto">
          <a:xfrm>
            <a:off x="3350262" y="5111411"/>
            <a:ext cx="609705" cy="54891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ea typeface="MS PGothic" pitchFamily="34" charset="-128"/>
              </a:rPr>
              <a:t>•</a:t>
            </a:r>
            <a:endParaRPr lang="en-US" altLang="en-US" sz="3000" baseline="-25000" dirty="0">
              <a:solidFill>
                <a:schemeClr val="tx1">
                  <a:lumMod val="75000"/>
                  <a:lumOff val="25000"/>
                </a:schemeClr>
              </a:solidFill>
              <a:ea typeface="MS PGothic" pitchFamily="34" charset="-128"/>
            </a:endParaRPr>
          </a:p>
        </p:txBody>
      </p:sp>
      <p:sp>
        <p:nvSpPr>
          <p:cNvPr id="59" name="TextBox 4">
            <a:extLst>
              <a:ext uri="{FF2B5EF4-FFF2-40B4-BE49-F238E27FC236}">
                <a16:creationId xmlns:a16="http://schemas.microsoft.com/office/drawing/2014/main" id="{93107453-2A54-4A2C-97BE-4F4DDA2E5C21}"/>
              </a:ext>
            </a:extLst>
          </p:cNvPr>
          <p:cNvSpPr txBox="1">
            <a:spLocks noChangeArrowheads="1"/>
          </p:cNvSpPr>
          <p:nvPr/>
        </p:nvSpPr>
        <p:spPr bwMode="auto">
          <a:xfrm>
            <a:off x="3807540" y="5111411"/>
            <a:ext cx="609705" cy="548916"/>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ea typeface="MS PGothic" pitchFamily="34" charset="-128"/>
              </a:rPr>
              <a:t>•</a:t>
            </a:r>
            <a:endParaRPr lang="en-US" altLang="en-US" sz="3000" baseline="-25000" dirty="0">
              <a:solidFill>
                <a:schemeClr val="tx1">
                  <a:lumMod val="75000"/>
                  <a:lumOff val="25000"/>
                </a:schemeClr>
              </a:solidFill>
              <a:ea typeface="MS PGothic" pitchFamily="34" charset="-128"/>
            </a:endParaRPr>
          </a:p>
        </p:txBody>
      </p:sp>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35</a:t>
            </a:fld>
            <a:endParaRPr lang="en-US" dirty="0">
              <a:solidFill>
                <a:schemeClr val="bg1"/>
              </a:solidFill>
            </a:endParaRPr>
          </a:p>
        </p:txBody>
      </p:sp>
      <p:sp>
        <p:nvSpPr>
          <p:cNvPr id="8" name="Rectangle 2">
            <a:extLst>
              <a:ext uri="{FF2B5EF4-FFF2-40B4-BE49-F238E27FC236}">
                <a16:creationId xmlns:a16="http://schemas.microsoft.com/office/drawing/2014/main" id="{90AD9CFC-7A6C-4AEC-B75F-89E4877334F1}"/>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Modern Periodic Table and Lewis Dot Symbols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75909EEC-5B75-44D6-9755-5B68C69A53C7}"/>
              </a:ext>
            </a:extLst>
          </p:cNvPr>
          <p:cNvSpPr txBox="1">
            <a:spLocks noChangeArrowheads="1"/>
          </p:cNvSpPr>
          <p:nvPr/>
        </p:nvSpPr>
        <p:spPr bwMode="auto">
          <a:xfrm>
            <a:off x="0" y="1065069"/>
            <a:ext cx="8534400" cy="1200329"/>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outermost electrons of an atom are called the </a:t>
            </a:r>
            <a:r>
              <a:rPr lang="en-US" altLang="en-US" b="1" dirty="0">
                <a:solidFill>
                  <a:srgbClr val="E47588"/>
                </a:solidFill>
                <a:latin typeface="Gill Sans MT" panose="020B0502020104020203" pitchFamily="34" charset="0"/>
                <a:cs typeface="Times New Roman" pitchFamily="18" charset="0"/>
              </a:rPr>
              <a:t>valence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electrons</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Valence electrons are involved in the formation of chemical bonds.</a:t>
            </a: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Similarity of valence electron configurations help predict chemical properties.</a:t>
            </a:r>
          </a:p>
          <a:p>
            <a:pPr eaLnBrk="0" hangingPunct="0">
              <a:buClr>
                <a:srgbClr val="000000"/>
              </a:buClr>
              <a:buSzPct val="100000"/>
              <a:buFont typeface="Arial" pitchFamily="34" charset="0"/>
              <a:buNone/>
            </a:pPr>
            <a:r>
              <a:rPr lang="en-US" altLang="en-US" dirty="0">
                <a:solidFill>
                  <a:srgbClr val="67AEB6"/>
                </a:solidFill>
                <a:latin typeface="Gill Sans MT" panose="020B0502020104020203" pitchFamily="34" charset="0"/>
                <a:cs typeface="Times New Roman" pitchFamily="18" charset="0"/>
              </a:rPr>
              <a:t>	All electrons associated with the highest principal quantum number are valence</a:t>
            </a:r>
          </a:p>
        </p:txBody>
      </p:sp>
      <p:sp>
        <p:nvSpPr>
          <p:cNvPr id="10" name="TextBox 4">
            <a:extLst>
              <a:ext uri="{FF2B5EF4-FFF2-40B4-BE49-F238E27FC236}">
                <a16:creationId xmlns:a16="http://schemas.microsoft.com/office/drawing/2014/main" id="{94D85E25-4495-41A8-927B-99C2F5B550A0}"/>
              </a:ext>
            </a:extLst>
          </p:cNvPr>
          <p:cNvSpPr txBox="1">
            <a:spLocks noChangeArrowheads="1"/>
          </p:cNvSpPr>
          <p:nvPr/>
        </p:nvSpPr>
        <p:spPr bwMode="auto">
          <a:xfrm>
            <a:off x="105425" y="2347052"/>
            <a:ext cx="3940765" cy="338554"/>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sz="1600" dirty="0">
                <a:solidFill>
                  <a:schemeClr val="tx1"/>
                </a:solidFill>
                <a:latin typeface="Gill Sans MT" panose="020B0502020104020203" pitchFamily="34" charset="0"/>
                <a:cs typeface="Times New Roman" pitchFamily="18" charset="0"/>
              </a:rPr>
              <a:t>For Group 1A:  [noble gas]</a:t>
            </a:r>
            <a:r>
              <a:rPr lang="en-US" altLang="en-US" sz="1600" i="1" dirty="0">
                <a:solidFill>
                  <a:schemeClr val="tx1"/>
                </a:solidFill>
                <a:latin typeface="Gill Sans MT" panose="020B0502020104020203" pitchFamily="34" charset="0"/>
                <a:cs typeface="Times New Roman" pitchFamily="18" charset="0"/>
              </a:rPr>
              <a:t>ns</a:t>
            </a:r>
            <a:r>
              <a:rPr lang="en-US" altLang="en-US" sz="1600" baseline="30000" dirty="0">
                <a:solidFill>
                  <a:schemeClr val="tx1"/>
                </a:solidFill>
                <a:latin typeface="Gill Sans MT" panose="020B0502020104020203" pitchFamily="34" charset="0"/>
                <a:cs typeface="Times New Roman" pitchFamily="18" charset="0"/>
              </a:rPr>
              <a:t>1</a:t>
            </a:r>
          </a:p>
        </p:txBody>
      </p:sp>
      <p:sp>
        <p:nvSpPr>
          <p:cNvPr id="11" name="TextBox 4">
            <a:extLst>
              <a:ext uri="{FF2B5EF4-FFF2-40B4-BE49-F238E27FC236}">
                <a16:creationId xmlns:a16="http://schemas.microsoft.com/office/drawing/2014/main" id="{5B1912C6-71B3-4AC7-BFC4-D4FB863EDFB7}"/>
              </a:ext>
            </a:extLst>
          </p:cNvPr>
          <p:cNvSpPr txBox="1">
            <a:spLocks noChangeArrowheads="1"/>
          </p:cNvSpPr>
          <p:nvPr/>
        </p:nvSpPr>
        <p:spPr bwMode="auto">
          <a:xfrm>
            <a:off x="2243788" y="2724980"/>
            <a:ext cx="1125538" cy="338554"/>
          </a:xfrm>
          <a:prstGeom prst="rect">
            <a:avLst/>
          </a:prstGeom>
          <a:noFill/>
          <a:ln w="9525">
            <a:noFill/>
            <a:miter lim="800000"/>
            <a:headEnd/>
            <a:tailEnd/>
          </a:ln>
        </p:spPr>
        <p:txBody>
          <a:bodyPr>
            <a:spAutoFit/>
          </a:bodyPr>
          <a:lstStyle/>
          <a:p>
            <a:pPr eaLnBrk="0" hangingPunct="0">
              <a:buClr>
                <a:srgbClr val="000000"/>
              </a:buClr>
              <a:buSzPct val="100000"/>
              <a:buFont typeface="Arial" charset="0"/>
              <a:buNone/>
              <a:defRPr/>
            </a:pPr>
            <a:r>
              <a:rPr lang="en-US" sz="1600" i="1" dirty="0">
                <a:solidFill>
                  <a:srgbClr val="E47588"/>
                </a:solidFill>
                <a:latin typeface="Gill Sans MT" panose="020B0502020104020203" pitchFamily="34" charset="0"/>
                <a:cs typeface="Times New Roman" pitchFamily="18" charset="0"/>
              </a:rPr>
              <a:t>valence</a:t>
            </a:r>
          </a:p>
        </p:txBody>
      </p:sp>
      <p:sp>
        <p:nvSpPr>
          <p:cNvPr id="13" name="TextBox 4">
            <a:extLst>
              <a:ext uri="{FF2B5EF4-FFF2-40B4-BE49-F238E27FC236}">
                <a16:creationId xmlns:a16="http://schemas.microsoft.com/office/drawing/2014/main" id="{6E540073-A392-434D-848C-443E8D68DA81}"/>
              </a:ext>
            </a:extLst>
          </p:cNvPr>
          <p:cNvSpPr txBox="1">
            <a:spLocks noChangeArrowheads="1"/>
          </p:cNvSpPr>
          <p:nvPr/>
        </p:nvSpPr>
        <p:spPr bwMode="auto">
          <a:xfrm>
            <a:off x="1485208" y="2705293"/>
            <a:ext cx="965200" cy="338554"/>
          </a:xfrm>
          <a:prstGeom prst="rect">
            <a:avLst/>
          </a:prstGeom>
          <a:noFill/>
          <a:ln w="9525">
            <a:noFill/>
            <a:miter lim="800000"/>
            <a:headEnd/>
            <a:tailEnd/>
          </a:ln>
        </p:spPr>
        <p:txBody>
          <a:bodyPr>
            <a:spAutoFit/>
          </a:bodyPr>
          <a:lstStyle/>
          <a:p>
            <a:pPr algn="ctr" eaLnBrk="0" hangingPunct="0">
              <a:buClr>
                <a:srgbClr val="000000"/>
              </a:buClr>
              <a:buSzPct val="100000"/>
              <a:buFont typeface="Arial" charset="0"/>
              <a:buNone/>
              <a:defRPr/>
            </a:pPr>
            <a:r>
              <a:rPr lang="en-US" sz="1600" i="1" dirty="0">
                <a:solidFill>
                  <a:srgbClr val="E47588"/>
                </a:solidFill>
                <a:latin typeface="Gill Sans MT" panose="020B0502020104020203" pitchFamily="34" charset="0"/>
                <a:cs typeface="Times New Roman" pitchFamily="18" charset="0"/>
              </a:rPr>
              <a:t>core</a:t>
            </a:r>
          </a:p>
        </p:txBody>
      </p:sp>
      <p:sp>
        <p:nvSpPr>
          <p:cNvPr id="14" name="Left Brace 11">
            <a:extLst>
              <a:ext uri="{FF2B5EF4-FFF2-40B4-BE49-F238E27FC236}">
                <a16:creationId xmlns:a16="http://schemas.microsoft.com/office/drawing/2014/main" id="{FBE85F8A-2907-4F77-A47B-1224F47364F3}"/>
              </a:ext>
            </a:extLst>
          </p:cNvPr>
          <p:cNvSpPr>
            <a:spLocks/>
          </p:cNvSpPr>
          <p:nvPr/>
        </p:nvSpPr>
        <p:spPr bwMode="auto">
          <a:xfrm rot="16200000">
            <a:off x="2475156" y="2624603"/>
            <a:ext cx="138242" cy="197660"/>
          </a:xfrm>
          <a:prstGeom prst="leftBrace">
            <a:avLst>
              <a:gd name="adj1" fmla="val 20839"/>
              <a:gd name="adj2" fmla="val 50000"/>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a:solidFill>
                <a:srgbClr val="E47588"/>
              </a:solidFill>
              <a:latin typeface="Times New Roman" pitchFamily="18" charset="0"/>
              <a:cs typeface="Times New Roman" pitchFamily="18" charset="0"/>
            </a:endParaRPr>
          </a:p>
        </p:txBody>
      </p:sp>
      <p:sp>
        <p:nvSpPr>
          <p:cNvPr id="15" name="Left Brace 12">
            <a:extLst>
              <a:ext uri="{FF2B5EF4-FFF2-40B4-BE49-F238E27FC236}">
                <a16:creationId xmlns:a16="http://schemas.microsoft.com/office/drawing/2014/main" id="{84A11671-946C-4EC7-9127-D4E5E88C5151}"/>
              </a:ext>
            </a:extLst>
          </p:cNvPr>
          <p:cNvSpPr>
            <a:spLocks/>
          </p:cNvSpPr>
          <p:nvPr/>
        </p:nvSpPr>
        <p:spPr bwMode="auto">
          <a:xfrm rot="16200000">
            <a:off x="1891646" y="2298067"/>
            <a:ext cx="152325" cy="864815"/>
          </a:xfrm>
          <a:prstGeom prst="leftBrace">
            <a:avLst>
              <a:gd name="adj1" fmla="val 48978"/>
              <a:gd name="adj2" fmla="val 50000"/>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a:latin typeface="Times New Roman" pitchFamily="18" charset="0"/>
              <a:cs typeface="Times New Roman" pitchFamily="18" charset="0"/>
            </a:endParaRPr>
          </a:p>
        </p:txBody>
      </p:sp>
      <p:sp>
        <p:nvSpPr>
          <p:cNvPr id="16" name="TextBox 4">
            <a:extLst>
              <a:ext uri="{FF2B5EF4-FFF2-40B4-BE49-F238E27FC236}">
                <a16:creationId xmlns:a16="http://schemas.microsoft.com/office/drawing/2014/main" id="{68067B88-9D0A-4027-96BF-62DB50199F10}"/>
              </a:ext>
            </a:extLst>
          </p:cNvPr>
          <p:cNvSpPr txBox="1">
            <a:spLocks noChangeArrowheads="1"/>
          </p:cNvSpPr>
          <p:nvPr/>
        </p:nvSpPr>
        <p:spPr bwMode="auto">
          <a:xfrm>
            <a:off x="3035775" y="2376065"/>
            <a:ext cx="4419930" cy="338554"/>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sz="1600">
                <a:solidFill>
                  <a:schemeClr val="tx1"/>
                </a:solidFill>
                <a:latin typeface="Gill Sans MT" panose="020B0502020104020203" pitchFamily="34" charset="0"/>
                <a:cs typeface="Times New Roman" pitchFamily="18" charset="0"/>
              </a:rPr>
              <a:t>For Group 7A:  [noble gas]</a:t>
            </a:r>
            <a:r>
              <a:rPr lang="en-US" altLang="en-US" sz="1600" i="1">
                <a:solidFill>
                  <a:schemeClr val="tx1"/>
                </a:solidFill>
                <a:latin typeface="Gill Sans MT" panose="020B0502020104020203" pitchFamily="34" charset="0"/>
                <a:cs typeface="Times New Roman" pitchFamily="18" charset="0"/>
              </a:rPr>
              <a:t>ns</a:t>
            </a:r>
            <a:r>
              <a:rPr lang="en-US" altLang="en-US" sz="1600" baseline="30000">
                <a:solidFill>
                  <a:schemeClr val="tx1"/>
                </a:solidFill>
                <a:latin typeface="Gill Sans MT" panose="020B0502020104020203" pitchFamily="34" charset="0"/>
                <a:cs typeface="Times New Roman" pitchFamily="18" charset="0"/>
              </a:rPr>
              <a:t>2</a:t>
            </a:r>
            <a:r>
              <a:rPr lang="en-US" altLang="en-US" sz="1600" i="1">
                <a:solidFill>
                  <a:schemeClr val="tx1"/>
                </a:solidFill>
                <a:latin typeface="Gill Sans MT" panose="020B0502020104020203" pitchFamily="34" charset="0"/>
                <a:cs typeface="Times New Roman" pitchFamily="18" charset="0"/>
              </a:rPr>
              <a:t>np</a:t>
            </a:r>
            <a:r>
              <a:rPr lang="en-US" altLang="en-US" sz="1600" baseline="30000">
                <a:solidFill>
                  <a:schemeClr val="tx1"/>
                </a:solidFill>
                <a:latin typeface="Gill Sans MT" panose="020B0502020104020203" pitchFamily="34" charset="0"/>
                <a:cs typeface="Times New Roman" pitchFamily="18" charset="0"/>
              </a:rPr>
              <a:t>5</a:t>
            </a:r>
          </a:p>
        </p:txBody>
      </p:sp>
      <p:sp>
        <p:nvSpPr>
          <p:cNvPr id="17" name="TextBox 4">
            <a:extLst>
              <a:ext uri="{FF2B5EF4-FFF2-40B4-BE49-F238E27FC236}">
                <a16:creationId xmlns:a16="http://schemas.microsoft.com/office/drawing/2014/main" id="{779F0901-678C-4BD2-B9D3-51F53967DD2B}"/>
              </a:ext>
            </a:extLst>
          </p:cNvPr>
          <p:cNvSpPr txBox="1">
            <a:spLocks noChangeArrowheads="1"/>
          </p:cNvSpPr>
          <p:nvPr/>
        </p:nvSpPr>
        <p:spPr bwMode="auto">
          <a:xfrm>
            <a:off x="5273331" y="2740188"/>
            <a:ext cx="1122362" cy="338554"/>
          </a:xfrm>
          <a:prstGeom prst="rect">
            <a:avLst/>
          </a:prstGeom>
          <a:noFill/>
          <a:ln w="9525">
            <a:noFill/>
            <a:miter lim="800000"/>
            <a:headEnd/>
            <a:tailEnd/>
          </a:ln>
        </p:spPr>
        <p:txBody>
          <a:bodyPr>
            <a:spAutoFit/>
          </a:bodyPr>
          <a:lstStyle/>
          <a:p>
            <a:pPr eaLnBrk="0" hangingPunct="0">
              <a:buClr>
                <a:srgbClr val="000000"/>
              </a:buClr>
              <a:buSzPct val="100000"/>
              <a:buFont typeface="Arial" charset="0"/>
              <a:buNone/>
              <a:defRPr/>
            </a:pPr>
            <a:r>
              <a:rPr lang="en-US" sz="1600" i="1" dirty="0">
                <a:solidFill>
                  <a:srgbClr val="E47588"/>
                </a:solidFill>
                <a:latin typeface="Gill Sans MT" panose="020B0502020104020203" pitchFamily="34" charset="0"/>
                <a:cs typeface="Times New Roman" pitchFamily="18" charset="0"/>
              </a:rPr>
              <a:t>valence</a:t>
            </a:r>
          </a:p>
        </p:txBody>
      </p:sp>
      <p:sp>
        <p:nvSpPr>
          <p:cNvPr id="18" name="TextBox 4">
            <a:extLst>
              <a:ext uri="{FF2B5EF4-FFF2-40B4-BE49-F238E27FC236}">
                <a16:creationId xmlns:a16="http://schemas.microsoft.com/office/drawing/2014/main" id="{838D7EC9-E86E-4FBE-8529-A4872F9A6D78}"/>
              </a:ext>
            </a:extLst>
          </p:cNvPr>
          <p:cNvSpPr txBox="1">
            <a:spLocks noChangeArrowheads="1"/>
          </p:cNvSpPr>
          <p:nvPr/>
        </p:nvSpPr>
        <p:spPr bwMode="auto">
          <a:xfrm>
            <a:off x="4413779" y="2740188"/>
            <a:ext cx="963612" cy="338554"/>
          </a:xfrm>
          <a:prstGeom prst="rect">
            <a:avLst/>
          </a:prstGeom>
          <a:noFill/>
          <a:ln w="9525">
            <a:noFill/>
            <a:miter lim="800000"/>
            <a:headEnd/>
            <a:tailEnd/>
          </a:ln>
        </p:spPr>
        <p:txBody>
          <a:bodyPr>
            <a:spAutoFit/>
          </a:bodyPr>
          <a:lstStyle/>
          <a:p>
            <a:pPr algn="ctr" eaLnBrk="0" hangingPunct="0">
              <a:buClr>
                <a:srgbClr val="000000"/>
              </a:buClr>
              <a:buSzPct val="100000"/>
              <a:buFont typeface="Arial" charset="0"/>
              <a:buNone/>
              <a:defRPr/>
            </a:pPr>
            <a:r>
              <a:rPr lang="en-US" sz="1600" i="1" dirty="0">
                <a:solidFill>
                  <a:srgbClr val="E47588"/>
                </a:solidFill>
                <a:latin typeface="Gill Sans MT" panose="020B0502020104020203" pitchFamily="34" charset="0"/>
                <a:cs typeface="Times New Roman" pitchFamily="18" charset="0"/>
              </a:rPr>
              <a:t>core</a:t>
            </a:r>
          </a:p>
        </p:txBody>
      </p:sp>
      <p:sp>
        <p:nvSpPr>
          <p:cNvPr id="19" name="Left Brace 21">
            <a:extLst>
              <a:ext uri="{FF2B5EF4-FFF2-40B4-BE49-F238E27FC236}">
                <a16:creationId xmlns:a16="http://schemas.microsoft.com/office/drawing/2014/main" id="{84E1C39C-DC1C-4192-8F5F-7F1C1290A2DF}"/>
              </a:ext>
            </a:extLst>
          </p:cNvPr>
          <p:cNvSpPr>
            <a:spLocks/>
          </p:cNvSpPr>
          <p:nvPr/>
        </p:nvSpPr>
        <p:spPr bwMode="auto">
          <a:xfrm rot="16200000">
            <a:off x="5524683" y="2538181"/>
            <a:ext cx="138062" cy="432911"/>
          </a:xfrm>
          <a:prstGeom prst="leftBrace">
            <a:avLst>
              <a:gd name="adj1" fmla="val 33352"/>
              <a:gd name="adj2" fmla="val 50000"/>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1600">
              <a:latin typeface="Gill Sans MT" panose="020B0502020104020203" pitchFamily="34" charset="0"/>
              <a:cs typeface="Times New Roman" pitchFamily="18" charset="0"/>
            </a:endParaRPr>
          </a:p>
        </p:txBody>
      </p:sp>
      <p:sp>
        <p:nvSpPr>
          <p:cNvPr id="20" name="Left Brace 22">
            <a:extLst>
              <a:ext uri="{FF2B5EF4-FFF2-40B4-BE49-F238E27FC236}">
                <a16:creationId xmlns:a16="http://schemas.microsoft.com/office/drawing/2014/main" id="{32327793-36E4-4DD0-B84E-0E550913EE51}"/>
              </a:ext>
            </a:extLst>
          </p:cNvPr>
          <p:cNvSpPr>
            <a:spLocks/>
          </p:cNvSpPr>
          <p:nvPr/>
        </p:nvSpPr>
        <p:spPr bwMode="auto">
          <a:xfrm rot="16200000">
            <a:off x="4813000" y="2324000"/>
            <a:ext cx="152371" cy="884703"/>
          </a:xfrm>
          <a:prstGeom prst="leftBrace">
            <a:avLst>
              <a:gd name="adj1" fmla="val 33338"/>
              <a:gd name="adj2" fmla="val 50000"/>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1600">
              <a:latin typeface="Gill Sans MT" panose="020B0502020104020203" pitchFamily="34" charset="0"/>
              <a:cs typeface="Times New Roman" pitchFamily="18" charset="0"/>
            </a:endParaRPr>
          </a:p>
        </p:txBody>
      </p:sp>
      <p:sp>
        <p:nvSpPr>
          <p:cNvPr id="21" name="TextBox 4">
            <a:extLst>
              <a:ext uri="{FF2B5EF4-FFF2-40B4-BE49-F238E27FC236}">
                <a16:creationId xmlns:a16="http://schemas.microsoft.com/office/drawing/2014/main" id="{B2226355-84EC-449E-B669-AD3E18127830}"/>
              </a:ext>
            </a:extLst>
          </p:cNvPr>
          <p:cNvSpPr txBox="1">
            <a:spLocks noChangeArrowheads="1"/>
          </p:cNvSpPr>
          <p:nvPr/>
        </p:nvSpPr>
        <p:spPr bwMode="auto">
          <a:xfrm>
            <a:off x="-1" y="3329618"/>
            <a:ext cx="9144001" cy="1089529"/>
          </a:xfrm>
          <a:prstGeom prst="rect">
            <a:avLst/>
          </a:prstGeom>
          <a:noFill/>
          <a:ln w="9525">
            <a:noFill/>
            <a:miter lim="800000"/>
            <a:headEnd/>
            <a:tailEnd/>
          </a:ln>
        </p:spPr>
        <p:txBody>
          <a:bodyPr wrap="square">
            <a:spAutoFit/>
          </a:bodyPr>
          <a:lstStyle/>
          <a:p>
            <a:pPr eaLnBrk="0" hangingPunct="0">
              <a:lnSpc>
                <a:spcPct val="90000"/>
              </a:lnSpc>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When atoms form compounds, it is their valence electrons that actually interact.</a:t>
            </a:r>
          </a:p>
          <a:p>
            <a:pPr eaLnBrk="0" hangingPunct="0">
              <a:lnSpc>
                <a:spcPct val="90000"/>
              </a:lnSpc>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a:p>
            <a:pPr eaLnBrk="0" hangingPunct="0">
              <a:lnSpc>
                <a:spcPct val="90000"/>
              </a:lnSpc>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a:t>
            </a:r>
            <a:r>
              <a:rPr lang="en-US" altLang="en-US" b="1" dirty="0">
                <a:solidFill>
                  <a:schemeClr val="tx1">
                    <a:lumMod val="75000"/>
                    <a:lumOff val="25000"/>
                  </a:schemeClr>
                </a:solidFill>
                <a:latin typeface="Gill Sans MT" panose="020B0502020104020203" pitchFamily="34" charset="0"/>
                <a:ea typeface="MS PGothic" pitchFamily="34" charset="-128"/>
                <a:cs typeface="Times New Roman" pitchFamily="18" charset="0"/>
              </a:rPr>
              <a:t> Lewis dot symbol</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consists of the element’s symbol with dots, where each dot represents a valence electron.</a:t>
            </a:r>
          </a:p>
        </p:txBody>
      </p:sp>
      <p:sp>
        <p:nvSpPr>
          <p:cNvPr id="50" name="TextBox 4">
            <a:extLst>
              <a:ext uri="{FF2B5EF4-FFF2-40B4-BE49-F238E27FC236}">
                <a16:creationId xmlns:a16="http://schemas.microsoft.com/office/drawing/2014/main" id="{14501CCF-0EDE-4BBF-8F09-56DD02F2DF7B}"/>
              </a:ext>
            </a:extLst>
          </p:cNvPr>
          <p:cNvSpPr txBox="1">
            <a:spLocks noChangeArrowheads="1"/>
          </p:cNvSpPr>
          <p:nvPr/>
        </p:nvSpPr>
        <p:spPr bwMode="auto">
          <a:xfrm>
            <a:off x="713516" y="4697867"/>
            <a:ext cx="4267200" cy="369332"/>
          </a:xfrm>
          <a:prstGeom prst="rect">
            <a:avLst/>
          </a:prstGeom>
          <a:noFill/>
          <a:ln w="9525">
            <a:noFill/>
            <a:miter lim="800000"/>
            <a:headEnd/>
            <a:tailEnd/>
          </a:ln>
        </p:spPr>
        <p:txBody>
          <a:bodyPr>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Boron:	1</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p</a:t>
            </a:r>
            <a:r>
              <a:rPr lang="en-US" altLang="en-US" baseline="30000" dirty="0">
                <a:solidFill>
                  <a:schemeClr val="tx1">
                    <a:lumMod val="75000"/>
                    <a:lumOff val="25000"/>
                  </a:schemeClr>
                </a:solidFill>
                <a:latin typeface="Gill Sans MT" panose="020B0502020104020203" pitchFamily="34" charset="0"/>
                <a:ea typeface="MS PGothic" pitchFamily="34" charset="-128"/>
              </a:rPr>
              <a:t>1</a:t>
            </a:r>
            <a:endParaRPr lang="en-US" altLang="en-US"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51" name="TextBox 50">
            <a:extLst>
              <a:ext uri="{FF2B5EF4-FFF2-40B4-BE49-F238E27FC236}">
                <a16:creationId xmlns:a16="http://schemas.microsoft.com/office/drawing/2014/main" id="{634F6E3F-0EC2-4EA5-B373-D112B895E190}"/>
              </a:ext>
            </a:extLst>
          </p:cNvPr>
          <p:cNvSpPr txBox="1">
            <a:spLocks noChangeArrowheads="1"/>
          </p:cNvSpPr>
          <p:nvPr/>
        </p:nvSpPr>
        <p:spPr bwMode="auto">
          <a:xfrm>
            <a:off x="1592951" y="5059410"/>
            <a:ext cx="1320192" cy="646331"/>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3 valence electrons</a:t>
            </a:r>
          </a:p>
        </p:txBody>
      </p:sp>
      <p:sp>
        <p:nvSpPr>
          <p:cNvPr id="52" name="Left Brace 51">
            <a:extLst>
              <a:ext uri="{FF2B5EF4-FFF2-40B4-BE49-F238E27FC236}">
                <a16:creationId xmlns:a16="http://schemas.microsoft.com/office/drawing/2014/main" id="{1266575A-1DD1-4BA1-B970-A0056E769B44}"/>
              </a:ext>
            </a:extLst>
          </p:cNvPr>
          <p:cNvSpPr>
            <a:spLocks/>
          </p:cNvSpPr>
          <p:nvPr/>
        </p:nvSpPr>
        <p:spPr bwMode="auto">
          <a:xfrm rot="5400000" flipH="1">
            <a:off x="2174466" y="4762939"/>
            <a:ext cx="157162" cy="562481"/>
          </a:xfrm>
          <a:prstGeom prst="leftBrace">
            <a:avLst>
              <a:gd name="adj1" fmla="val 8341"/>
              <a:gd name="adj2" fmla="val 50000"/>
            </a:avLst>
          </a:prstGeom>
          <a:noFill/>
          <a:ln w="38100">
            <a:solidFill>
              <a:srgbClr val="E47588"/>
            </a:solidFill>
            <a:round/>
            <a:headEnd/>
            <a:tailEnd/>
          </a:ln>
        </p:spPr>
        <p:txBody>
          <a:bodyPr rot="10800000" vert="eaVert"/>
          <a:lstStyle/>
          <a:p>
            <a:pPr eaLnBrk="0" hangingPunct="0">
              <a:lnSpc>
                <a:spcPct val="81000"/>
              </a:lnSpc>
              <a:buClr>
                <a:srgbClr val="000000"/>
              </a:buClr>
              <a:buFont typeface="Arial" pitchFamily="34" charset="0"/>
              <a:buNone/>
            </a:pPr>
            <a:endParaRPr lang="en-US" altLang="en-US">
              <a:latin typeface="Calibri" pitchFamily="34" charset="0"/>
            </a:endParaRPr>
          </a:p>
        </p:txBody>
      </p:sp>
      <p:sp>
        <p:nvSpPr>
          <p:cNvPr id="56" name="TextBox 4">
            <a:extLst>
              <a:ext uri="{FF2B5EF4-FFF2-40B4-BE49-F238E27FC236}">
                <a16:creationId xmlns:a16="http://schemas.microsoft.com/office/drawing/2014/main" id="{A5C5BAEA-6054-4F6A-B3DB-F2F73D668766}"/>
              </a:ext>
            </a:extLst>
          </p:cNvPr>
          <p:cNvSpPr txBox="1">
            <a:spLocks noChangeArrowheads="1"/>
          </p:cNvSpPr>
          <p:nvPr/>
        </p:nvSpPr>
        <p:spPr bwMode="auto">
          <a:xfrm>
            <a:off x="3578901" y="5132035"/>
            <a:ext cx="609705" cy="54891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ea typeface="MS PGothic" pitchFamily="34" charset="-128"/>
              </a:rPr>
              <a:t>B</a:t>
            </a:r>
            <a:endParaRPr lang="en-US" altLang="en-US" sz="3000" baseline="-25000" dirty="0">
              <a:solidFill>
                <a:schemeClr val="tx1">
                  <a:lumMod val="75000"/>
                  <a:lumOff val="25000"/>
                </a:schemeClr>
              </a:solidFill>
              <a:ea typeface="MS PGothic" pitchFamily="34" charset="-128"/>
            </a:endParaRPr>
          </a:p>
        </p:txBody>
      </p:sp>
      <p:sp>
        <p:nvSpPr>
          <p:cNvPr id="60" name="TextBox 59">
            <a:extLst>
              <a:ext uri="{FF2B5EF4-FFF2-40B4-BE49-F238E27FC236}">
                <a16:creationId xmlns:a16="http://schemas.microsoft.com/office/drawing/2014/main" id="{9825AD93-80F0-4BFA-882B-45B68A75CFAF}"/>
              </a:ext>
            </a:extLst>
          </p:cNvPr>
          <p:cNvSpPr txBox="1">
            <a:spLocks noChangeArrowheads="1"/>
          </p:cNvSpPr>
          <p:nvPr/>
        </p:nvSpPr>
        <p:spPr bwMode="auto">
          <a:xfrm>
            <a:off x="3050162" y="5514812"/>
            <a:ext cx="1863720" cy="646331"/>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Lewis dot symbol for boron</a:t>
            </a:r>
          </a:p>
        </p:txBody>
      </p:sp>
      <p:grpSp>
        <p:nvGrpSpPr>
          <p:cNvPr id="79" name="Group 78">
            <a:extLst>
              <a:ext uri="{FF2B5EF4-FFF2-40B4-BE49-F238E27FC236}">
                <a16:creationId xmlns:a16="http://schemas.microsoft.com/office/drawing/2014/main" id="{E2EBC523-4D1B-4ABC-9357-2BC19C945540}"/>
              </a:ext>
            </a:extLst>
          </p:cNvPr>
          <p:cNvGrpSpPr/>
          <p:nvPr/>
        </p:nvGrpSpPr>
        <p:grpSpPr>
          <a:xfrm>
            <a:off x="5746253" y="3974030"/>
            <a:ext cx="2971800" cy="1138238"/>
            <a:chOff x="5746253" y="3974030"/>
            <a:chExt cx="2971800" cy="1138238"/>
          </a:xfrm>
        </p:grpSpPr>
        <p:grpSp>
          <p:nvGrpSpPr>
            <p:cNvPr id="61" name="Group 10">
              <a:extLst>
                <a:ext uri="{FF2B5EF4-FFF2-40B4-BE49-F238E27FC236}">
                  <a16:creationId xmlns:a16="http://schemas.microsoft.com/office/drawing/2014/main" id="{F4A56342-6115-46DA-8AF0-EBE6C9C39406}"/>
                </a:ext>
              </a:extLst>
            </p:cNvPr>
            <p:cNvGrpSpPr>
              <a:grpSpLocks/>
            </p:cNvGrpSpPr>
            <p:nvPr/>
          </p:nvGrpSpPr>
          <p:grpSpPr bwMode="auto">
            <a:xfrm>
              <a:off x="5746253" y="3974030"/>
              <a:ext cx="838200" cy="1138238"/>
              <a:chOff x="6324600" y="3352800"/>
              <a:chExt cx="838200" cy="1138238"/>
            </a:xfrm>
          </p:grpSpPr>
          <p:sp>
            <p:nvSpPr>
              <p:cNvPr id="62" name="TextBox 4">
                <a:extLst>
                  <a:ext uri="{FF2B5EF4-FFF2-40B4-BE49-F238E27FC236}">
                    <a16:creationId xmlns:a16="http://schemas.microsoft.com/office/drawing/2014/main" id="{E6E4B13F-B1A4-4DD6-BBC1-8F2B70A9B3AB}"/>
                  </a:ext>
                </a:extLst>
              </p:cNvPr>
              <p:cNvSpPr txBox="1">
                <a:spLocks noChangeArrowheads="1"/>
              </p:cNvSpPr>
              <p:nvPr/>
            </p:nvSpPr>
            <p:spPr bwMode="auto">
              <a:xfrm>
                <a:off x="6324600" y="3657600"/>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B</a:t>
                </a:r>
                <a:endParaRPr lang="en-US" altLang="en-US" sz="3000" baseline="-25000">
                  <a:solidFill>
                    <a:schemeClr val="tx1">
                      <a:lumMod val="75000"/>
                      <a:lumOff val="25000"/>
                    </a:schemeClr>
                  </a:solidFill>
                  <a:ea typeface="MS PGothic" pitchFamily="34" charset="-128"/>
                </a:endParaRPr>
              </a:p>
            </p:txBody>
          </p:sp>
          <p:sp>
            <p:nvSpPr>
              <p:cNvPr id="63" name="TextBox 4">
                <a:extLst>
                  <a:ext uri="{FF2B5EF4-FFF2-40B4-BE49-F238E27FC236}">
                    <a16:creationId xmlns:a16="http://schemas.microsoft.com/office/drawing/2014/main" id="{1158E58C-3C7C-4B37-8DA8-10BE93826CDD}"/>
                  </a:ext>
                </a:extLst>
              </p:cNvPr>
              <p:cNvSpPr txBox="1">
                <a:spLocks noChangeArrowheads="1"/>
              </p:cNvSpPr>
              <p:nvPr/>
            </p:nvSpPr>
            <p:spPr bwMode="auto">
              <a:xfrm>
                <a:off x="6324600" y="3352800"/>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sp>
            <p:nvSpPr>
              <p:cNvPr id="64" name="TextBox 4">
                <a:extLst>
                  <a:ext uri="{FF2B5EF4-FFF2-40B4-BE49-F238E27FC236}">
                    <a16:creationId xmlns:a16="http://schemas.microsoft.com/office/drawing/2014/main" id="{8799AFE2-870A-456A-8A51-4BF5465F87A1}"/>
                  </a:ext>
                </a:extLst>
              </p:cNvPr>
              <p:cNvSpPr txBox="1">
                <a:spLocks noChangeArrowheads="1"/>
              </p:cNvSpPr>
              <p:nvPr/>
            </p:nvSpPr>
            <p:spPr bwMode="auto">
              <a:xfrm>
                <a:off x="6324600" y="3941763"/>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sp>
            <p:nvSpPr>
              <p:cNvPr id="65" name="TextBox 4">
                <a:extLst>
                  <a:ext uri="{FF2B5EF4-FFF2-40B4-BE49-F238E27FC236}">
                    <a16:creationId xmlns:a16="http://schemas.microsoft.com/office/drawing/2014/main" id="{22787708-38C1-44A6-9B42-ABB674CF9740}"/>
                  </a:ext>
                </a:extLst>
              </p:cNvPr>
              <p:cNvSpPr txBox="1">
                <a:spLocks noChangeArrowheads="1"/>
              </p:cNvSpPr>
              <p:nvPr/>
            </p:nvSpPr>
            <p:spPr bwMode="auto">
              <a:xfrm>
                <a:off x="6553200" y="3636963"/>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grpSp>
        <p:grpSp>
          <p:nvGrpSpPr>
            <p:cNvPr id="66" name="Group 10">
              <a:extLst>
                <a:ext uri="{FF2B5EF4-FFF2-40B4-BE49-F238E27FC236}">
                  <a16:creationId xmlns:a16="http://schemas.microsoft.com/office/drawing/2014/main" id="{33533111-AFC4-4216-99AD-731DDD456046}"/>
                </a:ext>
              </a:extLst>
            </p:cNvPr>
            <p:cNvGrpSpPr>
              <a:grpSpLocks/>
            </p:cNvGrpSpPr>
            <p:nvPr/>
          </p:nvGrpSpPr>
          <p:grpSpPr bwMode="auto">
            <a:xfrm>
              <a:off x="6698753" y="4258193"/>
              <a:ext cx="1066800" cy="854075"/>
              <a:chOff x="6096000" y="3637002"/>
              <a:chExt cx="1066800" cy="854036"/>
            </a:xfrm>
          </p:grpSpPr>
          <p:sp>
            <p:nvSpPr>
              <p:cNvPr id="67" name="TextBox 4">
                <a:extLst>
                  <a:ext uri="{FF2B5EF4-FFF2-40B4-BE49-F238E27FC236}">
                    <a16:creationId xmlns:a16="http://schemas.microsoft.com/office/drawing/2014/main" id="{647CE90A-F70C-42BC-95D7-FB8FA9A22C8D}"/>
                  </a:ext>
                </a:extLst>
              </p:cNvPr>
              <p:cNvSpPr txBox="1">
                <a:spLocks noChangeArrowheads="1"/>
              </p:cNvSpPr>
              <p:nvPr/>
            </p:nvSpPr>
            <p:spPr bwMode="auto">
              <a:xfrm>
                <a:off x="6324600" y="3657639"/>
                <a:ext cx="609600" cy="549249"/>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B</a:t>
                </a:r>
                <a:endParaRPr lang="en-US" altLang="en-US" sz="3000" baseline="-25000">
                  <a:solidFill>
                    <a:schemeClr val="tx1">
                      <a:lumMod val="75000"/>
                      <a:lumOff val="25000"/>
                    </a:schemeClr>
                  </a:solidFill>
                  <a:ea typeface="MS PGothic" pitchFamily="34" charset="-128"/>
                </a:endParaRPr>
              </a:p>
            </p:txBody>
          </p:sp>
          <p:sp>
            <p:nvSpPr>
              <p:cNvPr id="68" name="TextBox 4">
                <a:extLst>
                  <a:ext uri="{FF2B5EF4-FFF2-40B4-BE49-F238E27FC236}">
                    <a16:creationId xmlns:a16="http://schemas.microsoft.com/office/drawing/2014/main" id="{8CB71884-5F8C-48F6-ABFA-E58DC364FE12}"/>
                  </a:ext>
                </a:extLst>
              </p:cNvPr>
              <p:cNvSpPr txBox="1">
                <a:spLocks noChangeArrowheads="1"/>
              </p:cNvSpPr>
              <p:nvPr/>
            </p:nvSpPr>
            <p:spPr bwMode="auto">
              <a:xfrm>
                <a:off x="6096000" y="3637002"/>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sp>
            <p:nvSpPr>
              <p:cNvPr id="69" name="TextBox 4">
                <a:extLst>
                  <a:ext uri="{FF2B5EF4-FFF2-40B4-BE49-F238E27FC236}">
                    <a16:creationId xmlns:a16="http://schemas.microsoft.com/office/drawing/2014/main" id="{767B88AF-5DF9-431D-9599-BB2D5D790EA6}"/>
                  </a:ext>
                </a:extLst>
              </p:cNvPr>
              <p:cNvSpPr txBox="1">
                <a:spLocks noChangeArrowheads="1"/>
              </p:cNvSpPr>
              <p:nvPr/>
            </p:nvSpPr>
            <p:spPr bwMode="auto">
              <a:xfrm>
                <a:off x="6324600" y="3941788"/>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sp>
            <p:nvSpPr>
              <p:cNvPr id="70" name="TextBox 4">
                <a:extLst>
                  <a:ext uri="{FF2B5EF4-FFF2-40B4-BE49-F238E27FC236}">
                    <a16:creationId xmlns:a16="http://schemas.microsoft.com/office/drawing/2014/main" id="{6737FB2B-7EC9-4E76-AD7D-DA4A4AC54AFA}"/>
                  </a:ext>
                </a:extLst>
              </p:cNvPr>
              <p:cNvSpPr txBox="1">
                <a:spLocks noChangeArrowheads="1"/>
              </p:cNvSpPr>
              <p:nvPr/>
            </p:nvSpPr>
            <p:spPr bwMode="auto">
              <a:xfrm>
                <a:off x="6553200" y="3637002"/>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grpSp>
        <p:grpSp>
          <p:nvGrpSpPr>
            <p:cNvPr id="71" name="Group 10">
              <a:extLst>
                <a:ext uri="{FF2B5EF4-FFF2-40B4-BE49-F238E27FC236}">
                  <a16:creationId xmlns:a16="http://schemas.microsoft.com/office/drawing/2014/main" id="{817AC1FD-C3BC-4FF7-B7EF-246A6639AC39}"/>
                </a:ext>
              </a:extLst>
            </p:cNvPr>
            <p:cNvGrpSpPr>
              <a:grpSpLocks/>
            </p:cNvGrpSpPr>
            <p:nvPr/>
          </p:nvGrpSpPr>
          <p:grpSpPr bwMode="auto">
            <a:xfrm>
              <a:off x="7879853" y="3974030"/>
              <a:ext cx="838200" cy="1138238"/>
              <a:chOff x="6096000" y="3352800"/>
              <a:chExt cx="838200" cy="1138238"/>
            </a:xfrm>
          </p:grpSpPr>
          <p:sp>
            <p:nvSpPr>
              <p:cNvPr id="72" name="TextBox 4">
                <a:extLst>
                  <a:ext uri="{FF2B5EF4-FFF2-40B4-BE49-F238E27FC236}">
                    <a16:creationId xmlns:a16="http://schemas.microsoft.com/office/drawing/2014/main" id="{989869B7-7708-4F69-B60F-E3B912B9C435}"/>
                  </a:ext>
                </a:extLst>
              </p:cNvPr>
              <p:cNvSpPr txBox="1">
                <a:spLocks noChangeArrowheads="1"/>
              </p:cNvSpPr>
              <p:nvPr/>
            </p:nvSpPr>
            <p:spPr bwMode="auto">
              <a:xfrm>
                <a:off x="6324600" y="3657600"/>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B</a:t>
                </a:r>
                <a:endParaRPr lang="en-US" altLang="en-US" sz="3000" baseline="-25000">
                  <a:solidFill>
                    <a:schemeClr val="tx1">
                      <a:lumMod val="75000"/>
                      <a:lumOff val="25000"/>
                    </a:schemeClr>
                  </a:solidFill>
                  <a:ea typeface="MS PGothic" pitchFamily="34" charset="-128"/>
                </a:endParaRPr>
              </a:p>
            </p:txBody>
          </p:sp>
          <p:sp>
            <p:nvSpPr>
              <p:cNvPr id="73" name="TextBox 4">
                <a:extLst>
                  <a:ext uri="{FF2B5EF4-FFF2-40B4-BE49-F238E27FC236}">
                    <a16:creationId xmlns:a16="http://schemas.microsoft.com/office/drawing/2014/main" id="{753E6732-4716-4E06-BFB8-9A14D1039E9B}"/>
                  </a:ext>
                </a:extLst>
              </p:cNvPr>
              <p:cNvSpPr txBox="1">
                <a:spLocks noChangeArrowheads="1"/>
              </p:cNvSpPr>
              <p:nvPr/>
            </p:nvSpPr>
            <p:spPr bwMode="auto">
              <a:xfrm>
                <a:off x="6096000" y="3636963"/>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sp>
            <p:nvSpPr>
              <p:cNvPr id="74" name="TextBox 4">
                <a:extLst>
                  <a:ext uri="{FF2B5EF4-FFF2-40B4-BE49-F238E27FC236}">
                    <a16:creationId xmlns:a16="http://schemas.microsoft.com/office/drawing/2014/main" id="{BAE837CA-7462-4196-97AC-6A5F8194E34D}"/>
                  </a:ext>
                </a:extLst>
              </p:cNvPr>
              <p:cNvSpPr txBox="1">
                <a:spLocks noChangeArrowheads="1"/>
              </p:cNvSpPr>
              <p:nvPr/>
            </p:nvSpPr>
            <p:spPr bwMode="auto">
              <a:xfrm>
                <a:off x="6324600" y="3941763"/>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ea typeface="MS PGothic" pitchFamily="34" charset="-128"/>
                  </a:rPr>
                  <a:t>•</a:t>
                </a:r>
                <a:endParaRPr lang="en-US" altLang="en-US" sz="3000" baseline="-25000" dirty="0">
                  <a:solidFill>
                    <a:schemeClr val="tx1">
                      <a:lumMod val="75000"/>
                      <a:lumOff val="25000"/>
                    </a:schemeClr>
                  </a:solidFill>
                  <a:ea typeface="MS PGothic" pitchFamily="34" charset="-128"/>
                </a:endParaRPr>
              </a:p>
            </p:txBody>
          </p:sp>
          <p:sp>
            <p:nvSpPr>
              <p:cNvPr id="75" name="TextBox 4">
                <a:extLst>
                  <a:ext uri="{FF2B5EF4-FFF2-40B4-BE49-F238E27FC236}">
                    <a16:creationId xmlns:a16="http://schemas.microsoft.com/office/drawing/2014/main" id="{F0091CCC-643F-4E1F-9247-077643855402}"/>
                  </a:ext>
                </a:extLst>
              </p:cNvPr>
              <p:cNvSpPr txBox="1">
                <a:spLocks noChangeArrowheads="1"/>
              </p:cNvSpPr>
              <p:nvPr/>
            </p:nvSpPr>
            <p:spPr bwMode="auto">
              <a:xfrm>
                <a:off x="6324600" y="3352800"/>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grpSp>
      </p:grpSp>
      <p:sp>
        <p:nvSpPr>
          <p:cNvPr id="76" name="TextBox 75">
            <a:extLst>
              <a:ext uri="{FF2B5EF4-FFF2-40B4-BE49-F238E27FC236}">
                <a16:creationId xmlns:a16="http://schemas.microsoft.com/office/drawing/2014/main" id="{B2205F4F-603D-4FAD-9C02-67333426842F}"/>
              </a:ext>
            </a:extLst>
          </p:cNvPr>
          <p:cNvSpPr txBox="1">
            <a:spLocks noChangeArrowheads="1"/>
          </p:cNvSpPr>
          <p:nvPr/>
        </p:nvSpPr>
        <p:spPr bwMode="auto">
          <a:xfrm>
            <a:off x="5455328" y="5044256"/>
            <a:ext cx="3734336" cy="646331"/>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other reasonable Lewis dot symbols for boron (do not pair until needed)</a:t>
            </a:r>
          </a:p>
        </p:txBody>
      </p:sp>
      <p:sp>
        <p:nvSpPr>
          <p:cNvPr id="77" name="Left Brace 76">
            <a:extLst>
              <a:ext uri="{FF2B5EF4-FFF2-40B4-BE49-F238E27FC236}">
                <a16:creationId xmlns:a16="http://schemas.microsoft.com/office/drawing/2014/main" id="{7BDDAD69-4EE0-4059-8151-546D8C6FA66A}"/>
              </a:ext>
            </a:extLst>
          </p:cNvPr>
          <p:cNvSpPr>
            <a:spLocks/>
          </p:cNvSpPr>
          <p:nvPr/>
        </p:nvSpPr>
        <p:spPr bwMode="auto">
          <a:xfrm rot="5400000" flipH="1">
            <a:off x="7129912" y="3611610"/>
            <a:ext cx="152400" cy="2743200"/>
          </a:xfrm>
          <a:prstGeom prst="leftBrace">
            <a:avLst>
              <a:gd name="adj1" fmla="val 8333"/>
              <a:gd name="adj2" fmla="val 50000"/>
            </a:avLst>
          </a:prstGeom>
          <a:noFill/>
          <a:ln w="38100">
            <a:solidFill>
              <a:srgbClr val="E47588"/>
            </a:solidFill>
            <a:round/>
            <a:headEnd/>
            <a:tailEnd/>
          </a:ln>
        </p:spPr>
        <p:txBody>
          <a:bodyPr rot="10800000" vert="eaVert"/>
          <a:lstStyle/>
          <a:p>
            <a:pPr eaLnBrk="0" hangingPunct="0">
              <a:lnSpc>
                <a:spcPct val="81000"/>
              </a:lnSpc>
              <a:buClr>
                <a:srgbClr val="000000"/>
              </a:buClr>
              <a:buFont typeface="Arial" pitchFamily="34" charset="0"/>
              <a:buNone/>
            </a:pPr>
            <a:endParaRPr lang="en-US" altLang="en-US">
              <a:latin typeface="Calibri" pitchFamily="34" charset="0"/>
            </a:endParaRPr>
          </a:p>
        </p:txBody>
      </p:sp>
      <p:cxnSp>
        <p:nvCxnSpPr>
          <p:cNvPr id="78" name="Straight Arrow Connector 77">
            <a:extLst>
              <a:ext uri="{FF2B5EF4-FFF2-40B4-BE49-F238E27FC236}">
                <a16:creationId xmlns:a16="http://schemas.microsoft.com/office/drawing/2014/main" id="{44FACB9A-311E-4CCA-8CBE-F43BA35E1403}"/>
              </a:ext>
            </a:extLst>
          </p:cNvPr>
          <p:cNvCxnSpPr>
            <a:cxnSpLocks/>
          </p:cNvCxnSpPr>
          <p:nvPr/>
        </p:nvCxnSpPr>
        <p:spPr>
          <a:xfrm flipV="1">
            <a:off x="2790905" y="5391685"/>
            <a:ext cx="589611" cy="1"/>
          </a:xfrm>
          <a:prstGeom prst="straightConnector1">
            <a:avLst/>
          </a:prstGeom>
          <a:ln w="28575">
            <a:solidFill>
              <a:srgbClr val="E4758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11" grpId="0"/>
      <p:bldP spid="13" grpId="0"/>
      <p:bldP spid="14" grpId="0" animBg="1"/>
      <p:bldP spid="15" grpId="0" animBg="1"/>
      <p:bldP spid="17" grpId="0"/>
      <p:bldP spid="18" grpId="0"/>
      <p:bldP spid="19" grpId="0" animBg="1"/>
      <p:bldP spid="20" grpId="0" animBg="1"/>
      <p:bldP spid="21" grpId="0"/>
      <p:bldP spid="50" grpId="0"/>
      <p:bldP spid="51" grpId="0"/>
      <p:bldP spid="52" grpId="0" animBg="1"/>
      <p:bldP spid="56" grpId="0"/>
      <p:bldP spid="60" grpId="0"/>
      <p:bldP spid="76" grpId="0"/>
      <p:bldP spid="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4">
            <a:extLst>
              <a:ext uri="{FF2B5EF4-FFF2-40B4-BE49-F238E27FC236}">
                <a16:creationId xmlns:a16="http://schemas.microsoft.com/office/drawing/2014/main" id="{82EC0579-A135-4F25-95E5-9A8D124A6D99}"/>
              </a:ext>
            </a:extLst>
          </p:cNvPr>
          <p:cNvSpPr txBox="1">
            <a:spLocks noChangeArrowheads="1"/>
          </p:cNvSpPr>
          <p:nvPr/>
        </p:nvSpPr>
        <p:spPr bwMode="auto">
          <a:xfrm>
            <a:off x="7053173" y="3254741"/>
            <a:ext cx="609600" cy="549287"/>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N</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100" name="TextBox 4">
            <a:extLst>
              <a:ext uri="{FF2B5EF4-FFF2-40B4-BE49-F238E27FC236}">
                <a16:creationId xmlns:a16="http://schemas.microsoft.com/office/drawing/2014/main" id="{7DA36616-AE36-4D77-8FA9-D0F06189F472}"/>
              </a:ext>
            </a:extLst>
          </p:cNvPr>
          <p:cNvSpPr txBox="1">
            <a:spLocks noChangeArrowheads="1"/>
          </p:cNvSpPr>
          <p:nvPr/>
        </p:nvSpPr>
        <p:spPr bwMode="auto">
          <a:xfrm>
            <a:off x="7050792" y="3040425"/>
            <a:ext cx="609600" cy="549287"/>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101" name="TextBox 4">
            <a:extLst>
              <a:ext uri="{FF2B5EF4-FFF2-40B4-BE49-F238E27FC236}">
                <a16:creationId xmlns:a16="http://schemas.microsoft.com/office/drawing/2014/main" id="{8E479154-23BD-4F06-B333-F4B7B90CFA5D}"/>
              </a:ext>
            </a:extLst>
          </p:cNvPr>
          <p:cNvSpPr txBox="1">
            <a:spLocks noChangeArrowheads="1"/>
          </p:cNvSpPr>
          <p:nvPr/>
        </p:nvSpPr>
        <p:spPr bwMode="auto">
          <a:xfrm>
            <a:off x="6846003" y="3248389"/>
            <a:ext cx="609600" cy="549287"/>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102" name="TextBox 4">
            <a:extLst>
              <a:ext uri="{FF2B5EF4-FFF2-40B4-BE49-F238E27FC236}">
                <a16:creationId xmlns:a16="http://schemas.microsoft.com/office/drawing/2014/main" id="{D318A0BA-6AA0-4739-8652-D5A9C5AA7D33}"/>
              </a:ext>
            </a:extLst>
          </p:cNvPr>
          <p:cNvSpPr txBox="1">
            <a:spLocks noChangeArrowheads="1"/>
          </p:cNvSpPr>
          <p:nvPr/>
        </p:nvSpPr>
        <p:spPr bwMode="auto">
          <a:xfrm>
            <a:off x="7255580" y="3253151"/>
            <a:ext cx="609600" cy="549287"/>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103" name="TextBox 4">
            <a:extLst>
              <a:ext uri="{FF2B5EF4-FFF2-40B4-BE49-F238E27FC236}">
                <a16:creationId xmlns:a16="http://schemas.microsoft.com/office/drawing/2014/main" id="{0B08EE07-889D-47BF-946F-D642C7050C58}"/>
              </a:ext>
            </a:extLst>
          </p:cNvPr>
          <p:cNvSpPr txBox="1">
            <a:spLocks noChangeArrowheads="1"/>
          </p:cNvSpPr>
          <p:nvPr/>
        </p:nvSpPr>
        <p:spPr bwMode="auto">
          <a:xfrm>
            <a:off x="6991260" y="3467470"/>
            <a:ext cx="609600" cy="549287"/>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92" name="TextBox 4">
            <a:extLst>
              <a:ext uri="{FF2B5EF4-FFF2-40B4-BE49-F238E27FC236}">
                <a16:creationId xmlns:a16="http://schemas.microsoft.com/office/drawing/2014/main" id="{E43B19F9-BC0A-48C4-8BC1-591EEDF35FB3}"/>
              </a:ext>
            </a:extLst>
          </p:cNvPr>
          <p:cNvSpPr txBox="1">
            <a:spLocks noChangeArrowheads="1"/>
          </p:cNvSpPr>
          <p:nvPr/>
        </p:nvSpPr>
        <p:spPr bwMode="auto">
          <a:xfrm>
            <a:off x="7074602" y="1657875"/>
            <a:ext cx="609600" cy="549264"/>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sp>
        <p:nvSpPr>
          <p:cNvPr id="93" name="TextBox 4">
            <a:extLst>
              <a:ext uri="{FF2B5EF4-FFF2-40B4-BE49-F238E27FC236}">
                <a16:creationId xmlns:a16="http://schemas.microsoft.com/office/drawing/2014/main" id="{10AA4765-DCE3-46EC-8B43-FCD6E40ADDAD}"/>
              </a:ext>
            </a:extLst>
          </p:cNvPr>
          <p:cNvSpPr txBox="1">
            <a:spLocks noChangeArrowheads="1"/>
          </p:cNvSpPr>
          <p:nvPr/>
        </p:nvSpPr>
        <p:spPr bwMode="auto">
          <a:xfrm>
            <a:off x="6860289" y="1868210"/>
            <a:ext cx="609600" cy="549264"/>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94" name="TextBox 4">
            <a:extLst>
              <a:ext uri="{FF2B5EF4-FFF2-40B4-BE49-F238E27FC236}">
                <a16:creationId xmlns:a16="http://schemas.microsoft.com/office/drawing/2014/main" id="{C82146B6-A5EE-41C9-AF82-E0A1559B8295}"/>
              </a:ext>
            </a:extLst>
          </p:cNvPr>
          <p:cNvSpPr txBox="1">
            <a:spLocks noChangeArrowheads="1"/>
          </p:cNvSpPr>
          <p:nvPr/>
        </p:nvSpPr>
        <p:spPr bwMode="auto">
          <a:xfrm>
            <a:off x="7260341" y="1865828"/>
            <a:ext cx="609600" cy="549264"/>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sp>
        <p:nvSpPr>
          <p:cNvPr id="90" name="TextBox 4">
            <a:extLst>
              <a:ext uri="{FF2B5EF4-FFF2-40B4-BE49-F238E27FC236}">
                <a16:creationId xmlns:a16="http://schemas.microsoft.com/office/drawing/2014/main" id="{C2F9FA35-BB37-482C-9815-55560071DB2E}"/>
              </a:ext>
            </a:extLst>
          </p:cNvPr>
          <p:cNvSpPr txBox="1">
            <a:spLocks noChangeArrowheads="1"/>
          </p:cNvSpPr>
          <p:nvPr/>
        </p:nvSpPr>
        <p:spPr bwMode="auto">
          <a:xfrm>
            <a:off x="7084130" y="2072608"/>
            <a:ext cx="609600" cy="548902"/>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36</a:t>
            </a:fld>
            <a:endParaRPr lang="en-US" dirty="0">
              <a:solidFill>
                <a:schemeClr val="bg1"/>
              </a:solidFill>
            </a:endParaRPr>
          </a:p>
        </p:txBody>
      </p:sp>
      <p:pic>
        <p:nvPicPr>
          <p:cNvPr id="8" name="Picture 6" descr="bur75640_0801">
            <a:extLst>
              <a:ext uri="{FF2B5EF4-FFF2-40B4-BE49-F238E27FC236}">
                <a16:creationId xmlns:a16="http://schemas.microsoft.com/office/drawing/2014/main" id="{DDD6CB64-3FFD-44F4-88FB-357A6C1F17CD}"/>
              </a:ext>
            </a:extLst>
          </p:cNvPr>
          <p:cNvPicPr>
            <a:picLocks noChangeAspect="1" noChangeArrowheads="1"/>
          </p:cNvPicPr>
          <p:nvPr/>
        </p:nvPicPr>
        <p:blipFill>
          <a:blip r:embed="rId2"/>
          <a:srcRect t="4353"/>
          <a:stretch>
            <a:fillRect/>
          </a:stretch>
        </p:blipFill>
        <p:spPr bwMode="auto">
          <a:xfrm>
            <a:off x="172085" y="1018724"/>
            <a:ext cx="5611495" cy="2877277"/>
          </a:xfrm>
          <a:prstGeom prst="rect">
            <a:avLst/>
          </a:prstGeom>
          <a:noFill/>
          <a:ln w="9525">
            <a:noFill/>
            <a:miter lim="800000"/>
            <a:headEnd/>
            <a:tailEnd/>
          </a:ln>
        </p:spPr>
      </p:pic>
      <p:sp>
        <p:nvSpPr>
          <p:cNvPr id="9" name="Rectangle 2">
            <a:extLst>
              <a:ext uri="{FF2B5EF4-FFF2-40B4-BE49-F238E27FC236}">
                <a16:creationId xmlns:a16="http://schemas.microsoft.com/office/drawing/2014/main" id="{3B4835F2-48EA-4D0B-98A2-C821F0F60EC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Lewis Dot Symbols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grpSp>
        <p:nvGrpSpPr>
          <p:cNvPr id="67" name="Group 10">
            <a:extLst>
              <a:ext uri="{FF2B5EF4-FFF2-40B4-BE49-F238E27FC236}">
                <a16:creationId xmlns:a16="http://schemas.microsoft.com/office/drawing/2014/main" id="{28253095-4556-4AAD-9111-511B52CE3DA9}"/>
              </a:ext>
            </a:extLst>
          </p:cNvPr>
          <p:cNvGrpSpPr>
            <a:grpSpLocks/>
          </p:cNvGrpSpPr>
          <p:nvPr/>
        </p:nvGrpSpPr>
        <p:grpSpPr bwMode="auto">
          <a:xfrm>
            <a:off x="43803" y="4331463"/>
            <a:ext cx="1136058" cy="565966"/>
            <a:chOff x="6324600" y="3645081"/>
            <a:chExt cx="836625" cy="424446"/>
          </a:xfrm>
        </p:grpSpPr>
        <p:sp>
          <p:nvSpPr>
            <p:cNvPr id="68" name="TextBox 4">
              <a:extLst>
                <a:ext uri="{FF2B5EF4-FFF2-40B4-BE49-F238E27FC236}">
                  <a16:creationId xmlns:a16="http://schemas.microsoft.com/office/drawing/2014/main" id="{0035261D-B7B5-47BD-8624-247D3DE51C7F}"/>
                </a:ext>
              </a:extLst>
            </p:cNvPr>
            <p:cNvSpPr txBox="1">
              <a:spLocks noChangeArrowheads="1"/>
            </p:cNvSpPr>
            <p:nvPr/>
          </p:nvSpPr>
          <p:spPr bwMode="auto">
            <a:xfrm>
              <a:off x="6324600" y="3657599"/>
              <a:ext cx="609091" cy="41192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ea typeface="MS PGothic" pitchFamily="34" charset="-128"/>
                </a:rPr>
                <a:t>Na</a:t>
              </a:r>
              <a:endParaRPr lang="en-US" altLang="en-US" sz="3000" baseline="-25000" dirty="0">
                <a:solidFill>
                  <a:schemeClr val="tx1">
                    <a:lumMod val="75000"/>
                    <a:lumOff val="25000"/>
                  </a:schemeClr>
                </a:solidFill>
                <a:ea typeface="MS PGothic" pitchFamily="34" charset="-128"/>
              </a:endParaRPr>
            </a:p>
          </p:txBody>
        </p:sp>
        <p:sp>
          <p:nvSpPr>
            <p:cNvPr id="69" name="TextBox 4">
              <a:extLst>
                <a:ext uri="{FF2B5EF4-FFF2-40B4-BE49-F238E27FC236}">
                  <a16:creationId xmlns:a16="http://schemas.microsoft.com/office/drawing/2014/main" id="{1D760E10-9D8C-42F5-8787-DA62A3F2029C}"/>
                </a:ext>
              </a:extLst>
            </p:cNvPr>
            <p:cNvSpPr txBox="1">
              <a:spLocks noChangeArrowheads="1"/>
            </p:cNvSpPr>
            <p:nvPr/>
          </p:nvSpPr>
          <p:spPr bwMode="auto">
            <a:xfrm>
              <a:off x="6552134" y="3645081"/>
              <a:ext cx="609091" cy="412222"/>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ea typeface="MS PGothic" pitchFamily="34" charset="-128"/>
                </a:rPr>
                <a:t>•</a:t>
              </a:r>
              <a:endParaRPr lang="en-US" altLang="en-US" sz="3000" baseline="-25000" dirty="0">
                <a:solidFill>
                  <a:schemeClr val="tx1">
                    <a:lumMod val="75000"/>
                    <a:lumOff val="25000"/>
                  </a:schemeClr>
                </a:solidFill>
                <a:ea typeface="MS PGothic" pitchFamily="34" charset="-128"/>
              </a:endParaRPr>
            </a:p>
          </p:txBody>
        </p:sp>
      </p:grpSp>
      <p:grpSp>
        <p:nvGrpSpPr>
          <p:cNvPr id="70" name="Group 19">
            <a:extLst>
              <a:ext uri="{FF2B5EF4-FFF2-40B4-BE49-F238E27FC236}">
                <a16:creationId xmlns:a16="http://schemas.microsoft.com/office/drawing/2014/main" id="{2AFCCC27-7CBB-44C3-A6E2-D94BC795B14E}"/>
              </a:ext>
            </a:extLst>
          </p:cNvPr>
          <p:cNvGrpSpPr>
            <a:grpSpLocks/>
          </p:cNvGrpSpPr>
          <p:nvPr/>
        </p:nvGrpSpPr>
        <p:grpSpPr bwMode="auto">
          <a:xfrm>
            <a:off x="-32213" y="5290127"/>
            <a:ext cx="1066800" cy="1138237"/>
            <a:chOff x="914400" y="3505200"/>
            <a:chExt cx="1066800" cy="1138238"/>
          </a:xfrm>
        </p:grpSpPr>
        <p:grpSp>
          <p:nvGrpSpPr>
            <p:cNvPr id="71" name="Group 10">
              <a:extLst>
                <a:ext uri="{FF2B5EF4-FFF2-40B4-BE49-F238E27FC236}">
                  <a16:creationId xmlns:a16="http://schemas.microsoft.com/office/drawing/2014/main" id="{4876F6B9-F6D1-4581-B6A0-B016CAE5D5F4}"/>
                </a:ext>
              </a:extLst>
            </p:cNvPr>
            <p:cNvGrpSpPr>
              <a:grpSpLocks/>
            </p:cNvGrpSpPr>
            <p:nvPr/>
          </p:nvGrpSpPr>
          <p:grpSpPr bwMode="auto">
            <a:xfrm>
              <a:off x="914400" y="3505200"/>
              <a:ext cx="1066800" cy="854036"/>
              <a:chOff x="6096000" y="3352800"/>
              <a:chExt cx="1066800" cy="854036"/>
            </a:xfrm>
          </p:grpSpPr>
          <p:sp>
            <p:nvSpPr>
              <p:cNvPr id="73" name="TextBox 4">
                <a:extLst>
                  <a:ext uri="{FF2B5EF4-FFF2-40B4-BE49-F238E27FC236}">
                    <a16:creationId xmlns:a16="http://schemas.microsoft.com/office/drawing/2014/main" id="{FA26BEAE-C9C7-4B14-ACAB-C27E4E8E35C3}"/>
                  </a:ext>
                </a:extLst>
              </p:cNvPr>
              <p:cNvSpPr txBox="1">
                <a:spLocks noChangeArrowheads="1"/>
              </p:cNvSpPr>
              <p:nvPr/>
            </p:nvSpPr>
            <p:spPr bwMode="auto">
              <a:xfrm>
                <a:off x="6324600" y="3657586"/>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O</a:t>
                </a:r>
                <a:endParaRPr lang="en-US" altLang="en-US" sz="3000" baseline="-25000">
                  <a:solidFill>
                    <a:schemeClr val="tx1">
                      <a:lumMod val="75000"/>
                      <a:lumOff val="25000"/>
                    </a:schemeClr>
                  </a:solidFill>
                  <a:ea typeface="MS PGothic" pitchFamily="34" charset="-128"/>
                </a:endParaRPr>
              </a:p>
            </p:txBody>
          </p:sp>
          <p:sp>
            <p:nvSpPr>
              <p:cNvPr id="74" name="TextBox 4">
                <a:extLst>
                  <a:ext uri="{FF2B5EF4-FFF2-40B4-BE49-F238E27FC236}">
                    <a16:creationId xmlns:a16="http://schemas.microsoft.com/office/drawing/2014/main" id="{6F925308-C1C1-488F-96EF-F910B2565D1F}"/>
                  </a:ext>
                </a:extLst>
              </p:cNvPr>
              <p:cNvSpPr txBox="1">
                <a:spLocks noChangeArrowheads="1"/>
              </p:cNvSpPr>
              <p:nvPr/>
            </p:nvSpPr>
            <p:spPr bwMode="auto">
              <a:xfrm>
                <a:off x="6324600" y="3352800"/>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sp>
            <p:nvSpPr>
              <p:cNvPr id="75" name="TextBox 4">
                <a:extLst>
                  <a:ext uri="{FF2B5EF4-FFF2-40B4-BE49-F238E27FC236}">
                    <a16:creationId xmlns:a16="http://schemas.microsoft.com/office/drawing/2014/main" id="{48A96E6B-0FBA-4C69-9CDC-D2048BC9A2B9}"/>
                  </a:ext>
                </a:extLst>
              </p:cNvPr>
              <p:cNvSpPr txBox="1">
                <a:spLocks noChangeArrowheads="1"/>
              </p:cNvSpPr>
              <p:nvPr/>
            </p:nvSpPr>
            <p:spPr bwMode="auto">
              <a:xfrm>
                <a:off x="6096000" y="3636949"/>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sp>
            <p:nvSpPr>
              <p:cNvPr id="76" name="TextBox 4">
                <a:extLst>
                  <a:ext uri="{FF2B5EF4-FFF2-40B4-BE49-F238E27FC236}">
                    <a16:creationId xmlns:a16="http://schemas.microsoft.com/office/drawing/2014/main" id="{E419EDD1-49C1-4959-B489-31CE35161AE3}"/>
                  </a:ext>
                </a:extLst>
              </p:cNvPr>
              <p:cNvSpPr txBox="1">
                <a:spLocks noChangeArrowheads="1"/>
              </p:cNvSpPr>
              <p:nvPr/>
            </p:nvSpPr>
            <p:spPr bwMode="auto">
              <a:xfrm>
                <a:off x="6553200" y="3636949"/>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ea typeface="MS PGothic" pitchFamily="34" charset="-128"/>
                  </a:rPr>
                  <a:t>•</a:t>
                </a:r>
                <a:endParaRPr lang="en-US" altLang="en-US" sz="3000" baseline="-25000">
                  <a:solidFill>
                    <a:schemeClr val="tx1">
                      <a:lumMod val="75000"/>
                      <a:lumOff val="25000"/>
                    </a:schemeClr>
                  </a:solidFill>
                  <a:ea typeface="MS PGothic" pitchFamily="34" charset="-128"/>
                </a:endParaRPr>
              </a:p>
            </p:txBody>
          </p:sp>
        </p:grpSp>
        <p:sp>
          <p:nvSpPr>
            <p:cNvPr id="72" name="TextBox 4">
              <a:extLst>
                <a:ext uri="{FF2B5EF4-FFF2-40B4-BE49-F238E27FC236}">
                  <a16:creationId xmlns:a16="http://schemas.microsoft.com/office/drawing/2014/main" id="{DDAF89FE-3137-4DEC-8D50-EE5F8A628593}"/>
                </a:ext>
              </a:extLst>
            </p:cNvPr>
            <p:cNvSpPr txBox="1">
              <a:spLocks noChangeArrowheads="1"/>
            </p:cNvSpPr>
            <p:nvPr/>
          </p:nvSpPr>
          <p:spPr bwMode="auto">
            <a:xfrm>
              <a:off x="1143000" y="4094163"/>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ea typeface="MS PGothic" pitchFamily="34" charset="-128"/>
                </a:rPr>
                <a:t>••</a:t>
              </a:r>
              <a:endParaRPr lang="en-US" altLang="en-US" sz="3000" baseline="-25000" dirty="0">
                <a:solidFill>
                  <a:schemeClr val="tx1">
                    <a:lumMod val="75000"/>
                    <a:lumOff val="25000"/>
                  </a:schemeClr>
                </a:solidFill>
                <a:ea typeface="MS PGothic" pitchFamily="34" charset="-128"/>
              </a:endParaRPr>
            </a:p>
          </p:txBody>
        </p:sp>
      </p:grpSp>
      <p:sp>
        <p:nvSpPr>
          <p:cNvPr id="77" name="TextBox 4">
            <a:extLst>
              <a:ext uri="{FF2B5EF4-FFF2-40B4-BE49-F238E27FC236}">
                <a16:creationId xmlns:a16="http://schemas.microsoft.com/office/drawing/2014/main" id="{89059347-FA15-4DCE-AC98-72DDFE25C31E}"/>
              </a:ext>
            </a:extLst>
          </p:cNvPr>
          <p:cNvSpPr txBox="1">
            <a:spLocks noChangeArrowheads="1"/>
          </p:cNvSpPr>
          <p:nvPr/>
        </p:nvSpPr>
        <p:spPr bwMode="auto">
          <a:xfrm>
            <a:off x="1034587" y="4399097"/>
            <a:ext cx="4134313" cy="840230"/>
          </a:xfrm>
          <a:prstGeom prst="rect">
            <a:avLst/>
          </a:prstGeom>
          <a:noFill/>
          <a:ln w="9525">
            <a:noFill/>
            <a:miter lim="800000"/>
            <a:headEnd/>
            <a:tailEnd/>
          </a:ln>
        </p:spPr>
        <p:txBody>
          <a:bodyPr wrap="square">
            <a:spAutoFit/>
          </a:bodyPr>
          <a:lstStyle/>
          <a:p>
            <a:pPr eaLnBrk="0" hangingPunct="0">
              <a:lnSpc>
                <a:spcPct val="90000"/>
              </a:lnSpc>
              <a:buClr>
                <a:srgbClr val="000000"/>
              </a:buClr>
              <a:buFont typeface="Arial" pitchFamily="34" charset="0"/>
              <a:buNone/>
            </a:pPr>
            <a:r>
              <a:rPr lang="en-US" altLang="en-US" dirty="0">
                <a:latin typeface="Gill Sans MT" panose="020B0502020104020203" pitchFamily="34" charset="0"/>
                <a:ea typeface="MS PGothic" pitchFamily="34" charset="-128"/>
                <a:cs typeface="Times New Roman" pitchFamily="18" charset="0"/>
              </a:rPr>
              <a:t>For main group metals such as Na, the number of dots is the number of electrons that are lost.</a:t>
            </a:r>
          </a:p>
        </p:txBody>
      </p:sp>
      <p:sp>
        <p:nvSpPr>
          <p:cNvPr id="78" name="TextBox 4">
            <a:extLst>
              <a:ext uri="{FF2B5EF4-FFF2-40B4-BE49-F238E27FC236}">
                <a16:creationId xmlns:a16="http://schemas.microsoft.com/office/drawing/2014/main" id="{739C1ECA-75FD-4D94-894F-C61EB7F713F8}"/>
              </a:ext>
            </a:extLst>
          </p:cNvPr>
          <p:cNvSpPr txBox="1">
            <a:spLocks noChangeArrowheads="1"/>
          </p:cNvSpPr>
          <p:nvPr/>
        </p:nvSpPr>
        <p:spPr bwMode="auto">
          <a:xfrm>
            <a:off x="1034587" y="5558981"/>
            <a:ext cx="5868749" cy="590931"/>
          </a:xfrm>
          <a:prstGeom prst="rect">
            <a:avLst/>
          </a:prstGeom>
          <a:noFill/>
          <a:ln w="9525">
            <a:noFill/>
            <a:miter lim="800000"/>
            <a:headEnd/>
            <a:tailEnd/>
          </a:ln>
        </p:spPr>
        <p:txBody>
          <a:bodyPr wrap="square">
            <a:spAutoFit/>
          </a:bodyPr>
          <a:lstStyle/>
          <a:p>
            <a:pPr eaLnBrk="0" hangingPunct="0">
              <a:lnSpc>
                <a:spcPct val="90000"/>
              </a:lnSpc>
              <a:buClr>
                <a:srgbClr val="000000"/>
              </a:buClr>
              <a:buFont typeface="Arial" pitchFamily="34" charset="0"/>
              <a:buNone/>
            </a:pPr>
            <a:r>
              <a:rPr lang="en-US" altLang="en-US" dirty="0">
                <a:latin typeface="Gill Sans MT" panose="020B0502020104020203" pitchFamily="34" charset="0"/>
                <a:ea typeface="MS PGothic" pitchFamily="34" charset="-128"/>
                <a:cs typeface="Times New Roman" pitchFamily="18" charset="0"/>
              </a:rPr>
              <a:t>For nonmetals in the second period, the number of unpaired dots is the number of bonds the atom can form.</a:t>
            </a:r>
          </a:p>
        </p:txBody>
      </p:sp>
      <p:grpSp>
        <p:nvGrpSpPr>
          <p:cNvPr id="79" name="Group 51">
            <a:extLst>
              <a:ext uri="{FF2B5EF4-FFF2-40B4-BE49-F238E27FC236}">
                <a16:creationId xmlns:a16="http://schemas.microsoft.com/office/drawing/2014/main" id="{AA307906-2B14-4808-AD90-9FFEEB451DFA}"/>
              </a:ext>
            </a:extLst>
          </p:cNvPr>
          <p:cNvGrpSpPr>
            <a:grpSpLocks/>
          </p:cNvGrpSpPr>
          <p:nvPr/>
        </p:nvGrpSpPr>
        <p:grpSpPr bwMode="auto">
          <a:xfrm>
            <a:off x="6794652" y="297112"/>
            <a:ext cx="1055688" cy="1154918"/>
            <a:chOff x="762000" y="1911335"/>
            <a:chExt cx="1055688" cy="1154889"/>
          </a:xfrm>
        </p:grpSpPr>
        <p:grpSp>
          <p:nvGrpSpPr>
            <p:cNvPr id="80" name="Group 10">
              <a:extLst>
                <a:ext uri="{FF2B5EF4-FFF2-40B4-BE49-F238E27FC236}">
                  <a16:creationId xmlns:a16="http://schemas.microsoft.com/office/drawing/2014/main" id="{C108E7AA-AFF2-427E-BADE-2E698BA09C37}"/>
                </a:ext>
              </a:extLst>
            </p:cNvPr>
            <p:cNvGrpSpPr>
              <a:grpSpLocks/>
            </p:cNvGrpSpPr>
            <p:nvPr/>
          </p:nvGrpSpPr>
          <p:grpSpPr bwMode="auto">
            <a:xfrm>
              <a:off x="826291" y="1911335"/>
              <a:ext cx="952503" cy="771501"/>
              <a:chOff x="6160291" y="3435335"/>
              <a:chExt cx="952503" cy="771501"/>
            </a:xfrm>
          </p:grpSpPr>
          <p:sp>
            <p:nvSpPr>
              <p:cNvPr id="82" name="TextBox 4">
                <a:extLst>
                  <a:ext uri="{FF2B5EF4-FFF2-40B4-BE49-F238E27FC236}">
                    <a16:creationId xmlns:a16="http://schemas.microsoft.com/office/drawing/2014/main" id="{CEDF2BCD-1C28-4757-985F-8E2D59BC7953}"/>
                  </a:ext>
                </a:extLst>
              </p:cNvPr>
              <p:cNvSpPr txBox="1">
                <a:spLocks noChangeArrowheads="1"/>
              </p:cNvSpPr>
              <p:nvPr/>
            </p:nvSpPr>
            <p:spPr bwMode="auto">
              <a:xfrm>
                <a:off x="6324600" y="3657586"/>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B</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sp>
            <p:nvSpPr>
              <p:cNvPr id="83" name="TextBox 4">
                <a:extLst>
                  <a:ext uri="{FF2B5EF4-FFF2-40B4-BE49-F238E27FC236}">
                    <a16:creationId xmlns:a16="http://schemas.microsoft.com/office/drawing/2014/main" id="{E4DA3C28-D73E-4BD0-BBD6-0F8AF001DCC4}"/>
                  </a:ext>
                </a:extLst>
              </p:cNvPr>
              <p:cNvSpPr txBox="1">
                <a:spLocks noChangeArrowheads="1"/>
              </p:cNvSpPr>
              <p:nvPr/>
            </p:nvSpPr>
            <p:spPr bwMode="auto">
              <a:xfrm>
                <a:off x="6319729" y="3435335"/>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84" name="TextBox 4">
                <a:extLst>
                  <a:ext uri="{FF2B5EF4-FFF2-40B4-BE49-F238E27FC236}">
                    <a16:creationId xmlns:a16="http://schemas.microsoft.com/office/drawing/2014/main" id="{07486A6C-3D40-4936-9294-87B6F1CDBFBC}"/>
                  </a:ext>
                </a:extLst>
              </p:cNvPr>
              <p:cNvSpPr txBox="1">
                <a:spLocks noChangeArrowheads="1"/>
              </p:cNvSpPr>
              <p:nvPr/>
            </p:nvSpPr>
            <p:spPr bwMode="auto">
              <a:xfrm>
                <a:off x="6160291" y="3636949"/>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85" name="TextBox 4">
                <a:extLst>
                  <a:ext uri="{FF2B5EF4-FFF2-40B4-BE49-F238E27FC236}">
                    <a16:creationId xmlns:a16="http://schemas.microsoft.com/office/drawing/2014/main" id="{D05CA117-2129-43CF-BF9A-EA0E2A1AE5B3}"/>
                  </a:ext>
                </a:extLst>
              </p:cNvPr>
              <p:cNvSpPr txBox="1">
                <a:spLocks noChangeArrowheads="1"/>
              </p:cNvSpPr>
              <p:nvPr/>
            </p:nvSpPr>
            <p:spPr bwMode="auto">
              <a:xfrm>
                <a:off x="6503194" y="3636949"/>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grpSp>
        <p:sp>
          <p:nvSpPr>
            <p:cNvPr id="81" name="TextBox 4">
              <a:extLst>
                <a:ext uri="{FF2B5EF4-FFF2-40B4-BE49-F238E27FC236}">
                  <a16:creationId xmlns:a16="http://schemas.microsoft.com/office/drawing/2014/main" id="{EDEE9F8C-C7DD-43D5-BB48-A159792068B8}"/>
                </a:ext>
              </a:extLst>
            </p:cNvPr>
            <p:cNvSpPr txBox="1">
              <a:spLocks noChangeArrowheads="1"/>
            </p:cNvSpPr>
            <p:nvPr/>
          </p:nvSpPr>
          <p:spPr bwMode="auto">
            <a:xfrm>
              <a:off x="762000" y="2696900"/>
              <a:ext cx="1055688" cy="369324"/>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1</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p</a:t>
              </a:r>
              <a:r>
                <a:rPr lang="en-US" altLang="en-US" baseline="30000" dirty="0">
                  <a:solidFill>
                    <a:schemeClr val="tx1">
                      <a:lumMod val="75000"/>
                      <a:lumOff val="25000"/>
                    </a:schemeClr>
                  </a:solidFill>
                  <a:latin typeface="Gill Sans MT" panose="020B0502020104020203" pitchFamily="34" charset="0"/>
                  <a:ea typeface="MS PGothic" pitchFamily="34" charset="-128"/>
                </a:rPr>
                <a:t>1</a:t>
              </a:r>
              <a:endParaRPr lang="en-US" altLang="en-US" baseline="-25000" dirty="0">
                <a:solidFill>
                  <a:schemeClr val="tx1">
                    <a:lumMod val="75000"/>
                    <a:lumOff val="25000"/>
                  </a:schemeClr>
                </a:solidFill>
                <a:latin typeface="Gill Sans MT" panose="020B0502020104020203" pitchFamily="34" charset="0"/>
                <a:ea typeface="MS PGothic" pitchFamily="34" charset="-128"/>
              </a:endParaRPr>
            </a:p>
          </p:txBody>
        </p:sp>
      </p:grpSp>
      <p:sp>
        <p:nvSpPr>
          <p:cNvPr id="91" name="TextBox 4">
            <a:extLst>
              <a:ext uri="{FF2B5EF4-FFF2-40B4-BE49-F238E27FC236}">
                <a16:creationId xmlns:a16="http://schemas.microsoft.com/office/drawing/2014/main" id="{9D806291-7549-41BC-A4C4-0ECDCAFE0AAF}"/>
              </a:ext>
            </a:extLst>
          </p:cNvPr>
          <p:cNvSpPr txBox="1">
            <a:spLocks noChangeArrowheads="1"/>
          </p:cNvSpPr>
          <p:nvPr/>
        </p:nvSpPr>
        <p:spPr bwMode="auto">
          <a:xfrm>
            <a:off x="7060316" y="1872179"/>
            <a:ext cx="609600" cy="549264"/>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C</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88" name="TextBox 4">
            <a:extLst>
              <a:ext uri="{FF2B5EF4-FFF2-40B4-BE49-F238E27FC236}">
                <a16:creationId xmlns:a16="http://schemas.microsoft.com/office/drawing/2014/main" id="{B5B6756A-93A9-40D7-9CE8-691DAE344BB9}"/>
              </a:ext>
            </a:extLst>
          </p:cNvPr>
          <p:cNvSpPr txBox="1">
            <a:spLocks noChangeArrowheads="1"/>
          </p:cNvSpPr>
          <p:nvPr/>
        </p:nvSpPr>
        <p:spPr bwMode="auto">
          <a:xfrm>
            <a:off x="6883608" y="2442313"/>
            <a:ext cx="1055688" cy="369332"/>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1</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p</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endParaRPr lang="en-US" altLang="en-US"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97" name="TextBox 4">
            <a:extLst>
              <a:ext uri="{FF2B5EF4-FFF2-40B4-BE49-F238E27FC236}">
                <a16:creationId xmlns:a16="http://schemas.microsoft.com/office/drawing/2014/main" id="{56905A52-DA1B-4832-9B96-48454FD91252}"/>
              </a:ext>
            </a:extLst>
          </p:cNvPr>
          <p:cNvSpPr txBox="1">
            <a:spLocks noChangeArrowheads="1"/>
          </p:cNvSpPr>
          <p:nvPr/>
        </p:nvSpPr>
        <p:spPr bwMode="auto">
          <a:xfrm>
            <a:off x="6837272" y="3832295"/>
            <a:ext cx="1055688" cy="369332"/>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1</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p</a:t>
            </a:r>
            <a:r>
              <a:rPr lang="en-US" altLang="en-US" baseline="30000" dirty="0">
                <a:solidFill>
                  <a:schemeClr val="tx1">
                    <a:lumMod val="75000"/>
                    <a:lumOff val="25000"/>
                  </a:schemeClr>
                </a:solidFill>
                <a:latin typeface="Gill Sans MT" panose="020B0502020104020203" pitchFamily="34" charset="0"/>
                <a:ea typeface="MS PGothic" pitchFamily="34" charset="-128"/>
              </a:rPr>
              <a:t>3</a:t>
            </a:r>
            <a:endParaRPr lang="en-US" altLang="en-US"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104" name="TextBox 49">
            <a:extLst>
              <a:ext uri="{FF2B5EF4-FFF2-40B4-BE49-F238E27FC236}">
                <a16:creationId xmlns:a16="http://schemas.microsoft.com/office/drawing/2014/main" id="{5C108D89-9543-4548-8BA7-B5227FB5F58A}"/>
              </a:ext>
            </a:extLst>
          </p:cNvPr>
          <p:cNvSpPr txBox="1">
            <a:spLocks noChangeArrowheads="1"/>
          </p:cNvSpPr>
          <p:nvPr/>
        </p:nvSpPr>
        <p:spPr bwMode="auto">
          <a:xfrm>
            <a:off x="6335433" y="4283215"/>
            <a:ext cx="2240340" cy="923330"/>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dirty="0">
                <a:solidFill>
                  <a:srgbClr val="E47588"/>
                </a:solidFill>
                <a:latin typeface="Gill Sans MT" panose="020B0502020104020203" pitchFamily="34" charset="0"/>
                <a:ea typeface="MS PGothic" pitchFamily="34" charset="-128"/>
              </a:rPr>
              <a:t>5 valence electrons; first pair formed in the Lewis dot symbol</a:t>
            </a:r>
          </a:p>
        </p:txBody>
      </p:sp>
      <p:sp>
        <p:nvSpPr>
          <p:cNvPr id="105" name="Left Brace 50">
            <a:extLst>
              <a:ext uri="{FF2B5EF4-FFF2-40B4-BE49-F238E27FC236}">
                <a16:creationId xmlns:a16="http://schemas.microsoft.com/office/drawing/2014/main" id="{7406E29E-1EC4-4896-A0E7-D2F9A580EE6B}"/>
              </a:ext>
            </a:extLst>
          </p:cNvPr>
          <p:cNvSpPr>
            <a:spLocks/>
          </p:cNvSpPr>
          <p:nvPr/>
        </p:nvSpPr>
        <p:spPr bwMode="auto">
          <a:xfrm rot="5400000" flipH="1">
            <a:off x="7397845" y="3951283"/>
            <a:ext cx="152400" cy="590550"/>
          </a:xfrm>
          <a:prstGeom prst="leftBrace">
            <a:avLst>
              <a:gd name="adj1" fmla="val 8333"/>
              <a:gd name="adj2" fmla="val 50000"/>
            </a:avLst>
          </a:prstGeom>
          <a:noFill/>
          <a:ln w="38100">
            <a:solidFill>
              <a:srgbClr val="E47588"/>
            </a:solidFill>
            <a:round/>
            <a:headEnd/>
            <a:tailEnd/>
          </a:ln>
        </p:spPr>
        <p:txBody>
          <a:bodyPr rot="10800000" vert="eaVert"/>
          <a:lstStyle/>
          <a:p>
            <a:pPr eaLnBrk="0" hangingPunct="0">
              <a:lnSpc>
                <a:spcPct val="81000"/>
              </a:lnSpc>
              <a:buClr>
                <a:srgbClr val="000000"/>
              </a:buClr>
              <a:buFont typeface="Arial" pitchFamily="34" charset="0"/>
              <a:buNone/>
            </a:pPr>
            <a:endParaRPr lang="en-US" altLang="en-US">
              <a:latin typeface="Calibri" pitchFamily="34" charset="0"/>
            </a:endParaRPr>
          </a:p>
        </p:txBody>
      </p:sp>
      <p:sp>
        <p:nvSpPr>
          <p:cNvPr id="107" name="TextBox 4">
            <a:extLst>
              <a:ext uri="{FF2B5EF4-FFF2-40B4-BE49-F238E27FC236}">
                <a16:creationId xmlns:a16="http://schemas.microsoft.com/office/drawing/2014/main" id="{C5F71D72-46C0-4DE9-8D13-5E48130228DD}"/>
              </a:ext>
            </a:extLst>
          </p:cNvPr>
          <p:cNvSpPr txBox="1">
            <a:spLocks noChangeArrowheads="1"/>
          </p:cNvSpPr>
          <p:nvPr/>
        </p:nvSpPr>
        <p:spPr bwMode="auto">
          <a:xfrm>
            <a:off x="7127913" y="3467118"/>
            <a:ext cx="609600" cy="549287"/>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Tree>
    <p:extLst>
      <p:ext uri="{BB962C8B-B14F-4D97-AF65-F5344CB8AC3E}">
        <p14:creationId xmlns:p14="http://schemas.microsoft.com/office/powerpoint/2010/main" val="11390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0" grpId="0"/>
      <p:bldP spid="101" grpId="0"/>
      <p:bldP spid="102" grpId="0"/>
      <p:bldP spid="103" grpId="0"/>
      <p:bldP spid="92" grpId="0"/>
      <p:bldP spid="93" grpId="0"/>
      <p:bldP spid="94" grpId="0"/>
      <p:bldP spid="90" grpId="0"/>
      <p:bldP spid="77" grpId="0"/>
      <p:bldP spid="78" grpId="0"/>
      <p:bldP spid="91" grpId="0"/>
      <p:bldP spid="88" grpId="0"/>
      <p:bldP spid="97" grpId="0"/>
      <p:bldP spid="104" grpId="0"/>
      <p:bldP spid="105" grpId="0" animBg="1"/>
      <p:bldP spid="10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37</a:t>
            </a:fld>
            <a:endParaRPr lang="en-US" dirty="0">
              <a:solidFill>
                <a:schemeClr val="bg1"/>
              </a:solidFill>
            </a:endParaRPr>
          </a:p>
        </p:txBody>
      </p:sp>
      <p:sp>
        <p:nvSpPr>
          <p:cNvPr id="8" name="Rectangle 2">
            <a:extLst>
              <a:ext uri="{FF2B5EF4-FFF2-40B4-BE49-F238E27FC236}">
                <a16:creationId xmlns:a16="http://schemas.microsoft.com/office/drawing/2014/main" id="{85C6AAF5-1BC4-4F0E-82E6-D8BF4FA79BA0}"/>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Lewis Dot Symbols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6AC714C9-DB6A-4AF3-A9D1-8DFAB1043D86}"/>
              </a:ext>
            </a:extLst>
          </p:cNvPr>
          <p:cNvSpPr txBox="1">
            <a:spLocks noChangeArrowheads="1"/>
          </p:cNvSpPr>
          <p:nvPr/>
        </p:nvSpPr>
        <p:spPr bwMode="auto">
          <a:xfrm>
            <a:off x="0" y="1219200"/>
            <a:ext cx="8763000" cy="341632"/>
          </a:xfrm>
          <a:prstGeom prst="rect">
            <a:avLst/>
          </a:prstGeom>
          <a:noFill/>
          <a:ln w="9525">
            <a:noFill/>
            <a:miter lim="800000"/>
            <a:headEnd/>
            <a:tailEnd/>
          </a:ln>
        </p:spPr>
        <p:txBody>
          <a:bodyPr wrap="square">
            <a:spAutoFit/>
          </a:bodyPr>
          <a:lstStyle/>
          <a:p>
            <a:pPr eaLnBrk="0" hangingPunct="0">
              <a:lnSpc>
                <a:spcPct val="90000"/>
              </a:lnSpc>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Ions may also be represented by Lewis dot symbols.</a:t>
            </a:r>
          </a:p>
        </p:txBody>
      </p:sp>
      <p:sp>
        <p:nvSpPr>
          <p:cNvPr id="13" name="TextBox 4">
            <a:extLst>
              <a:ext uri="{FF2B5EF4-FFF2-40B4-BE49-F238E27FC236}">
                <a16:creationId xmlns:a16="http://schemas.microsoft.com/office/drawing/2014/main" id="{E8A758D2-AE16-4967-92F9-C43B51D33265}"/>
              </a:ext>
            </a:extLst>
          </p:cNvPr>
          <p:cNvSpPr txBox="1">
            <a:spLocks noChangeArrowheads="1"/>
          </p:cNvSpPr>
          <p:nvPr/>
        </p:nvSpPr>
        <p:spPr bwMode="auto">
          <a:xfrm>
            <a:off x="76200" y="2219943"/>
            <a:ext cx="3505200" cy="369332"/>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Na:  1</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p</a:t>
            </a:r>
            <a:r>
              <a:rPr lang="en-US" altLang="en-US" baseline="30000" dirty="0">
                <a:solidFill>
                  <a:schemeClr val="tx1">
                    <a:lumMod val="75000"/>
                    <a:lumOff val="25000"/>
                  </a:schemeClr>
                </a:solidFill>
                <a:latin typeface="Gill Sans MT" panose="020B0502020104020203" pitchFamily="34" charset="0"/>
                <a:ea typeface="MS PGothic" pitchFamily="34" charset="-128"/>
              </a:rPr>
              <a:t>6</a:t>
            </a:r>
            <a:r>
              <a:rPr lang="en-US" altLang="en-US" dirty="0">
                <a:solidFill>
                  <a:schemeClr val="tx1">
                    <a:lumMod val="75000"/>
                    <a:lumOff val="25000"/>
                  </a:schemeClr>
                </a:solidFill>
                <a:latin typeface="Gill Sans MT" panose="020B0502020104020203" pitchFamily="34" charset="0"/>
                <a:ea typeface="MS PGothic" pitchFamily="34" charset="-128"/>
              </a:rPr>
              <a:t>3</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1</a:t>
            </a:r>
            <a:endParaRPr lang="en-US" altLang="en-US" baseline="-25000" dirty="0">
              <a:solidFill>
                <a:schemeClr val="tx1">
                  <a:lumMod val="75000"/>
                  <a:lumOff val="25000"/>
                </a:schemeClr>
              </a:solidFill>
              <a:latin typeface="Gill Sans MT" panose="020B0502020104020203" pitchFamily="34" charset="0"/>
              <a:ea typeface="MS PGothic" pitchFamily="34" charset="-128"/>
            </a:endParaRPr>
          </a:p>
        </p:txBody>
      </p:sp>
      <p:grpSp>
        <p:nvGrpSpPr>
          <p:cNvPr id="16" name="Group 43">
            <a:extLst>
              <a:ext uri="{FF2B5EF4-FFF2-40B4-BE49-F238E27FC236}">
                <a16:creationId xmlns:a16="http://schemas.microsoft.com/office/drawing/2014/main" id="{363293A1-BCC2-4986-8CEB-8092152E0DC2}"/>
              </a:ext>
            </a:extLst>
          </p:cNvPr>
          <p:cNvGrpSpPr>
            <a:grpSpLocks/>
          </p:cNvGrpSpPr>
          <p:nvPr/>
        </p:nvGrpSpPr>
        <p:grpSpPr bwMode="auto">
          <a:xfrm>
            <a:off x="2684351" y="2241761"/>
            <a:ext cx="4537297" cy="1034789"/>
            <a:chOff x="4301903" y="3573908"/>
            <a:chExt cx="4537297" cy="1034842"/>
          </a:xfrm>
        </p:grpSpPr>
        <p:sp>
          <p:nvSpPr>
            <p:cNvPr id="17" name="TextBox 4">
              <a:extLst>
                <a:ext uri="{FF2B5EF4-FFF2-40B4-BE49-F238E27FC236}">
                  <a16:creationId xmlns:a16="http://schemas.microsoft.com/office/drawing/2014/main" id="{6D1C9A1B-005A-4E80-B152-0F523238CDD9}"/>
                </a:ext>
              </a:extLst>
            </p:cNvPr>
            <p:cNvSpPr txBox="1">
              <a:spLocks noChangeArrowheads="1"/>
            </p:cNvSpPr>
            <p:nvPr/>
          </p:nvSpPr>
          <p:spPr bwMode="auto">
            <a:xfrm>
              <a:off x="4737100" y="3573908"/>
              <a:ext cx="1617552" cy="369351"/>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Na</a:t>
              </a:r>
              <a:r>
                <a:rPr lang="en-US" altLang="en-US" baseline="30000" dirty="0">
                  <a:solidFill>
                    <a:schemeClr val="tx1">
                      <a:lumMod val="75000"/>
                      <a:lumOff val="25000"/>
                    </a:schemeClr>
                  </a:solidFill>
                  <a:latin typeface="Gill Sans MT" panose="020B0502020104020203" pitchFamily="34" charset="0"/>
                  <a:ea typeface="MS PGothic" pitchFamily="34" charset="-128"/>
                </a:rPr>
                <a:t>+</a:t>
              </a:r>
              <a:r>
                <a:rPr lang="en-US" altLang="en-US" dirty="0">
                  <a:solidFill>
                    <a:schemeClr val="tx1">
                      <a:lumMod val="75000"/>
                      <a:lumOff val="25000"/>
                    </a:schemeClr>
                  </a:solidFill>
                  <a:latin typeface="Gill Sans MT" panose="020B0502020104020203" pitchFamily="34" charset="0"/>
                  <a:ea typeface="MS PGothic" pitchFamily="34" charset="-128"/>
                </a:rPr>
                <a:t>:   1</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p</a:t>
              </a:r>
              <a:r>
                <a:rPr lang="en-US" altLang="en-US" baseline="30000" dirty="0">
                  <a:solidFill>
                    <a:schemeClr val="tx1">
                      <a:lumMod val="75000"/>
                      <a:lumOff val="25000"/>
                    </a:schemeClr>
                  </a:solidFill>
                  <a:latin typeface="Gill Sans MT" panose="020B0502020104020203" pitchFamily="34" charset="0"/>
                  <a:ea typeface="MS PGothic" pitchFamily="34" charset="-128"/>
                </a:rPr>
                <a:t>6</a:t>
              </a:r>
              <a:endParaRPr lang="en-US" altLang="en-US" baseline="-25000" dirty="0">
                <a:solidFill>
                  <a:schemeClr val="tx1">
                    <a:lumMod val="75000"/>
                    <a:lumOff val="25000"/>
                  </a:schemeClr>
                </a:solidFill>
                <a:latin typeface="Gill Sans MT" panose="020B0502020104020203" pitchFamily="34" charset="0"/>
                <a:ea typeface="MS PGothic" pitchFamily="34" charset="-128"/>
              </a:endParaRPr>
            </a:p>
          </p:txBody>
        </p:sp>
        <p:cxnSp>
          <p:nvCxnSpPr>
            <p:cNvPr id="18" name="Straight Arrow Connector 51">
              <a:extLst>
                <a:ext uri="{FF2B5EF4-FFF2-40B4-BE49-F238E27FC236}">
                  <a16:creationId xmlns:a16="http://schemas.microsoft.com/office/drawing/2014/main" id="{84749EF0-A81B-4E98-B917-8597ECC5ABA6}"/>
                </a:ext>
              </a:extLst>
            </p:cNvPr>
            <p:cNvCxnSpPr>
              <a:cxnSpLocks noChangeShapeType="1"/>
            </p:cNvCxnSpPr>
            <p:nvPr/>
          </p:nvCxnSpPr>
          <p:spPr bwMode="auto">
            <a:xfrm>
              <a:off x="4301903" y="3753604"/>
              <a:ext cx="387795" cy="1588"/>
            </a:xfrm>
            <a:prstGeom prst="straightConnector1">
              <a:avLst/>
            </a:prstGeom>
            <a:noFill/>
            <a:ln w="38100">
              <a:solidFill>
                <a:schemeClr val="tx1">
                  <a:lumMod val="75000"/>
                  <a:lumOff val="25000"/>
                </a:schemeClr>
              </a:solidFill>
              <a:round/>
              <a:headEnd/>
              <a:tailEnd type="triangle" w="med" len="med"/>
            </a:ln>
          </p:spPr>
        </p:cxnSp>
        <p:sp>
          <p:nvSpPr>
            <p:cNvPr id="19" name="TextBox 4">
              <a:extLst>
                <a:ext uri="{FF2B5EF4-FFF2-40B4-BE49-F238E27FC236}">
                  <a16:creationId xmlns:a16="http://schemas.microsoft.com/office/drawing/2014/main" id="{53E4216F-D79E-4DE5-A24B-E1DA58C619C2}"/>
                </a:ext>
              </a:extLst>
            </p:cNvPr>
            <p:cNvSpPr txBox="1">
              <a:spLocks noChangeArrowheads="1"/>
            </p:cNvSpPr>
            <p:nvPr/>
          </p:nvSpPr>
          <p:spPr bwMode="auto">
            <a:xfrm>
              <a:off x="5334000" y="4239399"/>
              <a:ext cx="3505200" cy="369351"/>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endParaRPr lang="en-US" altLang="en-US">
                <a:solidFill>
                  <a:schemeClr val="tx1">
                    <a:lumMod val="75000"/>
                    <a:lumOff val="25000"/>
                  </a:schemeClr>
                </a:solidFill>
                <a:latin typeface="Gill Sans MT" panose="020B0502020104020203" pitchFamily="34" charset="0"/>
                <a:ea typeface="MS PGothic" pitchFamily="34" charset="-128"/>
              </a:endParaRPr>
            </a:p>
          </p:txBody>
        </p:sp>
      </p:grpSp>
      <p:sp>
        <p:nvSpPr>
          <p:cNvPr id="21" name="TextBox 20">
            <a:extLst>
              <a:ext uri="{FF2B5EF4-FFF2-40B4-BE49-F238E27FC236}">
                <a16:creationId xmlns:a16="http://schemas.microsoft.com/office/drawing/2014/main" id="{2B825818-D3A4-4C95-A00F-DB34BF8E8FFD}"/>
              </a:ext>
            </a:extLst>
          </p:cNvPr>
          <p:cNvSpPr txBox="1">
            <a:spLocks noChangeArrowheads="1"/>
          </p:cNvSpPr>
          <p:nvPr/>
        </p:nvSpPr>
        <p:spPr bwMode="auto">
          <a:xfrm>
            <a:off x="3095847" y="2625557"/>
            <a:ext cx="2827793" cy="584775"/>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sz="1600" dirty="0">
                <a:solidFill>
                  <a:schemeClr val="tx1">
                    <a:lumMod val="75000"/>
                    <a:lumOff val="25000"/>
                  </a:schemeClr>
                </a:solidFill>
                <a:latin typeface="Gill Sans MT" panose="020B0502020104020203" pitchFamily="34" charset="0"/>
                <a:ea typeface="MS PGothic" pitchFamily="34" charset="-128"/>
              </a:rPr>
              <a:t>Core electrons not represented in the Lewis dot symbol</a:t>
            </a:r>
          </a:p>
        </p:txBody>
      </p:sp>
      <p:sp>
        <p:nvSpPr>
          <p:cNvPr id="22" name="Left Brace 21">
            <a:extLst>
              <a:ext uri="{FF2B5EF4-FFF2-40B4-BE49-F238E27FC236}">
                <a16:creationId xmlns:a16="http://schemas.microsoft.com/office/drawing/2014/main" id="{F53124A2-E225-4291-B63A-B934D60AC7D9}"/>
              </a:ext>
            </a:extLst>
          </p:cNvPr>
          <p:cNvSpPr>
            <a:spLocks/>
          </p:cNvSpPr>
          <p:nvPr/>
        </p:nvSpPr>
        <p:spPr bwMode="auto">
          <a:xfrm rot="5400000" flipH="1">
            <a:off x="4119896" y="2202993"/>
            <a:ext cx="172896" cy="811238"/>
          </a:xfrm>
          <a:prstGeom prst="leftBrace">
            <a:avLst>
              <a:gd name="adj1" fmla="val 8311"/>
              <a:gd name="adj2" fmla="val 50000"/>
            </a:avLst>
          </a:prstGeom>
          <a:noFill/>
          <a:ln w="38100">
            <a:solidFill>
              <a:srgbClr val="E47588"/>
            </a:solidFill>
            <a:round/>
            <a:headEnd/>
            <a:tailEnd/>
          </a:ln>
        </p:spPr>
        <p:txBody>
          <a:bodyPr/>
          <a:lstStyle/>
          <a:p>
            <a:pPr eaLnBrk="0" hangingPunct="0">
              <a:lnSpc>
                <a:spcPct val="81000"/>
              </a:lnSpc>
              <a:buClr>
                <a:srgbClr val="000000"/>
              </a:buClr>
              <a:buFont typeface="Arial" pitchFamily="34" charset="0"/>
              <a:buNone/>
            </a:pPr>
            <a:endParaRPr lang="en-US" altLang="en-US">
              <a:solidFill>
                <a:schemeClr val="tx1">
                  <a:lumMod val="75000"/>
                  <a:lumOff val="25000"/>
                </a:schemeClr>
              </a:solidFill>
              <a:latin typeface="Gill Sans MT" panose="020B0502020104020203" pitchFamily="34" charset="0"/>
            </a:endParaRPr>
          </a:p>
        </p:txBody>
      </p:sp>
      <p:sp>
        <p:nvSpPr>
          <p:cNvPr id="23" name="Left Brace 22">
            <a:extLst>
              <a:ext uri="{FF2B5EF4-FFF2-40B4-BE49-F238E27FC236}">
                <a16:creationId xmlns:a16="http://schemas.microsoft.com/office/drawing/2014/main" id="{49BF69D8-085F-4195-819A-04CD80BE2513}"/>
              </a:ext>
            </a:extLst>
          </p:cNvPr>
          <p:cNvSpPr>
            <a:spLocks/>
          </p:cNvSpPr>
          <p:nvPr/>
        </p:nvSpPr>
        <p:spPr bwMode="auto">
          <a:xfrm rot="5400000" flipH="1">
            <a:off x="2352276" y="2433269"/>
            <a:ext cx="174625" cy="254792"/>
          </a:xfrm>
          <a:prstGeom prst="leftBrace">
            <a:avLst>
              <a:gd name="adj1" fmla="val 5594"/>
              <a:gd name="adj2" fmla="val 50000"/>
            </a:avLst>
          </a:prstGeom>
          <a:noFill/>
          <a:ln w="38100">
            <a:solidFill>
              <a:srgbClr val="E47588"/>
            </a:solidFill>
            <a:round/>
            <a:headEnd/>
            <a:tailEnd/>
          </a:ln>
        </p:spPr>
        <p:txBody>
          <a:bodyPr/>
          <a:lstStyle/>
          <a:p>
            <a:pPr eaLnBrk="0" hangingPunct="0">
              <a:lnSpc>
                <a:spcPct val="81000"/>
              </a:lnSpc>
              <a:buClr>
                <a:srgbClr val="000000"/>
              </a:buClr>
              <a:buFont typeface="Arial" pitchFamily="34" charset="0"/>
              <a:buNone/>
            </a:pPr>
            <a:endParaRPr lang="en-US" altLang="en-US">
              <a:solidFill>
                <a:schemeClr val="tx1">
                  <a:lumMod val="75000"/>
                  <a:lumOff val="25000"/>
                </a:schemeClr>
              </a:solidFill>
              <a:latin typeface="Gill Sans MT" panose="020B0502020104020203" pitchFamily="34" charset="0"/>
            </a:endParaRPr>
          </a:p>
        </p:txBody>
      </p:sp>
      <p:sp>
        <p:nvSpPr>
          <p:cNvPr id="24" name="TextBox 23">
            <a:extLst>
              <a:ext uri="{FF2B5EF4-FFF2-40B4-BE49-F238E27FC236}">
                <a16:creationId xmlns:a16="http://schemas.microsoft.com/office/drawing/2014/main" id="{0AA6BF16-B1B8-4558-88B0-2C3882F57CFA}"/>
              </a:ext>
            </a:extLst>
          </p:cNvPr>
          <p:cNvSpPr txBox="1">
            <a:spLocks noChangeArrowheads="1"/>
          </p:cNvSpPr>
          <p:nvPr/>
        </p:nvSpPr>
        <p:spPr bwMode="auto">
          <a:xfrm>
            <a:off x="560680" y="2625557"/>
            <a:ext cx="2536239" cy="584775"/>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sz="1600" dirty="0">
                <a:solidFill>
                  <a:schemeClr val="tx1">
                    <a:lumMod val="75000"/>
                    <a:lumOff val="25000"/>
                  </a:schemeClr>
                </a:solidFill>
                <a:latin typeface="Gill Sans MT" panose="020B0502020104020203" pitchFamily="34" charset="0"/>
                <a:ea typeface="MS PGothic" pitchFamily="34" charset="-128"/>
              </a:rPr>
              <a:t>Valence electron lost in the formation of the Na</a:t>
            </a:r>
            <a:r>
              <a:rPr lang="en-US" altLang="en-US" sz="1600" baseline="30000" dirty="0">
                <a:solidFill>
                  <a:schemeClr val="tx1">
                    <a:lumMod val="75000"/>
                    <a:lumOff val="25000"/>
                  </a:schemeClr>
                </a:solidFill>
                <a:latin typeface="Gill Sans MT" panose="020B0502020104020203" pitchFamily="34" charset="0"/>
                <a:ea typeface="MS PGothic" pitchFamily="34" charset="-128"/>
              </a:rPr>
              <a:t>+ </a:t>
            </a:r>
            <a:r>
              <a:rPr lang="en-US" altLang="en-US" sz="1600" dirty="0">
                <a:solidFill>
                  <a:schemeClr val="tx1">
                    <a:lumMod val="75000"/>
                    <a:lumOff val="25000"/>
                  </a:schemeClr>
                </a:solidFill>
                <a:latin typeface="Gill Sans MT" panose="020B0502020104020203" pitchFamily="34" charset="0"/>
                <a:ea typeface="MS PGothic" pitchFamily="34" charset="-128"/>
              </a:rPr>
              <a:t>ion.</a:t>
            </a:r>
          </a:p>
        </p:txBody>
      </p:sp>
      <p:sp>
        <p:nvSpPr>
          <p:cNvPr id="25" name="TextBox 24">
            <a:extLst>
              <a:ext uri="{FF2B5EF4-FFF2-40B4-BE49-F238E27FC236}">
                <a16:creationId xmlns:a16="http://schemas.microsoft.com/office/drawing/2014/main" id="{63195B9C-E38D-4D95-AF8F-22DA51DC74D4}"/>
              </a:ext>
            </a:extLst>
          </p:cNvPr>
          <p:cNvSpPr txBox="1">
            <a:spLocks noChangeArrowheads="1"/>
          </p:cNvSpPr>
          <p:nvPr/>
        </p:nvSpPr>
        <p:spPr bwMode="auto">
          <a:xfrm>
            <a:off x="4130770" y="1433126"/>
            <a:ext cx="3048000" cy="369332"/>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Remember the charge</a:t>
            </a:r>
          </a:p>
        </p:txBody>
      </p:sp>
      <p:cxnSp>
        <p:nvCxnSpPr>
          <p:cNvPr id="26" name="Straight Arrow Connector 25">
            <a:extLst>
              <a:ext uri="{FF2B5EF4-FFF2-40B4-BE49-F238E27FC236}">
                <a16:creationId xmlns:a16="http://schemas.microsoft.com/office/drawing/2014/main" id="{DD576FF6-9FCB-48B1-A0ED-B11BCEC33FC8}"/>
              </a:ext>
            </a:extLst>
          </p:cNvPr>
          <p:cNvCxnSpPr>
            <a:cxnSpLocks noChangeShapeType="1"/>
          </p:cNvCxnSpPr>
          <p:nvPr/>
        </p:nvCxnSpPr>
        <p:spPr bwMode="auto">
          <a:xfrm flipH="1">
            <a:off x="4233325" y="1645797"/>
            <a:ext cx="338675" cy="141826"/>
          </a:xfrm>
          <a:prstGeom prst="straightConnector1">
            <a:avLst/>
          </a:prstGeom>
          <a:noFill/>
          <a:ln w="38100">
            <a:solidFill>
              <a:srgbClr val="E47588"/>
            </a:solidFill>
            <a:round/>
            <a:headEnd/>
            <a:tailEnd type="triangle" w="med" len="med"/>
          </a:ln>
        </p:spPr>
      </p:cxnSp>
      <p:sp>
        <p:nvSpPr>
          <p:cNvPr id="27" name="TextBox 4">
            <a:extLst>
              <a:ext uri="{FF2B5EF4-FFF2-40B4-BE49-F238E27FC236}">
                <a16:creationId xmlns:a16="http://schemas.microsoft.com/office/drawing/2014/main" id="{7EF0741B-03ED-490A-8E09-E001192B0FF1}"/>
              </a:ext>
            </a:extLst>
          </p:cNvPr>
          <p:cNvSpPr txBox="1">
            <a:spLocks noChangeArrowheads="1"/>
          </p:cNvSpPr>
          <p:nvPr/>
        </p:nvSpPr>
        <p:spPr bwMode="auto">
          <a:xfrm>
            <a:off x="1295400" y="1607185"/>
            <a:ext cx="838200" cy="55405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Na</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28" name="TextBox 4">
            <a:extLst>
              <a:ext uri="{FF2B5EF4-FFF2-40B4-BE49-F238E27FC236}">
                <a16:creationId xmlns:a16="http://schemas.microsoft.com/office/drawing/2014/main" id="{B6F19773-5AE6-4A18-B077-89D9F820CFCC}"/>
              </a:ext>
            </a:extLst>
          </p:cNvPr>
          <p:cNvSpPr txBox="1">
            <a:spLocks noChangeArrowheads="1"/>
          </p:cNvSpPr>
          <p:nvPr/>
        </p:nvSpPr>
        <p:spPr bwMode="auto">
          <a:xfrm>
            <a:off x="1752600" y="1607185"/>
            <a:ext cx="609600" cy="55405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29" name="TextBox 4">
            <a:extLst>
              <a:ext uri="{FF2B5EF4-FFF2-40B4-BE49-F238E27FC236}">
                <a16:creationId xmlns:a16="http://schemas.microsoft.com/office/drawing/2014/main" id="{B80CAA86-541C-4D7E-BE16-10B72D85D0A3}"/>
              </a:ext>
            </a:extLst>
          </p:cNvPr>
          <p:cNvSpPr txBox="1">
            <a:spLocks noChangeArrowheads="1"/>
          </p:cNvSpPr>
          <p:nvPr/>
        </p:nvSpPr>
        <p:spPr bwMode="auto">
          <a:xfrm>
            <a:off x="3472587" y="1607185"/>
            <a:ext cx="990600" cy="55403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Na</a:t>
            </a:r>
            <a:r>
              <a:rPr lang="en-US" altLang="en-US" sz="3000" baseline="30000" dirty="0">
                <a:solidFill>
                  <a:schemeClr val="tx1">
                    <a:lumMod val="75000"/>
                    <a:lumOff val="25000"/>
                  </a:schemeClr>
                </a:solidFill>
                <a:latin typeface="Gill Sans MT" panose="020B0502020104020203" pitchFamily="34" charset="0"/>
                <a:ea typeface="MS PGothic" pitchFamily="34" charset="-128"/>
              </a:rPr>
              <a:t>+</a:t>
            </a:r>
          </a:p>
        </p:txBody>
      </p:sp>
      <p:grpSp>
        <p:nvGrpSpPr>
          <p:cNvPr id="30" name="Group 55">
            <a:extLst>
              <a:ext uri="{FF2B5EF4-FFF2-40B4-BE49-F238E27FC236}">
                <a16:creationId xmlns:a16="http://schemas.microsoft.com/office/drawing/2014/main" id="{CD85FB37-C633-4604-A556-95AB77AEA8EA}"/>
              </a:ext>
            </a:extLst>
          </p:cNvPr>
          <p:cNvGrpSpPr>
            <a:grpSpLocks/>
          </p:cNvGrpSpPr>
          <p:nvPr/>
        </p:nvGrpSpPr>
        <p:grpSpPr bwMode="auto">
          <a:xfrm>
            <a:off x="1479259" y="3176885"/>
            <a:ext cx="1066800" cy="1021074"/>
            <a:chOff x="914400" y="3566163"/>
            <a:chExt cx="1066800" cy="1021074"/>
          </a:xfrm>
        </p:grpSpPr>
        <p:grpSp>
          <p:nvGrpSpPr>
            <p:cNvPr id="31" name="Group 10">
              <a:extLst>
                <a:ext uri="{FF2B5EF4-FFF2-40B4-BE49-F238E27FC236}">
                  <a16:creationId xmlns:a16="http://schemas.microsoft.com/office/drawing/2014/main" id="{744D3791-8E40-40CC-B288-4DC1EDEB7872}"/>
                </a:ext>
              </a:extLst>
            </p:cNvPr>
            <p:cNvGrpSpPr>
              <a:grpSpLocks/>
            </p:cNvGrpSpPr>
            <p:nvPr/>
          </p:nvGrpSpPr>
          <p:grpSpPr bwMode="auto">
            <a:xfrm>
              <a:off x="914400" y="3566163"/>
              <a:ext cx="1066800" cy="797835"/>
              <a:chOff x="6096000" y="3413763"/>
              <a:chExt cx="1066800" cy="797835"/>
            </a:xfrm>
          </p:grpSpPr>
          <p:sp>
            <p:nvSpPr>
              <p:cNvPr id="33" name="TextBox 4">
                <a:extLst>
                  <a:ext uri="{FF2B5EF4-FFF2-40B4-BE49-F238E27FC236}">
                    <a16:creationId xmlns:a16="http://schemas.microsoft.com/office/drawing/2014/main" id="{0528189B-5FE0-431E-B26B-CCF4163BCA51}"/>
                  </a:ext>
                </a:extLst>
              </p:cNvPr>
              <p:cNvSpPr txBox="1">
                <a:spLocks noChangeArrowheads="1"/>
              </p:cNvSpPr>
              <p:nvPr/>
            </p:nvSpPr>
            <p:spPr bwMode="auto">
              <a:xfrm>
                <a:off x="6324600" y="3657600"/>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O</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sp>
            <p:nvSpPr>
              <p:cNvPr id="34" name="TextBox 4">
                <a:extLst>
                  <a:ext uri="{FF2B5EF4-FFF2-40B4-BE49-F238E27FC236}">
                    <a16:creationId xmlns:a16="http://schemas.microsoft.com/office/drawing/2014/main" id="{BE1AC141-F5F5-4B88-82EE-7BB853911587}"/>
                  </a:ext>
                </a:extLst>
              </p:cNvPr>
              <p:cNvSpPr txBox="1">
                <a:spLocks noChangeArrowheads="1"/>
              </p:cNvSpPr>
              <p:nvPr/>
            </p:nvSpPr>
            <p:spPr bwMode="auto">
              <a:xfrm>
                <a:off x="6324600" y="3413763"/>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sp>
            <p:nvSpPr>
              <p:cNvPr id="35" name="TextBox 4">
                <a:extLst>
                  <a:ext uri="{FF2B5EF4-FFF2-40B4-BE49-F238E27FC236}">
                    <a16:creationId xmlns:a16="http://schemas.microsoft.com/office/drawing/2014/main" id="{023F2571-6D14-4453-B035-CEB127FF1689}"/>
                  </a:ext>
                </a:extLst>
              </p:cNvPr>
              <p:cNvSpPr txBox="1">
                <a:spLocks noChangeArrowheads="1"/>
              </p:cNvSpPr>
              <p:nvPr/>
            </p:nvSpPr>
            <p:spPr bwMode="auto">
              <a:xfrm>
                <a:off x="6096000" y="3637002"/>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36" name="TextBox 4">
                <a:extLst>
                  <a:ext uri="{FF2B5EF4-FFF2-40B4-BE49-F238E27FC236}">
                    <a16:creationId xmlns:a16="http://schemas.microsoft.com/office/drawing/2014/main" id="{7342BD23-6E90-4792-97EB-1A7B63D80F57}"/>
                  </a:ext>
                </a:extLst>
              </p:cNvPr>
              <p:cNvSpPr txBox="1">
                <a:spLocks noChangeArrowheads="1"/>
              </p:cNvSpPr>
              <p:nvPr/>
            </p:nvSpPr>
            <p:spPr bwMode="auto">
              <a:xfrm>
                <a:off x="6553200" y="3637002"/>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grpSp>
        <p:sp>
          <p:nvSpPr>
            <p:cNvPr id="32" name="TextBox 4">
              <a:extLst>
                <a:ext uri="{FF2B5EF4-FFF2-40B4-BE49-F238E27FC236}">
                  <a16:creationId xmlns:a16="http://schemas.microsoft.com/office/drawing/2014/main" id="{3DE66DCE-BA1F-48BC-99D5-77BD1C27DAD5}"/>
                </a:ext>
              </a:extLst>
            </p:cNvPr>
            <p:cNvSpPr txBox="1">
              <a:spLocks noChangeArrowheads="1"/>
            </p:cNvSpPr>
            <p:nvPr/>
          </p:nvSpPr>
          <p:spPr bwMode="auto">
            <a:xfrm>
              <a:off x="1143000" y="4033239"/>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grpSp>
      <p:sp>
        <p:nvSpPr>
          <p:cNvPr id="37" name="TextBox 4">
            <a:extLst>
              <a:ext uri="{FF2B5EF4-FFF2-40B4-BE49-F238E27FC236}">
                <a16:creationId xmlns:a16="http://schemas.microsoft.com/office/drawing/2014/main" id="{64AA06DA-06A2-472C-A853-C0E4404B198D}"/>
              </a:ext>
            </a:extLst>
          </p:cNvPr>
          <p:cNvSpPr txBox="1">
            <a:spLocks noChangeArrowheads="1"/>
          </p:cNvSpPr>
          <p:nvPr/>
        </p:nvSpPr>
        <p:spPr bwMode="auto">
          <a:xfrm>
            <a:off x="694205" y="4144925"/>
            <a:ext cx="2536239" cy="369332"/>
          </a:xfrm>
          <a:prstGeom prst="rect">
            <a:avLst/>
          </a:prstGeom>
          <a:noFill/>
          <a:ln w="9525">
            <a:noFill/>
            <a:miter lim="800000"/>
            <a:headEnd/>
            <a:tailEnd/>
          </a:ln>
        </p:spPr>
        <p:txBody>
          <a:bodyPr wrap="square">
            <a:spAutoFit/>
          </a:bodyPr>
          <a:lstStyle/>
          <a:p>
            <a:pPr algn="ct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O:  1</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p</a:t>
            </a:r>
            <a:r>
              <a:rPr lang="en-US" altLang="en-US" baseline="30000" dirty="0">
                <a:solidFill>
                  <a:schemeClr val="tx1">
                    <a:lumMod val="75000"/>
                    <a:lumOff val="25000"/>
                  </a:schemeClr>
                </a:solidFill>
                <a:latin typeface="Gill Sans MT" panose="020B0502020104020203" pitchFamily="34" charset="0"/>
                <a:ea typeface="MS PGothic" pitchFamily="34" charset="-128"/>
              </a:rPr>
              <a:t>4</a:t>
            </a:r>
            <a:endParaRPr lang="en-US" altLang="en-US" baseline="-25000" dirty="0">
              <a:solidFill>
                <a:schemeClr val="tx1">
                  <a:lumMod val="75000"/>
                  <a:lumOff val="25000"/>
                </a:schemeClr>
              </a:solidFill>
              <a:latin typeface="Gill Sans MT" panose="020B0502020104020203" pitchFamily="34" charset="0"/>
              <a:ea typeface="MS PGothic" pitchFamily="34" charset="-128"/>
            </a:endParaRPr>
          </a:p>
        </p:txBody>
      </p:sp>
      <p:grpSp>
        <p:nvGrpSpPr>
          <p:cNvPr id="38" name="Group 63">
            <a:extLst>
              <a:ext uri="{FF2B5EF4-FFF2-40B4-BE49-F238E27FC236}">
                <a16:creationId xmlns:a16="http://schemas.microsoft.com/office/drawing/2014/main" id="{06EDE0AE-B085-49EE-AB32-38C2FBD8A1C4}"/>
              </a:ext>
            </a:extLst>
          </p:cNvPr>
          <p:cNvGrpSpPr>
            <a:grpSpLocks/>
          </p:cNvGrpSpPr>
          <p:nvPr/>
        </p:nvGrpSpPr>
        <p:grpSpPr bwMode="auto">
          <a:xfrm>
            <a:off x="3155804" y="4146421"/>
            <a:ext cx="3733800" cy="370820"/>
            <a:chOff x="5105400" y="4237911"/>
            <a:chExt cx="3733800" cy="370794"/>
          </a:xfrm>
        </p:grpSpPr>
        <p:sp>
          <p:nvSpPr>
            <p:cNvPr id="39" name="TextBox 4">
              <a:extLst>
                <a:ext uri="{FF2B5EF4-FFF2-40B4-BE49-F238E27FC236}">
                  <a16:creationId xmlns:a16="http://schemas.microsoft.com/office/drawing/2014/main" id="{FDDA5782-2FFE-42B7-8FE1-ECBCFDAC7AB5}"/>
                </a:ext>
              </a:extLst>
            </p:cNvPr>
            <p:cNvSpPr txBox="1">
              <a:spLocks noChangeArrowheads="1"/>
            </p:cNvSpPr>
            <p:nvPr/>
          </p:nvSpPr>
          <p:spPr bwMode="auto">
            <a:xfrm>
              <a:off x="5105400" y="4237911"/>
              <a:ext cx="3505200" cy="369306"/>
            </a:xfrm>
            <a:prstGeom prst="rect">
              <a:avLst/>
            </a:prstGeom>
            <a:noFill/>
            <a:ln w="9525">
              <a:noFill/>
              <a:miter lim="800000"/>
              <a:headEnd/>
              <a:tailEnd/>
            </a:ln>
          </p:spPr>
          <p:txBody>
            <a:bodyPr>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rPr>
                <a:t>O</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   1</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s</a:t>
              </a:r>
              <a:r>
                <a:rPr lang="en-US" altLang="en-US" baseline="30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2</a:t>
              </a:r>
              <a:r>
                <a:rPr lang="en-US" altLang="en-US" i="1" dirty="0">
                  <a:solidFill>
                    <a:schemeClr val="tx1">
                      <a:lumMod val="75000"/>
                      <a:lumOff val="25000"/>
                    </a:schemeClr>
                  </a:solidFill>
                  <a:latin typeface="Gill Sans MT" panose="020B0502020104020203" pitchFamily="34" charset="0"/>
                  <a:ea typeface="MS PGothic" pitchFamily="34" charset="-128"/>
                </a:rPr>
                <a:t>p</a:t>
              </a:r>
              <a:r>
                <a:rPr lang="en-US" altLang="en-US" baseline="30000" dirty="0">
                  <a:solidFill>
                    <a:schemeClr val="tx1">
                      <a:lumMod val="75000"/>
                      <a:lumOff val="25000"/>
                    </a:schemeClr>
                  </a:solidFill>
                  <a:latin typeface="Gill Sans MT" panose="020B0502020104020203" pitchFamily="34" charset="0"/>
                  <a:ea typeface="MS PGothic" pitchFamily="34" charset="-128"/>
                </a:rPr>
                <a:t>6</a:t>
              </a:r>
              <a:endParaRPr lang="en-US" altLang="en-US"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41" name="TextBox 4">
              <a:extLst>
                <a:ext uri="{FF2B5EF4-FFF2-40B4-BE49-F238E27FC236}">
                  <a16:creationId xmlns:a16="http://schemas.microsoft.com/office/drawing/2014/main" id="{1192B64F-7F21-4C87-853E-B44713AA08C6}"/>
                </a:ext>
              </a:extLst>
            </p:cNvPr>
            <p:cNvSpPr txBox="1">
              <a:spLocks noChangeArrowheads="1"/>
            </p:cNvSpPr>
            <p:nvPr/>
          </p:nvSpPr>
          <p:spPr bwMode="auto">
            <a:xfrm>
              <a:off x="5334000" y="4239399"/>
              <a:ext cx="3505200" cy="369306"/>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endParaRPr lang="en-US" altLang="en-US">
                <a:solidFill>
                  <a:schemeClr val="tx1">
                    <a:lumMod val="75000"/>
                    <a:lumOff val="25000"/>
                  </a:schemeClr>
                </a:solidFill>
                <a:latin typeface="Gill Sans MT" panose="020B0502020104020203" pitchFamily="34" charset="0"/>
                <a:ea typeface="MS PGothic" pitchFamily="34" charset="-128"/>
              </a:endParaRPr>
            </a:p>
          </p:txBody>
        </p:sp>
      </p:grpSp>
      <p:grpSp>
        <p:nvGrpSpPr>
          <p:cNvPr id="42" name="Group 87">
            <a:extLst>
              <a:ext uri="{FF2B5EF4-FFF2-40B4-BE49-F238E27FC236}">
                <a16:creationId xmlns:a16="http://schemas.microsoft.com/office/drawing/2014/main" id="{DD362D23-24EA-4CF5-9C37-A528FE432827}"/>
              </a:ext>
            </a:extLst>
          </p:cNvPr>
          <p:cNvGrpSpPr>
            <a:grpSpLocks/>
          </p:cNvGrpSpPr>
          <p:nvPr/>
        </p:nvGrpSpPr>
        <p:grpSpPr bwMode="auto">
          <a:xfrm>
            <a:off x="3345875" y="3120131"/>
            <a:ext cx="1485900" cy="1082037"/>
            <a:chOff x="4686300" y="3810000"/>
            <a:chExt cx="1485900" cy="1082037"/>
          </a:xfrm>
        </p:grpSpPr>
        <p:grpSp>
          <p:nvGrpSpPr>
            <p:cNvPr id="43" name="Group 83">
              <a:extLst>
                <a:ext uri="{FF2B5EF4-FFF2-40B4-BE49-F238E27FC236}">
                  <a16:creationId xmlns:a16="http://schemas.microsoft.com/office/drawing/2014/main" id="{66903936-CDD0-4E69-BA42-14E8BFE1FB21}"/>
                </a:ext>
              </a:extLst>
            </p:cNvPr>
            <p:cNvGrpSpPr>
              <a:grpSpLocks/>
            </p:cNvGrpSpPr>
            <p:nvPr/>
          </p:nvGrpSpPr>
          <p:grpSpPr bwMode="auto">
            <a:xfrm>
              <a:off x="4686300" y="3870963"/>
              <a:ext cx="1066800" cy="1021074"/>
              <a:chOff x="4686300" y="3870963"/>
              <a:chExt cx="1066800" cy="1021074"/>
            </a:xfrm>
          </p:grpSpPr>
          <p:sp>
            <p:nvSpPr>
              <p:cNvPr id="46" name="TextBox 4">
                <a:extLst>
                  <a:ext uri="{FF2B5EF4-FFF2-40B4-BE49-F238E27FC236}">
                    <a16:creationId xmlns:a16="http://schemas.microsoft.com/office/drawing/2014/main" id="{FC77A9E0-1F27-478B-9F02-F1A04C0CA73E}"/>
                  </a:ext>
                </a:extLst>
              </p:cNvPr>
              <p:cNvSpPr txBox="1">
                <a:spLocks noChangeArrowheads="1"/>
              </p:cNvSpPr>
              <p:nvPr/>
            </p:nvSpPr>
            <p:spPr bwMode="auto">
              <a:xfrm>
                <a:off x="4914900" y="4104501"/>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O</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grpSp>
            <p:nvGrpSpPr>
              <p:cNvPr id="47" name="Group 82">
                <a:extLst>
                  <a:ext uri="{FF2B5EF4-FFF2-40B4-BE49-F238E27FC236}">
                    <a16:creationId xmlns:a16="http://schemas.microsoft.com/office/drawing/2014/main" id="{F8F74BCA-3B82-4DFB-9B97-20C0F2F7D27F}"/>
                  </a:ext>
                </a:extLst>
              </p:cNvPr>
              <p:cNvGrpSpPr>
                <a:grpSpLocks/>
              </p:cNvGrpSpPr>
              <p:nvPr/>
            </p:nvGrpSpPr>
            <p:grpSpPr bwMode="auto">
              <a:xfrm>
                <a:off x="4686300" y="3870963"/>
                <a:ext cx="1066800" cy="1021074"/>
                <a:chOff x="5410200" y="4023363"/>
                <a:chExt cx="1066800" cy="1021074"/>
              </a:xfrm>
            </p:grpSpPr>
            <p:sp>
              <p:nvSpPr>
                <p:cNvPr id="48" name="TextBox 4">
                  <a:extLst>
                    <a:ext uri="{FF2B5EF4-FFF2-40B4-BE49-F238E27FC236}">
                      <a16:creationId xmlns:a16="http://schemas.microsoft.com/office/drawing/2014/main" id="{C4974B3B-4227-4DCC-A30C-A6FECF5D5D23}"/>
                    </a:ext>
                  </a:extLst>
                </p:cNvPr>
                <p:cNvSpPr txBox="1">
                  <a:spLocks noChangeArrowheads="1"/>
                </p:cNvSpPr>
                <p:nvPr/>
              </p:nvSpPr>
              <p:spPr bwMode="auto">
                <a:xfrm>
                  <a:off x="5638800" y="4023363"/>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sp>
              <p:nvSpPr>
                <p:cNvPr id="49" name="TextBox 4">
                  <a:extLst>
                    <a:ext uri="{FF2B5EF4-FFF2-40B4-BE49-F238E27FC236}">
                      <a16:creationId xmlns:a16="http://schemas.microsoft.com/office/drawing/2014/main" id="{510DCC2E-6546-4F49-9181-76F30A22D369}"/>
                    </a:ext>
                  </a:extLst>
                </p:cNvPr>
                <p:cNvSpPr txBox="1">
                  <a:spLocks noChangeArrowheads="1"/>
                </p:cNvSpPr>
                <p:nvPr/>
              </p:nvSpPr>
              <p:spPr bwMode="auto">
                <a:xfrm>
                  <a:off x="5638800" y="4490439"/>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grpSp>
              <p:nvGrpSpPr>
                <p:cNvPr id="50" name="Group 81">
                  <a:extLst>
                    <a:ext uri="{FF2B5EF4-FFF2-40B4-BE49-F238E27FC236}">
                      <a16:creationId xmlns:a16="http://schemas.microsoft.com/office/drawing/2014/main" id="{812EFCFC-DA4F-43B1-BBCC-C0E96840CAD9}"/>
                    </a:ext>
                  </a:extLst>
                </p:cNvPr>
                <p:cNvGrpSpPr>
                  <a:grpSpLocks/>
                </p:cNvGrpSpPr>
                <p:nvPr/>
              </p:nvGrpSpPr>
              <p:grpSpPr bwMode="auto">
                <a:xfrm>
                  <a:off x="5410200" y="4170402"/>
                  <a:ext cx="1066800" cy="706398"/>
                  <a:chOff x="5410200" y="4932402"/>
                  <a:chExt cx="1066800" cy="706398"/>
                </a:xfrm>
              </p:grpSpPr>
              <p:grpSp>
                <p:nvGrpSpPr>
                  <p:cNvPr id="51" name="Group 78">
                    <a:extLst>
                      <a:ext uri="{FF2B5EF4-FFF2-40B4-BE49-F238E27FC236}">
                        <a16:creationId xmlns:a16="http://schemas.microsoft.com/office/drawing/2014/main" id="{44278753-9736-46FF-A6EA-F49665256B90}"/>
                      </a:ext>
                    </a:extLst>
                  </p:cNvPr>
                  <p:cNvGrpSpPr>
                    <a:grpSpLocks/>
                  </p:cNvGrpSpPr>
                  <p:nvPr/>
                </p:nvGrpSpPr>
                <p:grpSpPr bwMode="auto">
                  <a:xfrm>
                    <a:off x="5867400" y="4932402"/>
                    <a:ext cx="609600" cy="706398"/>
                    <a:chOff x="6438900" y="4932402"/>
                    <a:chExt cx="609600" cy="706398"/>
                  </a:xfrm>
                </p:grpSpPr>
                <p:sp>
                  <p:nvSpPr>
                    <p:cNvPr id="55" name="TextBox 4">
                      <a:extLst>
                        <a:ext uri="{FF2B5EF4-FFF2-40B4-BE49-F238E27FC236}">
                          <a16:creationId xmlns:a16="http://schemas.microsoft.com/office/drawing/2014/main" id="{94D55202-7464-4C24-8F86-5B7B48D6A3DE}"/>
                        </a:ext>
                      </a:extLst>
                    </p:cNvPr>
                    <p:cNvSpPr txBox="1">
                      <a:spLocks noChangeArrowheads="1"/>
                    </p:cNvSpPr>
                    <p:nvPr/>
                  </p:nvSpPr>
                  <p:spPr bwMode="auto">
                    <a:xfrm>
                      <a:off x="6438900" y="4932402"/>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sp>
                  <p:nvSpPr>
                    <p:cNvPr id="56" name="TextBox 4">
                      <a:extLst>
                        <a:ext uri="{FF2B5EF4-FFF2-40B4-BE49-F238E27FC236}">
                          <a16:creationId xmlns:a16="http://schemas.microsoft.com/office/drawing/2014/main" id="{3A671F88-DC9E-4488-8152-31E8833FF937}"/>
                        </a:ext>
                      </a:extLst>
                    </p:cNvPr>
                    <p:cNvSpPr txBox="1">
                      <a:spLocks noChangeArrowheads="1"/>
                    </p:cNvSpPr>
                    <p:nvPr/>
                  </p:nvSpPr>
                  <p:spPr bwMode="auto">
                    <a:xfrm>
                      <a:off x="6438900" y="5084802"/>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grpSp>
              <p:grpSp>
                <p:nvGrpSpPr>
                  <p:cNvPr id="52" name="Group 77">
                    <a:extLst>
                      <a:ext uri="{FF2B5EF4-FFF2-40B4-BE49-F238E27FC236}">
                        <a16:creationId xmlns:a16="http://schemas.microsoft.com/office/drawing/2014/main" id="{1E9A920E-B127-45F6-BA22-2A9B6480AEBC}"/>
                      </a:ext>
                    </a:extLst>
                  </p:cNvPr>
                  <p:cNvGrpSpPr>
                    <a:grpSpLocks/>
                  </p:cNvGrpSpPr>
                  <p:nvPr/>
                </p:nvGrpSpPr>
                <p:grpSpPr bwMode="auto">
                  <a:xfrm>
                    <a:off x="5410200" y="4932402"/>
                    <a:ext cx="609600" cy="706398"/>
                    <a:chOff x="5410200" y="4932402"/>
                    <a:chExt cx="609600" cy="706398"/>
                  </a:xfrm>
                </p:grpSpPr>
                <p:sp>
                  <p:nvSpPr>
                    <p:cNvPr id="53" name="TextBox 4">
                      <a:extLst>
                        <a:ext uri="{FF2B5EF4-FFF2-40B4-BE49-F238E27FC236}">
                          <a16:creationId xmlns:a16="http://schemas.microsoft.com/office/drawing/2014/main" id="{A5095292-940B-4CC0-A264-D9E9E5A6432A}"/>
                        </a:ext>
                      </a:extLst>
                    </p:cNvPr>
                    <p:cNvSpPr txBox="1">
                      <a:spLocks noChangeArrowheads="1"/>
                    </p:cNvSpPr>
                    <p:nvPr/>
                  </p:nvSpPr>
                  <p:spPr bwMode="auto">
                    <a:xfrm>
                      <a:off x="5410200" y="4932402"/>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a:solidFill>
                          <a:schemeClr val="tx1">
                            <a:lumMod val="75000"/>
                            <a:lumOff val="25000"/>
                          </a:schemeClr>
                        </a:solidFill>
                        <a:latin typeface="Gill Sans MT" panose="020B0502020104020203" pitchFamily="34" charset="0"/>
                        <a:ea typeface="MS PGothic" pitchFamily="34" charset="-128"/>
                      </a:endParaRPr>
                    </a:p>
                  </p:txBody>
                </p:sp>
                <p:sp>
                  <p:nvSpPr>
                    <p:cNvPr id="54" name="TextBox 4">
                      <a:extLst>
                        <a:ext uri="{FF2B5EF4-FFF2-40B4-BE49-F238E27FC236}">
                          <a16:creationId xmlns:a16="http://schemas.microsoft.com/office/drawing/2014/main" id="{BE0CF687-5C6F-4FAD-957F-0512436F3249}"/>
                        </a:ext>
                      </a:extLst>
                    </p:cNvPr>
                    <p:cNvSpPr txBox="1">
                      <a:spLocks noChangeArrowheads="1"/>
                    </p:cNvSpPr>
                    <p:nvPr/>
                  </p:nvSpPr>
                  <p:spPr bwMode="auto">
                    <a:xfrm>
                      <a:off x="5410200" y="5084802"/>
                      <a:ext cx="609600" cy="553998"/>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chemeClr val="tx1">
                              <a:lumMod val="75000"/>
                              <a:lumOff val="25000"/>
                            </a:schemeClr>
                          </a:solidFill>
                          <a:latin typeface="Gill Sans MT" panose="020B0502020104020203" pitchFamily="34" charset="0"/>
                          <a:ea typeface="MS PGothic" pitchFamily="34" charset="-128"/>
                        </a:rPr>
                        <a:t>•</a:t>
                      </a:r>
                      <a:endParaRPr lang="en-US" altLang="en-US" sz="3000" baseline="-25000" dirty="0">
                        <a:solidFill>
                          <a:schemeClr val="tx1">
                            <a:lumMod val="75000"/>
                            <a:lumOff val="25000"/>
                          </a:schemeClr>
                        </a:solidFill>
                        <a:latin typeface="Gill Sans MT" panose="020B0502020104020203" pitchFamily="34" charset="0"/>
                        <a:ea typeface="MS PGothic" pitchFamily="34" charset="-128"/>
                      </a:endParaRPr>
                    </a:p>
                  </p:txBody>
                </p:sp>
              </p:grpSp>
            </p:grpSp>
          </p:grpSp>
        </p:grpSp>
        <p:sp>
          <p:nvSpPr>
            <p:cNvPr id="44" name="Double Bracket 84">
              <a:extLst>
                <a:ext uri="{FF2B5EF4-FFF2-40B4-BE49-F238E27FC236}">
                  <a16:creationId xmlns:a16="http://schemas.microsoft.com/office/drawing/2014/main" id="{10CC2CED-09AC-42A2-A806-9BD679F1695B}"/>
                </a:ext>
              </a:extLst>
            </p:cNvPr>
            <p:cNvSpPr>
              <a:spLocks noChangeArrowheads="1"/>
            </p:cNvSpPr>
            <p:nvPr/>
          </p:nvSpPr>
          <p:spPr bwMode="auto">
            <a:xfrm>
              <a:off x="4800600" y="3962400"/>
              <a:ext cx="838200" cy="838200"/>
            </a:xfrm>
            <a:prstGeom prst="bracketPair">
              <a:avLst>
                <a:gd name="adj" fmla="val 16667"/>
              </a:avLst>
            </a:prstGeom>
            <a:noFill/>
            <a:ln w="38100">
              <a:solidFill>
                <a:schemeClr val="tx1">
                  <a:lumMod val="75000"/>
                  <a:lumOff val="25000"/>
                </a:schemeClr>
              </a:solidFill>
              <a:round/>
              <a:headEnd/>
              <a:tailEnd/>
            </a:ln>
          </p:spPr>
          <p:txBody>
            <a:bodyPr/>
            <a:lstStyle/>
            <a:p>
              <a:pPr eaLnBrk="0" hangingPunct="0">
                <a:lnSpc>
                  <a:spcPct val="81000"/>
                </a:lnSpc>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ndParaRPr>
            </a:p>
          </p:txBody>
        </p:sp>
        <p:sp>
          <p:nvSpPr>
            <p:cNvPr id="45" name="TextBox 4">
              <a:extLst>
                <a:ext uri="{FF2B5EF4-FFF2-40B4-BE49-F238E27FC236}">
                  <a16:creationId xmlns:a16="http://schemas.microsoft.com/office/drawing/2014/main" id="{BBCD20EA-A65E-4EEC-BF4D-74F470E00854}"/>
                </a:ext>
              </a:extLst>
            </p:cNvPr>
            <p:cNvSpPr txBox="1">
              <a:spLocks noChangeArrowheads="1"/>
            </p:cNvSpPr>
            <p:nvPr/>
          </p:nvSpPr>
          <p:spPr bwMode="auto">
            <a:xfrm>
              <a:off x="5562600" y="3810000"/>
              <a:ext cx="609600" cy="40011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2000">
                  <a:solidFill>
                    <a:schemeClr val="tx1">
                      <a:lumMod val="75000"/>
                      <a:lumOff val="25000"/>
                    </a:schemeClr>
                  </a:solidFill>
                  <a:latin typeface="Gill Sans MT" panose="020B0502020104020203" pitchFamily="34" charset="0"/>
                  <a:ea typeface="MS PGothic" pitchFamily="34" charset="-128"/>
                </a:rPr>
                <a:t>2‒</a:t>
              </a:r>
              <a:endParaRPr lang="en-US" altLang="en-US" sz="2000" baseline="-25000">
                <a:solidFill>
                  <a:schemeClr val="tx1">
                    <a:lumMod val="75000"/>
                    <a:lumOff val="25000"/>
                  </a:schemeClr>
                </a:solidFill>
                <a:latin typeface="Gill Sans MT" panose="020B0502020104020203" pitchFamily="34" charset="0"/>
                <a:ea typeface="MS PGothic" pitchFamily="34" charset="-128"/>
              </a:endParaRPr>
            </a:p>
          </p:txBody>
        </p:sp>
      </p:grpSp>
      <p:cxnSp>
        <p:nvCxnSpPr>
          <p:cNvPr id="57" name="Straight Arrow Connector 51">
            <a:extLst>
              <a:ext uri="{FF2B5EF4-FFF2-40B4-BE49-F238E27FC236}">
                <a16:creationId xmlns:a16="http://schemas.microsoft.com/office/drawing/2014/main" id="{685120B4-5D6D-4C8B-82ED-8E6A724D1CC8}"/>
              </a:ext>
            </a:extLst>
          </p:cNvPr>
          <p:cNvCxnSpPr>
            <a:cxnSpLocks noChangeShapeType="1"/>
          </p:cNvCxnSpPr>
          <p:nvPr/>
        </p:nvCxnSpPr>
        <p:spPr bwMode="auto">
          <a:xfrm>
            <a:off x="2684351" y="4329591"/>
            <a:ext cx="387795" cy="1588"/>
          </a:xfrm>
          <a:prstGeom prst="straightConnector1">
            <a:avLst/>
          </a:prstGeom>
          <a:noFill/>
          <a:ln w="38100">
            <a:solidFill>
              <a:schemeClr val="tx1">
                <a:lumMod val="75000"/>
                <a:lumOff val="25000"/>
              </a:schemeClr>
            </a:solidFill>
            <a:round/>
            <a:headEnd/>
            <a:tailEnd type="triangle" w="med" len="med"/>
          </a:ln>
        </p:spPr>
      </p:cxnSp>
      <p:cxnSp>
        <p:nvCxnSpPr>
          <p:cNvPr id="61" name="Straight Connector 60">
            <a:extLst>
              <a:ext uri="{FF2B5EF4-FFF2-40B4-BE49-F238E27FC236}">
                <a16:creationId xmlns:a16="http://schemas.microsoft.com/office/drawing/2014/main" id="{D1D93768-E692-4845-B77A-E58501C9FE2D}"/>
              </a:ext>
            </a:extLst>
          </p:cNvPr>
          <p:cNvCxnSpPr/>
          <p:nvPr/>
        </p:nvCxnSpPr>
        <p:spPr>
          <a:xfrm>
            <a:off x="0" y="4640502"/>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TextBox 4">
            <a:extLst>
              <a:ext uri="{FF2B5EF4-FFF2-40B4-BE49-F238E27FC236}">
                <a16:creationId xmlns:a16="http://schemas.microsoft.com/office/drawing/2014/main" id="{0F3D7660-0E73-4F61-9FE3-8FFBE762CC95}"/>
              </a:ext>
            </a:extLst>
          </p:cNvPr>
          <p:cNvSpPr txBox="1">
            <a:spLocks noChangeArrowheads="1"/>
          </p:cNvSpPr>
          <p:nvPr/>
        </p:nvSpPr>
        <p:spPr bwMode="auto">
          <a:xfrm>
            <a:off x="-1" y="4666804"/>
            <a:ext cx="9144000" cy="386324"/>
          </a:xfrm>
          <a:prstGeom prst="rect">
            <a:avLst/>
          </a:prstGeom>
          <a:noFill/>
          <a:ln w="9525">
            <a:noFill/>
            <a:miter lim="800000"/>
            <a:headEnd/>
            <a:tailEnd/>
          </a:ln>
        </p:spPr>
        <p:txBody>
          <a:bodyPr wrap="square">
            <a:spAutoFit/>
          </a:bodyPr>
          <a:lstStyle/>
          <a:p>
            <a:pPr eaLnBrk="0" hangingPunct="0">
              <a:lnSpc>
                <a:spcPct val="115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Write Lewis dot symbols for (a) fluoride ion (F</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(b) potassium ion (K</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and (c) sulfide ion (S</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p:sp>
        <p:nvSpPr>
          <p:cNvPr id="63" name="TextBox 4">
            <a:extLst>
              <a:ext uri="{FF2B5EF4-FFF2-40B4-BE49-F238E27FC236}">
                <a16:creationId xmlns:a16="http://schemas.microsoft.com/office/drawing/2014/main" id="{11361D65-F0DC-4293-B823-85B1459C3F45}"/>
              </a:ext>
            </a:extLst>
          </p:cNvPr>
          <p:cNvSpPr txBox="1">
            <a:spLocks noChangeArrowheads="1"/>
          </p:cNvSpPr>
          <p:nvPr/>
        </p:nvSpPr>
        <p:spPr bwMode="auto">
          <a:xfrm>
            <a:off x="158771" y="5070292"/>
            <a:ext cx="8534400" cy="1631950"/>
          </a:xfrm>
          <a:prstGeom prst="rect">
            <a:avLst/>
          </a:prstGeom>
          <a:noFill/>
          <a:ln w="9525">
            <a:noFill/>
            <a:miter lim="800000"/>
            <a:headEnd/>
            <a:tailEnd/>
          </a:ln>
        </p:spPr>
        <p:txBody>
          <a:bodyPr>
            <a:spAutoFit/>
          </a:bodyPr>
          <a:lstStyle/>
          <a:p>
            <a:pPr eaLnBrk="0" hangingPunct="0">
              <a:buClr>
                <a:srgbClr val="000000"/>
              </a:buClr>
            </a:pPr>
            <a:r>
              <a:rPr lang="en-US" altLang="en-US" sz="2000" dirty="0">
                <a:solidFill>
                  <a:schemeClr val="tx1">
                    <a:lumMod val="75000"/>
                    <a:lumOff val="25000"/>
                  </a:schemeClr>
                </a:solidFill>
                <a:latin typeface="Times New Roman" pitchFamily="18" charset="0"/>
                <a:ea typeface="MS PGothic" pitchFamily="34" charset="-128"/>
                <a:cs typeface="Times New Roman" pitchFamily="18" charset="0"/>
              </a:rPr>
              <a:t>(a) </a:t>
            </a:r>
          </a:p>
          <a:p>
            <a:pPr eaLnBrk="0" hangingPunct="0">
              <a:buClr>
                <a:srgbClr val="000000"/>
              </a:buClr>
            </a:pPr>
            <a:endParaRPr lang="en-US" altLang="en-US" sz="2000" dirty="0">
              <a:solidFill>
                <a:schemeClr val="tx1">
                  <a:lumMod val="75000"/>
                  <a:lumOff val="25000"/>
                </a:schemeClr>
              </a:solidFill>
              <a:latin typeface="Times New Roman" pitchFamily="18" charset="0"/>
              <a:ea typeface="MS PGothic" pitchFamily="34" charset="-128"/>
              <a:cs typeface="Times New Roman" pitchFamily="18" charset="0"/>
            </a:endParaRPr>
          </a:p>
          <a:p>
            <a:pPr eaLnBrk="0" hangingPunct="0">
              <a:buClr>
                <a:srgbClr val="000000"/>
              </a:buClr>
            </a:pPr>
            <a:r>
              <a:rPr lang="en-US" altLang="en-US" sz="2000" dirty="0">
                <a:solidFill>
                  <a:schemeClr val="tx1">
                    <a:lumMod val="75000"/>
                    <a:lumOff val="25000"/>
                  </a:schemeClr>
                </a:solidFill>
                <a:latin typeface="Times New Roman" pitchFamily="18" charset="0"/>
                <a:ea typeface="MS PGothic" pitchFamily="34" charset="-128"/>
                <a:cs typeface="Times New Roman" pitchFamily="18" charset="0"/>
              </a:rPr>
              <a:t>(b) K</a:t>
            </a:r>
            <a:r>
              <a:rPr lang="en-US" altLang="en-US" sz="2000" baseline="30000" dirty="0">
                <a:solidFill>
                  <a:schemeClr val="tx1">
                    <a:lumMod val="75000"/>
                    <a:lumOff val="25000"/>
                  </a:schemeClr>
                </a:solidFill>
                <a:latin typeface="Times New Roman" pitchFamily="18" charset="0"/>
                <a:ea typeface="MS PGothic" pitchFamily="34" charset="-128"/>
                <a:cs typeface="Times New Roman" pitchFamily="18" charset="0"/>
              </a:rPr>
              <a:t>+</a:t>
            </a:r>
          </a:p>
          <a:p>
            <a:pPr eaLnBrk="0" hangingPunct="0">
              <a:buClr>
                <a:srgbClr val="000000"/>
              </a:buClr>
            </a:pPr>
            <a:endParaRPr lang="en-US" altLang="en-US" sz="2000" dirty="0">
              <a:solidFill>
                <a:schemeClr val="tx1">
                  <a:lumMod val="75000"/>
                  <a:lumOff val="25000"/>
                </a:schemeClr>
              </a:solidFill>
              <a:latin typeface="Times New Roman" pitchFamily="18" charset="0"/>
              <a:ea typeface="MS PGothic" pitchFamily="34" charset="-128"/>
              <a:cs typeface="Times New Roman" pitchFamily="18" charset="0"/>
            </a:endParaRPr>
          </a:p>
          <a:p>
            <a:pPr eaLnBrk="0" hangingPunct="0">
              <a:buClr>
                <a:srgbClr val="000000"/>
              </a:buClr>
            </a:pPr>
            <a:r>
              <a:rPr lang="en-US" altLang="en-US" sz="2000" dirty="0">
                <a:solidFill>
                  <a:schemeClr val="tx1">
                    <a:lumMod val="75000"/>
                    <a:lumOff val="25000"/>
                  </a:schemeClr>
                </a:solidFill>
                <a:latin typeface="Times New Roman" pitchFamily="18" charset="0"/>
                <a:ea typeface="MS PGothic" pitchFamily="34" charset="-128"/>
                <a:cs typeface="Times New Roman" pitchFamily="18" charset="0"/>
              </a:rPr>
              <a:t>(c)</a:t>
            </a:r>
          </a:p>
        </p:txBody>
      </p:sp>
      <p:pic>
        <p:nvPicPr>
          <p:cNvPr id="83" name="Picture 82" descr="A close up of a logo&#10;&#10;Description automatically generated">
            <a:extLst>
              <a:ext uri="{FF2B5EF4-FFF2-40B4-BE49-F238E27FC236}">
                <a16:creationId xmlns:a16="http://schemas.microsoft.com/office/drawing/2014/main" id="{79D90180-3031-4A9C-8908-C264187C3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15" y="4925964"/>
            <a:ext cx="779085" cy="794067"/>
          </a:xfrm>
          <a:prstGeom prst="rect">
            <a:avLst/>
          </a:prstGeom>
        </p:spPr>
      </p:pic>
      <p:pic>
        <p:nvPicPr>
          <p:cNvPr id="88" name="Picture 87" descr="A close up of a logo&#10;&#10;Description automatically generated">
            <a:extLst>
              <a:ext uri="{FF2B5EF4-FFF2-40B4-BE49-F238E27FC236}">
                <a16:creationId xmlns:a16="http://schemas.microsoft.com/office/drawing/2014/main" id="{722C5848-B3E8-412F-A423-2BF86395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15" y="6172487"/>
            <a:ext cx="711660" cy="715001"/>
          </a:xfrm>
          <a:prstGeom prst="rect">
            <a:avLst/>
          </a:prstGeom>
        </p:spPr>
      </p:pic>
    </p:spTree>
    <p:extLst>
      <p:ext uri="{BB962C8B-B14F-4D97-AF65-F5344CB8AC3E}">
        <p14:creationId xmlns:p14="http://schemas.microsoft.com/office/powerpoint/2010/main" val="990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38</a:t>
            </a:fld>
            <a:endParaRPr lang="en-US" dirty="0">
              <a:solidFill>
                <a:schemeClr val="bg1"/>
              </a:solidFill>
            </a:endParaRPr>
          </a:p>
        </p:txBody>
      </p:sp>
      <p:sp>
        <p:nvSpPr>
          <p:cNvPr id="8" name="Text Placeholder 2">
            <a:extLst>
              <a:ext uri="{FF2B5EF4-FFF2-40B4-BE49-F238E27FC236}">
                <a16:creationId xmlns:a16="http://schemas.microsoft.com/office/drawing/2014/main" id="{4038E0CE-175A-4C24-B8C9-9CA166D7486B}"/>
              </a:ext>
            </a:extLst>
          </p:cNvPr>
          <p:cNvSpPr txBox="1">
            <a:spLocks/>
          </p:cNvSpPr>
          <p:nvPr/>
        </p:nvSpPr>
        <p:spPr>
          <a:xfrm>
            <a:off x="0" y="1074738"/>
            <a:ext cx="91440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What are the valence electrons and Lewis dot diagrams for the following elements?</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Mg</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P</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Se</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Li</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9" name="Rectangle 2">
            <a:extLst>
              <a:ext uri="{FF2B5EF4-FFF2-40B4-BE49-F238E27FC236}">
                <a16:creationId xmlns:a16="http://schemas.microsoft.com/office/drawing/2014/main" id="{4A574E8B-58DF-44F4-864F-FBD7832C742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PQuestion">
            <a:extLst>
              <a:ext uri="{FF2B5EF4-FFF2-40B4-BE49-F238E27FC236}">
                <a16:creationId xmlns:a16="http://schemas.microsoft.com/office/drawing/2014/main" id="{60AD0BA0-9649-40B1-8225-2F46F709D104}"/>
              </a:ext>
            </a:extLst>
          </p:cNvPr>
          <p:cNvSpPr txBox="1">
            <a:spLocks/>
          </p:cNvSpPr>
          <p:nvPr/>
        </p:nvSpPr>
        <p:spPr>
          <a:xfrm>
            <a:off x="0" y="4640262"/>
            <a:ext cx="816718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a:solidFill>
                  <a:schemeClr val="tx1">
                    <a:lumMod val="75000"/>
                    <a:lumOff val="25000"/>
                  </a:schemeClr>
                </a:solidFill>
                <a:latin typeface="Gill Sans MT" panose="020B0502020104020203" pitchFamily="34" charset="0"/>
                <a:cs typeface="Arial" panose="020B0604020202020204" pitchFamily="34" charset="0"/>
              </a:rPr>
              <a:t>What are the valence set of electrons for Si?</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11" name="TPAnswers">
            <a:extLst>
              <a:ext uri="{FF2B5EF4-FFF2-40B4-BE49-F238E27FC236}">
                <a16:creationId xmlns:a16="http://schemas.microsoft.com/office/drawing/2014/main" id="{1BB2883B-42A6-4F76-AD51-EA224FC5EAD8}"/>
              </a:ext>
            </a:extLst>
          </p:cNvPr>
          <p:cNvSpPr txBox="1">
            <a:spLocks/>
          </p:cNvSpPr>
          <p:nvPr>
            <p:custDataLst>
              <p:tags r:id="rId1"/>
            </p:custDataLst>
          </p:nvPr>
        </p:nvSpPr>
        <p:spPr>
          <a:xfrm>
            <a:off x="291019" y="5113527"/>
            <a:ext cx="4083591" cy="17133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AutoNum type="alphaUcPeriod"/>
            </a:pPr>
            <a:r>
              <a:rPr lang="en-US" altLang="en-US" sz="1800" dirty="0">
                <a:solidFill>
                  <a:schemeClr val="tx1">
                    <a:lumMod val="75000"/>
                    <a:lumOff val="25000"/>
                  </a:schemeClr>
                </a:solidFill>
                <a:latin typeface="Gill Sans MT" panose="020B0502020104020203" pitchFamily="34" charset="0"/>
              </a:rPr>
              <a:t>3s</a:t>
            </a:r>
            <a:r>
              <a:rPr lang="en-US" altLang="en-US" sz="1800" baseline="30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3p</a:t>
            </a:r>
            <a:r>
              <a:rPr lang="en-US" altLang="en-US" sz="1800" baseline="30000" dirty="0">
                <a:solidFill>
                  <a:schemeClr val="tx1">
                    <a:lumMod val="75000"/>
                    <a:lumOff val="25000"/>
                  </a:schemeClr>
                </a:solidFill>
                <a:latin typeface="Gill Sans MT" panose="020B0502020104020203" pitchFamily="34" charset="0"/>
              </a:rPr>
              <a:t>2</a:t>
            </a:r>
          </a:p>
          <a:p>
            <a:pPr marL="609600" indent="-609600">
              <a:buFontTx/>
              <a:buAutoNum type="alphaUcPeriod"/>
            </a:pPr>
            <a:r>
              <a:rPr lang="en-US" altLang="en-US" sz="1800" dirty="0">
                <a:solidFill>
                  <a:schemeClr val="tx1">
                    <a:lumMod val="75000"/>
                    <a:lumOff val="25000"/>
                  </a:schemeClr>
                </a:solidFill>
                <a:latin typeface="Gill Sans MT" panose="020B0502020104020203" pitchFamily="34" charset="0"/>
              </a:rPr>
              <a:t>2s</a:t>
            </a:r>
            <a:r>
              <a:rPr lang="en-US" altLang="en-US" sz="1800" baseline="30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2p</a:t>
            </a:r>
            <a:r>
              <a:rPr lang="en-US" altLang="en-US" sz="1800" baseline="30000" dirty="0">
                <a:solidFill>
                  <a:schemeClr val="tx1">
                    <a:lumMod val="75000"/>
                    <a:lumOff val="25000"/>
                  </a:schemeClr>
                </a:solidFill>
                <a:latin typeface="Gill Sans MT" panose="020B0502020104020203" pitchFamily="34" charset="0"/>
              </a:rPr>
              <a:t>6</a:t>
            </a:r>
          </a:p>
          <a:p>
            <a:pPr marL="609600" indent="-609600">
              <a:buFontTx/>
              <a:buAutoNum type="alphaUcPeriod"/>
            </a:pPr>
            <a:r>
              <a:rPr lang="en-US" altLang="en-US" sz="1800" dirty="0">
                <a:solidFill>
                  <a:schemeClr val="tx1">
                    <a:lumMod val="75000"/>
                    <a:lumOff val="25000"/>
                  </a:schemeClr>
                </a:solidFill>
                <a:latin typeface="Gill Sans MT" panose="020B0502020104020203" pitchFamily="34" charset="0"/>
              </a:rPr>
              <a:t>2s</a:t>
            </a:r>
            <a:r>
              <a:rPr lang="en-US" altLang="en-US" sz="1800" baseline="30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2p</a:t>
            </a:r>
            <a:r>
              <a:rPr lang="en-US" altLang="en-US" sz="1800" baseline="30000" dirty="0">
                <a:solidFill>
                  <a:schemeClr val="tx1">
                    <a:lumMod val="75000"/>
                    <a:lumOff val="25000"/>
                  </a:schemeClr>
                </a:solidFill>
                <a:latin typeface="Gill Sans MT" panose="020B0502020104020203" pitchFamily="34" charset="0"/>
              </a:rPr>
              <a:t>6</a:t>
            </a:r>
            <a:r>
              <a:rPr lang="en-US" altLang="en-US" sz="1800" dirty="0">
                <a:solidFill>
                  <a:schemeClr val="tx1">
                    <a:lumMod val="75000"/>
                    <a:lumOff val="25000"/>
                  </a:schemeClr>
                </a:solidFill>
                <a:latin typeface="Gill Sans MT" panose="020B0502020104020203" pitchFamily="34" charset="0"/>
              </a:rPr>
              <a:t>3s</a:t>
            </a:r>
            <a:r>
              <a:rPr lang="en-US" altLang="en-US" sz="1800" baseline="30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3p</a:t>
            </a:r>
            <a:r>
              <a:rPr lang="en-US" altLang="en-US" sz="1800" baseline="30000" dirty="0">
                <a:solidFill>
                  <a:schemeClr val="tx1">
                    <a:lumMod val="75000"/>
                    <a:lumOff val="25000"/>
                  </a:schemeClr>
                </a:solidFill>
                <a:latin typeface="Gill Sans MT" panose="020B0502020104020203" pitchFamily="34" charset="0"/>
              </a:rPr>
              <a:t>2</a:t>
            </a:r>
          </a:p>
          <a:p>
            <a:pPr marL="609600" indent="-609600">
              <a:buFontTx/>
              <a:buAutoNum type="alphaUcPeriod"/>
            </a:pPr>
            <a:r>
              <a:rPr lang="en-US" altLang="en-US" sz="1800" dirty="0">
                <a:solidFill>
                  <a:schemeClr val="tx1">
                    <a:lumMod val="75000"/>
                    <a:lumOff val="25000"/>
                  </a:schemeClr>
                </a:solidFill>
                <a:latin typeface="Gill Sans MT" panose="020B0502020104020203" pitchFamily="34" charset="0"/>
              </a:rPr>
              <a:t>3s</a:t>
            </a:r>
            <a:r>
              <a:rPr lang="en-US" altLang="en-US" sz="1800" baseline="30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3p</a:t>
            </a:r>
            <a:r>
              <a:rPr lang="en-US" altLang="en-US" sz="1800" baseline="30000" dirty="0">
                <a:solidFill>
                  <a:schemeClr val="tx1">
                    <a:lumMod val="75000"/>
                    <a:lumOff val="25000"/>
                  </a:schemeClr>
                </a:solidFill>
                <a:latin typeface="Gill Sans MT" panose="020B0502020104020203" pitchFamily="34" charset="0"/>
              </a:rPr>
              <a:t>1</a:t>
            </a:r>
            <a:endParaRPr lang="en-US" altLang="en-US" sz="1800" b="1" dirty="0">
              <a:solidFill>
                <a:schemeClr val="tx1">
                  <a:lumMod val="75000"/>
                  <a:lumOff val="25000"/>
                </a:schemeClr>
              </a:solidFill>
              <a:latin typeface="Gill Sans MT" panose="020B0502020104020203" pitchFamily="34" charset="0"/>
            </a:endParaRPr>
          </a:p>
        </p:txBody>
      </p:sp>
      <p:sp>
        <p:nvSpPr>
          <p:cNvPr id="7" name="TextBox 6">
            <a:extLst>
              <a:ext uri="{FF2B5EF4-FFF2-40B4-BE49-F238E27FC236}">
                <a16:creationId xmlns:a16="http://schemas.microsoft.com/office/drawing/2014/main" id="{F512CD78-EA5D-423B-BAA9-217DE4F804CF}"/>
              </a:ext>
            </a:extLst>
          </p:cNvPr>
          <p:cNvSpPr txBox="1"/>
          <p:nvPr/>
        </p:nvSpPr>
        <p:spPr>
          <a:xfrm>
            <a:off x="1037419" y="1788466"/>
            <a:ext cx="787395"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[Mg]</a:t>
            </a:r>
            <a:r>
              <a:rPr lang="en-US" baseline="30000" dirty="0">
                <a:solidFill>
                  <a:srgbClr val="E47588"/>
                </a:solidFill>
                <a:latin typeface="Gill Sans MT" panose="020B0502020104020203" pitchFamily="34" charset="0"/>
              </a:rPr>
              <a:t>2+</a:t>
            </a:r>
            <a:endParaRPr lang="en-US" dirty="0">
              <a:solidFill>
                <a:srgbClr val="E47588"/>
              </a:solidFill>
              <a:latin typeface="Gill Sans MT" panose="020B0502020104020203" pitchFamily="34" charset="0"/>
            </a:endParaRPr>
          </a:p>
        </p:txBody>
      </p:sp>
      <p:sp>
        <p:nvSpPr>
          <p:cNvPr id="18" name="TextBox 17">
            <a:extLst>
              <a:ext uri="{FF2B5EF4-FFF2-40B4-BE49-F238E27FC236}">
                <a16:creationId xmlns:a16="http://schemas.microsoft.com/office/drawing/2014/main" id="{334BF588-82EE-42CC-82D9-4407292F55C2}"/>
              </a:ext>
            </a:extLst>
          </p:cNvPr>
          <p:cNvSpPr txBox="1"/>
          <p:nvPr/>
        </p:nvSpPr>
        <p:spPr>
          <a:xfrm>
            <a:off x="1037419" y="4038262"/>
            <a:ext cx="59343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[Li]</a:t>
            </a:r>
            <a:r>
              <a:rPr lang="en-US" baseline="30000" dirty="0">
                <a:solidFill>
                  <a:srgbClr val="E47588"/>
                </a:solidFill>
                <a:latin typeface="Gill Sans MT" panose="020B0502020104020203" pitchFamily="34" charset="0"/>
              </a:rPr>
              <a:t>+</a:t>
            </a:r>
            <a:endParaRPr lang="en-US" dirty="0">
              <a:solidFill>
                <a:srgbClr val="E47588"/>
              </a:solidFill>
              <a:latin typeface="Gill Sans MT" panose="020B0502020104020203" pitchFamily="34" charset="0"/>
            </a:endParaRPr>
          </a:p>
        </p:txBody>
      </p:sp>
      <p:grpSp>
        <p:nvGrpSpPr>
          <p:cNvPr id="20" name="Group 19">
            <a:extLst>
              <a:ext uri="{FF2B5EF4-FFF2-40B4-BE49-F238E27FC236}">
                <a16:creationId xmlns:a16="http://schemas.microsoft.com/office/drawing/2014/main" id="{059CF15A-4228-4866-B8AC-1D6B10A0D41E}"/>
              </a:ext>
            </a:extLst>
          </p:cNvPr>
          <p:cNvGrpSpPr>
            <a:grpSpLocks/>
          </p:cNvGrpSpPr>
          <p:nvPr/>
        </p:nvGrpSpPr>
        <p:grpSpPr bwMode="auto">
          <a:xfrm>
            <a:off x="788581" y="3030216"/>
            <a:ext cx="992072" cy="883143"/>
            <a:chOff x="982719" y="3669185"/>
            <a:chExt cx="992072" cy="883144"/>
          </a:xfrm>
        </p:grpSpPr>
        <p:grpSp>
          <p:nvGrpSpPr>
            <p:cNvPr id="21" name="Group 10">
              <a:extLst>
                <a:ext uri="{FF2B5EF4-FFF2-40B4-BE49-F238E27FC236}">
                  <a16:creationId xmlns:a16="http://schemas.microsoft.com/office/drawing/2014/main" id="{5406F9AB-853E-42A3-A560-0F7A9CD94364}"/>
                </a:ext>
              </a:extLst>
            </p:cNvPr>
            <p:cNvGrpSpPr>
              <a:grpSpLocks/>
            </p:cNvGrpSpPr>
            <p:nvPr/>
          </p:nvGrpSpPr>
          <p:grpSpPr bwMode="auto">
            <a:xfrm>
              <a:off x="982719" y="3669185"/>
              <a:ext cx="992072" cy="723536"/>
              <a:chOff x="6164319" y="3516785"/>
              <a:chExt cx="992072" cy="723536"/>
            </a:xfrm>
          </p:grpSpPr>
          <p:sp>
            <p:nvSpPr>
              <p:cNvPr id="23" name="TextBox 4">
                <a:extLst>
                  <a:ext uri="{FF2B5EF4-FFF2-40B4-BE49-F238E27FC236}">
                    <a16:creationId xmlns:a16="http://schemas.microsoft.com/office/drawing/2014/main" id="{CDE3D763-62D0-4320-9F25-516267DBC57C}"/>
                  </a:ext>
                </a:extLst>
              </p:cNvPr>
              <p:cNvSpPr txBox="1">
                <a:spLocks noChangeArrowheads="1"/>
              </p:cNvSpPr>
              <p:nvPr/>
            </p:nvSpPr>
            <p:spPr bwMode="auto">
              <a:xfrm>
                <a:off x="6353175" y="3667413"/>
                <a:ext cx="609600" cy="40011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baseline="-25000" dirty="0">
                    <a:solidFill>
                      <a:srgbClr val="E47588"/>
                    </a:solidFill>
                    <a:latin typeface="Gill Sans MT" panose="020B0502020104020203" pitchFamily="34" charset="0"/>
                    <a:ea typeface="MS PGothic" pitchFamily="34" charset="-128"/>
                  </a:rPr>
                  <a:t>Se</a:t>
                </a:r>
              </a:p>
            </p:txBody>
          </p:sp>
          <p:sp>
            <p:nvSpPr>
              <p:cNvPr id="24" name="TextBox 4">
                <a:extLst>
                  <a:ext uri="{FF2B5EF4-FFF2-40B4-BE49-F238E27FC236}">
                    <a16:creationId xmlns:a16="http://schemas.microsoft.com/office/drawing/2014/main" id="{4A1BECC7-778A-4D60-8FEC-233B0B5818D6}"/>
                  </a:ext>
                </a:extLst>
              </p:cNvPr>
              <p:cNvSpPr txBox="1">
                <a:spLocks noChangeArrowheads="1"/>
              </p:cNvSpPr>
              <p:nvPr/>
            </p:nvSpPr>
            <p:spPr bwMode="auto">
              <a:xfrm>
                <a:off x="6360318" y="3516785"/>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rgbClr val="E47588"/>
                    </a:solidFill>
                    <a:latin typeface="Gill Sans MT" panose="020B0502020104020203" pitchFamily="34" charset="0"/>
                    <a:ea typeface="MS PGothic" pitchFamily="34" charset="-128"/>
                  </a:rPr>
                  <a:t>••</a:t>
                </a:r>
                <a:endParaRPr lang="en-US" altLang="en-US" sz="3000" baseline="-25000" dirty="0">
                  <a:solidFill>
                    <a:srgbClr val="E47588"/>
                  </a:solidFill>
                  <a:latin typeface="Gill Sans MT" panose="020B0502020104020203" pitchFamily="34" charset="0"/>
                  <a:ea typeface="MS PGothic" pitchFamily="34" charset="-128"/>
                </a:endParaRPr>
              </a:p>
            </p:txBody>
          </p:sp>
          <p:sp>
            <p:nvSpPr>
              <p:cNvPr id="25" name="TextBox 4">
                <a:extLst>
                  <a:ext uri="{FF2B5EF4-FFF2-40B4-BE49-F238E27FC236}">
                    <a16:creationId xmlns:a16="http://schemas.microsoft.com/office/drawing/2014/main" id="{238F1682-D44C-4039-A5F7-D2BC4E101A16}"/>
                  </a:ext>
                </a:extLst>
              </p:cNvPr>
              <p:cNvSpPr txBox="1">
                <a:spLocks noChangeArrowheads="1"/>
              </p:cNvSpPr>
              <p:nvPr/>
            </p:nvSpPr>
            <p:spPr bwMode="auto">
              <a:xfrm>
                <a:off x="6164319" y="3691071"/>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rgbClr val="E47588"/>
                    </a:solidFill>
                    <a:latin typeface="Gill Sans MT" panose="020B0502020104020203" pitchFamily="34" charset="0"/>
                    <a:ea typeface="MS PGothic" pitchFamily="34" charset="-128"/>
                  </a:rPr>
                  <a:t>•</a:t>
                </a:r>
                <a:endParaRPr lang="en-US" altLang="en-US" sz="3000" baseline="-25000" dirty="0">
                  <a:solidFill>
                    <a:srgbClr val="E47588"/>
                  </a:solidFill>
                  <a:latin typeface="Gill Sans MT" panose="020B0502020104020203" pitchFamily="34" charset="0"/>
                  <a:ea typeface="MS PGothic" pitchFamily="34" charset="-128"/>
                </a:endParaRPr>
              </a:p>
            </p:txBody>
          </p:sp>
          <p:sp>
            <p:nvSpPr>
              <p:cNvPr id="26" name="TextBox 4">
                <a:extLst>
                  <a:ext uri="{FF2B5EF4-FFF2-40B4-BE49-F238E27FC236}">
                    <a16:creationId xmlns:a16="http://schemas.microsoft.com/office/drawing/2014/main" id="{728E4252-2CA2-4507-AAEA-2F1058EBAB7F}"/>
                  </a:ext>
                </a:extLst>
              </p:cNvPr>
              <p:cNvSpPr txBox="1">
                <a:spLocks noChangeArrowheads="1"/>
              </p:cNvSpPr>
              <p:nvPr/>
            </p:nvSpPr>
            <p:spPr bwMode="auto">
              <a:xfrm>
                <a:off x="6546791" y="3683933"/>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rgbClr val="E47588"/>
                    </a:solidFill>
                    <a:latin typeface="Gill Sans MT" panose="020B0502020104020203" pitchFamily="34" charset="0"/>
                    <a:ea typeface="MS PGothic" pitchFamily="34" charset="-128"/>
                  </a:rPr>
                  <a:t>•</a:t>
                </a:r>
                <a:endParaRPr lang="en-US" altLang="en-US" sz="3000" baseline="-25000" dirty="0">
                  <a:solidFill>
                    <a:srgbClr val="E47588"/>
                  </a:solidFill>
                  <a:latin typeface="Gill Sans MT" panose="020B0502020104020203" pitchFamily="34" charset="0"/>
                  <a:ea typeface="MS PGothic" pitchFamily="34" charset="-128"/>
                </a:endParaRPr>
              </a:p>
            </p:txBody>
          </p:sp>
        </p:grpSp>
        <p:sp>
          <p:nvSpPr>
            <p:cNvPr id="22" name="TextBox 4">
              <a:extLst>
                <a:ext uri="{FF2B5EF4-FFF2-40B4-BE49-F238E27FC236}">
                  <a16:creationId xmlns:a16="http://schemas.microsoft.com/office/drawing/2014/main" id="{FDE42B98-A1DC-4BE0-8923-2E899DE76818}"/>
                </a:ext>
              </a:extLst>
            </p:cNvPr>
            <p:cNvSpPr txBox="1">
              <a:spLocks noChangeArrowheads="1"/>
            </p:cNvSpPr>
            <p:nvPr/>
          </p:nvSpPr>
          <p:spPr bwMode="auto">
            <a:xfrm>
              <a:off x="1176337" y="4003054"/>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rgbClr val="E47588"/>
                  </a:solidFill>
                  <a:latin typeface="Gill Sans MT" panose="020B0502020104020203" pitchFamily="34" charset="0"/>
                  <a:ea typeface="MS PGothic" pitchFamily="34" charset="-128"/>
                </a:rPr>
                <a:t>••</a:t>
              </a:r>
              <a:endParaRPr lang="en-US" altLang="en-US" sz="3000" baseline="-25000" dirty="0">
                <a:solidFill>
                  <a:srgbClr val="E47588"/>
                </a:solidFill>
                <a:latin typeface="Gill Sans MT" panose="020B0502020104020203" pitchFamily="34" charset="0"/>
                <a:ea typeface="MS PGothic" pitchFamily="34" charset="-128"/>
              </a:endParaRPr>
            </a:p>
          </p:txBody>
        </p:sp>
      </p:grpSp>
      <p:grpSp>
        <p:nvGrpSpPr>
          <p:cNvPr id="27" name="Group 26">
            <a:extLst>
              <a:ext uri="{FF2B5EF4-FFF2-40B4-BE49-F238E27FC236}">
                <a16:creationId xmlns:a16="http://schemas.microsoft.com/office/drawing/2014/main" id="{11649C19-0B47-41EF-98C5-F1EEE6FB7A09}"/>
              </a:ext>
            </a:extLst>
          </p:cNvPr>
          <p:cNvGrpSpPr>
            <a:grpSpLocks/>
          </p:cNvGrpSpPr>
          <p:nvPr/>
        </p:nvGrpSpPr>
        <p:grpSpPr bwMode="auto">
          <a:xfrm>
            <a:off x="839501" y="2254222"/>
            <a:ext cx="940641" cy="895379"/>
            <a:chOff x="1024117" y="3635038"/>
            <a:chExt cx="940641" cy="895380"/>
          </a:xfrm>
        </p:grpSpPr>
        <p:grpSp>
          <p:nvGrpSpPr>
            <p:cNvPr id="28" name="Group 10">
              <a:extLst>
                <a:ext uri="{FF2B5EF4-FFF2-40B4-BE49-F238E27FC236}">
                  <a16:creationId xmlns:a16="http://schemas.microsoft.com/office/drawing/2014/main" id="{9E4BD00F-5F81-412C-BB64-64C37F56C649}"/>
                </a:ext>
              </a:extLst>
            </p:cNvPr>
            <p:cNvGrpSpPr>
              <a:grpSpLocks/>
            </p:cNvGrpSpPr>
            <p:nvPr/>
          </p:nvGrpSpPr>
          <p:grpSpPr bwMode="auto">
            <a:xfrm>
              <a:off x="1024117" y="3635038"/>
              <a:ext cx="940641" cy="719737"/>
              <a:chOff x="6205717" y="3482638"/>
              <a:chExt cx="940641" cy="719737"/>
            </a:xfrm>
          </p:grpSpPr>
          <p:sp>
            <p:nvSpPr>
              <p:cNvPr id="30" name="TextBox 4">
                <a:extLst>
                  <a:ext uri="{FF2B5EF4-FFF2-40B4-BE49-F238E27FC236}">
                    <a16:creationId xmlns:a16="http://schemas.microsoft.com/office/drawing/2014/main" id="{4F278024-A8F5-49B3-9D3A-7B1749400A74}"/>
                  </a:ext>
                </a:extLst>
              </p:cNvPr>
              <p:cNvSpPr txBox="1">
                <a:spLocks noChangeArrowheads="1"/>
              </p:cNvSpPr>
              <p:nvPr/>
            </p:nvSpPr>
            <p:spPr bwMode="auto">
              <a:xfrm>
                <a:off x="6366151" y="3660753"/>
                <a:ext cx="609600" cy="40011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baseline="-25000" dirty="0">
                    <a:solidFill>
                      <a:srgbClr val="E47588"/>
                    </a:solidFill>
                    <a:latin typeface="Gill Sans MT" panose="020B0502020104020203" pitchFamily="34" charset="0"/>
                    <a:ea typeface="MS PGothic" pitchFamily="34" charset="-128"/>
                  </a:rPr>
                  <a:t>P</a:t>
                </a:r>
              </a:p>
            </p:txBody>
          </p:sp>
          <p:sp>
            <p:nvSpPr>
              <p:cNvPr id="31" name="TextBox 4">
                <a:extLst>
                  <a:ext uri="{FF2B5EF4-FFF2-40B4-BE49-F238E27FC236}">
                    <a16:creationId xmlns:a16="http://schemas.microsoft.com/office/drawing/2014/main" id="{BA11D8D0-CFCD-40C5-A40C-D89AB33071AB}"/>
                  </a:ext>
                </a:extLst>
              </p:cNvPr>
              <p:cNvSpPr txBox="1">
                <a:spLocks noChangeArrowheads="1"/>
              </p:cNvSpPr>
              <p:nvPr/>
            </p:nvSpPr>
            <p:spPr bwMode="auto">
              <a:xfrm>
                <a:off x="6369974" y="3482638"/>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rgbClr val="E47588"/>
                    </a:solidFill>
                    <a:latin typeface="Gill Sans MT" panose="020B0502020104020203" pitchFamily="34" charset="0"/>
                    <a:ea typeface="MS PGothic" pitchFamily="34" charset="-128"/>
                  </a:rPr>
                  <a:t>••</a:t>
                </a:r>
                <a:endParaRPr lang="en-US" altLang="en-US" sz="3000" baseline="-25000" dirty="0">
                  <a:solidFill>
                    <a:srgbClr val="E47588"/>
                  </a:solidFill>
                  <a:latin typeface="Gill Sans MT" panose="020B0502020104020203" pitchFamily="34" charset="0"/>
                  <a:ea typeface="MS PGothic" pitchFamily="34" charset="-128"/>
                </a:endParaRPr>
              </a:p>
            </p:txBody>
          </p:sp>
          <p:sp>
            <p:nvSpPr>
              <p:cNvPr id="32" name="TextBox 4">
                <a:extLst>
                  <a:ext uri="{FF2B5EF4-FFF2-40B4-BE49-F238E27FC236}">
                    <a16:creationId xmlns:a16="http://schemas.microsoft.com/office/drawing/2014/main" id="{2549B5D9-6B89-47C8-B68F-5629E76A32F0}"/>
                  </a:ext>
                </a:extLst>
              </p:cNvPr>
              <p:cNvSpPr txBox="1">
                <a:spLocks noChangeArrowheads="1"/>
              </p:cNvSpPr>
              <p:nvPr/>
            </p:nvSpPr>
            <p:spPr bwMode="auto">
              <a:xfrm>
                <a:off x="6205717" y="3653125"/>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rgbClr val="E47588"/>
                    </a:solidFill>
                    <a:latin typeface="Gill Sans MT" panose="020B0502020104020203" pitchFamily="34" charset="0"/>
                    <a:ea typeface="MS PGothic" pitchFamily="34" charset="-128"/>
                  </a:rPr>
                  <a:t>•</a:t>
                </a:r>
                <a:endParaRPr lang="en-US" altLang="en-US" sz="3000" baseline="-25000" dirty="0">
                  <a:solidFill>
                    <a:srgbClr val="E47588"/>
                  </a:solidFill>
                  <a:latin typeface="Gill Sans MT" panose="020B0502020104020203" pitchFamily="34" charset="0"/>
                  <a:ea typeface="MS PGothic" pitchFamily="34" charset="-128"/>
                </a:endParaRPr>
              </a:p>
            </p:txBody>
          </p:sp>
          <p:sp>
            <p:nvSpPr>
              <p:cNvPr id="33" name="TextBox 4">
                <a:extLst>
                  <a:ext uri="{FF2B5EF4-FFF2-40B4-BE49-F238E27FC236}">
                    <a16:creationId xmlns:a16="http://schemas.microsoft.com/office/drawing/2014/main" id="{0CB5A1CF-EAD7-40F7-BC11-16E4C1E5F098}"/>
                  </a:ext>
                </a:extLst>
              </p:cNvPr>
              <p:cNvSpPr txBox="1">
                <a:spLocks noChangeArrowheads="1"/>
              </p:cNvSpPr>
              <p:nvPr/>
            </p:nvSpPr>
            <p:spPr bwMode="auto">
              <a:xfrm>
                <a:off x="6536758" y="3649823"/>
                <a:ext cx="609600" cy="549250"/>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rgbClr val="E47588"/>
                    </a:solidFill>
                    <a:latin typeface="Gill Sans MT" panose="020B0502020104020203" pitchFamily="34" charset="0"/>
                    <a:ea typeface="MS PGothic" pitchFamily="34" charset="-128"/>
                  </a:rPr>
                  <a:t>•</a:t>
                </a:r>
                <a:endParaRPr lang="en-US" altLang="en-US" sz="3000" baseline="-25000" dirty="0">
                  <a:solidFill>
                    <a:srgbClr val="E47588"/>
                  </a:solidFill>
                  <a:latin typeface="Gill Sans MT" panose="020B0502020104020203" pitchFamily="34" charset="0"/>
                  <a:ea typeface="MS PGothic" pitchFamily="34" charset="-128"/>
                </a:endParaRPr>
              </a:p>
            </p:txBody>
          </p:sp>
        </p:grpSp>
        <p:sp>
          <p:nvSpPr>
            <p:cNvPr id="29" name="TextBox 4">
              <a:extLst>
                <a:ext uri="{FF2B5EF4-FFF2-40B4-BE49-F238E27FC236}">
                  <a16:creationId xmlns:a16="http://schemas.microsoft.com/office/drawing/2014/main" id="{840DB1F0-51E6-4DE3-8817-25B3F1ACA17A}"/>
                </a:ext>
              </a:extLst>
            </p:cNvPr>
            <p:cNvSpPr txBox="1">
              <a:spLocks noChangeArrowheads="1"/>
            </p:cNvSpPr>
            <p:nvPr/>
          </p:nvSpPr>
          <p:spPr bwMode="auto">
            <a:xfrm>
              <a:off x="1177738" y="3981143"/>
              <a:ext cx="609600" cy="549275"/>
            </a:xfrm>
            <a:prstGeom prst="rect">
              <a:avLst/>
            </a:prstGeom>
            <a:noFill/>
            <a:ln w="9525">
              <a:noFill/>
              <a:miter lim="800000"/>
              <a:headEnd/>
              <a:tailEnd/>
            </a:ln>
          </p:spPr>
          <p:txBody>
            <a:bodyPr>
              <a:spAutoFit/>
            </a:bodyPr>
            <a:lstStyle/>
            <a:p>
              <a:pPr algn="ctr" eaLnBrk="0" hangingPunct="0">
                <a:buClr>
                  <a:srgbClr val="000000"/>
                </a:buClr>
                <a:buFont typeface="Arial" pitchFamily="34" charset="0"/>
                <a:buNone/>
              </a:pPr>
              <a:r>
                <a:rPr lang="en-US" altLang="en-US" sz="3000" dirty="0">
                  <a:solidFill>
                    <a:srgbClr val="E47588"/>
                  </a:solidFill>
                  <a:latin typeface="Gill Sans MT" panose="020B0502020104020203" pitchFamily="34" charset="0"/>
                  <a:ea typeface="MS PGothic" pitchFamily="34" charset="-128"/>
                </a:rPr>
                <a:t>•</a:t>
              </a:r>
              <a:endParaRPr lang="en-US" altLang="en-US" sz="3000" baseline="-25000" dirty="0">
                <a:solidFill>
                  <a:srgbClr val="E47588"/>
                </a:solidFill>
                <a:latin typeface="Gill Sans MT" panose="020B0502020104020203" pitchFamily="34" charset="0"/>
                <a:ea typeface="MS PGothic" pitchFamily="34" charset="-128"/>
              </a:endParaRPr>
            </a:p>
          </p:txBody>
        </p:sp>
      </p:grpSp>
      <p:sp>
        <p:nvSpPr>
          <p:cNvPr id="34" name="Oval 33">
            <a:extLst>
              <a:ext uri="{FF2B5EF4-FFF2-40B4-BE49-F238E27FC236}">
                <a16:creationId xmlns:a16="http://schemas.microsoft.com/office/drawing/2014/main" id="{A00068AF-B430-48A3-872A-677B74339FC8}"/>
              </a:ext>
            </a:extLst>
          </p:cNvPr>
          <p:cNvSpPr/>
          <p:nvPr/>
        </p:nvSpPr>
        <p:spPr>
          <a:xfrm>
            <a:off x="282310" y="5096109"/>
            <a:ext cx="379541" cy="364164"/>
          </a:xfrm>
          <a:prstGeom prst="ellipse">
            <a:avLst/>
          </a:prstGeom>
          <a:noFill/>
          <a:ln w="28575">
            <a:solidFill>
              <a:srgbClr val="E4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78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39</a:t>
            </a:fld>
            <a:endParaRPr lang="en-US" dirty="0">
              <a:solidFill>
                <a:schemeClr val="bg1"/>
              </a:solidFill>
            </a:endParaRPr>
          </a:p>
        </p:txBody>
      </p:sp>
      <p:sp>
        <p:nvSpPr>
          <p:cNvPr id="8" name="TextBox 4">
            <a:extLst>
              <a:ext uri="{FF2B5EF4-FFF2-40B4-BE49-F238E27FC236}">
                <a16:creationId xmlns:a16="http://schemas.microsoft.com/office/drawing/2014/main" id="{D62AA10B-D706-44D3-8613-FDEB7BF95B02}"/>
              </a:ext>
            </a:extLst>
          </p:cNvPr>
          <p:cNvSpPr txBox="1">
            <a:spLocks noChangeArrowheads="1"/>
          </p:cNvSpPr>
          <p:nvPr/>
        </p:nvSpPr>
        <p:spPr bwMode="auto">
          <a:xfrm>
            <a:off x="404856" y="1570930"/>
            <a:ext cx="1830557" cy="369332"/>
          </a:xfrm>
          <a:prstGeom prst="rect">
            <a:avLst/>
          </a:prstGeom>
          <a:noFill/>
          <a:ln w="9525">
            <a:noFill/>
            <a:miter lim="800000"/>
            <a:headEnd/>
            <a:tailEnd/>
          </a:ln>
        </p:spPr>
        <p:txBody>
          <a:bodyPr wrap="square">
            <a:spAutoFit/>
          </a:bodyPr>
          <a:lstStyle/>
          <a:p>
            <a:pPr algn="r" eaLnBrk="0" hangingPunct="0">
              <a:buClr>
                <a:srgbClr val="000000"/>
              </a:buClr>
              <a:buSzPct val="100000"/>
              <a:buFont typeface="Arial" pitchFamily="34" charset="0"/>
              <a:buNone/>
            </a:pPr>
            <a:r>
              <a:rPr lang="en-US" altLang="en-US" dirty="0">
                <a:solidFill>
                  <a:schemeClr val="tx1">
                    <a:lumMod val="75000"/>
                    <a:lumOff val="25000"/>
                  </a:schemeClr>
                </a:solidFill>
                <a:latin typeface="Times New Roman" pitchFamily="18" charset="0"/>
                <a:cs typeface="Times New Roman" pitchFamily="18" charset="0"/>
              </a:rPr>
              <a:t>Na:  1s</a:t>
            </a:r>
            <a:r>
              <a:rPr lang="en-US" altLang="en-US" baseline="30000" dirty="0">
                <a:solidFill>
                  <a:schemeClr val="tx1">
                    <a:lumMod val="75000"/>
                    <a:lumOff val="25000"/>
                  </a:schemeClr>
                </a:solidFill>
                <a:latin typeface="Times New Roman" pitchFamily="18" charset="0"/>
                <a:cs typeface="Times New Roman" pitchFamily="18" charset="0"/>
              </a:rPr>
              <a:t>2</a:t>
            </a:r>
            <a:r>
              <a:rPr lang="en-US" altLang="en-US" dirty="0">
                <a:solidFill>
                  <a:schemeClr val="tx1">
                    <a:lumMod val="75000"/>
                    <a:lumOff val="25000"/>
                  </a:schemeClr>
                </a:solidFill>
                <a:latin typeface="Times New Roman" pitchFamily="18" charset="0"/>
                <a:cs typeface="Times New Roman" pitchFamily="18" charset="0"/>
              </a:rPr>
              <a:t>2s</a:t>
            </a:r>
            <a:r>
              <a:rPr lang="en-US" altLang="en-US" baseline="30000" dirty="0">
                <a:solidFill>
                  <a:schemeClr val="tx1">
                    <a:lumMod val="75000"/>
                    <a:lumOff val="25000"/>
                  </a:schemeClr>
                </a:solidFill>
                <a:latin typeface="Times New Roman" pitchFamily="18" charset="0"/>
                <a:cs typeface="Times New Roman" pitchFamily="18" charset="0"/>
              </a:rPr>
              <a:t>2</a:t>
            </a:r>
            <a:r>
              <a:rPr lang="en-US" altLang="en-US" dirty="0">
                <a:solidFill>
                  <a:schemeClr val="tx1">
                    <a:lumMod val="75000"/>
                    <a:lumOff val="25000"/>
                  </a:schemeClr>
                </a:solidFill>
                <a:latin typeface="Times New Roman" pitchFamily="18" charset="0"/>
                <a:cs typeface="Times New Roman" pitchFamily="18" charset="0"/>
              </a:rPr>
              <a:t>2p</a:t>
            </a:r>
            <a:r>
              <a:rPr lang="en-US" altLang="en-US" baseline="30000" dirty="0">
                <a:solidFill>
                  <a:schemeClr val="tx1">
                    <a:lumMod val="75000"/>
                    <a:lumOff val="25000"/>
                  </a:schemeClr>
                </a:solidFill>
                <a:latin typeface="Times New Roman" pitchFamily="18" charset="0"/>
                <a:cs typeface="Times New Roman" pitchFamily="18" charset="0"/>
              </a:rPr>
              <a:t>6</a:t>
            </a:r>
            <a:r>
              <a:rPr lang="en-US" altLang="en-US" dirty="0">
                <a:solidFill>
                  <a:schemeClr val="tx1">
                    <a:lumMod val="75000"/>
                    <a:lumOff val="25000"/>
                  </a:schemeClr>
                </a:solidFill>
                <a:latin typeface="Times New Roman" pitchFamily="18" charset="0"/>
                <a:cs typeface="Times New Roman" pitchFamily="18" charset="0"/>
              </a:rPr>
              <a:t>3s</a:t>
            </a:r>
            <a:r>
              <a:rPr lang="en-US" altLang="en-US" baseline="30000" dirty="0">
                <a:solidFill>
                  <a:schemeClr val="tx1">
                    <a:lumMod val="75000"/>
                    <a:lumOff val="25000"/>
                  </a:schemeClr>
                </a:solidFill>
                <a:latin typeface="Times New Roman" pitchFamily="18" charset="0"/>
                <a:cs typeface="Times New Roman" pitchFamily="18" charset="0"/>
              </a:rPr>
              <a:t>1</a:t>
            </a:r>
            <a:endParaRPr lang="en-US" altLang="en-US" baseline="-25000" dirty="0">
              <a:solidFill>
                <a:schemeClr val="tx1">
                  <a:lumMod val="75000"/>
                  <a:lumOff val="25000"/>
                </a:schemeClr>
              </a:solidFill>
              <a:latin typeface="Times New Roman" pitchFamily="18" charset="0"/>
              <a:cs typeface="Times New Roman" pitchFamily="18" charset="0"/>
            </a:endParaRPr>
          </a:p>
        </p:txBody>
      </p:sp>
      <p:sp>
        <p:nvSpPr>
          <p:cNvPr id="9" name="TextBox 4">
            <a:extLst>
              <a:ext uri="{FF2B5EF4-FFF2-40B4-BE49-F238E27FC236}">
                <a16:creationId xmlns:a16="http://schemas.microsoft.com/office/drawing/2014/main" id="{66FF5FCF-6749-490F-8899-D189DB1086E3}"/>
              </a:ext>
            </a:extLst>
          </p:cNvPr>
          <p:cNvSpPr txBox="1">
            <a:spLocks noChangeArrowheads="1"/>
          </p:cNvSpPr>
          <p:nvPr/>
        </p:nvSpPr>
        <p:spPr bwMode="auto">
          <a:xfrm>
            <a:off x="2915261" y="1570930"/>
            <a:ext cx="1830557"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Times New Roman" pitchFamily="18" charset="0"/>
                <a:cs typeface="Times New Roman" pitchFamily="18" charset="0"/>
              </a:rPr>
              <a:t>Na</a:t>
            </a:r>
            <a:r>
              <a:rPr lang="en-US" altLang="en-US" baseline="30000" dirty="0">
                <a:solidFill>
                  <a:schemeClr val="tx1">
                    <a:lumMod val="75000"/>
                    <a:lumOff val="25000"/>
                  </a:schemeClr>
                </a:solidFill>
                <a:latin typeface="Times New Roman" pitchFamily="18" charset="0"/>
                <a:cs typeface="Times New Roman" pitchFamily="18" charset="0"/>
              </a:rPr>
              <a:t>+</a:t>
            </a:r>
            <a:r>
              <a:rPr lang="en-US" altLang="en-US" dirty="0">
                <a:solidFill>
                  <a:schemeClr val="tx1">
                    <a:lumMod val="75000"/>
                    <a:lumOff val="25000"/>
                  </a:schemeClr>
                </a:solidFill>
                <a:latin typeface="Times New Roman" pitchFamily="18" charset="0"/>
                <a:cs typeface="Times New Roman" pitchFamily="18" charset="0"/>
              </a:rPr>
              <a:t>:  1s</a:t>
            </a:r>
            <a:r>
              <a:rPr lang="en-US" altLang="en-US" baseline="30000" dirty="0">
                <a:solidFill>
                  <a:schemeClr val="tx1">
                    <a:lumMod val="75000"/>
                    <a:lumOff val="25000"/>
                  </a:schemeClr>
                </a:solidFill>
                <a:latin typeface="Times New Roman" pitchFamily="18" charset="0"/>
                <a:cs typeface="Times New Roman" pitchFamily="18" charset="0"/>
              </a:rPr>
              <a:t>2</a:t>
            </a:r>
            <a:r>
              <a:rPr lang="en-US" altLang="en-US" dirty="0">
                <a:solidFill>
                  <a:schemeClr val="tx1">
                    <a:lumMod val="75000"/>
                    <a:lumOff val="25000"/>
                  </a:schemeClr>
                </a:solidFill>
                <a:latin typeface="Times New Roman" pitchFamily="18" charset="0"/>
                <a:cs typeface="Times New Roman" pitchFamily="18" charset="0"/>
              </a:rPr>
              <a:t>2s</a:t>
            </a:r>
            <a:r>
              <a:rPr lang="en-US" altLang="en-US" baseline="30000" dirty="0">
                <a:solidFill>
                  <a:schemeClr val="tx1">
                    <a:lumMod val="75000"/>
                    <a:lumOff val="25000"/>
                  </a:schemeClr>
                </a:solidFill>
                <a:latin typeface="Times New Roman" pitchFamily="18" charset="0"/>
                <a:cs typeface="Times New Roman" pitchFamily="18" charset="0"/>
              </a:rPr>
              <a:t>2</a:t>
            </a:r>
            <a:r>
              <a:rPr lang="en-US" altLang="en-US" dirty="0">
                <a:solidFill>
                  <a:schemeClr val="tx1">
                    <a:lumMod val="75000"/>
                    <a:lumOff val="25000"/>
                  </a:schemeClr>
                </a:solidFill>
                <a:latin typeface="Times New Roman" pitchFamily="18" charset="0"/>
                <a:cs typeface="Times New Roman" pitchFamily="18" charset="0"/>
              </a:rPr>
              <a:t>2p</a:t>
            </a:r>
            <a:r>
              <a:rPr lang="en-US" altLang="en-US" baseline="30000" dirty="0">
                <a:solidFill>
                  <a:schemeClr val="tx1">
                    <a:lumMod val="75000"/>
                    <a:lumOff val="25000"/>
                  </a:schemeClr>
                </a:solidFill>
                <a:latin typeface="Times New Roman" pitchFamily="18" charset="0"/>
                <a:cs typeface="Times New Roman" pitchFamily="18" charset="0"/>
              </a:rPr>
              <a:t>6</a:t>
            </a:r>
            <a:endParaRPr lang="en-US" altLang="en-US" baseline="-25000" dirty="0">
              <a:solidFill>
                <a:schemeClr val="tx1">
                  <a:lumMod val="75000"/>
                  <a:lumOff val="25000"/>
                </a:schemeClr>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AC7F487B-79F8-4577-B210-BFB2238B9488}"/>
              </a:ext>
            </a:extLst>
          </p:cNvPr>
          <p:cNvCxnSpPr>
            <a:cxnSpLocks noChangeShapeType="1"/>
          </p:cNvCxnSpPr>
          <p:nvPr/>
        </p:nvCxnSpPr>
        <p:spPr bwMode="auto">
          <a:xfrm flipV="1">
            <a:off x="2240270" y="1755596"/>
            <a:ext cx="635602" cy="794"/>
          </a:xfrm>
          <a:prstGeom prst="straightConnector1">
            <a:avLst/>
          </a:prstGeom>
          <a:noFill/>
          <a:ln w="38100" algn="ctr">
            <a:solidFill>
              <a:schemeClr val="tx1">
                <a:lumMod val="75000"/>
                <a:lumOff val="25000"/>
              </a:schemeClr>
            </a:solidFill>
            <a:round/>
            <a:headEnd/>
            <a:tailEnd type="triangle" w="med" len="med"/>
          </a:ln>
        </p:spPr>
      </p:cxnSp>
      <p:sp>
        <p:nvSpPr>
          <p:cNvPr id="11" name="TextBox 4">
            <a:extLst>
              <a:ext uri="{FF2B5EF4-FFF2-40B4-BE49-F238E27FC236}">
                <a16:creationId xmlns:a16="http://schemas.microsoft.com/office/drawing/2014/main" id="{0888DDFB-C122-4ABA-8546-B49A2392BFFC}"/>
              </a:ext>
            </a:extLst>
          </p:cNvPr>
          <p:cNvSpPr txBox="1">
            <a:spLocks noChangeArrowheads="1"/>
          </p:cNvSpPr>
          <p:nvPr/>
        </p:nvSpPr>
        <p:spPr bwMode="auto">
          <a:xfrm>
            <a:off x="4807937" y="1591494"/>
            <a:ext cx="3951914" cy="338554"/>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sz="1600" dirty="0">
                <a:solidFill>
                  <a:srgbClr val="67AEB6"/>
                </a:solidFill>
                <a:latin typeface="Gill Sans MT" panose="020B0502020104020203" pitchFamily="34" charset="0"/>
                <a:cs typeface="Arial" pitchFamily="34" charset="0"/>
              </a:rPr>
              <a:t>10 electrons total, </a:t>
            </a:r>
            <a:r>
              <a:rPr lang="en-US" altLang="en-US" sz="1600" b="1" dirty="0">
                <a:solidFill>
                  <a:srgbClr val="67AEB6"/>
                </a:solidFill>
                <a:latin typeface="Gill Sans MT" panose="020B0502020104020203" pitchFamily="34" charset="0"/>
                <a:cs typeface="Arial" pitchFamily="34" charset="0"/>
              </a:rPr>
              <a:t>isoelectronic </a:t>
            </a:r>
            <a:r>
              <a:rPr lang="en-US" altLang="en-US" sz="1600" dirty="0">
                <a:solidFill>
                  <a:srgbClr val="67AEB6"/>
                </a:solidFill>
                <a:latin typeface="Gill Sans MT" panose="020B0502020104020203" pitchFamily="34" charset="0"/>
                <a:cs typeface="Arial" pitchFamily="34" charset="0"/>
              </a:rPr>
              <a:t>with Ne</a:t>
            </a:r>
          </a:p>
        </p:txBody>
      </p:sp>
      <p:sp>
        <p:nvSpPr>
          <p:cNvPr id="13" name="TextBox 4">
            <a:extLst>
              <a:ext uri="{FF2B5EF4-FFF2-40B4-BE49-F238E27FC236}">
                <a16:creationId xmlns:a16="http://schemas.microsoft.com/office/drawing/2014/main" id="{DD6A66BC-D0A9-4197-AC30-CBE89621DF8A}"/>
              </a:ext>
            </a:extLst>
          </p:cNvPr>
          <p:cNvSpPr txBox="1">
            <a:spLocks noChangeArrowheads="1"/>
          </p:cNvSpPr>
          <p:nvPr/>
        </p:nvSpPr>
        <p:spPr bwMode="auto">
          <a:xfrm>
            <a:off x="217025" y="2122110"/>
            <a:ext cx="2014757" cy="369332"/>
          </a:xfrm>
          <a:prstGeom prst="rect">
            <a:avLst/>
          </a:prstGeom>
          <a:noFill/>
          <a:ln w="9525">
            <a:noFill/>
            <a:miter lim="800000"/>
            <a:headEnd/>
            <a:tailEnd/>
          </a:ln>
        </p:spPr>
        <p:txBody>
          <a:bodyPr wrap="square">
            <a:spAutoFit/>
          </a:bodyPr>
          <a:lstStyle/>
          <a:p>
            <a:pPr algn="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Cl:  1s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2s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2p</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r>
              <a:rPr lang="en-US" altLang="en-US" dirty="0">
                <a:solidFill>
                  <a:schemeClr val="tx1">
                    <a:lumMod val="75000"/>
                    <a:lumOff val="25000"/>
                  </a:schemeClr>
                </a:solidFill>
                <a:latin typeface="Gill Sans MT" panose="020B0502020104020203" pitchFamily="34" charset="0"/>
                <a:cs typeface="Times New Roman" pitchFamily="18" charset="0"/>
              </a:rPr>
              <a:t>3s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3p</a:t>
            </a:r>
            <a:r>
              <a:rPr lang="en-US" altLang="en-US" baseline="30000" dirty="0">
                <a:solidFill>
                  <a:schemeClr val="tx1">
                    <a:lumMod val="75000"/>
                    <a:lumOff val="25000"/>
                  </a:schemeClr>
                </a:solidFill>
                <a:latin typeface="Gill Sans MT" panose="020B0502020104020203" pitchFamily="34" charset="0"/>
                <a:cs typeface="Times New Roman" pitchFamily="18" charset="0"/>
              </a:rPr>
              <a:t>5</a:t>
            </a:r>
            <a:endParaRPr lang="en-US" altLang="en-US" baseline="-25000" dirty="0">
              <a:solidFill>
                <a:schemeClr val="tx1">
                  <a:lumMod val="75000"/>
                  <a:lumOff val="25000"/>
                </a:schemeClr>
              </a:solidFill>
              <a:latin typeface="Gill Sans MT" panose="020B0502020104020203" pitchFamily="34" charset="0"/>
              <a:cs typeface="Times New Roman" pitchFamily="18" charset="0"/>
            </a:endParaRPr>
          </a:p>
        </p:txBody>
      </p:sp>
      <p:cxnSp>
        <p:nvCxnSpPr>
          <p:cNvPr id="14" name="Straight Arrow Connector 13">
            <a:extLst>
              <a:ext uri="{FF2B5EF4-FFF2-40B4-BE49-F238E27FC236}">
                <a16:creationId xmlns:a16="http://schemas.microsoft.com/office/drawing/2014/main" id="{EB03E974-5C93-44E3-ABDE-847AA96EFFDA}"/>
              </a:ext>
            </a:extLst>
          </p:cNvPr>
          <p:cNvCxnSpPr>
            <a:cxnSpLocks noChangeShapeType="1"/>
          </p:cNvCxnSpPr>
          <p:nvPr/>
        </p:nvCxnSpPr>
        <p:spPr bwMode="auto">
          <a:xfrm>
            <a:off x="2226837" y="2302807"/>
            <a:ext cx="659849" cy="0"/>
          </a:xfrm>
          <a:prstGeom prst="straightConnector1">
            <a:avLst/>
          </a:prstGeom>
          <a:noFill/>
          <a:ln w="38100" algn="ctr">
            <a:solidFill>
              <a:schemeClr val="tx1"/>
            </a:solidFill>
            <a:round/>
            <a:headEnd/>
            <a:tailEnd type="triangle" w="med" len="med"/>
          </a:ln>
        </p:spPr>
      </p:cxnSp>
      <p:sp>
        <p:nvSpPr>
          <p:cNvPr id="15" name="TextBox 4">
            <a:extLst>
              <a:ext uri="{FF2B5EF4-FFF2-40B4-BE49-F238E27FC236}">
                <a16:creationId xmlns:a16="http://schemas.microsoft.com/office/drawing/2014/main" id="{D831A3F1-F17E-4F1A-9FD0-60FE3E7F3987}"/>
              </a:ext>
            </a:extLst>
          </p:cNvPr>
          <p:cNvSpPr txBox="1">
            <a:spLocks noChangeArrowheads="1"/>
          </p:cNvSpPr>
          <p:nvPr/>
        </p:nvSpPr>
        <p:spPr bwMode="auto">
          <a:xfrm>
            <a:off x="2886686" y="2122110"/>
            <a:ext cx="2103541"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Cl</a:t>
            </a:r>
            <a:r>
              <a:rPr lang="en-US" altLang="en-US" baseline="5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1s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2s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2p</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r>
              <a:rPr lang="en-US" altLang="en-US" dirty="0">
                <a:solidFill>
                  <a:schemeClr val="tx1">
                    <a:lumMod val="75000"/>
                    <a:lumOff val="25000"/>
                  </a:schemeClr>
                </a:solidFill>
                <a:latin typeface="Gill Sans MT" panose="020B0502020104020203" pitchFamily="34" charset="0"/>
                <a:cs typeface="Times New Roman" pitchFamily="18" charset="0"/>
              </a:rPr>
              <a:t>3s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3p</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p>
        </p:txBody>
      </p:sp>
      <p:sp>
        <p:nvSpPr>
          <p:cNvPr id="16" name="TextBox 4">
            <a:extLst>
              <a:ext uri="{FF2B5EF4-FFF2-40B4-BE49-F238E27FC236}">
                <a16:creationId xmlns:a16="http://schemas.microsoft.com/office/drawing/2014/main" id="{F5806709-24DF-4165-BC2D-8E8643C9A118}"/>
              </a:ext>
            </a:extLst>
          </p:cNvPr>
          <p:cNvSpPr txBox="1">
            <a:spLocks noChangeArrowheads="1"/>
          </p:cNvSpPr>
          <p:nvPr/>
        </p:nvSpPr>
        <p:spPr bwMode="auto">
          <a:xfrm>
            <a:off x="4987613" y="2143150"/>
            <a:ext cx="3708988" cy="338554"/>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sz="1600" dirty="0">
                <a:solidFill>
                  <a:srgbClr val="67AEB6"/>
                </a:solidFill>
                <a:latin typeface="Gill Sans MT" panose="020B0502020104020203" pitchFamily="34" charset="0"/>
                <a:cs typeface="Arial" pitchFamily="34" charset="0"/>
              </a:rPr>
              <a:t>18 electrons total, </a:t>
            </a:r>
            <a:r>
              <a:rPr lang="en-US" altLang="en-US" sz="1600" b="1" dirty="0">
                <a:solidFill>
                  <a:srgbClr val="67AEB6"/>
                </a:solidFill>
                <a:latin typeface="Gill Sans MT" panose="020B0502020104020203" pitchFamily="34" charset="0"/>
                <a:cs typeface="Arial" pitchFamily="34" charset="0"/>
              </a:rPr>
              <a:t>isoelectronic </a:t>
            </a:r>
            <a:r>
              <a:rPr lang="en-US" altLang="en-US" sz="1600" dirty="0">
                <a:solidFill>
                  <a:srgbClr val="67AEB6"/>
                </a:solidFill>
                <a:latin typeface="Gill Sans MT" panose="020B0502020104020203" pitchFamily="34" charset="0"/>
                <a:cs typeface="Arial" pitchFamily="34" charset="0"/>
              </a:rPr>
              <a:t>with </a:t>
            </a:r>
            <a:r>
              <a:rPr lang="en-US" altLang="en-US" sz="1600" dirty="0" err="1">
                <a:solidFill>
                  <a:srgbClr val="67AEB6"/>
                </a:solidFill>
                <a:latin typeface="Gill Sans MT" panose="020B0502020104020203" pitchFamily="34" charset="0"/>
                <a:cs typeface="Arial" pitchFamily="34" charset="0"/>
              </a:rPr>
              <a:t>Ar</a:t>
            </a:r>
            <a:endParaRPr lang="en-US" altLang="en-US" sz="1600" dirty="0">
              <a:solidFill>
                <a:srgbClr val="67AEB6"/>
              </a:solidFill>
              <a:latin typeface="Gill Sans MT" panose="020B0502020104020203" pitchFamily="34" charset="0"/>
              <a:cs typeface="Arial" pitchFamily="34" charset="0"/>
            </a:endParaRPr>
          </a:p>
        </p:txBody>
      </p:sp>
      <p:sp>
        <p:nvSpPr>
          <p:cNvPr id="18" name="TextBox 4">
            <a:extLst>
              <a:ext uri="{FF2B5EF4-FFF2-40B4-BE49-F238E27FC236}">
                <a16:creationId xmlns:a16="http://schemas.microsoft.com/office/drawing/2014/main" id="{81DB5D39-91F1-4E76-BE9E-FBDADB2C0AB8}"/>
              </a:ext>
            </a:extLst>
          </p:cNvPr>
          <p:cNvSpPr txBox="1">
            <a:spLocks noChangeArrowheads="1"/>
          </p:cNvSpPr>
          <p:nvPr/>
        </p:nvSpPr>
        <p:spPr bwMode="auto">
          <a:xfrm>
            <a:off x="0" y="865610"/>
            <a:ext cx="9144000" cy="646331"/>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Atoms combine in order to achieve a more stable electron configuration.  Maximum stability results when a chemical species is </a:t>
            </a:r>
            <a:r>
              <a:rPr lang="en-US" altLang="en-US" b="1" dirty="0">
                <a:solidFill>
                  <a:srgbClr val="E47588"/>
                </a:solidFill>
                <a:latin typeface="Gill Sans MT" panose="020B0502020104020203" pitchFamily="34" charset="0"/>
                <a:ea typeface="MS PGothic" pitchFamily="34" charset="-128"/>
                <a:cs typeface="Times New Roman" pitchFamily="18" charset="0"/>
              </a:rPr>
              <a:t>isoelectronic</a:t>
            </a:r>
            <a:r>
              <a:rPr lang="en-US" altLang="en-US" b="1"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with a noble gas.</a:t>
            </a:r>
          </a:p>
        </p:txBody>
      </p:sp>
      <p:sp>
        <p:nvSpPr>
          <p:cNvPr id="19" name="Rectangle 2">
            <a:extLst>
              <a:ext uri="{FF2B5EF4-FFF2-40B4-BE49-F238E27FC236}">
                <a16:creationId xmlns:a16="http://schemas.microsoft.com/office/drawing/2014/main" id="{74E796BB-2D1D-4E1F-A3FE-F4FCE1C11BC8}"/>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Lewis Dot Symbols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0" name="TextBox 4">
            <a:extLst>
              <a:ext uri="{FF2B5EF4-FFF2-40B4-BE49-F238E27FC236}">
                <a16:creationId xmlns:a16="http://schemas.microsoft.com/office/drawing/2014/main" id="{C5F12C96-F2D8-4418-A2BD-F2CDFC61E7DC}"/>
              </a:ext>
            </a:extLst>
          </p:cNvPr>
          <p:cNvSpPr txBox="1">
            <a:spLocks noChangeArrowheads="1"/>
          </p:cNvSpPr>
          <p:nvPr/>
        </p:nvSpPr>
        <p:spPr bwMode="auto">
          <a:xfrm>
            <a:off x="-11091" y="2758558"/>
            <a:ext cx="9136914" cy="590931"/>
          </a:xfrm>
          <a:prstGeom prst="rect">
            <a:avLst/>
          </a:prstGeom>
          <a:noFill/>
          <a:ln w="9525">
            <a:noFill/>
            <a:miter lim="800000"/>
            <a:headEnd/>
            <a:tailEnd/>
          </a:ln>
        </p:spPr>
        <p:txBody>
          <a:bodyPr wrap="square">
            <a:spAutoFit/>
          </a:bodyPr>
          <a:lstStyle/>
          <a:p>
            <a:pPr eaLnBrk="0" hangingPunct="0">
              <a:lnSpc>
                <a:spcPct val="9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According to the </a:t>
            </a:r>
            <a:r>
              <a:rPr lang="en-US" altLang="en-US" b="1" dirty="0">
                <a:solidFill>
                  <a:srgbClr val="E47588"/>
                </a:solidFill>
                <a:latin typeface="Gill Sans MT" panose="020B0502020104020203" pitchFamily="34" charset="0"/>
                <a:cs typeface="Times New Roman" pitchFamily="18" charset="0"/>
              </a:rPr>
              <a:t>octet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rule</a:t>
            </a:r>
            <a:r>
              <a:rPr lang="en-US" altLang="en-US" dirty="0">
                <a:solidFill>
                  <a:schemeClr val="tx1">
                    <a:lumMod val="75000"/>
                    <a:lumOff val="25000"/>
                  </a:schemeClr>
                </a:solidFill>
                <a:latin typeface="Gill Sans MT" panose="020B0502020104020203" pitchFamily="34" charset="0"/>
                <a:cs typeface="Times New Roman" pitchFamily="18" charset="0"/>
              </a:rPr>
              <a:t>, atoms will lose, gain, or share electrons in order to achieve a noble gas electron configuration. Look at the molecule F</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 </a:t>
            </a:r>
          </a:p>
        </p:txBody>
      </p:sp>
      <p:sp>
        <p:nvSpPr>
          <p:cNvPr id="7" name="Rectangle 6">
            <a:extLst>
              <a:ext uri="{FF2B5EF4-FFF2-40B4-BE49-F238E27FC236}">
                <a16:creationId xmlns:a16="http://schemas.microsoft.com/office/drawing/2014/main" id="{AE37D600-1A7D-4899-86C8-86DB6135A9F0}"/>
              </a:ext>
            </a:extLst>
          </p:cNvPr>
          <p:cNvSpPr/>
          <p:nvPr/>
        </p:nvSpPr>
        <p:spPr>
          <a:xfrm>
            <a:off x="4959968" y="3675813"/>
            <a:ext cx="4220574" cy="840230"/>
          </a:xfrm>
          <a:prstGeom prst="rect">
            <a:avLst/>
          </a:prstGeom>
        </p:spPr>
        <p:txBody>
          <a:bodyPr wrap="square">
            <a:spAutoFit/>
          </a:bodyPr>
          <a:lstStyle/>
          <a:p>
            <a:pPr eaLnBrk="0" hangingPunct="0">
              <a:lnSpc>
                <a:spcPct val="90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Only valence electrons contribute to bonding. Only two valence electrons participate in the formation of the F</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 bond.</a:t>
            </a:r>
          </a:p>
        </p:txBody>
      </p:sp>
      <p:sp>
        <p:nvSpPr>
          <p:cNvPr id="71" name="Rectangle 70">
            <a:extLst>
              <a:ext uri="{FF2B5EF4-FFF2-40B4-BE49-F238E27FC236}">
                <a16:creationId xmlns:a16="http://schemas.microsoft.com/office/drawing/2014/main" id="{8E39B925-64F0-4FFC-B8CE-B66301C2D1CE}"/>
              </a:ext>
            </a:extLst>
          </p:cNvPr>
          <p:cNvSpPr>
            <a:spLocks noChangeArrowheads="1"/>
          </p:cNvSpPr>
          <p:nvPr/>
        </p:nvSpPr>
        <p:spPr bwMode="auto">
          <a:xfrm>
            <a:off x="4945870" y="3241287"/>
            <a:ext cx="4036682" cy="461665"/>
          </a:xfrm>
          <a:prstGeom prst="rect">
            <a:avLst/>
          </a:prstGeom>
          <a:noFill/>
          <a:ln w="9525">
            <a:noFill/>
            <a:miter lim="800000"/>
            <a:headEnd/>
            <a:tailEnd/>
          </a:ln>
        </p:spPr>
        <p:txBody>
          <a:bodyPr wrap="none">
            <a:spAutoFit/>
          </a:bodyPr>
          <a:lstStyle/>
          <a:p>
            <a:pPr eaLnBrk="0" hangingPunct="0">
              <a:buClr>
                <a:srgbClr val="000000"/>
              </a:buClr>
              <a:buSzPct val="100000"/>
              <a:buFont typeface="Arial" pitchFamily="34" charset="0"/>
              <a:buNone/>
            </a:pPr>
            <a:r>
              <a:rPr lang="en-US" altLang="en-US" sz="2400" dirty="0">
                <a:solidFill>
                  <a:srgbClr val="67AEB6"/>
                </a:solidFill>
                <a:latin typeface="Gill Sans MT" panose="020B0502020104020203" pitchFamily="34" charset="0"/>
              </a:rPr>
              <a:t>Electron Config. of F:  1</a:t>
            </a:r>
            <a:r>
              <a:rPr lang="en-US" altLang="en-US" sz="2400" i="1" dirty="0">
                <a:solidFill>
                  <a:srgbClr val="67AEB6"/>
                </a:solidFill>
                <a:latin typeface="Gill Sans MT" panose="020B0502020104020203" pitchFamily="34" charset="0"/>
              </a:rPr>
              <a:t>s</a:t>
            </a:r>
            <a:r>
              <a:rPr lang="en-US" altLang="en-US" sz="2400" baseline="30000" dirty="0">
                <a:solidFill>
                  <a:srgbClr val="67AEB6"/>
                </a:solidFill>
                <a:latin typeface="Gill Sans MT" panose="020B0502020104020203" pitchFamily="34" charset="0"/>
              </a:rPr>
              <a:t>2</a:t>
            </a:r>
            <a:r>
              <a:rPr lang="en-US" altLang="en-US" sz="2400" dirty="0">
                <a:solidFill>
                  <a:srgbClr val="67AEB6"/>
                </a:solidFill>
                <a:latin typeface="Gill Sans MT" panose="020B0502020104020203" pitchFamily="34" charset="0"/>
              </a:rPr>
              <a:t>2</a:t>
            </a:r>
            <a:r>
              <a:rPr lang="en-US" altLang="en-US" sz="2400" i="1" dirty="0">
                <a:solidFill>
                  <a:srgbClr val="67AEB6"/>
                </a:solidFill>
                <a:latin typeface="Gill Sans MT" panose="020B0502020104020203" pitchFamily="34" charset="0"/>
              </a:rPr>
              <a:t>s</a:t>
            </a:r>
            <a:r>
              <a:rPr lang="en-US" altLang="en-US" sz="2400" baseline="30000" dirty="0">
                <a:solidFill>
                  <a:srgbClr val="67AEB6"/>
                </a:solidFill>
                <a:latin typeface="Gill Sans MT" panose="020B0502020104020203" pitchFamily="34" charset="0"/>
              </a:rPr>
              <a:t>2</a:t>
            </a:r>
            <a:r>
              <a:rPr lang="en-US" altLang="en-US" sz="2400" dirty="0">
                <a:solidFill>
                  <a:srgbClr val="67AEB6"/>
                </a:solidFill>
                <a:latin typeface="Gill Sans MT" panose="020B0502020104020203" pitchFamily="34" charset="0"/>
              </a:rPr>
              <a:t>2</a:t>
            </a:r>
            <a:r>
              <a:rPr lang="en-US" altLang="en-US" sz="2400" i="1" dirty="0">
                <a:solidFill>
                  <a:srgbClr val="67AEB6"/>
                </a:solidFill>
                <a:latin typeface="Gill Sans MT" panose="020B0502020104020203" pitchFamily="34" charset="0"/>
              </a:rPr>
              <a:t>p</a:t>
            </a:r>
            <a:r>
              <a:rPr lang="en-US" altLang="en-US" sz="2400" baseline="30000" dirty="0">
                <a:solidFill>
                  <a:srgbClr val="67AEB6"/>
                </a:solidFill>
                <a:latin typeface="Gill Sans MT" panose="020B0502020104020203" pitchFamily="34" charset="0"/>
              </a:rPr>
              <a:t>5</a:t>
            </a:r>
            <a:endParaRPr lang="en-US" altLang="en-US" sz="2400" baseline="-25000" dirty="0">
              <a:solidFill>
                <a:srgbClr val="67AEB6"/>
              </a:solidFill>
              <a:latin typeface="Gill Sans MT" panose="020B0502020104020203" pitchFamily="34" charset="0"/>
            </a:endParaRPr>
          </a:p>
        </p:txBody>
      </p:sp>
      <p:grpSp>
        <p:nvGrpSpPr>
          <p:cNvPr id="154" name="Group 153">
            <a:extLst>
              <a:ext uri="{FF2B5EF4-FFF2-40B4-BE49-F238E27FC236}">
                <a16:creationId xmlns:a16="http://schemas.microsoft.com/office/drawing/2014/main" id="{91E690D7-864E-415A-BB28-A26444A3B2C2}"/>
              </a:ext>
            </a:extLst>
          </p:cNvPr>
          <p:cNvGrpSpPr/>
          <p:nvPr/>
        </p:nvGrpSpPr>
        <p:grpSpPr>
          <a:xfrm>
            <a:off x="-114995" y="3456470"/>
            <a:ext cx="4964980" cy="1493940"/>
            <a:chOff x="1164352" y="3319669"/>
            <a:chExt cx="4964980" cy="1493940"/>
          </a:xfrm>
        </p:grpSpPr>
        <p:sp>
          <p:nvSpPr>
            <p:cNvPr id="110" name="TextBox 109">
              <a:extLst>
                <a:ext uri="{FF2B5EF4-FFF2-40B4-BE49-F238E27FC236}">
                  <a16:creationId xmlns:a16="http://schemas.microsoft.com/office/drawing/2014/main" id="{78D89089-752D-4629-A343-7306FB966A99}"/>
                </a:ext>
              </a:extLst>
            </p:cNvPr>
            <p:cNvSpPr txBox="1"/>
            <p:nvPr/>
          </p:nvSpPr>
          <p:spPr bwMode="auto">
            <a:xfrm>
              <a:off x="4449874" y="4092279"/>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grpSp>
          <p:nvGrpSpPr>
            <p:cNvPr id="153" name="Group 152">
              <a:extLst>
                <a:ext uri="{FF2B5EF4-FFF2-40B4-BE49-F238E27FC236}">
                  <a16:creationId xmlns:a16="http://schemas.microsoft.com/office/drawing/2014/main" id="{B0BAF07E-A2EA-4E71-84AA-F8B6060F03AE}"/>
                </a:ext>
              </a:extLst>
            </p:cNvPr>
            <p:cNvGrpSpPr/>
            <p:nvPr/>
          </p:nvGrpSpPr>
          <p:grpSpPr>
            <a:xfrm>
              <a:off x="1164352" y="3319669"/>
              <a:ext cx="4964980" cy="1493940"/>
              <a:chOff x="1164352" y="3319669"/>
              <a:chExt cx="4964980" cy="1493940"/>
            </a:xfrm>
          </p:grpSpPr>
          <p:sp>
            <p:nvSpPr>
              <p:cNvPr id="80" name="TextBox 79">
                <a:extLst>
                  <a:ext uri="{FF2B5EF4-FFF2-40B4-BE49-F238E27FC236}">
                    <a16:creationId xmlns:a16="http://schemas.microsoft.com/office/drawing/2014/main" id="{F03EBD56-D41A-4A98-ABD7-A023BDF8C37B}"/>
                  </a:ext>
                </a:extLst>
              </p:cNvPr>
              <p:cNvSpPr txBox="1"/>
              <p:nvPr/>
            </p:nvSpPr>
            <p:spPr bwMode="auto">
              <a:xfrm>
                <a:off x="2812936" y="4051884"/>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75" name="TextBox 74">
                <a:extLst>
                  <a:ext uri="{FF2B5EF4-FFF2-40B4-BE49-F238E27FC236}">
                    <a16:creationId xmlns:a16="http://schemas.microsoft.com/office/drawing/2014/main" id="{89EE743B-E199-4FAA-8166-28A657610533}"/>
                  </a:ext>
                </a:extLst>
              </p:cNvPr>
              <p:cNvSpPr txBox="1"/>
              <p:nvPr/>
            </p:nvSpPr>
            <p:spPr bwMode="auto">
              <a:xfrm>
                <a:off x="1438166" y="4051884"/>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107" name="TextBox 106">
                <a:extLst>
                  <a:ext uri="{FF2B5EF4-FFF2-40B4-BE49-F238E27FC236}">
                    <a16:creationId xmlns:a16="http://schemas.microsoft.com/office/drawing/2014/main" id="{B8F32BCE-8741-42A9-BE21-5990430EA4FA}"/>
                  </a:ext>
                </a:extLst>
              </p:cNvPr>
              <p:cNvSpPr txBox="1"/>
              <p:nvPr/>
            </p:nvSpPr>
            <p:spPr bwMode="auto">
              <a:xfrm>
                <a:off x="5065582" y="4098028"/>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79" name="TextBox 78">
                <a:extLst>
                  <a:ext uri="{FF2B5EF4-FFF2-40B4-BE49-F238E27FC236}">
                    <a16:creationId xmlns:a16="http://schemas.microsoft.com/office/drawing/2014/main" id="{5EE02C6D-F29F-4A2A-AB9A-2BAA51C78CBE}"/>
                  </a:ext>
                </a:extLst>
              </p:cNvPr>
              <p:cNvSpPr txBox="1"/>
              <p:nvPr/>
            </p:nvSpPr>
            <p:spPr bwMode="auto">
              <a:xfrm>
                <a:off x="2835483" y="3319669"/>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81" name="TextBox 80">
                <a:extLst>
                  <a:ext uri="{FF2B5EF4-FFF2-40B4-BE49-F238E27FC236}">
                    <a16:creationId xmlns:a16="http://schemas.microsoft.com/office/drawing/2014/main" id="{455D8201-9A13-4104-AC51-3550CBB816CF}"/>
                  </a:ext>
                </a:extLst>
              </p:cNvPr>
              <p:cNvSpPr txBox="1"/>
              <p:nvPr/>
            </p:nvSpPr>
            <p:spPr bwMode="auto">
              <a:xfrm rot="16200000">
                <a:off x="3184474" y="3612530"/>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82" name="TextBox 81">
                <a:extLst>
                  <a:ext uri="{FF2B5EF4-FFF2-40B4-BE49-F238E27FC236}">
                    <a16:creationId xmlns:a16="http://schemas.microsoft.com/office/drawing/2014/main" id="{70ACA190-1219-4253-B86C-F165F7BFCBC6}"/>
                  </a:ext>
                </a:extLst>
              </p:cNvPr>
              <p:cNvSpPr txBox="1"/>
              <p:nvPr/>
            </p:nvSpPr>
            <p:spPr bwMode="auto">
              <a:xfrm rot="16200000">
                <a:off x="2706961" y="3527126"/>
                <a:ext cx="412241"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76" name="TextBox 75">
                <a:extLst>
                  <a:ext uri="{FF2B5EF4-FFF2-40B4-BE49-F238E27FC236}">
                    <a16:creationId xmlns:a16="http://schemas.microsoft.com/office/drawing/2014/main" id="{31838D98-F234-420A-ADA1-47F093532757}"/>
                  </a:ext>
                </a:extLst>
              </p:cNvPr>
              <p:cNvSpPr txBox="1"/>
              <p:nvPr/>
            </p:nvSpPr>
            <p:spPr bwMode="auto">
              <a:xfrm rot="16200000">
                <a:off x="1187721" y="3630512"/>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77" name="TextBox 76">
                <a:extLst>
                  <a:ext uri="{FF2B5EF4-FFF2-40B4-BE49-F238E27FC236}">
                    <a16:creationId xmlns:a16="http://schemas.microsoft.com/office/drawing/2014/main" id="{FFA037C1-CBCD-4B6F-919D-BE247EBAE3C0}"/>
                  </a:ext>
                </a:extLst>
              </p:cNvPr>
              <p:cNvSpPr txBox="1"/>
              <p:nvPr/>
            </p:nvSpPr>
            <p:spPr bwMode="auto">
              <a:xfrm>
                <a:off x="1440795" y="3319669"/>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78" name="TextBox 77">
                <a:extLst>
                  <a:ext uri="{FF2B5EF4-FFF2-40B4-BE49-F238E27FC236}">
                    <a16:creationId xmlns:a16="http://schemas.microsoft.com/office/drawing/2014/main" id="{55848B61-81FA-4660-9625-DC0C27DEABB0}"/>
                  </a:ext>
                </a:extLst>
              </p:cNvPr>
              <p:cNvSpPr txBox="1"/>
              <p:nvPr/>
            </p:nvSpPr>
            <p:spPr bwMode="auto">
              <a:xfrm rot="16200000">
                <a:off x="1954322" y="3735718"/>
                <a:ext cx="412241"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44" name="TextBox 3">
                <a:extLst>
                  <a:ext uri="{FF2B5EF4-FFF2-40B4-BE49-F238E27FC236}">
                    <a16:creationId xmlns:a16="http://schemas.microsoft.com/office/drawing/2014/main" id="{074A6650-7576-4424-9C4A-B2267A806FAC}"/>
                  </a:ext>
                </a:extLst>
              </p:cNvPr>
              <p:cNvSpPr txBox="1">
                <a:spLocks noChangeArrowheads="1"/>
              </p:cNvSpPr>
              <p:nvPr/>
            </p:nvSpPr>
            <p:spPr bwMode="auto">
              <a:xfrm>
                <a:off x="1497354" y="3685776"/>
                <a:ext cx="990658" cy="71558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F</a:t>
                </a:r>
                <a:endParaRPr lang="en-US" altLang="en-US" sz="5000" b="1" dirty="0">
                  <a:solidFill>
                    <a:srgbClr val="FF0000"/>
                  </a:solidFill>
                  <a:latin typeface="Gill Sans MT" panose="020B0502020104020203" pitchFamily="34" charset="0"/>
                </a:endParaRPr>
              </a:p>
            </p:txBody>
          </p:sp>
          <p:sp>
            <p:nvSpPr>
              <p:cNvPr id="45" name="TextBox 8">
                <a:extLst>
                  <a:ext uri="{FF2B5EF4-FFF2-40B4-BE49-F238E27FC236}">
                    <a16:creationId xmlns:a16="http://schemas.microsoft.com/office/drawing/2014/main" id="{C7FBEFD0-8E33-4493-BF03-70F46F2627B9}"/>
                  </a:ext>
                </a:extLst>
              </p:cNvPr>
              <p:cNvSpPr txBox="1">
                <a:spLocks noChangeArrowheads="1"/>
              </p:cNvSpPr>
              <p:nvPr/>
            </p:nvSpPr>
            <p:spPr bwMode="auto">
              <a:xfrm>
                <a:off x="2859357" y="3685776"/>
                <a:ext cx="762239" cy="71558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F</a:t>
                </a:r>
              </a:p>
            </p:txBody>
          </p:sp>
          <p:sp>
            <p:nvSpPr>
              <p:cNvPr id="46" name="TextBox 9">
                <a:extLst>
                  <a:ext uri="{FF2B5EF4-FFF2-40B4-BE49-F238E27FC236}">
                    <a16:creationId xmlns:a16="http://schemas.microsoft.com/office/drawing/2014/main" id="{115FB47A-A4C3-42AC-8AF7-0AB4BD8ECD9D}"/>
                  </a:ext>
                </a:extLst>
              </p:cNvPr>
              <p:cNvSpPr txBox="1">
                <a:spLocks noChangeArrowheads="1"/>
              </p:cNvSpPr>
              <p:nvPr/>
            </p:nvSpPr>
            <p:spPr bwMode="auto">
              <a:xfrm>
                <a:off x="1995883" y="3748101"/>
                <a:ext cx="990658" cy="59093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4000" dirty="0">
                    <a:solidFill>
                      <a:schemeClr val="tx1">
                        <a:lumMod val="75000"/>
                        <a:lumOff val="25000"/>
                      </a:schemeClr>
                    </a:solidFill>
                    <a:latin typeface="Gill Sans MT" panose="020B0502020104020203" pitchFamily="34" charset="0"/>
                  </a:rPr>
                  <a:t>+</a:t>
                </a:r>
              </a:p>
            </p:txBody>
          </p:sp>
          <p:cxnSp>
            <p:nvCxnSpPr>
              <p:cNvPr id="47" name="Straight Arrow Connector 11">
                <a:extLst>
                  <a:ext uri="{FF2B5EF4-FFF2-40B4-BE49-F238E27FC236}">
                    <a16:creationId xmlns:a16="http://schemas.microsoft.com/office/drawing/2014/main" id="{9D52A2EC-849D-403B-BCC5-9FDB6709ADC4}"/>
                  </a:ext>
                </a:extLst>
              </p:cNvPr>
              <p:cNvCxnSpPr>
                <a:cxnSpLocks noChangeShapeType="1"/>
              </p:cNvCxnSpPr>
              <p:nvPr/>
            </p:nvCxnSpPr>
            <p:spPr bwMode="auto">
              <a:xfrm>
                <a:off x="3643316" y="4042772"/>
                <a:ext cx="604350" cy="1588"/>
              </a:xfrm>
              <a:prstGeom prst="straightConnector1">
                <a:avLst/>
              </a:prstGeom>
              <a:noFill/>
              <a:ln w="38100" algn="ctr">
                <a:solidFill>
                  <a:schemeClr val="tx1">
                    <a:lumMod val="75000"/>
                    <a:lumOff val="25000"/>
                  </a:schemeClr>
                </a:solidFill>
                <a:round/>
                <a:headEnd/>
                <a:tailEnd type="triangle" w="med" len="med"/>
              </a:ln>
            </p:spPr>
          </p:cxnSp>
          <p:sp>
            <p:nvSpPr>
              <p:cNvPr id="106" name="TextBox 105">
                <a:extLst>
                  <a:ext uri="{FF2B5EF4-FFF2-40B4-BE49-F238E27FC236}">
                    <a16:creationId xmlns:a16="http://schemas.microsoft.com/office/drawing/2014/main" id="{0D59EFA1-1D40-4811-ACCC-66FF5B420CBB}"/>
                  </a:ext>
                </a:extLst>
              </p:cNvPr>
              <p:cNvSpPr txBox="1"/>
              <p:nvPr/>
            </p:nvSpPr>
            <p:spPr bwMode="auto">
              <a:xfrm>
                <a:off x="5088129" y="3337235"/>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08" name="TextBox 107">
                <a:extLst>
                  <a:ext uri="{FF2B5EF4-FFF2-40B4-BE49-F238E27FC236}">
                    <a16:creationId xmlns:a16="http://schemas.microsoft.com/office/drawing/2014/main" id="{FCC20A76-4704-4151-B1B6-F54BCC44AC66}"/>
                  </a:ext>
                </a:extLst>
              </p:cNvPr>
              <p:cNvSpPr txBox="1"/>
              <p:nvPr/>
            </p:nvSpPr>
            <p:spPr bwMode="auto">
              <a:xfrm rot="16200000">
                <a:off x="5437120" y="3649146"/>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09" name="TextBox 108">
                <a:extLst>
                  <a:ext uri="{FF2B5EF4-FFF2-40B4-BE49-F238E27FC236}">
                    <a16:creationId xmlns:a16="http://schemas.microsoft.com/office/drawing/2014/main" id="{E6040AF2-0CFC-4B1F-A8CC-B13FE1B283FE}"/>
                  </a:ext>
                </a:extLst>
              </p:cNvPr>
              <p:cNvSpPr txBox="1"/>
              <p:nvPr/>
            </p:nvSpPr>
            <p:spPr bwMode="auto">
              <a:xfrm rot="16200000">
                <a:off x="4959607" y="3544692"/>
                <a:ext cx="412241"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11" name="TextBox 110">
                <a:extLst>
                  <a:ext uri="{FF2B5EF4-FFF2-40B4-BE49-F238E27FC236}">
                    <a16:creationId xmlns:a16="http://schemas.microsoft.com/office/drawing/2014/main" id="{4ADE719D-64D4-4629-AFE1-E63F49C8912D}"/>
                  </a:ext>
                </a:extLst>
              </p:cNvPr>
              <p:cNvSpPr txBox="1"/>
              <p:nvPr/>
            </p:nvSpPr>
            <p:spPr bwMode="auto">
              <a:xfrm rot="16200000">
                <a:off x="4182651" y="3670907"/>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112" name="TextBox 111">
                <a:extLst>
                  <a:ext uri="{FF2B5EF4-FFF2-40B4-BE49-F238E27FC236}">
                    <a16:creationId xmlns:a16="http://schemas.microsoft.com/office/drawing/2014/main" id="{AABDCD49-2A39-4BB9-927B-FD5A8F4881D3}"/>
                  </a:ext>
                </a:extLst>
              </p:cNvPr>
              <p:cNvSpPr txBox="1"/>
              <p:nvPr/>
            </p:nvSpPr>
            <p:spPr bwMode="auto">
              <a:xfrm>
                <a:off x="4452503" y="3345775"/>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113" name="TextBox 112">
                <a:extLst>
                  <a:ext uri="{FF2B5EF4-FFF2-40B4-BE49-F238E27FC236}">
                    <a16:creationId xmlns:a16="http://schemas.microsoft.com/office/drawing/2014/main" id="{D299E2B5-104B-4A17-B93C-D54B9C7F1CB4}"/>
                  </a:ext>
                </a:extLst>
              </p:cNvPr>
              <p:cNvSpPr txBox="1"/>
              <p:nvPr/>
            </p:nvSpPr>
            <p:spPr bwMode="auto">
              <a:xfrm rot="16200000">
                <a:off x="4949252" y="3776113"/>
                <a:ext cx="412241"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grpSp>
            <p:nvGrpSpPr>
              <p:cNvPr id="114" name="Group 17">
                <a:extLst>
                  <a:ext uri="{FF2B5EF4-FFF2-40B4-BE49-F238E27FC236}">
                    <a16:creationId xmlns:a16="http://schemas.microsoft.com/office/drawing/2014/main" id="{6222E312-C6A3-4C34-BD93-049B45DF9CFD}"/>
                  </a:ext>
                </a:extLst>
              </p:cNvPr>
              <p:cNvGrpSpPr>
                <a:grpSpLocks/>
              </p:cNvGrpSpPr>
              <p:nvPr/>
            </p:nvGrpSpPr>
            <p:grpSpPr bwMode="auto">
              <a:xfrm>
                <a:off x="4492284" y="3726171"/>
                <a:ext cx="1403446" cy="722656"/>
                <a:chOff x="1447800" y="2400300"/>
                <a:chExt cx="1403363" cy="722657"/>
              </a:xfrm>
            </p:grpSpPr>
            <p:sp>
              <p:nvSpPr>
                <p:cNvPr id="115" name="TextBox 3">
                  <a:extLst>
                    <a:ext uri="{FF2B5EF4-FFF2-40B4-BE49-F238E27FC236}">
                      <a16:creationId xmlns:a16="http://schemas.microsoft.com/office/drawing/2014/main" id="{39A21C1F-3420-4F26-A860-9AED7F99E3CB}"/>
                    </a:ext>
                  </a:extLst>
                </p:cNvPr>
                <p:cNvSpPr txBox="1">
                  <a:spLocks noChangeArrowheads="1"/>
                </p:cNvSpPr>
                <p:nvPr/>
              </p:nvSpPr>
              <p:spPr bwMode="auto">
                <a:xfrm>
                  <a:off x="1447800" y="2400300"/>
                  <a:ext cx="990600" cy="715581"/>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F</a:t>
                  </a:r>
                  <a:endParaRPr lang="en-US" altLang="en-US" sz="5000" b="1" dirty="0">
                    <a:solidFill>
                      <a:srgbClr val="FF0000"/>
                    </a:solidFill>
                    <a:latin typeface="Gill Sans MT" panose="020B0502020104020203" pitchFamily="34" charset="0"/>
                  </a:endParaRPr>
                </a:p>
              </p:txBody>
            </p:sp>
            <p:sp>
              <p:nvSpPr>
                <p:cNvPr id="116" name="TextBox 8">
                  <a:extLst>
                    <a:ext uri="{FF2B5EF4-FFF2-40B4-BE49-F238E27FC236}">
                      <a16:creationId xmlns:a16="http://schemas.microsoft.com/office/drawing/2014/main" id="{D5D25CA8-8934-4194-927E-69095E530CE1}"/>
                    </a:ext>
                  </a:extLst>
                </p:cNvPr>
                <p:cNvSpPr txBox="1">
                  <a:spLocks noChangeArrowheads="1"/>
                </p:cNvSpPr>
                <p:nvPr/>
              </p:nvSpPr>
              <p:spPr bwMode="auto">
                <a:xfrm>
                  <a:off x="2088969" y="2407376"/>
                  <a:ext cx="762194" cy="715581"/>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F</a:t>
                  </a:r>
                </a:p>
              </p:txBody>
            </p:sp>
          </p:grpSp>
        </p:grpSp>
      </p:grpSp>
      <p:grpSp>
        <p:nvGrpSpPr>
          <p:cNvPr id="156" name="Group 155">
            <a:extLst>
              <a:ext uri="{FF2B5EF4-FFF2-40B4-BE49-F238E27FC236}">
                <a16:creationId xmlns:a16="http://schemas.microsoft.com/office/drawing/2014/main" id="{5DE4E434-0194-416A-8FE4-B4FB6554667F}"/>
              </a:ext>
            </a:extLst>
          </p:cNvPr>
          <p:cNvGrpSpPr/>
          <p:nvPr/>
        </p:nvGrpSpPr>
        <p:grpSpPr>
          <a:xfrm>
            <a:off x="-168481" y="5190202"/>
            <a:ext cx="4236616" cy="1476368"/>
            <a:chOff x="-168481" y="5240536"/>
            <a:chExt cx="4236616" cy="1476368"/>
          </a:xfrm>
        </p:grpSpPr>
        <p:grpSp>
          <p:nvGrpSpPr>
            <p:cNvPr id="148" name="Group 147">
              <a:extLst>
                <a:ext uri="{FF2B5EF4-FFF2-40B4-BE49-F238E27FC236}">
                  <a16:creationId xmlns:a16="http://schemas.microsoft.com/office/drawing/2014/main" id="{FAC25C9A-2590-44C0-99F1-84CFBB6CB1D8}"/>
                </a:ext>
              </a:extLst>
            </p:cNvPr>
            <p:cNvGrpSpPr/>
            <p:nvPr/>
          </p:nvGrpSpPr>
          <p:grpSpPr>
            <a:xfrm>
              <a:off x="-168481" y="5240536"/>
              <a:ext cx="4236616" cy="1476368"/>
              <a:chOff x="121079" y="5380236"/>
              <a:chExt cx="4236616" cy="1476368"/>
            </a:xfrm>
          </p:grpSpPr>
          <p:sp>
            <p:nvSpPr>
              <p:cNvPr id="121" name="TextBox 120">
                <a:extLst>
                  <a:ext uri="{FF2B5EF4-FFF2-40B4-BE49-F238E27FC236}">
                    <a16:creationId xmlns:a16="http://schemas.microsoft.com/office/drawing/2014/main" id="{B3A3DE82-2BF9-468C-901F-293E58BA89C5}"/>
                  </a:ext>
                </a:extLst>
              </p:cNvPr>
              <p:cNvSpPr txBox="1"/>
              <p:nvPr/>
            </p:nvSpPr>
            <p:spPr bwMode="auto">
              <a:xfrm>
                <a:off x="1022975" y="6141023"/>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22" name="TextBox 121">
                <a:extLst>
                  <a:ext uri="{FF2B5EF4-FFF2-40B4-BE49-F238E27FC236}">
                    <a16:creationId xmlns:a16="http://schemas.microsoft.com/office/drawing/2014/main" id="{977090DE-3AC3-4230-B5BC-E98E9A3CC701}"/>
                  </a:ext>
                </a:extLst>
              </p:cNvPr>
              <p:cNvSpPr txBox="1"/>
              <p:nvPr/>
            </p:nvSpPr>
            <p:spPr bwMode="auto">
              <a:xfrm>
                <a:off x="390489" y="6135280"/>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123" name="TextBox 122">
                <a:extLst>
                  <a:ext uri="{FF2B5EF4-FFF2-40B4-BE49-F238E27FC236}">
                    <a16:creationId xmlns:a16="http://schemas.microsoft.com/office/drawing/2014/main" id="{74FA2BC1-0602-4546-9350-E63155F41831}"/>
                  </a:ext>
                </a:extLst>
              </p:cNvPr>
              <p:cNvSpPr txBox="1"/>
              <p:nvPr/>
            </p:nvSpPr>
            <p:spPr bwMode="auto">
              <a:xfrm>
                <a:off x="1045522" y="5380236"/>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24" name="TextBox 123">
                <a:extLst>
                  <a:ext uri="{FF2B5EF4-FFF2-40B4-BE49-F238E27FC236}">
                    <a16:creationId xmlns:a16="http://schemas.microsoft.com/office/drawing/2014/main" id="{C826EFC7-AA71-4AB4-BE89-672D3DF75F16}"/>
                  </a:ext>
                </a:extLst>
              </p:cNvPr>
              <p:cNvSpPr txBox="1"/>
              <p:nvPr/>
            </p:nvSpPr>
            <p:spPr bwMode="auto">
              <a:xfrm rot="16200000">
                <a:off x="917000" y="5587693"/>
                <a:ext cx="412241"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25" name="TextBox 124">
                <a:extLst>
                  <a:ext uri="{FF2B5EF4-FFF2-40B4-BE49-F238E27FC236}">
                    <a16:creationId xmlns:a16="http://schemas.microsoft.com/office/drawing/2014/main" id="{0AE98C7A-227B-40A1-8D0E-ACA8C5D234A0}"/>
                  </a:ext>
                </a:extLst>
              </p:cNvPr>
              <p:cNvSpPr txBox="1"/>
              <p:nvPr/>
            </p:nvSpPr>
            <p:spPr bwMode="auto">
              <a:xfrm>
                <a:off x="409896" y="5384013"/>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126" name="TextBox 125">
                <a:extLst>
                  <a:ext uri="{FF2B5EF4-FFF2-40B4-BE49-F238E27FC236}">
                    <a16:creationId xmlns:a16="http://schemas.microsoft.com/office/drawing/2014/main" id="{56BC19E9-C343-4B62-BDFD-1949118243DB}"/>
                  </a:ext>
                </a:extLst>
              </p:cNvPr>
              <p:cNvSpPr txBox="1"/>
              <p:nvPr/>
            </p:nvSpPr>
            <p:spPr bwMode="auto">
              <a:xfrm rot="16200000">
                <a:off x="906645" y="5819114"/>
                <a:ext cx="412241"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grpSp>
            <p:nvGrpSpPr>
              <p:cNvPr id="127" name="Group 17">
                <a:extLst>
                  <a:ext uri="{FF2B5EF4-FFF2-40B4-BE49-F238E27FC236}">
                    <a16:creationId xmlns:a16="http://schemas.microsoft.com/office/drawing/2014/main" id="{A1C0A95B-BB14-4858-B72A-9222BD2A3CAB}"/>
                  </a:ext>
                </a:extLst>
              </p:cNvPr>
              <p:cNvGrpSpPr>
                <a:grpSpLocks/>
              </p:cNvGrpSpPr>
              <p:nvPr/>
            </p:nvGrpSpPr>
            <p:grpSpPr bwMode="auto">
              <a:xfrm>
                <a:off x="449677" y="5769172"/>
                <a:ext cx="1403446" cy="722656"/>
                <a:chOff x="1447800" y="2400300"/>
                <a:chExt cx="1403363" cy="722657"/>
              </a:xfrm>
            </p:grpSpPr>
            <p:sp>
              <p:nvSpPr>
                <p:cNvPr id="128" name="TextBox 3">
                  <a:extLst>
                    <a:ext uri="{FF2B5EF4-FFF2-40B4-BE49-F238E27FC236}">
                      <a16:creationId xmlns:a16="http://schemas.microsoft.com/office/drawing/2014/main" id="{72074AE6-95DF-48ED-8901-017B06FA9DAF}"/>
                    </a:ext>
                  </a:extLst>
                </p:cNvPr>
                <p:cNvSpPr txBox="1">
                  <a:spLocks noChangeArrowheads="1"/>
                </p:cNvSpPr>
                <p:nvPr/>
              </p:nvSpPr>
              <p:spPr bwMode="auto">
                <a:xfrm>
                  <a:off x="1447800" y="2400300"/>
                  <a:ext cx="990600" cy="715581"/>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F</a:t>
                  </a:r>
                  <a:endParaRPr lang="en-US" altLang="en-US" sz="5000" b="1" dirty="0">
                    <a:solidFill>
                      <a:srgbClr val="FF0000"/>
                    </a:solidFill>
                    <a:latin typeface="Gill Sans MT" panose="020B0502020104020203" pitchFamily="34" charset="0"/>
                  </a:endParaRPr>
                </a:p>
              </p:txBody>
            </p:sp>
            <p:sp>
              <p:nvSpPr>
                <p:cNvPr id="129" name="TextBox 8">
                  <a:extLst>
                    <a:ext uri="{FF2B5EF4-FFF2-40B4-BE49-F238E27FC236}">
                      <a16:creationId xmlns:a16="http://schemas.microsoft.com/office/drawing/2014/main" id="{31E01FA5-F895-43AE-86E5-E366B9430D94}"/>
                    </a:ext>
                  </a:extLst>
                </p:cNvPr>
                <p:cNvSpPr txBox="1">
                  <a:spLocks noChangeArrowheads="1"/>
                </p:cNvSpPr>
                <p:nvPr/>
              </p:nvSpPr>
              <p:spPr bwMode="auto">
                <a:xfrm>
                  <a:off x="2088969" y="2407376"/>
                  <a:ext cx="762194" cy="715581"/>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F</a:t>
                  </a:r>
                </a:p>
              </p:txBody>
            </p:sp>
          </p:grpSp>
          <p:sp>
            <p:nvSpPr>
              <p:cNvPr id="130" name="TextBox 129">
                <a:extLst>
                  <a:ext uri="{FF2B5EF4-FFF2-40B4-BE49-F238E27FC236}">
                    <a16:creationId xmlns:a16="http://schemas.microsoft.com/office/drawing/2014/main" id="{F18B5AE3-6CBE-4158-95B3-037402C30A42}"/>
                  </a:ext>
                </a:extLst>
              </p:cNvPr>
              <p:cNvSpPr txBox="1"/>
              <p:nvPr/>
            </p:nvSpPr>
            <p:spPr bwMode="auto">
              <a:xfrm rot="16200000">
                <a:off x="1398917" y="5682471"/>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31" name="TextBox 130">
                <a:extLst>
                  <a:ext uri="{FF2B5EF4-FFF2-40B4-BE49-F238E27FC236}">
                    <a16:creationId xmlns:a16="http://schemas.microsoft.com/office/drawing/2014/main" id="{F001C8E8-5A0A-4A5A-8E86-15AF565BEFB8}"/>
                  </a:ext>
                </a:extLst>
              </p:cNvPr>
              <p:cNvSpPr txBox="1"/>
              <p:nvPr/>
            </p:nvSpPr>
            <p:spPr bwMode="auto">
              <a:xfrm rot="16200000">
                <a:off x="144448" y="5704232"/>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cxnSp>
            <p:nvCxnSpPr>
              <p:cNvPr id="132" name="Straight Arrow Connector 11">
                <a:extLst>
                  <a:ext uri="{FF2B5EF4-FFF2-40B4-BE49-F238E27FC236}">
                    <a16:creationId xmlns:a16="http://schemas.microsoft.com/office/drawing/2014/main" id="{78B46502-ED11-4E8C-818D-74C0CC0F584D}"/>
                  </a:ext>
                </a:extLst>
              </p:cNvPr>
              <p:cNvCxnSpPr>
                <a:cxnSpLocks noChangeShapeType="1"/>
              </p:cNvCxnSpPr>
              <p:nvPr/>
            </p:nvCxnSpPr>
            <p:spPr bwMode="auto">
              <a:xfrm>
                <a:off x="1928259" y="6062022"/>
                <a:ext cx="604350" cy="1588"/>
              </a:xfrm>
              <a:prstGeom prst="straightConnector1">
                <a:avLst/>
              </a:prstGeom>
              <a:noFill/>
              <a:ln w="38100" algn="ctr">
                <a:solidFill>
                  <a:schemeClr val="tx1">
                    <a:lumMod val="75000"/>
                    <a:lumOff val="25000"/>
                  </a:schemeClr>
                </a:solidFill>
                <a:round/>
                <a:headEnd/>
                <a:tailEnd type="triangle" w="med" len="med"/>
              </a:ln>
            </p:spPr>
          </p:cxnSp>
          <p:sp>
            <p:nvSpPr>
              <p:cNvPr id="133" name="TextBox 132">
                <a:extLst>
                  <a:ext uri="{FF2B5EF4-FFF2-40B4-BE49-F238E27FC236}">
                    <a16:creationId xmlns:a16="http://schemas.microsoft.com/office/drawing/2014/main" id="{454CE2A3-76D9-4EC3-8633-335AD85982C9}"/>
                  </a:ext>
                </a:extLst>
              </p:cNvPr>
              <p:cNvSpPr txBox="1"/>
              <p:nvPr/>
            </p:nvSpPr>
            <p:spPr bwMode="auto">
              <a:xfrm>
                <a:off x="3289541" y="6112451"/>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34" name="TextBox 133">
                <a:extLst>
                  <a:ext uri="{FF2B5EF4-FFF2-40B4-BE49-F238E27FC236}">
                    <a16:creationId xmlns:a16="http://schemas.microsoft.com/office/drawing/2014/main" id="{79D096F4-D244-40A7-AEC1-3B4F14D80DFB}"/>
                  </a:ext>
                </a:extLst>
              </p:cNvPr>
              <p:cNvSpPr txBox="1"/>
              <p:nvPr/>
            </p:nvSpPr>
            <p:spPr bwMode="auto">
              <a:xfrm>
                <a:off x="2657055" y="6135280"/>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sp>
            <p:nvSpPr>
              <p:cNvPr id="135" name="TextBox 134">
                <a:extLst>
                  <a:ext uri="{FF2B5EF4-FFF2-40B4-BE49-F238E27FC236}">
                    <a16:creationId xmlns:a16="http://schemas.microsoft.com/office/drawing/2014/main" id="{430008C7-D55A-4329-9E56-758D03E4B42D}"/>
                  </a:ext>
                </a:extLst>
              </p:cNvPr>
              <p:cNvSpPr txBox="1"/>
              <p:nvPr/>
            </p:nvSpPr>
            <p:spPr bwMode="auto">
              <a:xfrm>
                <a:off x="3312088" y="5380236"/>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37" name="TextBox 136">
                <a:extLst>
                  <a:ext uri="{FF2B5EF4-FFF2-40B4-BE49-F238E27FC236}">
                    <a16:creationId xmlns:a16="http://schemas.microsoft.com/office/drawing/2014/main" id="{3B31992A-78E6-475A-81E6-8D2BD2FA6B3B}"/>
                  </a:ext>
                </a:extLst>
              </p:cNvPr>
              <p:cNvSpPr txBox="1"/>
              <p:nvPr/>
            </p:nvSpPr>
            <p:spPr bwMode="auto">
              <a:xfrm>
                <a:off x="2659684" y="5403065"/>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grpSp>
            <p:nvGrpSpPr>
              <p:cNvPr id="139" name="Group 17">
                <a:extLst>
                  <a:ext uri="{FF2B5EF4-FFF2-40B4-BE49-F238E27FC236}">
                    <a16:creationId xmlns:a16="http://schemas.microsoft.com/office/drawing/2014/main" id="{0BF25784-1BF1-4E5B-99B9-9D71AB3FD34E}"/>
                  </a:ext>
                </a:extLst>
              </p:cNvPr>
              <p:cNvGrpSpPr>
                <a:grpSpLocks/>
              </p:cNvGrpSpPr>
              <p:nvPr/>
            </p:nvGrpSpPr>
            <p:grpSpPr bwMode="auto">
              <a:xfrm>
                <a:off x="2710860" y="5776248"/>
                <a:ext cx="1408831" cy="721586"/>
                <a:chOff x="1442416" y="2407376"/>
                <a:chExt cx="1408747" cy="721587"/>
              </a:xfrm>
            </p:grpSpPr>
            <p:sp>
              <p:nvSpPr>
                <p:cNvPr id="140" name="TextBox 3">
                  <a:extLst>
                    <a:ext uri="{FF2B5EF4-FFF2-40B4-BE49-F238E27FC236}">
                      <a16:creationId xmlns:a16="http://schemas.microsoft.com/office/drawing/2014/main" id="{1378C824-0E85-445E-8360-E7D597056D0B}"/>
                    </a:ext>
                  </a:extLst>
                </p:cNvPr>
                <p:cNvSpPr txBox="1">
                  <a:spLocks noChangeArrowheads="1"/>
                </p:cNvSpPr>
                <p:nvPr/>
              </p:nvSpPr>
              <p:spPr bwMode="auto">
                <a:xfrm>
                  <a:off x="1442416" y="2413382"/>
                  <a:ext cx="990600" cy="715581"/>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F</a:t>
                  </a:r>
                  <a:endParaRPr lang="en-US" altLang="en-US" sz="5000" b="1" dirty="0">
                    <a:solidFill>
                      <a:srgbClr val="FF0000"/>
                    </a:solidFill>
                    <a:latin typeface="Gill Sans MT" panose="020B0502020104020203" pitchFamily="34" charset="0"/>
                  </a:endParaRPr>
                </a:p>
              </p:txBody>
            </p:sp>
            <p:sp>
              <p:nvSpPr>
                <p:cNvPr id="141" name="TextBox 8">
                  <a:extLst>
                    <a:ext uri="{FF2B5EF4-FFF2-40B4-BE49-F238E27FC236}">
                      <a16:creationId xmlns:a16="http://schemas.microsoft.com/office/drawing/2014/main" id="{B54C8228-D657-480D-A04A-8B37ABDE1DF4}"/>
                    </a:ext>
                  </a:extLst>
                </p:cNvPr>
                <p:cNvSpPr txBox="1">
                  <a:spLocks noChangeArrowheads="1"/>
                </p:cNvSpPr>
                <p:nvPr/>
              </p:nvSpPr>
              <p:spPr bwMode="auto">
                <a:xfrm>
                  <a:off x="2088969" y="2407376"/>
                  <a:ext cx="762194" cy="715581"/>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F</a:t>
                  </a:r>
                </a:p>
              </p:txBody>
            </p:sp>
          </p:grpSp>
          <p:sp>
            <p:nvSpPr>
              <p:cNvPr id="142" name="TextBox 141">
                <a:extLst>
                  <a:ext uri="{FF2B5EF4-FFF2-40B4-BE49-F238E27FC236}">
                    <a16:creationId xmlns:a16="http://schemas.microsoft.com/office/drawing/2014/main" id="{33432A6A-DBD9-445F-AC12-82EABE3A790E}"/>
                  </a:ext>
                </a:extLst>
              </p:cNvPr>
              <p:cNvSpPr txBox="1"/>
              <p:nvPr/>
            </p:nvSpPr>
            <p:spPr bwMode="auto">
              <a:xfrm rot="16200000">
                <a:off x="3665483" y="5682471"/>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67AEB6"/>
                    </a:solidFill>
                    <a:latin typeface="Gill Sans MT" panose="020B0502020104020203" pitchFamily="34" charset="0"/>
                  </a:rPr>
                  <a:t>••</a:t>
                </a:r>
                <a:endParaRPr lang="en-US" sz="5000" b="1" dirty="0">
                  <a:solidFill>
                    <a:srgbClr val="67AEB6"/>
                  </a:solidFill>
                  <a:latin typeface="Gill Sans MT" panose="020B0502020104020203" pitchFamily="34" charset="0"/>
                </a:endParaRPr>
              </a:p>
            </p:txBody>
          </p:sp>
          <p:sp>
            <p:nvSpPr>
              <p:cNvPr id="143" name="TextBox 142">
                <a:extLst>
                  <a:ext uri="{FF2B5EF4-FFF2-40B4-BE49-F238E27FC236}">
                    <a16:creationId xmlns:a16="http://schemas.microsoft.com/office/drawing/2014/main" id="{673A5CFF-CA51-4DE8-BFCA-2EA3C921124A}"/>
                  </a:ext>
                </a:extLst>
              </p:cNvPr>
              <p:cNvSpPr txBox="1"/>
              <p:nvPr/>
            </p:nvSpPr>
            <p:spPr bwMode="auto">
              <a:xfrm rot="16200000">
                <a:off x="2411014" y="5704232"/>
                <a:ext cx="668843" cy="715581"/>
              </a:xfrm>
              <a:prstGeom prst="rect">
                <a:avLst/>
              </a:prstGeom>
              <a:noFill/>
            </p:spPr>
            <p:txBody>
              <a:bodyPr wrap="square">
                <a:spAutoFit/>
              </a:bodyPr>
              <a:lstStyle/>
              <a:p>
                <a:pPr eaLnBrk="0" hangingPunct="0">
                  <a:lnSpc>
                    <a:spcPct val="81000"/>
                  </a:lnSpc>
                  <a:buClr>
                    <a:srgbClr val="000000"/>
                  </a:buClr>
                  <a:buSzPct val="100000"/>
                  <a:defRPr/>
                </a:pPr>
                <a:r>
                  <a:rPr lang="en-US" sz="5000" b="1" kern="0" dirty="0">
                    <a:solidFill>
                      <a:srgbClr val="E47588"/>
                    </a:solidFill>
                    <a:latin typeface="Gill Sans MT" panose="020B0502020104020203" pitchFamily="34" charset="0"/>
                  </a:rPr>
                  <a:t>••</a:t>
                </a:r>
                <a:endParaRPr lang="en-US" sz="5000" b="1" dirty="0">
                  <a:solidFill>
                    <a:srgbClr val="E47588"/>
                  </a:solidFill>
                  <a:latin typeface="Gill Sans MT" panose="020B0502020104020203" pitchFamily="34" charset="0"/>
                </a:endParaRPr>
              </a:p>
            </p:txBody>
          </p:sp>
          <p:cxnSp>
            <p:nvCxnSpPr>
              <p:cNvPr id="147" name="Straight Connector 146">
                <a:extLst>
                  <a:ext uri="{FF2B5EF4-FFF2-40B4-BE49-F238E27FC236}">
                    <a16:creationId xmlns:a16="http://schemas.microsoft.com/office/drawing/2014/main" id="{1F6D7256-A329-4B97-ABFE-8A3413565B1B}"/>
                  </a:ext>
                </a:extLst>
              </p:cNvPr>
              <p:cNvCxnSpPr/>
              <p:nvPr/>
            </p:nvCxnSpPr>
            <p:spPr>
              <a:xfrm>
                <a:off x="3197173" y="6063905"/>
                <a:ext cx="254526"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9" name="TextBox 148">
              <a:extLst>
                <a:ext uri="{FF2B5EF4-FFF2-40B4-BE49-F238E27FC236}">
                  <a16:creationId xmlns:a16="http://schemas.microsoft.com/office/drawing/2014/main" id="{5387B8DE-20DA-480E-9719-659B5FDB79E5}"/>
                </a:ext>
              </a:extLst>
            </p:cNvPr>
            <p:cNvSpPr txBox="1">
              <a:spLocks noChangeArrowheads="1"/>
            </p:cNvSpPr>
            <p:nvPr/>
          </p:nvSpPr>
          <p:spPr bwMode="auto">
            <a:xfrm>
              <a:off x="1565531" y="5454681"/>
              <a:ext cx="685800" cy="553998"/>
            </a:xfrm>
            <a:prstGeom prst="rect">
              <a:avLst/>
            </a:prstGeom>
            <a:noFill/>
            <a:ln w="9525">
              <a:noFill/>
              <a:miter lim="800000"/>
              <a:headEnd/>
              <a:tailEnd/>
            </a:ln>
          </p:spPr>
          <p:txBody>
            <a:bodyPr>
              <a:spAutoFit/>
            </a:bodyPr>
            <a:lstStyle/>
            <a:p>
              <a:pPr algn="ctr"/>
              <a:r>
                <a:rPr lang="en-US" altLang="en-US" sz="3000" b="1" dirty="0">
                  <a:solidFill>
                    <a:schemeClr val="tx1">
                      <a:lumMod val="75000"/>
                      <a:lumOff val="25000"/>
                    </a:schemeClr>
                  </a:solidFill>
                  <a:latin typeface="Gill Sans MT" panose="020B0502020104020203" pitchFamily="34" charset="0"/>
                  <a:cs typeface="Times New Roman" pitchFamily="18" charset="0"/>
                </a:rPr>
                <a:t>or</a:t>
              </a:r>
            </a:p>
          </p:txBody>
        </p:sp>
      </p:grpSp>
      <p:sp>
        <p:nvSpPr>
          <p:cNvPr id="150" name="Text Box 86">
            <a:extLst>
              <a:ext uri="{FF2B5EF4-FFF2-40B4-BE49-F238E27FC236}">
                <a16:creationId xmlns:a16="http://schemas.microsoft.com/office/drawing/2014/main" id="{4026F86C-E3D2-402E-9F07-5A1A8D670DAE}"/>
              </a:ext>
            </a:extLst>
          </p:cNvPr>
          <p:cNvSpPr txBox="1">
            <a:spLocks noChangeArrowheads="1"/>
          </p:cNvSpPr>
          <p:nvPr/>
        </p:nvSpPr>
        <p:spPr bwMode="auto">
          <a:xfrm>
            <a:off x="4045440" y="5605446"/>
            <a:ext cx="2779253" cy="646331"/>
          </a:xfrm>
          <a:prstGeom prst="rect">
            <a:avLst/>
          </a:prstGeom>
          <a:noFill/>
          <a:ln w="9525">
            <a:noFill/>
            <a:miter lim="800000"/>
            <a:headEnd/>
            <a:tailEnd/>
          </a:ln>
        </p:spPr>
        <p:txBody>
          <a:bodyPr wrap="square">
            <a:spAutoFit/>
          </a:bodyPr>
          <a:lstStyle/>
          <a:p>
            <a:pPr defTabSz="914400">
              <a:spcBef>
                <a:spcPct val="50000"/>
              </a:spcBef>
            </a:pPr>
            <a:r>
              <a:rPr lang="en-US" altLang="en-US" dirty="0">
                <a:solidFill>
                  <a:schemeClr val="tx1">
                    <a:lumMod val="75000"/>
                    <a:lumOff val="25000"/>
                  </a:schemeClr>
                </a:solidFill>
                <a:latin typeface="Gill Sans MT" panose="020B0502020104020203" pitchFamily="34" charset="0"/>
              </a:rPr>
              <a:t>the dash represents two e</a:t>
            </a:r>
            <a:r>
              <a:rPr lang="en-US" altLang="en-US" baseline="3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rPr>
              <a:t>. One e</a:t>
            </a:r>
            <a:r>
              <a:rPr lang="en-US" altLang="en-US" baseline="3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rPr>
              <a:t> from each F.</a:t>
            </a:r>
          </a:p>
        </p:txBody>
      </p:sp>
      <p:sp>
        <p:nvSpPr>
          <p:cNvPr id="151" name="Rectangle 150">
            <a:extLst>
              <a:ext uri="{FF2B5EF4-FFF2-40B4-BE49-F238E27FC236}">
                <a16:creationId xmlns:a16="http://schemas.microsoft.com/office/drawing/2014/main" id="{BE4E88CD-E1EB-427B-A9C6-8B99E2A5344B}"/>
              </a:ext>
            </a:extLst>
          </p:cNvPr>
          <p:cNvSpPr/>
          <p:nvPr/>
        </p:nvSpPr>
        <p:spPr>
          <a:xfrm>
            <a:off x="0" y="6445125"/>
            <a:ext cx="7488937" cy="341632"/>
          </a:xfrm>
          <a:prstGeom prst="rect">
            <a:avLst/>
          </a:prstGeom>
        </p:spPr>
        <p:txBody>
          <a:bodyPr wrap="square">
            <a:spAutoFit/>
          </a:bodyPr>
          <a:lstStyle/>
          <a:p>
            <a:pPr eaLnBrk="0" hangingPunct="0">
              <a:lnSpc>
                <a:spcPct val="9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Pairs of valence electrons not involved in bonding are called </a:t>
            </a:r>
            <a:r>
              <a:rPr lang="en-US" altLang="en-US" b="1" dirty="0">
                <a:solidFill>
                  <a:srgbClr val="E47588"/>
                </a:solidFill>
                <a:latin typeface="Gill Sans MT" panose="020B0502020104020203" pitchFamily="34" charset="0"/>
                <a:cs typeface="Times New Roman" pitchFamily="18" charset="0"/>
              </a:rPr>
              <a:t>lone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pairs</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155" name="Rectangle 154">
            <a:extLst>
              <a:ext uri="{FF2B5EF4-FFF2-40B4-BE49-F238E27FC236}">
                <a16:creationId xmlns:a16="http://schemas.microsoft.com/office/drawing/2014/main" id="{0D6279E4-E518-4C79-84A9-C12A21DFEB1D}"/>
              </a:ext>
            </a:extLst>
          </p:cNvPr>
          <p:cNvSpPr>
            <a:spLocks noChangeArrowheads="1"/>
          </p:cNvSpPr>
          <p:nvPr/>
        </p:nvSpPr>
        <p:spPr bwMode="auto">
          <a:xfrm>
            <a:off x="4959968" y="4677639"/>
            <a:ext cx="4184032"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rPr>
              <a:t>Each F counts both shared electrons to “feel” as though it has a Ne configuration.</a:t>
            </a:r>
          </a:p>
        </p:txBody>
      </p:sp>
    </p:spTree>
    <p:extLst>
      <p:ext uri="{BB962C8B-B14F-4D97-AF65-F5344CB8AC3E}">
        <p14:creationId xmlns:p14="http://schemas.microsoft.com/office/powerpoint/2010/main" val="305597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71" grpId="0"/>
      <p:bldP spid="150" grpId="0"/>
      <p:bldP spid="151" grpId="0"/>
      <p:bldP spid="1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4</a:t>
            </a:fld>
            <a:endParaRPr lang="en-US" dirty="0">
              <a:solidFill>
                <a:schemeClr val="bg1"/>
              </a:solidFill>
            </a:endParaRPr>
          </a:p>
        </p:txBody>
      </p:sp>
      <p:sp>
        <p:nvSpPr>
          <p:cNvPr id="8" name="TextBox 4">
            <a:extLst>
              <a:ext uri="{FF2B5EF4-FFF2-40B4-BE49-F238E27FC236}">
                <a16:creationId xmlns:a16="http://schemas.microsoft.com/office/drawing/2014/main" id="{3D13012B-22AA-4B4B-903A-646098C68137}"/>
              </a:ext>
            </a:extLst>
          </p:cNvPr>
          <p:cNvSpPr txBox="1">
            <a:spLocks noChangeArrowheads="1"/>
          </p:cNvSpPr>
          <p:nvPr/>
        </p:nvSpPr>
        <p:spPr bwMode="auto">
          <a:xfrm>
            <a:off x="0" y="996950"/>
            <a:ext cx="9144000" cy="840230"/>
          </a:xfrm>
          <a:prstGeom prst="rect">
            <a:avLst/>
          </a:prstGeom>
          <a:noFill/>
          <a:ln w="9525">
            <a:noFill/>
            <a:miter lim="800000"/>
            <a:headEnd/>
            <a:tailEnd/>
          </a:ln>
        </p:spPr>
        <p:txBody>
          <a:bodyPr wrap="square">
            <a:spAutoFit/>
          </a:bodyPr>
          <a:lstStyle/>
          <a:p>
            <a:pPr eaLnBrk="0" hangingPunct="0">
              <a:lnSpc>
                <a:spcPct val="90000"/>
              </a:lnSpc>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 three-dimensional array of oppositely-charged ions is called a </a:t>
            </a:r>
            <a:r>
              <a:rPr lang="en-US" altLang="en-US" b="1" dirty="0">
                <a:solidFill>
                  <a:srgbClr val="E47588"/>
                </a:solidFill>
                <a:latin typeface="Gill Sans MT" panose="020B0502020104020203" pitchFamily="34" charset="0"/>
                <a:ea typeface="MS PGothic" pitchFamily="34" charset="-128"/>
                <a:cs typeface="Times New Roman" pitchFamily="18" charset="0"/>
              </a:rPr>
              <a:t>lattice</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altLang="en-US" b="1" dirty="0">
                <a:solidFill>
                  <a:srgbClr val="E47588"/>
                </a:solidFill>
                <a:latin typeface="Gill Sans MT" panose="020B0502020104020203" pitchFamily="34" charset="0"/>
                <a:ea typeface="MS PGothic" pitchFamily="34" charset="-128"/>
                <a:cs typeface="Times New Roman" pitchFamily="18" charset="0"/>
              </a:rPr>
              <a:t>Lattice</a:t>
            </a:r>
            <a:r>
              <a:rPr lang="en-US" altLang="en-US" b="1"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altLang="en-US" b="1" dirty="0">
                <a:solidFill>
                  <a:srgbClr val="E47588"/>
                </a:solidFill>
                <a:latin typeface="Gill Sans MT" panose="020B0502020104020203" pitchFamily="34" charset="0"/>
                <a:ea typeface="MS PGothic" pitchFamily="34" charset="-128"/>
                <a:cs typeface="Times New Roman" pitchFamily="18" charset="0"/>
              </a:rPr>
              <a:t>energy</a:t>
            </a:r>
            <a:r>
              <a:rPr lang="en-US" altLang="en-US" b="1"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is the amount of energy required to convert a mole of ionic solid to its constituent ions in the gas phase.</a:t>
            </a:r>
          </a:p>
        </p:txBody>
      </p:sp>
      <p:pic>
        <p:nvPicPr>
          <p:cNvPr id="9" name="Picture 58">
            <a:extLst>
              <a:ext uri="{FF2B5EF4-FFF2-40B4-BE49-F238E27FC236}">
                <a16:creationId xmlns:a16="http://schemas.microsoft.com/office/drawing/2014/main" id="{107A0A54-7955-439F-BD76-F32A86205C9D}"/>
              </a:ext>
            </a:extLst>
          </p:cNvPr>
          <p:cNvPicPr>
            <a:picLocks noChangeAspect="1" noChangeArrowheads="1"/>
          </p:cNvPicPr>
          <p:nvPr/>
        </p:nvPicPr>
        <p:blipFill rotWithShape="1">
          <a:blip r:embed="rId2"/>
          <a:srcRect l="2946" t="11573" r="3693" b="2474"/>
          <a:stretch/>
        </p:blipFill>
        <p:spPr bwMode="auto">
          <a:xfrm>
            <a:off x="2322059" y="1657554"/>
            <a:ext cx="4499881" cy="1835914"/>
          </a:xfrm>
          <a:prstGeom prst="rect">
            <a:avLst/>
          </a:prstGeom>
          <a:noFill/>
          <a:ln w="9525">
            <a:noFill/>
            <a:miter lim="800000"/>
            <a:headEnd/>
            <a:tailEnd/>
          </a:ln>
        </p:spPr>
      </p:pic>
      <p:sp>
        <p:nvSpPr>
          <p:cNvPr id="10" name="Text Box 59">
            <a:extLst>
              <a:ext uri="{FF2B5EF4-FFF2-40B4-BE49-F238E27FC236}">
                <a16:creationId xmlns:a16="http://schemas.microsoft.com/office/drawing/2014/main" id="{87987B0A-2669-4B77-8BAD-6510CEFD1583}"/>
              </a:ext>
            </a:extLst>
          </p:cNvPr>
          <p:cNvSpPr txBox="1">
            <a:spLocks noChangeArrowheads="1"/>
          </p:cNvSpPr>
          <p:nvPr/>
        </p:nvSpPr>
        <p:spPr bwMode="auto">
          <a:xfrm>
            <a:off x="-33794" y="3635737"/>
            <a:ext cx="8807262" cy="316690"/>
          </a:xfrm>
          <a:prstGeom prst="rect">
            <a:avLst/>
          </a:prstGeom>
          <a:noFill/>
          <a:ln w="9525">
            <a:noFill/>
            <a:miter lim="800000"/>
            <a:headEnd/>
            <a:tailEnd/>
          </a:ln>
        </p:spPr>
        <p:txBody>
          <a:bodyPr wrap="square">
            <a:spAutoFit/>
          </a:bodyPr>
          <a:lstStyle/>
          <a:p>
            <a:pPr defTabSz="914400" eaLnBrk="0" hangingPunct="0">
              <a:lnSpc>
                <a:spcPct val="81000"/>
              </a:lnSpc>
              <a:buClr>
                <a:srgbClr val="000000"/>
              </a:buClr>
            </a:pPr>
            <a:r>
              <a:rPr lang="en-US" altLang="en-US" dirty="0">
                <a:solidFill>
                  <a:schemeClr val="tx1">
                    <a:lumMod val="75000"/>
                    <a:lumOff val="25000"/>
                  </a:schemeClr>
                </a:solidFill>
                <a:latin typeface="Gill Sans MT" panose="020B0502020104020203" pitchFamily="34" charset="0"/>
              </a:rPr>
              <a:t>The formation of ionic bonds </a:t>
            </a:r>
            <a:r>
              <a:rPr lang="en-US" altLang="en-US" b="1" dirty="0">
                <a:solidFill>
                  <a:srgbClr val="E47588"/>
                </a:solidFill>
                <a:latin typeface="Gill Sans MT" panose="020B0502020104020203" pitchFamily="34" charset="0"/>
              </a:rPr>
              <a:t>releases</a:t>
            </a:r>
            <a:r>
              <a:rPr lang="en-US" altLang="en-US" dirty="0">
                <a:solidFill>
                  <a:schemeClr val="tx1">
                    <a:lumMod val="75000"/>
                    <a:lumOff val="25000"/>
                  </a:schemeClr>
                </a:solidFill>
                <a:latin typeface="Gill Sans MT" panose="020B0502020104020203" pitchFamily="34" charset="0"/>
              </a:rPr>
              <a:t> a large amount of energy</a:t>
            </a:r>
          </a:p>
        </p:txBody>
      </p:sp>
      <p:sp>
        <p:nvSpPr>
          <p:cNvPr id="11" name="TextBox 4">
            <a:extLst>
              <a:ext uri="{FF2B5EF4-FFF2-40B4-BE49-F238E27FC236}">
                <a16:creationId xmlns:a16="http://schemas.microsoft.com/office/drawing/2014/main" id="{9E41ECBA-6DAF-4814-B3FA-82944630F2A1}"/>
              </a:ext>
            </a:extLst>
          </p:cNvPr>
          <p:cNvSpPr txBox="1">
            <a:spLocks noChangeArrowheads="1"/>
          </p:cNvSpPr>
          <p:nvPr/>
        </p:nvSpPr>
        <p:spPr bwMode="auto">
          <a:xfrm>
            <a:off x="-33794" y="4204043"/>
            <a:ext cx="9177794" cy="590931"/>
          </a:xfrm>
          <a:prstGeom prst="rect">
            <a:avLst/>
          </a:prstGeom>
          <a:noFill/>
          <a:ln w="9525">
            <a:noFill/>
            <a:miter lim="800000"/>
            <a:headEnd/>
            <a:tailEnd/>
          </a:ln>
        </p:spPr>
        <p:txBody>
          <a:bodyPr wrap="square">
            <a:spAutoFit/>
          </a:bodyPr>
          <a:lstStyle/>
          <a:p>
            <a:pPr eaLnBrk="0" hangingPunct="0">
              <a:lnSpc>
                <a:spcPct val="90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The magnitude of lattice energy is a measure of an ionic compound’s stability. Lattice energy depends on the magnitudes of the charge and on the distance between them.</a:t>
            </a:r>
          </a:p>
        </p:txBody>
      </p:sp>
      <p:sp>
        <p:nvSpPr>
          <p:cNvPr id="25" name="Text Box 63">
            <a:extLst>
              <a:ext uri="{FF2B5EF4-FFF2-40B4-BE49-F238E27FC236}">
                <a16:creationId xmlns:a16="http://schemas.microsoft.com/office/drawing/2014/main" id="{FC87D408-D3C8-46F2-90A4-B968F980A296}"/>
              </a:ext>
            </a:extLst>
          </p:cNvPr>
          <p:cNvSpPr txBox="1">
            <a:spLocks noChangeArrowheads="1"/>
          </p:cNvSpPr>
          <p:nvPr/>
        </p:nvSpPr>
        <p:spPr bwMode="auto">
          <a:xfrm>
            <a:off x="1919013" y="5027652"/>
            <a:ext cx="3047483" cy="568745"/>
          </a:xfrm>
          <a:prstGeom prst="rect">
            <a:avLst/>
          </a:prstGeom>
          <a:noFill/>
          <a:ln w="9525">
            <a:noFill/>
            <a:miter lim="800000"/>
            <a:headEnd/>
            <a:tailEnd/>
          </a:ln>
        </p:spPr>
        <p:txBody>
          <a:bodyPr wrap="square">
            <a:spAutoFit/>
          </a:bodyPr>
          <a:lstStyle/>
          <a:p>
            <a:pPr marL="914400" indent="-914400" eaLnBrk="0" hangingPunct="0">
              <a:lnSpc>
                <a:spcPct val="81000"/>
              </a:lnSpc>
              <a:spcAft>
                <a:spcPct val="10000"/>
              </a:spcAft>
              <a:buClr>
                <a:srgbClr val="000000"/>
              </a:buClr>
              <a:buFont typeface="Arial" pitchFamily="34" charset="0"/>
              <a:buNone/>
              <a:tabLst>
                <a:tab pos="1252538" algn="l"/>
              </a:tabLst>
            </a:pPr>
            <a:r>
              <a:rPr lang="en-US" altLang="en-US" i="1" dirty="0">
                <a:solidFill>
                  <a:srgbClr val="67AEB6"/>
                </a:solidFill>
                <a:latin typeface="Gill Sans MT" panose="020B0502020104020203" pitchFamily="34" charset="0"/>
                <a:ea typeface="MS PGothic" pitchFamily="34" charset="-128"/>
              </a:rPr>
              <a:t>Q</a:t>
            </a:r>
            <a:r>
              <a:rPr lang="en-US" altLang="en-US" dirty="0">
                <a:solidFill>
                  <a:srgbClr val="67AEB6"/>
                </a:solidFill>
                <a:latin typeface="Gill Sans MT" panose="020B0502020104020203" pitchFamily="34" charset="0"/>
                <a:ea typeface="MS PGothic" pitchFamily="34" charset="-128"/>
              </a:rPr>
              <a:t> =  amount of charge</a:t>
            </a:r>
          </a:p>
          <a:p>
            <a:pPr marL="914400" indent="-914400" eaLnBrk="0" hangingPunct="0">
              <a:lnSpc>
                <a:spcPct val="81000"/>
              </a:lnSpc>
              <a:buClr>
                <a:srgbClr val="000000"/>
              </a:buClr>
              <a:buFont typeface="Arial" pitchFamily="34" charset="0"/>
              <a:buNone/>
              <a:tabLst>
                <a:tab pos="1252538" algn="l"/>
              </a:tabLst>
            </a:pPr>
            <a:r>
              <a:rPr lang="en-US" altLang="en-US" i="1" dirty="0">
                <a:solidFill>
                  <a:srgbClr val="67AEB6"/>
                </a:solidFill>
                <a:latin typeface="Gill Sans MT" panose="020B0502020104020203" pitchFamily="34" charset="0"/>
                <a:ea typeface="MS PGothic" pitchFamily="34" charset="-128"/>
              </a:rPr>
              <a:t>d</a:t>
            </a:r>
            <a:r>
              <a:rPr lang="en-US" altLang="en-US" dirty="0">
                <a:solidFill>
                  <a:srgbClr val="67AEB6"/>
                </a:solidFill>
                <a:latin typeface="Gill Sans MT" panose="020B0502020104020203" pitchFamily="34" charset="0"/>
                <a:ea typeface="MS PGothic" pitchFamily="34" charset="-128"/>
              </a:rPr>
              <a:t>  =  distance of separation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69EF56-502B-45AF-A6EF-577AE4218B60}"/>
                  </a:ext>
                </a:extLst>
              </p:cNvPr>
              <p:cNvSpPr txBox="1"/>
              <p:nvPr/>
            </p:nvSpPr>
            <p:spPr>
              <a:xfrm>
                <a:off x="241263" y="5059134"/>
                <a:ext cx="1269771" cy="537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67AEB6"/>
                          </a:solidFill>
                          <a:latin typeface="Cambria Math" panose="02040503050406030204" pitchFamily="18" charset="0"/>
                        </a:rPr>
                        <m:t>𝐹</m:t>
                      </m:r>
                      <m:r>
                        <a:rPr lang="en-US" b="0" i="1" smtClean="0">
                          <a:solidFill>
                            <a:srgbClr val="67AEB6"/>
                          </a:solidFill>
                          <a:latin typeface="Cambria Math" panose="02040503050406030204" pitchFamily="18" charset="0"/>
                        </a:rPr>
                        <m:t> ∝ </m:t>
                      </m:r>
                      <m:f>
                        <m:fPr>
                          <m:ctrlPr>
                            <a:rPr lang="en-US" b="0" i="1" smtClean="0">
                              <a:solidFill>
                                <a:srgbClr val="67AEB6"/>
                              </a:solidFill>
                              <a:latin typeface="Cambria Math" panose="02040503050406030204" pitchFamily="18" charset="0"/>
                              <a:ea typeface="Cambria Math" panose="02040503050406030204" pitchFamily="18" charset="0"/>
                            </a:rPr>
                          </m:ctrlPr>
                        </m:fPr>
                        <m:num>
                          <m:sSub>
                            <m:sSubPr>
                              <m:ctrlPr>
                                <a:rPr lang="en-US" b="0" i="1" smtClean="0">
                                  <a:solidFill>
                                    <a:srgbClr val="67AEB6"/>
                                  </a:solidFill>
                                  <a:latin typeface="Cambria Math" panose="02040503050406030204" pitchFamily="18" charset="0"/>
                                  <a:ea typeface="Cambria Math" panose="02040503050406030204" pitchFamily="18" charset="0"/>
                                </a:rPr>
                              </m:ctrlPr>
                            </m:sSubPr>
                            <m:e>
                              <m:r>
                                <a:rPr lang="en-US" b="0" i="1" smtClean="0">
                                  <a:solidFill>
                                    <a:srgbClr val="67AEB6"/>
                                  </a:solidFill>
                                  <a:latin typeface="Cambria Math" panose="02040503050406030204" pitchFamily="18" charset="0"/>
                                  <a:ea typeface="Cambria Math" panose="02040503050406030204" pitchFamily="18" charset="0"/>
                                </a:rPr>
                                <m:t>𝑄</m:t>
                              </m:r>
                            </m:e>
                            <m:sub>
                              <m:r>
                                <a:rPr lang="en-US" b="0" i="1" smtClean="0">
                                  <a:solidFill>
                                    <a:srgbClr val="67AEB6"/>
                                  </a:solidFill>
                                  <a:latin typeface="Cambria Math" panose="02040503050406030204" pitchFamily="18" charset="0"/>
                                  <a:ea typeface="Cambria Math" panose="02040503050406030204" pitchFamily="18" charset="0"/>
                                </a:rPr>
                                <m:t>1</m:t>
                              </m:r>
                            </m:sub>
                          </m:sSub>
                          <m:r>
                            <a:rPr lang="en-US" b="0" i="1" smtClean="0">
                              <a:solidFill>
                                <a:srgbClr val="67AEB6"/>
                              </a:solidFill>
                              <a:latin typeface="Cambria Math" panose="02040503050406030204" pitchFamily="18" charset="0"/>
                              <a:ea typeface="Cambria Math" panose="02040503050406030204" pitchFamily="18" charset="0"/>
                            </a:rPr>
                            <m:t>∙</m:t>
                          </m:r>
                          <m:sSub>
                            <m:sSubPr>
                              <m:ctrlPr>
                                <a:rPr lang="en-US" b="0" i="1" smtClean="0">
                                  <a:solidFill>
                                    <a:srgbClr val="67AEB6"/>
                                  </a:solidFill>
                                  <a:latin typeface="Cambria Math" panose="02040503050406030204" pitchFamily="18" charset="0"/>
                                  <a:ea typeface="Cambria Math" panose="02040503050406030204" pitchFamily="18" charset="0"/>
                                </a:rPr>
                              </m:ctrlPr>
                            </m:sSubPr>
                            <m:e>
                              <m:r>
                                <a:rPr lang="en-US" b="0" i="1" smtClean="0">
                                  <a:solidFill>
                                    <a:srgbClr val="67AEB6"/>
                                  </a:solidFill>
                                  <a:latin typeface="Cambria Math" panose="02040503050406030204" pitchFamily="18" charset="0"/>
                                  <a:ea typeface="Cambria Math" panose="02040503050406030204" pitchFamily="18" charset="0"/>
                                </a:rPr>
                                <m:t>𝑄</m:t>
                              </m:r>
                            </m:e>
                            <m:sub>
                              <m:r>
                                <a:rPr lang="en-US" b="0" i="1" smtClean="0">
                                  <a:solidFill>
                                    <a:srgbClr val="67AEB6"/>
                                  </a:solidFill>
                                  <a:latin typeface="Cambria Math" panose="02040503050406030204" pitchFamily="18" charset="0"/>
                                  <a:ea typeface="Cambria Math" panose="02040503050406030204" pitchFamily="18" charset="0"/>
                                </a:rPr>
                                <m:t>2</m:t>
                              </m:r>
                            </m:sub>
                          </m:sSub>
                        </m:num>
                        <m:den>
                          <m:sSup>
                            <m:sSupPr>
                              <m:ctrlPr>
                                <a:rPr lang="en-US" b="0" i="1" smtClean="0">
                                  <a:solidFill>
                                    <a:srgbClr val="67AEB6"/>
                                  </a:solidFill>
                                  <a:latin typeface="Cambria Math" panose="02040503050406030204" pitchFamily="18" charset="0"/>
                                  <a:ea typeface="Cambria Math" panose="02040503050406030204" pitchFamily="18" charset="0"/>
                                </a:rPr>
                              </m:ctrlPr>
                            </m:sSupPr>
                            <m:e>
                              <m:r>
                                <a:rPr lang="en-US" b="0" i="1" smtClean="0">
                                  <a:solidFill>
                                    <a:srgbClr val="67AEB6"/>
                                  </a:solidFill>
                                  <a:latin typeface="Cambria Math" panose="02040503050406030204" pitchFamily="18" charset="0"/>
                                  <a:ea typeface="Cambria Math" panose="02040503050406030204" pitchFamily="18" charset="0"/>
                                </a:rPr>
                                <m:t>𝑑</m:t>
                              </m:r>
                            </m:e>
                            <m:sup>
                              <m:r>
                                <a:rPr lang="en-US" b="0" i="1" smtClean="0">
                                  <a:solidFill>
                                    <a:srgbClr val="67AEB6"/>
                                  </a:solidFill>
                                  <a:latin typeface="Cambria Math" panose="02040503050406030204" pitchFamily="18" charset="0"/>
                                  <a:ea typeface="Cambria Math" panose="02040503050406030204" pitchFamily="18" charset="0"/>
                                </a:rPr>
                                <m:t>2</m:t>
                              </m:r>
                            </m:sup>
                          </m:sSup>
                        </m:den>
                      </m:f>
                    </m:oMath>
                  </m:oMathPara>
                </a14:m>
                <a:endParaRPr lang="en-US" dirty="0">
                  <a:solidFill>
                    <a:srgbClr val="67AEB6"/>
                  </a:solidFill>
                </a:endParaRPr>
              </a:p>
            </p:txBody>
          </p:sp>
        </mc:Choice>
        <mc:Fallback xmlns="">
          <p:sp>
            <p:nvSpPr>
              <p:cNvPr id="7" name="TextBox 6">
                <a:extLst>
                  <a:ext uri="{FF2B5EF4-FFF2-40B4-BE49-F238E27FC236}">
                    <a16:creationId xmlns:a16="http://schemas.microsoft.com/office/drawing/2014/main" id="{1C69EF56-502B-45AF-A6EF-577AE4218B60}"/>
                  </a:ext>
                </a:extLst>
              </p:cNvPr>
              <p:cNvSpPr txBox="1">
                <a:spLocks noRot="1" noChangeAspect="1" noMove="1" noResize="1" noEditPoints="1" noAdjustHandles="1" noChangeArrowheads="1" noChangeShapeType="1" noTextEdit="1"/>
              </p:cNvSpPr>
              <p:nvPr/>
            </p:nvSpPr>
            <p:spPr>
              <a:xfrm>
                <a:off x="241263" y="5059134"/>
                <a:ext cx="1269771" cy="537263"/>
              </a:xfrm>
              <a:prstGeom prst="rect">
                <a:avLst/>
              </a:prstGeom>
              <a:blipFill>
                <a:blip r:embed="rId3"/>
                <a:stretch>
                  <a:fillRect/>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C0DD23F9-8A0A-4578-90EE-8B1D3D33648A}"/>
              </a:ext>
            </a:extLst>
          </p:cNvPr>
          <p:cNvGrpSpPr/>
          <p:nvPr/>
        </p:nvGrpSpPr>
        <p:grpSpPr>
          <a:xfrm>
            <a:off x="4580503" y="4825489"/>
            <a:ext cx="4501750" cy="737918"/>
            <a:chOff x="1189808" y="5967170"/>
            <a:chExt cx="4979061" cy="822828"/>
          </a:xfrm>
        </p:grpSpPr>
        <p:sp>
          <p:nvSpPr>
            <p:cNvPr id="14" name="Text Box 65">
              <a:extLst>
                <a:ext uri="{FF2B5EF4-FFF2-40B4-BE49-F238E27FC236}">
                  <a16:creationId xmlns:a16="http://schemas.microsoft.com/office/drawing/2014/main" id="{99AC911C-E76E-4FD0-86E7-2029FDC415E6}"/>
                </a:ext>
              </a:extLst>
            </p:cNvPr>
            <p:cNvSpPr txBox="1">
              <a:spLocks noChangeArrowheads="1"/>
            </p:cNvSpPr>
            <p:nvPr/>
          </p:nvSpPr>
          <p:spPr bwMode="auto">
            <a:xfrm>
              <a:off x="1554325" y="6053260"/>
              <a:ext cx="287571" cy="394757"/>
            </a:xfrm>
            <a:prstGeom prst="rect">
              <a:avLst/>
            </a:prstGeom>
            <a:noFill/>
            <a:ln w="9525">
              <a:noFill/>
              <a:miter lim="800000"/>
              <a:headEnd/>
              <a:tailEnd/>
            </a:ln>
          </p:spPr>
          <p:txBody>
            <a:bodyPr wrap="square">
              <a:spAutoFit/>
            </a:bodyPr>
            <a:lstStyle/>
            <a:p>
              <a:pPr marL="5026025" indent="-5026025" eaLnBrk="0" hangingPunct="0">
                <a:lnSpc>
                  <a:spcPct val="81000"/>
                </a:lnSpc>
                <a:buClr>
                  <a:srgbClr val="000000"/>
                </a:buClr>
                <a:buFont typeface="Arial" pitchFamily="34" charset="0"/>
                <a:buNone/>
              </a:pPr>
              <a:r>
                <a:rPr lang="en-US" altLang="en-US" sz="2400" dirty="0">
                  <a:solidFill>
                    <a:schemeClr val="tx1">
                      <a:lumMod val="75000"/>
                      <a:lumOff val="25000"/>
                    </a:schemeClr>
                  </a:solidFill>
                  <a:latin typeface="Gill Sans MT" panose="020B0502020104020203" pitchFamily="34" charset="0"/>
                  <a:ea typeface="MS PGothic" pitchFamily="34" charset="-128"/>
                  <a:sym typeface="Symbol" pitchFamily="18" charset="2"/>
                </a:rPr>
                <a:t></a:t>
              </a:r>
              <a:endParaRPr lang="en-US" altLang="en-US" sz="2400" dirty="0">
                <a:solidFill>
                  <a:schemeClr val="tx1">
                    <a:lumMod val="75000"/>
                    <a:lumOff val="25000"/>
                  </a:schemeClr>
                </a:solidFill>
                <a:latin typeface="Gill Sans MT" panose="020B0502020104020203" pitchFamily="34" charset="0"/>
                <a:ea typeface="MS PGothic" pitchFamily="34" charset="-128"/>
              </a:endParaRPr>
            </a:p>
          </p:txBody>
        </p:sp>
        <p:sp>
          <p:nvSpPr>
            <p:cNvPr id="15" name="Line 66">
              <a:extLst>
                <a:ext uri="{FF2B5EF4-FFF2-40B4-BE49-F238E27FC236}">
                  <a16:creationId xmlns:a16="http://schemas.microsoft.com/office/drawing/2014/main" id="{0BB17218-2021-4996-93A3-B493CFC459DE}"/>
                </a:ext>
              </a:extLst>
            </p:cNvPr>
            <p:cNvSpPr>
              <a:spLocks noChangeShapeType="1"/>
            </p:cNvSpPr>
            <p:nvPr/>
          </p:nvSpPr>
          <p:spPr bwMode="auto">
            <a:xfrm>
              <a:off x="1735316" y="6354720"/>
              <a:ext cx="0" cy="433971"/>
            </a:xfrm>
            <a:prstGeom prst="line">
              <a:avLst/>
            </a:prstGeom>
            <a:noFill/>
            <a:ln w="12700">
              <a:solidFill>
                <a:schemeClr val="tx1">
                  <a:lumMod val="75000"/>
                  <a:lumOff val="25000"/>
                </a:schemeClr>
              </a:solidFill>
              <a:round/>
              <a:headEnd/>
              <a:tailEnd/>
            </a:ln>
          </p:spPr>
          <p:txBody>
            <a:bodyPr wrap="none">
              <a:spAutoFit/>
            </a:bodyPr>
            <a:lstStyle/>
            <a:p>
              <a:endParaRPr lang="en-IN">
                <a:solidFill>
                  <a:prstClr val="black"/>
                </a:solidFill>
              </a:endParaRPr>
            </a:p>
          </p:txBody>
        </p:sp>
        <p:sp>
          <p:nvSpPr>
            <p:cNvPr id="16" name="Line 67">
              <a:extLst>
                <a:ext uri="{FF2B5EF4-FFF2-40B4-BE49-F238E27FC236}">
                  <a16:creationId xmlns:a16="http://schemas.microsoft.com/office/drawing/2014/main" id="{413132A6-EF4E-4AB3-9C19-16A8F462E8CF}"/>
                </a:ext>
              </a:extLst>
            </p:cNvPr>
            <p:cNvSpPr>
              <a:spLocks noChangeShapeType="1"/>
            </p:cNvSpPr>
            <p:nvPr/>
          </p:nvSpPr>
          <p:spPr bwMode="auto">
            <a:xfrm>
              <a:off x="5647650" y="6356027"/>
              <a:ext cx="0" cy="433971"/>
            </a:xfrm>
            <a:prstGeom prst="line">
              <a:avLst/>
            </a:prstGeom>
            <a:noFill/>
            <a:ln w="12700">
              <a:solidFill>
                <a:schemeClr val="tx1">
                  <a:lumMod val="75000"/>
                  <a:lumOff val="25000"/>
                </a:schemeClr>
              </a:solidFill>
              <a:round/>
              <a:headEnd/>
              <a:tailEnd/>
            </a:ln>
          </p:spPr>
          <p:txBody>
            <a:bodyPr wrap="none">
              <a:spAutoFit/>
            </a:bodyPr>
            <a:lstStyle/>
            <a:p>
              <a:endParaRPr lang="en-IN">
                <a:solidFill>
                  <a:prstClr val="black"/>
                </a:solidFill>
              </a:endParaRPr>
            </a:p>
          </p:txBody>
        </p:sp>
        <p:sp>
          <p:nvSpPr>
            <p:cNvPr id="17" name="Line 68">
              <a:extLst>
                <a:ext uri="{FF2B5EF4-FFF2-40B4-BE49-F238E27FC236}">
                  <a16:creationId xmlns:a16="http://schemas.microsoft.com/office/drawing/2014/main" id="{33B37289-0425-46F1-8550-7D808B44E2AA}"/>
                </a:ext>
              </a:extLst>
            </p:cNvPr>
            <p:cNvSpPr>
              <a:spLocks noChangeShapeType="1"/>
            </p:cNvSpPr>
            <p:nvPr/>
          </p:nvSpPr>
          <p:spPr bwMode="auto">
            <a:xfrm>
              <a:off x="1735316" y="6561248"/>
              <a:ext cx="1806469" cy="0"/>
            </a:xfrm>
            <a:prstGeom prst="line">
              <a:avLst/>
            </a:prstGeom>
            <a:noFill/>
            <a:ln w="12700">
              <a:solidFill>
                <a:schemeClr val="tx1">
                  <a:lumMod val="75000"/>
                  <a:lumOff val="25000"/>
                </a:schemeClr>
              </a:solidFill>
              <a:round/>
              <a:headEnd type="triangle" w="med" len="med"/>
              <a:tailEnd/>
            </a:ln>
          </p:spPr>
          <p:txBody>
            <a:bodyPr>
              <a:spAutoFit/>
            </a:bodyPr>
            <a:lstStyle/>
            <a:p>
              <a:endParaRPr lang="en-IN">
                <a:solidFill>
                  <a:prstClr val="black"/>
                </a:solidFill>
              </a:endParaRPr>
            </a:p>
          </p:txBody>
        </p:sp>
        <p:sp>
          <p:nvSpPr>
            <p:cNvPr id="18" name="Line 69">
              <a:extLst>
                <a:ext uri="{FF2B5EF4-FFF2-40B4-BE49-F238E27FC236}">
                  <a16:creationId xmlns:a16="http://schemas.microsoft.com/office/drawing/2014/main" id="{CFD93342-E12B-471C-AE7D-FCF3568CD5A6}"/>
                </a:ext>
              </a:extLst>
            </p:cNvPr>
            <p:cNvSpPr>
              <a:spLocks noChangeShapeType="1"/>
            </p:cNvSpPr>
            <p:nvPr/>
          </p:nvSpPr>
          <p:spPr bwMode="auto">
            <a:xfrm flipH="1">
              <a:off x="3841181" y="6561248"/>
              <a:ext cx="1806469" cy="0"/>
            </a:xfrm>
            <a:prstGeom prst="line">
              <a:avLst/>
            </a:prstGeom>
            <a:noFill/>
            <a:ln w="12700">
              <a:solidFill>
                <a:schemeClr val="tx1">
                  <a:lumMod val="75000"/>
                  <a:lumOff val="25000"/>
                </a:schemeClr>
              </a:solidFill>
              <a:round/>
              <a:headEnd type="triangle" w="med" len="med"/>
              <a:tailEnd/>
            </a:ln>
          </p:spPr>
          <p:txBody>
            <a:bodyPr wrap="none">
              <a:spAutoFit/>
            </a:bodyPr>
            <a:lstStyle/>
            <a:p>
              <a:endParaRPr lang="en-IN">
                <a:solidFill>
                  <a:prstClr val="black"/>
                </a:solidFill>
              </a:endParaRPr>
            </a:p>
          </p:txBody>
        </p:sp>
        <p:sp>
          <p:nvSpPr>
            <p:cNvPr id="19" name="Text Box 70">
              <a:extLst>
                <a:ext uri="{FF2B5EF4-FFF2-40B4-BE49-F238E27FC236}">
                  <a16:creationId xmlns:a16="http://schemas.microsoft.com/office/drawing/2014/main" id="{5AF386CE-724B-479D-A07D-771DBD518F46}"/>
                </a:ext>
              </a:extLst>
            </p:cNvPr>
            <p:cNvSpPr txBox="1">
              <a:spLocks noChangeArrowheads="1"/>
            </p:cNvSpPr>
            <p:nvPr/>
          </p:nvSpPr>
          <p:spPr bwMode="auto">
            <a:xfrm>
              <a:off x="3518257" y="6352106"/>
              <a:ext cx="292800" cy="322864"/>
            </a:xfrm>
            <a:prstGeom prst="rect">
              <a:avLst/>
            </a:prstGeom>
            <a:noFill/>
            <a:ln w="9525">
              <a:noFill/>
              <a:miter lim="800000"/>
              <a:headEnd/>
              <a:tailEnd/>
            </a:ln>
          </p:spPr>
          <p:txBody>
            <a:bodyPr wrap="none">
              <a:spAutoFit/>
            </a:bodyPr>
            <a:lstStyle/>
            <a:p>
              <a:pPr eaLnBrk="0" hangingPunct="0">
                <a:lnSpc>
                  <a:spcPct val="81000"/>
                </a:lnSpc>
                <a:buClr>
                  <a:srgbClr val="000000"/>
                </a:buClr>
                <a:buFont typeface="Arial" pitchFamily="34" charset="0"/>
                <a:buNone/>
              </a:pPr>
              <a:r>
                <a:rPr lang="en-US" altLang="en-US" sz="2400" i="1">
                  <a:solidFill>
                    <a:prstClr val="black"/>
                  </a:solidFill>
                  <a:ea typeface="MS PGothic" pitchFamily="34" charset="-128"/>
                </a:rPr>
                <a:t>d</a:t>
              </a:r>
            </a:p>
          </p:txBody>
        </p:sp>
        <p:sp>
          <p:nvSpPr>
            <p:cNvPr id="20" name="Text Box 71">
              <a:extLst>
                <a:ext uri="{FF2B5EF4-FFF2-40B4-BE49-F238E27FC236}">
                  <a16:creationId xmlns:a16="http://schemas.microsoft.com/office/drawing/2014/main" id="{84BDB48D-FA70-4EFF-8F41-549F60F57563}"/>
                </a:ext>
              </a:extLst>
            </p:cNvPr>
            <p:cNvSpPr txBox="1">
              <a:spLocks noChangeArrowheads="1"/>
            </p:cNvSpPr>
            <p:nvPr/>
          </p:nvSpPr>
          <p:spPr bwMode="auto">
            <a:xfrm>
              <a:off x="1189808" y="5967170"/>
              <a:ext cx="563318" cy="397994"/>
            </a:xfrm>
            <a:prstGeom prst="rect">
              <a:avLst/>
            </a:prstGeom>
            <a:noFill/>
            <a:ln w="9525">
              <a:noFill/>
              <a:miter lim="800000"/>
              <a:headEnd/>
              <a:tailEnd/>
            </a:ln>
          </p:spPr>
          <p:txBody>
            <a:bodyPr wrap="square">
              <a:spAutoFit/>
            </a:bodyPr>
            <a:lstStyle/>
            <a:p>
              <a:pPr eaLnBrk="0" hangingPunct="0">
                <a:lnSpc>
                  <a:spcPct val="81000"/>
                </a:lnSpc>
                <a:buClr>
                  <a:srgbClr val="000000"/>
                </a:buClr>
                <a:buFont typeface="Arial" pitchFamily="34" charset="0"/>
                <a:buNone/>
              </a:pPr>
              <a:r>
                <a:rPr lang="en-US" altLang="en-US" sz="2400" i="1" dirty="0">
                  <a:solidFill>
                    <a:schemeClr val="tx1">
                      <a:lumMod val="75000"/>
                      <a:lumOff val="25000"/>
                    </a:schemeClr>
                  </a:solidFill>
                  <a:latin typeface="Gill Sans MT" panose="020B0502020104020203" pitchFamily="34" charset="0"/>
                  <a:ea typeface="MS PGothic" pitchFamily="34" charset="-128"/>
                </a:rPr>
                <a:t>Q</a:t>
              </a:r>
              <a:r>
                <a:rPr lang="en-US" altLang="en-US" sz="2800" baseline="-25000" dirty="0">
                  <a:solidFill>
                    <a:schemeClr val="tx1">
                      <a:lumMod val="75000"/>
                      <a:lumOff val="25000"/>
                    </a:schemeClr>
                  </a:solidFill>
                  <a:latin typeface="Gill Sans MT" panose="020B0502020104020203" pitchFamily="34" charset="0"/>
                  <a:ea typeface="MS PGothic" pitchFamily="34" charset="-128"/>
                </a:rPr>
                <a:t>1</a:t>
              </a:r>
            </a:p>
          </p:txBody>
        </p:sp>
        <p:sp>
          <p:nvSpPr>
            <p:cNvPr id="21" name="Text Box 72">
              <a:extLst>
                <a:ext uri="{FF2B5EF4-FFF2-40B4-BE49-F238E27FC236}">
                  <a16:creationId xmlns:a16="http://schemas.microsoft.com/office/drawing/2014/main" id="{3D8073C2-8815-432C-9B23-F50976BA14D6}"/>
                </a:ext>
              </a:extLst>
            </p:cNvPr>
            <p:cNvSpPr txBox="1">
              <a:spLocks noChangeArrowheads="1"/>
            </p:cNvSpPr>
            <p:nvPr/>
          </p:nvSpPr>
          <p:spPr bwMode="auto">
            <a:xfrm>
              <a:off x="5657191" y="5967170"/>
              <a:ext cx="511678" cy="397994"/>
            </a:xfrm>
            <a:prstGeom prst="rect">
              <a:avLst/>
            </a:prstGeom>
            <a:noFill/>
            <a:ln w="9525">
              <a:noFill/>
              <a:miter lim="800000"/>
              <a:headEnd/>
              <a:tailEnd/>
            </a:ln>
          </p:spPr>
          <p:txBody>
            <a:bodyPr wrap="none">
              <a:spAutoFit/>
            </a:bodyPr>
            <a:lstStyle/>
            <a:p>
              <a:pPr eaLnBrk="0" hangingPunct="0">
                <a:lnSpc>
                  <a:spcPct val="81000"/>
                </a:lnSpc>
                <a:buClr>
                  <a:srgbClr val="000000"/>
                </a:buClr>
                <a:buFont typeface="Arial" pitchFamily="34" charset="0"/>
                <a:buNone/>
              </a:pPr>
              <a:r>
                <a:rPr lang="en-US" altLang="en-US" sz="2400" i="1" dirty="0">
                  <a:solidFill>
                    <a:schemeClr val="tx1">
                      <a:lumMod val="75000"/>
                      <a:lumOff val="25000"/>
                    </a:schemeClr>
                  </a:solidFill>
                  <a:latin typeface="Gill Sans MT" panose="020B0502020104020203" pitchFamily="34" charset="0"/>
                  <a:ea typeface="MS PGothic" pitchFamily="34" charset="-128"/>
                </a:rPr>
                <a:t>Q</a:t>
              </a:r>
              <a:r>
                <a:rPr lang="en-US" altLang="en-US" sz="2800" baseline="-25000" dirty="0">
                  <a:solidFill>
                    <a:schemeClr val="tx1">
                      <a:lumMod val="75000"/>
                      <a:lumOff val="25000"/>
                    </a:schemeClr>
                  </a:solidFill>
                  <a:latin typeface="Gill Sans MT" panose="020B0502020104020203" pitchFamily="34" charset="0"/>
                  <a:ea typeface="MS PGothic" pitchFamily="34" charset="-128"/>
                </a:rPr>
                <a:t>2</a:t>
              </a:r>
            </a:p>
          </p:txBody>
        </p:sp>
        <p:sp>
          <p:nvSpPr>
            <p:cNvPr id="26" name="Rectangle 25">
              <a:extLst>
                <a:ext uri="{FF2B5EF4-FFF2-40B4-BE49-F238E27FC236}">
                  <a16:creationId xmlns:a16="http://schemas.microsoft.com/office/drawing/2014/main" id="{DA0C5F59-D5F5-4D27-B8BA-3AE11B5704E9}"/>
                </a:ext>
              </a:extLst>
            </p:cNvPr>
            <p:cNvSpPr/>
            <p:nvPr/>
          </p:nvSpPr>
          <p:spPr>
            <a:xfrm>
              <a:off x="5474251" y="5973579"/>
              <a:ext cx="325730" cy="461664"/>
            </a:xfrm>
            <a:prstGeom prst="rect">
              <a:avLst/>
            </a:prstGeom>
          </p:spPr>
          <p:txBody>
            <a:bodyPr wrap="none">
              <a:spAutoFit/>
            </a:bodyPr>
            <a:lstStyle/>
            <a:p>
              <a:r>
                <a:rPr lang="en-US" altLang="en-US" sz="2400" dirty="0">
                  <a:solidFill>
                    <a:schemeClr val="tx1">
                      <a:lumMod val="75000"/>
                      <a:lumOff val="25000"/>
                    </a:schemeClr>
                  </a:solidFill>
                  <a:latin typeface="Gill Sans MT" panose="020B0502020104020203" pitchFamily="34" charset="0"/>
                  <a:ea typeface="MS PGothic" pitchFamily="34" charset="-128"/>
                  <a:sym typeface="Symbol" pitchFamily="18" charset="2"/>
                </a:rPr>
                <a:t></a:t>
              </a:r>
              <a:endParaRPr lang="en-US" sz="2400" dirty="0">
                <a:solidFill>
                  <a:schemeClr val="tx1">
                    <a:lumMod val="75000"/>
                    <a:lumOff val="25000"/>
                  </a:schemeClr>
                </a:solidFill>
                <a:latin typeface="Gill Sans MT" panose="020B0502020104020203" pitchFamily="34" charset="0"/>
              </a:endParaRPr>
            </a:p>
          </p:txBody>
        </p:sp>
      </p:grpSp>
      <p:sp>
        <p:nvSpPr>
          <p:cNvPr id="32" name="Rectangle 2">
            <a:extLst>
              <a:ext uri="{FF2B5EF4-FFF2-40B4-BE49-F238E27FC236}">
                <a16:creationId xmlns:a16="http://schemas.microsoft.com/office/drawing/2014/main" id="{2B8DC999-53D8-4968-A5AC-1D0C1DE22A3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Ionic Compounds and Bonding</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595455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40</a:t>
            </a:fld>
            <a:endParaRPr lang="en-US" dirty="0">
              <a:solidFill>
                <a:schemeClr val="bg1"/>
              </a:solidFill>
            </a:endParaRPr>
          </a:p>
        </p:txBody>
      </p:sp>
      <p:sp>
        <p:nvSpPr>
          <p:cNvPr id="8" name="Rectangle 2">
            <a:extLst>
              <a:ext uri="{FF2B5EF4-FFF2-40B4-BE49-F238E27FC236}">
                <a16:creationId xmlns:a16="http://schemas.microsoft.com/office/drawing/2014/main" id="{5E258D3E-054A-41C3-9AD0-9D58FD805E3F}"/>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Lewis Structures and Multiple Bonds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7EE37F05-6A1A-4A8E-AD77-CF52081EA16C}"/>
              </a:ext>
            </a:extLst>
          </p:cNvPr>
          <p:cNvSpPr txBox="1">
            <a:spLocks noChangeArrowheads="1"/>
          </p:cNvSpPr>
          <p:nvPr/>
        </p:nvSpPr>
        <p:spPr bwMode="auto">
          <a:xfrm>
            <a:off x="0" y="901700"/>
            <a:ext cx="9144000" cy="590931"/>
          </a:xfrm>
          <a:prstGeom prst="rect">
            <a:avLst/>
          </a:prstGeom>
          <a:noFill/>
          <a:ln w="9525">
            <a:noFill/>
            <a:miter lim="800000"/>
            <a:headEnd/>
            <a:tailEnd/>
          </a:ln>
        </p:spPr>
        <p:txBody>
          <a:bodyPr wrap="square">
            <a:spAutoFit/>
          </a:bodyPr>
          <a:lstStyle/>
          <a:p>
            <a:pPr eaLnBrk="0" hangingPunct="0">
              <a:lnSpc>
                <a:spcPct val="9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47588"/>
                </a:solidFill>
                <a:latin typeface="Gill Sans MT" panose="020B0502020104020203" pitchFamily="34" charset="0"/>
                <a:cs typeface="Times New Roman" pitchFamily="18" charset="0"/>
              </a:rPr>
              <a:t>Lewis</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structure</a:t>
            </a:r>
            <a:r>
              <a:rPr lang="en-US" altLang="en-US" dirty="0">
                <a:solidFill>
                  <a:schemeClr val="tx1">
                    <a:lumMod val="75000"/>
                    <a:lumOff val="25000"/>
                  </a:schemeClr>
                </a:solidFill>
                <a:latin typeface="Gill Sans MT" panose="020B0502020104020203" pitchFamily="34" charset="0"/>
                <a:cs typeface="Times New Roman" pitchFamily="18" charset="0"/>
              </a:rPr>
              <a:t> is a representation of covalent bonding. </a:t>
            </a:r>
            <a:r>
              <a:rPr lang="en-US" altLang="en-US" b="1" dirty="0">
                <a:solidFill>
                  <a:srgbClr val="67AEB6"/>
                </a:solidFill>
                <a:latin typeface="Gill Sans MT" panose="020B0502020104020203" pitchFamily="34" charset="0"/>
                <a:cs typeface="Times New Roman" pitchFamily="18" charset="0"/>
              </a:rPr>
              <a:t>Shared</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electron</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pairs</a:t>
            </a:r>
            <a:r>
              <a:rPr lang="en-US" altLang="en-US" dirty="0">
                <a:solidFill>
                  <a:schemeClr val="tx1">
                    <a:lumMod val="75000"/>
                    <a:lumOff val="25000"/>
                  </a:schemeClr>
                </a:solidFill>
                <a:latin typeface="Gill Sans MT" panose="020B0502020104020203" pitchFamily="34" charset="0"/>
                <a:cs typeface="Times New Roman" pitchFamily="18" charset="0"/>
              </a:rPr>
              <a:t> are shown either as dashes or as pairs of dots. </a:t>
            </a:r>
            <a:r>
              <a:rPr lang="en-US" altLang="en-US" b="1" dirty="0">
                <a:solidFill>
                  <a:srgbClr val="67AEB6"/>
                </a:solidFill>
                <a:latin typeface="Gill Sans MT" panose="020B0502020104020203" pitchFamily="34" charset="0"/>
                <a:cs typeface="Times New Roman" pitchFamily="18" charset="0"/>
              </a:rPr>
              <a:t>Lone</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pairs</a:t>
            </a:r>
            <a:r>
              <a:rPr lang="en-US" altLang="en-US" dirty="0">
                <a:solidFill>
                  <a:schemeClr val="tx1">
                    <a:lumMod val="75000"/>
                    <a:lumOff val="25000"/>
                  </a:schemeClr>
                </a:solidFill>
                <a:latin typeface="Gill Sans MT" panose="020B0502020104020203" pitchFamily="34" charset="0"/>
                <a:cs typeface="Times New Roman" pitchFamily="18" charset="0"/>
              </a:rPr>
              <a:t> are shown as pairs of dots on individual atoms.</a:t>
            </a:r>
          </a:p>
        </p:txBody>
      </p:sp>
      <p:grpSp>
        <p:nvGrpSpPr>
          <p:cNvPr id="10" name="Group 107">
            <a:extLst>
              <a:ext uri="{FF2B5EF4-FFF2-40B4-BE49-F238E27FC236}">
                <a16:creationId xmlns:a16="http://schemas.microsoft.com/office/drawing/2014/main" id="{C421AA49-AA99-40E4-A688-ED1B4E780F8B}"/>
              </a:ext>
            </a:extLst>
          </p:cNvPr>
          <p:cNvGrpSpPr>
            <a:grpSpLocks/>
          </p:cNvGrpSpPr>
          <p:nvPr/>
        </p:nvGrpSpPr>
        <p:grpSpPr bwMode="auto">
          <a:xfrm>
            <a:off x="5181600" y="1870593"/>
            <a:ext cx="2362200" cy="1477963"/>
            <a:chOff x="5257800" y="3429000"/>
            <a:chExt cx="2362200" cy="1477581"/>
          </a:xfrm>
        </p:grpSpPr>
        <p:grpSp>
          <p:nvGrpSpPr>
            <p:cNvPr id="11" name="Group 90">
              <a:extLst>
                <a:ext uri="{FF2B5EF4-FFF2-40B4-BE49-F238E27FC236}">
                  <a16:creationId xmlns:a16="http://schemas.microsoft.com/office/drawing/2014/main" id="{D9813CD9-5FDD-408C-B009-74E90C00ECEE}"/>
                </a:ext>
              </a:extLst>
            </p:cNvPr>
            <p:cNvGrpSpPr>
              <a:grpSpLocks/>
            </p:cNvGrpSpPr>
            <p:nvPr/>
          </p:nvGrpSpPr>
          <p:grpSpPr bwMode="auto">
            <a:xfrm>
              <a:off x="5257800" y="3810000"/>
              <a:ext cx="2362200" cy="715581"/>
              <a:chOff x="1219200" y="3467100"/>
              <a:chExt cx="2362200" cy="715581"/>
            </a:xfrm>
          </p:grpSpPr>
          <p:sp>
            <p:nvSpPr>
              <p:cNvPr id="15" name="TextBox 91">
                <a:extLst>
                  <a:ext uri="{FF2B5EF4-FFF2-40B4-BE49-F238E27FC236}">
                    <a16:creationId xmlns:a16="http://schemas.microsoft.com/office/drawing/2014/main" id="{DE4D1CC0-1CA6-4084-919C-00A14633410F}"/>
                  </a:ext>
                </a:extLst>
              </p:cNvPr>
              <p:cNvSpPr txBox="1">
                <a:spLocks noChangeArrowheads="1"/>
              </p:cNvSpPr>
              <p:nvPr/>
            </p:nvSpPr>
            <p:spPr bwMode="auto">
              <a:xfrm>
                <a:off x="1219200" y="3467100"/>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H</a:t>
                </a:r>
              </a:p>
            </p:txBody>
          </p:sp>
          <p:sp>
            <p:nvSpPr>
              <p:cNvPr id="16" name="TextBox 92">
                <a:extLst>
                  <a:ext uri="{FF2B5EF4-FFF2-40B4-BE49-F238E27FC236}">
                    <a16:creationId xmlns:a16="http://schemas.microsoft.com/office/drawing/2014/main" id="{37398BD4-2F7F-4C07-8667-1403F6EA96E6}"/>
                  </a:ext>
                </a:extLst>
              </p:cNvPr>
              <p:cNvSpPr txBox="1">
                <a:spLocks noChangeArrowheads="1"/>
              </p:cNvSpPr>
              <p:nvPr/>
            </p:nvSpPr>
            <p:spPr bwMode="auto">
              <a:xfrm>
                <a:off x="2095500" y="3467100"/>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O</a:t>
                </a:r>
              </a:p>
            </p:txBody>
          </p:sp>
          <p:sp>
            <p:nvSpPr>
              <p:cNvPr id="17" name="TextBox 94">
                <a:extLst>
                  <a:ext uri="{FF2B5EF4-FFF2-40B4-BE49-F238E27FC236}">
                    <a16:creationId xmlns:a16="http://schemas.microsoft.com/office/drawing/2014/main" id="{769743FA-92D4-4185-9FC2-690960BEFC3F}"/>
                  </a:ext>
                </a:extLst>
              </p:cNvPr>
              <p:cNvSpPr txBox="1">
                <a:spLocks noChangeArrowheads="1"/>
              </p:cNvSpPr>
              <p:nvPr/>
            </p:nvSpPr>
            <p:spPr bwMode="auto">
              <a:xfrm>
                <a:off x="2971800" y="3467100"/>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H</a:t>
                </a:r>
              </a:p>
            </p:txBody>
          </p:sp>
          <p:cxnSp>
            <p:nvCxnSpPr>
              <p:cNvPr id="18" name="Straight Connector 95">
                <a:extLst>
                  <a:ext uri="{FF2B5EF4-FFF2-40B4-BE49-F238E27FC236}">
                    <a16:creationId xmlns:a16="http://schemas.microsoft.com/office/drawing/2014/main" id="{2AB7FC77-78C8-404A-A523-26C2735A6B0D}"/>
                  </a:ext>
                </a:extLst>
              </p:cNvPr>
              <p:cNvCxnSpPr>
                <a:cxnSpLocks noChangeShapeType="1"/>
              </p:cNvCxnSpPr>
              <p:nvPr/>
            </p:nvCxnSpPr>
            <p:spPr bwMode="auto">
              <a:xfrm>
                <a:off x="1752600" y="3733800"/>
                <a:ext cx="381000" cy="1588"/>
              </a:xfrm>
              <a:prstGeom prst="line">
                <a:avLst/>
              </a:prstGeom>
              <a:noFill/>
              <a:ln w="38100" algn="ctr">
                <a:solidFill>
                  <a:schemeClr val="tx1">
                    <a:lumMod val="75000"/>
                    <a:lumOff val="25000"/>
                  </a:schemeClr>
                </a:solidFill>
                <a:round/>
                <a:headEnd/>
                <a:tailEnd/>
              </a:ln>
            </p:spPr>
          </p:cxnSp>
          <p:cxnSp>
            <p:nvCxnSpPr>
              <p:cNvPr id="19" name="Straight Connector 96">
                <a:extLst>
                  <a:ext uri="{FF2B5EF4-FFF2-40B4-BE49-F238E27FC236}">
                    <a16:creationId xmlns:a16="http://schemas.microsoft.com/office/drawing/2014/main" id="{5C1D77B3-E8F4-46EB-A52F-5F3CFE4ABA64}"/>
                  </a:ext>
                </a:extLst>
              </p:cNvPr>
              <p:cNvCxnSpPr>
                <a:cxnSpLocks noChangeShapeType="1"/>
              </p:cNvCxnSpPr>
              <p:nvPr/>
            </p:nvCxnSpPr>
            <p:spPr bwMode="auto">
              <a:xfrm>
                <a:off x="2667000" y="3733800"/>
                <a:ext cx="381000" cy="1588"/>
              </a:xfrm>
              <a:prstGeom prst="line">
                <a:avLst/>
              </a:prstGeom>
              <a:noFill/>
              <a:ln w="38100" algn="ctr">
                <a:solidFill>
                  <a:schemeClr val="tx1">
                    <a:lumMod val="75000"/>
                    <a:lumOff val="25000"/>
                  </a:schemeClr>
                </a:solidFill>
                <a:round/>
                <a:headEnd/>
                <a:tailEnd/>
              </a:ln>
            </p:spPr>
          </p:cxnSp>
        </p:grpSp>
        <p:sp>
          <p:nvSpPr>
            <p:cNvPr id="13" name="TextBox 99">
              <a:extLst>
                <a:ext uri="{FF2B5EF4-FFF2-40B4-BE49-F238E27FC236}">
                  <a16:creationId xmlns:a16="http://schemas.microsoft.com/office/drawing/2014/main" id="{56669B41-75CA-4D84-BB8D-C2C2F673A7E0}"/>
                </a:ext>
              </a:extLst>
            </p:cNvPr>
            <p:cNvSpPr txBox="1">
              <a:spLocks noChangeArrowheads="1"/>
            </p:cNvSpPr>
            <p:nvPr/>
          </p:nvSpPr>
          <p:spPr bwMode="auto">
            <a:xfrm>
              <a:off x="5867400" y="3429000"/>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14" name="TextBox 101">
              <a:extLst>
                <a:ext uri="{FF2B5EF4-FFF2-40B4-BE49-F238E27FC236}">
                  <a16:creationId xmlns:a16="http://schemas.microsoft.com/office/drawing/2014/main" id="{4264B78C-6C90-43ED-AB0F-C505A34E52F0}"/>
                </a:ext>
              </a:extLst>
            </p:cNvPr>
            <p:cNvSpPr txBox="1">
              <a:spLocks noChangeArrowheads="1"/>
            </p:cNvSpPr>
            <p:nvPr/>
          </p:nvSpPr>
          <p:spPr bwMode="auto">
            <a:xfrm>
              <a:off x="5867400" y="4191000"/>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grpSp>
      <p:grpSp>
        <p:nvGrpSpPr>
          <p:cNvPr id="20" name="Group 104">
            <a:extLst>
              <a:ext uri="{FF2B5EF4-FFF2-40B4-BE49-F238E27FC236}">
                <a16:creationId xmlns:a16="http://schemas.microsoft.com/office/drawing/2014/main" id="{F88AC516-F926-4456-9199-BD92BEE58C2E}"/>
              </a:ext>
            </a:extLst>
          </p:cNvPr>
          <p:cNvGrpSpPr>
            <a:grpSpLocks/>
          </p:cNvGrpSpPr>
          <p:nvPr/>
        </p:nvGrpSpPr>
        <p:grpSpPr bwMode="auto">
          <a:xfrm>
            <a:off x="2057400" y="1768992"/>
            <a:ext cx="2057400" cy="1491243"/>
            <a:chOff x="2133600" y="3429000"/>
            <a:chExt cx="2057400" cy="1490858"/>
          </a:xfrm>
        </p:grpSpPr>
        <p:grpSp>
          <p:nvGrpSpPr>
            <p:cNvPr id="21" name="Group 89">
              <a:extLst>
                <a:ext uri="{FF2B5EF4-FFF2-40B4-BE49-F238E27FC236}">
                  <a16:creationId xmlns:a16="http://schemas.microsoft.com/office/drawing/2014/main" id="{41073A0D-6C5D-4590-A29A-0D45D0D5C837}"/>
                </a:ext>
              </a:extLst>
            </p:cNvPr>
            <p:cNvGrpSpPr>
              <a:grpSpLocks/>
            </p:cNvGrpSpPr>
            <p:nvPr/>
          </p:nvGrpSpPr>
          <p:grpSpPr bwMode="auto">
            <a:xfrm>
              <a:off x="2133600" y="3810000"/>
              <a:ext cx="2057400" cy="728858"/>
              <a:chOff x="1371600" y="3467100"/>
              <a:chExt cx="2057400" cy="728858"/>
            </a:xfrm>
          </p:grpSpPr>
          <p:sp>
            <p:nvSpPr>
              <p:cNvPr id="26" name="TextBox 80">
                <a:extLst>
                  <a:ext uri="{FF2B5EF4-FFF2-40B4-BE49-F238E27FC236}">
                    <a16:creationId xmlns:a16="http://schemas.microsoft.com/office/drawing/2014/main" id="{E6A75DBD-A5EC-404B-B25F-D0B5A042A362}"/>
                  </a:ext>
                </a:extLst>
              </p:cNvPr>
              <p:cNvSpPr txBox="1">
                <a:spLocks noChangeArrowheads="1"/>
              </p:cNvSpPr>
              <p:nvPr/>
            </p:nvSpPr>
            <p:spPr bwMode="auto">
              <a:xfrm>
                <a:off x="1371600" y="3467100"/>
                <a:ext cx="609600" cy="728858"/>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H</a:t>
                </a:r>
              </a:p>
            </p:txBody>
          </p:sp>
          <p:sp>
            <p:nvSpPr>
              <p:cNvPr id="27" name="TextBox 81">
                <a:extLst>
                  <a:ext uri="{FF2B5EF4-FFF2-40B4-BE49-F238E27FC236}">
                    <a16:creationId xmlns:a16="http://schemas.microsoft.com/office/drawing/2014/main" id="{2C3758DE-EE88-49D5-8835-41B7E8F2EA05}"/>
                  </a:ext>
                </a:extLst>
              </p:cNvPr>
              <p:cNvSpPr txBox="1">
                <a:spLocks noChangeArrowheads="1"/>
              </p:cNvSpPr>
              <p:nvPr/>
            </p:nvSpPr>
            <p:spPr bwMode="auto">
              <a:xfrm>
                <a:off x="2095500" y="3467100"/>
                <a:ext cx="609600" cy="728858"/>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O</a:t>
                </a:r>
              </a:p>
            </p:txBody>
          </p:sp>
          <p:sp>
            <p:nvSpPr>
              <p:cNvPr id="28" name="TextBox 82">
                <a:extLst>
                  <a:ext uri="{FF2B5EF4-FFF2-40B4-BE49-F238E27FC236}">
                    <a16:creationId xmlns:a16="http://schemas.microsoft.com/office/drawing/2014/main" id="{F49D399A-580C-40AE-8035-77A6F1CD119F}"/>
                  </a:ext>
                </a:extLst>
              </p:cNvPr>
              <p:cNvSpPr txBox="1">
                <a:spLocks noChangeArrowheads="1"/>
              </p:cNvSpPr>
              <p:nvPr/>
            </p:nvSpPr>
            <p:spPr bwMode="auto">
              <a:xfrm>
                <a:off x="2819400" y="3467100"/>
                <a:ext cx="609600" cy="728858"/>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H</a:t>
                </a:r>
              </a:p>
            </p:txBody>
          </p:sp>
        </p:grpSp>
        <p:sp>
          <p:nvSpPr>
            <p:cNvPr id="22" name="TextBox 97">
              <a:extLst>
                <a:ext uri="{FF2B5EF4-FFF2-40B4-BE49-F238E27FC236}">
                  <a16:creationId xmlns:a16="http://schemas.microsoft.com/office/drawing/2014/main" id="{3967285D-AD45-4119-AA66-BA22EAA1FB2A}"/>
                </a:ext>
              </a:extLst>
            </p:cNvPr>
            <p:cNvSpPr txBox="1">
              <a:spLocks noChangeArrowheads="1"/>
            </p:cNvSpPr>
            <p:nvPr/>
          </p:nvSpPr>
          <p:spPr bwMode="auto">
            <a:xfrm>
              <a:off x="2590800" y="3429000"/>
              <a:ext cx="1143000" cy="728858"/>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sp>
          <p:nvSpPr>
            <p:cNvPr id="23" name="TextBox 98">
              <a:extLst>
                <a:ext uri="{FF2B5EF4-FFF2-40B4-BE49-F238E27FC236}">
                  <a16:creationId xmlns:a16="http://schemas.microsoft.com/office/drawing/2014/main" id="{2CA0F0BA-6B34-4B5D-A8EC-14318D320B51}"/>
                </a:ext>
              </a:extLst>
            </p:cNvPr>
            <p:cNvSpPr txBox="1">
              <a:spLocks noChangeArrowheads="1"/>
            </p:cNvSpPr>
            <p:nvPr/>
          </p:nvSpPr>
          <p:spPr bwMode="auto">
            <a:xfrm>
              <a:off x="2590800" y="4191000"/>
              <a:ext cx="1143000" cy="728858"/>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24" name="TextBox 102">
              <a:extLst>
                <a:ext uri="{FF2B5EF4-FFF2-40B4-BE49-F238E27FC236}">
                  <a16:creationId xmlns:a16="http://schemas.microsoft.com/office/drawing/2014/main" id="{942C47B0-3F80-4BAA-BBC1-8DF7A9A52C55}"/>
                </a:ext>
              </a:extLst>
            </p:cNvPr>
            <p:cNvSpPr txBox="1">
              <a:spLocks noChangeArrowheads="1"/>
            </p:cNvSpPr>
            <p:nvPr/>
          </p:nvSpPr>
          <p:spPr bwMode="auto">
            <a:xfrm rot="5400000">
              <a:off x="2148490" y="3712178"/>
              <a:ext cx="11430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sp>
          <p:nvSpPr>
            <p:cNvPr id="25" name="TextBox 103">
              <a:extLst>
                <a:ext uri="{FF2B5EF4-FFF2-40B4-BE49-F238E27FC236}">
                  <a16:creationId xmlns:a16="http://schemas.microsoft.com/office/drawing/2014/main" id="{BC3073CD-FF5C-4ED8-962C-1046B666E99D}"/>
                </a:ext>
              </a:extLst>
            </p:cNvPr>
            <p:cNvSpPr txBox="1">
              <a:spLocks noChangeArrowheads="1"/>
            </p:cNvSpPr>
            <p:nvPr/>
          </p:nvSpPr>
          <p:spPr bwMode="auto">
            <a:xfrm rot="5400000">
              <a:off x="2880709" y="3712178"/>
              <a:ext cx="11430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grpSp>
      <p:sp>
        <p:nvSpPr>
          <p:cNvPr id="29" name="Oval 28">
            <a:extLst>
              <a:ext uri="{FF2B5EF4-FFF2-40B4-BE49-F238E27FC236}">
                <a16:creationId xmlns:a16="http://schemas.microsoft.com/office/drawing/2014/main" id="{D6BF521B-F6BA-4203-B35F-7A53E4E60381}"/>
              </a:ext>
            </a:extLst>
          </p:cNvPr>
          <p:cNvSpPr>
            <a:spLocks noChangeArrowheads="1"/>
          </p:cNvSpPr>
          <p:nvPr/>
        </p:nvSpPr>
        <p:spPr bwMode="auto">
          <a:xfrm>
            <a:off x="2574925" y="1875356"/>
            <a:ext cx="990600" cy="1143000"/>
          </a:xfrm>
          <a:prstGeom prst="ellipse">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2400">
              <a:solidFill>
                <a:srgbClr val="FFFFFF"/>
              </a:solidFill>
              <a:cs typeface="+mn-cs"/>
            </a:endParaRPr>
          </a:p>
        </p:txBody>
      </p:sp>
      <p:sp>
        <p:nvSpPr>
          <p:cNvPr id="30" name="Oval 29">
            <a:extLst>
              <a:ext uri="{FF2B5EF4-FFF2-40B4-BE49-F238E27FC236}">
                <a16:creationId xmlns:a16="http://schemas.microsoft.com/office/drawing/2014/main" id="{022949D0-8287-4690-938D-B8C5B7E7E6E1}"/>
              </a:ext>
            </a:extLst>
          </p:cNvPr>
          <p:cNvSpPr>
            <a:spLocks noChangeArrowheads="1"/>
          </p:cNvSpPr>
          <p:nvPr/>
        </p:nvSpPr>
        <p:spPr bwMode="auto">
          <a:xfrm>
            <a:off x="3306763" y="1875356"/>
            <a:ext cx="990600" cy="1143000"/>
          </a:xfrm>
          <a:prstGeom prst="ellipse">
            <a:avLst/>
          </a:prstGeom>
          <a:noFill/>
          <a:ln w="38100" algn="ctr">
            <a:solidFill>
              <a:srgbClr val="67AEB6"/>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2400">
              <a:solidFill>
                <a:srgbClr val="FFFFFF"/>
              </a:solidFill>
              <a:cs typeface="+mn-cs"/>
            </a:endParaRPr>
          </a:p>
        </p:txBody>
      </p:sp>
      <p:sp>
        <p:nvSpPr>
          <p:cNvPr id="31" name="Oval 30">
            <a:extLst>
              <a:ext uri="{FF2B5EF4-FFF2-40B4-BE49-F238E27FC236}">
                <a16:creationId xmlns:a16="http://schemas.microsoft.com/office/drawing/2014/main" id="{ACD727AC-835D-476C-BCC1-CE56082088F8}"/>
              </a:ext>
            </a:extLst>
          </p:cNvPr>
          <p:cNvSpPr>
            <a:spLocks noChangeArrowheads="1"/>
          </p:cNvSpPr>
          <p:nvPr/>
        </p:nvSpPr>
        <p:spPr bwMode="auto">
          <a:xfrm>
            <a:off x="1851025" y="1875356"/>
            <a:ext cx="990600" cy="1143000"/>
          </a:xfrm>
          <a:prstGeom prst="ellipse">
            <a:avLst/>
          </a:prstGeom>
          <a:noFill/>
          <a:ln w="38100" algn="ctr">
            <a:solidFill>
              <a:srgbClr val="67AEB6"/>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2400">
              <a:solidFill>
                <a:srgbClr val="FFFFFF"/>
              </a:solidFill>
              <a:cs typeface="+mn-cs"/>
            </a:endParaRPr>
          </a:p>
        </p:txBody>
      </p:sp>
      <p:sp>
        <p:nvSpPr>
          <p:cNvPr id="32" name="TextBox 31">
            <a:extLst>
              <a:ext uri="{FF2B5EF4-FFF2-40B4-BE49-F238E27FC236}">
                <a16:creationId xmlns:a16="http://schemas.microsoft.com/office/drawing/2014/main" id="{32428BFD-8905-4A8A-8DEC-5489D4FE034C}"/>
              </a:ext>
            </a:extLst>
          </p:cNvPr>
          <p:cNvSpPr txBox="1">
            <a:spLocks noChangeArrowheads="1"/>
          </p:cNvSpPr>
          <p:nvPr/>
        </p:nvSpPr>
        <p:spPr bwMode="auto">
          <a:xfrm>
            <a:off x="2126950" y="3359954"/>
            <a:ext cx="1905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rPr>
              <a:t>O with 8 </a:t>
            </a:r>
            <a:r>
              <a:rPr lang="en-US" altLang="en-US" i="1" dirty="0">
                <a:solidFill>
                  <a:srgbClr val="E47588"/>
                </a:solidFill>
                <a:latin typeface="Gill Sans MT" panose="020B0502020104020203" pitchFamily="34" charset="0"/>
              </a:rPr>
              <a:t>e</a:t>
            </a:r>
            <a:r>
              <a:rPr lang="en-US" altLang="en-US" i="1" baseline="30000" dirty="0">
                <a:solidFill>
                  <a:srgbClr val="E47588"/>
                </a:solidFill>
                <a:latin typeface="Gill Sans MT" panose="020B0502020104020203" pitchFamily="34" charset="0"/>
              </a:rPr>
              <a:t>−</a:t>
            </a:r>
            <a:endParaRPr lang="en-US" altLang="en-US" baseline="30000" dirty="0">
              <a:solidFill>
                <a:srgbClr val="E47588"/>
              </a:solidFill>
              <a:latin typeface="Gill Sans MT" panose="020B0502020104020203" pitchFamily="34" charset="0"/>
            </a:endParaRPr>
          </a:p>
        </p:txBody>
      </p:sp>
      <p:sp>
        <p:nvSpPr>
          <p:cNvPr id="33" name="TextBox 32">
            <a:extLst>
              <a:ext uri="{FF2B5EF4-FFF2-40B4-BE49-F238E27FC236}">
                <a16:creationId xmlns:a16="http://schemas.microsoft.com/office/drawing/2014/main" id="{D3EF081C-BB8B-4528-A423-3D0D7303D5AA}"/>
              </a:ext>
            </a:extLst>
          </p:cNvPr>
          <p:cNvSpPr txBox="1">
            <a:spLocks noChangeArrowheads="1"/>
          </p:cNvSpPr>
          <p:nvPr/>
        </p:nvSpPr>
        <p:spPr bwMode="auto">
          <a:xfrm>
            <a:off x="798510" y="1553063"/>
            <a:ext cx="1905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rPr>
              <a:t>H with 2 </a:t>
            </a:r>
            <a:r>
              <a:rPr lang="en-US" altLang="en-US" i="1" dirty="0">
                <a:solidFill>
                  <a:srgbClr val="67AEB6"/>
                </a:solidFill>
                <a:latin typeface="Gill Sans MT" panose="020B0502020104020203" pitchFamily="34" charset="0"/>
              </a:rPr>
              <a:t>e</a:t>
            </a:r>
            <a:r>
              <a:rPr lang="en-US" altLang="en-US" i="1" baseline="30000" dirty="0">
                <a:solidFill>
                  <a:srgbClr val="67AEB6"/>
                </a:solidFill>
                <a:latin typeface="Gill Sans MT" panose="020B0502020104020203" pitchFamily="34" charset="0"/>
              </a:rPr>
              <a:t>−</a:t>
            </a:r>
            <a:endParaRPr lang="en-US" altLang="en-US" baseline="30000" dirty="0">
              <a:solidFill>
                <a:srgbClr val="67AEB6"/>
              </a:solidFill>
              <a:latin typeface="Gill Sans MT" panose="020B0502020104020203" pitchFamily="34" charset="0"/>
            </a:endParaRPr>
          </a:p>
        </p:txBody>
      </p:sp>
      <p:sp>
        <p:nvSpPr>
          <p:cNvPr id="34" name="TextBox 33">
            <a:extLst>
              <a:ext uri="{FF2B5EF4-FFF2-40B4-BE49-F238E27FC236}">
                <a16:creationId xmlns:a16="http://schemas.microsoft.com/office/drawing/2014/main" id="{03CF5086-8177-4807-BF6A-C3C3CDCD51A0}"/>
              </a:ext>
            </a:extLst>
          </p:cNvPr>
          <p:cNvSpPr txBox="1">
            <a:spLocks noChangeArrowheads="1"/>
          </p:cNvSpPr>
          <p:nvPr/>
        </p:nvSpPr>
        <p:spPr bwMode="auto">
          <a:xfrm>
            <a:off x="3444066" y="1570208"/>
            <a:ext cx="1905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rPr>
              <a:t>H with 2 </a:t>
            </a:r>
            <a:r>
              <a:rPr lang="en-US" altLang="en-US" i="1" dirty="0">
                <a:solidFill>
                  <a:srgbClr val="67AEB6"/>
                </a:solidFill>
                <a:latin typeface="Gill Sans MT" panose="020B0502020104020203" pitchFamily="34" charset="0"/>
              </a:rPr>
              <a:t>e</a:t>
            </a:r>
            <a:r>
              <a:rPr lang="en-US" altLang="en-US" i="1" baseline="30000" dirty="0">
                <a:solidFill>
                  <a:srgbClr val="67AEB6"/>
                </a:solidFill>
                <a:latin typeface="Gill Sans MT" panose="020B0502020104020203" pitchFamily="34" charset="0"/>
              </a:rPr>
              <a:t>−</a:t>
            </a:r>
            <a:endParaRPr lang="en-US" altLang="en-US" baseline="30000" dirty="0">
              <a:solidFill>
                <a:srgbClr val="67AEB6"/>
              </a:solidFill>
              <a:latin typeface="Gill Sans MT" panose="020B0502020104020203" pitchFamily="34" charset="0"/>
            </a:endParaRPr>
          </a:p>
        </p:txBody>
      </p:sp>
      <p:cxnSp>
        <p:nvCxnSpPr>
          <p:cNvPr id="35" name="Straight Arrow Connector 34">
            <a:extLst>
              <a:ext uri="{FF2B5EF4-FFF2-40B4-BE49-F238E27FC236}">
                <a16:creationId xmlns:a16="http://schemas.microsoft.com/office/drawing/2014/main" id="{C54B0C6D-4765-4EDE-B561-3E11E1BF4127}"/>
              </a:ext>
            </a:extLst>
          </p:cNvPr>
          <p:cNvCxnSpPr>
            <a:cxnSpLocks noChangeShapeType="1"/>
          </p:cNvCxnSpPr>
          <p:nvPr/>
        </p:nvCxnSpPr>
        <p:spPr bwMode="auto">
          <a:xfrm flipV="1">
            <a:off x="3079450" y="3075822"/>
            <a:ext cx="0" cy="289678"/>
          </a:xfrm>
          <a:prstGeom prst="straightConnector1">
            <a:avLst/>
          </a:prstGeom>
          <a:noFill/>
          <a:ln w="38100" algn="ctr">
            <a:solidFill>
              <a:srgbClr val="E47588"/>
            </a:solidFill>
            <a:round/>
            <a:headEnd/>
            <a:tailEnd type="triangle" w="med" len="med"/>
          </a:ln>
        </p:spPr>
      </p:cxnSp>
      <p:cxnSp>
        <p:nvCxnSpPr>
          <p:cNvPr id="36" name="Straight Arrow Connector 35">
            <a:extLst>
              <a:ext uri="{FF2B5EF4-FFF2-40B4-BE49-F238E27FC236}">
                <a16:creationId xmlns:a16="http://schemas.microsoft.com/office/drawing/2014/main" id="{5667D1A6-7F70-43F3-A3DC-BF21553B38D2}"/>
              </a:ext>
            </a:extLst>
          </p:cNvPr>
          <p:cNvCxnSpPr>
            <a:cxnSpLocks noChangeShapeType="1"/>
          </p:cNvCxnSpPr>
          <p:nvPr/>
        </p:nvCxnSpPr>
        <p:spPr bwMode="auto">
          <a:xfrm>
            <a:off x="1751010" y="1815069"/>
            <a:ext cx="153990" cy="212687"/>
          </a:xfrm>
          <a:prstGeom prst="straightConnector1">
            <a:avLst/>
          </a:prstGeom>
          <a:noFill/>
          <a:ln w="38100" algn="ctr">
            <a:solidFill>
              <a:srgbClr val="67AEB6"/>
            </a:solidFill>
            <a:round/>
            <a:headEnd/>
            <a:tailEnd type="triangle" w="med" len="med"/>
          </a:ln>
        </p:spPr>
      </p:cxnSp>
      <p:cxnSp>
        <p:nvCxnSpPr>
          <p:cNvPr id="37" name="Straight Arrow Connector 36">
            <a:extLst>
              <a:ext uri="{FF2B5EF4-FFF2-40B4-BE49-F238E27FC236}">
                <a16:creationId xmlns:a16="http://schemas.microsoft.com/office/drawing/2014/main" id="{EFF6A910-8549-4CFA-AE1A-264628A06335}"/>
              </a:ext>
            </a:extLst>
          </p:cNvPr>
          <p:cNvCxnSpPr>
            <a:cxnSpLocks noChangeShapeType="1"/>
          </p:cNvCxnSpPr>
          <p:nvPr/>
        </p:nvCxnSpPr>
        <p:spPr bwMode="auto">
          <a:xfrm flipH="1">
            <a:off x="4214797" y="1815068"/>
            <a:ext cx="181769" cy="212687"/>
          </a:xfrm>
          <a:prstGeom prst="straightConnector1">
            <a:avLst/>
          </a:prstGeom>
          <a:noFill/>
          <a:ln w="38100" algn="ctr">
            <a:solidFill>
              <a:srgbClr val="67AEB6"/>
            </a:solidFill>
            <a:round/>
            <a:headEnd/>
            <a:tailEnd type="triangle" w="med" len="med"/>
          </a:ln>
        </p:spPr>
      </p:cxnSp>
      <p:sp>
        <p:nvSpPr>
          <p:cNvPr id="38" name="TextBox 37">
            <a:extLst>
              <a:ext uri="{FF2B5EF4-FFF2-40B4-BE49-F238E27FC236}">
                <a16:creationId xmlns:a16="http://schemas.microsoft.com/office/drawing/2014/main" id="{4DFD0FAC-4563-4823-A585-28A896B27BF6}"/>
              </a:ext>
            </a:extLst>
          </p:cNvPr>
          <p:cNvSpPr txBox="1">
            <a:spLocks noChangeArrowheads="1"/>
          </p:cNvSpPr>
          <p:nvPr/>
        </p:nvSpPr>
        <p:spPr bwMode="auto">
          <a:xfrm>
            <a:off x="4460066" y="3308765"/>
            <a:ext cx="4114800"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rPr>
              <a:t>Shared electrons shown as dashes (bonds)</a:t>
            </a:r>
            <a:endParaRPr lang="en-US" altLang="en-US" baseline="30000" dirty="0">
              <a:solidFill>
                <a:srgbClr val="E47588"/>
              </a:solidFill>
              <a:latin typeface="Gill Sans MT" panose="020B0502020104020203" pitchFamily="34" charset="0"/>
            </a:endParaRPr>
          </a:p>
        </p:txBody>
      </p:sp>
      <p:cxnSp>
        <p:nvCxnSpPr>
          <p:cNvPr id="39" name="Straight Arrow Connector 38">
            <a:extLst>
              <a:ext uri="{FF2B5EF4-FFF2-40B4-BE49-F238E27FC236}">
                <a16:creationId xmlns:a16="http://schemas.microsoft.com/office/drawing/2014/main" id="{4AF2F8E3-2A40-4923-B723-A2EC606F6AC4}"/>
              </a:ext>
            </a:extLst>
          </p:cNvPr>
          <p:cNvCxnSpPr>
            <a:cxnSpLocks noChangeShapeType="1"/>
          </p:cNvCxnSpPr>
          <p:nvPr/>
        </p:nvCxnSpPr>
        <p:spPr bwMode="auto">
          <a:xfrm rot="-5400000">
            <a:off x="5677694" y="3004862"/>
            <a:ext cx="533400" cy="1588"/>
          </a:xfrm>
          <a:prstGeom prst="straightConnector1">
            <a:avLst/>
          </a:prstGeom>
          <a:noFill/>
          <a:ln w="38100" algn="ctr">
            <a:solidFill>
              <a:srgbClr val="E47588"/>
            </a:solidFill>
            <a:round/>
            <a:headEnd/>
            <a:tailEnd type="triangle" w="med" len="med"/>
          </a:ln>
        </p:spPr>
      </p:cxnSp>
      <p:sp>
        <p:nvSpPr>
          <p:cNvPr id="42" name="TextBox 4">
            <a:extLst>
              <a:ext uri="{FF2B5EF4-FFF2-40B4-BE49-F238E27FC236}">
                <a16:creationId xmlns:a16="http://schemas.microsoft.com/office/drawing/2014/main" id="{C603AF57-C655-4DD8-A5F2-BCEBC171F01E}"/>
              </a:ext>
            </a:extLst>
          </p:cNvPr>
          <p:cNvSpPr txBox="1">
            <a:spLocks noChangeArrowheads="1"/>
          </p:cNvSpPr>
          <p:nvPr/>
        </p:nvSpPr>
        <p:spPr bwMode="auto">
          <a:xfrm>
            <a:off x="0" y="3657626"/>
            <a:ext cx="9144000" cy="590931"/>
          </a:xfrm>
          <a:prstGeom prst="rect">
            <a:avLst/>
          </a:prstGeom>
          <a:noFill/>
          <a:ln w="9525">
            <a:noFill/>
            <a:miter lim="800000"/>
            <a:headEnd/>
            <a:tailEnd/>
          </a:ln>
        </p:spPr>
        <p:txBody>
          <a:bodyPr wrap="square">
            <a:spAutoFit/>
          </a:bodyPr>
          <a:lstStyle/>
          <a:p>
            <a:pPr eaLnBrk="0" hangingPunct="0">
              <a:lnSpc>
                <a:spcPct val="9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In a </a:t>
            </a:r>
            <a:r>
              <a:rPr lang="en-US" altLang="en-US" b="1" dirty="0">
                <a:solidFill>
                  <a:srgbClr val="E47588"/>
                </a:solidFill>
                <a:latin typeface="Gill Sans MT" panose="020B0502020104020203" pitchFamily="34" charset="0"/>
                <a:cs typeface="Times New Roman" pitchFamily="18" charset="0"/>
              </a:rPr>
              <a:t>single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bond</a:t>
            </a:r>
            <a:r>
              <a:rPr lang="en-US" altLang="en-US" dirty="0">
                <a:solidFill>
                  <a:schemeClr val="tx1">
                    <a:lumMod val="75000"/>
                    <a:lumOff val="25000"/>
                  </a:schemeClr>
                </a:solidFill>
                <a:latin typeface="Gill Sans MT" panose="020B0502020104020203" pitchFamily="34" charset="0"/>
                <a:cs typeface="Times New Roman" pitchFamily="18" charset="0"/>
              </a:rPr>
              <a:t>, atoms are held together by one electron pair. In a </a:t>
            </a:r>
            <a:r>
              <a:rPr lang="en-US" altLang="en-US" b="1" dirty="0">
                <a:solidFill>
                  <a:srgbClr val="E47588"/>
                </a:solidFill>
                <a:latin typeface="Gill Sans MT" panose="020B0502020104020203" pitchFamily="34" charset="0"/>
                <a:cs typeface="Times New Roman" pitchFamily="18" charset="0"/>
              </a:rPr>
              <a:t>double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bond</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atoms share two pairs of electrons.</a:t>
            </a:r>
          </a:p>
        </p:txBody>
      </p:sp>
      <p:sp>
        <p:nvSpPr>
          <p:cNvPr id="43" name="Oval 42">
            <a:extLst>
              <a:ext uri="{FF2B5EF4-FFF2-40B4-BE49-F238E27FC236}">
                <a16:creationId xmlns:a16="http://schemas.microsoft.com/office/drawing/2014/main" id="{70701685-A8DD-4281-A3B1-500D587191D1}"/>
              </a:ext>
            </a:extLst>
          </p:cNvPr>
          <p:cNvSpPr>
            <a:spLocks noChangeArrowheads="1"/>
          </p:cNvSpPr>
          <p:nvPr/>
        </p:nvSpPr>
        <p:spPr bwMode="auto">
          <a:xfrm>
            <a:off x="1162392" y="4966881"/>
            <a:ext cx="1600200" cy="1143000"/>
          </a:xfrm>
          <a:prstGeom prst="ellipse">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2400">
              <a:solidFill>
                <a:srgbClr val="FFFFFF"/>
              </a:solidFill>
              <a:cs typeface="+mn-cs"/>
            </a:endParaRPr>
          </a:p>
        </p:txBody>
      </p:sp>
      <p:sp>
        <p:nvSpPr>
          <p:cNvPr id="44" name="TextBox 43">
            <a:extLst>
              <a:ext uri="{FF2B5EF4-FFF2-40B4-BE49-F238E27FC236}">
                <a16:creationId xmlns:a16="http://schemas.microsoft.com/office/drawing/2014/main" id="{21C81C77-8687-4032-B0E5-B1FECBCEA9B6}"/>
              </a:ext>
            </a:extLst>
          </p:cNvPr>
          <p:cNvSpPr txBox="1">
            <a:spLocks noChangeArrowheads="1"/>
          </p:cNvSpPr>
          <p:nvPr/>
        </p:nvSpPr>
        <p:spPr bwMode="auto">
          <a:xfrm>
            <a:off x="1006690" y="4273739"/>
            <a:ext cx="1905000" cy="321563"/>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rPr>
              <a:t>C with 8 </a:t>
            </a:r>
            <a:r>
              <a:rPr lang="en-US" altLang="en-US" i="1" dirty="0">
                <a:solidFill>
                  <a:srgbClr val="E47588"/>
                </a:solidFill>
                <a:latin typeface="Gill Sans MT" panose="020B0502020104020203" pitchFamily="34" charset="0"/>
              </a:rPr>
              <a:t>e</a:t>
            </a:r>
            <a:r>
              <a:rPr lang="en-US" altLang="en-US" i="1" baseline="30000" dirty="0">
                <a:solidFill>
                  <a:srgbClr val="E47588"/>
                </a:solidFill>
                <a:latin typeface="Gill Sans MT" panose="020B0502020104020203" pitchFamily="34" charset="0"/>
              </a:rPr>
              <a:t>−</a:t>
            </a:r>
            <a:endParaRPr lang="en-US" altLang="en-US" baseline="30000" dirty="0">
              <a:solidFill>
                <a:srgbClr val="E47588"/>
              </a:solidFill>
              <a:latin typeface="Gill Sans MT" panose="020B0502020104020203" pitchFamily="34" charset="0"/>
            </a:endParaRPr>
          </a:p>
        </p:txBody>
      </p:sp>
      <p:sp>
        <p:nvSpPr>
          <p:cNvPr id="45" name="TextBox 44">
            <a:extLst>
              <a:ext uri="{FF2B5EF4-FFF2-40B4-BE49-F238E27FC236}">
                <a16:creationId xmlns:a16="http://schemas.microsoft.com/office/drawing/2014/main" id="{53CA442A-AB8C-494B-BA2B-417A4AB9B106}"/>
              </a:ext>
            </a:extLst>
          </p:cNvPr>
          <p:cNvSpPr txBox="1">
            <a:spLocks noChangeArrowheads="1"/>
          </p:cNvSpPr>
          <p:nvPr/>
        </p:nvSpPr>
        <p:spPr bwMode="auto">
          <a:xfrm>
            <a:off x="2667000" y="4562729"/>
            <a:ext cx="1905000" cy="321563"/>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rPr>
              <a:t>O with 8 </a:t>
            </a:r>
            <a:r>
              <a:rPr lang="en-US" altLang="en-US" i="1" dirty="0">
                <a:solidFill>
                  <a:srgbClr val="67AEB6"/>
                </a:solidFill>
                <a:latin typeface="Gill Sans MT" panose="020B0502020104020203" pitchFamily="34" charset="0"/>
              </a:rPr>
              <a:t>e</a:t>
            </a:r>
            <a:r>
              <a:rPr lang="en-US" altLang="en-US" i="1" baseline="30000" dirty="0">
                <a:solidFill>
                  <a:srgbClr val="67AEB6"/>
                </a:solidFill>
                <a:latin typeface="Gill Sans MT" panose="020B0502020104020203" pitchFamily="34" charset="0"/>
              </a:rPr>
              <a:t>−</a:t>
            </a:r>
            <a:endParaRPr lang="en-US" altLang="en-US" baseline="30000" dirty="0">
              <a:solidFill>
                <a:srgbClr val="67AEB6"/>
              </a:solidFill>
              <a:latin typeface="Gill Sans MT" panose="020B0502020104020203" pitchFamily="34" charset="0"/>
            </a:endParaRPr>
          </a:p>
        </p:txBody>
      </p:sp>
      <p:sp>
        <p:nvSpPr>
          <p:cNvPr id="46" name="TextBox 45">
            <a:extLst>
              <a:ext uri="{FF2B5EF4-FFF2-40B4-BE49-F238E27FC236}">
                <a16:creationId xmlns:a16="http://schemas.microsoft.com/office/drawing/2014/main" id="{5F73F298-5B62-48A2-ABBF-005809CDFE4E}"/>
              </a:ext>
            </a:extLst>
          </p:cNvPr>
          <p:cNvSpPr txBox="1">
            <a:spLocks noChangeArrowheads="1"/>
          </p:cNvSpPr>
          <p:nvPr/>
        </p:nvSpPr>
        <p:spPr bwMode="auto">
          <a:xfrm>
            <a:off x="-398314" y="4528886"/>
            <a:ext cx="1905000" cy="321563"/>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rPr>
              <a:t>O with 8 </a:t>
            </a:r>
            <a:r>
              <a:rPr lang="en-US" altLang="en-US" i="1" dirty="0">
                <a:solidFill>
                  <a:srgbClr val="67AEB6"/>
                </a:solidFill>
                <a:latin typeface="Gill Sans MT" panose="020B0502020104020203" pitchFamily="34" charset="0"/>
              </a:rPr>
              <a:t>e</a:t>
            </a:r>
            <a:r>
              <a:rPr lang="en-US" altLang="en-US" i="1" baseline="30000" dirty="0">
                <a:solidFill>
                  <a:srgbClr val="67AEB6"/>
                </a:solidFill>
                <a:latin typeface="Gill Sans MT" panose="020B0502020104020203" pitchFamily="34" charset="0"/>
              </a:rPr>
              <a:t>−</a:t>
            </a:r>
            <a:endParaRPr lang="en-US" altLang="en-US" baseline="30000" dirty="0">
              <a:solidFill>
                <a:srgbClr val="67AEB6"/>
              </a:solidFill>
              <a:latin typeface="Gill Sans MT" panose="020B0502020104020203" pitchFamily="34" charset="0"/>
            </a:endParaRPr>
          </a:p>
        </p:txBody>
      </p:sp>
      <p:cxnSp>
        <p:nvCxnSpPr>
          <p:cNvPr id="47" name="Straight Arrow Connector 46">
            <a:extLst>
              <a:ext uri="{FF2B5EF4-FFF2-40B4-BE49-F238E27FC236}">
                <a16:creationId xmlns:a16="http://schemas.microsoft.com/office/drawing/2014/main" id="{D1736E6F-460C-442C-A828-BB04D8B5A132}"/>
              </a:ext>
            </a:extLst>
          </p:cNvPr>
          <p:cNvCxnSpPr>
            <a:cxnSpLocks noChangeShapeType="1"/>
          </p:cNvCxnSpPr>
          <p:nvPr/>
        </p:nvCxnSpPr>
        <p:spPr bwMode="auto">
          <a:xfrm>
            <a:off x="1924319" y="4522180"/>
            <a:ext cx="73" cy="387551"/>
          </a:xfrm>
          <a:prstGeom prst="straightConnector1">
            <a:avLst/>
          </a:prstGeom>
          <a:noFill/>
          <a:ln w="38100" algn="ctr">
            <a:solidFill>
              <a:srgbClr val="E47588"/>
            </a:solidFill>
            <a:round/>
            <a:headEnd/>
            <a:tailEnd type="triangle" w="med" len="med"/>
          </a:ln>
        </p:spPr>
      </p:cxnSp>
      <p:cxnSp>
        <p:nvCxnSpPr>
          <p:cNvPr id="48" name="Straight Arrow Connector 47">
            <a:extLst>
              <a:ext uri="{FF2B5EF4-FFF2-40B4-BE49-F238E27FC236}">
                <a16:creationId xmlns:a16="http://schemas.microsoft.com/office/drawing/2014/main" id="{572E271B-5E86-4E49-B849-100C070821EC}"/>
              </a:ext>
            </a:extLst>
          </p:cNvPr>
          <p:cNvCxnSpPr>
            <a:cxnSpLocks noChangeShapeType="1"/>
          </p:cNvCxnSpPr>
          <p:nvPr/>
        </p:nvCxnSpPr>
        <p:spPr bwMode="auto">
          <a:xfrm>
            <a:off x="558298" y="4776382"/>
            <a:ext cx="175350" cy="213277"/>
          </a:xfrm>
          <a:prstGeom prst="straightConnector1">
            <a:avLst/>
          </a:prstGeom>
          <a:noFill/>
          <a:ln w="38100" algn="ctr">
            <a:solidFill>
              <a:srgbClr val="67AEB6"/>
            </a:solidFill>
            <a:round/>
            <a:headEnd/>
            <a:tailEnd type="triangle" w="med" len="med"/>
          </a:ln>
        </p:spPr>
      </p:cxnSp>
      <p:cxnSp>
        <p:nvCxnSpPr>
          <p:cNvPr id="49" name="Straight Arrow Connector 48">
            <a:extLst>
              <a:ext uri="{FF2B5EF4-FFF2-40B4-BE49-F238E27FC236}">
                <a16:creationId xmlns:a16="http://schemas.microsoft.com/office/drawing/2014/main" id="{9BB131E4-6BD1-4BF6-A302-7AA1CC32953B}"/>
              </a:ext>
            </a:extLst>
          </p:cNvPr>
          <p:cNvCxnSpPr>
            <a:cxnSpLocks noChangeShapeType="1"/>
          </p:cNvCxnSpPr>
          <p:nvPr/>
        </p:nvCxnSpPr>
        <p:spPr bwMode="auto">
          <a:xfrm flipH="1">
            <a:off x="3399415" y="4845534"/>
            <a:ext cx="151607" cy="224130"/>
          </a:xfrm>
          <a:prstGeom prst="straightConnector1">
            <a:avLst/>
          </a:prstGeom>
          <a:noFill/>
          <a:ln w="38100" algn="ctr">
            <a:solidFill>
              <a:srgbClr val="67AEB6"/>
            </a:solidFill>
            <a:round/>
            <a:headEnd/>
            <a:tailEnd type="triangle" w="med" len="med"/>
          </a:ln>
        </p:spPr>
      </p:cxnSp>
      <p:grpSp>
        <p:nvGrpSpPr>
          <p:cNvPr id="51" name="Group 104">
            <a:extLst>
              <a:ext uri="{FF2B5EF4-FFF2-40B4-BE49-F238E27FC236}">
                <a16:creationId xmlns:a16="http://schemas.microsoft.com/office/drawing/2014/main" id="{769C8487-9BB3-4280-9383-3D73D373655F}"/>
              </a:ext>
            </a:extLst>
          </p:cNvPr>
          <p:cNvGrpSpPr>
            <a:grpSpLocks/>
          </p:cNvGrpSpPr>
          <p:nvPr/>
        </p:nvGrpSpPr>
        <p:grpSpPr bwMode="auto">
          <a:xfrm>
            <a:off x="629363" y="4943777"/>
            <a:ext cx="2666873" cy="1170477"/>
            <a:chOff x="1828800" y="3505201"/>
            <a:chExt cx="2667000" cy="1170477"/>
          </a:xfrm>
        </p:grpSpPr>
        <p:sp>
          <p:nvSpPr>
            <p:cNvPr id="56" name="TextBox 102">
              <a:extLst>
                <a:ext uri="{FF2B5EF4-FFF2-40B4-BE49-F238E27FC236}">
                  <a16:creationId xmlns:a16="http://schemas.microsoft.com/office/drawing/2014/main" id="{5D623678-06DD-4062-9BFC-149510DF542B}"/>
                </a:ext>
              </a:extLst>
            </p:cNvPr>
            <p:cNvSpPr txBox="1">
              <a:spLocks noChangeArrowheads="1"/>
            </p:cNvSpPr>
            <p:nvPr/>
          </p:nvSpPr>
          <p:spPr bwMode="auto">
            <a:xfrm rot="5400000">
              <a:off x="2148490" y="3712161"/>
              <a:ext cx="1143000" cy="7290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58" name="TextBox 97">
              <a:extLst>
                <a:ext uri="{FF2B5EF4-FFF2-40B4-BE49-F238E27FC236}">
                  <a16:creationId xmlns:a16="http://schemas.microsoft.com/office/drawing/2014/main" id="{4C58733B-C73F-47A5-B747-E6E147FD44A1}"/>
                </a:ext>
              </a:extLst>
            </p:cNvPr>
            <p:cNvSpPr txBox="1">
              <a:spLocks noChangeArrowheads="1"/>
            </p:cNvSpPr>
            <p:nvPr/>
          </p:nvSpPr>
          <p:spPr bwMode="auto">
            <a:xfrm rot="5400000">
              <a:off x="3190131" y="3735266"/>
              <a:ext cx="1143000" cy="7290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grpSp>
          <p:nvGrpSpPr>
            <p:cNvPr id="57" name="Group 89">
              <a:extLst>
                <a:ext uri="{FF2B5EF4-FFF2-40B4-BE49-F238E27FC236}">
                  <a16:creationId xmlns:a16="http://schemas.microsoft.com/office/drawing/2014/main" id="{0B599D07-FBF3-4EF0-B65C-B80582A1EC1F}"/>
                </a:ext>
              </a:extLst>
            </p:cNvPr>
            <p:cNvGrpSpPr>
              <a:grpSpLocks/>
            </p:cNvGrpSpPr>
            <p:nvPr/>
          </p:nvGrpSpPr>
          <p:grpSpPr bwMode="auto">
            <a:xfrm>
              <a:off x="1828800" y="3810000"/>
              <a:ext cx="2667000" cy="729046"/>
              <a:chOff x="1066800" y="3467100"/>
              <a:chExt cx="2667000" cy="729046"/>
            </a:xfrm>
          </p:grpSpPr>
          <p:sp>
            <p:nvSpPr>
              <p:cNvPr id="61" name="TextBox 80">
                <a:extLst>
                  <a:ext uri="{FF2B5EF4-FFF2-40B4-BE49-F238E27FC236}">
                    <a16:creationId xmlns:a16="http://schemas.microsoft.com/office/drawing/2014/main" id="{1A9C10DB-57E9-498E-AD24-04CE006AC6A4}"/>
                  </a:ext>
                </a:extLst>
              </p:cNvPr>
              <p:cNvSpPr txBox="1">
                <a:spLocks noChangeArrowheads="1"/>
              </p:cNvSpPr>
              <p:nvPr/>
            </p:nvSpPr>
            <p:spPr bwMode="auto">
              <a:xfrm>
                <a:off x="1066800" y="3467100"/>
                <a:ext cx="6096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O</a:t>
                </a:r>
              </a:p>
            </p:txBody>
          </p:sp>
          <p:sp>
            <p:nvSpPr>
              <p:cNvPr id="62" name="TextBox 81">
                <a:extLst>
                  <a:ext uri="{FF2B5EF4-FFF2-40B4-BE49-F238E27FC236}">
                    <a16:creationId xmlns:a16="http://schemas.microsoft.com/office/drawing/2014/main" id="{13168F50-33BF-4A73-8EC8-CDDA8BBBF33E}"/>
                  </a:ext>
                </a:extLst>
              </p:cNvPr>
              <p:cNvSpPr txBox="1">
                <a:spLocks noChangeArrowheads="1"/>
              </p:cNvSpPr>
              <p:nvPr/>
            </p:nvSpPr>
            <p:spPr bwMode="auto">
              <a:xfrm>
                <a:off x="2095500" y="3467100"/>
                <a:ext cx="6096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C</a:t>
                </a:r>
              </a:p>
            </p:txBody>
          </p:sp>
          <p:sp>
            <p:nvSpPr>
              <p:cNvPr id="63" name="TextBox 82">
                <a:extLst>
                  <a:ext uri="{FF2B5EF4-FFF2-40B4-BE49-F238E27FC236}">
                    <a16:creationId xmlns:a16="http://schemas.microsoft.com/office/drawing/2014/main" id="{88FBB18D-5245-4786-9D33-94CC6286AE61}"/>
                  </a:ext>
                </a:extLst>
              </p:cNvPr>
              <p:cNvSpPr txBox="1">
                <a:spLocks noChangeArrowheads="1"/>
              </p:cNvSpPr>
              <p:nvPr/>
            </p:nvSpPr>
            <p:spPr bwMode="auto">
              <a:xfrm>
                <a:off x="3124200" y="3467100"/>
                <a:ext cx="6096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O</a:t>
                </a:r>
              </a:p>
            </p:txBody>
          </p:sp>
        </p:grpSp>
        <p:sp>
          <p:nvSpPr>
            <p:cNvPr id="59" name="TextBox 98">
              <a:extLst>
                <a:ext uri="{FF2B5EF4-FFF2-40B4-BE49-F238E27FC236}">
                  <a16:creationId xmlns:a16="http://schemas.microsoft.com/office/drawing/2014/main" id="{73865052-DB9D-4DD6-9B0B-E14347A3737A}"/>
                </a:ext>
              </a:extLst>
            </p:cNvPr>
            <p:cNvSpPr txBox="1">
              <a:spLocks noChangeArrowheads="1"/>
            </p:cNvSpPr>
            <p:nvPr/>
          </p:nvSpPr>
          <p:spPr bwMode="auto">
            <a:xfrm rot="5400000">
              <a:off x="1919891" y="3712160"/>
              <a:ext cx="1143000" cy="7290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sp>
          <p:nvSpPr>
            <p:cNvPr id="60" name="TextBox 103">
              <a:extLst>
                <a:ext uri="{FF2B5EF4-FFF2-40B4-BE49-F238E27FC236}">
                  <a16:creationId xmlns:a16="http://schemas.microsoft.com/office/drawing/2014/main" id="{637DF916-E9E5-4D4B-B9D3-CB7871C6AE9E}"/>
                </a:ext>
              </a:extLst>
            </p:cNvPr>
            <p:cNvSpPr txBox="1">
              <a:spLocks noChangeArrowheads="1"/>
            </p:cNvSpPr>
            <p:nvPr/>
          </p:nvSpPr>
          <p:spPr bwMode="auto">
            <a:xfrm rot="5400000">
              <a:off x="2925596" y="3739637"/>
              <a:ext cx="1143000" cy="7290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grpSp>
      <p:sp>
        <p:nvSpPr>
          <p:cNvPr id="52" name="TextBox 35">
            <a:extLst>
              <a:ext uri="{FF2B5EF4-FFF2-40B4-BE49-F238E27FC236}">
                <a16:creationId xmlns:a16="http://schemas.microsoft.com/office/drawing/2014/main" id="{E672FE4B-A300-4B50-9A7E-68E7DF1DBB53}"/>
              </a:ext>
            </a:extLst>
          </p:cNvPr>
          <p:cNvSpPr txBox="1">
            <a:spLocks noChangeArrowheads="1"/>
          </p:cNvSpPr>
          <p:nvPr/>
        </p:nvSpPr>
        <p:spPr bwMode="auto">
          <a:xfrm rot="8232136">
            <a:off x="87829" y="4869299"/>
            <a:ext cx="11430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cs typeface="+mn-cs"/>
              </a:rPr>
              <a:t>••</a:t>
            </a:r>
          </a:p>
        </p:txBody>
      </p:sp>
      <p:sp>
        <p:nvSpPr>
          <p:cNvPr id="53" name="TextBox 36">
            <a:extLst>
              <a:ext uri="{FF2B5EF4-FFF2-40B4-BE49-F238E27FC236}">
                <a16:creationId xmlns:a16="http://schemas.microsoft.com/office/drawing/2014/main" id="{BAA94315-AF7E-4D77-8775-90576D69A0B6}"/>
              </a:ext>
            </a:extLst>
          </p:cNvPr>
          <p:cNvSpPr txBox="1">
            <a:spLocks noChangeArrowheads="1"/>
          </p:cNvSpPr>
          <p:nvPr/>
        </p:nvSpPr>
        <p:spPr bwMode="auto">
          <a:xfrm rot="13128721" flipH="1">
            <a:off x="209913" y="5433751"/>
            <a:ext cx="11430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cs typeface="+mn-cs"/>
              </a:rPr>
              <a:t>••</a:t>
            </a:r>
          </a:p>
        </p:txBody>
      </p:sp>
      <p:sp>
        <p:nvSpPr>
          <p:cNvPr id="54" name="TextBox 37">
            <a:extLst>
              <a:ext uri="{FF2B5EF4-FFF2-40B4-BE49-F238E27FC236}">
                <a16:creationId xmlns:a16="http://schemas.microsoft.com/office/drawing/2014/main" id="{2608891E-86BE-4106-BB02-9ED2A5387B7F}"/>
              </a:ext>
            </a:extLst>
          </p:cNvPr>
          <p:cNvSpPr txBox="1">
            <a:spLocks noChangeArrowheads="1"/>
          </p:cNvSpPr>
          <p:nvPr/>
        </p:nvSpPr>
        <p:spPr bwMode="auto">
          <a:xfrm rot="12845876" flipH="1">
            <a:off x="2622864" y="4828434"/>
            <a:ext cx="1142945"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cs typeface="+mn-cs"/>
              </a:rPr>
              <a:t>••</a:t>
            </a:r>
          </a:p>
        </p:txBody>
      </p:sp>
      <p:sp>
        <p:nvSpPr>
          <p:cNvPr id="55" name="TextBox 38">
            <a:extLst>
              <a:ext uri="{FF2B5EF4-FFF2-40B4-BE49-F238E27FC236}">
                <a16:creationId xmlns:a16="http://schemas.microsoft.com/office/drawing/2014/main" id="{A596F51B-BEDA-49D2-9329-56F1C89BAC06}"/>
              </a:ext>
            </a:extLst>
          </p:cNvPr>
          <p:cNvSpPr txBox="1">
            <a:spLocks noChangeArrowheads="1"/>
          </p:cNvSpPr>
          <p:nvPr/>
        </p:nvSpPr>
        <p:spPr bwMode="auto">
          <a:xfrm rot="8495996">
            <a:off x="2591268" y="5414768"/>
            <a:ext cx="1142945"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cs typeface="+mn-cs"/>
              </a:rPr>
              <a:t>••</a:t>
            </a:r>
          </a:p>
        </p:txBody>
      </p:sp>
      <p:sp>
        <p:nvSpPr>
          <p:cNvPr id="64" name="Oval 63">
            <a:extLst>
              <a:ext uri="{FF2B5EF4-FFF2-40B4-BE49-F238E27FC236}">
                <a16:creationId xmlns:a16="http://schemas.microsoft.com/office/drawing/2014/main" id="{5578C0A7-47BC-442D-8A14-E98875107938}"/>
              </a:ext>
            </a:extLst>
          </p:cNvPr>
          <p:cNvSpPr>
            <a:spLocks noChangeArrowheads="1"/>
          </p:cNvSpPr>
          <p:nvPr/>
        </p:nvSpPr>
        <p:spPr bwMode="auto">
          <a:xfrm>
            <a:off x="324192" y="4966881"/>
            <a:ext cx="1447800" cy="1143000"/>
          </a:xfrm>
          <a:prstGeom prst="ellipse">
            <a:avLst/>
          </a:prstGeom>
          <a:noFill/>
          <a:ln w="38100" algn="ctr">
            <a:solidFill>
              <a:srgbClr val="67AEB6"/>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2400">
              <a:solidFill>
                <a:srgbClr val="FFFFFF"/>
              </a:solidFill>
              <a:cs typeface="+mn-cs"/>
            </a:endParaRPr>
          </a:p>
        </p:txBody>
      </p:sp>
      <p:sp>
        <p:nvSpPr>
          <p:cNvPr id="65" name="Oval 64">
            <a:extLst>
              <a:ext uri="{FF2B5EF4-FFF2-40B4-BE49-F238E27FC236}">
                <a16:creationId xmlns:a16="http://schemas.microsoft.com/office/drawing/2014/main" id="{84C43E35-8FC1-4149-A555-784A14A8CE2B}"/>
              </a:ext>
            </a:extLst>
          </p:cNvPr>
          <p:cNvSpPr>
            <a:spLocks noChangeArrowheads="1"/>
          </p:cNvSpPr>
          <p:nvPr/>
        </p:nvSpPr>
        <p:spPr bwMode="auto">
          <a:xfrm>
            <a:off x="2152992" y="4966881"/>
            <a:ext cx="1447800" cy="1143000"/>
          </a:xfrm>
          <a:prstGeom prst="ellipse">
            <a:avLst/>
          </a:prstGeom>
          <a:noFill/>
          <a:ln w="38100" algn="ctr">
            <a:solidFill>
              <a:srgbClr val="67AEB6"/>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2400">
              <a:solidFill>
                <a:srgbClr val="FFFFFF"/>
              </a:solidFill>
              <a:cs typeface="+mn-cs"/>
            </a:endParaRPr>
          </a:p>
        </p:txBody>
      </p:sp>
      <p:cxnSp>
        <p:nvCxnSpPr>
          <p:cNvPr id="66" name="Straight Arrow Connector 65">
            <a:extLst>
              <a:ext uri="{FF2B5EF4-FFF2-40B4-BE49-F238E27FC236}">
                <a16:creationId xmlns:a16="http://schemas.microsoft.com/office/drawing/2014/main" id="{D4FCC838-F6E8-433A-ACF2-5E32A8E86AF0}"/>
              </a:ext>
            </a:extLst>
          </p:cNvPr>
          <p:cNvCxnSpPr>
            <a:cxnSpLocks noChangeShapeType="1"/>
          </p:cNvCxnSpPr>
          <p:nvPr/>
        </p:nvCxnSpPr>
        <p:spPr bwMode="auto">
          <a:xfrm rot="5400000" flipH="1">
            <a:off x="1201286" y="5994787"/>
            <a:ext cx="533400" cy="1588"/>
          </a:xfrm>
          <a:prstGeom prst="straightConnector1">
            <a:avLst/>
          </a:prstGeom>
          <a:noFill/>
          <a:ln w="38100" algn="ctr">
            <a:solidFill>
              <a:srgbClr val="8776A2"/>
            </a:solidFill>
            <a:round/>
            <a:headEnd/>
            <a:tailEnd type="triangle" w="med" len="med"/>
          </a:ln>
        </p:spPr>
      </p:cxnSp>
      <p:sp>
        <p:nvSpPr>
          <p:cNvPr id="67" name="TextBox 66">
            <a:extLst>
              <a:ext uri="{FF2B5EF4-FFF2-40B4-BE49-F238E27FC236}">
                <a16:creationId xmlns:a16="http://schemas.microsoft.com/office/drawing/2014/main" id="{D207DA8E-A672-4446-A388-071CD647DA84}"/>
              </a:ext>
            </a:extLst>
          </p:cNvPr>
          <p:cNvSpPr txBox="1">
            <a:spLocks noChangeArrowheads="1"/>
          </p:cNvSpPr>
          <p:nvPr/>
        </p:nvSpPr>
        <p:spPr bwMode="auto">
          <a:xfrm>
            <a:off x="324192" y="6338481"/>
            <a:ext cx="3276600" cy="54591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8776A2"/>
                </a:solidFill>
                <a:latin typeface="Gill Sans MT" panose="020B0502020104020203" pitchFamily="34" charset="0"/>
              </a:rPr>
              <a:t>2 shared pairs of electrons result in double bonds</a:t>
            </a:r>
            <a:endParaRPr lang="en-US" altLang="en-US" baseline="30000" dirty="0">
              <a:solidFill>
                <a:srgbClr val="8776A2"/>
              </a:solidFill>
              <a:latin typeface="Gill Sans MT" panose="020B0502020104020203" pitchFamily="34" charset="0"/>
            </a:endParaRPr>
          </a:p>
        </p:txBody>
      </p:sp>
      <p:cxnSp>
        <p:nvCxnSpPr>
          <p:cNvPr id="68" name="Straight Arrow Connector 67">
            <a:extLst>
              <a:ext uri="{FF2B5EF4-FFF2-40B4-BE49-F238E27FC236}">
                <a16:creationId xmlns:a16="http://schemas.microsoft.com/office/drawing/2014/main" id="{A2A35F7C-1079-4865-A83E-B9B536901621}"/>
              </a:ext>
            </a:extLst>
          </p:cNvPr>
          <p:cNvCxnSpPr>
            <a:cxnSpLocks noChangeShapeType="1"/>
          </p:cNvCxnSpPr>
          <p:nvPr/>
        </p:nvCxnSpPr>
        <p:spPr bwMode="auto">
          <a:xfrm rot="5400000" flipH="1">
            <a:off x="2191886" y="5994787"/>
            <a:ext cx="533400" cy="1588"/>
          </a:xfrm>
          <a:prstGeom prst="straightConnector1">
            <a:avLst/>
          </a:prstGeom>
          <a:noFill/>
          <a:ln w="38100" algn="ctr">
            <a:solidFill>
              <a:srgbClr val="8776A2"/>
            </a:solidFill>
            <a:round/>
            <a:headEnd/>
            <a:tailEnd type="triangle" w="med" len="med"/>
          </a:ln>
        </p:spPr>
      </p:cxnSp>
      <p:grpSp>
        <p:nvGrpSpPr>
          <p:cNvPr id="69" name="Group 61">
            <a:extLst>
              <a:ext uri="{FF2B5EF4-FFF2-40B4-BE49-F238E27FC236}">
                <a16:creationId xmlns:a16="http://schemas.microsoft.com/office/drawing/2014/main" id="{3D7BF5E6-7C31-440C-8C26-96BCD1DC427F}"/>
              </a:ext>
            </a:extLst>
          </p:cNvPr>
          <p:cNvGrpSpPr>
            <a:grpSpLocks/>
          </p:cNvGrpSpPr>
          <p:nvPr/>
        </p:nvGrpSpPr>
        <p:grpSpPr bwMode="auto">
          <a:xfrm>
            <a:off x="4045183" y="4851370"/>
            <a:ext cx="3644212" cy="1357354"/>
            <a:chOff x="4812487" y="5243316"/>
            <a:chExt cx="3644386" cy="1357354"/>
          </a:xfrm>
        </p:grpSpPr>
        <p:grpSp>
          <p:nvGrpSpPr>
            <p:cNvPr id="70" name="Group 45">
              <a:extLst>
                <a:ext uri="{FF2B5EF4-FFF2-40B4-BE49-F238E27FC236}">
                  <a16:creationId xmlns:a16="http://schemas.microsoft.com/office/drawing/2014/main" id="{D6A368B0-84F4-4E8D-A9E9-6B2D543EDAB1}"/>
                </a:ext>
              </a:extLst>
            </p:cNvPr>
            <p:cNvGrpSpPr>
              <a:grpSpLocks/>
            </p:cNvGrpSpPr>
            <p:nvPr/>
          </p:nvGrpSpPr>
          <p:grpSpPr bwMode="auto">
            <a:xfrm>
              <a:off x="4812487" y="5243316"/>
              <a:ext cx="3644386" cy="1357354"/>
              <a:chOff x="1078299" y="2294621"/>
              <a:chExt cx="3644386" cy="1357354"/>
            </a:xfrm>
          </p:grpSpPr>
          <p:grpSp>
            <p:nvGrpSpPr>
              <p:cNvPr id="73" name="Group 89">
                <a:extLst>
                  <a:ext uri="{FF2B5EF4-FFF2-40B4-BE49-F238E27FC236}">
                    <a16:creationId xmlns:a16="http://schemas.microsoft.com/office/drawing/2014/main" id="{5A900934-84C4-4477-A78C-96A5D26A346B}"/>
                  </a:ext>
                </a:extLst>
              </p:cNvPr>
              <p:cNvGrpSpPr>
                <a:grpSpLocks/>
              </p:cNvGrpSpPr>
              <p:nvPr/>
            </p:nvGrpSpPr>
            <p:grpSpPr bwMode="auto">
              <a:xfrm>
                <a:off x="1600200" y="2743200"/>
                <a:ext cx="2667000" cy="729046"/>
                <a:chOff x="1066800" y="3467100"/>
                <a:chExt cx="2667000" cy="729046"/>
              </a:xfrm>
            </p:grpSpPr>
            <p:sp>
              <p:nvSpPr>
                <p:cNvPr id="78" name="TextBox 56">
                  <a:extLst>
                    <a:ext uri="{FF2B5EF4-FFF2-40B4-BE49-F238E27FC236}">
                      <a16:creationId xmlns:a16="http://schemas.microsoft.com/office/drawing/2014/main" id="{379DF317-F2C4-40F2-B628-DC3949E6EB82}"/>
                    </a:ext>
                  </a:extLst>
                </p:cNvPr>
                <p:cNvSpPr txBox="1">
                  <a:spLocks noChangeArrowheads="1"/>
                </p:cNvSpPr>
                <p:nvPr/>
              </p:nvSpPr>
              <p:spPr bwMode="auto">
                <a:xfrm>
                  <a:off x="1066800" y="3467100"/>
                  <a:ext cx="6096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O</a:t>
                  </a:r>
                </a:p>
              </p:txBody>
            </p:sp>
            <p:sp>
              <p:nvSpPr>
                <p:cNvPr id="79" name="TextBox 57">
                  <a:extLst>
                    <a:ext uri="{FF2B5EF4-FFF2-40B4-BE49-F238E27FC236}">
                      <a16:creationId xmlns:a16="http://schemas.microsoft.com/office/drawing/2014/main" id="{16CEA003-A33E-4F83-B0AC-634952F50A42}"/>
                    </a:ext>
                  </a:extLst>
                </p:cNvPr>
                <p:cNvSpPr txBox="1">
                  <a:spLocks noChangeArrowheads="1"/>
                </p:cNvSpPr>
                <p:nvPr/>
              </p:nvSpPr>
              <p:spPr bwMode="auto">
                <a:xfrm>
                  <a:off x="2095500" y="3467100"/>
                  <a:ext cx="6096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C</a:t>
                  </a:r>
                </a:p>
              </p:txBody>
            </p:sp>
            <p:sp>
              <p:nvSpPr>
                <p:cNvPr id="80" name="TextBox 58">
                  <a:extLst>
                    <a:ext uri="{FF2B5EF4-FFF2-40B4-BE49-F238E27FC236}">
                      <a16:creationId xmlns:a16="http://schemas.microsoft.com/office/drawing/2014/main" id="{27660BB3-95DE-4EAF-850C-0F60B6250FBA}"/>
                    </a:ext>
                  </a:extLst>
                </p:cNvPr>
                <p:cNvSpPr txBox="1">
                  <a:spLocks noChangeArrowheads="1"/>
                </p:cNvSpPr>
                <p:nvPr/>
              </p:nvSpPr>
              <p:spPr bwMode="auto">
                <a:xfrm>
                  <a:off x="3124200" y="3467100"/>
                  <a:ext cx="6096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O</a:t>
                  </a:r>
                </a:p>
              </p:txBody>
            </p:sp>
          </p:grpSp>
          <p:sp>
            <p:nvSpPr>
              <p:cNvPr id="74" name="TextBox 47">
                <a:extLst>
                  <a:ext uri="{FF2B5EF4-FFF2-40B4-BE49-F238E27FC236}">
                    <a16:creationId xmlns:a16="http://schemas.microsoft.com/office/drawing/2014/main" id="{61ABFAC9-FD2D-467A-8C55-2DC875AE3862}"/>
                  </a:ext>
                </a:extLst>
              </p:cNvPr>
              <p:cNvSpPr txBox="1">
                <a:spLocks noChangeArrowheads="1"/>
              </p:cNvSpPr>
              <p:nvPr/>
            </p:nvSpPr>
            <p:spPr bwMode="auto">
              <a:xfrm rot="8576144">
                <a:off x="1078299" y="2352936"/>
                <a:ext cx="1143055"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75" name="TextBox 48">
                <a:extLst>
                  <a:ext uri="{FF2B5EF4-FFF2-40B4-BE49-F238E27FC236}">
                    <a16:creationId xmlns:a16="http://schemas.microsoft.com/office/drawing/2014/main" id="{282AE224-0F54-4714-9084-E92085D8C283}"/>
                  </a:ext>
                </a:extLst>
              </p:cNvPr>
              <p:cNvSpPr txBox="1">
                <a:spLocks noChangeArrowheads="1"/>
              </p:cNvSpPr>
              <p:nvPr/>
            </p:nvSpPr>
            <p:spPr bwMode="auto">
              <a:xfrm rot="12438833" flipH="1">
                <a:off x="1128064" y="2922928"/>
                <a:ext cx="1143055"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76" name="TextBox 49">
                <a:extLst>
                  <a:ext uri="{FF2B5EF4-FFF2-40B4-BE49-F238E27FC236}">
                    <a16:creationId xmlns:a16="http://schemas.microsoft.com/office/drawing/2014/main" id="{BFD396D5-28F8-4719-B61A-EE3366C61372}"/>
                  </a:ext>
                </a:extLst>
              </p:cNvPr>
              <p:cNvSpPr txBox="1">
                <a:spLocks noChangeArrowheads="1"/>
              </p:cNvSpPr>
              <p:nvPr/>
            </p:nvSpPr>
            <p:spPr bwMode="auto">
              <a:xfrm rot="12470565" flipH="1">
                <a:off x="3579685" y="2294621"/>
                <a:ext cx="11430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77" name="TextBox 50">
                <a:extLst>
                  <a:ext uri="{FF2B5EF4-FFF2-40B4-BE49-F238E27FC236}">
                    <a16:creationId xmlns:a16="http://schemas.microsoft.com/office/drawing/2014/main" id="{9D44A258-DB3B-4690-80F8-08F521942CD5}"/>
                  </a:ext>
                </a:extLst>
              </p:cNvPr>
              <p:cNvSpPr txBox="1">
                <a:spLocks noChangeArrowheads="1"/>
              </p:cNvSpPr>
              <p:nvPr/>
            </p:nvSpPr>
            <p:spPr bwMode="auto">
              <a:xfrm rot="8512581">
                <a:off x="3577699" y="2922929"/>
                <a:ext cx="11430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grpSp>
        <p:sp>
          <p:nvSpPr>
            <p:cNvPr id="71" name="TextBox 59">
              <a:extLst>
                <a:ext uri="{FF2B5EF4-FFF2-40B4-BE49-F238E27FC236}">
                  <a16:creationId xmlns:a16="http://schemas.microsoft.com/office/drawing/2014/main" id="{8F90BF4A-0EAF-4A2D-A531-E8ED8AAA88F8}"/>
                </a:ext>
              </a:extLst>
            </p:cNvPr>
            <p:cNvSpPr txBox="1">
              <a:spLocks noChangeArrowheads="1"/>
            </p:cNvSpPr>
            <p:nvPr/>
          </p:nvSpPr>
          <p:spPr bwMode="auto">
            <a:xfrm>
              <a:off x="5867400" y="5685219"/>
              <a:ext cx="6096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sp>
          <p:nvSpPr>
            <p:cNvPr id="72" name="TextBox 60">
              <a:extLst>
                <a:ext uri="{FF2B5EF4-FFF2-40B4-BE49-F238E27FC236}">
                  <a16:creationId xmlns:a16="http://schemas.microsoft.com/office/drawing/2014/main" id="{09FD7203-FE1C-48F2-9E1E-195EFC5925B1}"/>
                </a:ext>
              </a:extLst>
            </p:cNvPr>
            <p:cNvSpPr txBox="1">
              <a:spLocks noChangeArrowheads="1"/>
            </p:cNvSpPr>
            <p:nvPr/>
          </p:nvSpPr>
          <p:spPr bwMode="auto">
            <a:xfrm>
              <a:off x="6858000" y="5685219"/>
              <a:ext cx="609600" cy="729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grpSp>
      <p:cxnSp>
        <p:nvCxnSpPr>
          <p:cNvPr id="85" name="Straight Arrow Connector 84">
            <a:extLst>
              <a:ext uri="{FF2B5EF4-FFF2-40B4-BE49-F238E27FC236}">
                <a16:creationId xmlns:a16="http://schemas.microsoft.com/office/drawing/2014/main" id="{2BF9D314-462C-447F-B610-B646B9295216}"/>
              </a:ext>
            </a:extLst>
          </p:cNvPr>
          <p:cNvCxnSpPr/>
          <p:nvPr/>
        </p:nvCxnSpPr>
        <p:spPr>
          <a:xfrm>
            <a:off x="3740551" y="5580966"/>
            <a:ext cx="531785"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7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p:bldP spid="33" grpId="0"/>
      <p:bldP spid="34" grpId="0"/>
      <p:bldP spid="38" grpId="0"/>
      <p:bldP spid="43" grpId="0" animBg="1"/>
      <p:bldP spid="44" grpId="0"/>
      <p:bldP spid="45" grpId="0"/>
      <p:bldP spid="46" grpId="0"/>
      <p:bldP spid="64" grpId="0" animBg="1"/>
      <p:bldP spid="65" grpId="0" animBg="1"/>
      <p:bldP spid="6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41</a:t>
            </a:fld>
            <a:endParaRPr lang="en-US" dirty="0">
              <a:solidFill>
                <a:schemeClr val="bg1"/>
              </a:solidFill>
            </a:endParaRPr>
          </a:p>
        </p:txBody>
      </p:sp>
      <p:sp>
        <p:nvSpPr>
          <p:cNvPr id="8" name="TextBox 4">
            <a:extLst>
              <a:ext uri="{FF2B5EF4-FFF2-40B4-BE49-F238E27FC236}">
                <a16:creationId xmlns:a16="http://schemas.microsoft.com/office/drawing/2014/main" id="{662FFDC7-8331-4D7C-8270-DD7CE5955129}"/>
              </a:ext>
            </a:extLst>
          </p:cNvPr>
          <p:cNvSpPr txBox="1">
            <a:spLocks noChangeArrowheads="1"/>
          </p:cNvSpPr>
          <p:nvPr/>
        </p:nvSpPr>
        <p:spPr bwMode="auto">
          <a:xfrm>
            <a:off x="0" y="749300"/>
            <a:ext cx="9144000" cy="341632"/>
          </a:xfrm>
          <a:prstGeom prst="rect">
            <a:avLst/>
          </a:prstGeom>
          <a:noFill/>
          <a:ln w="9525">
            <a:noFill/>
            <a:miter lim="800000"/>
            <a:headEnd/>
            <a:tailEnd/>
          </a:ln>
        </p:spPr>
        <p:txBody>
          <a:bodyPr wrap="square">
            <a:spAutoFit/>
          </a:bodyPr>
          <a:lstStyle/>
          <a:p>
            <a:pPr eaLnBrk="0" hangingPunct="0">
              <a:lnSpc>
                <a:spcPct val="9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47588"/>
                </a:solidFill>
                <a:latin typeface="Gill Sans MT" panose="020B0502020104020203" pitchFamily="34" charset="0"/>
                <a:cs typeface="Times New Roman" pitchFamily="18" charset="0"/>
              </a:rPr>
              <a:t>triple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bond</a:t>
            </a:r>
            <a:r>
              <a:rPr lang="en-US" altLang="en-US" dirty="0">
                <a:solidFill>
                  <a:schemeClr val="tx1">
                    <a:lumMod val="75000"/>
                    <a:lumOff val="25000"/>
                  </a:schemeClr>
                </a:solidFill>
                <a:latin typeface="Gill Sans MT" panose="020B0502020104020203" pitchFamily="34" charset="0"/>
                <a:cs typeface="Times New Roman" pitchFamily="18" charset="0"/>
              </a:rPr>
              <a:t> occurs when atoms are held together by three electron pairs.</a:t>
            </a:r>
          </a:p>
        </p:txBody>
      </p:sp>
      <p:sp>
        <p:nvSpPr>
          <p:cNvPr id="9" name="TextBox 8">
            <a:extLst>
              <a:ext uri="{FF2B5EF4-FFF2-40B4-BE49-F238E27FC236}">
                <a16:creationId xmlns:a16="http://schemas.microsoft.com/office/drawing/2014/main" id="{6A25E404-D25D-405F-BCFF-9FB47E3861B3}"/>
              </a:ext>
            </a:extLst>
          </p:cNvPr>
          <p:cNvSpPr txBox="1">
            <a:spLocks noChangeArrowheads="1"/>
          </p:cNvSpPr>
          <p:nvPr/>
        </p:nvSpPr>
        <p:spPr bwMode="auto">
          <a:xfrm>
            <a:off x="1646070" y="1185406"/>
            <a:ext cx="21336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rPr>
              <a:t>each N has 8 </a:t>
            </a:r>
            <a:r>
              <a:rPr lang="en-US" altLang="en-US" i="1" dirty="0">
                <a:solidFill>
                  <a:srgbClr val="E47588"/>
                </a:solidFill>
                <a:latin typeface="Gill Sans MT" panose="020B0502020104020203" pitchFamily="34" charset="0"/>
              </a:rPr>
              <a:t>e</a:t>
            </a:r>
            <a:r>
              <a:rPr lang="en-US" altLang="en-US" i="1" baseline="30000" dirty="0">
                <a:solidFill>
                  <a:srgbClr val="E47588"/>
                </a:solidFill>
                <a:latin typeface="Gill Sans MT" panose="020B0502020104020203" pitchFamily="34" charset="0"/>
              </a:rPr>
              <a:t>−</a:t>
            </a:r>
            <a:endParaRPr lang="en-US" altLang="en-US" baseline="30000" dirty="0">
              <a:solidFill>
                <a:srgbClr val="E47588"/>
              </a:solidFill>
              <a:latin typeface="Gill Sans MT" panose="020B0502020104020203" pitchFamily="34" charset="0"/>
            </a:endParaRPr>
          </a:p>
        </p:txBody>
      </p:sp>
      <p:sp>
        <p:nvSpPr>
          <p:cNvPr id="13" name="TextBox 12">
            <a:extLst>
              <a:ext uri="{FF2B5EF4-FFF2-40B4-BE49-F238E27FC236}">
                <a16:creationId xmlns:a16="http://schemas.microsoft.com/office/drawing/2014/main" id="{2BB03B0D-6ED1-4679-8312-FCB1F529F32B}"/>
              </a:ext>
            </a:extLst>
          </p:cNvPr>
          <p:cNvSpPr txBox="1">
            <a:spLocks noChangeArrowheads="1"/>
          </p:cNvSpPr>
          <p:nvPr/>
        </p:nvSpPr>
        <p:spPr bwMode="auto">
          <a:xfrm>
            <a:off x="853094" y="2289425"/>
            <a:ext cx="3276600" cy="541046"/>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8776A2"/>
                </a:solidFill>
                <a:latin typeface="Gill Sans MT" panose="020B0502020104020203" pitchFamily="34" charset="0"/>
              </a:rPr>
              <a:t>3 shared pairs of electrons result in a triple bond</a:t>
            </a:r>
            <a:endParaRPr lang="en-US" altLang="en-US" baseline="30000" dirty="0">
              <a:solidFill>
                <a:srgbClr val="8776A2"/>
              </a:solidFill>
              <a:latin typeface="Gill Sans MT" panose="020B0502020104020203" pitchFamily="34" charset="0"/>
            </a:endParaRPr>
          </a:p>
        </p:txBody>
      </p:sp>
      <p:grpSp>
        <p:nvGrpSpPr>
          <p:cNvPr id="14" name="Group 78">
            <a:extLst>
              <a:ext uri="{FF2B5EF4-FFF2-40B4-BE49-F238E27FC236}">
                <a16:creationId xmlns:a16="http://schemas.microsoft.com/office/drawing/2014/main" id="{CA6BFD9D-E328-4B2E-A572-770B194A9C18}"/>
              </a:ext>
            </a:extLst>
          </p:cNvPr>
          <p:cNvGrpSpPr>
            <a:grpSpLocks/>
          </p:cNvGrpSpPr>
          <p:nvPr/>
        </p:nvGrpSpPr>
        <p:grpSpPr bwMode="auto">
          <a:xfrm>
            <a:off x="960438" y="1323319"/>
            <a:ext cx="2620962" cy="1154112"/>
            <a:chOff x="427418" y="2198247"/>
            <a:chExt cx="2620969" cy="1154553"/>
          </a:xfrm>
        </p:grpSpPr>
        <p:grpSp>
          <p:nvGrpSpPr>
            <p:cNvPr id="15" name="Group 104">
              <a:extLst>
                <a:ext uri="{FF2B5EF4-FFF2-40B4-BE49-F238E27FC236}">
                  <a16:creationId xmlns:a16="http://schemas.microsoft.com/office/drawing/2014/main" id="{BE05E657-BEC0-4219-B723-703F2A3F5242}"/>
                </a:ext>
              </a:extLst>
            </p:cNvPr>
            <p:cNvGrpSpPr>
              <a:grpSpLocks/>
            </p:cNvGrpSpPr>
            <p:nvPr/>
          </p:nvGrpSpPr>
          <p:grpSpPr bwMode="auto">
            <a:xfrm>
              <a:off x="914400" y="2198247"/>
              <a:ext cx="2133987" cy="1143001"/>
              <a:chOff x="1676012" y="3505200"/>
              <a:chExt cx="2133987" cy="1143001"/>
            </a:xfrm>
          </p:grpSpPr>
          <p:sp>
            <p:nvSpPr>
              <p:cNvPr id="18" name="TextBox 102">
                <a:extLst>
                  <a:ext uri="{FF2B5EF4-FFF2-40B4-BE49-F238E27FC236}">
                    <a16:creationId xmlns:a16="http://schemas.microsoft.com/office/drawing/2014/main" id="{E96AB959-AF6D-45EB-B1CC-A902B873F0A8}"/>
                  </a:ext>
                </a:extLst>
              </p:cNvPr>
              <p:cNvSpPr txBox="1">
                <a:spLocks noChangeArrowheads="1"/>
              </p:cNvSpPr>
              <p:nvPr/>
            </p:nvSpPr>
            <p:spPr bwMode="auto">
              <a:xfrm rot="5400000">
                <a:off x="2148490" y="3718910"/>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grpSp>
            <p:nvGrpSpPr>
              <p:cNvPr id="19" name="Group 89">
                <a:extLst>
                  <a:ext uri="{FF2B5EF4-FFF2-40B4-BE49-F238E27FC236}">
                    <a16:creationId xmlns:a16="http://schemas.microsoft.com/office/drawing/2014/main" id="{338A9B0C-52A1-4450-98D3-BCE3B4B0D6A7}"/>
                  </a:ext>
                </a:extLst>
              </p:cNvPr>
              <p:cNvGrpSpPr>
                <a:grpSpLocks/>
              </p:cNvGrpSpPr>
              <p:nvPr/>
            </p:nvGrpSpPr>
            <p:grpSpPr bwMode="auto">
              <a:xfrm>
                <a:off x="1676012" y="3810000"/>
                <a:ext cx="1791088" cy="715581"/>
                <a:chOff x="914012" y="3467100"/>
                <a:chExt cx="1791088" cy="715581"/>
              </a:xfrm>
            </p:grpSpPr>
            <p:sp>
              <p:nvSpPr>
                <p:cNvPr id="22" name="TextBox 80">
                  <a:extLst>
                    <a:ext uri="{FF2B5EF4-FFF2-40B4-BE49-F238E27FC236}">
                      <a16:creationId xmlns:a16="http://schemas.microsoft.com/office/drawing/2014/main" id="{68964017-C0F3-4723-AAB0-8FB5DC878F86}"/>
                    </a:ext>
                  </a:extLst>
                </p:cNvPr>
                <p:cNvSpPr txBox="1">
                  <a:spLocks noChangeArrowheads="1"/>
                </p:cNvSpPr>
                <p:nvPr/>
              </p:nvSpPr>
              <p:spPr bwMode="auto">
                <a:xfrm>
                  <a:off x="914012" y="3467100"/>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N</a:t>
                  </a:r>
                </a:p>
              </p:txBody>
            </p:sp>
            <p:sp>
              <p:nvSpPr>
                <p:cNvPr id="23" name="TextBox 81">
                  <a:extLst>
                    <a:ext uri="{FF2B5EF4-FFF2-40B4-BE49-F238E27FC236}">
                      <a16:creationId xmlns:a16="http://schemas.microsoft.com/office/drawing/2014/main" id="{3F18EC3D-AFBD-47C8-8C1D-68740782893B}"/>
                    </a:ext>
                  </a:extLst>
                </p:cNvPr>
                <p:cNvSpPr txBox="1">
                  <a:spLocks noChangeArrowheads="1"/>
                </p:cNvSpPr>
                <p:nvPr/>
              </p:nvSpPr>
              <p:spPr bwMode="auto">
                <a:xfrm>
                  <a:off x="2095500" y="3467100"/>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N</a:t>
                  </a:r>
                </a:p>
              </p:txBody>
            </p:sp>
          </p:grpSp>
          <p:sp>
            <p:nvSpPr>
              <p:cNvPr id="20" name="TextBox 97">
                <a:extLst>
                  <a:ext uri="{FF2B5EF4-FFF2-40B4-BE49-F238E27FC236}">
                    <a16:creationId xmlns:a16="http://schemas.microsoft.com/office/drawing/2014/main" id="{9C46C35F-07A6-4255-B72F-DC2DDD595B64}"/>
                  </a:ext>
                </a:extLst>
              </p:cNvPr>
              <p:cNvSpPr txBox="1">
                <a:spLocks noChangeArrowheads="1"/>
              </p:cNvSpPr>
              <p:nvPr/>
            </p:nvSpPr>
            <p:spPr bwMode="auto">
              <a:xfrm rot="5400000">
                <a:off x="2880709" y="3718909"/>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sp>
            <p:nvSpPr>
              <p:cNvPr id="21" name="TextBox 98">
                <a:extLst>
                  <a:ext uri="{FF2B5EF4-FFF2-40B4-BE49-F238E27FC236}">
                    <a16:creationId xmlns:a16="http://schemas.microsoft.com/office/drawing/2014/main" id="{3A4DAC9C-682F-45C1-B595-1EDF3A3142D7}"/>
                  </a:ext>
                </a:extLst>
              </p:cNvPr>
              <p:cNvSpPr txBox="1">
                <a:spLocks noChangeArrowheads="1"/>
              </p:cNvSpPr>
              <p:nvPr/>
            </p:nvSpPr>
            <p:spPr bwMode="auto">
              <a:xfrm rot="5400000">
                <a:off x="1919891" y="3718909"/>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grpSp>
        <p:sp>
          <p:nvSpPr>
            <p:cNvPr id="16" name="TextBox 61">
              <a:extLst>
                <a:ext uri="{FF2B5EF4-FFF2-40B4-BE49-F238E27FC236}">
                  <a16:creationId xmlns:a16="http://schemas.microsoft.com/office/drawing/2014/main" id="{D7AC191A-71D0-4507-9640-ACE12EDA5BB1}"/>
                </a:ext>
              </a:extLst>
            </p:cNvPr>
            <p:cNvSpPr txBox="1">
              <a:spLocks noChangeArrowheads="1"/>
            </p:cNvSpPr>
            <p:nvPr/>
          </p:nvSpPr>
          <p:spPr bwMode="auto">
            <a:xfrm rot="5400000">
              <a:off x="929291" y="2411957"/>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sp>
          <p:nvSpPr>
            <p:cNvPr id="17" name="TextBox 77">
              <a:extLst>
                <a:ext uri="{FF2B5EF4-FFF2-40B4-BE49-F238E27FC236}">
                  <a16:creationId xmlns:a16="http://schemas.microsoft.com/office/drawing/2014/main" id="{621CB986-E8CE-43EB-9D21-906E2FAF07B6}"/>
                </a:ext>
              </a:extLst>
            </p:cNvPr>
            <p:cNvSpPr txBox="1">
              <a:spLocks noChangeArrowheads="1"/>
            </p:cNvSpPr>
            <p:nvPr/>
          </p:nvSpPr>
          <p:spPr bwMode="auto">
            <a:xfrm rot="5400000">
              <a:off x="213709" y="2423509"/>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grpSp>
      <p:grpSp>
        <p:nvGrpSpPr>
          <p:cNvPr id="24" name="Group 104">
            <a:extLst>
              <a:ext uri="{FF2B5EF4-FFF2-40B4-BE49-F238E27FC236}">
                <a16:creationId xmlns:a16="http://schemas.microsoft.com/office/drawing/2014/main" id="{6D7A5F42-42D8-4ACF-8B65-78BCAF0E44C1}"/>
              </a:ext>
            </a:extLst>
          </p:cNvPr>
          <p:cNvGrpSpPr>
            <a:grpSpLocks/>
          </p:cNvGrpSpPr>
          <p:nvPr/>
        </p:nvGrpSpPr>
        <p:grpSpPr bwMode="auto">
          <a:xfrm>
            <a:off x="4304174" y="1334431"/>
            <a:ext cx="2354262" cy="1154113"/>
            <a:chOff x="4466018" y="2350647"/>
            <a:chExt cx="2353881" cy="1154553"/>
          </a:xfrm>
        </p:grpSpPr>
        <p:grpSp>
          <p:nvGrpSpPr>
            <p:cNvPr id="25" name="Group 79">
              <a:extLst>
                <a:ext uri="{FF2B5EF4-FFF2-40B4-BE49-F238E27FC236}">
                  <a16:creationId xmlns:a16="http://schemas.microsoft.com/office/drawing/2014/main" id="{71B18B74-AB15-4CEC-833C-FA92E4E52141}"/>
                </a:ext>
              </a:extLst>
            </p:cNvPr>
            <p:cNvGrpSpPr>
              <a:grpSpLocks/>
            </p:cNvGrpSpPr>
            <p:nvPr/>
          </p:nvGrpSpPr>
          <p:grpSpPr bwMode="auto">
            <a:xfrm>
              <a:off x="4466018" y="2350647"/>
              <a:ext cx="2353881" cy="1154553"/>
              <a:chOff x="580205" y="2198247"/>
              <a:chExt cx="2353881" cy="1154553"/>
            </a:xfrm>
          </p:grpSpPr>
          <p:grpSp>
            <p:nvGrpSpPr>
              <p:cNvPr id="27" name="Group 104">
                <a:extLst>
                  <a:ext uri="{FF2B5EF4-FFF2-40B4-BE49-F238E27FC236}">
                    <a16:creationId xmlns:a16="http://schemas.microsoft.com/office/drawing/2014/main" id="{BF4F83A4-7D8E-4F25-A61A-96B7A36D9AA5}"/>
                  </a:ext>
                </a:extLst>
              </p:cNvPr>
              <p:cNvGrpSpPr>
                <a:grpSpLocks/>
              </p:cNvGrpSpPr>
              <p:nvPr/>
            </p:nvGrpSpPr>
            <p:grpSpPr bwMode="auto">
              <a:xfrm>
                <a:off x="1067187" y="2198247"/>
                <a:ext cx="1866899" cy="1143000"/>
                <a:chOff x="1828799" y="3505200"/>
                <a:chExt cx="1866899" cy="1143000"/>
              </a:xfrm>
            </p:grpSpPr>
            <p:grpSp>
              <p:nvGrpSpPr>
                <p:cNvPr id="29" name="Group 89">
                  <a:extLst>
                    <a:ext uri="{FF2B5EF4-FFF2-40B4-BE49-F238E27FC236}">
                      <a16:creationId xmlns:a16="http://schemas.microsoft.com/office/drawing/2014/main" id="{64A4C6A6-9CA0-4887-A5EB-83BF2E60FA7F}"/>
                    </a:ext>
                  </a:extLst>
                </p:cNvPr>
                <p:cNvGrpSpPr>
                  <a:grpSpLocks/>
                </p:cNvGrpSpPr>
                <p:nvPr/>
              </p:nvGrpSpPr>
              <p:grpSpPr bwMode="auto">
                <a:xfrm>
                  <a:off x="1828799" y="3810000"/>
                  <a:ext cx="1524000" cy="715581"/>
                  <a:chOff x="1066799" y="3467100"/>
                  <a:chExt cx="1524000" cy="715581"/>
                </a:xfrm>
              </p:grpSpPr>
              <p:sp>
                <p:nvSpPr>
                  <p:cNvPr id="31" name="TextBox 90">
                    <a:extLst>
                      <a:ext uri="{FF2B5EF4-FFF2-40B4-BE49-F238E27FC236}">
                        <a16:creationId xmlns:a16="http://schemas.microsoft.com/office/drawing/2014/main" id="{0D0684BF-4470-44A1-9B3D-4A415872C866}"/>
                      </a:ext>
                    </a:extLst>
                  </p:cNvPr>
                  <p:cNvSpPr txBox="1">
                    <a:spLocks noChangeArrowheads="1"/>
                  </p:cNvSpPr>
                  <p:nvPr/>
                </p:nvSpPr>
                <p:spPr bwMode="auto">
                  <a:xfrm>
                    <a:off x="1066799" y="3467100"/>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N</a:t>
                    </a:r>
                  </a:p>
                </p:txBody>
              </p:sp>
              <p:sp>
                <p:nvSpPr>
                  <p:cNvPr id="32" name="TextBox 93">
                    <a:extLst>
                      <a:ext uri="{FF2B5EF4-FFF2-40B4-BE49-F238E27FC236}">
                        <a16:creationId xmlns:a16="http://schemas.microsoft.com/office/drawing/2014/main" id="{0926DDAA-6A51-4FBE-8082-65EB02793E42}"/>
                      </a:ext>
                    </a:extLst>
                  </p:cNvPr>
                  <p:cNvSpPr txBox="1">
                    <a:spLocks noChangeArrowheads="1"/>
                  </p:cNvSpPr>
                  <p:nvPr/>
                </p:nvSpPr>
                <p:spPr bwMode="auto">
                  <a:xfrm>
                    <a:off x="1981199" y="3467100"/>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N</a:t>
                    </a:r>
                  </a:p>
                </p:txBody>
              </p:sp>
            </p:grpSp>
            <p:sp>
              <p:nvSpPr>
                <p:cNvPr id="30" name="TextBox 88">
                  <a:extLst>
                    <a:ext uri="{FF2B5EF4-FFF2-40B4-BE49-F238E27FC236}">
                      <a16:creationId xmlns:a16="http://schemas.microsoft.com/office/drawing/2014/main" id="{E7739087-A8CD-4A88-B038-2AE8AEBFA15D}"/>
                    </a:ext>
                  </a:extLst>
                </p:cNvPr>
                <p:cNvSpPr txBox="1">
                  <a:spLocks noChangeArrowheads="1"/>
                </p:cNvSpPr>
                <p:nvPr/>
              </p:nvSpPr>
              <p:spPr bwMode="auto">
                <a:xfrm rot="5400000">
                  <a:off x="2766408" y="3718909"/>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grpSp>
          <p:sp>
            <p:nvSpPr>
              <p:cNvPr id="28" name="TextBox 85">
                <a:extLst>
                  <a:ext uri="{FF2B5EF4-FFF2-40B4-BE49-F238E27FC236}">
                    <a16:creationId xmlns:a16="http://schemas.microsoft.com/office/drawing/2014/main" id="{229149B5-1410-45E3-ACB2-ECBCD6E57669}"/>
                  </a:ext>
                </a:extLst>
              </p:cNvPr>
              <p:cNvSpPr txBox="1">
                <a:spLocks noChangeArrowheads="1"/>
              </p:cNvSpPr>
              <p:nvPr/>
            </p:nvSpPr>
            <p:spPr bwMode="auto">
              <a:xfrm rot="5400000">
                <a:off x="366496" y="2423509"/>
                <a:ext cx="11430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dirty="0">
                    <a:solidFill>
                      <a:schemeClr val="tx1">
                        <a:lumMod val="75000"/>
                        <a:lumOff val="25000"/>
                      </a:schemeClr>
                    </a:solidFill>
                    <a:latin typeface="Gill Sans MT" panose="020B0502020104020203" pitchFamily="34" charset="0"/>
                  </a:rPr>
                  <a:t>••</a:t>
                </a:r>
              </a:p>
            </p:txBody>
          </p:sp>
        </p:grpSp>
        <p:sp>
          <p:nvSpPr>
            <p:cNvPr id="26" name="TextBox 100">
              <a:extLst>
                <a:ext uri="{FF2B5EF4-FFF2-40B4-BE49-F238E27FC236}">
                  <a16:creationId xmlns:a16="http://schemas.microsoft.com/office/drawing/2014/main" id="{AF82E21F-3DEC-4D89-B5BA-8925731DB774}"/>
                </a:ext>
              </a:extLst>
            </p:cNvPr>
            <p:cNvSpPr txBox="1">
              <a:spLocks noChangeArrowheads="1"/>
            </p:cNvSpPr>
            <p:nvPr/>
          </p:nvSpPr>
          <p:spPr bwMode="auto">
            <a:xfrm>
              <a:off x="5410200" y="2637219"/>
              <a:ext cx="609600" cy="71558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5000" b="1">
                  <a:solidFill>
                    <a:schemeClr val="tx1">
                      <a:lumMod val="75000"/>
                      <a:lumOff val="25000"/>
                    </a:schemeClr>
                  </a:solidFill>
                  <a:latin typeface="Gill Sans MT" panose="020B0502020104020203" pitchFamily="34" charset="0"/>
                </a:rPr>
                <a:t>≡</a:t>
              </a:r>
            </a:p>
          </p:txBody>
        </p:sp>
      </p:grpSp>
      <p:sp>
        <p:nvSpPr>
          <p:cNvPr id="33" name="Oval 32">
            <a:extLst>
              <a:ext uri="{FF2B5EF4-FFF2-40B4-BE49-F238E27FC236}">
                <a16:creationId xmlns:a16="http://schemas.microsoft.com/office/drawing/2014/main" id="{D197C3DA-DBE4-40E6-A9F6-4B60BB20D61D}"/>
              </a:ext>
            </a:extLst>
          </p:cNvPr>
          <p:cNvSpPr>
            <a:spLocks noChangeArrowheads="1"/>
          </p:cNvSpPr>
          <p:nvPr/>
        </p:nvSpPr>
        <p:spPr bwMode="auto">
          <a:xfrm>
            <a:off x="1980866" y="1434635"/>
            <a:ext cx="1464009" cy="866896"/>
          </a:xfrm>
          <a:prstGeom prst="ellipse">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2400">
              <a:solidFill>
                <a:srgbClr val="FFFFFF"/>
              </a:solidFill>
              <a:latin typeface="Gill Sans MT" panose="020B0502020104020203" pitchFamily="34" charset="0"/>
            </a:endParaRPr>
          </a:p>
        </p:txBody>
      </p:sp>
      <p:cxnSp>
        <p:nvCxnSpPr>
          <p:cNvPr id="11" name="Straight Arrow Connector 10">
            <a:extLst>
              <a:ext uri="{FF2B5EF4-FFF2-40B4-BE49-F238E27FC236}">
                <a16:creationId xmlns:a16="http://schemas.microsoft.com/office/drawing/2014/main" id="{7C7ACD0B-14DD-49E7-B497-8C9343373A63}"/>
              </a:ext>
            </a:extLst>
          </p:cNvPr>
          <p:cNvCxnSpPr>
            <a:cxnSpLocks noChangeShapeType="1"/>
          </p:cNvCxnSpPr>
          <p:nvPr/>
        </p:nvCxnSpPr>
        <p:spPr bwMode="auto">
          <a:xfrm flipV="1">
            <a:off x="2332339" y="2142062"/>
            <a:ext cx="0" cy="237350"/>
          </a:xfrm>
          <a:prstGeom prst="straightConnector1">
            <a:avLst/>
          </a:prstGeom>
          <a:noFill/>
          <a:ln w="38100" algn="ctr">
            <a:solidFill>
              <a:srgbClr val="8776A2"/>
            </a:solidFill>
            <a:round/>
            <a:headEnd/>
            <a:tailEnd type="triangle" w="med" len="med"/>
          </a:ln>
        </p:spPr>
      </p:cxnSp>
      <p:sp>
        <p:nvSpPr>
          <p:cNvPr id="37" name="TextBox 4">
            <a:extLst>
              <a:ext uri="{FF2B5EF4-FFF2-40B4-BE49-F238E27FC236}">
                <a16:creationId xmlns:a16="http://schemas.microsoft.com/office/drawing/2014/main" id="{CC21DCD9-2CB2-4BAB-9542-E4253BFF7EA7}"/>
              </a:ext>
            </a:extLst>
          </p:cNvPr>
          <p:cNvSpPr txBox="1">
            <a:spLocks noChangeArrowheads="1"/>
          </p:cNvSpPr>
          <p:nvPr/>
        </p:nvSpPr>
        <p:spPr bwMode="auto">
          <a:xfrm>
            <a:off x="6658437" y="4516917"/>
            <a:ext cx="2313607" cy="1477328"/>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Bond length is defined as the distance between the nuclei of two covalently bonded atoms.</a:t>
            </a:r>
          </a:p>
        </p:txBody>
      </p:sp>
      <p:cxnSp>
        <p:nvCxnSpPr>
          <p:cNvPr id="42" name="Straight Arrow Connector 41">
            <a:extLst>
              <a:ext uri="{FF2B5EF4-FFF2-40B4-BE49-F238E27FC236}">
                <a16:creationId xmlns:a16="http://schemas.microsoft.com/office/drawing/2014/main" id="{C93B413F-E25C-48C5-B285-7389C0878E57}"/>
              </a:ext>
            </a:extLst>
          </p:cNvPr>
          <p:cNvCxnSpPr/>
          <p:nvPr/>
        </p:nvCxnSpPr>
        <p:spPr>
          <a:xfrm>
            <a:off x="3581401" y="1933269"/>
            <a:ext cx="977897"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3" descr="bur25542_0804">
            <a:extLst>
              <a:ext uri="{FF2B5EF4-FFF2-40B4-BE49-F238E27FC236}">
                <a16:creationId xmlns:a16="http://schemas.microsoft.com/office/drawing/2014/main" id="{8FD9BBBA-FD4A-44C3-B1A7-3F1497B5EF4D}"/>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53226" t="5031" b="15445"/>
          <a:stretch/>
        </p:blipFill>
        <p:spPr bwMode="auto">
          <a:xfrm>
            <a:off x="6959103" y="2868571"/>
            <a:ext cx="1612900" cy="1378499"/>
          </a:xfrm>
          <a:prstGeom prst="rect">
            <a:avLst/>
          </a:prstGeom>
          <a:noFill/>
          <a:ln w="9525">
            <a:noFill/>
            <a:miter lim="800000"/>
            <a:headEnd/>
            <a:tailEnd/>
          </a:ln>
        </p:spPr>
      </p:pic>
      <mc:AlternateContent xmlns:mc="http://schemas.openxmlformats.org/markup-compatibility/2006" xmlns:a14="http://schemas.microsoft.com/office/drawing/2010/main">
        <mc:Choice Requires="a14">
          <p:graphicFrame>
            <p:nvGraphicFramePr>
              <p:cNvPr id="45" name="Table 45">
                <a:extLst>
                  <a:ext uri="{FF2B5EF4-FFF2-40B4-BE49-F238E27FC236}">
                    <a16:creationId xmlns:a16="http://schemas.microsoft.com/office/drawing/2014/main" id="{E20D0455-A743-4E68-8839-802D2FB298C6}"/>
                  </a:ext>
                </a:extLst>
              </p:cNvPr>
              <p:cNvGraphicFramePr>
                <a:graphicFrameLocks noGrp="1"/>
              </p:cNvGraphicFramePr>
              <p:nvPr>
                <p:extLst>
                  <p:ext uri="{D42A27DB-BD31-4B8C-83A1-F6EECF244321}">
                    <p14:modId xmlns:p14="http://schemas.microsoft.com/office/powerpoint/2010/main" val="2275794823"/>
                  </p:ext>
                </p:extLst>
              </p:nvPr>
            </p:nvGraphicFramePr>
            <p:xfrm>
              <a:off x="148924" y="3074885"/>
              <a:ext cx="6382693" cy="3688080"/>
            </p:xfrm>
            <a:graphic>
              <a:graphicData uri="http://schemas.openxmlformats.org/drawingml/2006/table">
                <a:tbl>
                  <a:tblPr firstRow="1" bandRow="1">
                    <a:tableStyleId>{5C22544A-7EE6-4342-B048-85BDC9FD1C3A}</a:tableStyleId>
                  </a:tblPr>
                  <a:tblGrid>
                    <a:gridCol w="1204111">
                      <a:extLst>
                        <a:ext uri="{9D8B030D-6E8A-4147-A177-3AD203B41FA5}">
                          <a16:colId xmlns:a16="http://schemas.microsoft.com/office/drawing/2014/main" val="3035608753"/>
                        </a:ext>
                      </a:extLst>
                    </a:gridCol>
                    <a:gridCol w="1955548">
                      <a:extLst>
                        <a:ext uri="{9D8B030D-6E8A-4147-A177-3AD203B41FA5}">
                          <a16:colId xmlns:a16="http://schemas.microsoft.com/office/drawing/2014/main" val="1577229781"/>
                        </a:ext>
                      </a:extLst>
                    </a:gridCol>
                    <a:gridCol w="1222218">
                      <a:extLst>
                        <a:ext uri="{9D8B030D-6E8A-4147-A177-3AD203B41FA5}">
                          <a16:colId xmlns:a16="http://schemas.microsoft.com/office/drawing/2014/main" val="2398984948"/>
                        </a:ext>
                      </a:extLst>
                    </a:gridCol>
                    <a:gridCol w="2000816">
                      <a:extLst>
                        <a:ext uri="{9D8B030D-6E8A-4147-A177-3AD203B41FA5}">
                          <a16:colId xmlns:a16="http://schemas.microsoft.com/office/drawing/2014/main" val="2752070901"/>
                        </a:ext>
                      </a:extLst>
                    </a:gridCol>
                  </a:tblGrid>
                  <a:tr h="274320">
                    <a:tc gridSpan="4">
                      <a:txBody>
                        <a:bodyPr/>
                        <a:lstStyle/>
                        <a:p>
                          <a:pPr algn="ctr"/>
                          <a:r>
                            <a:rPr lang="en-US" sz="1600" dirty="0">
                              <a:solidFill>
                                <a:schemeClr val="tx1">
                                  <a:lumMod val="75000"/>
                                  <a:lumOff val="25000"/>
                                </a:schemeClr>
                              </a:solidFill>
                              <a:latin typeface="Gill Sans MT" panose="020B0502020104020203" pitchFamily="34" charset="0"/>
                            </a:rPr>
                            <a:t>Average Bond Lengths of Single, Double, and Triple Bonds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7039064"/>
                      </a:ext>
                    </a:extLst>
                  </a:tr>
                  <a:tr h="274320">
                    <a:tc>
                      <a:txBody>
                        <a:bodyPr/>
                        <a:lstStyle/>
                        <a:p>
                          <a:pPr algn="ctr"/>
                          <a:r>
                            <a:rPr lang="en-US" sz="1600" b="1" dirty="0">
                              <a:solidFill>
                                <a:schemeClr val="tx1">
                                  <a:lumMod val="75000"/>
                                  <a:lumOff val="25000"/>
                                </a:schemeClr>
                              </a:solidFill>
                              <a:latin typeface="Gill Sans MT" panose="020B0502020104020203" pitchFamily="34" charset="0"/>
                            </a:rPr>
                            <a:t>Bond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lumMod val="75000"/>
                                  <a:lumOff val="25000"/>
                                </a:schemeClr>
                              </a:solidFill>
                              <a:latin typeface="Gill Sans MT" panose="020B0502020104020203" pitchFamily="34" charset="0"/>
                            </a:rPr>
                            <a:t>Bond Length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lumMod val="75000"/>
                                  <a:lumOff val="25000"/>
                                </a:schemeClr>
                              </a:solidFill>
                              <a:latin typeface="Gill Sans MT" panose="020B0502020104020203" pitchFamily="34" charset="0"/>
                            </a:rPr>
                            <a:t>Bond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lumMod val="75000"/>
                                  <a:lumOff val="25000"/>
                                </a:schemeClr>
                              </a:solidFill>
                              <a:latin typeface="Gill Sans MT" panose="020B0502020104020203" pitchFamily="34" charset="0"/>
                            </a:rPr>
                            <a:t>Bond Length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769417"/>
                      </a:ext>
                    </a:extLst>
                  </a:tr>
                  <a:tr h="274320">
                    <a:tc>
                      <a:txBody>
                        <a:bodyPr/>
                        <a:lstStyle/>
                        <a:p>
                          <a:pPr algn="ctr"/>
                          <a:r>
                            <a:rPr lang="en-US" sz="1600" dirty="0">
                              <a:solidFill>
                                <a:schemeClr val="tx1">
                                  <a:lumMod val="75000"/>
                                  <a:lumOff val="25000"/>
                                </a:schemeClr>
                              </a:solidFill>
                              <a:latin typeface="Gill Sans MT" panose="020B0502020104020203" pitchFamily="34" charset="0"/>
                            </a:rPr>
                            <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C</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30798"/>
                      </a:ext>
                    </a:extLst>
                  </a:tr>
                  <a:tr h="274320">
                    <a:tc>
                      <a:txBody>
                        <a:bodyPr/>
                        <a:lstStyle/>
                        <a:p>
                          <a:pPr algn="ctr"/>
                          <a:r>
                            <a:rPr lang="en-US" sz="1600" dirty="0">
                              <a:solidFill>
                                <a:schemeClr val="tx1">
                                  <a:lumMod val="75000"/>
                                  <a:lumOff val="25000"/>
                                </a:schemeClr>
                              </a:solidFill>
                              <a:latin typeface="Gill Sans MT" panose="020B0502020104020203" pitchFamily="34" charset="0"/>
                            </a:rPr>
                            <a:t>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C</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514480"/>
                      </a:ext>
                    </a:extLst>
                  </a:tr>
                  <a:tr h="274320">
                    <a:tc>
                      <a:txBody>
                        <a:bodyPr/>
                        <a:lstStyle/>
                        <a:p>
                          <a:pPr algn="ctr"/>
                          <a:r>
                            <a:rPr lang="en-US" sz="1600" dirty="0">
                              <a:solidFill>
                                <a:schemeClr val="tx1">
                                  <a:lumMod val="75000"/>
                                  <a:lumOff val="25000"/>
                                </a:schemeClr>
                              </a:solidFill>
                              <a:latin typeface="Gill Sans MT" panose="020B0502020104020203" pitchFamily="34" charset="0"/>
                            </a:rPr>
                            <a:t>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3730457"/>
                      </a:ext>
                    </a:extLst>
                  </a:tr>
                  <a:tr h="274320">
                    <a:tc>
                      <a:txBody>
                        <a:bodyPr/>
                        <a:lstStyle/>
                        <a:p>
                          <a:pPr algn="ctr"/>
                          <a:r>
                            <a:rPr lang="en-US" sz="1600" dirty="0">
                              <a:solidFill>
                                <a:schemeClr val="tx1">
                                  <a:lumMod val="75000"/>
                                  <a:lumOff val="25000"/>
                                </a:schemeClr>
                              </a:solidFill>
                              <a:latin typeface="Gill Sans MT" panose="020B0502020104020203" pitchFamily="34" charset="0"/>
                            </a:rPr>
                            <a:t>C</a:t>
                          </a:r>
                          <a14:m>
                            <m:oMath xmlns:m="http://schemas.openxmlformats.org/officeDocument/2006/math">
                              <m:r>
                                <a:rPr lang="en-US" sz="1600" i="1" dirty="0"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799256"/>
                      </a:ext>
                    </a:extLst>
                  </a:tr>
                  <a:tr h="274320">
                    <a:tc>
                      <a:txBody>
                        <a:bodyPr/>
                        <a:lstStyle/>
                        <a:p>
                          <a:pPr algn="ctr"/>
                          <a:r>
                            <a:rPr lang="en-US" sz="1600" dirty="0">
                              <a:solidFill>
                                <a:schemeClr val="tx1">
                                  <a:lumMod val="75000"/>
                                  <a:lumOff val="25000"/>
                                </a:schemeClr>
                              </a:solidFill>
                              <a:latin typeface="Gill Sans MT" panose="020B0502020104020203" pitchFamily="34" charset="0"/>
                            </a:rPr>
                            <a:t>C</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458689"/>
                      </a:ext>
                    </a:extLst>
                  </a:tr>
                  <a:tr h="274320">
                    <a:tc>
                      <a:txBody>
                        <a:bodyPr/>
                        <a:lstStyle/>
                        <a:p>
                          <a:pPr algn="ctr"/>
                          <a:r>
                            <a:rPr lang="en-US" sz="1600" dirty="0">
                              <a:solidFill>
                                <a:schemeClr val="tx1">
                                  <a:lumMod val="75000"/>
                                  <a:lumOff val="25000"/>
                                </a:schemeClr>
                              </a:solidFill>
                              <a:latin typeface="Gill Sans MT" panose="020B0502020104020203" pitchFamily="34" charset="0"/>
                            </a:rPr>
                            <a:t>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266313"/>
                      </a:ext>
                    </a:extLst>
                  </a:tr>
                  <a:tr h="274320">
                    <a:tc>
                      <a:txBody>
                        <a:bodyPr/>
                        <a:lstStyle/>
                        <a:p>
                          <a:pPr algn="ctr"/>
                          <a:r>
                            <a:rPr lang="en-US" sz="1600" dirty="0">
                              <a:solidFill>
                                <a:schemeClr val="tx1">
                                  <a:lumMod val="75000"/>
                                  <a:lumOff val="25000"/>
                                </a:schemeClr>
                              </a:solidFill>
                              <a:latin typeface="Gill Sans MT" panose="020B0502020104020203" pitchFamily="34" charset="0"/>
                            </a:rPr>
                            <a:t>C</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314217"/>
                      </a:ext>
                    </a:extLst>
                  </a:tr>
                  <a:tr h="274320">
                    <a:tc>
                      <a:txBody>
                        <a:bodyPr/>
                        <a:lstStyle/>
                        <a:p>
                          <a:pPr algn="ctr"/>
                          <a:r>
                            <a:rPr lang="en-US" sz="1600" dirty="0">
                              <a:solidFill>
                                <a:schemeClr val="tx1">
                                  <a:lumMod val="75000"/>
                                  <a:lumOff val="25000"/>
                                </a:schemeClr>
                              </a:solidFill>
                              <a:latin typeface="Gill Sans MT" panose="020B0502020104020203" pitchFamily="34" charset="0"/>
                            </a:rPr>
                            <a:t>C</a:t>
                          </a:r>
                          <a14:m>
                            <m:oMath xmlns:m="http://schemas.openxmlformats.org/officeDocument/2006/math">
                              <m:r>
                                <a:rPr lang="en-US" sz="1600" b="1"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O–O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2815999"/>
                      </a:ext>
                    </a:extLst>
                  </a:tr>
                  <a:tr h="274320">
                    <a:tc>
                      <a:txBody>
                        <a:bodyPr/>
                        <a:lstStyle/>
                        <a:p>
                          <a:pPr algn="ctr"/>
                          <a:r>
                            <a:rPr lang="en-US" sz="1600" dirty="0">
                              <a:solidFill>
                                <a:schemeClr val="tx1">
                                  <a:lumMod val="75000"/>
                                  <a:lumOff val="25000"/>
                                </a:schemeClr>
                              </a:solidFill>
                              <a:latin typeface="Gill Sans MT" panose="020B0502020104020203" pitchFamily="34" charset="0"/>
                            </a:rPr>
                            <a:t>C–N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O</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323955"/>
                      </a:ext>
                    </a:extLst>
                  </a:tr>
                </a:tbl>
              </a:graphicData>
            </a:graphic>
          </p:graphicFrame>
        </mc:Choice>
        <mc:Fallback xmlns="">
          <p:graphicFrame>
            <p:nvGraphicFramePr>
              <p:cNvPr id="45" name="Table 45">
                <a:extLst>
                  <a:ext uri="{FF2B5EF4-FFF2-40B4-BE49-F238E27FC236}">
                    <a16:creationId xmlns:a16="http://schemas.microsoft.com/office/drawing/2014/main" id="{E20D0455-A743-4E68-8839-802D2FB298C6}"/>
                  </a:ext>
                </a:extLst>
              </p:cNvPr>
              <p:cNvGraphicFramePr>
                <a:graphicFrameLocks noGrp="1"/>
              </p:cNvGraphicFramePr>
              <p:nvPr>
                <p:extLst>
                  <p:ext uri="{D42A27DB-BD31-4B8C-83A1-F6EECF244321}">
                    <p14:modId xmlns:p14="http://schemas.microsoft.com/office/powerpoint/2010/main" val="2275794823"/>
                  </p:ext>
                </p:extLst>
              </p:nvPr>
            </p:nvGraphicFramePr>
            <p:xfrm>
              <a:off x="148924" y="3074885"/>
              <a:ext cx="6382693" cy="3688080"/>
            </p:xfrm>
            <a:graphic>
              <a:graphicData uri="http://schemas.openxmlformats.org/drawingml/2006/table">
                <a:tbl>
                  <a:tblPr firstRow="1" bandRow="1">
                    <a:tableStyleId>{5C22544A-7EE6-4342-B048-85BDC9FD1C3A}</a:tableStyleId>
                  </a:tblPr>
                  <a:tblGrid>
                    <a:gridCol w="1204111">
                      <a:extLst>
                        <a:ext uri="{9D8B030D-6E8A-4147-A177-3AD203B41FA5}">
                          <a16:colId xmlns:a16="http://schemas.microsoft.com/office/drawing/2014/main" val="3035608753"/>
                        </a:ext>
                      </a:extLst>
                    </a:gridCol>
                    <a:gridCol w="1955548">
                      <a:extLst>
                        <a:ext uri="{9D8B030D-6E8A-4147-A177-3AD203B41FA5}">
                          <a16:colId xmlns:a16="http://schemas.microsoft.com/office/drawing/2014/main" val="1577229781"/>
                        </a:ext>
                      </a:extLst>
                    </a:gridCol>
                    <a:gridCol w="1222218">
                      <a:extLst>
                        <a:ext uri="{9D8B030D-6E8A-4147-A177-3AD203B41FA5}">
                          <a16:colId xmlns:a16="http://schemas.microsoft.com/office/drawing/2014/main" val="2398984948"/>
                        </a:ext>
                      </a:extLst>
                    </a:gridCol>
                    <a:gridCol w="2000816">
                      <a:extLst>
                        <a:ext uri="{9D8B030D-6E8A-4147-A177-3AD203B41FA5}">
                          <a16:colId xmlns:a16="http://schemas.microsoft.com/office/drawing/2014/main" val="2752070901"/>
                        </a:ext>
                      </a:extLst>
                    </a:gridCol>
                  </a:tblGrid>
                  <a:tr h="335280">
                    <a:tc gridSpan="4">
                      <a:txBody>
                        <a:bodyPr/>
                        <a:lstStyle/>
                        <a:p>
                          <a:pPr algn="ctr"/>
                          <a:r>
                            <a:rPr lang="en-US" sz="1600" dirty="0">
                              <a:solidFill>
                                <a:schemeClr val="tx1">
                                  <a:lumMod val="75000"/>
                                  <a:lumOff val="25000"/>
                                </a:schemeClr>
                              </a:solidFill>
                              <a:latin typeface="Gill Sans MT" panose="020B0502020104020203" pitchFamily="34" charset="0"/>
                            </a:rPr>
                            <a:t>Average Bond Lengths of Single, Double, and Triple Bonds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7039064"/>
                      </a:ext>
                    </a:extLst>
                  </a:tr>
                  <a:tr h="335280">
                    <a:tc>
                      <a:txBody>
                        <a:bodyPr/>
                        <a:lstStyle/>
                        <a:p>
                          <a:pPr algn="ctr"/>
                          <a:r>
                            <a:rPr lang="en-US" sz="1600" b="1" dirty="0">
                              <a:solidFill>
                                <a:schemeClr val="tx1">
                                  <a:lumMod val="75000"/>
                                  <a:lumOff val="25000"/>
                                </a:schemeClr>
                              </a:solidFill>
                              <a:latin typeface="Gill Sans MT" panose="020B0502020104020203" pitchFamily="34" charset="0"/>
                            </a:rPr>
                            <a:t>Bond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lumMod val="75000"/>
                                  <a:lumOff val="25000"/>
                                </a:schemeClr>
                              </a:solidFill>
                              <a:latin typeface="Gill Sans MT" panose="020B0502020104020203" pitchFamily="34" charset="0"/>
                            </a:rPr>
                            <a:t>Bond Length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lumMod val="75000"/>
                                  <a:lumOff val="25000"/>
                                </a:schemeClr>
                              </a:solidFill>
                              <a:latin typeface="Gill Sans MT" panose="020B0502020104020203" pitchFamily="34" charset="0"/>
                            </a:rPr>
                            <a:t>Bond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lumMod val="75000"/>
                                  <a:lumOff val="25000"/>
                                </a:schemeClr>
                              </a:solidFill>
                              <a:latin typeface="Gill Sans MT" panose="020B0502020104020203" pitchFamily="34" charset="0"/>
                            </a:rPr>
                            <a:t>Bond Length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769417"/>
                      </a:ext>
                    </a:extLst>
                  </a:tr>
                  <a:tr h="335280">
                    <a:tc>
                      <a:txBody>
                        <a:bodyPr/>
                        <a:lstStyle/>
                        <a:p>
                          <a:pPr algn="ctr"/>
                          <a:r>
                            <a:rPr lang="en-US" sz="1600" dirty="0">
                              <a:solidFill>
                                <a:schemeClr val="tx1">
                                  <a:lumMod val="75000"/>
                                  <a:lumOff val="25000"/>
                                </a:schemeClr>
                              </a:solidFill>
                              <a:latin typeface="Gill Sans MT" panose="020B0502020104020203" pitchFamily="34" charset="0"/>
                            </a:rPr>
                            <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000" t="-205455" r="-165500" b="-823636"/>
                          </a:stretch>
                        </a:blipFill>
                      </a:tcPr>
                    </a:tc>
                    <a:tc>
                      <a:txBody>
                        <a:bodyPr/>
                        <a:lstStyle/>
                        <a:p>
                          <a:pPr algn="ctr"/>
                          <a:r>
                            <a:rPr lang="en-US" sz="1600" dirty="0">
                              <a:solidFill>
                                <a:schemeClr val="tx1">
                                  <a:lumMod val="75000"/>
                                  <a:lumOff val="25000"/>
                                </a:schemeClr>
                              </a:solidFill>
                              <a:latin typeface="Gill Sans MT" panose="020B0502020104020203" pitchFamily="34" charset="0"/>
                            </a:rPr>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30798"/>
                      </a:ext>
                    </a:extLst>
                  </a:tr>
                  <a:tr h="335280">
                    <a:tc>
                      <a:txBody>
                        <a:bodyPr/>
                        <a:lstStyle/>
                        <a:p>
                          <a:pPr algn="ctr"/>
                          <a:r>
                            <a:rPr lang="en-US" sz="1600" dirty="0">
                              <a:solidFill>
                                <a:schemeClr val="tx1">
                                  <a:lumMod val="75000"/>
                                  <a:lumOff val="25000"/>
                                </a:schemeClr>
                              </a:solidFill>
                              <a:latin typeface="Gill Sans MT" panose="020B0502020104020203" pitchFamily="34" charset="0"/>
                            </a:rPr>
                            <a:t>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000" t="-305455" r="-165500" b="-723636"/>
                          </a:stretch>
                        </a:blipFill>
                      </a:tcPr>
                    </a:tc>
                    <a:tc>
                      <a:txBody>
                        <a:bodyPr/>
                        <a:lstStyle/>
                        <a:p>
                          <a:pPr algn="ctr"/>
                          <a:r>
                            <a:rPr lang="en-US" sz="1600" dirty="0">
                              <a:solidFill>
                                <a:schemeClr val="tx1">
                                  <a:lumMod val="75000"/>
                                  <a:lumOff val="25000"/>
                                </a:schemeClr>
                              </a:solidFill>
                              <a:latin typeface="Gill Sans MT" panose="020B0502020104020203"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514480"/>
                      </a:ext>
                    </a:extLst>
                  </a:tr>
                  <a:tr h="335280">
                    <a:tc>
                      <a:txBody>
                        <a:bodyPr/>
                        <a:lstStyle/>
                        <a:p>
                          <a:pPr algn="ctr"/>
                          <a:r>
                            <a:rPr lang="en-US" sz="1600" dirty="0">
                              <a:solidFill>
                                <a:schemeClr val="tx1">
                                  <a:lumMod val="75000"/>
                                  <a:lumOff val="25000"/>
                                </a:schemeClr>
                              </a:solidFill>
                              <a:latin typeface="Gill Sans MT" panose="020B0502020104020203" pitchFamily="34" charset="0"/>
                            </a:rPr>
                            <a:t>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3730457"/>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5" t="-496429" r="-430303" b="-512500"/>
                          </a:stretch>
                        </a:blipFill>
                      </a:tcPr>
                    </a:tc>
                    <a:tc>
                      <a:txBody>
                        <a:bodyPr/>
                        <a:lstStyle/>
                        <a:p>
                          <a:pPr algn="ctr"/>
                          <a:r>
                            <a:rPr lang="en-US" sz="1600" dirty="0">
                              <a:solidFill>
                                <a:schemeClr val="tx1">
                                  <a:lumMod val="75000"/>
                                  <a:lumOff val="25000"/>
                                </a:schemeClr>
                              </a:solidFill>
                              <a:latin typeface="Gill Sans MT" panose="020B0502020104020203" pitchFamily="34" charset="0"/>
                            </a:rPr>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000" t="-496429" r="-165500" b="-512500"/>
                          </a:stretch>
                        </a:blipFill>
                      </a:tcPr>
                    </a:tc>
                    <a:tc>
                      <a:txBody>
                        <a:bodyPr/>
                        <a:lstStyle/>
                        <a:p>
                          <a:pPr algn="ctr"/>
                          <a:r>
                            <a:rPr lang="en-US" sz="1600" dirty="0">
                              <a:solidFill>
                                <a:schemeClr val="tx1">
                                  <a:lumMod val="75000"/>
                                  <a:lumOff val="25000"/>
                                </a:schemeClr>
                              </a:solidFill>
                              <a:latin typeface="Gill Sans MT" panose="020B0502020104020203" pitchFamily="34" charset="0"/>
                            </a:rPr>
                            <a:t>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799256"/>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5" t="-607273" r="-430303" b="-421818"/>
                          </a:stretch>
                        </a:blipFill>
                      </a:tcPr>
                    </a:tc>
                    <a:tc>
                      <a:txBody>
                        <a:bodyPr/>
                        <a:lstStyle/>
                        <a:p>
                          <a:pPr algn="ctr"/>
                          <a:r>
                            <a:rPr lang="en-US" sz="1600" dirty="0">
                              <a:solidFill>
                                <a:schemeClr val="tx1">
                                  <a:lumMod val="75000"/>
                                  <a:lumOff val="25000"/>
                                </a:schemeClr>
                              </a:solidFill>
                              <a:latin typeface="Gill Sans MT" panose="020B0502020104020203" pitchFamily="34" charset="0"/>
                            </a:rPr>
                            <a:t>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000" t="-607273" r="-165500" b="-421818"/>
                          </a:stretch>
                        </a:blipFill>
                      </a:tcPr>
                    </a:tc>
                    <a:tc>
                      <a:txBody>
                        <a:bodyPr/>
                        <a:lstStyle/>
                        <a:p>
                          <a:pPr algn="ctr"/>
                          <a:r>
                            <a:rPr lang="en-US" sz="1600" dirty="0">
                              <a:solidFill>
                                <a:schemeClr val="tx1">
                                  <a:lumMod val="75000"/>
                                  <a:lumOff val="25000"/>
                                </a:schemeClr>
                              </a:solidFill>
                              <a:latin typeface="Gill Sans MT" panose="020B0502020104020203" pitchFamily="34" charset="0"/>
                            </a:rPr>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458689"/>
                      </a:ext>
                    </a:extLst>
                  </a:tr>
                  <a:tr h="335280">
                    <a:tc>
                      <a:txBody>
                        <a:bodyPr/>
                        <a:lstStyle/>
                        <a:p>
                          <a:pPr algn="ctr"/>
                          <a:r>
                            <a:rPr lang="en-US" sz="1600" dirty="0">
                              <a:solidFill>
                                <a:schemeClr val="tx1">
                                  <a:lumMod val="75000"/>
                                  <a:lumOff val="25000"/>
                                </a:schemeClr>
                              </a:solidFill>
                              <a:latin typeface="Gill Sans MT" panose="020B0502020104020203" pitchFamily="34" charset="0"/>
                            </a:rPr>
                            <a:t>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266313"/>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5" t="-807273" r="-430303" b="-221818"/>
                          </a:stretch>
                        </a:blipFill>
                      </a:tcPr>
                    </a:tc>
                    <a:tc>
                      <a:txBody>
                        <a:bodyPr/>
                        <a:lstStyle/>
                        <a:p>
                          <a:pPr algn="ctr"/>
                          <a:r>
                            <a:rPr lang="en-US" sz="1600" dirty="0">
                              <a:solidFill>
                                <a:schemeClr val="tx1">
                                  <a:lumMod val="75000"/>
                                  <a:lumOff val="25000"/>
                                </a:schemeClr>
                              </a:solidFill>
                              <a:latin typeface="Gill Sans MT" panose="020B0502020104020203" pitchFamily="34" charset="0"/>
                            </a:rPr>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000" t="-807273" r="-165500" b="-221818"/>
                          </a:stretch>
                        </a:blipFill>
                      </a:tcPr>
                    </a:tc>
                    <a:tc>
                      <a:txBody>
                        <a:bodyPr/>
                        <a:lstStyle/>
                        <a:p>
                          <a:pPr algn="ctr"/>
                          <a:r>
                            <a:rPr lang="en-US" sz="1600" dirty="0">
                              <a:solidFill>
                                <a:schemeClr val="tx1">
                                  <a:lumMod val="75000"/>
                                  <a:lumOff val="25000"/>
                                </a:schemeClr>
                              </a:solidFill>
                              <a:latin typeface="Gill Sans MT" panose="020B0502020104020203" pitchFamily="34" charset="0"/>
                            </a:rPr>
                            <a:t>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314217"/>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5" t="-907273" r="-430303" b="-121818"/>
                          </a:stretch>
                        </a:blipFill>
                      </a:tcPr>
                    </a:tc>
                    <a:tc>
                      <a:txBody>
                        <a:bodyPr/>
                        <a:lstStyle/>
                        <a:p>
                          <a:pPr algn="ctr"/>
                          <a:r>
                            <a:rPr lang="en-US" sz="1600" dirty="0">
                              <a:solidFill>
                                <a:schemeClr val="tx1">
                                  <a:lumMod val="75000"/>
                                  <a:lumOff val="25000"/>
                                </a:schemeClr>
                              </a:solidFill>
                              <a:latin typeface="Gill Sans MT" panose="020B0502020104020203"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O–O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2815999"/>
                      </a:ext>
                    </a:extLst>
                  </a:tr>
                  <a:tr h="335280">
                    <a:tc>
                      <a:txBody>
                        <a:bodyPr/>
                        <a:lstStyle/>
                        <a:p>
                          <a:pPr algn="ctr"/>
                          <a:r>
                            <a:rPr lang="en-US" sz="1600" dirty="0">
                              <a:solidFill>
                                <a:schemeClr val="tx1">
                                  <a:lumMod val="75000"/>
                                  <a:lumOff val="25000"/>
                                </a:schemeClr>
                              </a:solidFill>
                              <a:latin typeface="Gill Sans MT" panose="020B0502020104020203" pitchFamily="34" charset="0"/>
                            </a:rPr>
                            <a:t>C–N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000" t="-1007273" r="-165500" b="-21818"/>
                          </a:stretch>
                        </a:blipFill>
                      </a:tcPr>
                    </a:tc>
                    <a:tc>
                      <a:txBody>
                        <a:bodyPr/>
                        <a:lstStyle/>
                        <a:p>
                          <a:pPr algn="ctr"/>
                          <a:r>
                            <a:rPr lang="en-US" sz="1600" dirty="0">
                              <a:solidFill>
                                <a:schemeClr val="tx1">
                                  <a:lumMod val="75000"/>
                                  <a:lumOff val="25000"/>
                                </a:schemeClr>
                              </a:solidFill>
                              <a:latin typeface="Gill Sans MT" panose="020B0502020104020203" pitchFamily="34" charset="0"/>
                            </a:rPr>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323955"/>
                      </a:ext>
                    </a:extLst>
                  </a:tr>
                </a:tbl>
              </a:graphicData>
            </a:graphic>
          </p:graphicFrame>
        </mc:Fallback>
      </mc:AlternateContent>
      <p:sp>
        <p:nvSpPr>
          <p:cNvPr id="47" name="Rectangle 2">
            <a:extLst>
              <a:ext uri="{FF2B5EF4-FFF2-40B4-BE49-F238E27FC236}">
                <a16:creationId xmlns:a16="http://schemas.microsoft.com/office/drawing/2014/main" id="{38BE4E06-08BA-450C-A1FF-85E6338F1A9D}"/>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Lewis Structures and Multiple Bonds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1938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42</a:t>
            </a:fld>
            <a:endParaRPr lang="en-US" dirty="0">
              <a:solidFill>
                <a:schemeClr val="bg1"/>
              </a:solidFill>
            </a:endParaRPr>
          </a:p>
        </p:txBody>
      </p:sp>
      <p:sp>
        <p:nvSpPr>
          <p:cNvPr id="8" name="TextBox 4">
            <a:extLst>
              <a:ext uri="{FF2B5EF4-FFF2-40B4-BE49-F238E27FC236}">
                <a16:creationId xmlns:a16="http://schemas.microsoft.com/office/drawing/2014/main" id="{447C8504-5D29-4F34-920E-DCAA7BA9DB3F}"/>
              </a:ext>
            </a:extLst>
          </p:cNvPr>
          <p:cNvSpPr txBox="1">
            <a:spLocks noChangeArrowheads="1"/>
          </p:cNvSpPr>
          <p:nvPr/>
        </p:nvSpPr>
        <p:spPr bwMode="auto">
          <a:xfrm>
            <a:off x="0" y="878840"/>
            <a:ext cx="91440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Multiple bonds are shorter than single bonds.</a:t>
            </a: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For a given pair of atoms:</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triple bonds are shorter than double bonds</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double bonds are shorter than single bonds</a:t>
            </a:r>
          </a:p>
        </p:txBody>
      </p:sp>
      <p:sp>
        <p:nvSpPr>
          <p:cNvPr id="9" name="TextBox 8">
            <a:extLst>
              <a:ext uri="{FF2B5EF4-FFF2-40B4-BE49-F238E27FC236}">
                <a16:creationId xmlns:a16="http://schemas.microsoft.com/office/drawing/2014/main" id="{E2CDC26B-892B-4E78-83D6-616A9C642A51}"/>
              </a:ext>
            </a:extLst>
          </p:cNvPr>
          <p:cNvSpPr txBox="1">
            <a:spLocks noChangeArrowheads="1"/>
          </p:cNvSpPr>
          <p:nvPr/>
        </p:nvSpPr>
        <p:spPr bwMode="auto">
          <a:xfrm>
            <a:off x="2819400" y="2240915"/>
            <a:ext cx="1219200" cy="39799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400" b="1">
                <a:solidFill>
                  <a:srgbClr val="67AEB6"/>
                </a:solidFill>
                <a:latin typeface="Gill Sans MT" panose="020B0502020104020203" pitchFamily="34" charset="0"/>
              </a:rPr>
              <a:t>&lt;</a:t>
            </a:r>
          </a:p>
        </p:txBody>
      </p:sp>
      <p:sp>
        <p:nvSpPr>
          <p:cNvPr id="10" name="TextBox 9">
            <a:extLst>
              <a:ext uri="{FF2B5EF4-FFF2-40B4-BE49-F238E27FC236}">
                <a16:creationId xmlns:a16="http://schemas.microsoft.com/office/drawing/2014/main" id="{1DB40DD5-F5CE-4FCB-BE96-3F580B88C507}"/>
              </a:ext>
            </a:extLst>
          </p:cNvPr>
          <p:cNvSpPr txBox="1">
            <a:spLocks noChangeArrowheads="1"/>
          </p:cNvSpPr>
          <p:nvPr/>
        </p:nvSpPr>
        <p:spPr bwMode="auto">
          <a:xfrm>
            <a:off x="4484291" y="2240915"/>
            <a:ext cx="1219200" cy="39799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&lt;</a:t>
            </a:r>
          </a:p>
        </p:txBody>
      </p:sp>
      <p:sp>
        <p:nvSpPr>
          <p:cNvPr id="11" name="TextBox 8">
            <a:extLst>
              <a:ext uri="{FF2B5EF4-FFF2-40B4-BE49-F238E27FC236}">
                <a16:creationId xmlns:a16="http://schemas.microsoft.com/office/drawing/2014/main" id="{F3E63FCF-BB4E-47AA-B891-8A3E2615C11F}"/>
              </a:ext>
            </a:extLst>
          </p:cNvPr>
          <p:cNvSpPr txBox="1">
            <a:spLocks noChangeArrowheads="1"/>
          </p:cNvSpPr>
          <p:nvPr/>
        </p:nvSpPr>
        <p:spPr bwMode="auto">
          <a:xfrm>
            <a:off x="2038350" y="2228215"/>
            <a:ext cx="1524000" cy="39799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400" b="1">
                <a:solidFill>
                  <a:srgbClr val="67AEB6"/>
                </a:solidFill>
                <a:latin typeface="Gill Sans MT" panose="020B0502020104020203" pitchFamily="34" charset="0"/>
              </a:rPr>
              <a:t>N≡N</a:t>
            </a:r>
          </a:p>
        </p:txBody>
      </p:sp>
      <p:sp>
        <p:nvSpPr>
          <p:cNvPr id="13" name="TextBox 11">
            <a:extLst>
              <a:ext uri="{FF2B5EF4-FFF2-40B4-BE49-F238E27FC236}">
                <a16:creationId xmlns:a16="http://schemas.microsoft.com/office/drawing/2014/main" id="{84F13C6D-1899-4BB3-966E-FF486A11ABFC}"/>
              </a:ext>
            </a:extLst>
          </p:cNvPr>
          <p:cNvSpPr txBox="1">
            <a:spLocks noChangeArrowheads="1"/>
          </p:cNvSpPr>
          <p:nvPr/>
        </p:nvSpPr>
        <p:spPr bwMode="auto">
          <a:xfrm>
            <a:off x="2105025" y="2630501"/>
            <a:ext cx="1524000" cy="39799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110 pm</a:t>
            </a:r>
          </a:p>
        </p:txBody>
      </p:sp>
      <p:grpSp>
        <p:nvGrpSpPr>
          <p:cNvPr id="14" name="Group 15">
            <a:extLst>
              <a:ext uri="{FF2B5EF4-FFF2-40B4-BE49-F238E27FC236}">
                <a16:creationId xmlns:a16="http://schemas.microsoft.com/office/drawing/2014/main" id="{C0754F9B-8C84-4019-A0B8-2943299512B8}"/>
              </a:ext>
            </a:extLst>
          </p:cNvPr>
          <p:cNvGrpSpPr>
            <a:grpSpLocks/>
          </p:cNvGrpSpPr>
          <p:nvPr/>
        </p:nvGrpSpPr>
        <p:grpSpPr bwMode="auto">
          <a:xfrm>
            <a:off x="3695700" y="2228213"/>
            <a:ext cx="1323975" cy="800281"/>
            <a:chOff x="2400300" y="4210049"/>
            <a:chExt cx="1323975" cy="799437"/>
          </a:xfrm>
        </p:grpSpPr>
        <p:sp>
          <p:nvSpPr>
            <p:cNvPr id="15" name="TextBox 7">
              <a:extLst>
                <a:ext uri="{FF2B5EF4-FFF2-40B4-BE49-F238E27FC236}">
                  <a16:creationId xmlns:a16="http://schemas.microsoft.com/office/drawing/2014/main" id="{FF98138F-669A-423F-89CD-521CAB92CD7A}"/>
                </a:ext>
              </a:extLst>
            </p:cNvPr>
            <p:cNvSpPr txBox="1">
              <a:spLocks noChangeArrowheads="1"/>
            </p:cNvSpPr>
            <p:nvPr/>
          </p:nvSpPr>
          <p:spPr bwMode="auto">
            <a:xfrm>
              <a:off x="2400300" y="4210049"/>
              <a:ext cx="1219200" cy="39757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400" b="1">
                  <a:solidFill>
                    <a:srgbClr val="67AEB6"/>
                  </a:solidFill>
                  <a:latin typeface="Gill Sans MT" panose="020B0502020104020203" pitchFamily="34" charset="0"/>
                </a:rPr>
                <a:t>N=N</a:t>
              </a:r>
            </a:p>
          </p:txBody>
        </p:sp>
        <p:sp>
          <p:nvSpPr>
            <p:cNvPr id="16" name="TextBox 12">
              <a:extLst>
                <a:ext uri="{FF2B5EF4-FFF2-40B4-BE49-F238E27FC236}">
                  <a16:creationId xmlns:a16="http://schemas.microsoft.com/office/drawing/2014/main" id="{0F4C7857-E008-4377-B772-BDE91B858F47}"/>
                </a:ext>
              </a:extLst>
            </p:cNvPr>
            <p:cNvSpPr txBox="1">
              <a:spLocks noChangeArrowheads="1"/>
            </p:cNvSpPr>
            <p:nvPr/>
          </p:nvSpPr>
          <p:spPr bwMode="auto">
            <a:xfrm>
              <a:off x="2466975" y="4611912"/>
              <a:ext cx="1257300" cy="39757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124 pm</a:t>
              </a:r>
            </a:p>
          </p:txBody>
        </p:sp>
      </p:grpSp>
      <p:grpSp>
        <p:nvGrpSpPr>
          <p:cNvPr id="17" name="Group 14">
            <a:extLst>
              <a:ext uri="{FF2B5EF4-FFF2-40B4-BE49-F238E27FC236}">
                <a16:creationId xmlns:a16="http://schemas.microsoft.com/office/drawing/2014/main" id="{F3726915-192C-45F3-A776-7D4E3FF84D19}"/>
              </a:ext>
            </a:extLst>
          </p:cNvPr>
          <p:cNvGrpSpPr>
            <a:grpSpLocks/>
          </p:cNvGrpSpPr>
          <p:nvPr/>
        </p:nvGrpSpPr>
        <p:grpSpPr bwMode="auto">
          <a:xfrm>
            <a:off x="5238750" y="2228213"/>
            <a:ext cx="1367632" cy="796169"/>
            <a:chOff x="677877" y="4210049"/>
            <a:chExt cx="1368311" cy="795329"/>
          </a:xfrm>
        </p:grpSpPr>
        <p:sp>
          <p:nvSpPr>
            <p:cNvPr id="18" name="TextBox 6">
              <a:extLst>
                <a:ext uri="{FF2B5EF4-FFF2-40B4-BE49-F238E27FC236}">
                  <a16:creationId xmlns:a16="http://schemas.microsoft.com/office/drawing/2014/main" id="{971406DD-E1C4-4FF6-BF43-701F8A5B643A}"/>
                </a:ext>
              </a:extLst>
            </p:cNvPr>
            <p:cNvSpPr txBox="1">
              <a:spLocks noChangeArrowheads="1"/>
            </p:cNvSpPr>
            <p:nvPr/>
          </p:nvSpPr>
          <p:spPr bwMode="auto">
            <a:xfrm>
              <a:off x="677877" y="4210049"/>
              <a:ext cx="1219806" cy="39757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400" b="1">
                  <a:solidFill>
                    <a:srgbClr val="67AEB6"/>
                  </a:solidFill>
                  <a:latin typeface="Gill Sans MT" panose="020B0502020104020203" pitchFamily="34" charset="0"/>
                </a:rPr>
                <a:t>N−N</a:t>
              </a:r>
            </a:p>
          </p:txBody>
        </p:sp>
        <p:sp>
          <p:nvSpPr>
            <p:cNvPr id="19" name="TextBox 13">
              <a:extLst>
                <a:ext uri="{FF2B5EF4-FFF2-40B4-BE49-F238E27FC236}">
                  <a16:creationId xmlns:a16="http://schemas.microsoft.com/office/drawing/2014/main" id="{14A6B582-6AB6-43A0-B6FF-C0A7CF046FF6}"/>
                </a:ext>
              </a:extLst>
            </p:cNvPr>
            <p:cNvSpPr txBox="1">
              <a:spLocks noChangeArrowheads="1"/>
            </p:cNvSpPr>
            <p:nvPr/>
          </p:nvSpPr>
          <p:spPr bwMode="auto">
            <a:xfrm>
              <a:off x="766028" y="4607804"/>
              <a:ext cx="1280160" cy="39757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147 pm</a:t>
              </a:r>
            </a:p>
          </p:txBody>
        </p:sp>
      </p:grpSp>
      <p:sp>
        <p:nvSpPr>
          <p:cNvPr id="20" name="Rectangle 2">
            <a:extLst>
              <a:ext uri="{FF2B5EF4-FFF2-40B4-BE49-F238E27FC236}">
                <a16:creationId xmlns:a16="http://schemas.microsoft.com/office/drawing/2014/main" id="{FB03B90D-06B8-4A42-A5AD-77FCBA63CE2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Multiple Bonds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4">
                <a:extLst>
                  <a:ext uri="{FF2B5EF4-FFF2-40B4-BE49-F238E27FC236}">
                    <a16:creationId xmlns:a16="http://schemas.microsoft.com/office/drawing/2014/main" id="{AC1367A4-67DB-45E9-9DE1-F88F8CB60E5F}"/>
                  </a:ext>
                </a:extLst>
              </p:cNvPr>
              <p:cNvSpPr txBox="1">
                <a:spLocks noChangeArrowheads="1"/>
              </p:cNvSpPr>
              <p:nvPr/>
            </p:nvSpPr>
            <p:spPr bwMode="auto">
              <a:xfrm>
                <a:off x="0" y="3095233"/>
                <a:ext cx="9144000" cy="1754326"/>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shorter multiple bonds are also stronger than single bonds. We quantify bond strength by measuring the quantity of energy required to break it.</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algn="ctr" eaLnBrk="0" hangingPunct="0">
                  <a:buClr>
                    <a:srgbClr val="000000"/>
                  </a:buClr>
                  <a:buSzPct val="100000"/>
                  <a:buFont typeface="Arial" pitchFamily="34" charset="0"/>
                  <a:buNone/>
                </a:pPr>
                <a:r>
                  <a:rPr lang="en-US" altLang="en-US" dirty="0">
                    <a:solidFill>
                      <a:srgbClr val="67AEB6"/>
                    </a:solidFill>
                    <a:latin typeface="Gill Sans MT" panose="020B0502020104020203" pitchFamily="34" charset="0"/>
                    <a:cs typeface="Times New Roman" pitchFamily="18" charset="0"/>
                  </a:rPr>
                  <a:t>H</a:t>
                </a:r>
                <a:r>
                  <a:rPr lang="en-US" altLang="en-US" baseline="-25000" dirty="0">
                    <a:solidFill>
                      <a:srgbClr val="67AEB6"/>
                    </a:solidFill>
                    <a:latin typeface="Gill Sans MT" panose="020B0502020104020203" pitchFamily="34" charset="0"/>
                    <a:cs typeface="Times New Roman" pitchFamily="18" charset="0"/>
                  </a:rPr>
                  <a:t>2</a:t>
                </a:r>
                <a:r>
                  <a:rPr lang="en-US" altLang="en-US" dirty="0">
                    <a:solidFill>
                      <a:srgbClr val="67AEB6"/>
                    </a:solidFill>
                    <a:latin typeface="Gill Sans MT" panose="020B0502020104020203" pitchFamily="34" charset="0"/>
                    <a:cs typeface="Times New Roman" pitchFamily="18" charset="0"/>
                  </a:rPr>
                  <a:t>(</a:t>
                </a:r>
                <a:r>
                  <a:rPr lang="en-US" altLang="en-US" i="1" dirty="0">
                    <a:solidFill>
                      <a:srgbClr val="67AEB6"/>
                    </a:solidFill>
                    <a:latin typeface="Gill Sans MT" panose="020B0502020104020203" pitchFamily="34" charset="0"/>
                    <a:cs typeface="Times New Roman" pitchFamily="18" charset="0"/>
                  </a:rPr>
                  <a:t>g</a:t>
                </a:r>
                <a:r>
                  <a:rPr lang="en-US" altLang="en-US" dirty="0">
                    <a:solidFill>
                      <a:srgbClr val="67AEB6"/>
                    </a:solidFill>
                    <a:latin typeface="Gill Sans MT" panose="020B0502020104020203" pitchFamily="34" charset="0"/>
                    <a:cs typeface="Times New Roman" pitchFamily="18" charset="0"/>
                  </a:rPr>
                  <a:t>) </a:t>
                </a:r>
                <a14:m>
                  <m:oMath xmlns:m="http://schemas.openxmlformats.org/officeDocument/2006/math">
                    <m:r>
                      <a:rPr lang="en-US" altLang="en-US" i="1" dirty="0" smtClean="0">
                        <a:solidFill>
                          <a:srgbClr val="67AEB6"/>
                        </a:solidFill>
                        <a:latin typeface="Cambria Math" panose="02040503050406030204" pitchFamily="18" charset="0"/>
                        <a:ea typeface="Cambria Math" panose="02040503050406030204" pitchFamily="18" charset="0"/>
                        <a:cs typeface="Times New Roman" pitchFamily="18" charset="0"/>
                      </a:rPr>
                      <m:t>⟶</m:t>
                    </m:r>
                  </m:oMath>
                </a14:m>
                <a:r>
                  <a:rPr lang="en-US" altLang="en-US" dirty="0">
                    <a:solidFill>
                      <a:srgbClr val="67AEB6"/>
                    </a:solidFill>
                    <a:latin typeface="Gill Sans MT" panose="020B0502020104020203" pitchFamily="34" charset="0"/>
                    <a:cs typeface="Times New Roman" pitchFamily="18" charset="0"/>
                  </a:rPr>
                  <a:t>  H(</a:t>
                </a:r>
                <a:r>
                  <a:rPr lang="en-US" altLang="en-US" i="1" dirty="0">
                    <a:solidFill>
                      <a:srgbClr val="67AEB6"/>
                    </a:solidFill>
                    <a:latin typeface="Gill Sans MT" panose="020B0502020104020203" pitchFamily="34" charset="0"/>
                    <a:cs typeface="Times New Roman" pitchFamily="18" charset="0"/>
                  </a:rPr>
                  <a:t>g</a:t>
                </a:r>
                <a:r>
                  <a:rPr lang="en-US" altLang="en-US" dirty="0">
                    <a:solidFill>
                      <a:srgbClr val="67AEB6"/>
                    </a:solidFill>
                    <a:latin typeface="Gill Sans MT" panose="020B0502020104020203" pitchFamily="34" charset="0"/>
                    <a:cs typeface="Times New Roman" pitchFamily="18" charset="0"/>
                  </a:rPr>
                  <a:t>)  +  H(</a:t>
                </a:r>
                <a:r>
                  <a:rPr lang="en-US" altLang="en-US" i="1" dirty="0">
                    <a:solidFill>
                      <a:srgbClr val="67AEB6"/>
                    </a:solidFill>
                    <a:latin typeface="Gill Sans MT" panose="020B0502020104020203" pitchFamily="34" charset="0"/>
                    <a:cs typeface="Times New Roman" pitchFamily="18" charset="0"/>
                  </a:rPr>
                  <a:t>g</a:t>
                </a:r>
                <a:r>
                  <a:rPr lang="en-US" altLang="en-US" dirty="0">
                    <a:solidFill>
                      <a:srgbClr val="67AEB6"/>
                    </a:solidFill>
                    <a:latin typeface="Gill Sans MT" panose="020B0502020104020203" pitchFamily="34" charset="0"/>
                    <a:cs typeface="Times New Roman" pitchFamily="18" charset="0"/>
                  </a:rPr>
                  <a:t>)		Bond energy = 436.4 kJ mol</a:t>
                </a:r>
                <a:r>
                  <a:rPr lang="en-US" altLang="en-US" baseline="30000" dirty="0">
                    <a:solidFill>
                      <a:srgbClr val="67AEB6"/>
                    </a:solidFill>
                    <a:latin typeface="Gill Sans MT" panose="020B0502020104020203" pitchFamily="34" charset="0"/>
                    <a:cs typeface="Times New Roman" pitchFamily="18" charset="0"/>
                  </a:rPr>
                  <a:t>–1</a:t>
                </a:r>
                <a:endParaRPr lang="en-US" altLang="en-US" dirty="0">
                  <a:solidFill>
                    <a:srgbClr val="67AEB6"/>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We will examine this in more detail in Chapter 10.</a:t>
                </a:r>
              </a:p>
            </p:txBody>
          </p:sp>
        </mc:Choice>
        <mc:Fallback xmlns="">
          <p:sp>
            <p:nvSpPr>
              <p:cNvPr id="21" name="TextBox 4">
                <a:extLst>
                  <a:ext uri="{FF2B5EF4-FFF2-40B4-BE49-F238E27FC236}">
                    <a16:creationId xmlns:a16="http://schemas.microsoft.com/office/drawing/2014/main" id="{AC1367A4-67DB-45E9-9DE1-F88F8CB60E5F}"/>
                  </a:ext>
                </a:extLst>
              </p:cNvPr>
              <p:cNvSpPr txBox="1">
                <a:spLocks noRot="1" noChangeAspect="1" noMove="1" noResize="1" noEditPoints="1" noAdjustHandles="1" noChangeArrowheads="1" noChangeShapeType="1" noTextEdit="1"/>
              </p:cNvSpPr>
              <p:nvPr/>
            </p:nvSpPr>
            <p:spPr bwMode="auto">
              <a:xfrm>
                <a:off x="0" y="3095233"/>
                <a:ext cx="9144000" cy="1754326"/>
              </a:xfrm>
              <a:prstGeom prst="rect">
                <a:avLst/>
              </a:prstGeom>
              <a:blipFill>
                <a:blip r:embed="rId2"/>
                <a:stretch>
                  <a:fillRect l="-533" t="-2083" b="-4514"/>
                </a:stretch>
              </a:blipFill>
              <a:ln w="9525">
                <a:noFill/>
                <a:miter lim="800000"/>
                <a:headEnd/>
                <a:tailEnd/>
              </a:ln>
            </p:spPr>
            <p:txBody>
              <a:bodyPr/>
              <a:lstStyle/>
              <a:p>
                <a:r>
                  <a:rPr lang="en-US">
                    <a:noFill/>
                  </a:rPr>
                  <a:t> </a:t>
                </a:r>
              </a:p>
            </p:txBody>
          </p:sp>
        </mc:Fallback>
      </mc:AlternateContent>
      <p:sp>
        <p:nvSpPr>
          <p:cNvPr id="22" name="Content Placeholder 6">
            <a:extLst>
              <a:ext uri="{FF2B5EF4-FFF2-40B4-BE49-F238E27FC236}">
                <a16:creationId xmlns:a16="http://schemas.microsoft.com/office/drawing/2014/main" id="{FAEF4100-0C51-4F24-9F46-13EEB6CA0B22}"/>
              </a:ext>
            </a:extLst>
          </p:cNvPr>
          <p:cNvSpPr txBox="1">
            <a:spLocks/>
          </p:cNvSpPr>
          <p:nvPr/>
        </p:nvSpPr>
        <p:spPr>
          <a:xfrm>
            <a:off x="-2085" y="5039183"/>
            <a:ext cx="7767638" cy="710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lphaLcParenBoth"/>
            </a:pPr>
            <a:r>
              <a:rPr lang="en-US" sz="1800" dirty="0">
                <a:solidFill>
                  <a:schemeClr val="tx1">
                    <a:lumMod val="75000"/>
                    <a:lumOff val="25000"/>
                  </a:schemeClr>
                </a:solidFill>
                <a:latin typeface="Gill Sans MT" panose="020B0502020104020203" pitchFamily="34" charset="0"/>
              </a:rPr>
              <a:t>Which would be the strongest bond? </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(b)    Which would be the longest bond?</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p:txBody>
      </p:sp>
      <p:cxnSp>
        <p:nvCxnSpPr>
          <p:cNvPr id="24" name="Straight Connector 23">
            <a:extLst>
              <a:ext uri="{FF2B5EF4-FFF2-40B4-BE49-F238E27FC236}">
                <a16:creationId xmlns:a16="http://schemas.microsoft.com/office/drawing/2014/main" id="{E76FF09E-21AC-409A-A5EA-71D5F4E318DA}"/>
              </a:ext>
            </a:extLst>
          </p:cNvPr>
          <p:cNvCxnSpPr/>
          <p:nvPr/>
        </p:nvCxnSpPr>
        <p:spPr>
          <a:xfrm>
            <a:off x="-17599" y="5016500"/>
            <a:ext cx="916159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FE5EDF1-49BD-49B3-A9C5-75AB4B51B9EE}"/>
              </a:ext>
            </a:extLst>
          </p:cNvPr>
          <p:cNvGrpSpPr/>
          <p:nvPr/>
        </p:nvGrpSpPr>
        <p:grpSpPr>
          <a:xfrm>
            <a:off x="4289786" y="5123296"/>
            <a:ext cx="2250876" cy="1709390"/>
            <a:chOff x="4289786" y="5123296"/>
            <a:chExt cx="2250876" cy="1709390"/>
          </a:xfrm>
        </p:grpSpPr>
        <p:sp>
          <p:nvSpPr>
            <p:cNvPr id="25" name="TextBox 24">
              <a:extLst>
                <a:ext uri="{FF2B5EF4-FFF2-40B4-BE49-F238E27FC236}">
                  <a16:creationId xmlns:a16="http://schemas.microsoft.com/office/drawing/2014/main" id="{51ACBBA4-BEBD-4DDA-9F1D-1BFBC73EDB4B}"/>
                </a:ext>
              </a:extLst>
            </p:cNvPr>
            <p:cNvSpPr txBox="1"/>
            <p:nvPr/>
          </p:nvSpPr>
          <p:spPr>
            <a:xfrm>
              <a:off x="4873504" y="5707609"/>
              <a:ext cx="439544"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C</a:t>
              </a:r>
            </a:p>
          </p:txBody>
        </p:sp>
        <p:sp>
          <p:nvSpPr>
            <p:cNvPr id="26" name="TextBox 25">
              <a:extLst>
                <a:ext uri="{FF2B5EF4-FFF2-40B4-BE49-F238E27FC236}">
                  <a16:creationId xmlns:a16="http://schemas.microsoft.com/office/drawing/2014/main" id="{0790E911-F74A-4E8C-B7F7-923B5FAB4932}"/>
                </a:ext>
              </a:extLst>
            </p:cNvPr>
            <p:cNvSpPr txBox="1"/>
            <p:nvPr/>
          </p:nvSpPr>
          <p:spPr>
            <a:xfrm>
              <a:off x="5472716" y="5707609"/>
              <a:ext cx="439544"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C</a:t>
              </a:r>
            </a:p>
          </p:txBody>
        </p:sp>
        <p:sp>
          <p:nvSpPr>
            <p:cNvPr id="27" name="TextBox 26">
              <a:extLst>
                <a:ext uri="{FF2B5EF4-FFF2-40B4-BE49-F238E27FC236}">
                  <a16:creationId xmlns:a16="http://schemas.microsoft.com/office/drawing/2014/main" id="{1EA141B9-6FCB-4B9E-B8F5-0D3674F9CC1B}"/>
                </a:ext>
              </a:extLst>
            </p:cNvPr>
            <p:cNvSpPr txBox="1"/>
            <p:nvPr/>
          </p:nvSpPr>
          <p:spPr>
            <a:xfrm>
              <a:off x="6075470" y="5714514"/>
              <a:ext cx="465192"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N</a:t>
              </a:r>
            </a:p>
          </p:txBody>
        </p:sp>
        <p:sp>
          <p:nvSpPr>
            <p:cNvPr id="28" name="TextBox 27">
              <a:extLst>
                <a:ext uri="{FF2B5EF4-FFF2-40B4-BE49-F238E27FC236}">
                  <a16:creationId xmlns:a16="http://schemas.microsoft.com/office/drawing/2014/main" id="{058A65F2-F3A3-447D-882D-397A56599337}"/>
                </a:ext>
              </a:extLst>
            </p:cNvPr>
            <p:cNvSpPr txBox="1"/>
            <p:nvPr/>
          </p:nvSpPr>
          <p:spPr>
            <a:xfrm>
              <a:off x="4879830" y="6309466"/>
              <a:ext cx="445956"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H</a:t>
              </a:r>
            </a:p>
          </p:txBody>
        </p:sp>
        <p:sp>
          <p:nvSpPr>
            <p:cNvPr id="29" name="TextBox 28">
              <a:extLst>
                <a:ext uri="{FF2B5EF4-FFF2-40B4-BE49-F238E27FC236}">
                  <a16:creationId xmlns:a16="http://schemas.microsoft.com/office/drawing/2014/main" id="{D9D836B4-E5AD-4BC4-9757-FA0C1598E02F}"/>
                </a:ext>
              </a:extLst>
            </p:cNvPr>
            <p:cNvSpPr txBox="1"/>
            <p:nvPr/>
          </p:nvSpPr>
          <p:spPr>
            <a:xfrm>
              <a:off x="4884592" y="5123296"/>
              <a:ext cx="445956"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H</a:t>
              </a:r>
            </a:p>
          </p:txBody>
        </p:sp>
        <p:sp>
          <p:nvSpPr>
            <p:cNvPr id="30" name="TextBox 29">
              <a:extLst>
                <a:ext uri="{FF2B5EF4-FFF2-40B4-BE49-F238E27FC236}">
                  <a16:creationId xmlns:a16="http://schemas.microsoft.com/office/drawing/2014/main" id="{0C254ED8-C154-48CA-BD23-EBDCF1DABFAF}"/>
                </a:ext>
              </a:extLst>
            </p:cNvPr>
            <p:cNvSpPr txBox="1"/>
            <p:nvPr/>
          </p:nvSpPr>
          <p:spPr>
            <a:xfrm>
              <a:off x="4289786" y="5715086"/>
              <a:ext cx="445956"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H</a:t>
              </a:r>
            </a:p>
          </p:txBody>
        </p:sp>
        <p:cxnSp>
          <p:nvCxnSpPr>
            <p:cNvPr id="32" name="Straight Connector 31">
              <a:extLst>
                <a:ext uri="{FF2B5EF4-FFF2-40B4-BE49-F238E27FC236}">
                  <a16:creationId xmlns:a16="http://schemas.microsoft.com/office/drawing/2014/main" id="{0B5CA918-B3F0-42F4-9A39-475727B704AE}"/>
                </a:ext>
              </a:extLst>
            </p:cNvPr>
            <p:cNvCxnSpPr/>
            <p:nvPr/>
          </p:nvCxnSpPr>
          <p:spPr>
            <a:xfrm>
              <a:off x="4655356" y="5971600"/>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D8433F6-46F1-40E9-9F6B-60974DCD8393}"/>
                </a:ext>
              </a:extLst>
            </p:cNvPr>
            <p:cNvCxnSpPr/>
            <p:nvPr/>
          </p:nvCxnSpPr>
          <p:spPr>
            <a:xfrm>
              <a:off x="5253617" y="5976124"/>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AE6874-039C-4922-94B9-1DE05D36A1D8}"/>
                </a:ext>
              </a:extLst>
            </p:cNvPr>
            <p:cNvCxnSpPr/>
            <p:nvPr/>
          </p:nvCxnSpPr>
          <p:spPr>
            <a:xfrm>
              <a:off x="5867980" y="5976124"/>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CF3073-A94C-4D77-BDC4-97F5F24EAF5C}"/>
                </a:ext>
              </a:extLst>
            </p:cNvPr>
            <p:cNvCxnSpPr/>
            <p:nvPr/>
          </p:nvCxnSpPr>
          <p:spPr>
            <a:xfrm>
              <a:off x="5867980" y="5888018"/>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8923AC-AE53-4EB9-B7FE-D4C72D37637D}"/>
                </a:ext>
              </a:extLst>
            </p:cNvPr>
            <p:cNvCxnSpPr/>
            <p:nvPr/>
          </p:nvCxnSpPr>
          <p:spPr>
            <a:xfrm>
              <a:off x="5867980" y="6059468"/>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B7E76C6-BD57-4EDA-949E-2DE6FCC9605B}"/>
                </a:ext>
              </a:extLst>
            </p:cNvPr>
            <p:cNvCxnSpPr>
              <a:cxnSpLocks/>
            </p:cNvCxnSpPr>
            <p:nvPr/>
          </p:nvCxnSpPr>
          <p:spPr>
            <a:xfrm rot="5400000">
              <a:off x="4957898" y="629025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D7BCEB-6C08-4ED7-8C6F-6AE62AF59477}"/>
                </a:ext>
              </a:extLst>
            </p:cNvPr>
            <p:cNvCxnSpPr>
              <a:cxnSpLocks/>
            </p:cNvCxnSpPr>
            <p:nvPr/>
          </p:nvCxnSpPr>
          <p:spPr>
            <a:xfrm rot="5400000">
              <a:off x="4957898" y="5663983"/>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F96AFB1-37F4-43C5-8906-6F5C0064DFC6}"/>
                  </a:ext>
                </a:extLst>
              </p:cNvPr>
              <p:cNvSpPr/>
              <p:nvPr/>
            </p:nvSpPr>
            <p:spPr>
              <a:xfrm>
                <a:off x="506132" y="5902919"/>
                <a:ext cx="2294218" cy="369332"/>
              </a:xfrm>
              <a:prstGeom prst="rect">
                <a:avLst/>
              </a:prstGeom>
            </p:spPr>
            <p:txBody>
              <a:bodyPr wrap="none">
                <a:spAutoFit/>
              </a:bodyPr>
              <a:lstStyle/>
              <a:p>
                <a:r>
                  <a:rPr lang="en-US" dirty="0">
                    <a:solidFill>
                      <a:srgbClr val="E47588"/>
                    </a:solidFill>
                    <a:latin typeface="Gill Sans MT" panose="020B0502020104020203" pitchFamily="34" charset="0"/>
                  </a:rPr>
                  <a:t>C</a:t>
                </a:r>
                <a14:m>
                  <m:oMath xmlns:m="http://schemas.openxmlformats.org/officeDocument/2006/math">
                    <m:r>
                      <a:rPr lang="en-US" i="1" smtClean="0">
                        <a:solidFill>
                          <a:srgbClr val="E47588"/>
                        </a:solidFill>
                        <a:latin typeface="Cambria Math" panose="02040503050406030204" pitchFamily="18" charset="0"/>
                        <a:ea typeface="Cambria Math" panose="02040503050406030204" pitchFamily="18" charset="0"/>
                      </a:rPr>
                      <m:t>≡</m:t>
                    </m:r>
                  </m:oMath>
                </a14:m>
                <a:r>
                  <a:rPr lang="en-US" dirty="0">
                    <a:solidFill>
                      <a:srgbClr val="E47588"/>
                    </a:solidFill>
                    <a:latin typeface="Gill Sans MT" panose="020B0502020104020203" pitchFamily="34" charset="0"/>
                  </a:rPr>
                  <a:t>N : Strongest Bond</a:t>
                </a:r>
              </a:p>
            </p:txBody>
          </p:sp>
        </mc:Choice>
        <mc:Fallback xmlns="">
          <p:sp>
            <p:nvSpPr>
              <p:cNvPr id="7" name="Rectangle 6">
                <a:extLst>
                  <a:ext uri="{FF2B5EF4-FFF2-40B4-BE49-F238E27FC236}">
                    <a16:creationId xmlns:a16="http://schemas.microsoft.com/office/drawing/2014/main" id="{AF96AFB1-37F4-43C5-8906-6F5C0064DFC6}"/>
                  </a:ext>
                </a:extLst>
              </p:cNvPr>
              <p:cNvSpPr>
                <a:spLocks noRot="1" noChangeAspect="1" noMove="1" noResize="1" noEditPoints="1" noAdjustHandles="1" noChangeArrowheads="1" noChangeShapeType="1" noTextEdit="1"/>
              </p:cNvSpPr>
              <p:nvPr/>
            </p:nvSpPr>
            <p:spPr>
              <a:xfrm>
                <a:off x="506132" y="5902919"/>
                <a:ext cx="2294218" cy="369332"/>
              </a:xfrm>
              <a:prstGeom prst="rect">
                <a:avLst/>
              </a:prstGeom>
              <a:blipFill>
                <a:blip r:embed="rId3"/>
                <a:stretch>
                  <a:fillRect l="-2128" t="-8197" r="-1596" b="-24590"/>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0813E548-7907-452C-BB7A-5446784AAC4F}"/>
              </a:ext>
            </a:extLst>
          </p:cNvPr>
          <p:cNvSpPr/>
          <p:nvPr/>
        </p:nvSpPr>
        <p:spPr>
          <a:xfrm>
            <a:off x="506132" y="6283745"/>
            <a:ext cx="3303148" cy="369332"/>
          </a:xfrm>
          <a:prstGeom prst="rect">
            <a:avLst/>
          </a:prstGeom>
        </p:spPr>
        <p:txBody>
          <a:bodyPr wrap="none">
            <a:spAutoFit/>
          </a:bodyPr>
          <a:lstStyle/>
          <a:p>
            <a:r>
              <a:rPr lang="en-US" dirty="0">
                <a:solidFill>
                  <a:srgbClr val="E47588"/>
                </a:solidFill>
                <a:latin typeface="Gill Sans MT" panose="020B0502020104020203" pitchFamily="34" charset="0"/>
              </a:rPr>
              <a:t>C–C : Weakest and Longest Bond</a:t>
            </a:r>
          </a:p>
        </p:txBody>
      </p:sp>
    </p:spTree>
    <p:extLst>
      <p:ext uri="{BB962C8B-B14F-4D97-AF65-F5344CB8AC3E}">
        <p14:creationId xmlns:p14="http://schemas.microsoft.com/office/powerpoint/2010/main" val="358943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43</a:t>
            </a:fld>
            <a:endParaRPr lang="en-US" dirty="0">
              <a:solidFill>
                <a:schemeClr val="bg1"/>
              </a:solidFill>
            </a:endParaRPr>
          </a:p>
        </p:txBody>
      </p:sp>
      <p:sp>
        <p:nvSpPr>
          <p:cNvPr id="8" name="Rectangle 2">
            <a:extLst>
              <a:ext uri="{FF2B5EF4-FFF2-40B4-BE49-F238E27FC236}">
                <a16:creationId xmlns:a16="http://schemas.microsoft.com/office/drawing/2014/main" id="{E46C6F1B-636E-42FC-AABA-F1A9185D1DE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Drawing Lewis Structures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1" name="TextBox 4">
            <a:extLst>
              <a:ext uri="{FF2B5EF4-FFF2-40B4-BE49-F238E27FC236}">
                <a16:creationId xmlns:a16="http://schemas.microsoft.com/office/drawing/2014/main" id="{914A7F3A-A9E3-4DE8-AAC5-E3C7D27E94FC}"/>
              </a:ext>
            </a:extLst>
          </p:cNvPr>
          <p:cNvSpPr txBox="1">
            <a:spLocks noChangeArrowheads="1"/>
          </p:cNvSpPr>
          <p:nvPr/>
        </p:nvSpPr>
        <p:spPr bwMode="auto">
          <a:xfrm>
            <a:off x="0" y="1267252"/>
            <a:ext cx="9144000" cy="5078313"/>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Follow these steps when drawing Lewis structure for molecules and polyatomic ions.</a:t>
            </a:r>
          </a:p>
          <a:p>
            <a:pPr eaLnBrk="0" hangingPunct="0">
              <a:buClr>
                <a:srgbClr val="000000"/>
              </a:buClr>
              <a:buSzPct val="100000"/>
              <a:buFont typeface="Arial" pitchFamily="34" charset="0"/>
              <a:buNone/>
            </a:pPr>
            <a:endParaRPr lang="en-US" altLang="en-US" b="1" i="1"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AutoNum type="arabicParenR"/>
            </a:pPr>
            <a:r>
              <a:rPr lang="en-US" altLang="en-US" dirty="0">
                <a:solidFill>
                  <a:schemeClr val="tx1">
                    <a:lumMod val="75000"/>
                    <a:lumOff val="25000"/>
                  </a:schemeClr>
                </a:solidFill>
                <a:latin typeface="Gill Sans MT" panose="020B0502020104020203" pitchFamily="34" charset="0"/>
                <a:cs typeface="Times New Roman" pitchFamily="18" charset="0"/>
              </a:rPr>
              <a:t> Count the total number of valence electrons present; add electrons for negative charges and subtract electrons for positive charges </a:t>
            </a:r>
          </a:p>
          <a:p>
            <a:pPr eaLnBrk="0" hangingPunct="0">
              <a:buClr>
                <a:srgbClr val="000000"/>
              </a:buClr>
              <a:buSzPct val="100000"/>
              <a:buFont typeface="Arial" pitchFamily="34" charset="0"/>
              <a:buAutoNum type="arabicParenR"/>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AutoNum type="arabicParenR"/>
            </a:pPr>
            <a:r>
              <a:rPr lang="en-US" altLang="en-US" dirty="0">
                <a:solidFill>
                  <a:schemeClr val="tx1">
                    <a:lumMod val="75000"/>
                    <a:lumOff val="25000"/>
                  </a:schemeClr>
                </a:solidFill>
                <a:latin typeface="Gill Sans MT" panose="020B0502020104020203" pitchFamily="34" charset="0"/>
                <a:cs typeface="Times New Roman" pitchFamily="18" charset="0"/>
              </a:rPr>
              <a:t> Draw the skeletal structure of the compound.  The </a:t>
            </a:r>
            <a:r>
              <a:rPr lang="en-US" altLang="en-US" b="1" i="1" dirty="0">
                <a:solidFill>
                  <a:schemeClr val="tx1">
                    <a:lumMod val="75000"/>
                    <a:lumOff val="25000"/>
                  </a:schemeClr>
                </a:solidFill>
                <a:latin typeface="Gill Sans MT" panose="020B0502020104020203" pitchFamily="34" charset="0"/>
                <a:cs typeface="Times New Roman" pitchFamily="18" charset="0"/>
              </a:rPr>
              <a:t>least</a:t>
            </a:r>
            <a:r>
              <a:rPr lang="en-US" altLang="en-US" i="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electronegative atom is usually the central atom. Draw a single covalent bond between the central atom and each of the surrounding atoms.</a:t>
            </a:r>
          </a:p>
          <a:p>
            <a:pPr eaLnBrk="0" hangingPunct="0">
              <a:buClr>
                <a:srgbClr val="000000"/>
              </a:buClr>
              <a:buSzPct val="100000"/>
              <a:buFont typeface="Arial" pitchFamily="34" charset="0"/>
              <a:buAutoNum type="arabicParenR"/>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AutoNum type="arabicParenR"/>
            </a:pPr>
            <a:r>
              <a:rPr lang="en-US" altLang="en-US" dirty="0">
                <a:solidFill>
                  <a:schemeClr val="tx1">
                    <a:lumMod val="75000"/>
                    <a:lumOff val="25000"/>
                  </a:schemeClr>
                </a:solidFill>
                <a:latin typeface="Gill Sans MT" panose="020B0502020104020203" pitchFamily="34" charset="0"/>
                <a:cs typeface="Times New Roman" pitchFamily="18" charset="0"/>
              </a:rPr>
              <a:t> Use the remaining electrons to complete octets of the terminal atoms by placing pairs of electrons on each atom. Complete the octets of the most electronegative atom first.</a:t>
            </a:r>
          </a:p>
          <a:p>
            <a:pPr eaLnBrk="0" hangingPunct="0">
              <a:buClr>
                <a:srgbClr val="000000"/>
              </a:buClr>
              <a:buSzPct val="100000"/>
              <a:buFont typeface="Arial" pitchFamily="34" charset="0"/>
              <a:buAutoNum type="arabicParenR"/>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AutoNum type="arabicParenR"/>
            </a:pPr>
            <a:r>
              <a:rPr lang="en-US" altLang="en-US" dirty="0">
                <a:solidFill>
                  <a:schemeClr val="tx1">
                    <a:lumMod val="75000"/>
                    <a:lumOff val="25000"/>
                  </a:schemeClr>
                </a:solidFill>
                <a:latin typeface="Gill Sans MT" panose="020B0502020104020203" pitchFamily="34" charset="0"/>
                <a:cs typeface="Times New Roman" pitchFamily="18" charset="0"/>
              </a:rPr>
              <a:t> Place any remaining electrons in pairs on the central atom.</a:t>
            </a:r>
          </a:p>
          <a:p>
            <a:pPr eaLnBrk="0" hangingPunct="0">
              <a:buClr>
                <a:srgbClr val="000000"/>
              </a:buClr>
              <a:buSzPct val="100000"/>
              <a:buFont typeface="Arial" pitchFamily="34" charset="0"/>
              <a:buAutoNum type="arabicParenR"/>
            </a:pPr>
            <a:endParaRPr lang="en-US" altLang="en-US" b="1"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AutoNum type="arabicParenR"/>
            </a:pPr>
            <a:r>
              <a:rPr lang="en-US" altLang="en-US" dirty="0">
                <a:solidFill>
                  <a:schemeClr val="tx1">
                    <a:lumMod val="75000"/>
                    <a:lumOff val="25000"/>
                  </a:schemeClr>
                </a:solidFill>
                <a:latin typeface="Gill Sans MT" panose="020B0502020104020203" pitchFamily="34" charset="0"/>
                <a:cs typeface="Times New Roman" pitchFamily="18" charset="0"/>
              </a:rPr>
              <a:t> If the central atom has fewer than eight electrons, move one or more pairs from the terminal atoms to form multiple bonds between the central atom and terminal atoms.</a:t>
            </a:r>
          </a:p>
          <a:p>
            <a:pPr eaLnBrk="0" hangingPunct="0">
              <a:buClr>
                <a:srgbClr val="000000"/>
              </a:buClr>
              <a:buSzPct val="100000"/>
              <a:buFont typeface="Arial" pitchFamily="34" charset="0"/>
              <a:buAutoNum type="arabicParenR"/>
            </a:pPr>
            <a:endParaRPr lang="en-US" altLang="en-US" b="1"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AutoNum type="arabicParenR"/>
            </a:pPr>
            <a:r>
              <a:rPr lang="en-US" altLang="en-US" dirty="0">
                <a:solidFill>
                  <a:schemeClr val="tx1">
                    <a:lumMod val="75000"/>
                    <a:lumOff val="25000"/>
                  </a:schemeClr>
                </a:solidFill>
                <a:latin typeface="Gill Sans MT" panose="020B0502020104020203" pitchFamily="34" charset="0"/>
                <a:cs typeface="Times New Roman" pitchFamily="18" charset="0"/>
              </a:rPr>
              <a:t>Change Lewis structure to get the best formal charges</a:t>
            </a:r>
          </a:p>
        </p:txBody>
      </p:sp>
    </p:spTree>
    <p:extLst>
      <p:ext uri="{BB962C8B-B14F-4D97-AF65-F5344CB8AC3E}">
        <p14:creationId xmlns:p14="http://schemas.microsoft.com/office/powerpoint/2010/main" val="1501236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5">
            <a:extLst>
              <a:ext uri="{FF2B5EF4-FFF2-40B4-BE49-F238E27FC236}">
                <a16:creationId xmlns:a16="http://schemas.microsoft.com/office/drawing/2014/main" id="{43393913-2EC0-4607-AB15-0FFF4C37B104}"/>
              </a:ext>
            </a:extLst>
          </p:cNvPr>
          <p:cNvSpPr txBox="1">
            <a:spLocks noChangeArrowheads="1"/>
          </p:cNvSpPr>
          <p:nvPr/>
        </p:nvSpPr>
        <p:spPr bwMode="auto">
          <a:xfrm rot="5400000">
            <a:off x="6742161" y="3572633"/>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0" name="TextBox 85">
            <a:extLst>
              <a:ext uri="{FF2B5EF4-FFF2-40B4-BE49-F238E27FC236}">
                <a16:creationId xmlns:a16="http://schemas.microsoft.com/office/drawing/2014/main" id="{3C5D00AE-33D7-481A-82DE-DE03F5CFEAC6}"/>
              </a:ext>
            </a:extLst>
          </p:cNvPr>
          <p:cNvSpPr txBox="1">
            <a:spLocks noChangeArrowheads="1"/>
          </p:cNvSpPr>
          <p:nvPr/>
        </p:nvSpPr>
        <p:spPr bwMode="auto">
          <a:xfrm rot="5400000">
            <a:off x="7400722" y="2925802"/>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1" name="TextBox 85">
            <a:extLst>
              <a:ext uri="{FF2B5EF4-FFF2-40B4-BE49-F238E27FC236}">
                <a16:creationId xmlns:a16="http://schemas.microsoft.com/office/drawing/2014/main" id="{47FB95DD-E103-4DCE-AA21-1A12D63A0F8D}"/>
              </a:ext>
            </a:extLst>
          </p:cNvPr>
          <p:cNvSpPr txBox="1">
            <a:spLocks noChangeArrowheads="1"/>
          </p:cNvSpPr>
          <p:nvPr/>
        </p:nvSpPr>
        <p:spPr bwMode="auto">
          <a:xfrm rot="5400000">
            <a:off x="7775183" y="2931164"/>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2" name="TextBox 85">
            <a:extLst>
              <a:ext uri="{FF2B5EF4-FFF2-40B4-BE49-F238E27FC236}">
                <a16:creationId xmlns:a16="http://schemas.microsoft.com/office/drawing/2014/main" id="{DCFF67E2-9338-4FF5-907C-52D1557DD80F}"/>
              </a:ext>
            </a:extLst>
          </p:cNvPr>
          <p:cNvSpPr txBox="1">
            <a:spLocks noChangeArrowheads="1"/>
          </p:cNvSpPr>
          <p:nvPr/>
        </p:nvSpPr>
        <p:spPr bwMode="auto">
          <a:xfrm rot="5400000">
            <a:off x="8433348" y="355895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3" name="TextBox 85">
            <a:extLst>
              <a:ext uri="{FF2B5EF4-FFF2-40B4-BE49-F238E27FC236}">
                <a16:creationId xmlns:a16="http://schemas.microsoft.com/office/drawing/2014/main" id="{C079AEC7-21B4-4F27-89B2-855BF13852BD}"/>
              </a:ext>
            </a:extLst>
          </p:cNvPr>
          <p:cNvSpPr txBox="1">
            <a:spLocks noChangeArrowheads="1"/>
          </p:cNvSpPr>
          <p:nvPr/>
        </p:nvSpPr>
        <p:spPr bwMode="auto">
          <a:xfrm>
            <a:off x="6975070" y="3397758"/>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4" name="TextBox 85">
            <a:extLst>
              <a:ext uri="{FF2B5EF4-FFF2-40B4-BE49-F238E27FC236}">
                <a16:creationId xmlns:a16="http://schemas.microsoft.com/office/drawing/2014/main" id="{665075D5-B7FA-45F8-9DD2-FD7C61C8BC84}"/>
              </a:ext>
            </a:extLst>
          </p:cNvPr>
          <p:cNvSpPr txBox="1">
            <a:spLocks noChangeArrowheads="1"/>
          </p:cNvSpPr>
          <p:nvPr/>
        </p:nvSpPr>
        <p:spPr bwMode="auto">
          <a:xfrm>
            <a:off x="6975070" y="381050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5" name="TextBox 85">
            <a:extLst>
              <a:ext uri="{FF2B5EF4-FFF2-40B4-BE49-F238E27FC236}">
                <a16:creationId xmlns:a16="http://schemas.microsoft.com/office/drawing/2014/main" id="{35A9980F-9FD8-466E-A0F4-06F15778512C}"/>
              </a:ext>
            </a:extLst>
          </p:cNvPr>
          <p:cNvSpPr txBox="1">
            <a:spLocks noChangeArrowheads="1"/>
          </p:cNvSpPr>
          <p:nvPr/>
        </p:nvSpPr>
        <p:spPr bwMode="auto">
          <a:xfrm>
            <a:off x="8272770" y="381050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6" name="TextBox 85">
            <a:extLst>
              <a:ext uri="{FF2B5EF4-FFF2-40B4-BE49-F238E27FC236}">
                <a16:creationId xmlns:a16="http://schemas.microsoft.com/office/drawing/2014/main" id="{7F9DE1D5-4503-4B9C-B3B7-6ACD9E10A485}"/>
              </a:ext>
            </a:extLst>
          </p:cNvPr>
          <p:cNvSpPr txBox="1">
            <a:spLocks noChangeArrowheads="1"/>
          </p:cNvSpPr>
          <p:nvPr/>
        </p:nvSpPr>
        <p:spPr bwMode="auto">
          <a:xfrm>
            <a:off x="8279525" y="3397758"/>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7" name="TextBox 85">
            <a:extLst>
              <a:ext uri="{FF2B5EF4-FFF2-40B4-BE49-F238E27FC236}">
                <a16:creationId xmlns:a16="http://schemas.microsoft.com/office/drawing/2014/main" id="{3DE064E4-14A6-497A-9E5F-F5D2B59E9F88}"/>
              </a:ext>
            </a:extLst>
          </p:cNvPr>
          <p:cNvSpPr txBox="1">
            <a:spLocks noChangeArrowheads="1"/>
          </p:cNvSpPr>
          <p:nvPr/>
        </p:nvSpPr>
        <p:spPr bwMode="auto">
          <a:xfrm>
            <a:off x="7623475" y="276131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40" name="TextBox 85">
            <a:extLst>
              <a:ext uri="{FF2B5EF4-FFF2-40B4-BE49-F238E27FC236}">
                <a16:creationId xmlns:a16="http://schemas.microsoft.com/office/drawing/2014/main" id="{656921B5-552F-4EDE-82EA-8F8AAF0B62BD}"/>
              </a:ext>
            </a:extLst>
          </p:cNvPr>
          <p:cNvSpPr txBox="1">
            <a:spLocks noChangeArrowheads="1"/>
          </p:cNvSpPr>
          <p:nvPr/>
        </p:nvSpPr>
        <p:spPr bwMode="auto">
          <a:xfrm>
            <a:off x="7623042" y="3807714"/>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44</a:t>
            </a:fld>
            <a:endParaRPr lang="en-US" dirty="0">
              <a:solidFill>
                <a:schemeClr val="bg1"/>
              </a:solidFill>
            </a:endParaRPr>
          </a:p>
        </p:txBody>
      </p:sp>
      <p:sp>
        <p:nvSpPr>
          <p:cNvPr id="8" name="Rectangle 2">
            <a:extLst>
              <a:ext uri="{FF2B5EF4-FFF2-40B4-BE49-F238E27FC236}">
                <a16:creationId xmlns:a16="http://schemas.microsoft.com/office/drawing/2014/main" id="{6FE8A65B-A068-4D69-BD5B-7E517DF138E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Drawing Lewis Structures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CBDCBB30-4CBD-436E-9A7C-315428D989E9}"/>
              </a:ext>
            </a:extLst>
          </p:cNvPr>
          <p:cNvSpPr/>
          <p:nvPr/>
        </p:nvSpPr>
        <p:spPr>
          <a:xfrm>
            <a:off x="-8673" y="1350012"/>
            <a:ext cx="5629274" cy="584775"/>
          </a:xfrm>
          <a:prstGeom prst="rect">
            <a:avLst/>
          </a:prstGeom>
        </p:spPr>
        <p:txBody>
          <a:bodyPr wrap="square">
            <a:spAutoFit/>
          </a:bodyPr>
          <a:lstStyle/>
          <a:p>
            <a:pP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1. Count the total number of valence e</a:t>
            </a:r>
            <a:r>
              <a:rPr lang="en-US" alt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 present; add e</a:t>
            </a:r>
            <a:r>
              <a:rPr lang="en-US" alt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 for negative charges and subtract electrons for positive charges.</a:t>
            </a:r>
          </a:p>
        </p:txBody>
      </p:sp>
      <p:graphicFrame>
        <p:nvGraphicFramePr>
          <p:cNvPr id="9" name="Table 9">
            <a:extLst>
              <a:ext uri="{FF2B5EF4-FFF2-40B4-BE49-F238E27FC236}">
                <a16:creationId xmlns:a16="http://schemas.microsoft.com/office/drawing/2014/main" id="{8FFF0D28-9595-4039-B249-25B685F9B905}"/>
              </a:ext>
            </a:extLst>
          </p:cNvPr>
          <p:cNvGraphicFramePr>
            <a:graphicFrameLocks noGrp="1"/>
          </p:cNvGraphicFramePr>
          <p:nvPr>
            <p:extLst>
              <p:ext uri="{D42A27DB-BD31-4B8C-83A1-F6EECF244321}">
                <p14:modId xmlns:p14="http://schemas.microsoft.com/office/powerpoint/2010/main" val="3627885329"/>
              </p:ext>
            </p:extLst>
          </p:nvPr>
        </p:nvGraphicFramePr>
        <p:xfrm>
          <a:off x="5694113" y="1262384"/>
          <a:ext cx="3476444" cy="1341120"/>
        </p:xfrm>
        <a:graphic>
          <a:graphicData uri="http://schemas.openxmlformats.org/drawingml/2006/table">
            <a:tbl>
              <a:tblPr firstRow="1" bandRow="1">
                <a:tableStyleId>{5C22544A-7EE6-4342-B048-85BDC9FD1C3A}</a:tableStyleId>
              </a:tblPr>
              <a:tblGrid>
                <a:gridCol w="904055">
                  <a:extLst>
                    <a:ext uri="{9D8B030D-6E8A-4147-A177-3AD203B41FA5}">
                      <a16:colId xmlns:a16="http://schemas.microsoft.com/office/drawing/2014/main" val="2150372492"/>
                    </a:ext>
                  </a:extLst>
                </a:gridCol>
                <a:gridCol w="240730">
                  <a:extLst>
                    <a:ext uri="{9D8B030D-6E8A-4147-A177-3AD203B41FA5}">
                      <a16:colId xmlns:a16="http://schemas.microsoft.com/office/drawing/2014/main" val="4289607609"/>
                    </a:ext>
                  </a:extLst>
                </a:gridCol>
                <a:gridCol w="264255">
                  <a:extLst>
                    <a:ext uri="{9D8B030D-6E8A-4147-A177-3AD203B41FA5}">
                      <a16:colId xmlns:a16="http://schemas.microsoft.com/office/drawing/2014/main" val="1786926526"/>
                    </a:ext>
                  </a:extLst>
                </a:gridCol>
                <a:gridCol w="279799">
                  <a:extLst>
                    <a:ext uri="{9D8B030D-6E8A-4147-A177-3AD203B41FA5}">
                      <a16:colId xmlns:a16="http://schemas.microsoft.com/office/drawing/2014/main" val="2827291827"/>
                    </a:ext>
                  </a:extLst>
                </a:gridCol>
                <a:gridCol w="272028">
                  <a:extLst>
                    <a:ext uri="{9D8B030D-6E8A-4147-A177-3AD203B41FA5}">
                      <a16:colId xmlns:a16="http://schemas.microsoft.com/office/drawing/2014/main" val="3136246117"/>
                    </a:ext>
                  </a:extLst>
                </a:gridCol>
                <a:gridCol w="396382">
                  <a:extLst>
                    <a:ext uri="{9D8B030D-6E8A-4147-A177-3AD203B41FA5}">
                      <a16:colId xmlns:a16="http://schemas.microsoft.com/office/drawing/2014/main" val="1298301755"/>
                    </a:ext>
                  </a:extLst>
                </a:gridCol>
                <a:gridCol w="1119195">
                  <a:extLst>
                    <a:ext uri="{9D8B030D-6E8A-4147-A177-3AD203B41FA5}">
                      <a16:colId xmlns:a16="http://schemas.microsoft.com/office/drawing/2014/main" val="288272819"/>
                    </a:ext>
                  </a:extLst>
                </a:gridCol>
              </a:tblGrid>
              <a:tr h="182880">
                <a:tc>
                  <a:txBody>
                    <a:bodyPr/>
                    <a:lstStyle/>
                    <a:p>
                      <a:r>
                        <a:rPr lang="en-US" sz="1600" b="0" dirty="0">
                          <a:solidFill>
                            <a:srgbClr val="67AEB6"/>
                          </a:solidFill>
                          <a:latin typeface="Gill Sans MT" panose="020B0502020104020203" pitchFamily="34" charset="0"/>
                        </a:rPr>
                        <a:t>Cl:</a:t>
                      </a:r>
                    </a:p>
                  </a:txBody>
                  <a:tcPr anchor="ctr">
                    <a:noFill/>
                  </a:tcPr>
                </a:tc>
                <a:tc>
                  <a:txBody>
                    <a:bodyPr/>
                    <a:lstStyle/>
                    <a:p>
                      <a:r>
                        <a:rPr lang="en-US" sz="1600" b="0" dirty="0">
                          <a:solidFill>
                            <a:srgbClr val="67AEB6"/>
                          </a:solidFill>
                          <a:latin typeface="Gill Sans MT" panose="020B0502020104020203" pitchFamily="34" charset="0"/>
                        </a:rPr>
                        <a:t>1</a:t>
                      </a:r>
                    </a:p>
                  </a:txBody>
                  <a:tcPr anchor="ctr">
                    <a:noFill/>
                  </a:tcPr>
                </a:tc>
                <a:tc>
                  <a:txBody>
                    <a:bodyPr/>
                    <a:lstStyle/>
                    <a:p>
                      <a:r>
                        <a:rPr lang="en-US" sz="1600" b="0" dirty="0">
                          <a:solidFill>
                            <a:srgbClr val="67AEB6"/>
                          </a:solidFill>
                          <a:latin typeface="Gill Sans MT" panose="020B0502020104020203" pitchFamily="34" charset="0"/>
                        </a:rPr>
                        <a:t>x</a:t>
                      </a:r>
                    </a:p>
                  </a:txBody>
                  <a:tcPr anchor="ctr">
                    <a:noFill/>
                  </a:tcPr>
                </a:tc>
                <a:tc>
                  <a:txBody>
                    <a:bodyPr/>
                    <a:lstStyle/>
                    <a:p>
                      <a:r>
                        <a:rPr lang="en-US" sz="1600" b="0" dirty="0">
                          <a:solidFill>
                            <a:srgbClr val="67AEB6"/>
                          </a:solidFill>
                          <a:latin typeface="Gill Sans MT" panose="020B0502020104020203" pitchFamily="34" charset="0"/>
                        </a:rPr>
                        <a:t>7</a:t>
                      </a:r>
                    </a:p>
                  </a:txBody>
                  <a:tcPr anchor="ctr">
                    <a:noFill/>
                  </a:tcPr>
                </a:tc>
                <a:tc>
                  <a:txBody>
                    <a:bodyPr/>
                    <a:lstStyle/>
                    <a:p>
                      <a:r>
                        <a:rPr lang="en-US" sz="1600" b="0" dirty="0">
                          <a:solidFill>
                            <a:srgbClr val="67AEB6"/>
                          </a:solidFill>
                          <a:latin typeface="Gill Sans MT" panose="020B0502020104020203" pitchFamily="34" charset="0"/>
                        </a:rPr>
                        <a:t>=</a:t>
                      </a:r>
                    </a:p>
                  </a:txBody>
                  <a:tcPr anchor="ctr">
                    <a:noFill/>
                  </a:tcPr>
                </a:tc>
                <a:tc>
                  <a:txBody>
                    <a:bodyPr/>
                    <a:lstStyle/>
                    <a:p>
                      <a:pPr algn="r"/>
                      <a:r>
                        <a:rPr lang="en-US" sz="1600" b="0" dirty="0">
                          <a:solidFill>
                            <a:srgbClr val="67AEB6"/>
                          </a:solidFill>
                          <a:latin typeface="Gill Sans MT" panose="020B0502020104020203" pitchFamily="34" charset="0"/>
                        </a:rPr>
                        <a:t>7</a:t>
                      </a:r>
                    </a:p>
                  </a:txBody>
                  <a:tcPr anchor="ctr">
                    <a:noFill/>
                  </a:tcPr>
                </a:tc>
                <a:tc>
                  <a:txBody>
                    <a:bodyPr/>
                    <a:lstStyle/>
                    <a:p>
                      <a:r>
                        <a:rPr lang="en-US" sz="1600" b="0" dirty="0">
                          <a:solidFill>
                            <a:srgbClr val="67AEB6"/>
                          </a:solidFill>
                          <a:latin typeface="Gill Sans MT" panose="020B0502020104020203" pitchFamily="34" charset="0"/>
                        </a:rPr>
                        <a:t>e</a:t>
                      </a:r>
                      <a:r>
                        <a:rPr lang="en-US" sz="1600" b="0" baseline="30000" dirty="0">
                          <a:solidFill>
                            <a:srgbClr val="67AEB6"/>
                          </a:solidFill>
                          <a:latin typeface="Gill Sans MT" panose="020B0502020104020203" pitchFamily="34" charset="0"/>
                        </a:rPr>
                        <a:t>–</a:t>
                      </a:r>
                      <a:endParaRPr lang="en-US" sz="1600" b="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3580159129"/>
                  </a:ext>
                </a:extLst>
              </a:tr>
              <a:tr h="182880">
                <a:tc>
                  <a:txBody>
                    <a:bodyPr/>
                    <a:lstStyle/>
                    <a:p>
                      <a:r>
                        <a:rPr lang="en-US" sz="1600" dirty="0">
                          <a:solidFill>
                            <a:srgbClr val="67AEB6"/>
                          </a:solidFill>
                          <a:latin typeface="Gill Sans MT" panose="020B0502020104020203" pitchFamily="34" charset="0"/>
                        </a:rPr>
                        <a:t>O:</a:t>
                      </a:r>
                    </a:p>
                  </a:txBody>
                  <a:tcPr anchor="ctr">
                    <a:noFill/>
                  </a:tcPr>
                </a:tc>
                <a:tc>
                  <a:txBody>
                    <a:bodyPr/>
                    <a:lstStyle/>
                    <a:p>
                      <a:r>
                        <a:rPr lang="en-US" sz="1600" dirty="0">
                          <a:solidFill>
                            <a:srgbClr val="67AEB6"/>
                          </a:solidFill>
                          <a:latin typeface="Gill Sans MT" panose="020B0502020104020203" pitchFamily="34" charset="0"/>
                        </a:rPr>
                        <a:t>3</a:t>
                      </a:r>
                    </a:p>
                  </a:txBody>
                  <a:tcPr anchor="ctr">
                    <a:noFill/>
                  </a:tcPr>
                </a:tc>
                <a:tc>
                  <a:txBody>
                    <a:bodyPr/>
                    <a:lstStyle/>
                    <a:p>
                      <a:r>
                        <a:rPr lang="en-US" sz="1600" dirty="0">
                          <a:solidFill>
                            <a:srgbClr val="67AEB6"/>
                          </a:solidFill>
                          <a:latin typeface="Gill Sans MT" panose="020B0502020104020203" pitchFamily="34" charset="0"/>
                        </a:rPr>
                        <a:t>x</a:t>
                      </a:r>
                    </a:p>
                  </a:txBody>
                  <a:tcPr anchor="ctr">
                    <a:noFill/>
                  </a:tcPr>
                </a:tc>
                <a:tc>
                  <a:txBody>
                    <a:bodyPr/>
                    <a:lstStyle/>
                    <a:p>
                      <a:r>
                        <a:rPr lang="en-US" sz="1600" dirty="0">
                          <a:solidFill>
                            <a:srgbClr val="67AEB6"/>
                          </a:solidFill>
                          <a:latin typeface="Gill Sans MT" panose="020B0502020104020203" pitchFamily="34" charset="0"/>
                        </a:rPr>
                        <a:t>6</a:t>
                      </a:r>
                    </a:p>
                  </a:txBody>
                  <a:tcPr anchor="ctr">
                    <a:noFill/>
                  </a:tcPr>
                </a:tc>
                <a:tc>
                  <a:txBody>
                    <a:bodyPr/>
                    <a:lstStyle/>
                    <a:p>
                      <a:r>
                        <a:rPr lang="en-US" sz="1600" dirty="0">
                          <a:solidFill>
                            <a:srgbClr val="67AEB6"/>
                          </a:solidFill>
                          <a:latin typeface="Gill Sans MT" panose="020B0502020104020203" pitchFamily="34" charset="0"/>
                        </a:rPr>
                        <a:t>=</a:t>
                      </a:r>
                    </a:p>
                  </a:txBody>
                  <a:tcPr anchor="ctr">
                    <a:noFill/>
                  </a:tcPr>
                </a:tc>
                <a:tc>
                  <a:txBody>
                    <a:bodyPr/>
                    <a:lstStyle/>
                    <a:p>
                      <a:pPr algn="r"/>
                      <a:r>
                        <a:rPr lang="en-US" sz="1600" dirty="0">
                          <a:solidFill>
                            <a:srgbClr val="67AEB6"/>
                          </a:solidFill>
                          <a:latin typeface="Gill Sans MT" panose="020B0502020104020203" pitchFamily="34" charset="0"/>
                        </a:rPr>
                        <a:t>18</a:t>
                      </a:r>
                    </a:p>
                  </a:txBody>
                  <a:tcPr anchor="ctr">
                    <a:noFill/>
                  </a:tcPr>
                </a:tc>
                <a:tc>
                  <a:txBody>
                    <a:bodyPr/>
                    <a:lstStyle/>
                    <a:p>
                      <a:r>
                        <a:rPr lang="en-US" sz="1600" baseline="0" dirty="0">
                          <a:solidFill>
                            <a:srgbClr val="67AEB6"/>
                          </a:solidFill>
                          <a:latin typeface="Gill Sans MT" panose="020B0502020104020203" pitchFamily="34" charset="0"/>
                        </a:rPr>
                        <a:t>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1132335847"/>
                  </a:ext>
                </a:extLst>
              </a:tr>
              <a:tr h="182880">
                <a:tc gridSpan="4">
                  <a:txBody>
                    <a:bodyPr/>
                    <a:lstStyle/>
                    <a:p>
                      <a:pPr algn="l"/>
                      <a:r>
                        <a:rPr lang="en-US" sz="1600" dirty="0">
                          <a:solidFill>
                            <a:srgbClr val="67AEB6"/>
                          </a:solidFill>
                          <a:latin typeface="Gill Sans MT" panose="020B0502020104020203" pitchFamily="34" charset="0"/>
                        </a:rPr>
                        <a:t>Charge:</a:t>
                      </a:r>
                    </a:p>
                  </a:txBody>
                  <a:tcPr anchor="ctr">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a:txBody>
                    <a:bodyPr/>
                    <a:lstStyle/>
                    <a:p>
                      <a:r>
                        <a:rPr lang="en-US" sz="1600" dirty="0">
                          <a:solidFill>
                            <a:srgbClr val="67AEB6"/>
                          </a:solidFill>
                          <a:latin typeface="Gill Sans MT" panose="020B0502020104020203" pitchFamily="34" charset="0"/>
                        </a:rPr>
                        <a:t>=</a:t>
                      </a:r>
                    </a:p>
                  </a:txBody>
                  <a:tcPr anchor="ctr">
                    <a:lnB w="12700" cap="flat" cmpd="sng" algn="ctr">
                      <a:solidFill>
                        <a:schemeClr val="tx1"/>
                      </a:solidFill>
                      <a:prstDash val="solid"/>
                      <a:round/>
                      <a:headEnd type="none" w="med" len="med"/>
                      <a:tailEnd type="none" w="med" len="med"/>
                    </a:lnB>
                    <a:noFill/>
                  </a:tcPr>
                </a:tc>
                <a:tc>
                  <a:txBody>
                    <a:bodyPr/>
                    <a:lstStyle/>
                    <a:p>
                      <a:pPr algn="r"/>
                      <a:r>
                        <a:rPr lang="en-US" sz="1600" dirty="0">
                          <a:solidFill>
                            <a:srgbClr val="67AEB6"/>
                          </a:solidFill>
                          <a:latin typeface="Gill Sans MT" panose="020B0502020104020203" pitchFamily="34" charset="0"/>
                        </a:rPr>
                        <a:t>1</a:t>
                      </a:r>
                    </a:p>
                  </a:txBody>
                  <a:tcPr anchor="ctr">
                    <a:lnB w="12700" cap="flat" cmpd="sng" algn="ctr">
                      <a:solidFill>
                        <a:schemeClr val="tx1"/>
                      </a:solidFill>
                      <a:prstDash val="solid"/>
                      <a:round/>
                      <a:headEnd type="none" w="med" len="med"/>
                      <a:tailEnd type="none" w="med" len="med"/>
                    </a:lnB>
                    <a:noFill/>
                  </a:tcPr>
                </a:tc>
                <a:tc>
                  <a:txBody>
                    <a:bodyPr/>
                    <a:lstStyle/>
                    <a:p>
                      <a:r>
                        <a:rPr lang="en-US" sz="1600" dirty="0">
                          <a:solidFill>
                            <a:srgbClr val="67AEB6"/>
                          </a:solidFill>
                          <a:latin typeface="Gill Sans MT" panose="020B0502020104020203" pitchFamily="34" charset="0"/>
                        </a:rPr>
                        <a:t>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671849"/>
                  </a:ext>
                </a:extLst>
              </a:tr>
              <a:tr h="182880">
                <a:tc gridSpan="5">
                  <a:txBody>
                    <a:bodyPr/>
                    <a:lstStyle/>
                    <a:p>
                      <a:pPr algn="l"/>
                      <a:r>
                        <a:rPr lang="en-US" sz="1600" dirty="0">
                          <a:solidFill>
                            <a:srgbClr val="67AEB6"/>
                          </a:solidFill>
                          <a:latin typeface="Gill Sans MT" panose="020B0502020104020203" pitchFamily="34" charset="0"/>
                        </a:rPr>
                        <a:t>Total</a:t>
                      </a:r>
                    </a:p>
                  </a:txBody>
                  <a:tcPr anchor="ctr">
                    <a:lnT w="12700" cap="flat" cmpd="sng" algn="ctr">
                      <a:solidFill>
                        <a:schemeClr val="tx1"/>
                      </a:solidFill>
                      <a:prstDash val="solid"/>
                      <a:round/>
                      <a:headEnd type="none" w="med" len="med"/>
                      <a:tailEnd type="none" w="med" len="med"/>
                    </a:lnT>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r"/>
                      <a:r>
                        <a:rPr lang="en-US" sz="1600" dirty="0">
                          <a:solidFill>
                            <a:srgbClr val="67AEB6"/>
                          </a:solidFill>
                          <a:latin typeface="Gill Sans MT" panose="020B0502020104020203" pitchFamily="34" charset="0"/>
                        </a:rPr>
                        <a:t>26</a:t>
                      </a:r>
                    </a:p>
                  </a:txBody>
                  <a:tcPr anchor="ctr">
                    <a:lnT w="12700" cap="flat" cmpd="sng" algn="ctr">
                      <a:solidFill>
                        <a:schemeClr val="tx1"/>
                      </a:solidFill>
                      <a:prstDash val="solid"/>
                      <a:round/>
                      <a:headEnd type="none" w="med" len="med"/>
                      <a:tailEnd type="none" w="med" len="med"/>
                    </a:lnT>
                    <a:noFill/>
                  </a:tcPr>
                </a:tc>
                <a:tc>
                  <a:txBody>
                    <a:bodyPr/>
                    <a:lstStyle/>
                    <a:p>
                      <a:r>
                        <a:rPr lang="en-US" sz="1600" dirty="0">
                          <a:solidFill>
                            <a:srgbClr val="67AEB6"/>
                          </a:solidFill>
                          <a:latin typeface="Gill Sans MT" panose="020B0502020104020203" pitchFamily="34" charset="0"/>
                        </a:rPr>
                        <a:t>Valence 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16094745"/>
                  </a:ext>
                </a:extLst>
              </a:tr>
            </a:tbl>
          </a:graphicData>
        </a:graphic>
      </p:graphicFrame>
      <p:sp>
        <p:nvSpPr>
          <p:cNvPr id="11" name="Rectangle 10">
            <a:extLst>
              <a:ext uri="{FF2B5EF4-FFF2-40B4-BE49-F238E27FC236}">
                <a16:creationId xmlns:a16="http://schemas.microsoft.com/office/drawing/2014/main" id="{1DC95200-EE3B-4D3A-AE44-A5FB87E275A2}"/>
              </a:ext>
            </a:extLst>
          </p:cNvPr>
          <p:cNvSpPr/>
          <p:nvPr/>
        </p:nvSpPr>
        <p:spPr>
          <a:xfrm>
            <a:off x="0" y="940235"/>
            <a:ext cx="3633495" cy="369332"/>
          </a:xfrm>
          <a:prstGeom prst="rect">
            <a:avLst/>
          </a:prstGeom>
        </p:spPr>
        <p:txBody>
          <a:bodyPr wrap="non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Draw the Lewis Structure for ClO</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cxnSp>
        <p:nvCxnSpPr>
          <p:cNvPr id="14" name="Straight Connector 13">
            <a:extLst>
              <a:ext uri="{FF2B5EF4-FFF2-40B4-BE49-F238E27FC236}">
                <a16:creationId xmlns:a16="http://schemas.microsoft.com/office/drawing/2014/main" id="{20E56786-EF1D-4E86-9718-C31E23A9BB5E}"/>
              </a:ext>
            </a:extLst>
          </p:cNvPr>
          <p:cNvCxnSpPr/>
          <p:nvPr/>
        </p:nvCxnSpPr>
        <p:spPr>
          <a:xfrm>
            <a:off x="0" y="1303889"/>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B780FF8-60CF-49FA-9AC0-5A142D55BDC5}"/>
              </a:ext>
            </a:extLst>
          </p:cNvPr>
          <p:cNvSpPr/>
          <p:nvPr/>
        </p:nvSpPr>
        <p:spPr>
          <a:xfrm>
            <a:off x="-11776" y="2077163"/>
            <a:ext cx="5621892" cy="1323439"/>
          </a:xfrm>
          <a:prstGeom prst="rect">
            <a:avLst/>
          </a:prstGeom>
        </p:spPr>
        <p:txBody>
          <a:bodyPr wrap="square">
            <a:spAutoFit/>
          </a:bodyPr>
          <a:lstStyle/>
          <a:p>
            <a:r>
              <a:rPr lang="en-US" altLang="en-US" sz="1600" dirty="0">
                <a:solidFill>
                  <a:schemeClr val="tx1">
                    <a:lumMod val="75000"/>
                    <a:lumOff val="25000"/>
                  </a:schemeClr>
                </a:solidFill>
                <a:latin typeface="Gill Sans MT" panose="020B0502020104020203" pitchFamily="34" charset="0"/>
                <a:cs typeface="Times New Roman" pitchFamily="18" charset="0"/>
              </a:rPr>
              <a:t>2. Draw the skeletal structure of the compound.  The </a:t>
            </a:r>
            <a:r>
              <a:rPr lang="en-US" altLang="en-US" sz="1600" b="1" dirty="0">
                <a:solidFill>
                  <a:srgbClr val="E47588"/>
                </a:solidFill>
                <a:latin typeface="Gill Sans MT" panose="020B0502020104020203" pitchFamily="34" charset="0"/>
                <a:cs typeface="Times New Roman" pitchFamily="18" charset="0"/>
              </a:rPr>
              <a:t>least</a:t>
            </a:r>
            <a:r>
              <a:rPr lang="en-US" altLang="en-US" sz="1600" dirty="0">
                <a:solidFill>
                  <a:schemeClr val="tx1">
                    <a:lumMod val="75000"/>
                    <a:lumOff val="25000"/>
                  </a:schemeClr>
                </a:solidFill>
                <a:latin typeface="Gill Sans MT" panose="020B0502020104020203" pitchFamily="34" charset="0"/>
                <a:cs typeface="Times New Roman" pitchFamily="18" charset="0"/>
              </a:rPr>
              <a:t> electronegative atom is usually the </a:t>
            </a:r>
            <a:r>
              <a:rPr lang="en-US" altLang="en-US" sz="1600" b="1" dirty="0">
                <a:solidFill>
                  <a:srgbClr val="E47588"/>
                </a:solidFill>
                <a:latin typeface="Gill Sans MT" panose="020B0502020104020203" pitchFamily="34" charset="0"/>
                <a:cs typeface="Times New Roman" pitchFamily="18" charset="0"/>
              </a:rPr>
              <a:t>central</a:t>
            </a:r>
            <a:r>
              <a:rPr lang="en-US" altLang="en-US" sz="1600" dirty="0">
                <a:solidFill>
                  <a:schemeClr val="tx1">
                    <a:lumMod val="75000"/>
                    <a:lumOff val="25000"/>
                  </a:schemeClr>
                </a:solidFill>
                <a:latin typeface="Gill Sans MT" panose="020B0502020104020203" pitchFamily="34" charset="0"/>
                <a:cs typeface="Times New Roman" pitchFamily="18" charset="0"/>
              </a:rPr>
              <a:t> </a:t>
            </a:r>
            <a:r>
              <a:rPr lang="en-US" altLang="en-US" sz="1600" b="1" dirty="0">
                <a:solidFill>
                  <a:srgbClr val="E47588"/>
                </a:solidFill>
                <a:latin typeface="Gill Sans MT" panose="020B0502020104020203" pitchFamily="34" charset="0"/>
                <a:cs typeface="Times New Roman" pitchFamily="18" charset="0"/>
              </a:rPr>
              <a:t>atom</a:t>
            </a:r>
            <a:r>
              <a:rPr lang="en-US" altLang="en-US" sz="1600" dirty="0">
                <a:solidFill>
                  <a:schemeClr val="tx1">
                    <a:lumMod val="75000"/>
                    <a:lumOff val="25000"/>
                  </a:schemeClr>
                </a:solidFill>
                <a:latin typeface="Gill Sans MT" panose="020B0502020104020203" pitchFamily="34" charset="0"/>
                <a:cs typeface="Times New Roman" pitchFamily="18" charset="0"/>
              </a:rPr>
              <a:t>. Draw a single covalent bond between the central atom and each of the surrounding atoms. </a:t>
            </a:r>
            <a:r>
              <a:rPr lang="en-US" altLang="en-US" sz="1600" dirty="0">
                <a:solidFill>
                  <a:srgbClr val="67AEB6"/>
                </a:solidFill>
                <a:latin typeface="Gill Sans MT" panose="020B0502020104020203" pitchFamily="34" charset="0"/>
                <a:cs typeface="Times New Roman" pitchFamily="18" charset="0"/>
              </a:rPr>
              <a:t>Chlorine’s electronegativity = 3.0 and oxygen’s electronegativity = 3.5. </a:t>
            </a:r>
            <a:endParaRPr lang="en-US" sz="1600" dirty="0">
              <a:solidFill>
                <a:srgbClr val="67AEB6"/>
              </a:solidFill>
              <a:latin typeface="Gill Sans MT" panose="020B0502020104020203" pitchFamily="34" charset="0"/>
            </a:endParaRPr>
          </a:p>
        </p:txBody>
      </p:sp>
      <p:sp>
        <p:nvSpPr>
          <p:cNvPr id="19" name="TextBox 18">
            <a:extLst>
              <a:ext uri="{FF2B5EF4-FFF2-40B4-BE49-F238E27FC236}">
                <a16:creationId xmlns:a16="http://schemas.microsoft.com/office/drawing/2014/main" id="{541279C0-BF3D-473E-85FE-9528B53FB30E}"/>
              </a:ext>
            </a:extLst>
          </p:cNvPr>
          <p:cNvSpPr txBox="1"/>
          <p:nvPr/>
        </p:nvSpPr>
        <p:spPr>
          <a:xfrm>
            <a:off x="7576234" y="3487964"/>
            <a:ext cx="518091"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Cl</a:t>
            </a:r>
          </a:p>
        </p:txBody>
      </p:sp>
      <p:sp>
        <p:nvSpPr>
          <p:cNvPr id="20" name="TextBox 19">
            <a:extLst>
              <a:ext uri="{FF2B5EF4-FFF2-40B4-BE49-F238E27FC236}">
                <a16:creationId xmlns:a16="http://schemas.microsoft.com/office/drawing/2014/main" id="{0F1EFD59-B719-43EA-9C15-C946ED21B67B}"/>
              </a:ext>
            </a:extLst>
          </p:cNvPr>
          <p:cNvSpPr txBox="1"/>
          <p:nvPr/>
        </p:nvSpPr>
        <p:spPr>
          <a:xfrm>
            <a:off x="6952717" y="3499528"/>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21" name="TextBox 20">
            <a:extLst>
              <a:ext uri="{FF2B5EF4-FFF2-40B4-BE49-F238E27FC236}">
                <a16:creationId xmlns:a16="http://schemas.microsoft.com/office/drawing/2014/main" id="{E7C28224-2249-42A3-A8E9-D8648B45E617}"/>
              </a:ext>
            </a:extLst>
          </p:cNvPr>
          <p:cNvSpPr txBox="1"/>
          <p:nvPr/>
        </p:nvSpPr>
        <p:spPr>
          <a:xfrm>
            <a:off x="7595470" y="2859950"/>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22" name="TextBox 21">
            <a:extLst>
              <a:ext uri="{FF2B5EF4-FFF2-40B4-BE49-F238E27FC236}">
                <a16:creationId xmlns:a16="http://schemas.microsoft.com/office/drawing/2014/main" id="{FE1B069E-863C-4B78-BD23-26A1296E089F}"/>
              </a:ext>
            </a:extLst>
          </p:cNvPr>
          <p:cNvSpPr txBox="1"/>
          <p:nvPr/>
        </p:nvSpPr>
        <p:spPr>
          <a:xfrm>
            <a:off x="8244137" y="3487964"/>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cxnSp>
        <p:nvCxnSpPr>
          <p:cNvPr id="23" name="Straight Connector 22">
            <a:extLst>
              <a:ext uri="{FF2B5EF4-FFF2-40B4-BE49-F238E27FC236}">
                <a16:creationId xmlns:a16="http://schemas.microsoft.com/office/drawing/2014/main" id="{58719228-ADF2-4B6B-A7A6-F9E3BAB6D88D}"/>
              </a:ext>
            </a:extLst>
          </p:cNvPr>
          <p:cNvCxnSpPr/>
          <p:nvPr/>
        </p:nvCxnSpPr>
        <p:spPr>
          <a:xfrm>
            <a:off x="8019558" y="3761138"/>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CBF975-3134-4D57-96A7-29B26A1AA573}"/>
              </a:ext>
            </a:extLst>
          </p:cNvPr>
          <p:cNvCxnSpPr/>
          <p:nvPr/>
        </p:nvCxnSpPr>
        <p:spPr>
          <a:xfrm>
            <a:off x="7357570" y="3767695"/>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09ECD9-CFB4-4FBE-920E-66CEFCF5D790}"/>
              </a:ext>
            </a:extLst>
          </p:cNvPr>
          <p:cNvCxnSpPr>
            <a:cxnSpLocks/>
          </p:cNvCxnSpPr>
          <p:nvPr/>
        </p:nvCxnSpPr>
        <p:spPr>
          <a:xfrm rot="16200000">
            <a:off x="7686528" y="3443845"/>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8857861-B4EE-4B10-B68D-FA8B93417FE7}"/>
              </a:ext>
            </a:extLst>
          </p:cNvPr>
          <p:cNvSpPr/>
          <p:nvPr/>
        </p:nvSpPr>
        <p:spPr>
          <a:xfrm>
            <a:off x="0" y="3542328"/>
            <a:ext cx="6400910" cy="584775"/>
          </a:xfrm>
          <a:prstGeom prst="rect">
            <a:avLst/>
          </a:prstGeom>
        </p:spPr>
        <p:txBody>
          <a:bodyPr wrap="square">
            <a:spAutoFit/>
          </a:bodyPr>
          <a:lstStyle/>
          <a:p>
            <a:pPr eaLnBrk="0" hangingPunct="0">
              <a:buClr>
                <a:srgbClr val="000000"/>
              </a:buClr>
              <a:buSzPct val="100000"/>
              <a:defRPr/>
            </a:pPr>
            <a:r>
              <a:rPr lang="en-US" sz="1600" dirty="0">
                <a:solidFill>
                  <a:schemeClr val="tx1">
                    <a:lumMod val="75000"/>
                    <a:lumOff val="25000"/>
                  </a:schemeClr>
                </a:solidFill>
                <a:latin typeface="Gill Sans MT" panose="020B0502020104020203" pitchFamily="34" charset="0"/>
                <a:cs typeface="Times New Roman" pitchFamily="18" charset="0"/>
              </a:rPr>
              <a:t>3. For each bond in the skeletal structure, subtract two e</a:t>
            </a:r>
            <a:r>
              <a:rPr 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sz="1600" dirty="0">
                <a:solidFill>
                  <a:schemeClr val="tx1">
                    <a:lumMod val="75000"/>
                    <a:lumOff val="25000"/>
                  </a:schemeClr>
                </a:solidFill>
                <a:latin typeface="Gill Sans MT" panose="020B0502020104020203" pitchFamily="34" charset="0"/>
                <a:cs typeface="Times New Roman" pitchFamily="18" charset="0"/>
              </a:rPr>
              <a:t> from the total valence e</a:t>
            </a:r>
            <a:r>
              <a:rPr 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sz="1600" dirty="0">
                <a:solidFill>
                  <a:schemeClr val="tx1">
                    <a:lumMod val="75000"/>
                    <a:lumOff val="25000"/>
                  </a:schemeClr>
                </a:solidFill>
                <a:latin typeface="Gill Sans MT" panose="020B0502020104020203" pitchFamily="34" charset="0"/>
                <a:cs typeface="Times New Roman" pitchFamily="18" charset="0"/>
              </a:rPr>
              <a:t>.</a:t>
            </a:r>
            <a:r>
              <a:rPr lang="en-US" sz="1600" dirty="0">
                <a:solidFill>
                  <a:srgbClr val="67AEB6"/>
                </a:solidFill>
                <a:latin typeface="Gill Sans MT" panose="020B0502020104020203" pitchFamily="34" charset="0"/>
                <a:cs typeface="Times New Roman" pitchFamily="18" charset="0"/>
              </a:rPr>
              <a:t> 3 bonds x 2 </a:t>
            </a:r>
            <a:r>
              <a:rPr lang="en-US" sz="1600" i="1" dirty="0">
                <a:solidFill>
                  <a:srgbClr val="67AEB6"/>
                </a:solidFill>
                <a:latin typeface="Gill Sans MT" panose="020B0502020104020203" pitchFamily="34" charset="0"/>
                <a:cs typeface="Times New Roman" pitchFamily="18" charset="0"/>
              </a:rPr>
              <a:t>e</a:t>
            </a:r>
            <a:r>
              <a:rPr lang="en-US" sz="1600" baseline="30000" dirty="0">
                <a:solidFill>
                  <a:srgbClr val="67AEB6"/>
                </a:solidFill>
                <a:latin typeface="Gill Sans MT" panose="020B0502020104020203" pitchFamily="34" charset="0"/>
                <a:cs typeface="Times New Roman" pitchFamily="18" charset="0"/>
              </a:rPr>
              <a:t>−</a:t>
            </a:r>
            <a:r>
              <a:rPr lang="en-US" sz="1600" dirty="0">
                <a:solidFill>
                  <a:srgbClr val="67AEB6"/>
                </a:solidFill>
                <a:latin typeface="Gill Sans MT" panose="020B0502020104020203" pitchFamily="34" charset="0"/>
                <a:cs typeface="Times New Roman" pitchFamily="18" charset="0"/>
              </a:rPr>
              <a:t> = 6 </a:t>
            </a:r>
            <a:r>
              <a:rPr lang="en-US" sz="1600" i="1" dirty="0">
                <a:solidFill>
                  <a:srgbClr val="67AEB6"/>
                </a:solidFill>
                <a:latin typeface="Gill Sans MT" panose="020B0502020104020203" pitchFamily="34" charset="0"/>
                <a:cs typeface="Times New Roman" pitchFamily="18" charset="0"/>
              </a:rPr>
              <a:t>e</a:t>
            </a:r>
            <a:r>
              <a:rPr lang="en-US" sz="1600" i="1" baseline="30000" dirty="0">
                <a:solidFill>
                  <a:srgbClr val="67AEB6"/>
                </a:solidFill>
                <a:latin typeface="Gill Sans MT" panose="020B0502020104020203" pitchFamily="34" charset="0"/>
                <a:cs typeface="Times New Roman" pitchFamily="18" charset="0"/>
              </a:rPr>
              <a:t>−</a:t>
            </a:r>
            <a:r>
              <a:rPr lang="en-US" sz="1600" dirty="0">
                <a:solidFill>
                  <a:srgbClr val="67AEB6"/>
                </a:solidFill>
                <a:latin typeface="Gill Sans MT" panose="020B0502020104020203" pitchFamily="34" charset="0"/>
                <a:cs typeface="Times New Roman" pitchFamily="18" charset="0"/>
              </a:rPr>
              <a:t>  and 26 – 6 = 20 </a:t>
            </a:r>
            <a:r>
              <a:rPr lang="en-US" sz="1600" i="1" dirty="0">
                <a:solidFill>
                  <a:srgbClr val="67AEB6"/>
                </a:solidFill>
                <a:latin typeface="Gill Sans MT" panose="020B0502020104020203" pitchFamily="34" charset="0"/>
                <a:cs typeface="Times New Roman" pitchFamily="18" charset="0"/>
              </a:rPr>
              <a:t>e</a:t>
            </a:r>
            <a:r>
              <a:rPr lang="en-US" sz="1600" i="1" baseline="30000" dirty="0">
                <a:solidFill>
                  <a:srgbClr val="67AEB6"/>
                </a:solidFill>
                <a:latin typeface="Gill Sans MT" panose="020B0502020104020203" pitchFamily="34" charset="0"/>
                <a:cs typeface="Times New Roman" pitchFamily="18" charset="0"/>
              </a:rPr>
              <a:t>−</a:t>
            </a:r>
            <a:r>
              <a:rPr lang="en-US" sz="1600" dirty="0">
                <a:solidFill>
                  <a:srgbClr val="67AEB6"/>
                </a:solidFill>
                <a:latin typeface="Gill Sans MT" panose="020B0502020104020203" pitchFamily="34" charset="0"/>
                <a:cs typeface="Times New Roman" pitchFamily="18" charset="0"/>
              </a:rPr>
              <a:t>  left over</a:t>
            </a:r>
            <a:r>
              <a:rPr lang="en-US" sz="1600" dirty="0">
                <a:solidFill>
                  <a:schemeClr val="tx1">
                    <a:lumMod val="75000"/>
                    <a:lumOff val="25000"/>
                  </a:schemeClr>
                </a:solidFill>
                <a:latin typeface="Gill Sans MT" panose="020B0502020104020203" pitchFamily="34" charset="0"/>
                <a:cs typeface="Times New Roman" pitchFamily="18" charset="0"/>
              </a:rPr>
              <a:t>.</a:t>
            </a:r>
            <a:endParaRPr lang="en-US" sz="1600" dirty="0">
              <a:solidFill>
                <a:srgbClr val="67AEB6"/>
              </a:solidFill>
              <a:latin typeface="Gill Sans MT" panose="020B0502020104020203" pitchFamily="34" charset="0"/>
              <a:cs typeface="Times New Roman" pitchFamily="18" charset="0"/>
            </a:endParaRPr>
          </a:p>
        </p:txBody>
      </p:sp>
      <p:sp>
        <p:nvSpPr>
          <p:cNvPr id="28" name="Rectangle 27">
            <a:extLst>
              <a:ext uri="{FF2B5EF4-FFF2-40B4-BE49-F238E27FC236}">
                <a16:creationId xmlns:a16="http://schemas.microsoft.com/office/drawing/2014/main" id="{7E08A94E-E66A-416E-BF12-D85A79EB35CD}"/>
              </a:ext>
            </a:extLst>
          </p:cNvPr>
          <p:cNvSpPr/>
          <p:nvPr/>
        </p:nvSpPr>
        <p:spPr>
          <a:xfrm>
            <a:off x="0" y="4251381"/>
            <a:ext cx="9178323" cy="584775"/>
          </a:xfrm>
          <a:prstGeom prst="rect">
            <a:avLst/>
          </a:prstGeom>
        </p:spPr>
        <p:txBody>
          <a:bodyPr wrap="square">
            <a:spAutoFit/>
          </a:bodyPr>
          <a:lstStyle/>
          <a:p>
            <a:r>
              <a:rPr lang="en-US" altLang="en-US" sz="1600" dirty="0">
                <a:solidFill>
                  <a:schemeClr val="tx1">
                    <a:lumMod val="75000"/>
                    <a:lumOff val="25000"/>
                  </a:schemeClr>
                </a:solidFill>
                <a:latin typeface="Gill Sans MT" panose="020B0502020104020203" pitchFamily="34" charset="0"/>
                <a:cs typeface="Times New Roman" pitchFamily="18" charset="0"/>
              </a:rPr>
              <a:t>4. Use the remaining e</a:t>
            </a:r>
            <a:r>
              <a:rPr lang="en-US" alt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 to complete octets of the terminal atoms by placing pairs of e</a:t>
            </a:r>
            <a:r>
              <a:rPr lang="en-US" alt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 on each atom. Complete the octets of the most electronegative atom first.</a:t>
            </a:r>
            <a:r>
              <a:rPr lang="en-US" altLang="en-US" sz="1600" dirty="0">
                <a:solidFill>
                  <a:srgbClr val="67AEB6"/>
                </a:solidFill>
                <a:latin typeface="Gill Sans MT" panose="020B0502020104020203" pitchFamily="34" charset="0"/>
              </a:rPr>
              <a:t> </a:t>
            </a:r>
          </a:p>
        </p:txBody>
      </p:sp>
      <p:sp>
        <p:nvSpPr>
          <p:cNvPr id="39" name="Rectangle 38">
            <a:extLst>
              <a:ext uri="{FF2B5EF4-FFF2-40B4-BE49-F238E27FC236}">
                <a16:creationId xmlns:a16="http://schemas.microsoft.com/office/drawing/2014/main" id="{3BCDABD4-F8C7-40F5-A763-FFA2111E2862}"/>
              </a:ext>
            </a:extLst>
          </p:cNvPr>
          <p:cNvSpPr/>
          <p:nvPr/>
        </p:nvSpPr>
        <p:spPr>
          <a:xfrm>
            <a:off x="0" y="5298886"/>
            <a:ext cx="9144000" cy="584775"/>
          </a:xfrm>
          <a:prstGeom prst="rect">
            <a:avLst/>
          </a:prstGeom>
        </p:spPr>
        <p:txBody>
          <a:bodyPr wrap="square">
            <a:spAutoFit/>
          </a:bodyPr>
          <a:lstStyle/>
          <a:p>
            <a:r>
              <a:rPr lang="en-US" altLang="en-US" sz="1600" dirty="0">
                <a:solidFill>
                  <a:schemeClr val="tx1">
                    <a:lumMod val="75000"/>
                    <a:lumOff val="25000"/>
                  </a:schemeClr>
                </a:solidFill>
                <a:latin typeface="Gill Sans MT" panose="020B0502020104020203" pitchFamily="34" charset="0"/>
                <a:cs typeface="Times New Roman" pitchFamily="18" charset="0"/>
              </a:rPr>
              <a:t>5. Place any remaining e</a:t>
            </a:r>
            <a:r>
              <a:rPr lang="en-US" alt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 on the central atom. </a:t>
            </a:r>
            <a:r>
              <a:rPr lang="en-US" altLang="en-US" sz="1600" dirty="0">
                <a:solidFill>
                  <a:srgbClr val="67AEB6"/>
                </a:solidFill>
                <a:latin typeface="Gill Sans MT" panose="020B0502020104020203" pitchFamily="34" charset="0"/>
              </a:rPr>
              <a:t>Lewis structures for polyatomic ions are enclosed by square brackets and charges.</a:t>
            </a:r>
            <a:endParaRPr lang="en-US" altLang="en-US" dirty="0">
              <a:solidFill>
                <a:srgbClr val="67AEB6"/>
              </a:solidFill>
              <a:latin typeface="Gill Sans MT" panose="020B0502020104020203" pitchFamily="34" charset="0"/>
            </a:endParaRPr>
          </a:p>
        </p:txBody>
      </p:sp>
      <p:sp>
        <p:nvSpPr>
          <p:cNvPr id="41" name="Left Bracket 40">
            <a:extLst>
              <a:ext uri="{FF2B5EF4-FFF2-40B4-BE49-F238E27FC236}">
                <a16:creationId xmlns:a16="http://schemas.microsoft.com/office/drawing/2014/main" id="{939C2C07-0EB0-4E24-B21B-B0C70A0BBC05}"/>
              </a:ext>
            </a:extLst>
          </p:cNvPr>
          <p:cNvSpPr/>
          <p:nvPr/>
        </p:nvSpPr>
        <p:spPr>
          <a:xfrm>
            <a:off x="6835561" y="2761315"/>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ket 41">
            <a:extLst>
              <a:ext uri="{FF2B5EF4-FFF2-40B4-BE49-F238E27FC236}">
                <a16:creationId xmlns:a16="http://schemas.microsoft.com/office/drawing/2014/main" id="{C71FE3BC-6F61-41FD-8FAA-C8221B0EBF3C}"/>
              </a:ext>
            </a:extLst>
          </p:cNvPr>
          <p:cNvSpPr/>
          <p:nvPr/>
        </p:nvSpPr>
        <p:spPr>
          <a:xfrm flipH="1">
            <a:off x="8569353" y="2750698"/>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D00511A8-3582-49B5-B274-0204F8ACAA1D}"/>
              </a:ext>
            </a:extLst>
          </p:cNvPr>
          <p:cNvCxnSpPr/>
          <p:nvPr/>
        </p:nvCxnSpPr>
        <p:spPr>
          <a:xfrm>
            <a:off x="8898447" y="2731648"/>
            <a:ext cx="18822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3C3E4202-0AD9-4034-8809-008070BCE98E}"/>
              </a:ext>
            </a:extLst>
          </p:cNvPr>
          <p:cNvSpPr/>
          <p:nvPr/>
        </p:nvSpPr>
        <p:spPr>
          <a:xfrm>
            <a:off x="0" y="6027003"/>
            <a:ext cx="7099063" cy="830997"/>
          </a:xfrm>
          <a:prstGeom prst="rect">
            <a:avLst/>
          </a:prstGeom>
        </p:spPr>
        <p:txBody>
          <a:bodyPr wrap="square">
            <a:spAutoFit/>
          </a:bodyPr>
          <a:lstStyle/>
          <a:p>
            <a:r>
              <a:rPr lang="en-US" altLang="en-US" sz="1600" dirty="0">
                <a:solidFill>
                  <a:schemeClr val="tx1">
                    <a:lumMod val="75000"/>
                    <a:lumOff val="25000"/>
                  </a:schemeClr>
                </a:solidFill>
                <a:latin typeface="Gill Sans MT" panose="020B0502020104020203" pitchFamily="34" charset="0"/>
                <a:cs typeface="Times New Roman" pitchFamily="18" charset="0"/>
              </a:rPr>
              <a:t>6. If the central atom has </a:t>
            </a:r>
            <a:r>
              <a:rPr lang="en-US" altLang="en-US" sz="1600" dirty="0">
                <a:solidFill>
                  <a:srgbClr val="E47588"/>
                </a:solidFill>
                <a:latin typeface="Gill Sans MT" panose="020B0502020104020203" pitchFamily="34" charset="0"/>
                <a:cs typeface="Times New Roman" pitchFamily="18" charset="0"/>
              </a:rPr>
              <a:t>fewer than eight e</a:t>
            </a:r>
            <a:r>
              <a:rPr lang="en-US" altLang="en-US" sz="1600" baseline="30000" dirty="0">
                <a:solidFill>
                  <a:srgbClr val="E47588"/>
                </a:solidFill>
                <a:latin typeface="Gill Sans MT" panose="020B0502020104020203" pitchFamily="34" charset="0"/>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 move one or more pairs from the terminal atoms to form multiple bonds between the central atom and terminal atoms.</a:t>
            </a:r>
            <a:endParaRPr lang="en-US" sz="1600" dirty="0">
              <a:solidFill>
                <a:schemeClr val="tx1">
                  <a:lumMod val="75000"/>
                  <a:lumOff val="25000"/>
                </a:schemeClr>
              </a:solidFill>
              <a:latin typeface="Gill Sans MT" panose="020B0502020104020203" pitchFamily="34" charset="0"/>
            </a:endParaRPr>
          </a:p>
        </p:txBody>
      </p:sp>
      <p:sp>
        <p:nvSpPr>
          <p:cNvPr id="46" name="Rectangle 45">
            <a:extLst>
              <a:ext uri="{FF2B5EF4-FFF2-40B4-BE49-F238E27FC236}">
                <a16:creationId xmlns:a16="http://schemas.microsoft.com/office/drawing/2014/main" id="{141206C3-57D3-4766-AFDD-84ED8148603D}"/>
              </a:ext>
            </a:extLst>
          </p:cNvPr>
          <p:cNvSpPr/>
          <p:nvPr/>
        </p:nvSpPr>
        <p:spPr>
          <a:xfrm>
            <a:off x="266700" y="4726205"/>
            <a:ext cx="8877300" cy="369332"/>
          </a:xfrm>
          <a:prstGeom prst="rect">
            <a:avLst/>
          </a:prstGeom>
        </p:spPr>
        <p:txBody>
          <a:bodyPr wrap="square">
            <a:spAutoFit/>
          </a:bodyPr>
          <a:lstStyle/>
          <a:p>
            <a:r>
              <a:rPr lang="en-US" altLang="en-US" dirty="0">
                <a:solidFill>
                  <a:srgbClr val="67AEB6"/>
                </a:solidFill>
                <a:latin typeface="Gill Sans MT" panose="020B0502020104020203" pitchFamily="34" charset="0"/>
              </a:rPr>
              <a:t>18 e</a:t>
            </a:r>
            <a:r>
              <a:rPr lang="en-US" altLang="en-US" baseline="30000" dirty="0">
                <a:solidFill>
                  <a:srgbClr val="67AEB6"/>
                </a:solidFill>
                <a:latin typeface="Gill Sans MT" panose="020B0502020104020203" pitchFamily="34" charset="0"/>
              </a:rPr>
              <a:t>–</a:t>
            </a:r>
            <a:r>
              <a:rPr lang="en-US" altLang="en-US" dirty="0">
                <a:solidFill>
                  <a:srgbClr val="67AEB6"/>
                </a:solidFill>
                <a:latin typeface="Gill Sans MT" panose="020B0502020104020203" pitchFamily="34" charset="0"/>
              </a:rPr>
              <a:t> placed on the terminal atoms.  The structure now has a total of 24 valence e</a:t>
            </a:r>
            <a:r>
              <a:rPr lang="en-US" altLang="en-US" baseline="30000" dirty="0">
                <a:solidFill>
                  <a:srgbClr val="67AEB6"/>
                </a:solidFill>
                <a:latin typeface="Gill Sans MT" panose="020B0502020104020203" pitchFamily="34" charset="0"/>
              </a:rPr>
              <a:t>–</a:t>
            </a:r>
            <a:r>
              <a:rPr lang="en-US" altLang="en-US" dirty="0">
                <a:solidFill>
                  <a:srgbClr val="67AEB6"/>
                </a:solidFill>
                <a:latin typeface="Gill Sans MT" panose="020B0502020104020203" pitchFamily="34" charset="0"/>
              </a:rPr>
              <a:t> of the 26. </a:t>
            </a:r>
            <a:endParaRPr lang="en-US" dirty="0"/>
          </a:p>
        </p:txBody>
      </p:sp>
    </p:spTree>
    <p:extLst>
      <p:ext uri="{BB962C8B-B14F-4D97-AF65-F5344CB8AC3E}">
        <p14:creationId xmlns:p14="http://schemas.microsoft.com/office/powerpoint/2010/main" val="90537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40" grpId="0"/>
      <p:bldP spid="7" grpId="0"/>
      <p:bldP spid="16" grpId="0"/>
      <p:bldP spid="19" grpId="0"/>
      <p:bldP spid="20" grpId="0"/>
      <p:bldP spid="21" grpId="0"/>
      <p:bldP spid="22" grpId="0"/>
      <p:bldP spid="26" grpId="0"/>
      <p:bldP spid="28" grpId="0"/>
      <p:bldP spid="39" grpId="0"/>
      <p:bldP spid="41" grpId="0" animBg="1"/>
      <p:bldP spid="42" grpId="0" animBg="1"/>
      <p:bldP spid="45" grpId="0"/>
      <p:bldP spid="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45</a:t>
            </a:fld>
            <a:endParaRPr lang="en-US" dirty="0">
              <a:solidFill>
                <a:schemeClr val="bg1"/>
              </a:solidFill>
            </a:endParaRPr>
          </a:p>
        </p:txBody>
      </p:sp>
      <p:sp>
        <p:nvSpPr>
          <p:cNvPr id="7" name="Rectangle 6">
            <a:extLst>
              <a:ext uri="{FF2B5EF4-FFF2-40B4-BE49-F238E27FC236}">
                <a16:creationId xmlns:a16="http://schemas.microsoft.com/office/drawing/2014/main" id="{1280D1BA-C988-45BB-9DAE-14698DAB6AD6}"/>
              </a:ext>
            </a:extLst>
          </p:cNvPr>
          <p:cNvSpPr/>
          <p:nvPr/>
        </p:nvSpPr>
        <p:spPr>
          <a:xfrm>
            <a:off x="0" y="759819"/>
            <a:ext cx="4749185" cy="386324"/>
          </a:xfrm>
          <a:prstGeom prst="rect">
            <a:avLst/>
          </a:prstGeom>
        </p:spPr>
        <p:txBody>
          <a:bodyPr wrap="non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Draw the Lewis structure for carbonate (CO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p:sp>
        <p:nvSpPr>
          <p:cNvPr id="9" name="Rectangle 2">
            <a:extLst>
              <a:ext uri="{FF2B5EF4-FFF2-40B4-BE49-F238E27FC236}">
                <a16:creationId xmlns:a16="http://schemas.microsoft.com/office/drawing/2014/main" id="{A54BC7B3-1679-415F-88EC-9E9C52E6EC3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Box 85">
            <a:extLst>
              <a:ext uri="{FF2B5EF4-FFF2-40B4-BE49-F238E27FC236}">
                <a16:creationId xmlns:a16="http://schemas.microsoft.com/office/drawing/2014/main" id="{FFFA00B6-7B46-4506-8880-4FF0AA241A64}"/>
              </a:ext>
            </a:extLst>
          </p:cNvPr>
          <p:cNvSpPr txBox="1">
            <a:spLocks noChangeArrowheads="1"/>
          </p:cNvSpPr>
          <p:nvPr/>
        </p:nvSpPr>
        <p:spPr bwMode="auto">
          <a:xfrm rot="5400000">
            <a:off x="5031279" y="214624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1" name="TextBox 85">
            <a:extLst>
              <a:ext uri="{FF2B5EF4-FFF2-40B4-BE49-F238E27FC236}">
                <a16:creationId xmlns:a16="http://schemas.microsoft.com/office/drawing/2014/main" id="{00F98B7F-0E03-4974-A0AA-5D689C40231E}"/>
              </a:ext>
            </a:extLst>
          </p:cNvPr>
          <p:cNvSpPr txBox="1">
            <a:spLocks noChangeArrowheads="1"/>
          </p:cNvSpPr>
          <p:nvPr/>
        </p:nvSpPr>
        <p:spPr bwMode="auto">
          <a:xfrm rot="5400000">
            <a:off x="5689840" y="1499418"/>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3" name="TextBox 85">
            <a:extLst>
              <a:ext uri="{FF2B5EF4-FFF2-40B4-BE49-F238E27FC236}">
                <a16:creationId xmlns:a16="http://schemas.microsoft.com/office/drawing/2014/main" id="{D67BC4D8-508F-43C4-B0B5-C99661A2A5F4}"/>
              </a:ext>
            </a:extLst>
          </p:cNvPr>
          <p:cNvSpPr txBox="1">
            <a:spLocks noChangeArrowheads="1"/>
          </p:cNvSpPr>
          <p:nvPr/>
        </p:nvSpPr>
        <p:spPr bwMode="auto">
          <a:xfrm rot="5400000">
            <a:off x="6064301" y="1504780"/>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4" name="TextBox 85">
            <a:extLst>
              <a:ext uri="{FF2B5EF4-FFF2-40B4-BE49-F238E27FC236}">
                <a16:creationId xmlns:a16="http://schemas.microsoft.com/office/drawing/2014/main" id="{8F9A1130-1A8A-4A8B-91B1-6070E1F33190}"/>
              </a:ext>
            </a:extLst>
          </p:cNvPr>
          <p:cNvSpPr txBox="1">
            <a:spLocks noChangeArrowheads="1"/>
          </p:cNvSpPr>
          <p:nvPr/>
        </p:nvSpPr>
        <p:spPr bwMode="auto">
          <a:xfrm rot="5400000">
            <a:off x="6722466" y="213257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5" name="TextBox 85">
            <a:extLst>
              <a:ext uri="{FF2B5EF4-FFF2-40B4-BE49-F238E27FC236}">
                <a16:creationId xmlns:a16="http://schemas.microsoft.com/office/drawing/2014/main" id="{6846F2C8-5683-4FA4-8F93-2486F2D99181}"/>
              </a:ext>
            </a:extLst>
          </p:cNvPr>
          <p:cNvSpPr txBox="1">
            <a:spLocks noChangeArrowheads="1"/>
          </p:cNvSpPr>
          <p:nvPr/>
        </p:nvSpPr>
        <p:spPr bwMode="auto">
          <a:xfrm>
            <a:off x="5264188" y="1971374"/>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6" name="TextBox 85">
            <a:extLst>
              <a:ext uri="{FF2B5EF4-FFF2-40B4-BE49-F238E27FC236}">
                <a16:creationId xmlns:a16="http://schemas.microsoft.com/office/drawing/2014/main" id="{348AB307-9D18-4CA3-B80A-366F4B7ED9E5}"/>
              </a:ext>
            </a:extLst>
          </p:cNvPr>
          <p:cNvSpPr txBox="1">
            <a:spLocks noChangeArrowheads="1"/>
          </p:cNvSpPr>
          <p:nvPr/>
        </p:nvSpPr>
        <p:spPr bwMode="auto">
          <a:xfrm>
            <a:off x="5264188" y="238412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7" name="TextBox 85">
            <a:extLst>
              <a:ext uri="{FF2B5EF4-FFF2-40B4-BE49-F238E27FC236}">
                <a16:creationId xmlns:a16="http://schemas.microsoft.com/office/drawing/2014/main" id="{9D3C6819-5556-4038-9F6D-654C89A59AB0}"/>
              </a:ext>
            </a:extLst>
          </p:cNvPr>
          <p:cNvSpPr txBox="1">
            <a:spLocks noChangeArrowheads="1"/>
          </p:cNvSpPr>
          <p:nvPr/>
        </p:nvSpPr>
        <p:spPr bwMode="auto">
          <a:xfrm>
            <a:off x="6561888" y="238412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8" name="TextBox 85">
            <a:extLst>
              <a:ext uri="{FF2B5EF4-FFF2-40B4-BE49-F238E27FC236}">
                <a16:creationId xmlns:a16="http://schemas.microsoft.com/office/drawing/2014/main" id="{C00A8A5C-C472-46F3-B09B-DF6153202F0F}"/>
              </a:ext>
            </a:extLst>
          </p:cNvPr>
          <p:cNvSpPr txBox="1">
            <a:spLocks noChangeArrowheads="1"/>
          </p:cNvSpPr>
          <p:nvPr/>
        </p:nvSpPr>
        <p:spPr bwMode="auto">
          <a:xfrm>
            <a:off x="6568643" y="1971374"/>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9" name="TextBox 85">
            <a:extLst>
              <a:ext uri="{FF2B5EF4-FFF2-40B4-BE49-F238E27FC236}">
                <a16:creationId xmlns:a16="http://schemas.microsoft.com/office/drawing/2014/main" id="{9B66E13A-0DEF-4EE7-A93A-3B0AD64A96DD}"/>
              </a:ext>
            </a:extLst>
          </p:cNvPr>
          <p:cNvSpPr txBox="1">
            <a:spLocks noChangeArrowheads="1"/>
          </p:cNvSpPr>
          <p:nvPr/>
        </p:nvSpPr>
        <p:spPr bwMode="auto">
          <a:xfrm>
            <a:off x="5912593" y="1334931"/>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21" name="TextBox 20">
            <a:extLst>
              <a:ext uri="{FF2B5EF4-FFF2-40B4-BE49-F238E27FC236}">
                <a16:creationId xmlns:a16="http://schemas.microsoft.com/office/drawing/2014/main" id="{9DDE9ED1-7C0F-45F8-83FC-FD14B74458E5}"/>
              </a:ext>
            </a:extLst>
          </p:cNvPr>
          <p:cNvSpPr txBox="1"/>
          <p:nvPr/>
        </p:nvSpPr>
        <p:spPr>
          <a:xfrm>
            <a:off x="5896128" y="2061580"/>
            <a:ext cx="439544"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C</a:t>
            </a:r>
          </a:p>
        </p:txBody>
      </p:sp>
      <p:sp>
        <p:nvSpPr>
          <p:cNvPr id="22" name="TextBox 21">
            <a:extLst>
              <a:ext uri="{FF2B5EF4-FFF2-40B4-BE49-F238E27FC236}">
                <a16:creationId xmlns:a16="http://schemas.microsoft.com/office/drawing/2014/main" id="{D668634C-3957-4C0D-A0E1-B9EB63ADFD2D}"/>
              </a:ext>
            </a:extLst>
          </p:cNvPr>
          <p:cNvSpPr txBox="1"/>
          <p:nvPr/>
        </p:nvSpPr>
        <p:spPr>
          <a:xfrm>
            <a:off x="5241835" y="2073144"/>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23" name="TextBox 22">
            <a:extLst>
              <a:ext uri="{FF2B5EF4-FFF2-40B4-BE49-F238E27FC236}">
                <a16:creationId xmlns:a16="http://schemas.microsoft.com/office/drawing/2014/main" id="{E17BFE20-23A3-4982-970C-4D506E088880}"/>
              </a:ext>
            </a:extLst>
          </p:cNvPr>
          <p:cNvSpPr txBox="1"/>
          <p:nvPr/>
        </p:nvSpPr>
        <p:spPr>
          <a:xfrm>
            <a:off x="5884588" y="1433566"/>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24" name="TextBox 23">
            <a:extLst>
              <a:ext uri="{FF2B5EF4-FFF2-40B4-BE49-F238E27FC236}">
                <a16:creationId xmlns:a16="http://schemas.microsoft.com/office/drawing/2014/main" id="{AC2CBCC8-87A7-469F-9054-DD70983464E9}"/>
              </a:ext>
            </a:extLst>
          </p:cNvPr>
          <p:cNvSpPr txBox="1"/>
          <p:nvPr/>
        </p:nvSpPr>
        <p:spPr>
          <a:xfrm>
            <a:off x="6533255" y="2061580"/>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cxnSp>
        <p:nvCxnSpPr>
          <p:cNvPr id="25" name="Straight Connector 24">
            <a:extLst>
              <a:ext uri="{FF2B5EF4-FFF2-40B4-BE49-F238E27FC236}">
                <a16:creationId xmlns:a16="http://schemas.microsoft.com/office/drawing/2014/main" id="{853D6974-5AE1-40D2-820D-CBCB65EDFCBC}"/>
              </a:ext>
            </a:extLst>
          </p:cNvPr>
          <p:cNvCxnSpPr/>
          <p:nvPr/>
        </p:nvCxnSpPr>
        <p:spPr>
          <a:xfrm>
            <a:off x="6308676" y="2334754"/>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DC1D9B-3B48-41F1-B8C6-414C69F95D4E}"/>
              </a:ext>
            </a:extLst>
          </p:cNvPr>
          <p:cNvCxnSpPr/>
          <p:nvPr/>
        </p:nvCxnSpPr>
        <p:spPr>
          <a:xfrm>
            <a:off x="5646688" y="234131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70DE731-96FE-42B2-AFBF-CFD37BF0A606}"/>
              </a:ext>
            </a:extLst>
          </p:cNvPr>
          <p:cNvCxnSpPr>
            <a:cxnSpLocks/>
          </p:cNvCxnSpPr>
          <p:nvPr/>
        </p:nvCxnSpPr>
        <p:spPr>
          <a:xfrm rot="16200000">
            <a:off x="5975646" y="201746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4862E3D7-FFD0-4F40-8F17-836AF7FC4F5F}"/>
              </a:ext>
            </a:extLst>
          </p:cNvPr>
          <p:cNvSpPr/>
          <p:nvPr/>
        </p:nvSpPr>
        <p:spPr>
          <a:xfrm>
            <a:off x="5124679" y="1334931"/>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ket 28">
            <a:extLst>
              <a:ext uri="{FF2B5EF4-FFF2-40B4-BE49-F238E27FC236}">
                <a16:creationId xmlns:a16="http://schemas.microsoft.com/office/drawing/2014/main" id="{F262DC83-3F4D-4633-8B0E-6609A5C5B265}"/>
              </a:ext>
            </a:extLst>
          </p:cNvPr>
          <p:cNvSpPr/>
          <p:nvPr/>
        </p:nvSpPr>
        <p:spPr>
          <a:xfrm flipH="1">
            <a:off x="6858471" y="1324314"/>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A5AA04A8-920F-4530-B6C0-29FF10C56D2C}"/>
              </a:ext>
            </a:extLst>
          </p:cNvPr>
          <p:cNvSpPr txBox="1"/>
          <p:nvPr/>
        </p:nvSpPr>
        <p:spPr>
          <a:xfrm>
            <a:off x="7105008" y="1007469"/>
            <a:ext cx="543739"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–2</a:t>
            </a:r>
          </a:p>
        </p:txBody>
      </p:sp>
      <p:graphicFrame>
        <p:nvGraphicFramePr>
          <p:cNvPr id="32" name="Table 9">
            <a:extLst>
              <a:ext uri="{FF2B5EF4-FFF2-40B4-BE49-F238E27FC236}">
                <a16:creationId xmlns:a16="http://schemas.microsoft.com/office/drawing/2014/main" id="{59A37BD1-EC6C-4C70-93AC-5AD2DF392318}"/>
              </a:ext>
            </a:extLst>
          </p:cNvPr>
          <p:cNvGraphicFramePr>
            <a:graphicFrameLocks noGrp="1"/>
          </p:cNvGraphicFramePr>
          <p:nvPr>
            <p:extLst>
              <p:ext uri="{D42A27DB-BD31-4B8C-83A1-F6EECF244321}">
                <p14:modId xmlns:p14="http://schemas.microsoft.com/office/powerpoint/2010/main" val="317231280"/>
              </p:ext>
            </p:extLst>
          </p:nvPr>
        </p:nvGraphicFramePr>
        <p:xfrm>
          <a:off x="75717" y="1301436"/>
          <a:ext cx="3476444" cy="1341120"/>
        </p:xfrm>
        <a:graphic>
          <a:graphicData uri="http://schemas.openxmlformats.org/drawingml/2006/table">
            <a:tbl>
              <a:tblPr firstRow="1" bandRow="1">
                <a:tableStyleId>{5C22544A-7EE6-4342-B048-85BDC9FD1C3A}</a:tableStyleId>
              </a:tblPr>
              <a:tblGrid>
                <a:gridCol w="904055">
                  <a:extLst>
                    <a:ext uri="{9D8B030D-6E8A-4147-A177-3AD203B41FA5}">
                      <a16:colId xmlns:a16="http://schemas.microsoft.com/office/drawing/2014/main" val="2150372492"/>
                    </a:ext>
                  </a:extLst>
                </a:gridCol>
                <a:gridCol w="240730">
                  <a:extLst>
                    <a:ext uri="{9D8B030D-6E8A-4147-A177-3AD203B41FA5}">
                      <a16:colId xmlns:a16="http://schemas.microsoft.com/office/drawing/2014/main" val="4289607609"/>
                    </a:ext>
                  </a:extLst>
                </a:gridCol>
                <a:gridCol w="264255">
                  <a:extLst>
                    <a:ext uri="{9D8B030D-6E8A-4147-A177-3AD203B41FA5}">
                      <a16:colId xmlns:a16="http://schemas.microsoft.com/office/drawing/2014/main" val="1786926526"/>
                    </a:ext>
                  </a:extLst>
                </a:gridCol>
                <a:gridCol w="279799">
                  <a:extLst>
                    <a:ext uri="{9D8B030D-6E8A-4147-A177-3AD203B41FA5}">
                      <a16:colId xmlns:a16="http://schemas.microsoft.com/office/drawing/2014/main" val="2827291827"/>
                    </a:ext>
                  </a:extLst>
                </a:gridCol>
                <a:gridCol w="272028">
                  <a:extLst>
                    <a:ext uri="{9D8B030D-6E8A-4147-A177-3AD203B41FA5}">
                      <a16:colId xmlns:a16="http://schemas.microsoft.com/office/drawing/2014/main" val="3136246117"/>
                    </a:ext>
                  </a:extLst>
                </a:gridCol>
                <a:gridCol w="396382">
                  <a:extLst>
                    <a:ext uri="{9D8B030D-6E8A-4147-A177-3AD203B41FA5}">
                      <a16:colId xmlns:a16="http://schemas.microsoft.com/office/drawing/2014/main" val="1298301755"/>
                    </a:ext>
                  </a:extLst>
                </a:gridCol>
                <a:gridCol w="1119195">
                  <a:extLst>
                    <a:ext uri="{9D8B030D-6E8A-4147-A177-3AD203B41FA5}">
                      <a16:colId xmlns:a16="http://schemas.microsoft.com/office/drawing/2014/main" val="288272819"/>
                    </a:ext>
                  </a:extLst>
                </a:gridCol>
              </a:tblGrid>
              <a:tr h="182880">
                <a:tc>
                  <a:txBody>
                    <a:bodyPr/>
                    <a:lstStyle/>
                    <a:p>
                      <a:r>
                        <a:rPr lang="en-US" sz="1600" b="0" dirty="0">
                          <a:solidFill>
                            <a:srgbClr val="67AEB6"/>
                          </a:solidFill>
                          <a:latin typeface="Gill Sans MT" panose="020B0502020104020203" pitchFamily="34" charset="0"/>
                        </a:rPr>
                        <a:t>C:</a:t>
                      </a:r>
                    </a:p>
                  </a:txBody>
                  <a:tcPr anchor="ctr">
                    <a:noFill/>
                  </a:tcPr>
                </a:tc>
                <a:tc>
                  <a:txBody>
                    <a:bodyPr/>
                    <a:lstStyle/>
                    <a:p>
                      <a:r>
                        <a:rPr lang="en-US" sz="1600" b="0" dirty="0">
                          <a:solidFill>
                            <a:srgbClr val="67AEB6"/>
                          </a:solidFill>
                          <a:latin typeface="Gill Sans MT" panose="020B0502020104020203" pitchFamily="34" charset="0"/>
                        </a:rPr>
                        <a:t>1</a:t>
                      </a:r>
                    </a:p>
                  </a:txBody>
                  <a:tcPr anchor="ctr">
                    <a:noFill/>
                  </a:tcPr>
                </a:tc>
                <a:tc>
                  <a:txBody>
                    <a:bodyPr/>
                    <a:lstStyle/>
                    <a:p>
                      <a:r>
                        <a:rPr lang="en-US" sz="1600" b="0" dirty="0">
                          <a:solidFill>
                            <a:srgbClr val="67AEB6"/>
                          </a:solidFill>
                          <a:latin typeface="Gill Sans MT" panose="020B0502020104020203" pitchFamily="34" charset="0"/>
                        </a:rPr>
                        <a:t>x</a:t>
                      </a:r>
                    </a:p>
                  </a:txBody>
                  <a:tcPr anchor="ctr">
                    <a:noFill/>
                  </a:tcPr>
                </a:tc>
                <a:tc>
                  <a:txBody>
                    <a:bodyPr/>
                    <a:lstStyle/>
                    <a:p>
                      <a:r>
                        <a:rPr lang="en-US" sz="1600" b="0" dirty="0">
                          <a:solidFill>
                            <a:srgbClr val="67AEB6"/>
                          </a:solidFill>
                          <a:latin typeface="Gill Sans MT" panose="020B0502020104020203" pitchFamily="34" charset="0"/>
                        </a:rPr>
                        <a:t>4</a:t>
                      </a:r>
                    </a:p>
                  </a:txBody>
                  <a:tcPr anchor="ctr">
                    <a:noFill/>
                  </a:tcPr>
                </a:tc>
                <a:tc>
                  <a:txBody>
                    <a:bodyPr/>
                    <a:lstStyle/>
                    <a:p>
                      <a:r>
                        <a:rPr lang="en-US" sz="1600" b="0" dirty="0">
                          <a:solidFill>
                            <a:srgbClr val="67AEB6"/>
                          </a:solidFill>
                          <a:latin typeface="Gill Sans MT" panose="020B0502020104020203" pitchFamily="34" charset="0"/>
                        </a:rPr>
                        <a:t>=</a:t>
                      </a:r>
                    </a:p>
                  </a:txBody>
                  <a:tcPr anchor="ctr">
                    <a:noFill/>
                  </a:tcPr>
                </a:tc>
                <a:tc>
                  <a:txBody>
                    <a:bodyPr/>
                    <a:lstStyle/>
                    <a:p>
                      <a:pPr algn="r"/>
                      <a:r>
                        <a:rPr lang="en-US" sz="1600" b="0" dirty="0">
                          <a:solidFill>
                            <a:srgbClr val="67AEB6"/>
                          </a:solidFill>
                          <a:latin typeface="Gill Sans MT" panose="020B0502020104020203" pitchFamily="34" charset="0"/>
                        </a:rPr>
                        <a:t>4</a:t>
                      </a:r>
                    </a:p>
                  </a:txBody>
                  <a:tcPr anchor="ctr">
                    <a:noFill/>
                  </a:tcPr>
                </a:tc>
                <a:tc>
                  <a:txBody>
                    <a:bodyPr/>
                    <a:lstStyle/>
                    <a:p>
                      <a:r>
                        <a:rPr lang="en-US" sz="1600" b="0" dirty="0">
                          <a:solidFill>
                            <a:srgbClr val="67AEB6"/>
                          </a:solidFill>
                          <a:latin typeface="Gill Sans MT" panose="020B0502020104020203" pitchFamily="34" charset="0"/>
                        </a:rPr>
                        <a:t>e</a:t>
                      </a:r>
                      <a:r>
                        <a:rPr lang="en-US" sz="1600" b="0" baseline="30000" dirty="0">
                          <a:solidFill>
                            <a:srgbClr val="67AEB6"/>
                          </a:solidFill>
                          <a:latin typeface="Gill Sans MT" panose="020B0502020104020203" pitchFamily="34" charset="0"/>
                        </a:rPr>
                        <a:t>–</a:t>
                      </a:r>
                      <a:endParaRPr lang="en-US" sz="1600" b="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3580159129"/>
                  </a:ext>
                </a:extLst>
              </a:tr>
              <a:tr h="182880">
                <a:tc>
                  <a:txBody>
                    <a:bodyPr/>
                    <a:lstStyle/>
                    <a:p>
                      <a:r>
                        <a:rPr lang="en-US" sz="1600" dirty="0">
                          <a:solidFill>
                            <a:srgbClr val="67AEB6"/>
                          </a:solidFill>
                          <a:latin typeface="Gill Sans MT" panose="020B0502020104020203" pitchFamily="34" charset="0"/>
                        </a:rPr>
                        <a:t>O:</a:t>
                      </a:r>
                    </a:p>
                  </a:txBody>
                  <a:tcPr anchor="ctr">
                    <a:noFill/>
                  </a:tcPr>
                </a:tc>
                <a:tc>
                  <a:txBody>
                    <a:bodyPr/>
                    <a:lstStyle/>
                    <a:p>
                      <a:r>
                        <a:rPr lang="en-US" sz="1600" dirty="0">
                          <a:solidFill>
                            <a:srgbClr val="67AEB6"/>
                          </a:solidFill>
                          <a:latin typeface="Gill Sans MT" panose="020B0502020104020203" pitchFamily="34" charset="0"/>
                        </a:rPr>
                        <a:t>3</a:t>
                      </a:r>
                    </a:p>
                  </a:txBody>
                  <a:tcPr anchor="ctr">
                    <a:noFill/>
                  </a:tcPr>
                </a:tc>
                <a:tc>
                  <a:txBody>
                    <a:bodyPr/>
                    <a:lstStyle/>
                    <a:p>
                      <a:r>
                        <a:rPr lang="en-US" sz="1600" dirty="0">
                          <a:solidFill>
                            <a:srgbClr val="67AEB6"/>
                          </a:solidFill>
                          <a:latin typeface="Gill Sans MT" panose="020B0502020104020203" pitchFamily="34" charset="0"/>
                        </a:rPr>
                        <a:t>x</a:t>
                      </a:r>
                    </a:p>
                  </a:txBody>
                  <a:tcPr anchor="ctr">
                    <a:noFill/>
                  </a:tcPr>
                </a:tc>
                <a:tc>
                  <a:txBody>
                    <a:bodyPr/>
                    <a:lstStyle/>
                    <a:p>
                      <a:r>
                        <a:rPr lang="en-US" sz="1600" dirty="0">
                          <a:solidFill>
                            <a:srgbClr val="67AEB6"/>
                          </a:solidFill>
                          <a:latin typeface="Gill Sans MT" panose="020B0502020104020203" pitchFamily="34" charset="0"/>
                        </a:rPr>
                        <a:t>6</a:t>
                      </a:r>
                    </a:p>
                  </a:txBody>
                  <a:tcPr anchor="ctr">
                    <a:noFill/>
                  </a:tcPr>
                </a:tc>
                <a:tc>
                  <a:txBody>
                    <a:bodyPr/>
                    <a:lstStyle/>
                    <a:p>
                      <a:r>
                        <a:rPr lang="en-US" sz="1600" dirty="0">
                          <a:solidFill>
                            <a:srgbClr val="67AEB6"/>
                          </a:solidFill>
                          <a:latin typeface="Gill Sans MT" panose="020B0502020104020203" pitchFamily="34" charset="0"/>
                        </a:rPr>
                        <a:t>=</a:t>
                      </a:r>
                    </a:p>
                  </a:txBody>
                  <a:tcPr anchor="ctr">
                    <a:noFill/>
                  </a:tcPr>
                </a:tc>
                <a:tc>
                  <a:txBody>
                    <a:bodyPr/>
                    <a:lstStyle/>
                    <a:p>
                      <a:pPr algn="r"/>
                      <a:r>
                        <a:rPr lang="en-US" sz="1600" dirty="0">
                          <a:solidFill>
                            <a:srgbClr val="67AEB6"/>
                          </a:solidFill>
                          <a:latin typeface="Gill Sans MT" panose="020B0502020104020203" pitchFamily="34" charset="0"/>
                        </a:rPr>
                        <a:t>18</a:t>
                      </a:r>
                    </a:p>
                  </a:txBody>
                  <a:tcPr anchor="ctr">
                    <a:noFill/>
                  </a:tcPr>
                </a:tc>
                <a:tc>
                  <a:txBody>
                    <a:bodyPr/>
                    <a:lstStyle/>
                    <a:p>
                      <a:r>
                        <a:rPr lang="en-US" sz="1600" baseline="0" dirty="0">
                          <a:solidFill>
                            <a:srgbClr val="67AEB6"/>
                          </a:solidFill>
                          <a:latin typeface="Gill Sans MT" panose="020B0502020104020203" pitchFamily="34" charset="0"/>
                        </a:rPr>
                        <a:t>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1132335847"/>
                  </a:ext>
                </a:extLst>
              </a:tr>
              <a:tr h="182880">
                <a:tc gridSpan="4">
                  <a:txBody>
                    <a:bodyPr/>
                    <a:lstStyle/>
                    <a:p>
                      <a:pPr algn="l"/>
                      <a:r>
                        <a:rPr lang="en-US" sz="1600" dirty="0">
                          <a:solidFill>
                            <a:srgbClr val="67AEB6"/>
                          </a:solidFill>
                          <a:latin typeface="Gill Sans MT" panose="020B0502020104020203" pitchFamily="34" charset="0"/>
                        </a:rPr>
                        <a:t>Charge:</a:t>
                      </a:r>
                    </a:p>
                  </a:txBody>
                  <a:tcPr anchor="ctr">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a:txBody>
                    <a:bodyPr/>
                    <a:lstStyle/>
                    <a:p>
                      <a:r>
                        <a:rPr lang="en-US" sz="1600" dirty="0">
                          <a:solidFill>
                            <a:srgbClr val="67AEB6"/>
                          </a:solidFill>
                          <a:latin typeface="Gill Sans MT" panose="020B0502020104020203" pitchFamily="34" charset="0"/>
                        </a:rPr>
                        <a:t>=</a:t>
                      </a:r>
                    </a:p>
                  </a:txBody>
                  <a:tcPr anchor="ctr">
                    <a:lnB w="12700" cap="flat" cmpd="sng" algn="ctr">
                      <a:solidFill>
                        <a:schemeClr val="tx1"/>
                      </a:solidFill>
                      <a:prstDash val="solid"/>
                      <a:round/>
                      <a:headEnd type="none" w="med" len="med"/>
                      <a:tailEnd type="none" w="med" len="med"/>
                    </a:lnB>
                    <a:noFill/>
                  </a:tcPr>
                </a:tc>
                <a:tc>
                  <a:txBody>
                    <a:bodyPr/>
                    <a:lstStyle/>
                    <a:p>
                      <a:pPr algn="r"/>
                      <a:r>
                        <a:rPr lang="en-US" sz="1600" dirty="0">
                          <a:solidFill>
                            <a:srgbClr val="67AEB6"/>
                          </a:solidFill>
                          <a:latin typeface="Gill Sans MT" panose="020B0502020104020203" pitchFamily="34" charset="0"/>
                        </a:rPr>
                        <a:t>2</a:t>
                      </a:r>
                    </a:p>
                  </a:txBody>
                  <a:tcPr anchor="ctr">
                    <a:lnB w="12700" cap="flat" cmpd="sng" algn="ctr">
                      <a:solidFill>
                        <a:schemeClr val="tx1"/>
                      </a:solidFill>
                      <a:prstDash val="solid"/>
                      <a:round/>
                      <a:headEnd type="none" w="med" len="med"/>
                      <a:tailEnd type="none" w="med" len="med"/>
                    </a:lnB>
                    <a:noFill/>
                  </a:tcPr>
                </a:tc>
                <a:tc>
                  <a:txBody>
                    <a:bodyPr/>
                    <a:lstStyle/>
                    <a:p>
                      <a:r>
                        <a:rPr lang="en-US" sz="1600" dirty="0">
                          <a:solidFill>
                            <a:srgbClr val="67AEB6"/>
                          </a:solidFill>
                          <a:latin typeface="Gill Sans MT" panose="020B0502020104020203" pitchFamily="34" charset="0"/>
                        </a:rPr>
                        <a:t>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671849"/>
                  </a:ext>
                </a:extLst>
              </a:tr>
              <a:tr h="182880">
                <a:tc gridSpan="5">
                  <a:txBody>
                    <a:bodyPr/>
                    <a:lstStyle/>
                    <a:p>
                      <a:pPr algn="l"/>
                      <a:r>
                        <a:rPr lang="en-US" sz="1600" dirty="0">
                          <a:solidFill>
                            <a:srgbClr val="67AEB6"/>
                          </a:solidFill>
                          <a:latin typeface="Gill Sans MT" panose="020B0502020104020203" pitchFamily="34" charset="0"/>
                        </a:rPr>
                        <a:t>Total</a:t>
                      </a:r>
                    </a:p>
                  </a:txBody>
                  <a:tcPr anchor="ctr">
                    <a:lnT w="12700" cap="flat" cmpd="sng" algn="ctr">
                      <a:solidFill>
                        <a:schemeClr val="tx1"/>
                      </a:solidFill>
                      <a:prstDash val="solid"/>
                      <a:round/>
                      <a:headEnd type="none" w="med" len="med"/>
                      <a:tailEnd type="none" w="med" len="med"/>
                    </a:lnT>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r"/>
                      <a:r>
                        <a:rPr lang="en-US" sz="1600" dirty="0">
                          <a:solidFill>
                            <a:srgbClr val="67AEB6"/>
                          </a:solidFill>
                          <a:latin typeface="Gill Sans MT" panose="020B0502020104020203" pitchFamily="34" charset="0"/>
                        </a:rPr>
                        <a:t>24</a:t>
                      </a:r>
                    </a:p>
                  </a:txBody>
                  <a:tcPr anchor="ctr">
                    <a:lnT w="12700" cap="flat" cmpd="sng" algn="ctr">
                      <a:solidFill>
                        <a:schemeClr val="tx1"/>
                      </a:solidFill>
                      <a:prstDash val="solid"/>
                      <a:round/>
                      <a:headEnd type="none" w="med" len="med"/>
                      <a:tailEnd type="none" w="med" len="med"/>
                    </a:lnT>
                    <a:noFill/>
                  </a:tcPr>
                </a:tc>
                <a:tc>
                  <a:txBody>
                    <a:bodyPr/>
                    <a:lstStyle/>
                    <a:p>
                      <a:r>
                        <a:rPr lang="en-US" sz="1600" dirty="0">
                          <a:solidFill>
                            <a:srgbClr val="67AEB6"/>
                          </a:solidFill>
                          <a:latin typeface="Gill Sans MT" panose="020B0502020104020203" pitchFamily="34" charset="0"/>
                        </a:rPr>
                        <a:t>Valence 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16094745"/>
                  </a:ext>
                </a:extLst>
              </a:tr>
            </a:tbl>
          </a:graphicData>
        </a:graphic>
      </p:graphicFrame>
      <p:sp>
        <p:nvSpPr>
          <p:cNvPr id="33" name="Rectangle 32">
            <a:extLst>
              <a:ext uri="{FF2B5EF4-FFF2-40B4-BE49-F238E27FC236}">
                <a16:creationId xmlns:a16="http://schemas.microsoft.com/office/drawing/2014/main" id="{44C6A0E4-8F6A-47FD-AE37-9262D123AF90}"/>
              </a:ext>
            </a:extLst>
          </p:cNvPr>
          <p:cNvSpPr/>
          <p:nvPr/>
        </p:nvSpPr>
        <p:spPr>
          <a:xfrm>
            <a:off x="-1" y="2747917"/>
            <a:ext cx="9144001" cy="636841"/>
          </a:xfrm>
          <a:prstGeom prst="rect">
            <a:avLst/>
          </a:prstGeom>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The center carbon does not have 8 e</a:t>
            </a:r>
            <a:r>
              <a:rPr lang="en-US" altLang="en-US" sz="16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around it. One pair must be moved from the outermost atoms to form a double bond. You should move e</a:t>
            </a:r>
            <a:r>
              <a:rPr lang="en-US" altLang="en-US" sz="16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from the least electronegative of the outermost atoms.</a:t>
            </a:r>
          </a:p>
        </p:txBody>
      </p:sp>
      <p:sp>
        <p:nvSpPr>
          <p:cNvPr id="53" name="TextBox 52">
            <a:extLst>
              <a:ext uri="{FF2B5EF4-FFF2-40B4-BE49-F238E27FC236}">
                <a16:creationId xmlns:a16="http://schemas.microsoft.com/office/drawing/2014/main" id="{7C5AEC36-CC4F-4191-8CF3-AD84F3ABA030}"/>
              </a:ext>
            </a:extLst>
          </p:cNvPr>
          <p:cNvSpPr txBox="1"/>
          <p:nvPr/>
        </p:nvSpPr>
        <p:spPr>
          <a:xfrm>
            <a:off x="5330990" y="2150374"/>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54" name="TextBox 53">
            <a:extLst>
              <a:ext uri="{FF2B5EF4-FFF2-40B4-BE49-F238E27FC236}">
                <a16:creationId xmlns:a16="http://schemas.microsoft.com/office/drawing/2014/main" id="{F2469EEC-1C19-44C3-9FF7-B768DA006502}"/>
              </a:ext>
            </a:extLst>
          </p:cNvPr>
          <p:cNvSpPr txBox="1"/>
          <p:nvPr/>
        </p:nvSpPr>
        <p:spPr>
          <a:xfrm>
            <a:off x="5974419" y="1508669"/>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2</a:t>
            </a:r>
          </a:p>
        </p:txBody>
      </p:sp>
      <p:sp>
        <p:nvSpPr>
          <p:cNvPr id="55" name="TextBox 54">
            <a:extLst>
              <a:ext uri="{FF2B5EF4-FFF2-40B4-BE49-F238E27FC236}">
                <a16:creationId xmlns:a16="http://schemas.microsoft.com/office/drawing/2014/main" id="{365D92BF-5676-4F75-850C-2424422537A6}"/>
              </a:ext>
            </a:extLst>
          </p:cNvPr>
          <p:cNvSpPr txBox="1"/>
          <p:nvPr/>
        </p:nvSpPr>
        <p:spPr>
          <a:xfrm>
            <a:off x="6626983" y="2139132"/>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a:t>
            </a:r>
          </a:p>
        </p:txBody>
      </p:sp>
      <p:grpSp>
        <p:nvGrpSpPr>
          <p:cNvPr id="221" name="Group 220">
            <a:extLst>
              <a:ext uri="{FF2B5EF4-FFF2-40B4-BE49-F238E27FC236}">
                <a16:creationId xmlns:a16="http://schemas.microsoft.com/office/drawing/2014/main" id="{D6A7FC39-87D8-4FEC-99DA-98099B5E46FD}"/>
              </a:ext>
            </a:extLst>
          </p:cNvPr>
          <p:cNvGrpSpPr/>
          <p:nvPr/>
        </p:nvGrpSpPr>
        <p:grpSpPr>
          <a:xfrm>
            <a:off x="3271288" y="3190462"/>
            <a:ext cx="2601423" cy="1768021"/>
            <a:chOff x="3271288" y="3190462"/>
            <a:chExt cx="2601423" cy="1768021"/>
          </a:xfrm>
        </p:grpSpPr>
        <p:grpSp>
          <p:nvGrpSpPr>
            <p:cNvPr id="8" name="Group 7">
              <a:extLst>
                <a:ext uri="{FF2B5EF4-FFF2-40B4-BE49-F238E27FC236}">
                  <a16:creationId xmlns:a16="http://schemas.microsoft.com/office/drawing/2014/main" id="{F09E06EF-44CE-4516-8C18-6F11FF025E3A}"/>
                </a:ext>
              </a:extLst>
            </p:cNvPr>
            <p:cNvGrpSpPr/>
            <p:nvPr/>
          </p:nvGrpSpPr>
          <p:grpSpPr>
            <a:xfrm>
              <a:off x="3271288" y="3190462"/>
              <a:ext cx="2601423" cy="1768021"/>
              <a:chOff x="1256374" y="3516820"/>
              <a:chExt cx="2601423" cy="1768021"/>
            </a:xfrm>
          </p:grpSpPr>
          <p:sp>
            <p:nvSpPr>
              <p:cNvPr id="34" name="TextBox 85">
                <a:extLst>
                  <a:ext uri="{FF2B5EF4-FFF2-40B4-BE49-F238E27FC236}">
                    <a16:creationId xmlns:a16="http://schemas.microsoft.com/office/drawing/2014/main" id="{4C82748F-F4A1-47C8-B642-FC5FEF1454A6}"/>
                  </a:ext>
                </a:extLst>
              </p:cNvPr>
              <p:cNvSpPr txBox="1">
                <a:spLocks noChangeArrowheads="1"/>
              </p:cNvSpPr>
              <p:nvPr/>
            </p:nvSpPr>
            <p:spPr bwMode="auto">
              <a:xfrm rot="5400000">
                <a:off x="1240329" y="4655600"/>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5" name="TextBox 85">
                <a:extLst>
                  <a:ext uri="{FF2B5EF4-FFF2-40B4-BE49-F238E27FC236}">
                    <a16:creationId xmlns:a16="http://schemas.microsoft.com/office/drawing/2014/main" id="{F457541E-0A8F-475C-92B5-7432E79EDBEF}"/>
                  </a:ext>
                </a:extLst>
              </p:cNvPr>
              <p:cNvSpPr txBox="1">
                <a:spLocks noChangeArrowheads="1"/>
              </p:cNvSpPr>
              <p:nvPr/>
            </p:nvSpPr>
            <p:spPr bwMode="auto">
              <a:xfrm rot="5400000">
                <a:off x="1898890" y="400876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6" name="TextBox 85">
                <a:extLst>
                  <a:ext uri="{FF2B5EF4-FFF2-40B4-BE49-F238E27FC236}">
                    <a16:creationId xmlns:a16="http://schemas.microsoft.com/office/drawing/2014/main" id="{B17FD3F2-987E-45D5-8D79-50EEE9BFC913}"/>
                  </a:ext>
                </a:extLst>
              </p:cNvPr>
              <p:cNvSpPr txBox="1">
                <a:spLocks noChangeArrowheads="1"/>
              </p:cNvSpPr>
              <p:nvPr/>
            </p:nvSpPr>
            <p:spPr bwMode="auto">
              <a:xfrm rot="5400000">
                <a:off x="2273351" y="4014131"/>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7" name="TextBox 85">
                <a:extLst>
                  <a:ext uri="{FF2B5EF4-FFF2-40B4-BE49-F238E27FC236}">
                    <a16:creationId xmlns:a16="http://schemas.microsoft.com/office/drawing/2014/main" id="{B038C4A3-7F39-42BF-B813-4EA5360EE3AC}"/>
                  </a:ext>
                </a:extLst>
              </p:cNvPr>
              <p:cNvSpPr txBox="1">
                <a:spLocks noChangeArrowheads="1"/>
              </p:cNvSpPr>
              <p:nvPr/>
            </p:nvSpPr>
            <p:spPr bwMode="auto">
              <a:xfrm rot="10800000">
                <a:off x="2778138" y="479948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8" name="TextBox 85">
                <a:extLst>
                  <a:ext uri="{FF2B5EF4-FFF2-40B4-BE49-F238E27FC236}">
                    <a16:creationId xmlns:a16="http://schemas.microsoft.com/office/drawing/2014/main" id="{36F03597-BB29-4A19-BE86-50DD9C4EDBD2}"/>
                  </a:ext>
                </a:extLst>
              </p:cNvPr>
              <p:cNvSpPr txBox="1">
                <a:spLocks noChangeArrowheads="1"/>
              </p:cNvSpPr>
              <p:nvPr/>
            </p:nvSpPr>
            <p:spPr bwMode="auto">
              <a:xfrm>
                <a:off x="1473238" y="448072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9" name="TextBox 85">
                <a:extLst>
                  <a:ext uri="{FF2B5EF4-FFF2-40B4-BE49-F238E27FC236}">
                    <a16:creationId xmlns:a16="http://schemas.microsoft.com/office/drawing/2014/main" id="{5AB75527-CD8E-45BE-A0FF-8362213231DB}"/>
                  </a:ext>
                </a:extLst>
              </p:cNvPr>
              <p:cNvSpPr txBox="1">
                <a:spLocks noChangeArrowheads="1"/>
              </p:cNvSpPr>
              <p:nvPr/>
            </p:nvSpPr>
            <p:spPr bwMode="auto">
              <a:xfrm>
                <a:off x="2772831" y="4487227"/>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40" name="TextBox 85">
                <a:extLst>
                  <a:ext uri="{FF2B5EF4-FFF2-40B4-BE49-F238E27FC236}">
                    <a16:creationId xmlns:a16="http://schemas.microsoft.com/office/drawing/2014/main" id="{53FC7466-3111-49A1-972D-3D9C24283986}"/>
                  </a:ext>
                </a:extLst>
              </p:cNvPr>
              <p:cNvSpPr txBox="1">
                <a:spLocks noChangeArrowheads="1"/>
              </p:cNvSpPr>
              <p:nvPr/>
            </p:nvSpPr>
            <p:spPr bwMode="auto">
              <a:xfrm>
                <a:off x="2121643" y="3844282"/>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41" name="TextBox 40">
                <a:extLst>
                  <a:ext uri="{FF2B5EF4-FFF2-40B4-BE49-F238E27FC236}">
                    <a16:creationId xmlns:a16="http://schemas.microsoft.com/office/drawing/2014/main" id="{12267ED6-1124-4A2E-A9A0-2625FF7BA089}"/>
                  </a:ext>
                </a:extLst>
              </p:cNvPr>
              <p:cNvSpPr txBox="1"/>
              <p:nvPr/>
            </p:nvSpPr>
            <p:spPr>
              <a:xfrm>
                <a:off x="2105178" y="4570931"/>
                <a:ext cx="439544"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C</a:t>
                </a:r>
              </a:p>
            </p:txBody>
          </p:sp>
          <p:sp>
            <p:nvSpPr>
              <p:cNvPr id="42" name="TextBox 41">
                <a:extLst>
                  <a:ext uri="{FF2B5EF4-FFF2-40B4-BE49-F238E27FC236}">
                    <a16:creationId xmlns:a16="http://schemas.microsoft.com/office/drawing/2014/main" id="{47946C6E-5D72-41E1-91A2-6C2A768036E1}"/>
                  </a:ext>
                </a:extLst>
              </p:cNvPr>
              <p:cNvSpPr txBox="1"/>
              <p:nvPr/>
            </p:nvSpPr>
            <p:spPr>
              <a:xfrm>
                <a:off x="1450885" y="4582495"/>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43" name="TextBox 42">
                <a:extLst>
                  <a:ext uri="{FF2B5EF4-FFF2-40B4-BE49-F238E27FC236}">
                    <a16:creationId xmlns:a16="http://schemas.microsoft.com/office/drawing/2014/main" id="{829DA566-6F2D-43D8-8378-2C0F311A08C9}"/>
                  </a:ext>
                </a:extLst>
              </p:cNvPr>
              <p:cNvSpPr txBox="1"/>
              <p:nvPr/>
            </p:nvSpPr>
            <p:spPr>
              <a:xfrm>
                <a:off x="2093638" y="3942917"/>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44" name="TextBox 43">
                <a:extLst>
                  <a:ext uri="{FF2B5EF4-FFF2-40B4-BE49-F238E27FC236}">
                    <a16:creationId xmlns:a16="http://schemas.microsoft.com/office/drawing/2014/main" id="{BC07FF06-69CA-4E05-AC64-DAF6B69C1A9D}"/>
                  </a:ext>
                </a:extLst>
              </p:cNvPr>
              <p:cNvSpPr txBox="1"/>
              <p:nvPr/>
            </p:nvSpPr>
            <p:spPr>
              <a:xfrm>
                <a:off x="2742305" y="4570931"/>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cxnSp>
            <p:nvCxnSpPr>
              <p:cNvPr id="45" name="Straight Connector 44">
                <a:extLst>
                  <a:ext uri="{FF2B5EF4-FFF2-40B4-BE49-F238E27FC236}">
                    <a16:creationId xmlns:a16="http://schemas.microsoft.com/office/drawing/2014/main" id="{1DEEA129-7AF4-4F4F-9784-04110C8C86A7}"/>
                  </a:ext>
                </a:extLst>
              </p:cNvPr>
              <p:cNvCxnSpPr/>
              <p:nvPr/>
            </p:nvCxnSpPr>
            <p:spPr>
              <a:xfrm>
                <a:off x="2485155" y="484758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696F67-F20F-4B94-9626-6B00FEE0F121}"/>
                  </a:ext>
                </a:extLst>
              </p:cNvPr>
              <p:cNvCxnSpPr/>
              <p:nvPr/>
            </p:nvCxnSpPr>
            <p:spPr>
              <a:xfrm>
                <a:off x="1855738" y="485066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8ACEF1-B1A9-4108-B028-02D9BC797F50}"/>
                  </a:ext>
                </a:extLst>
              </p:cNvPr>
              <p:cNvCxnSpPr>
                <a:cxnSpLocks/>
              </p:cNvCxnSpPr>
              <p:nvPr/>
            </p:nvCxnSpPr>
            <p:spPr>
              <a:xfrm rot="16200000">
                <a:off x="2184696" y="452681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8" name="Left Bracket 47">
                <a:extLst>
                  <a:ext uri="{FF2B5EF4-FFF2-40B4-BE49-F238E27FC236}">
                    <a16:creationId xmlns:a16="http://schemas.microsoft.com/office/drawing/2014/main" id="{7AFB3800-2AC6-4DC6-ACF8-8C71B24A39A5}"/>
                  </a:ext>
                </a:extLst>
              </p:cNvPr>
              <p:cNvSpPr/>
              <p:nvPr/>
            </p:nvSpPr>
            <p:spPr>
              <a:xfrm>
                <a:off x="1333729" y="3844282"/>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MT" panose="020B0502020104020203" pitchFamily="34" charset="0"/>
                </a:endParaRPr>
              </a:p>
            </p:txBody>
          </p:sp>
          <p:sp>
            <p:nvSpPr>
              <p:cNvPr id="49" name="Left Bracket 48">
                <a:extLst>
                  <a:ext uri="{FF2B5EF4-FFF2-40B4-BE49-F238E27FC236}">
                    <a16:creationId xmlns:a16="http://schemas.microsoft.com/office/drawing/2014/main" id="{D6F19DC6-360B-4BA2-90C4-3634780BDDEB}"/>
                  </a:ext>
                </a:extLst>
              </p:cNvPr>
              <p:cNvSpPr/>
              <p:nvPr/>
            </p:nvSpPr>
            <p:spPr>
              <a:xfrm flipH="1">
                <a:off x="3067521" y="3833665"/>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MT" panose="020B0502020104020203" pitchFamily="34" charset="0"/>
                </a:endParaRPr>
              </a:p>
            </p:txBody>
          </p:sp>
          <p:sp>
            <p:nvSpPr>
              <p:cNvPr id="50" name="TextBox 49">
                <a:extLst>
                  <a:ext uri="{FF2B5EF4-FFF2-40B4-BE49-F238E27FC236}">
                    <a16:creationId xmlns:a16="http://schemas.microsoft.com/office/drawing/2014/main" id="{0E147F3D-D3BF-4E6C-807B-6A26A417828B}"/>
                  </a:ext>
                </a:extLst>
              </p:cNvPr>
              <p:cNvSpPr txBox="1"/>
              <p:nvPr/>
            </p:nvSpPr>
            <p:spPr>
              <a:xfrm>
                <a:off x="3314058" y="3516820"/>
                <a:ext cx="543739"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–2</a:t>
                </a:r>
              </a:p>
            </p:txBody>
          </p:sp>
          <p:sp>
            <p:nvSpPr>
              <p:cNvPr id="51" name="TextBox 85">
                <a:extLst>
                  <a:ext uri="{FF2B5EF4-FFF2-40B4-BE49-F238E27FC236}">
                    <a16:creationId xmlns:a16="http://schemas.microsoft.com/office/drawing/2014/main" id="{28665386-D09C-4FC1-A781-DF4725BD5E76}"/>
                  </a:ext>
                </a:extLst>
              </p:cNvPr>
              <p:cNvSpPr txBox="1">
                <a:spLocks noChangeArrowheads="1"/>
              </p:cNvSpPr>
              <p:nvPr/>
            </p:nvSpPr>
            <p:spPr bwMode="auto">
              <a:xfrm>
                <a:off x="1479956" y="4893324"/>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sp>
          <p:nvSpPr>
            <p:cNvPr id="101" name="TextBox 100">
              <a:extLst>
                <a:ext uri="{FF2B5EF4-FFF2-40B4-BE49-F238E27FC236}">
                  <a16:creationId xmlns:a16="http://schemas.microsoft.com/office/drawing/2014/main" id="{677606E9-384E-40DB-96AA-C4F46DAEC974}"/>
                </a:ext>
              </a:extLst>
            </p:cNvPr>
            <p:cNvSpPr txBox="1"/>
            <p:nvPr/>
          </p:nvSpPr>
          <p:spPr>
            <a:xfrm>
              <a:off x="3558020" y="4340173"/>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102" name="TextBox 101">
              <a:extLst>
                <a:ext uri="{FF2B5EF4-FFF2-40B4-BE49-F238E27FC236}">
                  <a16:creationId xmlns:a16="http://schemas.microsoft.com/office/drawing/2014/main" id="{23E10957-EBF8-47F0-AC1D-7CE38FD5EDD1}"/>
                </a:ext>
              </a:extLst>
            </p:cNvPr>
            <p:cNvSpPr txBox="1"/>
            <p:nvPr/>
          </p:nvSpPr>
          <p:spPr>
            <a:xfrm>
              <a:off x="4201449" y="3698468"/>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2</a:t>
              </a:r>
            </a:p>
          </p:txBody>
        </p:sp>
        <p:sp>
          <p:nvSpPr>
            <p:cNvPr id="103" name="TextBox 102">
              <a:extLst>
                <a:ext uri="{FF2B5EF4-FFF2-40B4-BE49-F238E27FC236}">
                  <a16:creationId xmlns:a16="http://schemas.microsoft.com/office/drawing/2014/main" id="{5EDCB296-92D2-465B-BD64-170438D6A378}"/>
                </a:ext>
              </a:extLst>
            </p:cNvPr>
            <p:cNvSpPr txBox="1"/>
            <p:nvPr/>
          </p:nvSpPr>
          <p:spPr>
            <a:xfrm>
              <a:off x="4854013" y="4328931"/>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a:t>
              </a:r>
            </a:p>
          </p:txBody>
        </p:sp>
        <p:sp>
          <p:nvSpPr>
            <p:cNvPr id="106" name="TextBox 85">
              <a:extLst>
                <a:ext uri="{FF2B5EF4-FFF2-40B4-BE49-F238E27FC236}">
                  <a16:creationId xmlns:a16="http://schemas.microsoft.com/office/drawing/2014/main" id="{AD164951-65EB-45F3-8F57-0F00E661A740}"/>
                </a:ext>
              </a:extLst>
            </p:cNvPr>
            <p:cNvSpPr txBox="1">
              <a:spLocks noChangeArrowheads="1"/>
            </p:cNvSpPr>
            <p:nvPr/>
          </p:nvSpPr>
          <p:spPr bwMode="auto">
            <a:xfrm rot="5400000">
              <a:off x="4938751" y="432401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cxnSp>
        <p:nvCxnSpPr>
          <p:cNvPr id="108" name="Straight Arrow Connector 107">
            <a:extLst>
              <a:ext uri="{FF2B5EF4-FFF2-40B4-BE49-F238E27FC236}">
                <a16:creationId xmlns:a16="http://schemas.microsoft.com/office/drawing/2014/main" id="{B5DC5616-50A0-4FBC-B5A0-302C4219BB89}"/>
              </a:ext>
            </a:extLst>
          </p:cNvPr>
          <p:cNvCxnSpPr/>
          <p:nvPr/>
        </p:nvCxnSpPr>
        <p:spPr>
          <a:xfrm>
            <a:off x="5518234" y="4299477"/>
            <a:ext cx="895350" cy="0"/>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84B931FA-F81D-4766-B081-66D0FEADC23C}"/>
              </a:ext>
            </a:extLst>
          </p:cNvPr>
          <p:cNvGrpSpPr/>
          <p:nvPr/>
        </p:nvGrpSpPr>
        <p:grpSpPr>
          <a:xfrm>
            <a:off x="6579951" y="3190462"/>
            <a:ext cx="2601423" cy="1768021"/>
            <a:chOff x="3823967" y="3679828"/>
            <a:chExt cx="2601423" cy="1768021"/>
          </a:xfrm>
        </p:grpSpPr>
        <p:grpSp>
          <p:nvGrpSpPr>
            <p:cNvPr id="109" name="Group 108">
              <a:extLst>
                <a:ext uri="{FF2B5EF4-FFF2-40B4-BE49-F238E27FC236}">
                  <a16:creationId xmlns:a16="http://schemas.microsoft.com/office/drawing/2014/main" id="{F70D6428-A6BF-4B0A-8279-904FCCCD2F35}"/>
                </a:ext>
              </a:extLst>
            </p:cNvPr>
            <p:cNvGrpSpPr/>
            <p:nvPr/>
          </p:nvGrpSpPr>
          <p:grpSpPr>
            <a:xfrm>
              <a:off x="3823967" y="3679828"/>
              <a:ext cx="2601423" cy="1768021"/>
              <a:chOff x="1256374" y="3516820"/>
              <a:chExt cx="2601423" cy="1768021"/>
            </a:xfrm>
          </p:grpSpPr>
          <p:sp>
            <p:nvSpPr>
              <p:cNvPr id="110" name="TextBox 85">
                <a:extLst>
                  <a:ext uri="{FF2B5EF4-FFF2-40B4-BE49-F238E27FC236}">
                    <a16:creationId xmlns:a16="http://schemas.microsoft.com/office/drawing/2014/main" id="{570219DB-A134-47DB-A36C-833D19D9C005}"/>
                  </a:ext>
                </a:extLst>
              </p:cNvPr>
              <p:cNvSpPr txBox="1">
                <a:spLocks noChangeArrowheads="1"/>
              </p:cNvSpPr>
              <p:nvPr/>
            </p:nvSpPr>
            <p:spPr bwMode="auto">
              <a:xfrm rot="5400000">
                <a:off x="1240329" y="4655600"/>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11" name="TextBox 85">
                <a:extLst>
                  <a:ext uri="{FF2B5EF4-FFF2-40B4-BE49-F238E27FC236}">
                    <a16:creationId xmlns:a16="http://schemas.microsoft.com/office/drawing/2014/main" id="{7F7154EE-8067-4891-A94D-8033C46DF8AB}"/>
                  </a:ext>
                </a:extLst>
              </p:cNvPr>
              <p:cNvSpPr txBox="1">
                <a:spLocks noChangeArrowheads="1"/>
              </p:cNvSpPr>
              <p:nvPr/>
            </p:nvSpPr>
            <p:spPr bwMode="auto">
              <a:xfrm rot="5400000">
                <a:off x="1898890" y="400876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12" name="TextBox 85">
                <a:extLst>
                  <a:ext uri="{FF2B5EF4-FFF2-40B4-BE49-F238E27FC236}">
                    <a16:creationId xmlns:a16="http://schemas.microsoft.com/office/drawing/2014/main" id="{14AB76C3-B1CA-4911-8868-041E62D0B234}"/>
                  </a:ext>
                </a:extLst>
              </p:cNvPr>
              <p:cNvSpPr txBox="1">
                <a:spLocks noChangeArrowheads="1"/>
              </p:cNvSpPr>
              <p:nvPr/>
            </p:nvSpPr>
            <p:spPr bwMode="auto">
              <a:xfrm rot="5400000">
                <a:off x="2273351" y="4014131"/>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13" name="TextBox 85">
                <a:extLst>
                  <a:ext uri="{FF2B5EF4-FFF2-40B4-BE49-F238E27FC236}">
                    <a16:creationId xmlns:a16="http://schemas.microsoft.com/office/drawing/2014/main" id="{4AB69503-D7C2-40F5-A91A-91F1BEA48A75}"/>
                  </a:ext>
                </a:extLst>
              </p:cNvPr>
              <p:cNvSpPr txBox="1">
                <a:spLocks noChangeArrowheads="1"/>
              </p:cNvSpPr>
              <p:nvPr/>
            </p:nvSpPr>
            <p:spPr bwMode="auto">
              <a:xfrm rot="8632744">
                <a:off x="2895649" y="4753758"/>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14" name="TextBox 85">
                <a:extLst>
                  <a:ext uri="{FF2B5EF4-FFF2-40B4-BE49-F238E27FC236}">
                    <a16:creationId xmlns:a16="http://schemas.microsoft.com/office/drawing/2014/main" id="{6E124D35-E5D3-49EF-9B6F-B8F4E38B2B47}"/>
                  </a:ext>
                </a:extLst>
              </p:cNvPr>
              <p:cNvSpPr txBox="1">
                <a:spLocks noChangeArrowheads="1"/>
              </p:cNvSpPr>
              <p:nvPr/>
            </p:nvSpPr>
            <p:spPr bwMode="auto">
              <a:xfrm>
                <a:off x="1473238" y="448072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15" name="TextBox 85">
                <a:extLst>
                  <a:ext uri="{FF2B5EF4-FFF2-40B4-BE49-F238E27FC236}">
                    <a16:creationId xmlns:a16="http://schemas.microsoft.com/office/drawing/2014/main" id="{ADEDEA02-E72A-42D9-ABB8-70A24F1E1E30}"/>
                  </a:ext>
                </a:extLst>
              </p:cNvPr>
              <p:cNvSpPr txBox="1">
                <a:spLocks noChangeArrowheads="1"/>
              </p:cNvSpPr>
              <p:nvPr/>
            </p:nvSpPr>
            <p:spPr bwMode="auto">
              <a:xfrm rot="2159732">
                <a:off x="2880221" y="4516626"/>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16" name="TextBox 85">
                <a:extLst>
                  <a:ext uri="{FF2B5EF4-FFF2-40B4-BE49-F238E27FC236}">
                    <a16:creationId xmlns:a16="http://schemas.microsoft.com/office/drawing/2014/main" id="{195E63CE-5641-43E4-9E88-54230D924D4B}"/>
                  </a:ext>
                </a:extLst>
              </p:cNvPr>
              <p:cNvSpPr txBox="1">
                <a:spLocks noChangeArrowheads="1"/>
              </p:cNvSpPr>
              <p:nvPr/>
            </p:nvSpPr>
            <p:spPr bwMode="auto">
              <a:xfrm>
                <a:off x="2121643" y="3844282"/>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17" name="TextBox 116">
                <a:extLst>
                  <a:ext uri="{FF2B5EF4-FFF2-40B4-BE49-F238E27FC236}">
                    <a16:creationId xmlns:a16="http://schemas.microsoft.com/office/drawing/2014/main" id="{51FCC240-718D-4718-AB63-6986F2C69ED4}"/>
                  </a:ext>
                </a:extLst>
              </p:cNvPr>
              <p:cNvSpPr txBox="1"/>
              <p:nvPr/>
            </p:nvSpPr>
            <p:spPr>
              <a:xfrm>
                <a:off x="2105178" y="4570931"/>
                <a:ext cx="439544"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C</a:t>
                </a:r>
              </a:p>
            </p:txBody>
          </p:sp>
          <p:sp>
            <p:nvSpPr>
              <p:cNvPr id="118" name="TextBox 117">
                <a:extLst>
                  <a:ext uri="{FF2B5EF4-FFF2-40B4-BE49-F238E27FC236}">
                    <a16:creationId xmlns:a16="http://schemas.microsoft.com/office/drawing/2014/main" id="{63743AA7-204A-4FB3-AA21-999C703D0A26}"/>
                  </a:ext>
                </a:extLst>
              </p:cNvPr>
              <p:cNvSpPr txBox="1"/>
              <p:nvPr/>
            </p:nvSpPr>
            <p:spPr>
              <a:xfrm>
                <a:off x="1450885" y="4582495"/>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119" name="TextBox 118">
                <a:extLst>
                  <a:ext uri="{FF2B5EF4-FFF2-40B4-BE49-F238E27FC236}">
                    <a16:creationId xmlns:a16="http://schemas.microsoft.com/office/drawing/2014/main" id="{A9F00573-EC55-46B9-AD1B-B314AB99B45C}"/>
                  </a:ext>
                </a:extLst>
              </p:cNvPr>
              <p:cNvSpPr txBox="1"/>
              <p:nvPr/>
            </p:nvSpPr>
            <p:spPr>
              <a:xfrm>
                <a:off x="2093638" y="3942917"/>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120" name="TextBox 119">
                <a:extLst>
                  <a:ext uri="{FF2B5EF4-FFF2-40B4-BE49-F238E27FC236}">
                    <a16:creationId xmlns:a16="http://schemas.microsoft.com/office/drawing/2014/main" id="{C877C6A9-9BAE-41DF-9B55-89DB9662E8CD}"/>
                  </a:ext>
                </a:extLst>
              </p:cNvPr>
              <p:cNvSpPr txBox="1"/>
              <p:nvPr/>
            </p:nvSpPr>
            <p:spPr>
              <a:xfrm>
                <a:off x="2742305" y="4570931"/>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cxnSp>
            <p:nvCxnSpPr>
              <p:cNvPr id="121" name="Straight Connector 120">
                <a:extLst>
                  <a:ext uri="{FF2B5EF4-FFF2-40B4-BE49-F238E27FC236}">
                    <a16:creationId xmlns:a16="http://schemas.microsoft.com/office/drawing/2014/main" id="{7243CF81-0386-4D13-979B-220D04899DD3}"/>
                  </a:ext>
                </a:extLst>
              </p:cNvPr>
              <p:cNvCxnSpPr/>
              <p:nvPr/>
            </p:nvCxnSpPr>
            <p:spPr>
              <a:xfrm>
                <a:off x="2485155" y="480948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7E61F68-70B6-43A1-B1A3-26A9210A5C33}"/>
                  </a:ext>
                </a:extLst>
              </p:cNvPr>
              <p:cNvCxnSpPr/>
              <p:nvPr/>
            </p:nvCxnSpPr>
            <p:spPr>
              <a:xfrm>
                <a:off x="1855738" y="485066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B27FCEB-1DCE-49BD-91E8-B9EDFB0A61CA}"/>
                  </a:ext>
                </a:extLst>
              </p:cNvPr>
              <p:cNvCxnSpPr>
                <a:cxnSpLocks/>
              </p:cNvCxnSpPr>
              <p:nvPr/>
            </p:nvCxnSpPr>
            <p:spPr>
              <a:xfrm rot="16200000">
                <a:off x="2184696" y="452681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4" name="Left Bracket 123">
                <a:extLst>
                  <a:ext uri="{FF2B5EF4-FFF2-40B4-BE49-F238E27FC236}">
                    <a16:creationId xmlns:a16="http://schemas.microsoft.com/office/drawing/2014/main" id="{EF5AD619-10CF-4D2F-AB37-1874B9A321B5}"/>
                  </a:ext>
                </a:extLst>
              </p:cNvPr>
              <p:cNvSpPr/>
              <p:nvPr/>
            </p:nvSpPr>
            <p:spPr>
              <a:xfrm>
                <a:off x="1333729" y="3844282"/>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MT" panose="020B0502020104020203" pitchFamily="34" charset="0"/>
                </a:endParaRPr>
              </a:p>
            </p:txBody>
          </p:sp>
          <p:sp>
            <p:nvSpPr>
              <p:cNvPr id="125" name="Left Bracket 124">
                <a:extLst>
                  <a:ext uri="{FF2B5EF4-FFF2-40B4-BE49-F238E27FC236}">
                    <a16:creationId xmlns:a16="http://schemas.microsoft.com/office/drawing/2014/main" id="{75587B41-9D06-4D6D-B8B6-3C99DA98B8A8}"/>
                  </a:ext>
                </a:extLst>
              </p:cNvPr>
              <p:cNvSpPr/>
              <p:nvPr/>
            </p:nvSpPr>
            <p:spPr>
              <a:xfrm flipH="1">
                <a:off x="3067521" y="3833665"/>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MT" panose="020B0502020104020203" pitchFamily="34" charset="0"/>
                </a:endParaRPr>
              </a:p>
            </p:txBody>
          </p:sp>
          <p:sp>
            <p:nvSpPr>
              <p:cNvPr id="126" name="TextBox 125">
                <a:extLst>
                  <a:ext uri="{FF2B5EF4-FFF2-40B4-BE49-F238E27FC236}">
                    <a16:creationId xmlns:a16="http://schemas.microsoft.com/office/drawing/2014/main" id="{4F5D883B-110C-4068-AE9F-F6810D8FE7C4}"/>
                  </a:ext>
                </a:extLst>
              </p:cNvPr>
              <p:cNvSpPr txBox="1"/>
              <p:nvPr/>
            </p:nvSpPr>
            <p:spPr>
              <a:xfrm>
                <a:off x="3314058" y="3516820"/>
                <a:ext cx="543739"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–2</a:t>
                </a:r>
              </a:p>
            </p:txBody>
          </p:sp>
          <p:sp>
            <p:nvSpPr>
              <p:cNvPr id="127" name="TextBox 85">
                <a:extLst>
                  <a:ext uri="{FF2B5EF4-FFF2-40B4-BE49-F238E27FC236}">
                    <a16:creationId xmlns:a16="http://schemas.microsoft.com/office/drawing/2014/main" id="{68911335-9B24-4555-A9CA-389FF7D5F197}"/>
                  </a:ext>
                </a:extLst>
              </p:cNvPr>
              <p:cNvSpPr txBox="1">
                <a:spLocks noChangeArrowheads="1"/>
              </p:cNvSpPr>
              <p:nvPr/>
            </p:nvSpPr>
            <p:spPr bwMode="auto">
              <a:xfrm>
                <a:off x="1479956" y="4893324"/>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cxnSp>
          <p:nvCxnSpPr>
            <p:cNvPr id="128" name="Straight Connector 127">
              <a:extLst>
                <a:ext uri="{FF2B5EF4-FFF2-40B4-BE49-F238E27FC236}">
                  <a16:creationId xmlns:a16="http://schemas.microsoft.com/office/drawing/2014/main" id="{4BC7F872-9390-430E-BC11-C45F5D2D1210}"/>
                </a:ext>
              </a:extLst>
            </p:cNvPr>
            <p:cNvCxnSpPr/>
            <p:nvPr/>
          </p:nvCxnSpPr>
          <p:spPr>
            <a:xfrm>
              <a:off x="5052748" y="5061534"/>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30" name="TextBox 129">
            <a:extLst>
              <a:ext uri="{FF2B5EF4-FFF2-40B4-BE49-F238E27FC236}">
                <a16:creationId xmlns:a16="http://schemas.microsoft.com/office/drawing/2014/main" id="{09B6F331-771F-4360-9A32-492C0BD2A8A1}"/>
              </a:ext>
            </a:extLst>
          </p:cNvPr>
          <p:cNvSpPr txBox="1"/>
          <p:nvPr/>
        </p:nvSpPr>
        <p:spPr>
          <a:xfrm>
            <a:off x="6864922" y="4332553"/>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131" name="TextBox 130">
            <a:extLst>
              <a:ext uri="{FF2B5EF4-FFF2-40B4-BE49-F238E27FC236}">
                <a16:creationId xmlns:a16="http://schemas.microsoft.com/office/drawing/2014/main" id="{EAF468DD-5FEE-4C6B-A9EE-4AA3221301A2}"/>
              </a:ext>
            </a:extLst>
          </p:cNvPr>
          <p:cNvSpPr txBox="1"/>
          <p:nvPr/>
        </p:nvSpPr>
        <p:spPr>
          <a:xfrm>
            <a:off x="7508351" y="3690848"/>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2</a:t>
            </a:r>
          </a:p>
        </p:txBody>
      </p:sp>
      <p:sp>
        <p:nvSpPr>
          <p:cNvPr id="132" name="TextBox 131">
            <a:extLst>
              <a:ext uri="{FF2B5EF4-FFF2-40B4-BE49-F238E27FC236}">
                <a16:creationId xmlns:a16="http://schemas.microsoft.com/office/drawing/2014/main" id="{45162A64-F680-4302-A610-BA94CA101928}"/>
              </a:ext>
            </a:extLst>
          </p:cNvPr>
          <p:cNvSpPr txBox="1"/>
          <p:nvPr/>
        </p:nvSpPr>
        <p:spPr>
          <a:xfrm>
            <a:off x="8160915" y="4321311"/>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a:t>
            </a:r>
          </a:p>
        </p:txBody>
      </p:sp>
      <p:cxnSp>
        <p:nvCxnSpPr>
          <p:cNvPr id="135" name="Straight Arrow Connector 134">
            <a:extLst>
              <a:ext uri="{FF2B5EF4-FFF2-40B4-BE49-F238E27FC236}">
                <a16:creationId xmlns:a16="http://schemas.microsoft.com/office/drawing/2014/main" id="{1894A000-17C2-4152-AF11-10E735090B7B}"/>
              </a:ext>
            </a:extLst>
          </p:cNvPr>
          <p:cNvCxnSpPr>
            <a:cxnSpLocks/>
          </p:cNvCxnSpPr>
          <p:nvPr/>
        </p:nvCxnSpPr>
        <p:spPr>
          <a:xfrm flipH="1">
            <a:off x="2279734" y="4294581"/>
            <a:ext cx="895350" cy="0"/>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D287CC46-37AD-41A8-A5FD-333C5A054472}"/>
              </a:ext>
            </a:extLst>
          </p:cNvPr>
          <p:cNvGrpSpPr/>
          <p:nvPr/>
        </p:nvGrpSpPr>
        <p:grpSpPr>
          <a:xfrm>
            <a:off x="115040" y="3190462"/>
            <a:ext cx="2537936" cy="1703559"/>
            <a:chOff x="1319861" y="3516820"/>
            <a:chExt cx="2537936" cy="1703559"/>
          </a:xfrm>
        </p:grpSpPr>
        <p:sp>
          <p:nvSpPr>
            <p:cNvPr id="140" name="TextBox 85">
              <a:extLst>
                <a:ext uri="{FF2B5EF4-FFF2-40B4-BE49-F238E27FC236}">
                  <a16:creationId xmlns:a16="http://schemas.microsoft.com/office/drawing/2014/main" id="{D085984C-B328-4FDC-8EF3-4EC061B0A12C}"/>
                </a:ext>
              </a:extLst>
            </p:cNvPr>
            <p:cNvSpPr txBox="1">
              <a:spLocks noChangeArrowheads="1"/>
            </p:cNvSpPr>
            <p:nvPr/>
          </p:nvSpPr>
          <p:spPr bwMode="auto">
            <a:xfrm rot="5400000">
              <a:off x="1898890" y="400876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41" name="TextBox 85">
              <a:extLst>
                <a:ext uri="{FF2B5EF4-FFF2-40B4-BE49-F238E27FC236}">
                  <a16:creationId xmlns:a16="http://schemas.microsoft.com/office/drawing/2014/main" id="{B371DDEF-4189-4111-8403-DBAF18E818EE}"/>
                </a:ext>
              </a:extLst>
            </p:cNvPr>
            <p:cNvSpPr txBox="1">
              <a:spLocks noChangeArrowheads="1"/>
            </p:cNvSpPr>
            <p:nvPr/>
          </p:nvSpPr>
          <p:spPr bwMode="auto">
            <a:xfrm rot="5400000">
              <a:off x="2273351" y="4014131"/>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42" name="TextBox 85">
              <a:extLst>
                <a:ext uri="{FF2B5EF4-FFF2-40B4-BE49-F238E27FC236}">
                  <a16:creationId xmlns:a16="http://schemas.microsoft.com/office/drawing/2014/main" id="{E19510C3-4802-4679-9968-E5992487AFFA}"/>
                </a:ext>
              </a:extLst>
            </p:cNvPr>
            <p:cNvSpPr txBox="1">
              <a:spLocks noChangeArrowheads="1"/>
            </p:cNvSpPr>
            <p:nvPr/>
          </p:nvSpPr>
          <p:spPr bwMode="auto">
            <a:xfrm rot="10800000">
              <a:off x="2778138" y="479948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43" name="TextBox 85">
              <a:extLst>
                <a:ext uri="{FF2B5EF4-FFF2-40B4-BE49-F238E27FC236}">
                  <a16:creationId xmlns:a16="http://schemas.microsoft.com/office/drawing/2014/main" id="{7574B8BF-1A23-49CF-9995-DBB566DB6BFD}"/>
                </a:ext>
              </a:extLst>
            </p:cNvPr>
            <p:cNvSpPr txBox="1">
              <a:spLocks noChangeArrowheads="1"/>
            </p:cNvSpPr>
            <p:nvPr/>
          </p:nvSpPr>
          <p:spPr bwMode="auto">
            <a:xfrm rot="18903643">
              <a:off x="1333878" y="4521940"/>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44" name="TextBox 85">
              <a:extLst>
                <a:ext uri="{FF2B5EF4-FFF2-40B4-BE49-F238E27FC236}">
                  <a16:creationId xmlns:a16="http://schemas.microsoft.com/office/drawing/2014/main" id="{EB5F7AFF-C083-49FD-A07F-806CC082165D}"/>
                </a:ext>
              </a:extLst>
            </p:cNvPr>
            <p:cNvSpPr txBox="1">
              <a:spLocks noChangeArrowheads="1"/>
            </p:cNvSpPr>
            <p:nvPr/>
          </p:nvSpPr>
          <p:spPr bwMode="auto">
            <a:xfrm>
              <a:off x="2772831" y="4487227"/>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45" name="TextBox 85">
              <a:extLst>
                <a:ext uri="{FF2B5EF4-FFF2-40B4-BE49-F238E27FC236}">
                  <a16:creationId xmlns:a16="http://schemas.microsoft.com/office/drawing/2014/main" id="{F513E2AE-8B43-457B-AA8F-22DDC8A41359}"/>
                </a:ext>
              </a:extLst>
            </p:cNvPr>
            <p:cNvSpPr txBox="1">
              <a:spLocks noChangeArrowheads="1"/>
            </p:cNvSpPr>
            <p:nvPr/>
          </p:nvSpPr>
          <p:spPr bwMode="auto">
            <a:xfrm>
              <a:off x="2121643" y="3844282"/>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46" name="TextBox 145">
              <a:extLst>
                <a:ext uri="{FF2B5EF4-FFF2-40B4-BE49-F238E27FC236}">
                  <a16:creationId xmlns:a16="http://schemas.microsoft.com/office/drawing/2014/main" id="{269E8FA3-C27C-4047-8CFD-F5BA61D76221}"/>
                </a:ext>
              </a:extLst>
            </p:cNvPr>
            <p:cNvSpPr txBox="1"/>
            <p:nvPr/>
          </p:nvSpPr>
          <p:spPr>
            <a:xfrm>
              <a:off x="2105178" y="4570931"/>
              <a:ext cx="439544"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C</a:t>
              </a:r>
            </a:p>
          </p:txBody>
        </p:sp>
        <p:sp>
          <p:nvSpPr>
            <p:cNvPr id="147" name="TextBox 146">
              <a:extLst>
                <a:ext uri="{FF2B5EF4-FFF2-40B4-BE49-F238E27FC236}">
                  <a16:creationId xmlns:a16="http://schemas.microsoft.com/office/drawing/2014/main" id="{8A757BE1-B5E9-4CD1-A653-D709F08BE5C6}"/>
                </a:ext>
              </a:extLst>
            </p:cNvPr>
            <p:cNvSpPr txBox="1"/>
            <p:nvPr/>
          </p:nvSpPr>
          <p:spPr>
            <a:xfrm>
              <a:off x="1450885" y="4582495"/>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148" name="TextBox 147">
              <a:extLst>
                <a:ext uri="{FF2B5EF4-FFF2-40B4-BE49-F238E27FC236}">
                  <a16:creationId xmlns:a16="http://schemas.microsoft.com/office/drawing/2014/main" id="{C95D536B-4581-460C-86C1-FD4FC0F30829}"/>
                </a:ext>
              </a:extLst>
            </p:cNvPr>
            <p:cNvSpPr txBox="1"/>
            <p:nvPr/>
          </p:nvSpPr>
          <p:spPr>
            <a:xfrm>
              <a:off x="2093638" y="3942917"/>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149" name="TextBox 148">
              <a:extLst>
                <a:ext uri="{FF2B5EF4-FFF2-40B4-BE49-F238E27FC236}">
                  <a16:creationId xmlns:a16="http://schemas.microsoft.com/office/drawing/2014/main" id="{B159F214-FB50-46DC-A355-3290CDAABB16}"/>
                </a:ext>
              </a:extLst>
            </p:cNvPr>
            <p:cNvSpPr txBox="1"/>
            <p:nvPr/>
          </p:nvSpPr>
          <p:spPr>
            <a:xfrm>
              <a:off x="2742305" y="4570931"/>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cxnSp>
          <p:nvCxnSpPr>
            <p:cNvPr id="150" name="Straight Connector 149">
              <a:extLst>
                <a:ext uri="{FF2B5EF4-FFF2-40B4-BE49-F238E27FC236}">
                  <a16:creationId xmlns:a16="http://schemas.microsoft.com/office/drawing/2014/main" id="{E686665D-7C64-4CB4-81A6-D8CC2C1BECCD}"/>
                </a:ext>
              </a:extLst>
            </p:cNvPr>
            <p:cNvCxnSpPr/>
            <p:nvPr/>
          </p:nvCxnSpPr>
          <p:spPr>
            <a:xfrm>
              <a:off x="2485155" y="484758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DFA56AE-C3E0-4358-AEF6-6E21231C0A3D}"/>
                </a:ext>
              </a:extLst>
            </p:cNvPr>
            <p:cNvCxnSpPr/>
            <p:nvPr/>
          </p:nvCxnSpPr>
          <p:spPr>
            <a:xfrm>
              <a:off x="1855738" y="480780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AB8679A-6DB5-4F73-8884-C27AA58A9AF8}"/>
                </a:ext>
              </a:extLst>
            </p:cNvPr>
            <p:cNvCxnSpPr>
              <a:cxnSpLocks/>
            </p:cNvCxnSpPr>
            <p:nvPr/>
          </p:nvCxnSpPr>
          <p:spPr>
            <a:xfrm rot="16200000">
              <a:off x="2184696" y="452681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3" name="Left Bracket 152">
              <a:extLst>
                <a:ext uri="{FF2B5EF4-FFF2-40B4-BE49-F238E27FC236}">
                  <a16:creationId xmlns:a16="http://schemas.microsoft.com/office/drawing/2014/main" id="{6434E41B-7F06-4C61-BBE1-95B74ED16BBE}"/>
                </a:ext>
              </a:extLst>
            </p:cNvPr>
            <p:cNvSpPr/>
            <p:nvPr/>
          </p:nvSpPr>
          <p:spPr>
            <a:xfrm>
              <a:off x="1333729" y="3844282"/>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MT" panose="020B0502020104020203" pitchFamily="34" charset="0"/>
              </a:endParaRPr>
            </a:p>
          </p:txBody>
        </p:sp>
        <p:sp>
          <p:nvSpPr>
            <p:cNvPr id="154" name="Left Bracket 153">
              <a:extLst>
                <a:ext uri="{FF2B5EF4-FFF2-40B4-BE49-F238E27FC236}">
                  <a16:creationId xmlns:a16="http://schemas.microsoft.com/office/drawing/2014/main" id="{017BCEF1-67F6-4F4A-9FCB-0DF5E5059CD2}"/>
                </a:ext>
              </a:extLst>
            </p:cNvPr>
            <p:cNvSpPr/>
            <p:nvPr/>
          </p:nvSpPr>
          <p:spPr>
            <a:xfrm flipH="1">
              <a:off x="3067521" y="3833665"/>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MT" panose="020B0502020104020203" pitchFamily="34" charset="0"/>
              </a:endParaRPr>
            </a:p>
          </p:txBody>
        </p:sp>
        <p:sp>
          <p:nvSpPr>
            <p:cNvPr id="155" name="TextBox 154">
              <a:extLst>
                <a:ext uri="{FF2B5EF4-FFF2-40B4-BE49-F238E27FC236}">
                  <a16:creationId xmlns:a16="http://schemas.microsoft.com/office/drawing/2014/main" id="{68AE6245-C617-4D17-9FFD-199E7319A9E5}"/>
                </a:ext>
              </a:extLst>
            </p:cNvPr>
            <p:cNvSpPr txBox="1"/>
            <p:nvPr/>
          </p:nvSpPr>
          <p:spPr>
            <a:xfrm>
              <a:off x="3314058" y="3516820"/>
              <a:ext cx="543739"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–2</a:t>
              </a:r>
            </a:p>
          </p:txBody>
        </p:sp>
        <p:sp>
          <p:nvSpPr>
            <p:cNvPr id="156" name="TextBox 85">
              <a:extLst>
                <a:ext uri="{FF2B5EF4-FFF2-40B4-BE49-F238E27FC236}">
                  <a16:creationId xmlns:a16="http://schemas.microsoft.com/office/drawing/2014/main" id="{B76AE568-8C5C-4C2E-AB7F-BB5A07977114}"/>
                </a:ext>
              </a:extLst>
            </p:cNvPr>
            <p:cNvSpPr txBox="1">
              <a:spLocks noChangeArrowheads="1"/>
            </p:cNvSpPr>
            <p:nvPr/>
          </p:nvSpPr>
          <p:spPr bwMode="auto">
            <a:xfrm rot="2339853">
              <a:off x="1319861" y="4828862"/>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sp>
        <p:nvSpPr>
          <p:cNvPr id="157" name="TextBox 156">
            <a:extLst>
              <a:ext uri="{FF2B5EF4-FFF2-40B4-BE49-F238E27FC236}">
                <a16:creationId xmlns:a16="http://schemas.microsoft.com/office/drawing/2014/main" id="{9900BD51-2AB0-4E8F-977C-694DC0E16D7C}"/>
              </a:ext>
            </a:extLst>
          </p:cNvPr>
          <p:cNvSpPr txBox="1"/>
          <p:nvPr/>
        </p:nvSpPr>
        <p:spPr>
          <a:xfrm>
            <a:off x="338285" y="4340173"/>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158" name="TextBox 157">
            <a:extLst>
              <a:ext uri="{FF2B5EF4-FFF2-40B4-BE49-F238E27FC236}">
                <a16:creationId xmlns:a16="http://schemas.microsoft.com/office/drawing/2014/main" id="{0239EBEF-425F-4BB6-9A60-0317E88A6274}"/>
              </a:ext>
            </a:extLst>
          </p:cNvPr>
          <p:cNvSpPr txBox="1"/>
          <p:nvPr/>
        </p:nvSpPr>
        <p:spPr>
          <a:xfrm>
            <a:off x="981714" y="3698468"/>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2</a:t>
            </a:r>
          </a:p>
        </p:txBody>
      </p:sp>
      <p:sp>
        <p:nvSpPr>
          <p:cNvPr id="159" name="TextBox 158">
            <a:extLst>
              <a:ext uri="{FF2B5EF4-FFF2-40B4-BE49-F238E27FC236}">
                <a16:creationId xmlns:a16="http://schemas.microsoft.com/office/drawing/2014/main" id="{CA576F28-949D-4631-8CAB-03921DAF6DA6}"/>
              </a:ext>
            </a:extLst>
          </p:cNvPr>
          <p:cNvSpPr txBox="1"/>
          <p:nvPr/>
        </p:nvSpPr>
        <p:spPr>
          <a:xfrm>
            <a:off x="1634278" y="4328931"/>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a:t>
            </a:r>
          </a:p>
        </p:txBody>
      </p:sp>
      <p:sp>
        <p:nvSpPr>
          <p:cNvPr id="160" name="TextBox 85">
            <a:extLst>
              <a:ext uri="{FF2B5EF4-FFF2-40B4-BE49-F238E27FC236}">
                <a16:creationId xmlns:a16="http://schemas.microsoft.com/office/drawing/2014/main" id="{C3D0781C-1C6D-4F0C-B741-C6FF198693FC}"/>
              </a:ext>
            </a:extLst>
          </p:cNvPr>
          <p:cNvSpPr txBox="1">
            <a:spLocks noChangeArrowheads="1"/>
          </p:cNvSpPr>
          <p:nvPr/>
        </p:nvSpPr>
        <p:spPr bwMode="auto">
          <a:xfrm rot="5400000">
            <a:off x="1719016" y="432401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cxnSp>
        <p:nvCxnSpPr>
          <p:cNvPr id="161" name="Straight Connector 160">
            <a:extLst>
              <a:ext uri="{FF2B5EF4-FFF2-40B4-BE49-F238E27FC236}">
                <a16:creationId xmlns:a16="http://schemas.microsoft.com/office/drawing/2014/main" id="{4C5E1E79-28BC-4375-BDDA-24F30E09EEA4}"/>
              </a:ext>
            </a:extLst>
          </p:cNvPr>
          <p:cNvCxnSpPr/>
          <p:nvPr/>
        </p:nvCxnSpPr>
        <p:spPr>
          <a:xfrm>
            <a:off x="654884" y="455526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FC9C59B7-F28E-4C2D-980A-DBB797DBB927}"/>
              </a:ext>
            </a:extLst>
          </p:cNvPr>
          <p:cNvCxnSpPr>
            <a:cxnSpLocks/>
          </p:cNvCxnSpPr>
          <p:nvPr/>
        </p:nvCxnSpPr>
        <p:spPr>
          <a:xfrm rot="16200000" flipH="1">
            <a:off x="4064946" y="5129575"/>
            <a:ext cx="611536" cy="0"/>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9E34EAD-BAAE-4039-B89A-75A0E24F0656}"/>
              </a:ext>
            </a:extLst>
          </p:cNvPr>
          <p:cNvGrpSpPr/>
          <p:nvPr/>
        </p:nvGrpSpPr>
        <p:grpSpPr>
          <a:xfrm>
            <a:off x="3271288" y="5102892"/>
            <a:ext cx="2601423" cy="1768021"/>
            <a:chOff x="1256374" y="3516820"/>
            <a:chExt cx="2601423" cy="1768021"/>
          </a:xfrm>
        </p:grpSpPr>
        <p:sp>
          <p:nvSpPr>
            <p:cNvPr id="188" name="TextBox 85">
              <a:extLst>
                <a:ext uri="{FF2B5EF4-FFF2-40B4-BE49-F238E27FC236}">
                  <a16:creationId xmlns:a16="http://schemas.microsoft.com/office/drawing/2014/main" id="{5B4B0A9E-5DFD-4639-8B4D-B2A3E7F0EB22}"/>
                </a:ext>
              </a:extLst>
            </p:cNvPr>
            <p:cNvSpPr txBox="1">
              <a:spLocks noChangeArrowheads="1"/>
            </p:cNvSpPr>
            <p:nvPr/>
          </p:nvSpPr>
          <p:spPr bwMode="auto">
            <a:xfrm rot="5400000">
              <a:off x="1240329" y="4655600"/>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89" name="TextBox 85">
              <a:extLst>
                <a:ext uri="{FF2B5EF4-FFF2-40B4-BE49-F238E27FC236}">
                  <a16:creationId xmlns:a16="http://schemas.microsoft.com/office/drawing/2014/main" id="{BC922499-1582-48C1-83AC-DE14AF7A665B}"/>
                </a:ext>
              </a:extLst>
            </p:cNvPr>
            <p:cNvSpPr txBox="1">
              <a:spLocks noChangeArrowheads="1"/>
            </p:cNvSpPr>
            <p:nvPr/>
          </p:nvSpPr>
          <p:spPr bwMode="auto">
            <a:xfrm rot="7286078">
              <a:off x="1908925" y="3898962"/>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90" name="TextBox 85">
              <a:extLst>
                <a:ext uri="{FF2B5EF4-FFF2-40B4-BE49-F238E27FC236}">
                  <a16:creationId xmlns:a16="http://schemas.microsoft.com/office/drawing/2014/main" id="{F80E5B49-EFA7-455D-B824-089C97CD8231}"/>
                </a:ext>
              </a:extLst>
            </p:cNvPr>
            <p:cNvSpPr txBox="1">
              <a:spLocks noChangeArrowheads="1"/>
            </p:cNvSpPr>
            <p:nvPr/>
          </p:nvSpPr>
          <p:spPr bwMode="auto">
            <a:xfrm rot="3383499">
              <a:off x="2263017" y="392886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91" name="TextBox 85">
              <a:extLst>
                <a:ext uri="{FF2B5EF4-FFF2-40B4-BE49-F238E27FC236}">
                  <a16:creationId xmlns:a16="http://schemas.microsoft.com/office/drawing/2014/main" id="{357CFE56-75CC-4146-913E-9DA3C2EDE38E}"/>
                </a:ext>
              </a:extLst>
            </p:cNvPr>
            <p:cNvSpPr txBox="1">
              <a:spLocks noChangeArrowheads="1"/>
            </p:cNvSpPr>
            <p:nvPr/>
          </p:nvSpPr>
          <p:spPr bwMode="auto">
            <a:xfrm rot="10800000">
              <a:off x="2778138" y="4799489"/>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92" name="TextBox 85">
              <a:extLst>
                <a:ext uri="{FF2B5EF4-FFF2-40B4-BE49-F238E27FC236}">
                  <a16:creationId xmlns:a16="http://schemas.microsoft.com/office/drawing/2014/main" id="{505E8112-8CE3-4638-96D3-5F68A78CB400}"/>
                </a:ext>
              </a:extLst>
            </p:cNvPr>
            <p:cNvSpPr txBox="1">
              <a:spLocks noChangeArrowheads="1"/>
            </p:cNvSpPr>
            <p:nvPr/>
          </p:nvSpPr>
          <p:spPr bwMode="auto">
            <a:xfrm>
              <a:off x="1473238" y="448072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93" name="TextBox 85">
              <a:extLst>
                <a:ext uri="{FF2B5EF4-FFF2-40B4-BE49-F238E27FC236}">
                  <a16:creationId xmlns:a16="http://schemas.microsoft.com/office/drawing/2014/main" id="{CA4C1B01-5F9E-466D-A981-4E5C7FB3D691}"/>
                </a:ext>
              </a:extLst>
            </p:cNvPr>
            <p:cNvSpPr txBox="1">
              <a:spLocks noChangeArrowheads="1"/>
            </p:cNvSpPr>
            <p:nvPr/>
          </p:nvSpPr>
          <p:spPr bwMode="auto">
            <a:xfrm>
              <a:off x="2772831" y="4487227"/>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95" name="TextBox 194">
              <a:extLst>
                <a:ext uri="{FF2B5EF4-FFF2-40B4-BE49-F238E27FC236}">
                  <a16:creationId xmlns:a16="http://schemas.microsoft.com/office/drawing/2014/main" id="{67B66EFF-B4ED-4996-ACBA-D2FB611BCFA8}"/>
                </a:ext>
              </a:extLst>
            </p:cNvPr>
            <p:cNvSpPr txBox="1"/>
            <p:nvPr/>
          </p:nvSpPr>
          <p:spPr>
            <a:xfrm>
              <a:off x="2105178" y="4570931"/>
              <a:ext cx="439544"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C</a:t>
              </a:r>
            </a:p>
          </p:txBody>
        </p:sp>
        <p:sp>
          <p:nvSpPr>
            <p:cNvPr id="196" name="TextBox 195">
              <a:extLst>
                <a:ext uri="{FF2B5EF4-FFF2-40B4-BE49-F238E27FC236}">
                  <a16:creationId xmlns:a16="http://schemas.microsoft.com/office/drawing/2014/main" id="{5993CD5A-B4F0-4B05-86DA-19666B174CB9}"/>
                </a:ext>
              </a:extLst>
            </p:cNvPr>
            <p:cNvSpPr txBox="1"/>
            <p:nvPr/>
          </p:nvSpPr>
          <p:spPr>
            <a:xfrm>
              <a:off x="1450885" y="4582495"/>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197" name="TextBox 196">
              <a:extLst>
                <a:ext uri="{FF2B5EF4-FFF2-40B4-BE49-F238E27FC236}">
                  <a16:creationId xmlns:a16="http://schemas.microsoft.com/office/drawing/2014/main" id="{4E2DC079-A4CD-49B0-8B1D-2AEA13E9460A}"/>
                </a:ext>
              </a:extLst>
            </p:cNvPr>
            <p:cNvSpPr txBox="1"/>
            <p:nvPr/>
          </p:nvSpPr>
          <p:spPr>
            <a:xfrm>
              <a:off x="2093638" y="3942917"/>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sp>
          <p:nvSpPr>
            <p:cNvPr id="198" name="TextBox 197">
              <a:extLst>
                <a:ext uri="{FF2B5EF4-FFF2-40B4-BE49-F238E27FC236}">
                  <a16:creationId xmlns:a16="http://schemas.microsoft.com/office/drawing/2014/main" id="{69EAF57F-A680-4C44-A819-2B81A6C5BFCA}"/>
                </a:ext>
              </a:extLst>
            </p:cNvPr>
            <p:cNvSpPr txBox="1"/>
            <p:nvPr/>
          </p:nvSpPr>
          <p:spPr>
            <a:xfrm>
              <a:off x="2742305" y="4570931"/>
              <a:ext cx="479618"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O</a:t>
              </a:r>
            </a:p>
          </p:txBody>
        </p:sp>
        <p:cxnSp>
          <p:nvCxnSpPr>
            <p:cNvPr id="199" name="Straight Connector 198">
              <a:extLst>
                <a:ext uri="{FF2B5EF4-FFF2-40B4-BE49-F238E27FC236}">
                  <a16:creationId xmlns:a16="http://schemas.microsoft.com/office/drawing/2014/main" id="{933FDC3C-EAE3-4681-B270-A51331728066}"/>
                </a:ext>
              </a:extLst>
            </p:cNvPr>
            <p:cNvCxnSpPr/>
            <p:nvPr/>
          </p:nvCxnSpPr>
          <p:spPr>
            <a:xfrm>
              <a:off x="2485155" y="484758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461AB08-200E-406F-B1C2-64EA513D2E1D}"/>
                </a:ext>
              </a:extLst>
            </p:cNvPr>
            <p:cNvCxnSpPr/>
            <p:nvPr/>
          </p:nvCxnSpPr>
          <p:spPr>
            <a:xfrm>
              <a:off x="1855738" y="485066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054D231-3284-4E3B-9F7A-8CD7CFC9C003}"/>
                </a:ext>
              </a:extLst>
            </p:cNvPr>
            <p:cNvCxnSpPr>
              <a:cxnSpLocks/>
            </p:cNvCxnSpPr>
            <p:nvPr/>
          </p:nvCxnSpPr>
          <p:spPr>
            <a:xfrm rot="16200000">
              <a:off x="2156781" y="452681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2" name="Left Bracket 201">
              <a:extLst>
                <a:ext uri="{FF2B5EF4-FFF2-40B4-BE49-F238E27FC236}">
                  <a16:creationId xmlns:a16="http://schemas.microsoft.com/office/drawing/2014/main" id="{1DB01157-62C0-4EF0-8978-524A71258A53}"/>
                </a:ext>
              </a:extLst>
            </p:cNvPr>
            <p:cNvSpPr/>
            <p:nvPr/>
          </p:nvSpPr>
          <p:spPr>
            <a:xfrm>
              <a:off x="1333729" y="3844282"/>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MT" panose="020B0502020104020203" pitchFamily="34" charset="0"/>
              </a:endParaRPr>
            </a:p>
          </p:txBody>
        </p:sp>
        <p:sp>
          <p:nvSpPr>
            <p:cNvPr id="203" name="Left Bracket 202">
              <a:extLst>
                <a:ext uri="{FF2B5EF4-FFF2-40B4-BE49-F238E27FC236}">
                  <a16:creationId xmlns:a16="http://schemas.microsoft.com/office/drawing/2014/main" id="{7C33459E-F8D4-4AE0-8711-1A423FE345EA}"/>
                </a:ext>
              </a:extLst>
            </p:cNvPr>
            <p:cNvSpPr/>
            <p:nvPr/>
          </p:nvSpPr>
          <p:spPr>
            <a:xfrm flipH="1">
              <a:off x="3067521" y="3833665"/>
              <a:ext cx="263879" cy="1357341"/>
            </a:xfrm>
            <a:prstGeom prst="leftBracket">
              <a:avLst>
                <a:gd name="adj" fmla="val 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MT" panose="020B0502020104020203" pitchFamily="34" charset="0"/>
              </a:endParaRPr>
            </a:p>
          </p:txBody>
        </p:sp>
        <p:sp>
          <p:nvSpPr>
            <p:cNvPr id="204" name="TextBox 203">
              <a:extLst>
                <a:ext uri="{FF2B5EF4-FFF2-40B4-BE49-F238E27FC236}">
                  <a16:creationId xmlns:a16="http://schemas.microsoft.com/office/drawing/2014/main" id="{4CC44D90-E37D-424E-8B19-7D8D9E77733A}"/>
                </a:ext>
              </a:extLst>
            </p:cNvPr>
            <p:cNvSpPr txBox="1"/>
            <p:nvPr/>
          </p:nvSpPr>
          <p:spPr>
            <a:xfrm>
              <a:off x="3314058" y="3516820"/>
              <a:ext cx="543739" cy="523220"/>
            </a:xfrm>
            <a:prstGeom prst="rect">
              <a:avLst/>
            </a:prstGeom>
            <a:noFill/>
          </p:spPr>
          <p:txBody>
            <a:bodyPr wrap="none" rtlCol="0">
              <a:spAutoFit/>
            </a:bodyPr>
            <a:lstStyle/>
            <a:p>
              <a:r>
                <a:rPr lang="en-US" sz="2800" dirty="0">
                  <a:solidFill>
                    <a:schemeClr val="tx1">
                      <a:lumMod val="75000"/>
                      <a:lumOff val="25000"/>
                    </a:schemeClr>
                  </a:solidFill>
                  <a:latin typeface="Gill Sans MT" panose="020B0502020104020203" pitchFamily="34" charset="0"/>
                </a:rPr>
                <a:t>–2</a:t>
              </a:r>
            </a:p>
          </p:txBody>
        </p:sp>
        <p:sp>
          <p:nvSpPr>
            <p:cNvPr id="205" name="TextBox 85">
              <a:extLst>
                <a:ext uri="{FF2B5EF4-FFF2-40B4-BE49-F238E27FC236}">
                  <a16:creationId xmlns:a16="http://schemas.microsoft.com/office/drawing/2014/main" id="{DBFC3422-B2B5-4FF9-859D-C69A16804A40}"/>
                </a:ext>
              </a:extLst>
            </p:cNvPr>
            <p:cNvSpPr txBox="1">
              <a:spLocks noChangeArrowheads="1"/>
            </p:cNvSpPr>
            <p:nvPr/>
          </p:nvSpPr>
          <p:spPr bwMode="auto">
            <a:xfrm>
              <a:off x="1479956" y="4893324"/>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sp>
        <p:nvSpPr>
          <p:cNvPr id="206" name="TextBox 205">
            <a:extLst>
              <a:ext uri="{FF2B5EF4-FFF2-40B4-BE49-F238E27FC236}">
                <a16:creationId xmlns:a16="http://schemas.microsoft.com/office/drawing/2014/main" id="{6C2923A9-8EC9-410A-8FEC-F1CE4514D9AD}"/>
              </a:ext>
            </a:extLst>
          </p:cNvPr>
          <p:cNvSpPr txBox="1"/>
          <p:nvPr/>
        </p:nvSpPr>
        <p:spPr>
          <a:xfrm>
            <a:off x="3558020" y="6252603"/>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07" name="TextBox 206">
            <a:extLst>
              <a:ext uri="{FF2B5EF4-FFF2-40B4-BE49-F238E27FC236}">
                <a16:creationId xmlns:a16="http://schemas.microsoft.com/office/drawing/2014/main" id="{DE83F0D6-909D-4D5D-A635-2671507CCB50}"/>
              </a:ext>
            </a:extLst>
          </p:cNvPr>
          <p:cNvSpPr txBox="1"/>
          <p:nvPr/>
        </p:nvSpPr>
        <p:spPr>
          <a:xfrm>
            <a:off x="4201449" y="5610898"/>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2</a:t>
            </a:r>
          </a:p>
        </p:txBody>
      </p:sp>
      <p:sp>
        <p:nvSpPr>
          <p:cNvPr id="208" name="TextBox 207">
            <a:extLst>
              <a:ext uri="{FF2B5EF4-FFF2-40B4-BE49-F238E27FC236}">
                <a16:creationId xmlns:a16="http://schemas.microsoft.com/office/drawing/2014/main" id="{0D6A07E6-0E27-4084-852C-80BCDE6C9BB5}"/>
              </a:ext>
            </a:extLst>
          </p:cNvPr>
          <p:cNvSpPr txBox="1"/>
          <p:nvPr/>
        </p:nvSpPr>
        <p:spPr>
          <a:xfrm>
            <a:off x="4854013" y="6241361"/>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a:t>
            </a:r>
          </a:p>
        </p:txBody>
      </p:sp>
      <p:sp>
        <p:nvSpPr>
          <p:cNvPr id="209" name="TextBox 85">
            <a:extLst>
              <a:ext uri="{FF2B5EF4-FFF2-40B4-BE49-F238E27FC236}">
                <a16:creationId xmlns:a16="http://schemas.microsoft.com/office/drawing/2014/main" id="{9FAB88CF-57AF-4E54-9AC5-453A22F14E43}"/>
              </a:ext>
            </a:extLst>
          </p:cNvPr>
          <p:cNvSpPr txBox="1">
            <a:spLocks noChangeArrowheads="1"/>
          </p:cNvSpPr>
          <p:nvPr/>
        </p:nvSpPr>
        <p:spPr bwMode="auto">
          <a:xfrm rot="5400000">
            <a:off x="4938751" y="6236445"/>
            <a:ext cx="423608"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cxnSp>
        <p:nvCxnSpPr>
          <p:cNvPr id="210" name="Straight Connector 209">
            <a:extLst>
              <a:ext uri="{FF2B5EF4-FFF2-40B4-BE49-F238E27FC236}">
                <a16:creationId xmlns:a16="http://schemas.microsoft.com/office/drawing/2014/main" id="{81366CF2-A7F5-4FDC-8DA2-15F0A0ABC1F8}"/>
              </a:ext>
            </a:extLst>
          </p:cNvPr>
          <p:cNvCxnSpPr>
            <a:cxnSpLocks/>
          </p:cNvCxnSpPr>
          <p:nvPr/>
        </p:nvCxnSpPr>
        <p:spPr>
          <a:xfrm rot="16200000">
            <a:off x="4243132" y="6111405"/>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1EF2474B-7DCE-43F4-94F6-2F7E5FBD54A6}"/>
              </a:ext>
            </a:extLst>
          </p:cNvPr>
          <p:cNvCxnSpPr/>
          <p:nvPr/>
        </p:nvCxnSpPr>
        <p:spPr>
          <a:xfrm>
            <a:off x="2231925" y="4983687"/>
            <a:ext cx="943159" cy="697105"/>
          </a:xfrm>
          <a:prstGeom prst="straightConnector1">
            <a:avLst/>
          </a:prstGeom>
          <a:ln w="57150">
            <a:solidFill>
              <a:srgbClr val="E4758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A9450AC2-1BD8-4C2B-9ED3-1BEFC9F45E09}"/>
              </a:ext>
            </a:extLst>
          </p:cNvPr>
          <p:cNvCxnSpPr>
            <a:cxnSpLocks/>
          </p:cNvCxnSpPr>
          <p:nvPr/>
        </p:nvCxnSpPr>
        <p:spPr>
          <a:xfrm flipV="1">
            <a:off x="5783800" y="4983687"/>
            <a:ext cx="796151" cy="767068"/>
          </a:xfrm>
          <a:prstGeom prst="straightConnector1">
            <a:avLst/>
          </a:prstGeom>
          <a:ln w="57150">
            <a:solidFill>
              <a:srgbClr val="E4758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6ABB4F4B-5620-4B78-BF36-9F391C6D02E5}"/>
              </a:ext>
            </a:extLst>
          </p:cNvPr>
          <p:cNvSpPr txBox="1"/>
          <p:nvPr/>
        </p:nvSpPr>
        <p:spPr>
          <a:xfrm>
            <a:off x="5685295" y="3992870"/>
            <a:ext cx="583173" cy="369332"/>
          </a:xfrm>
          <a:prstGeom prst="rect">
            <a:avLst/>
          </a:prstGeom>
          <a:noFill/>
        </p:spPr>
        <p:txBody>
          <a:bodyPr wrap="none" rtlCol="0">
            <a:spAutoFit/>
          </a:bodyPr>
          <a:lstStyle/>
          <a:p>
            <a:r>
              <a:rPr lang="en-US" dirty="0">
                <a:solidFill>
                  <a:srgbClr val="67AEB6"/>
                </a:solidFill>
                <a:latin typeface="Gill Sans MT" panose="020B0502020104020203" pitchFamily="34" charset="0"/>
              </a:rPr>
              <a:t>O: 3</a:t>
            </a:r>
          </a:p>
        </p:txBody>
      </p:sp>
      <p:sp>
        <p:nvSpPr>
          <p:cNvPr id="218" name="TextBox 217">
            <a:extLst>
              <a:ext uri="{FF2B5EF4-FFF2-40B4-BE49-F238E27FC236}">
                <a16:creationId xmlns:a16="http://schemas.microsoft.com/office/drawing/2014/main" id="{7D2C2986-299B-4F74-84B2-761F2C814D65}"/>
              </a:ext>
            </a:extLst>
          </p:cNvPr>
          <p:cNvSpPr txBox="1"/>
          <p:nvPr/>
        </p:nvSpPr>
        <p:spPr>
          <a:xfrm>
            <a:off x="2473111" y="3987295"/>
            <a:ext cx="583173" cy="369332"/>
          </a:xfrm>
          <a:prstGeom prst="rect">
            <a:avLst/>
          </a:prstGeom>
          <a:noFill/>
        </p:spPr>
        <p:txBody>
          <a:bodyPr wrap="none" rtlCol="0">
            <a:spAutoFit/>
          </a:bodyPr>
          <a:lstStyle/>
          <a:p>
            <a:r>
              <a:rPr lang="en-US" dirty="0">
                <a:solidFill>
                  <a:srgbClr val="67AEB6"/>
                </a:solidFill>
                <a:latin typeface="Gill Sans MT" panose="020B0502020104020203" pitchFamily="34" charset="0"/>
              </a:rPr>
              <a:t>O: 1</a:t>
            </a:r>
          </a:p>
        </p:txBody>
      </p:sp>
      <p:sp>
        <p:nvSpPr>
          <p:cNvPr id="219" name="TextBox 218">
            <a:extLst>
              <a:ext uri="{FF2B5EF4-FFF2-40B4-BE49-F238E27FC236}">
                <a16:creationId xmlns:a16="http://schemas.microsoft.com/office/drawing/2014/main" id="{F5347EA4-78E1-463E-8F67-9A53DEEFDDB6}"/>
              </a:ext>
            </a:extLst>
          </p:cNvPr>
          <p:cNvSpPr txBox="1"/>
          <p:nvPr/>
        </p:nvSpPr>
        <p:spPr>
          <a:xfrm>
            <a:off x="4323194" y="4896192"/>
            <a:ext cx="583173" cy="369332"/>
          </a:xfrm>
          <a:prstGeom prst="rect">
            <a:avLst/>
          </a:prstGeom>
          <a:noFill/>
        </p:spPr>
        <p:txBody>
          <a:bodyPr wrap="none" rtlCol="0">
            <a:spAutoFit/>
          </a:bodyPr>
          <a:lstStyle/>
          <a:p>
            <a:r>
              <a:rPr lang="en-US" dirty="0">
                <a:solidFill>
                  <a:srgbClr val="67AEB6"/>
                </a:solidFill>
                <a:latin typeface="Gill Sans MT" panose="020B0502020104020203" pitchFamily="34" charset="0"/>
              </a:rPr>
              <a:t>O: 2</a:t>
            </a:r>
          </a:p>
        </p:txBody>
      </p:sp>
      <p:sp>
        <p:nvSpPr>
          <p:cNvPr id="220" name="TextBox 219">
            <a:extLst>
              <a:ext uri="{FF2B5EF4-FFF2-40B4-BE49-F238E27FC236}">
                <a16:creationId xmlns:a16="http://schemas.microsoft.com/office/drawing/2014/main" id="{D35145F9-0CCD-4E23-9112-255AB831A24F}"/>
              </a:ext>
            </a:extLst>
          </p:cNvPr>
          <p:cNvSpPr txBox="1"/>
          <p:nvPr/>
        </p:nvSpPr>
        <p:spPr>
          <a:xfrm>
            <a:off x="1614638" y="5265524"/>
            <a:ext cx="1359351" cy="646331"/>
          </a:xfrm>
          <a:prstGeom prst="rect">
            <a:avLst/>
          </a:prstGeom>
          <a:noFill/>
        </p:spPr>
        <p:txBody>
          <a:bodyPr wrap="square" rtlCol="0">
            <a:spAutoFit/>
          </a:bodyPr>
          <a:lstStyle/>
          <a:p>
            <a:r>
              <a:rPr lang="en-US" dirty="0">
                <a:solidFill>
                  <a:srgbClr val="E47588"/>
                </a:solidFill>
                <a:latin typeface="Gill Sans MT" panose="020B0502020104020203" pitchFamily="34" charset="0"/>
              </a:rPr>
              <a:t>Resonance Arrows</a:t>
            </a:r>
          </a:p>
        </p:txBody>
      </p:sp>
      <p:cxnSp>
        <p:nvCxnSpPr>
          <p:cNvPr id="223" name="Straight Connector 222">
            <a:extLst>
              <a:ext uri="{FF2B5EF4-FFF2-40B4-BE49-F238E27FC236}">
                <a16:creationId xmlns:a16="http://schemas.microsoft.com/office/drawing/2014/main" id="{43D85A45-A1E1-43A8-B2E4-ECF0FA7F8CC9}"/>
              </a:ext>
            </a:extLst>
          </p:cNvPr>
          <p:cNvCxnSpPr/>
          <p:nvPr/>
        </p:nvCxnSpPr>
        <p:spPr>
          <a:xfrm>
            <a:off x="-1" y="1125381"/>
            <a:ext cx="91440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8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3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6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1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8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0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0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0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0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1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8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1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21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1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P spid="19" grpId="0"/>
      <p:bldP spid="21" grpId="0"/>
      <p:bldP spid="22" grpId="0"/>
      <p:bldP spid="23" grpId="0"/>
      <p:bldP spid="24" grpId="0"/>
      <p:bldP spid="28" grpId="0" animBg="1"/>
      <p:bldP spid="29" grpId="0" animBg="1"/>
      <p:bldP spid="31" grpId="0"/>
      <p:bldP spid="33" grpId="0"/>
      <p:bldP spid="53" grpId="0"/>
      <p:bldP spid="54" grpId="0"/>
      <p:bldP spid="55" grpId="0"/>
      <p:bldP spid="130" grpId="0"/>
      <p:bldP spid="131" grpId="0"/>
      <p:bldP spid="132" grpId="0"/>
      <p:bldP spid="157" grpId="0"/>
      <p:bldP spid="158" grpId="0"/>
      <p:bldP spid="159" grpId="0"/>
      <p:bldP spid="160" grpId="0"/>
      <p:bldP spid="206" grpId="0"/>
      <p:bldP spid="207" grpId="0"/>
      <p:bldP spid="208" grpId="0"/>
      <p:bldP spid="209" grpId="0"/>
      <p:bldP spid="217" grpId="0"/>
      <p:bldP spid="218" grpId="0"/>
      <p:bldP spid="219" grpId="0"/>
      <p:bldP spid="2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46</a:t>
            </a:fld>
            <a:endParaRPr lang="en-US" dirty="0">
              <a:solidFill>
                <a:schemeClr val="bg1"/>
              </a:solidFill>
            </a:endParaRPr>
          </a:p>
        </p:txBody>
      </p:sp>
      <p:sp>
        <p:nvSpPr>
          <p:cNvPr id="8" name="Text Placeholder 2">
            <a:extLst>
              <a:ext uri="{FF2B5EF4-FFF2-40B4-BE49-F238E27FC236}">
                <a16:creationId xmlns:a16="http://schemas.microsoft.com/office/drawing/2014/main" id="{1A165A23-6137-48A4-810A-952E63DD2EEB}"/>
              </a:ext>
            </a:extLst>
          </p:cNvPr>
          <p:cNvSpPr txBox="1">
            <a:spLocks/>
          </p:cNvSpPr>
          <p:nvPr/>
        </p:nvSpPr>
        <p:spPr>
          <a:xfrm>
            <a:off x="0" y="1016000"/>
            <a:ext cx="9144000" cy="5435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FNO</a:t>
            </a:r>
            <a:r>
              <a:rPr lang="en-US" sz="1800" baseline="-25000" dirty="0">
                <a:solidFill>
                  <a:schemeClr val="tx1">
                    <a:lumMod val="75000"/>
                    <a:lumOff val="25000"/>
                  </a:schemeClr>
                </a:solidFill>
                <a:latin typeface="Gill Sans MT" panose="020B0502020104020203" pitchFamily="34" charset="0"/>
              </a:rPr>
              <a:t>2							</a:t>
            </a:r>
            <a:r>
              <a:rPr lang="en-US" sz="1800" dirty="0">
                <a:solidFill>
                  <a:schemeClr val="tx1">
                    <a:lumMod val="75000"/>
                    <a:lumOff val="25000"/>
                  </a:schemeClr>
                </a:solidFill>
                <a:latin typeface="Gill Sans MT" panose="020B0502020104020203" pitchFamily="34" charset="0"/>
              </a:rPr>
              <a:t>C</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H</a:t>
            </a:r>
            <a:r>
              <a:rPr lang="en-US" sz="1800" baseline="-25000" dirty="0">
                <a:solidFill>
                  <a:schemeClr val="tx1">
                    <a:lumMod val="75000"/>
                    <a:lumOff val="25000"/>
                  </a:schemeClr>
                </a:solidFill>
                <a:latin typeface="Gill Sans MT" panose="020B0502020104020203" pitchFamily="34" charset="0"/>
              </a:rPr>
              <a:t>2</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ClF</a:t>
            </a:r>
            <a:r>
              <a:rPr lang="en-US" sz="1800" baseline="-25000" dirty="0">
                <a:solidFill>
                  <a:schemeClr val="tx1">
                    <a:lumMod val="75000"/>
                    <a:lumOff val="25000"/>
                  </a:schemeClr>
                </a:solidFill>
                <a:latin typeface="Gill Sans MT" panose="020B0502020104020203" pitchFamily="34" charset="0"/>
              </a:rPr>
              <a:t>2</a:t>
            </a:r>
            <a:r>
              <a:rPr lang="en-US" sz="1800" baseline="30000" dirty="0">
                <a:solidFill>
                  <a:schemeClr val="tx1">
                    <a:lumMod val="75000"/>
                    <a:lumOff val="25000"/>
                  </a:schemeClr>
                </a:solidFill>
                <a:latin typeface="Gill Sans MT" panose="020B0502020104020203" pitchFamily="34" charset="0"/>
              </a:rPr>
              <a:t>+							</a:t>
            </a:r>
            <a:r>
              <a:rPr lang="en-US" sz="1800" dirty="0">
                <a:solidFill>
                  <a:schemeClr val="tx1">
                    <a:lumMod val="75000"/>
                    <a:lumOff val="25000"/>
                  </a:schemeClr>
                </a:solidFill>
                <a:latin typeface="Gill Sans MT" panose="020B0502020104020203" pitchFamily="34" charset="0"/>
              </a:rPr>
              <a:t>N</a:t>
            </a:r>
            <a:r>
              <a:rPr lang="en-US" sz="1800" baseline="-25000" dirty="0">
                <a:solidFill>
                  <a:schemeClr val="tx1">
                    <a:lumMod val="75000"/>
                    <a:lumOff val="25000"/>
                  </a:schemeClr>
                </a:solidFill>
                <a:latin typeface="Gill Sans MT" panose="020B0502020104020203" pitchFamily="34" charset="0"/>
              </a:rPr>
              <a:t>3</a:t>
            </a:r>
            <a:r>
              <a:rPr lang="en-US" sz="1800" baseline="30000" dirty="0">
                <a:solidFill>
                  <a:schemeClr val="tx1">
                    <a:lumMod val="75000"/>
                    <a:lumOff val="25000"/>
                  </a:schemeClr>
                </a:solidFill>
                <a:latin typeface="Gill Sans MT" panose="020B0502020104020203" pitchFamily="34" charset="0"/>
              </a:rPr>
              <a:t>–</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NH</a:t>
            </a:r>
            <a:r>
              <a:rPr lang="en-US" sz="1800" baseline="-25000" dirty="0">
                <a:solidFill>
                  <a:schemeClr val="tx1">
                    <a:lumMod val="75000"/>
                    <a:lumOff val="25000"/>
                  </a:schemeClr>
                </a:solidFill>
                <a:latin typeface="Gill Sans MT" panose="020B0502020104020203" pitchFamily="34" charset="0"/>
              </a:rPr>
              <a:t>4</a:t>
            </a:r>
            <a:r>
              <a:rPr lang="en-US" sz="1800" baseline="30000" dirty="0">
                <a:solidFill>
                  <a:schemeClr val="tx1">
                    <a:lumMod val="75000"/>
                    <a:lumOff val="25000"/>
                  </a:schemeClr>
                </a:solidFill>
                <a:latin typeface="Gill Sans MT" panose="020B0502020104020203" pitchFamily="34" charset="0"/>
              </a:rPr>
              <a:t>+							</a:t>
            </a:r>
            <a:r>
              <a:rPr lang="en-US" sz="1800" dirty="0">
                <a:solidFill>
                  <a:schemeClr val="tx1">
                    <a:lumMod val="75000"/>
                    <a:lumOff val="25000"/>
                  </a:schemeClr>
                </a:solidFill>
                <a:latin typeface="Gill Sans MT" panose="020B0502020104020203" pitchFamily="34" charset="0"/>
              </a:rPr>
              <a:t>HCN</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NO</a:t>
            </a:r>
            <a:r>
              <a:rPr lang="en-US" sz="1800" baseline="30000" dirty="0">
                <a:solidFill>
                  <a:schemeClr val="tx1">
                    <a:lumMod val="75000"/>
                    <a:lumOff val="25000"/>
                  </a:schemeClr>
                </a:solidFill>
                <a:latin typeface="Gill Sans MT" panose="020B0502020104020203" pitchFamily="34" charset="0"/>
              </a:rPr>
              <a:t>–							</a:t>
            </a:r>
            <a:r>
              <a:rPr lang="en-US" sz="1800" dirty="0">
                <a:solidFill>
                  <a:schemeClr val="tx1">
                    <a:lumMod val="75000"/>
                    <a:lumOff val="25000"/>
                  </a:schemeClr>
                </a:solidFill>
                <a:latin typeface="Gill Sans MT" panose="020B0502020104020203" pitchFamily="34" charset="0"/>
              </a:rPr>
              <a:t>COCl</a:t>
            </a:r>
            <a:r>
              <a:rPr lang="en-US" sz="1800" baseline="-25000" dirty="0">
                <a:solidFill>
                  <a:schemeClr val="tx1">
                    <a:lumMod val="75000"/>
                    <a:lumOff val="25000"/>
                  </a:schemeClr>
                </a:solidFill>
                <a:latin typeface="Gill Sans MT" panose="020B0502020104020203" pitchFamily="34" charset="0"/>
              </a:rPr>
              <a:t>2</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p:txBody>
      </p:sp>
      <p:sp>
        <p:nvSpPr>
          <p:cNvPr id="9" name="Rectangle 2">
            <a:extLst>
              <a:ext uri="{FF2B5EF4-FFF2-40B4-BE49-F238E27FC236}">
                <a16:creationId xmlns:a16="http://schemas.microsoft.com/office/drawing/2014/main" id="{7E85682A-F991-4A81-8F78-28AFC8373454}"/>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999720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a:extLst>
              <a:ext uri="{FF2B5EF4-FFF2-40B4-BE49-F238E27FC236}">
                <a16:creationId xmlns:a16="http://schemas.microsoft.com/office/drawing/2014/main" id="{7F695F06-CBF7-4D3E-9B4C-9FF5B871192F}"/>
              </a:ext>
            </a:extLst>
          </p:cNvPr>
          <p:cNvSpPr txBox="1">
            <a:spLocks noChangeArrowheads="1"/>
          </p:cNvSpPr>
          <p:nvPr/>
        </p:nvSpPr>
        <p:spPr bwMode="auto">
          <a:xfrm rot="10800000" flipH="1">
            <a:off x="1160006" y="2845019"/>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37" name="TextBox 19">
            <a:extLst>
              <a:ext uri="{FF2B5EF4-FFF2-40B4-BE49-F238E27FC236}">
                <a16:creationId xmlns:a16="http://schemas.microsoft.com/office/drawing/2014/main" id="{766CE277-E4A7-43D5-BA0F-F82BA8C1E7A1}"/>
              </a:ext>
            </a:extLst>
          </p:cNvPr>
          <p:cNvSpPr txBox="1">
            <a:spLocks noChangeArrowheads="1"/>
          </p:cNvSpPr>
          <p:nvPr/>
        </p:nvSpPr>
        <p:spPr bwMode="auto">
          <a:xfrm rot="10800000" flipH="1">
            <a:off x="1769675" y="2839826"/>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38" name="TextBox 19">
            <a:extLst>
              <a:ext uri="{FF2B5EF4-FFF2-40B4-BE49-F238E27FC236}">
                <a16:creationId xmlns:a16="http://schemas.microsoft.com/office/drawing/2014/main" id="{E87205D4-8548-4D70-AB63-266326047A20}"/>
              </a:ext>
            </a:extLst>
          </p:cNvPr>
          <p:cNvSpPr txBox="1">
            <a:spLocks noChangeArrowheads="1"/>
          </p:cNvSpPr>
          <p:nvPr/>
        </p:nvSpPr>
        <p:spPr bwMode="auto">
          <a:xfrm rot="10800000" flipH="1">
            <a:off x="1769675" y="3224001"/>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39" name="TextBox 19">
            <a:extLst>
              <a:ext uri="{FF2B5EF4-FFF2-40B4-BE49-F238E27FC236}">
                <a16:creationId xmlns:a16="http://schemas.microsoft.com/office/drawing/2014/main" id="{696B1D1C-CEC2-41F4-BBBC-DC1B83BAB5A3}"/>
              </a:ext>
            </a:extLst>
          </p:cNvPr>
          <p:cNvSpPr txBox="1">
            <a:spLocks noChangeArrowheads="1"/>
          </p:cNvSpPr>
          <p:nvPr/>
        </p:nvSpPr>
        <p:spPr bwMode="auto">
          <a:xfrm rot="5400000" flipH="1">
            <a:off x="1924837" y="3060495"/>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42" name="TextBox 19">
            <a:extLst>
              <a:ext uri="{FF2B5EF4-FFF2-40B4-BE49-F238E27FC236}">
                <a16:creationId xmlns:a16="http://schemas.microsoft.com/office/drawing/2014/main" id="{E0B5E894-EC75-4C5E-B72A-0BAACEA5A26F}"/>
              </a:ext>
            </a:extLst>
          </p:cNvPr>
          <p:cNvSpPr txBox="1">
            <a:spLocks noChangeArrowheads="1"/>
          </p:cNvSpPr>
          <p:nvPr/>
        </p:nvSpPr>
        <p:spPr bwMode="auto">
          <a:xfrm rot="10800000" flipH="1">
            <a:off x="545797" y="2833317"/>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43" name="TextBox 19">
            <a:extLst>
              <a:ext uri="{FF2B5EF4-FFF2-40B4-BE49-F238E27FC236}">
                <a16:creationId xmlns:a16="http://schemas.microsoft.com/office/drawing/2014/main" id="{9083A76D-96FD-46A9-BAAD-864D7524A896}"/>
              </a:ext>
            </a:extLst>
          </p:cNvPr>
          <p:cNvSpPr txBox="1">
            <a:spLocks noChangeArrowheads="1"/>
          </p:cNvSpPr>
          <p:nvPr/>
        </p:nvSpPr>
        <p:spPr bwMode="auto">
          <a:xfrm rot="10800000" flipH="1">
            <a:off x="545899" y="3224000"/>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44" name="TextBox 19">
            <a:extLst>
              <a:ext uri="{FF2B5EF4-FFF2-40B4-BE49-F238E27FC236}">
                <a16:creationId xmlns:a16="http://schemas.microsoft.com/office/drawing/2014/main" id="{E8355B80-2B8E-4A04-A2D7-160482F560B8}"/>
              </a:ext>
            </a:extLst>
          </p:cNvPr>
          <p:cNvSpPr txBox="1">
            <a:spLocks noChangeArrowheads="1"/>
          </p:cNvSpPr>
          <p:nvPr/>
        </p:nvSpPr>
        <p:spPr bwMode="auto">
          <a:xfrm rot="5400000" flipH="1">
            <a:off x="326403" y="3054449"/>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47</a:t>
            </a:fld>
            <a:endParaRPr lang="en-US" dirty="0">
              <a:solidFill>
                <a:schemeClr val="bg1"/>
              </a:solidFill>
            </a:endParaRPr>
          </a:p>
        </p:txBody>
      </p:sp>
      <p:sp>
        <p:nvSpPr>
          <p:cNvPr id="8" name="Rectangle 2">
            <a:extLst>
              <a:ext uri="{FF2B5EF4-FFF2-40B4-BE49-F238E27FC236}">
                <a16:creationId xmlns:a16="http://schemas.microsoft.com/office/drawing/2014/main" id="{7B16BA31-9670-4011-BEE8-DF07683CE635}"/>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Formal Charge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EAAD2B8A-5DA3-4F37-822C-C91AA24F0D99}"/>
              </a:ext>
            </a:extLst>
          </p:cNvPr>
          <p:cNvSpPr txBox="1">
            <a:spLocks noChangeArrowheads="1"/>
          </p:cNvSpPr>
          <p:nvPr/>
        </p:nvSpPr>
        <p:spPr bwMode="auto">
          <a:xfrm>
            <a:off x="0" y="774583"/>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Times New Roman" pitchFamily="18" charset="0"/>
              </a:rPr>
              <a:t>Formal</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charge</a:t>
            </a:r>
            <a:r>
              <a:rPr lang="en-US" altLang="en-US" dirty="0">
                <a:solidFill>
                  <a:schemeClr val="tx1">
                    <a:lumMod val="75000"/>
                    <a:lumOff val="25000"/>
                  </a:schemeClr>
                </a:solidFill>
                <a:latin typeface="Gill Sans MT" panose="020B0502020104020203" pitchFamily="34" charset="0"/>
                <a:cs typeface="Times New Roman" pitchFamily="18" charset="0"/>
              </a:rPr>
              <a:t> can be used to determine the most plausible Lewis Structure when more than one possibility exists for a compound.</a:t>
            </a:r>
          </a:p>
        </p:txBody>
      </p:sp>
      <p:sp>
        <p:nvSpPr>
          <p:cNvPr id="7" name="TextBox 6">
            <a:extLst>
              <a:ext uri="{FF2B5EF4-FFF2-40B4-BE49-F238E27FC236}">
                <a16:creationId xmlns:a16="http://schemas.microsoft.com/office/drawing/2014/main" id="{13BE7D90-9E5D-4CCF-9721-E546C29A33F1}"/>
              </a:ext>
            </a:extLst>
          </p:cNvPr>
          <p:cNvSpPr txBox="1"/>
          <p:nvPr/>
        </p:nvSpPr>
        <p:spPr>
          <a:xfrm>
            <a:off x="2463890" y="1420914"/>
            <a:ext cx="421621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Formal Charge = Valence e</a:t>
            </a:r>
            <a:r>
              <a:rPr lang="en-US" baseline="30000" dirty="0">
                <a:solidFill>
                  <a:srgbClr val="E47588"/>
                </a:solidFill>
                <a:latin typeface="Gill Sans MT" panose="020B0502020104020203" pitchFamily="34" charset="0"/>
              </a:rPr>
              <a:t>–</a:t>
            </a:r>
            <a:r>
              <a:rPr lang="en-US" dirty="0">
                <a:solidFill>
                  <a:srgbClr val="E47588"/>
                </a:solidFill>
                <a:latin typeface="Gill Sans MT" panose="020B0502020104020203" pitchFamily="34" charset="0"/>
              </a:rPr>
              <a:t> – Associated e</a:t>
            </a:r>
            <a:r>
              <a:rPr lang="en-US" baseline="30000" dirty="0">
                <a:solidFill>
                  <a:srgbClr val="E47588"/>
                </a:solidFill>
                <a:latin typeface="Gill Sans MT" panose="020B0502020104020203" pitchFamily="34" charset="0"/>
              </a:rPr>
              <a:t>–</a:t>
            </a:r>
            <a:endParaRPr lang="en-US" dirty="0">
              <a:solidFill>
                <a:srgbClr val="E47588"/>
              </a:solidFill>
              <a:latin typeface="Gill Sans MT" panose="020B0502020104020203" pitchFamily="34" charset="0"/>
            </a:endParaRPr>
          </a:p>
        </p:txBody>
      </p:sp>
      <p:sp>
        <p:nvSpPr>
          <p:cNvPr id="10" name="Rectangle 9">
            <a:extLst>
              <a:ext uri="{FF2B5EF4-FFF2-40B4-BE49-F238E27FC236}">
                <a16:creationId xmlns:a16="http://schemas.microsoft.com/office/drawing/2014/main" id="{D698F2FC-E6D3-40B4-8551-C8F407E539A9}"/>
              </a:ext>
            </a:extLst>
          </p:cNvPr>
          <p:cNvSpPr/>
          <p:nvPr/>
        </p:nvSpPr>
        <p:spPr>
          <a:xfrm>
            <a:off x="0" y="1717429"/>
            <a:ext cx="9144000" cy="923330"/>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To determine associated electrons:</a:t>
            </a:r>
          </a:p>
          <a:p>
            <a:pPr eaLnBrk="0" hangingPunct="0">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1)</a:t>
            </a:r>
            <a:r>
              <a:rPr lang="en-US" altLang="en-US" dirty="0">
                <a:solidFill>
                  <a:schemeClr val="tx1">
                    <a:lumMod val="75000"/>
                    <a:lumOff val="25000"/>
                  </a:schemeClr>
                </a:solidFill>
                <a:latin typeface="Gill Sans MT" panose="020B0502020104020203" pitchFamily="34" charset="0"/>
                <a:cs typeface="Times New Roman" pitchFamily="18" charset="0"/>
              </a:rPr>
              <a:t>	All the atom’s nonbonding electrons are associated with the atom. (Count each dot as 1)</a:t>
            </a:r>
          </a:p>
          <a:p>
            <a:pPr eaLnBrk="0" hangingPunct="0">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	Half the atom’s bonding electrons are associated with the atom. (Count each dash as 1)</a:t>
            </a:r>
            <a:endParaRPr lang="en-US" altLang="en-US" b="1" dirty="0">
              <a:solidFill>
                <a:schemeClr val="tx1">
                  <a:lumMod val="75000"/>
                  <a:lumOff val="25000"/>
                </a:schemeClr>
              </a:solidFill>
              <a:latin typeface="Gill Sans MT" panose="020B0502020104020203" pitchFamily="34" charset="0"/>
              <a:cs typeface="Times New Roman" pitchFamily="18" charset="0"/>
            </a:endParaRPr>
          </a:p>
        </p:txBody>
      </p:sp>
      <p:cxnSp>
        <p:nvCxnSpPr>
          <p:cNvPr id="13" name="Straight Connector 12">
            <a:extLst>
              <a:ext uri="{FF2B5EF4-FFF2-40B4-BE49-F238E27FC236}">
                <a16:creationId xmlns:a16="http://schemas.microsoft.com/office/drawing/2014/main" id="{9E4BB008-C8E7-4FC3-8C06-C2B58C729C14}"/>
              </a:ext>
            </a:extLst>
          </p:cNvPr>
          <p:cNvCxnSpPr/>
          <p:nvPr/>
        </p:nvCxnSpPr>
        <p:spPr>
          <a:xfrm>
            <a:off x="0" y="2612261"/>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4">
            <a:extLst>
              <a:ext uri="{FF2B5EF4-FFF2-40B4-BE49-F238E27FC236}">
                <a16:creationId xmlns:a16="http://schemas.microsoft.com/office/drawing/2014/main" id="{3588AAA6-C461-42A2-A882-A964EAA26087}"/>
              </a:ext>
            </a:extLst>
          </p:cNvPr>
          <p:cNvSpPr txBox="1">
            <a:spLocks noChangeArrowheads="1"/>
          </p:cNvSpPr>
          <p:nvPr/>
        </p:nvSpPr>
        <p:spPr bwMode="auto">
          <a:xfrm>
            <a:off x="0" y="2611651"/>
            <a:ext cx="9158203"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Determine the formal charges on each oxygen atom in the ozone molecule (O</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28" name="TextBox 16">
            <a:extLst>
              <a:ext uri="{FF2B5EF4-FFF2-40B4-BE49-F238E27FC236}">
                <a16:creationId xmlns:a16="http://schemas.microsoft.com/office/drawing/2014/main" id="{26F18BD0-47F9-48F0-9E61-1CE6D122A5BE}"/>
              </a:ext>
            </a:extLst>
          </p:cNvPr>
          <p:cNvSpPr txBox="1">
            <a:spLocks noChangeArrowheads="1"/>
          </p:cNvSpPr>
          <p:nvPr/>
        </p:nvSpPr>
        <p:spPr bwMode="auto">
          <a:xfrm>
            <a:off x="489021" y="3102425"/>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29" name="TextBox 17">
            <a:extLst>
              <a:ext uri="{FF2B5EF4-FFF2-40B4-BE49-F238E27FC236}">
                <a16:creationId xmlns:a16="http://schemas.microsoft.com/office/drawing/2014/main" id="{90F585DE-1D2B-400D-AD03-0DA081C71916}"/>
              </a:ext>
            </a:extLst>
          </p:cNvPr>
          <p:cNvSpPr txBox="1">
            <a:spLocks noChangeArrowheads="1"/>
          </p:cNvSpPr>
          <p:nvPr/>
        </p:nvSpPr>
        <p:spPr bwMode="auto">
          <a:xfrm>
            <a:off x="1098690" y="3102425"/>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30" name="TextBox 18">
            <a:extLst>
              <a:ext uri="{FF2B5EF4-FFF2-40B4-BE49-F238E27FC236}">
                <a16:creationId xmlns:a16="http://schemas.microsoft.com/office/drawing/2014/main" id="{3F539292-F78B-447F-99F5-8657E970119E}"/>
              </a:ext>
            </a:extLst>
          </p:cNvPr>
          <p:cNvSpPr txBox="1">
            <a:spLocks noChangeArrowheads="1"/>
          </p:cNvSpPr>
          <p:nvPr/>
        </p:nvSpPr>
        <p:spPr bwMode="auto">
          <a:xfrm>
            <a:off x="1708359" y="3098609"/>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cxnSp>
        <p:nvCxnSpPr>
          <p:cNvPr id="35" name="Straight Connector 34">
            <a:extLst>
              <a:ext uri="{FF2B5EF4-FFF2-40B4-BE49-F238E27FC236}">
                <a16:creationId xmlns:a16="http://schemas.microsoft.com/office/drawing/2014/main" id="{AF6F0E14-DA8B-4C2B-8531-B3058F85C751}"/>
              </a:ext>
            </a:extLst>
          </p:cNvPr>
          <p:cNvCxnSpPr/>
          <p:nvPr/>
        </p:nvCxnSpPr>
        <p:spPr>
          <a:xfrm>
            <a:off x="944803" y="3274656"/>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B28AB-1ACE-4BC0-8CFC-B87B28F1F970}"/>
              </a:ext>
            </a:extLst>
          </p:cNvPr>
          <p:cNvCxnSpPr/>
          <p:nvPr/>
        </p:nvCxnSpPr>
        <p:spPr>
          <a:xfrm>
            <a:off x="1558687" y="3292483"/>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DE46007-B71E-4DC9-9AE3-4135F173AB97}"/>
              </a:ext>
            </a:extLst>
          </p:cNvPr>
          <p:cNvCxnSpPr>
            <a:cxnSpLocks/>
          </p:cNvCxnSpPr>
          <p:nvPr/>
        </p:nvCxnSpPr>
        <p:spPr>
          <a:xfrm rot="5400000">
            <a:off x="1123951" y="3734364"/>
            <a:ext cx="487493" cy="2"/>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9C93BF29-57E9-438F-A254-8972C058FA7D}"/>
              </a:ext>
            </a:extLst>
          </p:cNvPr>
          <p:cNvGrpSpPr/>
          <p:nvPr/>
        </p:nvGrpSpPr>
        <p:grpSpPr>
          <a:xfrm>
            <a:off x="382130" y="3851661"/>
            <a:ext cx="1971132" cy="825514"/>
            <a:chOff x="3698975" y="3599819"/>
            <a:chExt cx="1971132" cy="825514"/>
          </a:xfrm>
        </p:grpSpPr>
        <p:sp>
          <p:nvSpPr>
            <p:cNvPr id="55" name="TextBox 19">
              <a:extLst>
                <a:ext uri="{FF2B5EF4-FFF2-40B4-BE49-F238E27FC236}">
                  <a16:creationId xmlns:a16="http://schemas.microsoft.com/office/drawing/2014/main" id="{15A83233-0C43-434C-91C2-A24EFB5761BD}"/>
                </a:ext>
              </a:extLst>
            </p:cNvPr>
            <p:cNvSpPr txBox="1">
              <a:spLocks noChangeArrowheads="1"/>
            </p:cNvSpPr>
            <p:nvPr/>
          </p:nvSpPr>
          <p:spPr bwMode="auto">
            <a:xfrm rot="5400000" flipH="1">
              <a:off x="5205919" y="3820488"/>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57" name="TextBox 19">
              <a:extLst>
                <a:ext uri="{FF2B5EF4-FFF2-40B4-BE49-F238E27FC236}">
                  <a16:creationId xmlns:a16="http://schemas.microsoft.com/office/drawing/2014/main" id="{41CDD6F6-EB9A-4338-9963-EB6BCD8D106E}"/>
                </a:ext>
              </a:extLst>
            </p:cNvPr>
            <p:cNvSpPr txBox="1">
              <a:spLocks noChangeArrowheads="1"/>
            </p:cNvSpPr>
            <p:nvPr/>
          </p:nvSpPr>
          <p:spPr bwMode="auto">
            <a:xfrm rot="12831663" flipH="1">
              <a:off x="3725684" y="3949017"/>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grpSp>
          <p:nvGrpSpPr>
            <p:cNvPr id="74" name="Group 73">
              <a:extLst>
                <a:ext uri="{FF2B5EF4-FFF2-40B4-BE49-F238E27FC236}">
                  <a16:creationId xmlns:a16="http://schemas.microsoft.com/office/drawing/2014/main" id="{AB3D142B-8F7A-4E0A-9D23-16C436A8CE50}"/>
                </a:ext>
              </a:extLst>
            </p:cNvPr>
            <p:cNvGrpSpPr/>
            <p:nvPr/>
          </p:nvGrpSpPr>
          <p:grpSpPr>
            <a:xfrm>
              <a:off x="3698975" y="3599819"/>
              <a:ext cx="1900135" cy="825514"/>
              <a:chOff x="3698975" y="3599819"/>
              <a:chExt cx="1900135" cy="825514"/>
            </a:xfrm>
          </p:grpSpPr>
          <p:sp>
            <p:nvSpPr>
              <p:cNvPr id="47" name="TextBox 16">
                <a:extLst>
                  <a:ext uri="{FF2B5EF4-FFF2-40B4-BE49-F238E27FC236}">
                    <a16:creationId xmlns:a16="http://schemas.microsoft.com/office/drawing/2014/main" id="{91F4FE5E-0789-4B72-85F0-DD2CA63BAA87}"/>
                  </a:ext>
                </a:extLst>
              </p:cNvPr>
              <p:cNvSpPr txBox="1">
                <a:spLocks noChangeArrowheads="1"/>
              </p:cNvSpPr>
              <p:nvPr/>
            </p:nvSpPr>
            <p:spPr bwMode="auto">
              <a:xfrm>
                <a:off x="3770103" y="3862418"/>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48" name="TextBox 17">
                <a:extLst>
                  <a:ext uri="{FF2B5EF4-FFF2-40B4-BE49-F238E27FC236}">
                    <a16:creationId xmlns:a16="http://schemas.microsoft.com/office/drawing/2014/main" id="{3FDFF2C0-DE25-4265-8ADD-50A338121B3D}"/>
                  </a:ext>
                </a:extLst>
              </p:cNvPr>
              <p:cNvSpPr txBox="1">
                <a:spLocks noChangeArrowheads="1"/>
              </p:cNvSpPr>
              <p:nvPr/>
            </p:nvSpPr>
            <p:spPr bwMode="auto">
              <a:xfrm>
                <a:off x="4379772" y="3862418"/>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49" name="TextBox 18">
                <a:extLst>
                  <a:ext uri="{FF2B5EF4-FFF2-40B4-BE49-F238E27FC236}">
                    <a16:creationId xmlns:a16="http://schemas.microsoft.com/office/drawing/2014/main" id="{48E4FF7B-B979-4B7B-A1CF-64E9A033C548}"/>
                  </a:ext>
                </a:extLst>
              </p:cNvPr>
              <p:cNvSpPr txBox="1">
                <a:spLocks noChangeArrowheads="1"/>
              </p:cNvSpPr>
              <p:nvPr/>
            </p:nvSpPr>
            <p:spPr bwMode="auto">
              <a:xfrm>
                <a:off x="4989441" y="3858602"/>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50" name="TextBox 19">
                <a:extLst>
                  <a:ext uri="{FF2B5EF4-FFF2-40B4-BE49-F238E27FC236}">
                    <a16:creationId xmlns:a16="http://schemas.microsoft.com/office/drawing/2014/main" id="{B2B9521D-EA56-4B48-B478-CB1ACC26AE2E}"/>
                  </a:ext>
                </a:extLst>
              </p:cNvPr>
              <p:cNvSpPr txBox="1">
                <a:spLocks noChangeArrowheads="1"/>
              </p:cNvSpPr>
              <p:nvPr/>
            </p:nvSpPr>
            <p:spPr bwMode="auto">
              <a:xfrm rot="10800000" flipH="1">
                <a:off x="4441088" y="3605012"/>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cxnSp>
            <p:nvCxnSpPr>
              <p:cNvPr id="51" name="Straight Connector 50">
                <a:extLst>
                  <a:ext uri="{FF2B5EF4-FFF2-40B4-BE49-F238E27FC236}">
                    <a16:creationId xmlns:a16="http://schemas.microsoft.com/office/drawing/2014/main" id="{4C489C58-0BC6-435C-A0C8-2B9E687A5787}"/>
                  </a:ext>
                </a:extLst>
              </p:cNvPr>
              <p:cNvCxnSpPr/>
              <p:nvPr/>
            </p:nvCxnSpPr>
            <p:spPr>
              <a:xfrm>
                <a:off x="4225885" y="4018774"/>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3A18EF0-FDFD-4943-9A4C-51D407F5675C}"/>
                  </a:ext>
                </a:extLst>
              </p:cNvPr>
              <p:cNvCxnSpPr/>
              <p:nvPr/>
            </p:nvCxnSpPr>
            <p:spPr>
              <a:xfrm>
                <a:off x="4839769" y="4052476"/>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TextBox 19">
                <a:extLst>
                  <a:ext uri="{FF2B5EF4-FFF2-40B4-BE49-F238E27FC236}">
                    <a16:creationId xmlns:a16="http://schemas.microsoft.com/office/drawing/2014/main" id="{C6B41610-7A54-4340-B69D-4E9009B9653E}"/>
                  </a:ext>
                </a:extLst>
              </p:cNvPr>
              <p:cNvSpPr txBox="1">
                <a:spLocks noChangeArrowheads="1"/>
              </p:cNvSpPr>
              <p:nvPr/>
            </p:nvSpPr>
            <p:spPr bwMode="auto">
              <a:xfrm rot="10800000" flipH="1">
                <a:off x="5050757" y="3599819"/>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54" name="TextBox 19">
                <a:extLst>
                  <a:ext uri="{FF2B5EF4-FFF2-40B4-BE49-F238E27FC236}">
                    <a16:creationId xmlns:a16="http://schemas.microsoft.com/office/drawing/2014/main" id="{51EDC3FE-8D8F-4D5A-BEAA-8E766AC707DB}"/>
                  </a:ext>
                </a:extLst>
              </p:cNvPr>
              <p:cNvSpPr txBox="1">
                <a:spLocks noChangeArrowheads="1"/>
              </p:cNvSpPr>
              <p:nvPr/>
            </p:nvSpPr>
            <p:spPr bwMode="auto">
              <a:xfrm rot="10800000" flipH="1">
                <a:off x="5050757" y="3983994"/>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56" name="TextBox 19">
                <a:extLst>
                  <a:ext uri="{FF2B5EF4-FFF2-40B4-BE49-F238E27FC236}">
                    <a16:creationId xmlns:a16="http://schemas.microsoft.com/office/drawing/2014/main" id="{205A9A56-3114-4375-8412-23D4E239D169}"/>
                  </a:ext>
                </a:extLst>
              </p:cNvPr>
              <p:cNvSpPr txBox="1">
                <a:spLocks noChangeArrowheads="1"/>
              </p:cNvSpPr>
              <p:nvPr/>
            </p:nvSpPr>
            <p:spPr bwMode="auto">
              <a:xfrm rot="8947880" flipH="1">
                <a:off x="3698975" y="3630092"/>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cxnSp>
            <p:nvCxnSpPr>
              <p:cNvPr id="59" name="Straight Connector 58">
                <a:extLst>
                  <a:ext uri="{FF2B5EF4-FFF2-40B4-BE49-F238E27FC236}">
                    <a16:creationId xmlns:a16="http://schemas.microsoft.com/office/drawing/2014/main" id="{0CA29C7C-F479-450B-9722-C5FCEB87BC52}"/>
                  </a:ext>
                </a:extLst>
              </p:cNvPr>
              <p:cNvCxnSpPr/>
              <p:nvPr/>
            </p:nvCxnSpPr>
            <p:spPr>
              <a:xfrm>
                <a:off x="4225885" y="4091799"/>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76" name="TextBox 75">
            <a:extLst>
              <a:ext uri="{FF2B5EF4-FFF2-40B4-BE49-F238E27FC236}">
                <a16:creationId xmlns:a16="http://schemas.microsoft.com/office/drawing/2014/main" id="{70CCA873-C112-45DB-B816-6724AE9A8433}"/>
              </a:ext>
            </a:extLst>
          </p:cNvPr>
          <p:cNvSpPr txBox="1"/>
          <p:nvPr/>
        </p:nvSpPr>
        <p:spPr>
          <a:xfrm>
            <a:off x="608891" y="4120513"/>
            <a:ext cx="30008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77" name="TextBox 76">
            <a:extLst>
              <a:ext uri="{FF2B5EF4-FFF2-40B4-BE49-F238E27FC236}">
                <a16:creationId xmlns:a16="http://schemas.microsoft.com/office/drawing/2014/main" id="{7F61E09F-562E-4F7E-81EA-2E95E301D926}"/>
              </a:ext>
            </a:extLst>
          </p:cNvPr>
          <p:cNvSpPr txBox="1"/>
          <p:nvPr/>
        </p:nvSpPr>
        <p:spPr>
          <a:xfrm>
            <a:off x="1221736" y="4113528"/>
            <a:ext cx="30008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2</a:t>
            </a:r>
          </a:p>
        </p:txBody>
      </p:sp>
      <p:sp>
        <p:nvSpPr>
          <p:cNvPr id="78" name="TextBox 77">
            <a:extLst>
              <a:ext uri="{FF2B5EF4-FFF2-40B4-BE49-F238E27FC236}">
                <a16:creationId xmlns:a16="http://schemas.microsoft.com/office/drawing/2014/main" id="{CCFD93E4-8B77-4749-AFD1-2BD66E616611}"/>
              </a:ext>
            </a:extLst>
          </p:cNvPr>
          <p:cNvSpPr txBox="1"/>
          <p:nvPr/>
        </p:nvSpPr>
        <p:spPr>
          <a:xfrm>
            <a:off x="1831405" y="4106693"/>
            <a:ext cx="30008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3</a:t>
            </a:r>
          </a:p>
        </p:txBody>
      </p:sp>
      <p:graphicFrame>
        <p:nvGraphicFramePr>
          <p:cNvPr id="80" name="Table 80">
            <a:extLst>
              <a:ext uri="{FF2B5EF4-FFF2-40B4-BE49-F238E27FC236}">
                <a16:creationId xmlns:a16="http://schemas.microsoft.com/office/drawing/2014/main" id="{F7D13DFD-61E6-4FF1-B772-3862EBD5E737}"/>
              </a:ext>
            </a:extLst>
          </p:cNvPr>
          <p:cNvGraphicFramePr>
            <a:graphicFrameLocks noGrp="1"/>
          </p:cNvGraphicFramePr>
          <p:nvPr>
            <p:extLst>
              <p:ext uri="{D42A27DB-BD31-4B8C-83A1-F6EECF244321}">
                <p14:modId xmlns:p14="http://schemas.microsoft.com/office/powerpoint/2010/main" val="94467584"/>
              </p:ext>
            </p:extLst>
          </p:nvPr>
        </p:nvGraphicFramePr>
        <p:xfrm>
          <a:off x="3091673" y="3114741"/>
          <a:ext cx="5544820" cy="1341120"/>
        </p:xfrm>
        <a:graphic>
          <a:graphicData uri="http://schemas.openxmlformats.org/drawingml/2006/table">
            <a:tbl>
              <a:tblPr firstRow="1" bandRow="1">
                <a:tableStyleId>{5C22544A-7EE6-4342-B048-85BDC9FD1C3A}</a:tableStyleId>
              </a:tblPr>
              <a:tblGrid>
                <a:gridCol w="1003300">
                  <a:extLst>
                    <a:ext uri="{9D8B030D-6E8A-4147-A177-3AD203B41FA5}">
                      <a16:colId xmlns:a16="http://schemas.microsoft.com/office/drawing/2014/main" val="2174015492"/>
                    </a:ext>
                  </a:extLst>
                </a:gridCol>
                <a:gridCol w="1066800">
                  <a:extLst>
                    <a:ext uri="{9D8B030D-6E8A-4147-A177-3AD203B41FA5}">
                      <a16:colId xmlns:a16="http://schemas.microsoft.com/office/drawing/2014/main" val="3535958173"/>
                    </a:ext>
                  </a:extLst>
                </a:gridCol>
                <a:gridCol w="1737360">
                  <a:extLst>
                    <a:ext uri="{9D8B030D-6E8A-4147-A177-3AD203B41FA5}">
                      <a16:colId xmlns:a16="http://schemas.microsoft.com/office/drawing/2014/main" val="1102151117"/>
                    </a:ext>
                  </a:extLst>
                </a:gridCol>
                <a:gridCol w="1737360">
                  <a:extLst>
                    <a:ext uri="{9D8B030D-6E8A-4147-A177-3AD203B41FA5}">
                      <a16:colId xmlns:a16="http://schemas.microsoft.com/office/drawing/2014/main" val="4155648735"/>
                    </a:ext>
                  </a:extLst>
                </a:gridCol>
              </a:tblGrid>
              <a:tr h="182880">
                <a:tc>
                  <a:txBody>
                    <a:bodyPr/>
                    <a:lstStyle/>
                    <a:p>
                      <a:pPr algn="ctr"/>
                      <a:r>
                        <a:rPr lang="en-US" sz="1600" b="0" dirty="0">
                          <a:solidFill>
                            <a:schemeClr val="tx1">
                              <a:lumMod val="75000"/>
                              <a:lumOff val="25000"/>
                            </a:schemeClr>
                          </a:solidFill>
                          <a:latin typeface="Gill Sans MT" panose="020B0502020104020203" pitchFamily="34" charset="0"/>
                        </a:rPr>
                        <a:t>Oxygen</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Dots (e</a:t>
                      </a:r>
                      <a:r>
                        <a:rPr lang="en-US" sz="1600" b="0" baseline="30000" dirty="0">
                          <a:solidFill>
                            <a:schemeClr val="tx1">
                              <a:lumMod val="75000"/>
                              <a:lumOff val="25000"/>
                            </a:schemeClr>
                          </a:solidFill>
                          <a:latin typeface="Gill Sans MT" panose="020B0502020104020203" pitchFamily="34" charset="0"/>
                        </a:rPr>
                        <a:t>–</a:t>
                      </a:r>
                      <a:r>
                        <a:rPr lang="en-US" sz="1600" b="0" baseline="0" dirty="0">
                          <a:solidFill>
                            <a:schemeClr val="tx1">
                              <a:lumMod val="75000"/>
                              <a:lumOff val="25000"/>
                            </a:schemeClr>
                          </a:solidFill>
                          <a:latin typeface="Gill Sans MT" panose="020B0502020104020203" pitchFamily="34" charset="0"/>
                        </a:rPr>
                        <a:t>)</a:t>
                      </a:r>
                      <a:endParaRPr lang="en-US" sz="1600" b="0" dirty="0">
                        <a:solidFill>
                          <a:schemeClr val="tx1">
                            <a:lumMod val="75000"/>
                            <a:lumOff val="25000"/>
                          </a:schemeClr>
                        </a:solidFill>
                        <a:latin typeface="Gill Sans MT" panose="020B0502020104020203"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Dashes (Bonds)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Associated e</a:t>
                      </a:r>
                      <a:r>
                        <a:rPr lang="en-US" sz="1600" b="0" baseline="30000" dirty="0">
                          <a:solidFill>
                            <a:schemeClr val="tx1">
                              <a:lumMod val="75000"/>
                              <a:lumOff val="25000"/>
                            </a:schemeClr>
                          </a:solidFill>
                          <a:latin typeface="Gill Sans MT" panose="020B0502020104020203" pitchFamily="34" charset="0"/>
                        </a:rPr>
                        <a:t>–</a:t>
                      </a:r>
                      <a:endParaRPr lang="en-US" sz="1600" b="0" dirty="0">
                        <a:solidFill>
                          <a:schemeClr val="tx1">
                            <a:lumMod val="75000"/>
                            <a:lumOff val="25000"/>
                          </a:schemeClr>
                        </a:solidFill>
                        <a:latin typeface="Gill Sans MT" panose="020B0502020104020203"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181559"/>
                  </a:ext>
                </a:extLst>
              </a:tr>
              <a:tr h="182880">
                <a:tc>
                  <a:txBody>
                    <a:bodyPr/>
                    <a:lstStyle/>
                    <a:p>
                      <a:pPr algn="ctr"/>
                      <a:r>
                        <a:rPr lang="en-US" sz="1600" b="0" dirty="0">
                          <a:solidFill>
                            <a:schemeClr val="tx1">
                              <a:lumMod val="75000"/>
                              <a:lumOff val="25000"/>
                            </a:schemeClr>
                          </a:solidFill>
                          <a:latin typeface="Gill Sans MT" panose="020B0502020104020203"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729422"/>
                  </a:ext>
                </a:extLst>
              </a:tr>
              <a:tr h="182880">
                <a:tc>
                  <a:txBody>
                    <a:bodyPr/>
                    <a:lstStyle/>
                    <a:p>
                      <a:pPr algn="ctr"/>
                      <a:r>
                        <a:rPr lang="en-US" sz="1600" b="0" dirty="0">
                          <a:solidFill>
                            <a:schemeClr val="tx1">
                              <a:lumMod val="75000"/>
                              <a:lumOff val="25000"/>
                            </a:schemeClr>
                          </a:solidFill>
                          <a:latin typeface="Gill Sans MT" panose="020B0502020104020203"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60485"/>
                  </a:ext>
                </a:extLst>
              </a:tr>
              <a:tr h="182880">
                <a:tc>
                  <a:txBody>
                    <a:bodyPr/>
                    <a:lstStyle/>
                    <a:p>
                      <a:pPr algn="ctr"/>
                      <a:r>
                        <a:rPr lang="en-US" sz="1600" b="0" dirty="0">
                          <a:solidFill>
                            <a:schemeClr val="tx1">
                              <a:lumMod val="75000"/>
                              <a:lumOff val="25000"/>
                            </a:schemeClr>
                          </a:solidFill>
                          <a:latin typeface="Gill Sans MT" panose="020B0502020104020203"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lumMod val="75000"/>
                              <a:lumOff val="25000"/>
                            </a:schemeClr>
                          </a:solidFill>
                          <a:latin typeface="Gill Sans MT" panose="020B0502020104020203" pitchFamily="34" charset="0"/>
                        </a:rPr>
                        <a:t>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280403"/>
                  </a:ext>
                </a:extLst>
              </a:tr>
            </a:tbl>
          </a:graphicData>
        </a:graphic>
      </p:graphicFrame>
      <p:graphicFrame>
        <p:nvGraphicFramePr>
          <p:cNvPr id="82" name="Table 82">
            <a:extLst>
              <a:ext uri="{FF2B5EF4-FFF2-40B4-BE49-F238E27FC236}">
                <a16:creationId xmlns:a16="http://schemas.microsoft.com/office/drawing/2014/main" id="{F5496A9C-AE41-4265-ABA6-EFF8B72C234A}"/>
              </a:ext>
            </a:extLst>
          </p:cNvPr>
          <p:cNvGraphicFramePr>
            <a:graphicFrameLocks noGrp="1"/>
          </p:cNvGraphicFramePr>
          <p:nvPr>
            <p:extLst>
              <p:ext uri="{D42A27DB-BD31-4B8C-83A1-F6EECF244321}">
                <p14:modId xmlns:p14="http://schemas.microsoft.com/office/powerpoint/2010/main" val="2366284270"/>
              </p:ext>
            </p:extLst>
          </p:nvPr>
        </p:nvGraphicFramePr>
        <p:xfrm>
          <a:off x="1558687" y="5102936"/>
          <a:ext cx="4455994" cy="1483360"/>
        </p:xfrm>
        <a:graphic>
          <a:graphicData uri="http://schemas.openxmlformats.org/drawingml/2006/table">
            <a:tbl>
              <a:tblPr firstRow="1" bandRow="1">
                <a:tableStyleId>{5C22544A-7EE6-4342-B048-85BDC9FD1C3A}</a:tableStyleId>
              </a:tblPr>
              <a:tblGrid>
                <a:gridCol w="2744137">
                  <a:extLst>
                    <a:ext uri="{9D8B030D-6E8A-4147-A177-3AD203B41FA5}">
                      <a16:colId xmlns:a16="http://schemas.microsoft.com/office/drawing/2014/main" val="2883023124"/>
                    </a:ext>
                  </a:extLst>
                </a:gridCol>
                <a:gridCol w="553673">
                  <a:extLst>
                    <a:ext uri="{9D8B030D-6E8A-4147-A177-3AD203B41FA5}">
                      <a16:colId xmlns:a16="http://schemas.microsoft.com/office/drawing/2014/main" val="1169866463"/>
                    </a:ext>
                  </a:extLst>
                </a:gridCol>
                <a:gridCol w="511728">
                  <a:extLst>
                    <a:ext uri="{9D8B030D-6E8A-4147-A177-3AD203B41FA5}">
                      <a16:colId xmlns:a16="http://schemas.microsoft.com/office/drawing/2014/main" val="1586225739"/>
                    </a:ext>
                  </a:extLst>
                </a:gridCol>
                <a:gridCol w="646456">
                  <a:extLst>
                    <a:ext uri="{9D8B030D-6E8A-4147-A177-3AD203B41FA5}">
                      <a16:colId xmlns:a16="http://schemas.microsoft.com/office/drawing/2014/main" val="3454203728"/>
                    </a:ext>
                  </a:extLst>
                </a:gridCol>
              </a:tblGrid>
              <a:tr h="370840">
                <a:tc>
                  <a:txBody>
                    <a:bodyPr/>
                    <a:lstStyle/>
                    <a:p>
                      <a:pPr algn="ctr"/>
                      <a:r>
                        <a:rPr lang="en-US" b="0" dirty="0">
                          <a:solidFill>
                            <a:schemeClr val="tx1">
                              <a:lumMod val="75000"/>
                              <a:lumOff val="25000"/>
                            </a:schemeClr>
                          </a:solidFill>
                          <a:latin typeface="Gill Sans MT" panose="020B0502020104020203" pitchFamily="34" charset="0"/>
                        </a:rPr>
                        <a:t>Oxygen</a:t>
                      </a:r>
                    </a:p>
                  </a:txBody>
                  <a:tcPr anchor="ct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1</a:t>
                      </a:r>
                    </a:p>
                  </a:txBody>
                  <a:tcPr anchor="ct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2</a:t>
                      </a:r>
                    </a:p>
                  </a:txBody>
                  <a:tcPr anchor="ct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3</a:t>
                      </a:r>
                    </a:p>
                  </a:txBody>
                  <a:tcPr anchor="ct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775429147"/>
                  </a:ext>
                </a:extLst>
              </a:tr>
              <a:tr h="370840">
                <a:tc>
                  <a:txBody>
                    <a:bodyPr/>
                    <a:lstStyle/>
                    <a:p>
                      <a:pPr algn="ctr"/>
                      <a:r>
                        <a:rPr lang="en-US" b="0" dirty="0">
                          <a:solidFill>
                            <a:schemeClr val="tx1">
                              <a:lumMod val="75000"/>
                              <a:lumOff val="25000"/>
                            </a:schemeClr>
                          </a:solidFill>
                          <a:latin typeface="Gill Sans MT" panose="020B0502020104020203" pitchFamily="34" charset="0"/>
                        </a:rPr>
                        <a:t>Valence e</a:t>
                      </a:r>
                      <a:r>
                        <a:rPr lang="en-US" b="0" baseline="30000" dirty="0">
                          <a:solidFill>
                            <a:schemeClr val="tx1">
                              <a:lumMod val="75000"/>
                              <a:lumOff val="25000"/>
                            </a:schemeClr>
                          </a:solidFill>
                          <a:latin typeface="Gill Sans MT" panose="020B0502020104020203" pitchFamily="34" charset="0"/>
                        </a:rPr>
                        <a:t>–</a:t>
                      </a:r>
                      <a:endParaRPr lang="en-US" b="0" dirty="0">
                        <a:solidFill>
                          <a:schemeClr val="tx1">
                            <a:lumMod val="75000"/>
                            <a:lumOff val="25000"/>
                          </a:schemeClr>
                        </a:solidFill>
                        <a:latin typeface="Gill Sans MT" panose="020B0502020104020203" pitchFamily="34" charset="0"/>
                      </a:endParaRPr>
                    </a:p>
                  </a:txBody>
                  <a:tcPr anchor="ctr">
                    <a:lnT w="28575" cap="flat" cmpd="sng" algn="ctr">
                      <a:solidFill>
                        <a:schemeClr val="tx1">
                          <a:lumMod val="75000"/>
                          <a:lumOff val="25000"/>
                        </a:schemeClr>
                      </a:solidFill>
                      <a:prstDash val="solid"/>
                      <a:round/>
                      <a:headEnd type="none" w="med" len="med"/>
                      <a:tailEnd type="none" w="med" len="med"/>
                    </a:lnT>
                    <a:noFill/>
                  </a:tcPr>
                </a:tc>
                <a:tc>
                  <a:txBody>
                    <a:bodyPr/>
                    <a:lstStyle/>
                    <a:p>
                      <a:pPr algn="ctr"/>
                      <a:r>
                        <a:rPr lang="en-US" b="0" dirty="0">
                          <a:solidFill>
                            <a:schemeClr val="tx1">
                              <a:lumMod val="75000"/>
                              <a:lumOff val="25000"/>
                            </a:schemeClr>
                          </a:solidFill>
                          <a:latin typeface="Gill Sans MT" panose="020B0502020104020203" pitchFamily="34" charset="0"/>
                        </a:rPr>
                        <a:t>6</a:t>
                      </a:r>
                    </a:p>
                  </a:txBody>
                  <a:tcPr anchor="ctr">
                    <a:lnT w="28575" cap="flat" cmpd="sng" algn="ctr">
                      <a:solidFill>
                        <a:schemeClr val="tx1">
                          <a:lumMod val="75000"/>
                          <a:lumOff val="25000"/>
                        </a:schemeClr>
                      </a:solidFill>
                      <a:prstDash val="solid"/>
                      <a:round/>
                      <a:headEnd type="none" w="med" len="med"/>
                      <a:tailEnd type="none" w="med" len="med"/>
                    </a:lnT>
                    <a:noFill/>
                  </a:tcPr>
                </a:tc>
                <a:tc>
                  <a:txBody>
                    <a:bodyPr/>
                    <a:lstStyle/>
                    <a:p>
                      <a:pPr algn="ctr"/>
                      <a:r>
                        <a:rPr lang="en-US" b="0" dirty="0">
                          <a:solidFill>
                            <a:schemeClr val="tx1">
                              <a:lumMod val="75000"/>
                              <a:lumOff val="25000"/>
                            </a:schemeClr>
                          </a:solidFill>
                          <a:latin typeface="Gill Sans MT" panose="020B0502020104020203" pitchFamily="34" charset="0"/>
                        </a:rPr>
                        <a:t>6</a:t>
                      </a:r>
                    </a:p>
                  </a:txBody>
                  <a:tcPr anchor="ctr">
                    <a:lnT w="28575" cap="flat" cmpd="sng" algn="ctr">
                      <a:solidFill>
                        <a:schemeClr val="tx1">
                          <a:lumMod val="75000"/>
                          <a:lumOff val="25000"/>
                        </a:schemeClr>
                      </a:solidFill>
                      <a:prstDash val="solid"/>
                      <a:round/>
                      <a:headEnd type="none" w="med" len="med"/>
                      <a:tailEnd type="none" w="med" len="med"/>
                    </a:lnT>
                    <a:noFill/>
                  </a:tcPr>
                </a:tc>
                <a:tc>
                  <a:txBody>
                    <a:bodyPr/>
                    <a:lstStyle/>
                    <a:p>
                      <a:pPr algn="ctr"/>
                      <a:r>
                        <a:rPr lang="en-US" b="0" dirty="0">
                          <a:solidFill>
                            <a:schemeClr val="tx1">
                              <a:lumMod val="75000"/>
                              <a:lumOff val="25000"/>
                            </a:schemeClr>
                          </a:solidFill>
                          <a:latin typeface="Gill Sans MT" panose="020B0502020104020203" pitchFamily="34" charset="0"/>
                        </a:rPr>
                        <a:t>6</a:t>
                      </a:r>
                    </a:p>
                  </a:txBody>
                  <a:tcPr anchor="ctr">
                    <a:lnT w="28575" cap="flat" cmpd="sng" algn="ctr">
                      <a:solidFill>
                        <a:schemeClr val="tx1">
                          <a:lumMod val="75000"/>
                          <a:lumOff val="25000"/>
                        </a:schemeClr>
                      </a:solidFill>
                      <a:prstDash val="solid"/>
                      <a:round/>
                      <a:headEnd type="none" w="med" len="med"/>
                      <a:tailEnd type="none" w="med" len="med"/>
                    </a:lnT>
                    <a:noFill/>
                  </a:tcPr>
                </a:tc>
                <a:extLst>
                  <a:ext uri="{0D108BD9-81ED-4DB2-BD59-A6C34878D82A}">
                    <a16:rowId xmlns:a16="http://schemas.microsoft.com/office/drawing/2014/main" val="2948316656"/>
                  </a:ext>
                </a:extLst>
              </a:tr>
              <a:tr h="370840">
                <a:tc>
                  <a:txBody>
                    <a:bodyPr/>
                    <a:lstStyle/>
                    <a:p>
                      <a:pPr algn="ctr"/>
                      <a:r>
                        <a:rPr lang="en-US" b="0" dirty="0">
                          <a:solidFill>
                            <a:schemeClr val="tx1">
                              <a:lumMod val="75000"/>
                              <a:lumOff val="25000"/>
                            </a:schemeClr>
                          </a:solidFill>
                          <a:latin typeface="Gill Sans MT" panose="020B0502020104020203" pitchFamily="34" charset="0"/>
                        </a:rPr>
                        <a:t>Associated e</a:t>
                      </a:r>
                      <a:r>
                        <a:rPr lang="en-US" b="0" baseline="30000" dirty="0">
                          <a:solidFill>
                            <a:schemeClr val="tx1">
                              <a:lumMod val="75000"/>
                              <a:lumOff val="25000"/>
                            </a:schemeClr>
                          </a:solidFill>
                          <a:latin typeface="Gill Sans MT" panose="020B0502020104020203" pitchFamily="34" charset="0"/>
                        </a:rPr>
                        <a:t>–</a:t>
                      </a:r>
                      <a:endParaRPr lang="en-US" b="0" dirty="0">
                        <a:solidFill>
                          <a:schemeClr val="tx1">
                            <a:lumMod val="75000"/>
                            <a:lumOff val="25000"/>
                          </a:schemeClr>
                        </a:solidFill>
                        <a:latin typeface="Gill Sans MT" panose="020B0502020104020203" pitchFamily="34" charset="0"/>
                      </a:endParaRPr>
                    </a:p>
                  </a:txBody>
                  <a:tcPr anchor="ctr">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6</a:t>
                      </a:r>
                    </a:p>
                  </a:txBody>
                  <a:tcPr anchor="ctr">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5</a:t>
                      </a:r>
                    </a:p>
                  </a:txBody>
                  <a:tcPr anchor="ctr">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7</a:t>
                      </a:r>
                    </a:p>
                  </a:txBody>
                  <a:tcPr anchor="ctr">
                    <a:lnB w="285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65592719"/>
                  </a:ext>
                </a:extLst>
              </a:tr>
              <a:tr h="370840">
                <a:tc>
                  <a:txBody>
                    <a:bodyPr/>
                    <a:lstStyle/>
                    <a:p>
                      <a:pPr algn="ctr"/>
                      <a:r>
                        <a:rPr lang="en-US" b="0" dirty="0">
                          <a:solidFill>
                            <a:schemeClr val="tx1">
                              <a:lumMod val="75000"/>
                              <a:lumOff val="25000"/>
                            </a:schemeClr>
                          </a:solidFill>
                          <a:latin typeface="Gill Sans MT" panose="020B0502020104020203" pitchFamily="34" charset="0"/>
                        </a:rPr>
                        <a:t>Formal Charge (Difference)</a:t>
                      </a:r>
                    </a:p>
                  </a:txBody>
                  <a:tcPr anchor="ct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0</a:t>
                      </a:r>
                    </a:p>
                  </a:txBody>
                  <a:tcPr anchor="ct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+1</a:t>
                      </a:r>
                    </a:p>
                  </a:txBody>
                  <a:tcPr anchor="ct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b="0" dirty="0">
                          <a:solidFill>
                            <a:schemeClr val="tx1">
                              <a:lumMod val="75000"/>
                              <a:lumOff val="25000"/>
                            </a:schemeClr>
                          </a:solidFill>
                          <a:latin typeface="Gill Sans MT" panose="020B0502020104020203" pitchFamily="34" charset="0"/>
                        </a:rPr>
                        <a:t>–1</a:t>
                      </a:r>
                    </a:p>
                  </a:txBody>
                  <a:tcPr anchor="ct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523863448"/>
                  </a:ext>
                </a:extLst>
              </a:tr>
            </a:tbl>
          </a:graphicData>
        </a:graphic>
      </p:graphicFrame>
      <p:sp>
        <p:nvSpPr>
          <p:cNvPr id="84" name="Rectangle 83">
            <a:extLst>
              <a:ext uri="{FF2B5EF4-FFF2-40B4-BE49-F238E27FC236}">
                <a16:creationId xmlns:a16="http://schemas.microsoft.com/office/drawing/2014/main" id="{1FD1DF15-9E56-4C2D-9666-C8DEB8010FCA}"/>
              </a:ext>
            </a:extLst>
          </p:cNvPr>
          <p:cNvSpPr/>
          <p:nvPr/>
        </p:nvSpPr>
        <p:spPr>
          <a:xfrm>
            <a:off x="453258" y="3981027"/>
            <a:ext cx="1864764" cy="630256"/>
          </a:xfrm>
          <a:prstGeom prst="rect">
            <a:avLst/>
          </a:prstGeom>
          <a:noFill/>
          <a:ln>
            <a:solidFill>
              <a:srgbClr val="E4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6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7" grpId="0"/>
      <p:bldP spid="38" grpId="0"/>
      <p:bldP spid="39" grpId="0"/>
      <p:bldP spid="42" grpId="0"/>
      <p:bldP spid="43" grpId="0"/>
      <p:bldP spid="44" grpId="0"/>
      <p:bldP spid="28" grpId="0"/>
      <p:bldP spid="29" grpId="0"/>
      <p:bldP spid="30" grpId="0"/>
      <p:bldP spid="76" grpId="0"/>
      <p:bldP spid="77" grpId="0"/>
      <p:bldP spid="78" grpId="0"/>
      <p:bldP spid="8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48</a:t>
            </a:fld>
            <a:endParaRPr lang="en-US" dirty="0">
              <a:solidFill>
                <a:schemeClr val="bg1"/>
              </a:solidFill>
            </a:endParaRPr>
          </a:p>
        </p:txBody>
      </p:sp>
      <p:sp>
        <p:nvSpPr>
          <p:cNvPr id="8" name="Rectangle 2">
            <a:extLst>
              <a:ext uri="{FF2B5EF4-FFF2-40B4-BE49-F238E27FC236}">
                <a16:creationId xmlns:a16="http://schemas.microsoft.com/office/drawing/2014/main" id="{5A6F5BAF-B592-43D0-84EC-EDFA03DC5EB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Lewis Structures and Formal Charge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49F752D3-2455-4C3D-B485-E532B3CFA694}"/>
              </a:ext>
            </a:extLst>
          </p:cNvPr>
          <p:cNvSpPr txBox="1">
            <a:spLocks noChangeArrowheads="1"/>
          </p:cNvSpPr>
          <p:nvPr/>
        </p:nvSpPr>
        <p:spPr bwMode="auto">
          <a:xfrm>
            <a:off x="0" y="967708"/>
            <a:ext cx="9143999" cy="1477328"/>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When there is more than one possible structure, the best arrangement is determined by the best formal charge: </a:t>
            </a:r>
          </a:p>
          <a:p>
            <a:pPr eaLnBrk="0" hangingPunct="0">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1)</a:t>
            </a:r>
            <a:r>
              <a:rPr lang="en-US" altLang="en-US" dirty="0">
                <a:solidFill>
                  <a:schemeClr val="tx1">
                    <a:lumMod val="75000"/>
                    <a:lumOff val="25000"/>
                  </a:schemeClr>
                </a:solidFill>
                <a:latin typeface="Gill Sans MT" panose="020B0502020104020203" pitchFamily="34" charset="0"/>
                <a:cs typeface="Times New Roman" pitchFamily="18" charset="0"/>
              </a:rPr>
              <a:t>	A Lewis structure in which all formal charges are zero is preferred.</a:t>
            </a:r>
          </a:p>
          <a:p>
            <a:pPr eaLnBrk="0" hangingPunct="0">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	Small formal charges are preferred to large formal charges.</a:t>
            </a:r>
          </a:p>
          <a:p>
            <a:pPr eaLnBrk="0" hangingPunct="0">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3)	</a:t>
            </a:r>
            <a:r>
              <a:rPr lang="en-US" altLang="en-US" dirty="0">
                <a:solidFill>
                  <a:schemeClr val="tx1">
                    <a:lumMod val="75000"/>
                    <a:lumOff val="25000"/>
                  </a:schemeClr>
                </a:solidFill>
                <a:latin typeface="Gill Sans MT" panose="020B0502020104020203" pitchFamily="34" charset="0"/>
                <a:cs typeface="Times New Roman" pitchFamily="18" charset="0"/>
              </a:rPr>
              <a:t>Formal charges should be consistent with electronegativities.</a:t>
            </a:r>
            <a:endParaRPr lang="en-US" altLang="en-US" b="1" i="1" dirty="0">
              <a:solidFill>
                <a:schemeClr val="tx1">
                  <a:lumMod val="75000"/>
                  <a:lumOff val="25000"/>
                </a:schemeClr>
              </a:solidFill>
              <a:latin typeface="Gill Sans MT" panose="020B0502020104020203" pitchFamily="34" charset="0"/>
              <a:cs typeface="Times New Roman" pitchFamily="18" charset="0"/>
            </a:endParaRPr>
          </a:p>
        </p:txBody>
      </p:sp>
      <p:sp>
        <p:nvSpPr>
          <p:cNvPr id="23" name="TextBox 4">
            <a:extLst>
              <a:ext uri="{FF2B5EF4-FFF2-40B4-BE49-F238E27FC236}">
                <a16:creationId xmlns:a16="http://schemas.microsoft.com/office/drawing/2014/main" id="{5D098613-6B99-4480-9E3E-38FAF39DC42C}"/>
              </a:ext>
            </a:extLst>
          </p:cNvPr>
          <p:cNvSpPr txBox="1">
            <a:spLocks noChangeArrowheads="1"/>
          </p:cNvSpPr>
          <p:nvPr/>
        </p:nvSpPr>
        <p:spPr bwMode="auto">
          <a:xfrm>
            <a:off x="2921032" y="3182638"/>
            <a:ext cx="457200"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a:solidFill>
                  <a:srgbClr val="67AEB6"/>
                </a:solidFill>
                <a:latin typeface="Gill Sans MT" panose="020B0502020104020203" pitchFamily="34" charset="0"/>
              </a:rPr>
              <a:t>0</a:t>
            </a:r>
          </a:p>
        </p:txBody>
      </p:sp>
      <p:sp>
        <p:nvSpPr>
          <p:cNvPr id="24" name="TextBox 4">
            <a:extLst>
              <a:ext uri="{FF2B5EF4-FFF2-40B4-BE49-F238E27FC236}">
                <a16:creationId xmlns:a16="http://schemas.microsoft.com/office/drawing/2014/main" id="{CEA2E12B-5FDF-4F29-9C5A-48CE74941CAE}"/>
              </a:ext>
            </a:extLst>
          </p:cNvPr>
          <p:cNvSpPr txBox="1">
            <a:spLocks noChangeArrowheads="1"/>
          </p:cNvSpPr>
          <p:nvPr/>
        </p:nvSpPr>
        <p:spPr bwMode="auto">
          <a:xfrm>
            <a:off x="3581235" y="3177565"/>
            <a:ext cx="457200"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rPr>
              <a:t>0</a:t>
            </a:r>
          </a:p>
        </p:txBody>
      </p:sp>
      <p:sp>
        <p:nvSpPr>
          <p:cNvPr id="25" name="TextBox 4">
            <a:extLst>
              <a:ext uri="{FF2B5EF4-FFF2-40B4-BE49-F238E27FC236}">
                <a16:creationId xmlns:a16="http://schemas.microsoft.com/office/drawing/2014/main" id="{0794A38D-857B-4FFB-9A51-43F46607D137}"/>
              </a:ext>
            </a:extLst>
          </p:cNvPr>
          <p:cNvSpPr txBox="1">
            <a:spLocks noChangeArrowheads="1"/>
          </p:cNvSpPr>
          <p:nvPr/>
        </p:nvSpPr>
        <p:spPr bwMode="auto">
          <a:xfrm>
            <a:off x="4231113" y="3182979"/>
            <a:ext cx="457200"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rPr>
              <a:t>0</a:t>
            </a:r>
          </a:p>
        </p:txBody>
      </p:sp>
      <p:sp>
        <p:nvSpPr>
          <p:cNvPr id="26" name="TextBox 4">
            <a:extLst>
              <a:ext uri="{FF2B5EF4-FFF2-40B4-BE49-F238E27FC236}">
                <a16:creationId xmlns:a16="http://schemas.microsoft.com/office/drawing/2014/main" id="{D2100862-6088-4FE9-BD9D-B7670840EE57}"/>
              </a:ext>
            </a:extLst>
          </p:cNvPr>
          <p:cNvSpPr txBox="1">
            <a:spLocks noChangeArrowheads="1"/>
          </p:cNvSpPr>
          <p:nvPr/>
        </p:nvSpPr>
        <p:spPr bwMode="auto">
          <a:xfrm>
            <a:off x="5839907" y="3156844"/>
            <a:ext cx="808037"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a:solidFill>
                  <a:srgbClr val="67AEB6"/>
                </a:solidFill>
                <a:latin typeface="Gill Sans MT" panose="020B0502020104020203" pitchFamily="34" charset="0"/>
              </a:rPr>
              <a:t>+1</a:t>
            </a:r>
          </a:p>
        </p:txBody>
      </p:sp>
      <p:sp>
        <p:nvSpPr>
          <p:cNvPr id="27" name="TextBox 4">
            <a:extLst>
              <a:ext uri="{FF2B5EF4-FFF2-40B4-BE49-F238E27FC236}">
                <a16:creationId xmlns:a16="http://schemas.microsoft.com/office/drawing/2014/main" id="{8A64D153-CE52-4CD1-8F56-6A0604CA8605}"/>
              </a:ext>
            </a:extLst>
          </p:cNvPr>
          <p:cNvSpPr txBox="1">
            <a:spLocks noChangeArrowheads="1"/>
          </p:cNvSpPr>
          <p:nvPr/>
        </p:nvSpPr>
        <p:spPr bwMode="auto">
          <a:xfrm>
            <a:off x="6747958" y="3150330"/>
            <a:ext cx="457200"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a:solidFill>
                  <a:srgbClr val="67AEB6"/>
                </a:solidFill>
                <a:latin typeface="Gill Sans MT" panose="020B0502020104020203" pitchFamily="34" charset="0"/>
              </a:rPr>
              <a:t>0</a:t>
            </a:r>
          </a:p>
        </p:txBody>
      </p:sp>
      <p:sp>
        <p:nvSpPr>
          <p:cNvPr id="28" name="TextBox 4">
            <a:extLst>
              <a:ext uri="{FF2B5EF4-FFF2-40B4-BE49-F238E27FC236}">
                <a16:creationId xmlns:a16="http://schemas.microsoft.com/office/drawing/2014/main" id="{F01E93B3-DDF0-4BEF-95AA-B48B033DA6E2}"/>
              </a:ext>
            </a:extLst>
          </p:cNvPr>
          <p:cNvSpPr txBox="1">
            <a:spLocks noChangeArrowheads="1"/>
          </p:cNvSpPr>
          <p:nvPr/>
        </p:nvSpPr>
        <p:spPr bwMode="auto">
          <a:xfrm>
            <a:off x="7250870" y="3156844"/>
            <a:ext cx="792162"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rPr>
              <a:t>–1</a:t>
            </a:r>
          </a:p>
        </p:txBody>
      </p:sp>
      <p:sp>
        <p:nvSpPr>
          <p:cNvPr id="29" name="TextBox 4">
            <a:extLst>
              <a:ext uri="{FF2B5EF4-FFF2-40B4-BE49-F238E27FC236}">
                <a16:creationId xmlns:a16="http://schemas.microsoft.com/office/drawing/2014/main" id="{80DD82B8-C862-42BC-9519-6DC235122D95}"/>
              </a:ext>
            </a:extLst>
          </p:cNvPr>
          <p:cNvSpPr txBox="1">
            <a:spLocks noChangeArrowheads="1"/>
          </p:cNvSpPr>
          <p:nvPr/>
        </p:nvSpPr>
        <p:spPr bwMode="auto">
          <a:xfrm>
            <a:off x="720707" y="3150330"/>
            <a:ext cx="1889198" cy="369332"/>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rPr>
              <a:t>Formal charge</a:t>
            </a:r>
          </a:p>
        </p:txBody>
      </p:sp>
      <p:sp>
        <p:nvSpPr>
          <p:cNvPr id="30" name="Left Brace 29">
            <a:extLst>
              <a:ext uri="{FF2B5EF4-FFF2-40B4-BE49-F238E27FC236}">
                <a16:creationId xmlns:a16="http://schemas.microsoft.com/office/drawing/2014/main" id="{D5266AB7-9B17-40DC-9967-04476C932159}"/>
              </a:ext>
            </a:extLst>
          </p:cNvPr>
          <p:cNvSpPr>
            <a:spLocks/>
          </p:cNvSpPr>
          <p:nvPr/>
        </p:nvSpPr>
        <p:spPr bwMode="auto">
          <a:xfrm rot="-5400000">
            <a:off x="3717948" y="2774136"/>
            <a:ext cx="228600" cy="1603420"/>
          </a:xfrm>
          <a:prstGeom prst="leftBrace">
            <a:avLst>
              <a:gd name="adj1" fmla="val 8333"/>
              <a:gd name="adj2" fmla="val 50000"/>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sz="2400">
              <a:solidFill>
                <a:srgbClr val="FFFFFF"/>
              </a:solidFill>
              <a:cs typeface="+mn-cs"/>
            </a:endParaRPr>
          </a:p>
        </p:txBody>
      </p:sp>
      <p:sp>
        <p:nvSpPr>
          <p:cNvPr id="31" name="TextBox 4">
            <a:extLst>
              <a:ext uri="{FF2B5EF4-FFF2-40B4-BE49-F238E27FC236}">
                <a16:creationId xmlns:a16="http://schemas.microsoft.com/office/drawing/2014/main" id="{AE783E68-C79A-448F-AD48-A7E522B60026}"/>
              </a:ext>
            </a:extLst>
          </p:cNvPr>
          <p:cNvSpPr txBox="1">
            <a:spLocks noChangeArrowheads="1"/>
          </p:cNvSpPr>
          <p:nvPr/>
        </p:nvSpPr>
        <p:spPr bwMode="auto">
          <a:xfrm>
            <a:off x="2175669" y="3633906"/>
            <a:ext cx="3200400" cy="646331"/>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rPr>
              <a:t>better structure </a:t>
            </a:r>
          </a:p>
          <a:p>
            <a:pPr algn="ct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rPr>
              <a:t>(based on formal charge)</a:t>
            </a:r>
          </a:p>
        </p:txBody>
      </p:sp>
      <p:grpSp>
        <p:nvGrpSpPr>
          <p:cNvPr id="53" name="Group 52">
            <a:extLst>
              <a:ext uri="{FF2B5EF4-FFF2-40B4-BE49-F238E27FC236}">
                <a16:creationId xmlns:a16="http://schemas.microsoft.com/office/drawing/2014/main" id="{4A90B1FD-E1DC-436A-9696-29D7875DE815}"/>
              </a:ext>
            </a:extLst>
          </p:cNvPr>
          <p:cNvGrpSpPr/>
          <p:nvPr/>
        </p:nvGrpSpPr>
        <p:grpSpPr>
          <a:xfrm>
            <a:off x="2855835" y="2554392"/>
            <a:ext cx="1978504" cy="682663"/>
            <a:chOff x="2220835" y="2770292"/>
            <a:chExt cx="1978504" cy="682663"/>
          </a:xfrm>
        </p:grpSpPr>
        <p:grpSp>
          <p:nvGrpSpPr>
            <p:cNvPr id="33" name="Group 45">
              <a:extLst>
                <a:ext uri="{FF2B5EF4-FFF2-40B4-BE49-F238E27FC236}">
                  <a16:creationId xmlns:a16="http://schemas.microsoft.com/office/drawing/2014/main" id="{5F9072D0-8117-4E72-B15D-70AE6601E27B}"/>
                </a:ext>
              </a:extLst>
            </p:cNvPr>
            <p:cNvGrpSpPr>
              <a:grpSpLocks/>
            </p:cNvGrpSpPr>
            <p:nvPr/>
          </p:nvGrpSpPr>
          <p:grpSpPr bwMode="auto">
            <a:xfrm>
              <a:off x="2220835" y="2770292"/>
              <a:ext cx="1978504" cy="682663"/>
              <a:chOff x="1545775" y="2582087"/>
              <a:chExt cx="1978602" cy="682663"/>
            </a:xfrm>
          </p:grpSpPr>
          <p:grpSp>
            <p:nvGrpSpPr>
              <p:cNvPr id="36" name="Group 89">
                <a:extLst>
                  <a:ext uri="{FF2B5EF4-FFF2-40B4-BE49-F238E27FC236}">
                    <a16:creationId xmlns:a16="http://schemas.microsoft.com/office/drawing/2014/main" id="{65DAFB08-1693-491A-A186-7C03EEDB2A0F}"/>
                  </a:ext>
                </a:extLst>
              </p:cNvPr>
              <p:cNvGrpSpPr>
                <a:grpSpLocks/>
              </p:cNvGrpSpPr>
              <p:nvPr/>
            </p:nvGrpSpPr>
            <p:grpSpPr bwMode="auto">
              <a:xfrm>
                <a:off x="1581152" y="2735258"/>
                <a:ext cx="1875364" cy="449281"/>
                <a:chOff x="1047752" y="3459158"/>
                <a:chExt cx="1875364" cy="449281"/>
              </a:xfrm>
            </p:grpSpPr>
            <p:sp>
              <p:nvSpPr>
                <p:cNvPr id="41" name="TextBox 16">
                  <a:extLst>
                    <a:ext uri="{FF2B5EF4-FFF2-40B4-BE49-F238E27FC236}">
                      <a16:creationId xmlns:a16="http://schemas.microsoft.com/office/drawing/2014/main" id="{34035B86-6FE1-4973-9337-78372CC27019}"/>
                    </a:ext>
                  </a:extLst>
                </p:cNvPr>
                <p:cNvSpPr txBox="1">
                  <a:spLocks noChangeArrowheads="1"/>
                </p:cNvSpPr>
                <p:nvPr/>
              </p:nvSpPr>
              <p:spPr bwMode="auto">
                <a:xfrm>
                  <a:off x="1047752" y="3467100"/>
                  <a:ext cx="609600"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O</a:t>
                  </a:r>
                </a:p>
              </p:txBody>
            </p:sp>
            <p:sp>
              <p:nvSpPr>
                <p:cNvPr id="42" name="TextBox 17">
                  <a:extLst>
                    <a:ext uri="{FF2B5EF4-FFF2-40B4-BE49-F238E27FC236}">
                      <a16:creationId xmlns:a16="http://schemas.microsoft.com/office/drawing/2014/main" id="{3A77DC57-A316-4F2D-84D4-3374394360F8}"/>
                    </a:ext>
                  </a:extLst>
                </p:cNvPr>
                <p:cNvSpPr txBox="1">
                  <a:spLocks noChangeArrowheads="1"/>
                </p:cNvSpPr>
                <p:nvPr/>
              </p:nvSpPr>
              <p:spPr bwMode="auto">
                <a:xfrm>
                  <a:off x="1667098" y="3467100"/>
                  <a:ext cx="609600"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C</a:t>
                  </a:r>
                </a:p>
              </p:txBody>
            </p:sp>
            <p:sp>
              <p:nvSpPr>
                <p:cNvPr id="43" name="TextBox 18">
                  <a:extLst>
                    <a:ext uri="{FF2B5EF4-FFF2-40B4-BE49-F238E27FC236}">
                      <a16:creationId xmlns:a16="http://schemas.microsoft.com/office/drawing/2014/main" id="{2C7592FA-8765-4F8F-A8B8-250EF5667BB5}"/>
                    </a:ext>
                  </a:extLst>
                </p:cNvPr>
                <p:cNvSpPr txBox="1">
                  <a:spLocks noChangeArrowheads="1"/>
                </p:cNvSpPr>
                <p:nvPr/>
              </p:nvSpPr>
              <p:spPr bwMode="auto">
                <a:xfrm>
                  <a:off x="2313516" y="3459158"/>
                  <a:ext cx="609600"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O</a:t>
                  </a:r>
                </a:p>
              </p:txBody>
            </p:sp>
          </p:grpSp>
          <p:sp>
            <p:nvSpPr>
              <p:cNvPr id="37" name="TextBox 12">
                <a:extLst>
                  <a:ext uri="{FF2B5EF4-FFF2-40B4-BE49-F238E27FC236}">
                    <a16:creationId xmlns:a16="http://schemas.microsoft.com/office/drawing/2014/main" id="{BDE0B469-3812-465B-8CB4-7726C5288C66}"/>
                  </a:ext>
                </a:extLst>
              </p:cNvPr>
              <p:cNvSpPr txBox="1">
                <a:spLocks noChangeArrowheads="1"/>
              </p:cNvSpPr>
              <p:nvPr/>
            </p:nvSpPr>
            <p:spPr bwMode="auto">
              <a:xfrm rot="19208200">
                <a:off x="1545775" y="2582087"/>
                <a:ext cx="448476" cy="397994"/>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8" name="TextBox 13">
                <a:extLst>
                  <a:ext uri="{FF2B5EF4-FFF2-40B4-BE49-F238E27FC236}">
                    <a16:creationId xmlns:a16="http://schemas.microsoft.com/office/drawing/2014/main" id="{7F863895-A0B4-48D6-868B-3EBDD43EA75C}"/>
                  </a:ext>
                </a:extLst>
              </p:cNvPr>
              <p:cNvSpPr txBox="1">
                <a:spLocks noChangeArrowheads="1"/>
              </p:cNvSpPr>
              <p:nvPr/>
            </p:nvSpPr>
            <p:spPr bwMode="auto">
              <a:xfrm rot="12921828" flipH="1">
                <a:off x="1551410" y="2873233"/>
                <a:ext cx="443264"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9" name="TextBox 14">
                <a:extLst>
                  <a:ext uri="{FF2B5EF4-FFF2-40B4-BE49-F238E27FC236}">
                    <a16:creationId xmlns:a16="http://schemas.microsoft.com/office/drawing/2014/main" id="{A519B162-3631-4BC7-AC10-1CC6E913C103}"/>
                  </a:ext>
                </a:extLst>
              </p:cNvPr>
              <p:cNvSpPr txBox="1">
                <a:spLocks noChangeArrowheads="1"/>
              </p:cNvSpPr>
              <p:nvPr/>
            </p:nvSpPr>
            <p:spPr bwMode="auto">
              <a:xfrm rot="2591783" flipH="1">
                <a:off x="3065543" y="2582088"/>
                <a:ext cx="458834" cy="397994"/>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a:solidFill>
                      <a:schemeClr val="tx1">
                        <a:lumMod val="75000"/>
                        <a:lumOff val="25000"/>
                      </a:schemeClr>
                    </a:solidFill>
                    <a:latin typeface="Gill Sans MT" panose="020B0502020104020203" pitchFamily="34" charset="0"/>
                  </a:rPr>
                  <a:t>••</a:t>
                </a:r>
              </a:p>
            </p:txBody>
          </p:sp>
          <p:sp>
            <p:nvSpPr>
              <p:cNvPr id="40" name="TextBox 15">
                <a:extLst>
                  <a:ext uri="{FF2B5EF4-FFF2-40B4-BE49-F238E27FC236}">
                    <a16:creationId xmlns:a16="http://schemas.microsoft.com/office/drawing/2014/main" id="{E5D9B8A2-DD7E-4966-B475-12BAE1D6F8E3}"/>
                  </a:ext>
                </a:extLst>
              </p:cNvPr>
              <p:cNvSpPr txBox="1">
                <a:spLocks noChangeArrowheads="1"/>
              </p:cNvSpPr>
              <p:nvPr/>
            </p:nvSpPr>
            <p:spPr bwMode="auto">
              <a:xfrm rot="8298979">
                <a:off x="3073324" y="2833792"/>
                <a:ext cx="439145" cy="397994"/>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cxnSp>
          <p:nvCxnSpPr>
            <p:cNvPr id="44" name="Straight Connector 43">
              <a:extLst>
                <a:ext uri="{FF2B5EF4-FFF2-40B4-BE49-F238E27FC236}">
                  <a16:creationId xmlns:a16="http://schemas.microsoft.com/office/drawing/2014/main" id="{23E91EA8-7060-4646-B59E-D43B4162452D}"/>
                </a:ext>
              </a:extLst>
            </p:cNvPr>
            <p:cNvCxnSpPr/>
            <p:nvPr/>
          </p:nvCxnSpPr>
          <p:spPr>
            <a:xfrm>
              <a:off x="2730394" y="3093228"/>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202168D-9234-4089-9FC2-95AEE3A73410}"/>
                </a:ext>
              </a:extLst>
            </p:cNvPr>
            <p:cNvCxnSpPr/>
            <p:nvPr/>
          </p:nvCxnSpPr>
          <p:spPr>
            <a:xfrm>
              <a:off x="2730394" y="315514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D09F9D4-BE1B-4C23-8DAB-804B048E7426}"/>
                </a:ext>
              </a:extLst>
            </p:cNvPr>
            <p:cNvCxnSpPr/>
            <p:nvPr/>
          </p:nvCxnSpPr>
          <p:spPr>
            <a:xfrm>
              <a:off x="3342568" y="3093228"/>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A4AF81E-1EE4-47DC-8BCA-6576405F0DE5}"/>
                </a:ext>
              </a:extLst>
            </p:cNvPr>
            <p:cNvCxnSpPr/>
            <p:nvPr/>
          </p:nvCxnSpPr>
          <p:spPr>
            <a:xfrm>
              <a:off x="3342568" y="315514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78BEE59-4C2F-466B-A839-1080D455D0A1}"/>
              </a:ext>
            </a:extLst>
          </p:cNvPr>
          <p:cNvGrpSpPr/>
          <p:nvPr/>
        </p:nvGrpSpPr>
        <p:grpSpPr>
          <a:xfrm>
            <a:off x="5880146" y="2510961"/>
            <a:ext cx="2145260" cy="769975"/>
            <a:chOff x="5245146" y="2726861"/>
            <a:chExt cx="2145260" cy="769975"/>
          </a:xfrm>
        </p:grpSpPr>
        <p:grpSp>
          <p:nvGrpSpPr>
            <p:cNvPr id="11" name="Group 45">
              <a:extLst>
                <a:ext uri="{FF2B5EF4-FFF2-40B4-BE49-F238E27FC236}">
                  <a16:creationId xmlns:a16="http://schemas.microsoft.com/office/drawing/2014/main" id="{08094C6F-81CE-461E-818A-40218CCBF146}"/>
                </a:ext>
              </a:extLst>
            </p:cNvPr>
            <p:cNvGrpSpPr>
              <a:grpSpLocks/>
            </p:cNvGrpSpPr>
            <p:nvPr/>
          </p:nvGrpSpPr>
          <p:grpSpPr bwMode="auto">
            <a:xfrm>
              <a:off x="5245146" y="2726861"/>
              <a:ext cx="2145260" cy="769975"/>
              <a:chOff x="1494385" y="2541737"/>
              <a:chExt cx="2145034" cy="770605"/>
            </a:xfrm>
          </p:grpSpPr>
          <p:grpSp>
            <p:nvGrpSpPr>
              <p:cNvPr id="15" name="Group 89">
                <a:extLst>
                  <a:ext uri="{FF2B5EF4-FFF2-40B4-BE49-F238E27FC236}">
                    <a16:creationId xmlns:a16="http://schemas.microsoft.com/office/drawing/2014/main" id="{B5996FB8-E6C4-4B4A-B3C3-5E66D0666F03}"/>
                  </a:ext>
                </a:extLst>
              </p:cNvPr>
              <p:cNvGrpSpPr>
                <a:grpSpLocks/>
              </p:cNvGrpSpPr>
              <p:nvPr/>
            </p:nvGrpSpPr>
            <p:grpSpPr bwMode="auto">
              <a:xfrm>
                <a:off x="1600200" y="2739929"/>
                <a:ext cx="1956193" cy="444971"/>
                <a:chOff x="1066800" y="3463829"/>
                <a:chExt cx="1956193" cy="444971"/>
              </a:xfrm>
            </p:grpSpPr>
            <p:sp>
              <p:nvSpPr>
                <p:cNvPr id="20" name="TextBox 28">
                  <a:extLst>
                    <a:ext uri="{FF2B5EF4-FFF2-40B4-BE49-F238E27FC236}">
                      <a16:creationId xmlns:a16="http://schemas.microsoft.com/office/drawing/2014/main" id="{86585413-5B19-4426-B7CB-2C4A34E6861F}"/>
                    </a:ext>
                  </a:extLst>
                </p:cNvPr>
                <p:cNvSpPr txBox="1">
                  <a:spLocks noChangeArrowheads="1"/>
                </p:cNvSpPr>
                <p:nvPr/>
              </p:nvSpPr>
              <p:spPr bwMode="auto">
                <a:xfrm>
                  <a:off x="1066800" y="3467100"/>
                  <a:ext cx="609600" cy="44170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O</a:t>
                  </a:r>
                </a:p>
              </p:txBody>
            </p:sp>
            <p:sp>
              <p:nvSpPr>
                <p:cNvPr id="21" name="TextBox 29">
                  <a:extLst>
                    <a:ext uri="{FF2B5EF4-FFF2-40B4-BE49-F238E27FC236}">
                      <a16:creationId xmlns:a16="http://schemas.microsoft.com/office/drawing/2014/main" id="{78B21C8F-69AF-4DF2-BE78-DD92EE51251E}"/>
                    </a:ext>
                  </a:extLst>
                </p:cNvPr>
                <p:cNvSpPr txBox="1">
                  <a:spLocks noChangeArrowheads="1"/>
                </p:cNvSpPr>
                <p:nvPr/>
              </p:nvSpPr>
              <p:spPr bwMode="auto">
                <a:xfrm>
                  <a:off x="1728702" y="3463829"/>
                  <a:ext cx="609600" cy="44170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C</a:t>
                  </a:r>
                </a:p>
              </p:txBody>
            </p:sp>
            <p:sp>
              <p:nvSpPr>
                <p:cNvPr id="22" name="TextBox 30">
                  <a:extLst>
                    <a:ext uri="{FF2B5EF4-FFF2-40B4-BE49-F238E27FC236}">
                      <a16:creationId xmlns:a16="http://schemas.microsoft.com/office/drawing/2014/main" id="{99E99C54-6AAB-4843-BF19-A786666A86AD}"/>
                    </a:ext>
                  </a:extLst>
                </p:cNvPr>
                <p:cNvSpPr txBox="1">
                  <a:spLocks noChangeArrowheads="1"/>
                </p:cNvSpPr>
                <p:nvPr/>
              </p:nvSpPr>
              <p:spPr bwMode="auto">
                <a:xfrm>
                  <a:off x="2413393" y="3463829"/>
                  <a:ext cx="609600" cy="44170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O</a:t>
                  </a:r>
                </a:p>
              </p:txBody>
            </p:sp>
          </p:grpSp>
          <p:sp>
            <p:nvSpPr>
              <p:cNvPr id="16" name="TextBox 24">
                <a:extLst>
                  <a:ext uri="{FF2B5EF4-FFF2-40B4-BE49-F238E27FC236}">
                    <a16:creationId xmlns:a16="http://schemas.microsoft.com/office/drawing/2014/main" id="{8D043540-34D9-48B7-AD4B-EE7FF839EAA4}"/>
                  </a:ext>
                </a:extLst>
              </p:cNvPr>
              <p:cNvSpPr txBox="1">
                <a:spLocks noChangeArrowheads="1"/>
              </p:cNvSpPr>
              <p:nvPr/>
            </p:nvSpPr>
            <p:spPr bwMode="auto">
              <a:xfrm rot="16200000" flipH="1">
                <a:off x="1469272" y="2741020"/>
                <a:ext cx="441701" cy="391476"/>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a:solidFill>
                      <a:schemeClr val="tx1">
                        <a:lumMod val="75000"/>
                        <a:lumOff val="25000"/>
                      </a:schemeClr>
                    </a:solidFill>
                    <a:latin typeface="Gill Sans MT" panose="020B0502020104020203" pitchFamily="34" charset="0"/>
                  </a:rPr>
                  <a:t>••</a:t>
                </a:r>
              </a:p>
            </p:txBody>
          </p:sp>
          <p:sp>
            <p:nvSpPr>
              <p:cNvPr id="17" name="TextBox 25">
                <a:extLst>
                  <a:ext uri="{FF2B5EF4-FFF2-40B4-BE49-F238E27FC236}">
                    <a16:creationId xmlns:a16="http://schemas.microsoft.com/office/drawing/2014/main" id="{485DC724-D98B-4576-9B25-28EDB642F24F}"/>
                  </a:ext>
                </a:extLst>
              </p:cNvPr>
              <p:cNvSpPr txBox="1">
                <a:spLocks noChangeArrowheads="1"/>
              </p:cNvSpPr>
              <p:nvPr/>
            </p:nvSpPr>
            <p:spPr bwMode="auto">
              <a:xfrm rot="16200000" flipV="1">
                <a:off x="3234947" y="2727295"/>
                <a:ext cx="417468" cy="391476"/>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8" name="TextBox 26">
                <a:extLst>
                  <a:ext uri="{FF2B5EF4-FFF2-40B4-BE49-F238E27FC236}">
                    <a16:creationId xmlns:a16="http://schemas.microsoft.com/office/drawing/2014/main" id="{BF86A107-9D79-4F6E-8C9F-AF6F5350D0A4}"/>
                  </a:ext>
                </a:extLst>
              </p:cNvPr>
              <p:cNvSpPr txBox="1">
                <a:spLocks noChangeArrowheads="1"/>
              </p:cNvSpPr>
              <p:nvPr/>
            </p:nvSpPr>
            <p:spPr bwMode="auto">
              <a:xfrm rot="10800000" flipH="1" flipV="1">
                <a:off x="3013648" y="2541737"/>
                <a:ext cx="482063" cy="39183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19" name="TextBox 27">
                <a:extLst>
                  <a:ext uri="{FF2B5EF4-FFF2-40B4-BE49-F238E27FC236}">
                    <a16:creationId xmlns:a16="http://schemas.microsoft.com/office/drawing/2014/main" id="{E0CA396F-BD5F-48C5-A527-964028B43B6D}"/>
                  </a:ext>
                </a:extLst>
              </p:cNvPr>
              <p:cNvSpPr txBox="1">
                <a:spLocks noChangeArrowheads="1"/>
              </p:cNvSpPr>
              <p:nvPr/>
            </p:nvSpPr>
            <p:spPr bwMode="auto">
              <a:xfrm rot="10800000">
                <a:off x="3046797" y="2920505"/>
                <a:ext cx="422743" cy="39183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cxnSp>
          <p:nvCxnSpPr>
            <p:cNvPr id="48" name="Straight Connector 47">
              <a:extLst>
                <a:ext uri="{FF2B5EF4-FFF2-40B4-BE49-F238E27FC236}">
                  <a16:creationId xmlns:a16="http://schemas.microsoft.com/office/drawing/2014/main" id="{DE76A54A-3590-4410-91E2-B96FA58885EA}"/>
                </a:ext>
              </a:extLst>
            </p:cNvPr>
            <p:cNvCxnSpPr/>
            <p:nvPr/>
          </p:nvCxnSpPr>
          <p:spPr>
            <a:xfrm>
              <a:off x="5839280" y="3042777"/>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F7C28-8AA1-4FB3-B29F-22726F82A04D}"/>
                </a:ext>
              </a:extLst>
            </p:cNvPr>
            <p:cNvCxnSpPr/>
            <p:nvPr/>
          </p:nvCxnSpPr>
          <p:spPr>
            <a:xfrm>
              <a:off x="5839280" y="3101623"/>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FDE04FD-0AB4-4FD5-AF46-BE8C206E6620}"/>
                </a:ext>
              </a:extLst>
            </p:cNvPr>
            <p:cNvCxnSpPr/>
            <p:nvPr/>
          </p:nvCxnSpPr>
          <p:spPr>
            <a:xfrm>
              <a:off x="5839280" y="316808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1F0A66-724C-48DB-BC1B-FE38371F4D25}"/>
                </a:ext>
              </a:extLst>
            </p:cNvPr>
            <p:cNvCxnSpPr/>
            <p:nvPr/>
          </p:nvCxnSpPr>
          <p:spPr>
            <a:xfrm>
              <a:off x="6493538" y="3105507"/>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6E2EF11-6D88-4560-8489-C14C1D88C8EF}"/>
              </a:ext>
            </a:extLst>
          </p:cNvPr>
          <p:cNvSpPr txBox="1"/>
          <p:nvPr/>
        </p:nvSpPr>
        <p:spPr>
          <a:xfrm>
            <a:off x="5102073" y="2707563"/>
            <a:ext cx="542136" cy="369332"/>
          </a:xfrm>
          <a:prstGeom prst="rect">
            <a:avLst/>
          </a:prstGeom>
          <a:noFill/>
        </p:spPr>
        <p:txBody>
          <a:bodyPr wrap="none" rtlCol="0">
            <a:spAutoFit/>
          </a:bodyPr>
          <a:lstStyle/>
          <a:p>
            <a:r>
              <a:rPr lang="en-US" b="1" dirty="0">
                <a:solidFill>
                  <a:srgbClr val="E47588"/>
                </a:solidFill>
                <a:latin typeface="Gill Sans MT" panose="020B0502020104020203" pitchFamily="34" charset="0"/>
              </a:rPr>
              <a:t>OR</a:t>
            </a:r>
          </a:p>
        </p:txBody>
      </p:sp>
      <p:sp>
        <p:nvSpPr>
          <p:cNvPr id="52" name="TextBox 4">
            <a:extLst>
              <a:ext uri="{FF2B5EF4-FFF2-40B4-BE49-F238E27FC236}">
                <a16:creationId xmlns:a16="http://schemas.microsoft.com/office/drawing/2014/main" id="{79368EF6-6666-461F-B496-1B6F9C2A5373}"/>
              </a:ext>
            </a:extLst>
          </p:cNvPr>
          <p:cNvSpPr txBox="1">
            <a:spLocks noChangeArrowheads="1"/>
          </p:cNvSpPr>
          <p:nvPr/>
        </p:nvSpPr>
        <p:spPr bwMode="auto">
          <a:xfrm>
            <a:off x="726052" y="2692662"/>
            <a:ext cx="1978695" cy="369332"/>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rPr>
              <a:t>Lewis Structures</a:t>
            </a:r>
          </a:p>
        </p:txBody>
      </p:sp>
      <p:cxnSp>
        <p:nvCxnSpPr>
          <p:cNvPr id="56" name="Straight Connector 55">
            <a:extLst>
              <a:ext uri="{FF2B5EF4-FFF2-40B4-BE49-F238E27FC236}">
                <a16:creationId xmlns:a16="http://schemas.microsoft.com/office/drawing/2014/main" id="{D24A98A3-2E94-41DA-86DC-C005E0151FE8}"/>
              </a:ext>
            </a:extLst>
          </p:cNvPr>
          <p:cNvCxnSpPr/>
          <p:nvPr/>
        </p:nvCxnSpPr>
        <p:spPr>
          <a:xfrm>
            <a:off x="0" y="4381837"/>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TextBox 4">
            <a:extLst>
              <a:ext uri="{FF2B5EF4-FFF2-40B4-BE49-F238E27FC236}">
                <a16:creationId xmlns:a16="http://schemas.microsoft.com/office/drawing/2014/main" id="{3DC360D8-04F4-4CEF-9431-95DF6BB636B5}"/>
              </a:ext>
            </a:extLst>
          </p:cNvPr>
          <p:cNvSpPr txBox="1">
            <a:spLocks noChangeArrowheads="1"/>
          </p:cNvSpPr>
          <p:nvPr/>
        </p:nvSpPr>
        <p:spPr bwMode="auto">
          <a:xfrm>
            <a:off x="0" y="4408663"/>
            <a:ext cx="9144000" cy="919098"/>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Formaldehyde (CH</a:t>
            </a:r>
            <a:r>
              <a:rPr lang="en-US" altLang="en-US" sz="1600"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O), which can be used to preserve biological specimens, is commonly sold as a 37 percent aqueous solution. Use formal charges to determine which skeletal arrangements of atoms shown here is the best choice for the Lewis structure of CH</a:t>
            </a:r>
            <a:r>
              <a:rPr lang="en-US" altLang="en-US" sz="1600"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O.</a:t>
            </a:r>
          </a:p>
        </p:txBody>
      </p:sp>
      <p:graphicFrame>
        <p:nvGraphicFramePr>
          <p:cNvPr id="58" name="Object 2">
            <a:extLst>
              <a:ext uri="{FF2B5EF4-FFF2-40B4-BE49-F238E27FC236}">
                <a16:creationId xmlns:a16="http://schemas.microsoft.com/office/drawing/2014/main" id="{C5C52137-6D8A-4D14-94BF-931B7A6F8312}"/>
              </a:ext>
            </a:extLst>
          </p:cNvPr>
          <p:cNvGraphicFramePr>
            <a:graphicFrameLocks noChangeAspect="1"/>
          </p:cNvGraphicFramePr>
          <p:nvPr>
            <p:extLst>
              <p:ext uri="{D42A27DB-BD31-4B8C-83A1-F6EECF244321}">
                <p14:modId xmlns:p14="http://schemas.microsoft.com/office/powerpoint/2010/main" val="1590398489"/>
              </p:ext>
            </p:extLst>
          </p:nvPr>
        </p:nvGraphicFramePr>
        <p:xfrm>
          <a:off x="124674" y="5773394"/>
          <a:ext cx="2057400" cy="219075"/>
        </p:xfrm>
        <a:graphic>
          <a:graphicData uri="http://schemas.openxmlformats.org/presentationml/2006/ole">
            <mc:AlternateContent xmlns:mc="http://schemas.openxmlformats.org/markup-compatibility/2006">
              <mc:Choice xmlns:v="urn:schemas-microsoft-com:vml" Requires="v">
                <p:oleObj name="CS ChemDraw Drawing" r:id="rId2" imgW="1276918" imgH="136728" progId="ChemDraw.Document.6.0">
                  <p:embed/>
                </p:oleObj>
              </mc:Choice>
              <mc:Fallback>
                <p:oleObj name="CS ChemDraw Drawing" r:id="rId2" imgW="1276918" imgH="136728" progId="ChemDraw.Document.6.0">
                  <p:embed/>
                  <p:pic>
                    <p:nvPicPr>
                      <p:cNvPr id="58" name="Object 2">
                        <a:extLst>
                          <a:ext uri="{FF2B5EF4-FFF2-40B4-BE49-F238E27FC236}">
                            <a16:creationId xmlns:a16="http://schemas.microsoft.com/office/drawing/2014/main" id="{C5C52137-6D8A-4D14-94BF-931B7A6F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74" y="5773394"/>
                        <a:ext cx="20574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 name="Object 3">
            <a:extLst>
              <a:ext uri="{FF2B5EF4-FFF2-40B4-BE49-F238E27FC236}">
                <a16:creationId xmlns:a16="http://schemas.microsoft.com/office/drawing/2014/main" id="{D1AEFE8D-EA77-4501-A560-BBAC58108E78}"/>
              </a:ext>
            </a:extLst>
          </p:cNvPr>
          <p:cNvGraphicFramePr>
            <a:graphicFrameLocks noChangeAspect="1"/>
          </p:cNvGraphicFramePr>
          <p:nvPr>
            <p:extLst>
              <p:ext uri="{D42A27DB-BD31-4B8C-83A1-F6EECF244321}">
                <p14:modId xmlns:p14="http://schemas.microsoft.com/office/powerpoint/2010/main" val="1795869347"/>
              </p:ext>
            </p:extLst>
          </p:nvPr>
        </p:nvGraphicFramePr>
        <p:xfrm>
          <a:off x="3431393" y="5365721"/>
          <a:ext cx="1335088" cy="771525"/>
        </p:xfrm>
        <a:graphic>
          <a:graphicData uri="http://schemas.openxmlformats.org/presentationml/2006/ole">
            <mc:AlternateContent xmlns:mc="http://schemas.openxmlformats.org/markup-compatibility/2006">
              <mc:Choice xmlns:v="urn:schemas-microsoft-com:vml" Requires="v">
                <p:oleObj name="CS ChemDraw Drawing" r:id="rId4" imgW="895761" imgH="517728" progId="ChemDraw.Document.6.0">
                  <p:embed/>
                </p:oleObj>
              </mc:Choice>
              <mc:Fallback>
                <p:oleObj name="CS ChemDraw Drawing" r:id="rId4" imgW="895761" imgH="517728" progId="ChemDraw.Document.6.0">
                  <p:embed/>
                  <p:pic>
                    <p:nvPicPr>
                      <p:cNvPr id="59" name="Object 3">
                        <a:extLst>
                          <a:ext uri="{FF2B5EF4-FFF2-40B4-BE49-F238E27FC236}">
                            <a16:creationId xmlns:a16="http://schemas.microsoft.com/office/drawing/2014/main" id="{D1AEFE8D-EA77-4501-A560-BBAC58108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393" y="5365721"/>
                        <a:ext cx="1335088"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4">
            <a:extLst>
              <a:ext uri="{FF2B5EF4-FFF2-40B4-BE49-F238E27FC236}">
                <a16:creationId xmlns:a16="http://schemas.microsoft.com/office/drawing/2014/main" id="{D2619886-CBC4-4AB4-AF30-F396632757CC}"/>
              </a:ext>
            </a:extLst>
          </p:cNvPr>
          <p:cNvGraphicFramePr>
            <a:graphicFrameLocks noChangeAspect="1"/>
          </p:cNvGraphicFramePr>
          <p:nvPr>
            <p:extLst>
              <p:ext uri="{D42A27DB-BD31-4B8C-83A1-F6EECF244321}">
                <p14:modId xmlns:p14="http://schemas.microsoft.com/office/powerpoint/2010/main" val="2197499175"/>
              </p:ext>
            </p:extLst>
          </p:nvPr>
        </p:nvGraphicFramePr>
        <p:xfrm>
          <a:off x="124674" y="6285994"/>
          <a:ext cx="2036762" cy="317500"/>
        </p:xfrm>
        <a:graphic>
          <a:graphicData uri="http://schemas.openxmlformats.org/presentationml/2006/ole">
            <mc:AlternateContent xmlns:mc="http://schemas.openxmlformats.org/markup-compatibility/2006">
              <mc:Choice xmlns:v="urn:schemas-microsoft-com:vml" Requires="v">
                <p:oleObj name="CS ChemDraw Drawing" r:id="rId6" imgW="1276918" imgH="197796" progId="ChemDraw.Document.6.0">
                  <p:embed/>
                </p:oleObj>
              </mc:Choice>
              <mc:Fallback>
                <p:oleObj name="CS ChemDraw Drawing" r:id="rId6" imgW="1276918" imgH="197796" progId="ChemDraw.Document.6.0">
                  <p:embed/>
                  <p:pic>
                    <p:nvPicPr>
                      <p:cNvPr id="60" name="Object 4">
                        <a:extLst>
                          <a:ext uri="{FF2B5EF4-FFF2-40B4-BE49-F238E27FC236}">
                            <a16:creationId xmlns:a16="http://schemas.microsoft.com/office/drawing/2014/main" id="{D2619886-CBC4-4AB4-AF30-F396632757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74" y="6285994"/>
                        <a:ext cx="20367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 name="Object 5">
            <a:extLst>
              <a:ext uri="{FF2B5EF4-FFF2-40B4-BE49-F238E27FC236}">
                <a16:creationId xmlns:a16="http://schemas.microsoft.com/office/drawing/2014/main" id="{8DC288F9-44F2-4EDD-A586-8773BE055AA2}"/>
              </a:ext>
            </a:extLst>
          </p:cNvPr>
          <p:cNvGraphicFramePr>
            <a:graphicFrameLocks noChangeAspect="1"/>
          </p:cNvGraphicFramePr>
          <p:nvPr>
            <p:extLst>
              <p:ext uri="{D42A27DB-BD31-4B8C-83A1-F6EECF244321}">
                <p14:modId xmlns:p14="http://schemas.microsoft.com/office/powerpoint/2010/main" val="90318299"/>
              </p:ext>
            </p:extLst>
          </p:nvPr>
        </p:nvGraphicFramePr>
        <p:xfrm>
          <a:off x="5740685" y="5289301"/>
          <a:ext cx="1333500" cy="836612"/>
        </p:xfrm>
        <a:graphic>
          <a:graphicData uri="http://schemas.openxmlformats.org/presentationml/2006/ole">
            <mc:AlternateContent xmlns:mc="http://schemas.openxmlformats.org/markup-compatibility/2006">
              <mc:Choice xmlns:v="urn:schemas-microsoft-com:vml" Requires="v">
                <p:oleObj name="CS ChemDraw Drawing" r:id="rId8" imgW="895761" imgH="562043" progId="ChemDraw.Document.6.0">
                  <p:embed/>
                </p:oleObj>
              </mc:Choice>
              <mc:Fallback>
                <p:oleObj name="CS ChemDraw Drawing" r:id="rId8" imgW="895761" imgH="562043" progId="ChemDraw.Document.6.0">
                  <p:embed/>
                  <p:pic>
                    <p:nvPicPr>
                      <p:cNvPr id="61" name="Object 5">
                        <a:extLst>
                          <a:ext uri="{FF2B5EF4-FFF2-40B4-BE49-F238E27FC236}">
                            <a16:creationId xmlns:a16="http://schemas.microsoft.com/office/drawing/2014/main" id="{8DC288F9-44F2-4EDD-A586-8773BE055A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0685" y="5289301"/>
                        <a:ext cx="13335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3" name="Straight Arrow Connector 62">
            <a:extLst>
              <a:ext uri="{FF2B5EF4-FFF2-40B4-BE49-F238E27FC236}">
                <a16:creationId xmlns:a16="http://schemas.microsoft.com/office/drawing/2014/main" id="{F37A8757-097C-4482-B6D4-6BD041A736AE}"/>
              </a:ext>
            </a:extLst>
          </p:cNvPr>
          <p:cNvCxnSpPr/>
          <p:nvPr/>
        </p:nvCxnSpPr>
        <p:spPr>
          <a:xfrm>
            <a:off x="4908387" y="5882931"/>
            <a:ext cx="718207" cy="0"/>
          </a:xfrm>
          <a:prstGeom prst="straightConnector1">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AFD51DF-FAE9-4C28-A84E-303F8AF9A89B}"/>
              </a:ext>
            </a:extLst>
          </p:cNvPr>
          <p:cNvCxnSpPr>
            <a:endCxn id="60" idx="0"/>
          </p:cNvCxnSpPr>
          <p:nvPr/>
        </p:nvCxnSpPr>
        <p:spPr>
          <a:xfrm>
            <a:off x="1143055" y="5970211"/>
            <a:ext cx="0" cy="315783"/>
          </a:xfrm>
          <a:prstGeom prst="straightConnector1">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2216F7F0-C8B7-4832-A6B1-765002BE39F9}"/>
              </a:ext>
            </a:extLst>
          </p:cNvPr>
          <p:cNvSpPr/>
          <p:nvPr/>
        </p:nvSpPr>
        <p:spPr>
          <a:xfrm>
            <a:off x="5740685" y="5289300"/>
            <a:ext cx="1333500" cy="827533"/>
          </a:xfrm>
          <a:prstGeom prst="rect">
            <a:avLst/>
          </a:prstGeom>
          <a:noFill/>
          <a:ln w="28575">
            <a:solidFill>
              <a:srgbClr val="E4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56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animBg="1"/>
      <p:bldP spid="31" grpId="0"/>
      <p:bldP spid="7" grpId="0"/>
      <p:bldP spid="52" grpId="0"/>
      <p:bldP spid="57" grpId="0"/>
      <p:bldP spid="6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49</a:t>
            </a:fld>
            <a:endParaRPr lang="en-US" dirty="0">
              <a:solidFill>
                <a:schemeClr val="bg1"/>
              </a:solidFill>
            </a:endParaRPr>
          </a:p>
        </p:txBody>
      </p:sp>
      <p:sp>
        <p:nvSpPr>
          <p:cNvPr id="8" name="Rectangle 2">
            <a:extLst>
              <a:ext uri="{FF2B5EF4-FFF2-40B4-BE49-F238E27FC236}">
                <a16:creationId xmlns:a16="http://schemas.microsoft.com/office/drawing/2014/main" id="{95D40703-DE6B-46B3-B32C-59893E13571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grpSp>
        <p:nvGrpSpPr>
          <p:cNvPr id="162" name="Group 161">
            <a:extLst>
              <a:ext uri="{FF2B5EF4-FFF2-40B4-BE49-F238E27FC236}">
                <a16:creationId xmlns:a16="http://schemas.microsoft.com/office/drawing/2014/main" id="{438D7AC2-7861-430A-8828-0519AD7678DE}"/>
              </a:ext>
            </a:extLst>
          </p:cNvPr>
          <p:cNvGrpSpPr/>
          <p:nvPr/>
        </p:nvGrpSpPr>
        <p:grpSpPr>
          <a:xfrm>
            <a:off x="259735" y="1336143"/>
            <a:ext cx="1536437" cy="1066748"/>
            <a:chOff x="259735" y="941860"/>
            <a:chExt cx="1536437" cy="1066748"/>
          </a:xfrm>
        </p:grpSpPr>
        <p:sp>
          <p:nvSpPr>
            <p:cNvPr id="7" name="TextBox 6">
              <a:extLst>
                <a:ext uri="{FF2B5EF4-FFF2-40B4-BE49-F238E27FC236}">
                  <a16:creationId xmlns:a16="http://schemas.microsoft.com/office/drawing/2014/main" id="{3D3F370E-502D-4F1D-97CD-EFC7DC3A1A41}"/>
                </a:ext>
              </a:extLst>
            </p:cNvPr>
            <p:cNvSpPr txBox="1"/>
            <p:nvPr/>
          </p:nvSpPr>
          <p:spPr>
            <a:xfrm>
              <a:off x="503449" y="1282379"/>
              <a:ext cx="36580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C</a:t>
              </a:r>
            </a:p>
          </p:txBody>
        </p:sp>
        <p:sp>
          <p:nvSpPr>
            <p:cNvPr id="11" name="TextBox 10">
              <a:extLst>
                <a:ext uri="{FF2B5EF4-FFF2-40B4-BE49-F238E27FC236}">
                  <a16:creationId xmlns:a16="http://schemas.microsoft.com/office/drawing/2014/main" id="{8D60B74D-6644-4210-8873-6E9BA8956999}"/>
                </a:ext>
              </a:extLst>
            </p:cNvPr>
            <p:cNvSpPr txBox="1"/>
            <p:nvPr/>
          </p:nvSpPr>
          <p:spPr>
            <a:xfrm>
              <a:off x="934456" y="1282379"/>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N</a:t>
              </a:r>
            </a:p>
          </p:txBody>
        </p:sp>
        <p:sp>
          <p:nvSpPr>
            <p:cNvPr id="13" name="TextBox 12">
              <a:extLst>
                <a:ext uri="{FF2B5EF4-FFF2-40B4-BE49-F238E27FC236}">
                  <a16:creationId xmlns:a16="http://schemas.microsoft.com/office/drawing/2014/main" id="{6639705F-6BCE-4DD6-B367-C84E8D85A6EC}"/>
                </a:ext>
              </a:extLst>
            </p:cNvPr>
            <p:cNvSpPr txBox="1"/>
            <p:nvPr/>
          </p:nvSpPr>
          <p:spPr>
            <a:xfrm>
              <a:off x="1365462" y="1282379"/>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N</a:t>
              </a:r>
            </a:p>
          </p:txBody>
        </p:sp>
        <p:sp>
          <p:nvSpPr>
            <p:cNvPr id="14" name="TextBox 13">
              <a:extLst>
                <a:ext uri="{FF2B5EF4-FFF2-40B4-BE49-F238E27FC236}">
                  <a16:creationId xmlns:a16="http://schemas.microsoft.com/office/drawing/2014/main" id="{6C1FDEB4-E8F7-4BC1-8E21-0E975A29C894}"/>
                </a:ext>
              </a:extLst>
            </p:cNvPr>
            <p:cNvSpPr txBox="1"/>
            <p:nvPr/>
          </p:nvSpPr>
          <p:spPr>
            <a:xfrm>
              <a:off x="264964" y="941860"/>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15" name="TextBox 14">
              <a:extLst>
                <a:ext uri="{FF2B5EF4-FFF2-40B4-BE49-F238E27FC236}">
                  <a16:creationId xmlns:a16="http://schemas.microsoft.com/office/drawing/2014/main" id="{D93695C9-77D7-484E-B7A5-2D9367F52642}"/>
                </a:ext>
              </a:extLst>
            </p:cNvPr>
            <p:cNvSpPr txBox="1"/>
            <p:nvPr/>
          </p:nvSpPr>
          <p:spPr>
            <a:xfrm>
              <a:off x="259735" y="1608498"/>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cxnSp>
          <p:nvCxnSpPr>
            <p:cNvPr id="55" name="Straight Connector 54">
              <a:extLst>
                <a:ext uri="{FF2B5EF4-FFF2-40B4-BE49-F238E27FC236}">
                  <a16:creationId xmlns:a16="http://schemas.microsoft.com/office/drawing/2014/main" id="{865CDA30-1936-4FD4-8F13-0EF4454AD930}"/>
                </a:ext>
              </a:extLst>
            </p:cNvPr>
            <p:cNvCxnSpPr/>
            <p:nvPr/>
          </p:nvCxnSpPr>
          <p:spPr>
            <a:xfrm>
              <a:off x="822472" y="1453341"/>
              <a:ext cx="18586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F0340F-9AAF-4705-A233-B169AEB5BEEB}"/>
                </a:ext>
              </a:extLst>
            </p:cNvPr>
            <p:cNvCxnSpPr/>
            <p:nvPr/>
          </p:nvCxnSpPr>
          <p:spPr>
            <a:xfrm>
              <a:off x="826414" y="1529541"/>
              <a:ext cx="18586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65FEC29-52F0-45E6-AE33-19772189F3CF}"/>
                </a:ext>
              </a:extLst>
            </p:cNvPr>
            <p:cNvCxnSpPr/>
            <p:nvPr/>
          </p:nvCxnSpPr>
          <p:spPr>
            <a:xfrm>
              <a:off x="1255917" y="1453341"/>
              <a:ext cx="18586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E7DBEA-C525-4403-A448-2F50B52F54E1}"/>
                </a:ext>
              </a:extLst>
            </p:cNvPr>
            <p:cNvCxnSpPr/>
            <p:nvPr/>
          </p:nvCxnSpPr>
          <p:spPr>
            <a:xfrm>
              <a:off x="1259859" y="1529541"/>
              <a:ext cx="18586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2E269C-86E2-4E8B-BC48-FD80F2F9D1D9}"/>
                </a:ext>
              </a:extLst>
            </p:cNvPr>
            <p:cNvCxnSpPr>
              <a:cxnSpLocks/>
            </p:cNvCxnSpPr>
            <p:nvPr/>
          </p:nvCxnSpPr>
          <p:spPr>
            <a:xfrm>
              <a:off x="536780" y="1253385"/>
              <a:ext cx="101396" cy="11821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D3B1037-D80E-418B-BDDD-C168CC665B84}"/>
                </a:ext>
              </a:extLst>
            </p:cNvPr>
            <p:cNvCxnSpPr>
              <a:cxnSpLocks/>
            </p:cNvCxnSpPr>
            <p:nvPr/>
          </p:nvCxnSpPr>
          <p:spPr>
            <a:xfrm flipH="1">
              <a:off x="536781" y="1586055"/>
              <a:ext cx="85807" cy="12542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7" name="TextBox 26">
              <a:extLst>
                <a:ext uri="{FF2B5EF4-FFF2-40B4-BE49-F238E27FC236}">
                  <a16:creationId xmlns:a16="http://schemas.microsoft.com/office/drawing/2014/main" id="{194AFFB3-5366-4124-8FA9-43779803AA8C}"/>
                </a:ext>
              </a:extLst>
            </p:cNvPr>
            <p:cNvSpPr txBox="1">
              <a:spLocks noChangeArrowheads="1"/>
            </p:cNvSpPr>
            <p:nvPr/>
          </p:nvSpPr>
          <p:spPr bwMode="auto">
            <a:xfrm rot="10800000" flipH="1" flipV="1">
              <a:off x="1312312" y="1196259"/>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18" name="TextBox 26">
              <a:extLst>
                <a:ext uri="{FF2B5EF4-FFF2-40B4-BE49-F238E27FC236}">
                  <a16:creationId xmlns:a16="http://schemas.microsoft.com/office/drawing/2014/main" id="{4EBBE92C-D16A-48BC-93CD-DB98853FED44}"/>
                </a:ext>
              </a:extLst>
            </p:cNvPr>
            <p:cNvSpPr txBox="1">
              <a:spLocks noChangeArrowheads="1"/>
            </p:cNvSpPr>
            <p:nvPr/>
          </p:nvSpPr>
          <p:spPr bwMode="auto">
            <a:xfrm rot="10800000" flipH="1" flipV="1">
              <a:off x="1314058" y="1499814"/>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nvGrpSpPr>
          <p:cNvPr id="161" name="Group 160">
            <a:extLst>
              <a:ext uri="{FF2B5EF4-FFF2-40B4-BE49-F238E27FC236}">
                <a16:creationId xmlns:a16="http://schemas.microsoft.com/office/drawing/2014/main" id="{3E54B4F7-516B-4871-8BDD-902F5791C2B0}"/>
              </a:ext>
            </a:extLst>
          </p:cNvPr>
          <p:cNvGrpSpPr/>
          <p:nvPr/>
        </p:nvGrpSpPr>
        <p:grpSpPr>
          <a:xfrm>
            <a:off x="2369030" y="1582596"/>
            <a:ext cx="2022221" cy="617139"/>
            <a:chOff x="2369030" y="1188313"/>
            <a:chExt cx="2022221" cy="617139"/>
          </a:xfrm>
        </p:grpSpPr>
        <p:sp>
          <p:nvSpPr>
            <p:cNvPr id="16" name="TextBox 15">
              <a:extLst>
                <a:ext uri="{FF2B5EF4-FFF2-40B4-BE49-F238E27FC236}">
                  <a16:creationId xmlns:a16="http://schemas.microsoft.com/office/drawing/2014/main" id="{5036823C-C040-4AA9-8A24-2B5BD018AC00}"/>
                </a:ext>
              </a:extLst>
            </p:cNvPr>
            <p:cNvSpPr txBox="1"/>
            <p:nvPr/>
          </p:nvSpPr>
          <p:spPr>
            <a:xfrm>
              <a:off x="2369030" y="1272853"/>
              <a:ext cx="63831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r>
                <a:rPr lang="en-US" sz="2000" baseline="-25000" dirty="0">
                  <a:solidFill>
                    <a:schemeClr val="tx1">
                      <a:lumMod val="75000"/>
                      <a:lumOff val="25000"/>
                    </a:schemeClr>
                  </a:solidFill>
                  <a:latin typeface="Gill Sans MT" panose="020B0502020104020203" pitchFamily="34" charset="0"/>
                </a:rPr>
                <a:t>3</a:t>
              </a:r>
              <a:r>
                <a:rPr lang="en-US" sz="2000" dirty="0">
                  <a:solidFill>
                    <a:schemeClr val="tx1">
                      <a:lumMod val="75000"/>
                      <a:lumOff val="25000"/>
                    </a:schemeClr>
                  </a:solidFill>
                  <a:latin typeface="Gill Sans MT" panose="020B0502020104020203" pitchFamily="34" charset="0"/>
                </a:rPr>
                <a:t>C</a:t>
              </a:r>
            </a:p>
          </p:txBody>
        </p:sp>
        <p:sp>
          <p:nvSpPr>
            <p:cNvPr id="17" name="TextBox 16">
              <a:extLst>
                <a:ext uri="{FF2B5EF4-FFF2-40B4-BE49-F238E27FC236}">
                  <a16:creationId xmlns:a16="http://schemas.microsoft.com/office/drawing/2014/main" id="{E10852B0-3732-440E-8F5E-0DF6CE9521D1}"/>
                </a:ext>
              </a:extLst>
            </p:cNvPr>
            <p:cNvSpPr txBox="1"/>
            <p:nvPr/>
          </p:nvSpPr>
          <p:spPr>
            <a:xfrm>
              <a:off x="3102768" y="1266894"/>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18" name="TextBox 17">
              <a:extLst>
                <a:ext uri="{FF2B5EF4-FFF2-40B4-BE49-F238E27FC236}">
                  <a16:creationId xmlns:a16="http://schemas.microsoft.com/office/drawing/2014/main" id="{2154BEC7-9123-4337-83A9-09302D45E468}"/>
                </a:ext>
              </a:extLst>
            </p:cNvPr>
            <p:cNvSpPr txBox="1"/>
            <p:nvPr/>
          </p:nvSpPr>
          <p:spPr>
            <a:xfrm>
              <a:off x="3946973" y="1266894"/>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19" name="TextBox 18">
              <a:extLst>
                <a:ext uri="{FF2B5EF4-FFF2-40B4-BE49-F238E27FC236}">
                  <a16:creationId xmlns:a16="http://schemas.microsoft.com/office/drawing/2014/main" id="{19B1C5F7-FF9B-410F-9C53-F9A4E3B7ECCA}"/>
                </a:ext>
              </a:extLst>
            </p:cNvPr>
            <p:cNvSpPr txBox="1"/>
            <p:nvPr/>
          </p:nvSpPr>
          <p:spPr>
            <a:xfrm>
              <a:off x="3524870" y="1266894"/>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N</a:t>
              </a:r>
            </a:p>
          </p:txBody>
        </p:sp>
        <p:cxnSp>
          <p:nvCxnSpPr>
            <p:cNvPr id="64" name="Straight Connector 63">
              <a:extLst>
                <a:ext uri="{FF2B5EF4-FFF2-40B4-BE49-F238E27FC236}">
                  <a16:creationId xmlns:a16="http://schemas.microsoft.com/office/drawing/2014/main" id="{8290516D-725E-41DC-AE8F-08A6826A0C4C}"/>
                </a:ext>
              </a:extLst>
            </p:cNvPr>
            <p:cNvCxnSpPr/>
            <p:nvPr/>
          </p:nvCxnSpPr>
          <p:spPr>
            <a:xfrm>
              <a:off x="2966758" y="1472489"/>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E7D54F7-06D0-47C0-8E2F-DACBC619E96C}"/>
                </a:ext>
              </a:extLst>
            </p:cNvPr>
            <p:cNvCxnSpPr/>
            <p:nvPr/>
          </p:nvCxnSpPr>
          <p:spPr>
            <a:xfrm>
              <a:off x="3408762" y="1474969"/>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1C7838-A93A-4831-8E81-FE8FBB2E3D96}"/>
                </a:ext>
              </a:extLst>
            </p:cNvPr>
            <p:cNvCxnSpPr/>
            <p:nvPr/>
          </p:nvCxnSpPr>
          <p:spPr>
            <a:xfrm>
              <a:off x="3818904" y="1432105"/>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974E04E-AEBB-43D6-856B-5F8694D4DDF5}"/>
                </a:ext>
              </a:extLst>
            </p:cNvPr>
            <p:cNvCxnSpPr/>
            <p:nvPr/>
          </p:nvCxnSpPr>
          <p:spPr>
            <a:xfrm>
              <a:off x="3830810" y="1510687"/>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9" name="TextBox 26">
              <a:extLst>
                <a:ext uri="{FF2B5EF4-FFF2-40B4-BE49-F238E27FC236}">
                  <a16:creationId xmlns:a16="http://schemas.microsoft.com/office/drawing/2014/main" id="{3D4C5C0E-6ECB-4C7B-BF82-A1C2BE037814}"/>
                </a:ext>
              </a:extLst>
            </p:cNvPr>
            <p:cNvSpPr txBox="1">
              <a:spLocks noChangeArrowheads="1"/>
            </p:cNvSpPr>
            <p:nvPr/>
          </p:nvSpPr>
          <p:spPr bwMode="auto">
            <a:xfrm rot="10800000" flipH="1" flipV="1">
              <a:off x="3064702" y="1188313"/>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20" name="TextBox 26">
              <a:extLst>
                <a:ext uri="{FF2B5EF4-FFF2-40B4-BE49-F238E27FC236}">
                  <a16:creationId xmlns:a16="http://schemas.microsoft.com/office/drawing/2014/main" id="{5CECE6C9-F730-4AAB-9B93-39EF5C8D69BC}"/>
                </a:ext>
              </a:extLst>
            </p:cNvPr>
            <p:cNvSpPr txBox="1">
              <a:spLocks noChangeArrowheads="1"/>
            </p:cNvSpPr>
            <p:nvPr/>
          </p:nvSpPr>
          <p:spPr bwMode="auto">
            <a:xfrm rot="10800000" flipH="1" flipV="1">
              <a:off x="3064702" y="1487472"/>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21" name="TextBox 26">
              <a:extLst>
                <a:ext uri="{FF2B5EF4-FFF2-40B4-BE49-F238E27FC236}">
                  <a16:creationId xmlns:a16="http://schemas.microsoft.com/office/drawing/2014/main" id="{DA8BEE0C-6D95-4B2A-9B9B-A87650BA9B5D}"/>
                </a:ext>
              </a:extLst>
            </p:cNvPr>
            <p:cNvSpPr txBox="1">
              <a:spLocks noChangeArrowheads="1"/>
            </p:cNvSpPr>
            <p:nvPr/>
          </p:nvSpPr>
          <p:spPr bwMode="auto">
            <a:xfrm rot="10800000" flipH="1" flipV="1">
              <a:off x="3481944" y="1188313"/>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22" name="TextBox 26">
              <a:extLst>
                <a:ext uri="{FF2B5EF4-FFF2-40B4-BE49-F238E27FC236}">
                  <a16:creationId xmlns:a16="http://schemas.microsoft.com/office/drawing/2014/main" id="{CB009799-D327-44C7-A42F-4A24DF7F1AE9}"/>
                </a:ext>
              </a:extLst>
            </p:cNvPr>
            <p:cNvSpPr txBox="1">
              <a:spLocks noChangeArrowheads="1"/>
            </p:cNvSpPr>
            <p:nvPr/>
          </p:nvSpPr>
          <p:spPr bwMode="auto">
            <a:xfrm rot="10800000" flipH="1" flipV="1">
              <a:off x="3899892" y="1188313"/>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23" name="TextBox 26">
              <a:extLst>
                <a:ext uri="{FF2B5EF4-FFF2-40B4-BE49-F238E27FC236}">
                  <a16:creationId xmlns:a16="http://schemas.microsoft.com/office/drawing/2014/main" id="{0806FC79-DA57-4B31-94F3-F2CB514B1A37}"/>
                </a:ext>
              </a:extLst>
            </p:cNvPr>
            <p:cNvSpPr txBox="1">
              <a:spLocks noChangeArrowheads="1"/>
            </p:cNvSpPr>
            <p:nvPr/>
          </p:nvSpPr>
          <p:spPr bwMode="auto">
            <a:xfrm rot="10800000" flipH="1" flipV="1">
              <a:off x="3909137" y="1488762"/>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nvGrpSpPr>
          <p:cNvPr id="160" name="Group 159">
            <a:extLst>
              <a:ext uri="{FF2B5EF4-FFF2-40B4-BE49-F238E27FC236}">
                <a16:creationId xmlns:a16="http://schemas.microsoft.com/office/drawing/2014/main" id="{EE41C5DF-2D08-4388-A79C-ED918971248B}"/>
              </a:ext>
            </a:extLst>
          </p:cNvPr>
          <p:cNvGrpSpPr/>
          <p:nvPr/>
        </p:nvGrpSpPr>
        <p:grpSpPr>
          <a:xfrm>
            <a:off x="5160184" y="1620175"/>
            <a:ext cx="1050112" cy="482114"/>
            <a:chOff x="5160184" y="1225892"/>
            <a:chExt cx="1050112" cy="482114"/>
          </a:xfrm>
        </p:grpSpPr>
        <p:sp>
          <p:nvSpPr>
            <p:cNvPr id="28" name="TextBox 27">
              <a:extLst>
                <a:ext uri="{FF2B5EF4-FFF2-40B4-BE49-F238E27FC236}">
                  <a16:creationId xmlns:a16="http://schemas.microsoft.com/office/drawing/2014/main" id="{55C3E788-B519-4EC5-A5E5-204511381BF9}"/>
                </a:ext>
              </a:extLst>
            </p:cNvPr>
            <p:cNvSpPr txBox="1"/>
            <p:nvPr/>
          </p:nvSpPr>
          <p:spPr>
            <a:xfrm>
              <a:off x="5261977" y="1266894"/>
              <a:ext cx="36580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C</a:t>
              </a:r>
            </a:p>
          </p:txBody>
        </p:sp>
        <p:sp>
          <p:nvSpPr>
            <p:cNvPr id="29" name="TextBox 28">
              <a:extLst>
                <a:ext uri="{FF2B5EF4-FFF2-40B4-BE49-F238E27FC236}">
                  <a16:creationId xmlns:a16="http://schemas.microsoft.com/office/drawing/2014/main" id="{16A7FA5D-346A-4C43-AC32-02FCAFAF5EB1}"/>
                </a:ext>
              </a:extLst>
            </p:cNvPr>
            <p:cNvSpPr txBox="1"/>
            <p:nvPr/>
          </p:nvSpPr>
          <p:spPr>
            <a:xfrm>
              <a:off x="5679124" y="1266894"/>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cxnSp>
          <p:nvCxnSpPr>
            <p:cNvPr id="68" name="Straight Connector 67">
              <a:extLst>
                <a:ext uri="{FF2B5EF4-FFF2-40B4-BE49-F238E27FC236}">
                  <a16:creationId xmlns:a16="http://schemas.microsoft.com/office/drawing/2014/main" id="{16805C4F-1D18-4D0D-AA88-C2486A4DA1A1}"/>
                </a:ext>
              </a:extLst>
            </p:cNvPr>
            <p:cNvCxnSpPr/>
            <p:nvPr/>
          </p:nvCxnSpPr>
          <p:spPr>
            <a:xfrm>
              <a:off x="5559440" y="1396387"/>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BC6BB5E-B5DE-46B8-AC59-36F837B5CEF8}"/>
                </a:ext>
              </a:extLst>
            </p:cNvPr>
            <p:cNvCxnSpPr/>
            <p:nvPr/>
          </p:nvCxnSpPr>
          <p:spPr>
            <a:xfrm>
              <a:off x="5559440" y="1474969"/>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1C846DD-54D4-4103-9DBF-1A7384940CC1}"/>
                </a:ext>
              </a:extLst>
            </p:cNvPr>
            <p:cNvCxnSpPr/>
            <p:nvPr/>
          </p:nvCxnSpPr>
          <p:spPr>
            <a:xfrm>
              <a:off x="5563258" y="1548788"/>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4" name="TextBox 26">
              <a:extLst>
                <a:ext uri="{FF2B5EF4-FFF2-40B4-BE49-F238E27FC236}">
                  <a16:creationId xmlns:a16="http://schemas.microsoft.com/office/drawing/2014/main" id="{71EBFB1D-30A8-413E-9464-0705F0F13820}"/>
                </a:ext>
              </a:extLst>
            </p:cNvPr>
            <p:cNvSpPr txBox="1">
              <a:spLocks noChangeArrowheads="1"/>
            </p:cNvSpPr>
            <p:nvPr/>
          </p:nvSpPr>
          <p:spPr bwMode="auto">
            <a:xfrm rot="5400000" flipH="1" flipV="1">
              <a:off x="5077472" y="1308604"/>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25" name="TextBox 26">
              <a:extLst>
                <a:ext uri="{FF2B5EF4-FFF2-40B4-BE49-F238E27FC236}">
                  <a16:creationId xmlns:a16="http://schemas.microsoft.com/office/drawing/2014/main" id="{DD95A9D7-0B7B-43E7-B6B5-27F5143C45D7}"/>
                </a:ext>
              </a:extLst>
            </p:cNvPr>
            <p:cNvSpPr txBox="1">
              <a:spLocks noChangeArrowheads="1"/>
            </p:cNvSpPr>
            <p:nvPr/>
          </p:nvSpPr>
          <p:spPr bwMode="auto">
            <a:xfrm rot="5400000" flipH="1" flipV="1">
              <a:off x="5810894" y="1308604"/>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nvGrpSpPr>
          <p:cNvPr id="163" name="Group 162">
            <a:extLst>
              <a:ext uri="{FF2B5EF4-FFF2-40B4-BE49-F238E27FC236}">
                <a16:creationId xmlns:a16="http://schemas.microsoft.com/office/drawing/2014/main" id="{F6D186C4-4A94-4C02-BAFE-042F74B8638C}"/>
              </a:ext>
            </a:extLst>
          </p:cNvPr>
          <p:cNvGrpSpPr/>
          <p:nvPr/>
        </p:nvGrpSpPr>
        <p:grpSpPr>
          <a:xfrm>
            <a:off x="5103284" y="2765128"/>
            <a:ext cx="1134016" cy="1058155"/>
            <a:chOff x="5103284" y="2370845"/>
            <a:chExt cx="1134016" cy="1058155"/>
          </a:xfrm>
        </p:grpSpPr>
        <p:sp>
          <p:nvSpPr>
            <p:cNvPr id="30" name="TextBox 29">
              <a:extLst>
                <a:ext uri="{FF2B5EF4-FFF2-40B4-BE49-F238E27FC236}">
                  <a16:creationId xmlns:a16="http://schemas.microsoft.com/office/drawing/2014/main" id="{8D7D281C-5414-4530-A795-C30207FF5213}"/>
                </a:ext>
              </a:extLst>
            </p:cNvPr>
            <p:cNvSpPr txBox="1"/>
            <p:nvPr/>
          </p:nvSpPr>
          <p:spPr>
            <a:xfrm>
              <a:off x="5780917" y="2700465"/>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31" name="TextBox 30">
              <a:extLst>
                <a:ext uri="{FF2B5EF4-FFF2-40B4-BE49-F238E27FC236}">
                  <a16:creationId xmlns:a16="http://schemas.microsoft.com/office/drawing/2014/main" id="{7A414D16-BEC3-46A9-B6E1-1D2B516A1683}"/>
                </a:ext>
              </a:extLst>
            </p:cNvPr>
            <p:cNvSpPr txBox="1"/>
            <p:nvPr/>
          </p:nvSpPr>
          <p:spPr>
            <a:xfrm>
              <a:off x="5368057" y="2700465"/>
              <a:ext cx="36580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C</a:t>
              </a:r>
            </a:p>
          </p:txBody>
        </p:sp>
        <p:sp>
          <p:nvSpPr>
            <p:cNvPr id="32" name="TextBox 31">
              <a:extLst>
                <a:ext uri="{FF2B5EF4-FFF2-40B4-BE49-F238E27FC236}">
                  <a16:creationId xmlns:a16="http://schemas.microsoft.com/office/drawing/2014/main" id="{E8C4A652-89B9-454F-8F40-1CB93E2BB872}"/>
                </a:ext>
              </a:extLst>
            </p:cNvPr>
            <p:cNvSpPr txBox="1"/>
            <p:nvPr/>
          </p:nvSpPr>
          <p:spPr>
            <a:xfrm>
              <a:off x="5131859" y="3028890"/>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33" name="TextBox 32">
              <a:extLst>
                <a:ext uri="{FF2B5EF4-FFF2-40B4-BE49-F238E27FC236}">
                  <a16:creationId xmlns:a16="http://schemas.microsoft.com/office/drawing/2014/main" id="{7535C364-26C3-4B23-B50C-9A3FE0C2F6AA}"/>
                </a:ext>
              </a:extLst>
            </p:cNvPr>
            <p:cNvSpPr txBox="1"/>
            <p:nvPr/>
          </p:nvSpPr>
          <p:spPr>
            <a:xfrm>
              <a:off x="5103284" y="2370845"/>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cxnSp>
          <p:nvCxnSpPr>
            <p:cNvPr id="77" name="Straight Connector 76">
              <a:extLst>
                <a:ext uri="{FF2B5EF4-FFF2-40B4-BE49-F238E27FC236}">
                  <a16:creationId xmlns:a16="http://schemas.microsoft.com/office/drawing/2014/main" id="{FA471B22-01CA-459D-8526-E515C1306703}"/>
                </a:ext>
              </a:extLst>
            </p:cNvPr>
            <p:cNvCxnSpPr/>
            <p:nvPr/>
          </p:nvCxnSpPr>
          <p:spPr>
            <a:xfrm>
              <a:off x="5663731" y="2872549"/>
              <a:ext cx="18586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2AA2FA5-1EEA-44D8-9DBE-FD03E2FDC380}"/>
                </a:ext>
              </a:extLst>
            </p:cNvPr>
            <p:cNvCxnSpPr/>
            <p:nvPr/>
          </p:nvCxnSpPr>
          <p:spPr>
            <a:xfrm>
              <a:off x="5667673" y="2948749"/>
              <a:ext cx="18586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D752C8A-4EDC-4376-837D-4CC048F63D7D}"/>
                </a:ext>
              </a:extLst>
            </p:cNvPr>
            <p:cNvCxnSpPr>
              <a:cxnSpLocks/>
            </p:cNvCxnSpPr>
            <p:nvPr/>
          </p:nvCxnSpPr>
          <p:spPr>
            <a:xfrm>
              <a:off x="5381447" y="2673059"/>
              <a:ext cx="101396" cy="11821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3660E10-6FB5-403A-89D7-55DB057645AB}"/>
                </a:ext>
              </a:extLst>
            </p:cNvPr>
            <p:cNvCxnSpPr>
              <a:cxnSpLocks/>
            </p:cNvCxnSpPr>
            <p:nvPr/>
          </p:nvCxnSpPr>
          <p:spPr>
            <a:xfrm flipH="1">
              <a:off x="5404368" y="2999310"/>
              <a:ext cx="87304" cy="12525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TextBox 26">
              <a:extLst>
                <a:ext uri="{FF2B5EF4-FFF2-40B4-BE49-F238E27FC236}">
                  <a16:creationId xmlns:a16="http://schemas.microsoft.com/office/drawing/2014/main" id="{52E1BF8E-7277-47C8-9981-18F295ED7A22}"/>
                </a:ext>
              </a:extLst>
            </p:cNvPr>
            <p:cNvSpPr txBox="1">
              <a:spLocks noChangeArrowheads="1"/>
            </p:cNvSpPr>
            <p:nvPr/>
          </p:nvSpPr>
          <p:spPr bwMode="auto">
            <a:xfrm rot="10800000" flipH="1" flipV="1">
              <a:off x="5728470" y="2604429"/>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27" name="TextBox 26">
              <a:extLst>
                <a:ext uri="{FF2B5EF4-FFF2-40B4-BE49-F238E27FC236}">
                  <a16:creationId xmlns:a16="http://schemas.microsoft.com/office/drawing/2014/main" id="{8E16287E-13A0-4637-8EE6-2A6F490EF530}"/>
                </a:ext>
              </a:extLst>
            </p:cNvPr>
            <p:cNvSpPr txBox="1">
              <a:spLocks noChangeArrowheads="1"/>
            </p:cNvSpPr>
            <p:nvPr/>
          </p:nvSpPr>
          <p:spPr bwMode="auto">
            <a:xfrm rot="10800000" flipH="1" flipV="1">
              <a:off x="5742759" y="2921119"/>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nvGrpSpPr>
          <p:cNvPr id="164" name="Group 163">
            <a:extLst>
              <a:ext uri="{FF2B5EF4-FFF2-40B4-BE49-F238E27FC236}">
                <a16:creationId xmlns:a16="http://schemas.microsoft.com/office/drawing/2014/main" id="{56186170-A16A-43C9-9EEC-B98639CED254}"/>
              </a:ext>
            </a:extLst>
          </p:cNvPr>
          <p:cNvGrpSpPr/>
          <p:nvPr/>
        </p:nvGrpSpPr>
        <p:grpSpPr>
          <a:xfrm>
            <a:off x="2340741" y="2998712"/>
            <a:ext cx="1798658" cy="615854"/>
            <a:chOff x="2340741" y="2604429"/>
            <a:chExt cx="1798658" cy="615854"/>
          </a:xfrm>
        </p:grpSpPr>
        <p:sp>
          <p:nvSpPr>
            <p:cNvPr id="24" name="TextBox 23">
              <a:extLst>
                <a:ext uri="{FF2B5EF4-FFF2-40B4-BE49-F238E27FC236}">
                  <a16:creationId xmlns:a16="http://schemas.microsoft.com/office/drawing/2014/main" id="{5E4CD0C2-F26A-4CE6-8FD6-6C66C18D3E7A}"/>
                </a:ext>
              </a:extLst>
            </p:cNvPr>
            <p:cNvSpPr txBox="1"/>
            <p:nvPr/>
          </p:nvSpPr>
          <p:spPr>
            <a:xfrm>
              <a:off x="2340741" y="2685755"/>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25" name="TextBox 24">
              <a:extLst>
                <a:ext uri="{FF2B5EF4-FFF2-40B4-BE49-F238E27FC236}">
                  <a16:creationId xmlns:a16="http://schemas.microsoft.com/office/drawing/2014/main" id="{1657136D-237C-4807-8378-DCEFB62B756B}"/>
                </a:ext>
              </a:extLst>
            </p:cNvPr>
            <p:cNvSpPr txBox="1"/>
            <p:nvPr/>
          </p:nvSpPr>
          <p:spPr>
            <a:xfrm>
              <a:off x="2752701" y="2685755"/>
              <a:ext cx="36580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C</a:t>
              </a:r>
            </a:p>
          </p:txBody>
        </p:sp>
        <p:sp>
          <p:nvSpPr>
            <p:cNvPr id="26" name="TextBox 25">
              <a:extLst>
                <a:ext uri="{FF2B5EF4-FFF2-40B4-BE49-F238E27FC236}">
                  <a16:creationId xmlns:a16="http://schemas.microsoft.com/office/drawing/2014/main" id="{899B7584-7858-44B3-832E-A96785A3D7C2}"/>
                </a:ext>
              </a:extLst>
            </p:cNvPr>
            <p:cNvSpPr txBox="1"/>
            <p:nvPr/>
          </p:nvSpPr>
          <p:spPr>
            <a:xfrm>
              <a:off x="3186088" y="2685755"/>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N</a:t>
              </a:r>
            </a:p>
          </p:txBody>
        </p:sp>
        <p:sp>
          <p:nvSpPr>
            <p:cNvPr id="27" name="TextBox 26">
              <a:extLst>
                <a:ext uri="{FF2B5EF4-FFF2-40B4-BE49-F238E27FC236}">
                  <a16:creationId xmlns:a16="http://schemas.microsoft.com/office/drawing/2014/main" id="{E66D5E61-E731-436D-990A-1641227A8007}"/>
                </a:ext>
              </a:extLst>
            </p:cNvPr>
            <p:cNvSpPr txBox="1"/>
            <p:nvPr/>
          </p:nvSpPr>
          <p:spPr>
            <a:xfrm>
              <a:off x="3595663" y="2685755"/>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cxnSp>
          <p:nvCxnSpPr>
            <p:cNvPr id="71" name="Straight Connector 70">
              <a:extLst>
                <a:ext uri="{FF2B5EF4-FFF2-40B4-BE49-F238E27FC236}">
                  <a16:creationId xmlns:a16="http://schemas.microsoft.com/office/drawing/2014/main" id="{BB727711-5C43-4C39-9CBE-92FD583B0894}"/>
                </a:ext>
              </a:extLst>
            </p:cNvPr>
            <p:cNvCxnSpPr/>
            <p:nvPr/>
          </p:nvCxnSpPr>
          <p:spPr>
            <a:xfrm>
              <a:off x="3052959" y="2813015"/>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B80DB8-6932-4016-9D58-D8EFCE134D98}"/>
                </a:ext>
              </a:extLst>
            </p:cNvPr>
            <p:cNvCxnSpPr/>
            <p:nvPr/>
          </p:nvCxnSpPr>
          <p:spPr>
            <a:xfrm>
              <a:off x="3052959" y="2891597"/>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DC89B23-9B27-407C-87C3-1AC5EA7CE257}"/>
                </a:ext>
              </a:extLst>
            </p:cNvPr>
            <p:cNvCxnSpPr/>
            <p:nvPr/>
          </p:nvCxnSpPr>
          <p:spPr>
            <a:xfrm>
              <a:off x="3056777" y="2965416"/>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1AE3675-E4D5-474E-87CC-294917DEB579}"/>
                </a:ext>
              </a:extLst>
            </p:cNvPr>
            <p:cNvCxnSpPr/>
            <p:nvPr/>
          </p:nvCxnSpPr>
          <p:spPr>
            <a:xfrm>
              <a:off x="2624310" y="2891332"/>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4D707AC-3069-46D2-BE7D-CCB88CF1EE5F}"/>
                </a:ext>
              </a:extLst>
            </p:cNvPr>
            <p:cNvCxnSpPr/>
            <p:nvPr/>
          </p:nvCxnSpPr>
          <p:spPr>
            <a:xfrm>
              <a:off x="3473664" y="2891490"/>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8" name="TextBox 26">
              <a:extLst>
                <a:ext uri="{FF2B5EF4-FFF2-40B4-BE49-F238E27FC236}">
                  <a16:creationId xmlns:a16="http://schemas.microsoft.com/office/drawing/2014/main" id="{704BDB9C-4400-45CC-AD62-E5EC49549829}"/>
                </a:ext>
              </a:extLst>
            </p:cNvPr>
            <p:cNvSpPr txBox="1">
              <a:spLocks noChangeArrowheads="1"/>
            </p:cNvSpPr>
            <p:nvPr/>
          </p:nvSpPr>
          <p:spPr bwMode="auto">
            <a:xfrm rot="10800000" flipH="1" flipV="1">
              <a:off x="3539560" y="2604429"/>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29" name="TextBox 26">
              <a:extLst>
                <a:ext uri="{FF2B5EF4-FFF2-40B4-BE49-F238E27FC236}">
                  <a16:creationId xmlns:a16="http://schemas.microsoft.com/office/drawing/2014/main" id="{EEF6380E-99FD-4E0C-84FC-F34972B03B1E}"/>
                </a:ext>
              </a:extLst>
            </p:cNvPr>
            <p:cNvSpPr txBox="1">
              <a:spLocks noChangeArrowheads="1"/>
            </p:cNvSpPr>
            <p:nvPr/>
          </p:nvSpPr>
          <p:spPr bwMode="auto">
            <a:xfrm rot="10800000" flipH="1" flipV="1">
              <a:off x="3545146" y="2903593"/>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30" name="TextBox 26">
              <a:extLst>
                <a:ext uri="{FF2B5EF4-FFF2-40B4-BE49-F238E27FC236}">
                  <a16:creationId xmlns:a16="http://schemas.microsoft.com/office/drawing/2014/main" id="{06B69D1D-D18C-4BDD-B8B5-21A6DD078BCE}"/>
                </a:ext>
              </a:extLst>
            </p:cNvPr>
            <p:cNvSpPr txBox="1">
              <a:spLocks noChangeArrowheads="1"/>
            </p:cNvSpPr>
            <p:nvPr/>
          </p:nvSpPr>
          <p:spPr bwMode="auto">
            <a:xfrm rot="5400000" flipH="1" flipV="1">
              <a:off x="3739997" y="2739197"/>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nvGrpSpPr>
          <p:cNvPr id="179" name="Group 178">
            <a:extLst>
              <a:ext uri="{FF2B5EF4-FFF2-40B4-BE49-F238E27FC236}">
                <a16:creationId xmlns:a16="http://schemas.microsoft.com/office/drawing/2014/main" id="{A08B9329-8956-4186-AE4E-E2CE89371607}"/>
              </a:ext>
            </a:extLst>
          </p:cNvPr>
          <p:cNvGrpSpPr/>
          <p:nvPr/>
        </p:nvGrpSpPr>
        <p:grpSpPr>
          <a:xfrm>
            <a:off x="7142945" y="1267650"/>
            <a:ext cx="1497606" cy="1218133"/>
            <a:chOff x="244307" y="2322287"/>
            <a:chExt cx="1497606" cy="1218133"/>
          </a:xfrm>
        </p:grpSpPr>
        <p:sp>
          <p:nvSpPr>
            <p:cNvPr id="133" name="TextBox 26">
              <a:extLst>
                <a:ext uri="{FF2B5EF4-FFF2-40B4-BE49-F238E27FC236}">
                  <a16:creationId xmlns:a16="http://schemas.microsoft.com/office/drawing/2014/main" id="{8FD12EE2-2336-4623-85B3-2913E4F3EEBA}"/>
                </a:ext>
              </a:extLst>
            </p:cNvPr>
            <p:cNvSpPr txBox="1">
              <a:spLocks noChangeArrowheads="1"/>
            </p:cNvSpPr>
            <p:nvPr/>
          </p:nvSpPr>
          <p:spPr bwMode="auto">
            <a:xfrm rot="13187711" flipH="1" flipV="1">
              <a:off x="1074149" y="3223730"/>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20" name="TextBox 19">
              <a:extLst>
                <a:ext uri="{FF2B5EF4-FFF2-40B4-BE49-F238E27FC236}">
                  <a16:creationId xmlns:a16="http://schemas.microsoft.com/office/drawing/2014/main" id="{D3EE278D-0DD3-48C7-8BA4-E7306154F70B}"/>
                </a:ext>
              </a:extLst>
            </p:cNvPr>
            <p:cNvSpPr txBox="1"/>
            <p:nvPr/>
          </p:nvSpPr>
          <p:spPr>
            <a:xfrm>
              <a:off x="244307" y="2724856"/>
              <a:ext cx="63831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r>
                <a:rPr lang="en-US" sz="2000" baseline="-25000" dirty="0">
                  <a:solidFill>
                    <a:schemeClr val="tx1">
                      <a:lumMod val="75000"/>
                      <a:lumOff val="25000"/>
                    </a:schemeClr>
                  </a:solidFill>
                  <a:latin typeface="Gill Sans MT" panose="020B0502020104020203" pitchFamily="34" charset="0"/>
                </a:rPr>
                <a:t>3</a:t>
              </a:r>
              <a:r>
                <a:rPr lang="en-US" sz="2000" dirty="0">
                  <a:solidFill>
                    <a:schemeClr val="tx1">
                      <a:lumMod val="75000"/>
                      <a:lumOff val="25000"/>
                    </a:schemeClr>
                  </a:solidFill>
                  <a:latin typeface="Gill Sans MT" panose="020B0502020104020203" pitchFamily="34" charset="0"/>
                </a:rPr>
                <a:t>C</a:t>
              </a:r>
            </a:p>
          </p:txBody>
        </p:sp>
        <p:sp>
          <p:nvSpPr>
            <p:cNvPr id="21" name="TextBox 20">
              <a:extLst>
                <a:ext uri="{FF2B5EF4-FFF2-40B4-BE49-F238E27FC236}">
                  <a16:creationId xmlns:a16="http://schemas.microsoft.com/office/drawing/2014/main" id="{0E928FCA-72D6-4DC9-AFB3-913B2AD4FA7D}"/>
                </a:ext>
              </a:extLst>
            </p:cNvPr>
            <p:cNvSpPr txBox="1"/>
            <p:nvPr/>
          </p:nvSpPr>
          <p:spPr>
            <a:xfrm>
              <a:off x="998702" y="2724856"/>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N</a:t>
              </a:r>
            </a:p>
          </p:txBody>
        </p:sp>
        <p:sp>
          <p:nvSpPr>
            <p:cNvPr id="22" name="TextBox 21">
              <a:extLst>
                <a:ext uri="{FF2B5EF4-FFF2-40B4-BE49-F238E27FC236}">
                  <a16:creationId xmlns:a16="http://schemas.microsoft.com/office/drawing/2014/main" id="{E6893D71-192E-4115-B82D-786F996D739D}"/>
                </a:ext>
              </a:extLst>
            </p:cNvPr>
            <p:cNvSpPr txBox="1"/>
            <p:nvPr/>
          </p:nvSpPr>
          <p:spPr>
            <a:xfrm>
              <a:off x="1223935" y="2387095"/>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23" name="TextBox 22">
              <a:extLst>
                <a:ext uri="{FF2B5EF4-FFF2-40B4-BE49-F238E27FC236}">
                  <a16:creationId xmlns:a16="http://schemas.microsoft.com/office/drawing/2014/main" id="{0A679BD7-5835-4082-84B7-C62FDAA08EC4}"/>
                </a:ext>
              </a:extLst>
            </p:cNvPr>
            <p:cNvSpPr txBox="1"/>
            <p:nvPr/>
          </p:nvSpPr>
          <p:spPr>
            <a:xfrm>
              <a:off x="1223935" y="3062617"/>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cxnSp>
          <p:nvCxnSpPr>
            <p:cNvPr id="100" name="Straight Connector 99">
              <a:extLst>
                <a:ext uri="{FF2B5EF4-FFF2-40B4-BE49-F238E27FC236}">
                  <a16:creationId xmlns:a16="http://schemas.microsoft.com/office/drawing/2014/main" id="{B200D66D-27C8-4786-93FC-74CF25E29D34}"/>
                </a:ext>
              </a:extLst>
            </p:cNvPr>
            <p:cNvCxnSpPr>
              <a:cxnSpLocks/>
            </p:cNvCxnSpPr>
            <p:nvPr/>
          </p:nvCxnSpPr>
          <p:spPr>
            <a:xfrm>
              <a:off x="1237853" y="3037143"/>
              <a:ext cx="101396" cy="11821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FA99FFD-1C71-4853-9637-94619A864BF8}"/>
                </a:ext>
              </a:extLst>
            </p:cNvPr>
            <p:cNvCxnSpPr/>
            <p:nvPr/>
          </p:nvCxnSpPr>
          <p:spPr>
            <a:xfrm>
              <a:off x="831799" y="2928739"/>
              <a:ext cx="224902"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1" name="TextBox 26">
              <a:extLst>
                <a:ext uri="{FF2B5EF4-FFF2-40B4-BE49-F238E27FC236}">
                  <a16:creationId xmlns:a16="http://schemas.microsoft.com/office/drawing/2014/main" id="{E88C1743-20E6-4715-A5A8-067A912001DB}"/>
                </a:ext>
              </a:extLst>
            </p:cNvPr>
            <p:cNvSpPr txBox="1">
              <a:spLocks noChangeArrowheads="1"/>
            </p:cNvSpPr>
            <p:nvPr/>
          </p:nvSpPr>
          <p:spPr bwMode="auto">
            <a:xfrm rot="13187711" flipH="1" flipV="1">
              <a:off x="1259799" y="3014820"/>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32" name="TextBox 26">
              <a:extLst>
                <a:ext uri="{FF2B5EF4-FFF2-40B4-BE49-F238E27FC236}">
                  <a16:creationId xmlns:a16="http://schemas.microsoft.com/office/drawing/2014/main" id="{B212C18A-97AF-42ED-8281-FA5C8B352FF0}"/>
                </a:ext>
              </a:extLst>
            </p:cNvPr>
            <p:cNvSpPr txBox="1">
              <a:spLocks noChangeArrowheads="1"/>
            </p:cNvSpPr>
            <p:nvPr/>
          </p:nvSpPr>
          <p:spPr bwMode="auto">
            <a:xfrm rot="19227723" flipH="1" flipV="1">
              <a:off x="1258607" y="3191289"/>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34" name="TextBox 26">
              <a:extLst>
                <a:ext uri="{FF2B5EF4-FFF2-40B4-BE49-F238E27FC236}">
                  <a16:creationId xmlns:a16="http://schemas.microsoft.com/office/drawing/2014/main" id="{D1B2453B-4278-407D-8EC7-281206700BD4}"/>
                </a:ext>
              </a:extLst>
            </p:cNvPr>
            <p:cNvSpPr txBox="1">
              <a:spLocks noChangeArrowheads="1"/>
            </p:cNvSpPr>
            <p:nvPr/>
          </p:nvSpPr>
          <p:spPr bwMode="auto">
            <a:xfrm rot="9293783" flipH="1" flipV="1">
              <a:off x="1126900" y="2322287"/>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35" name="TextBox 26">
              <a:extLst>
                <a:ext uri="{FF2B5EF4-FFF2-40B4-BE49-F238E27FC236}">
                  <a16:creationId xmlns:a16="http://schemas.microsoft.com/office/drawing/2014/main" id="{7730A86A-EB8E-4E79-9558-C857A05F4991}"/>
                </a:ext>
              </a:extLst>
            </p:cNvPr>
            <p:cNvSpPr txBox="1">
              <a:spLocks noChangeArrowheads="1"/>
            </p:cNvSpPr>
            <p:nvPr/>
          </p:nvSpPr>
          <p:spPr bwMode="auto">
            <a:xfrm rot="16497092" flipH="1" flipV="1">
              <a:off x="1316355" y="2448240"/>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cxnSp>
          <p:nvCxnSpPr>
            <p:cNvPr id="136" name="Straight Connector 135">
              <a:extLst>
                <a:ext uri="{FF2B5EF4-FFF2-40B4-BE49-F238E27FC236}">
                  <a16:creationId xmlns:a16="http://schemas.microsoft.com/office/drawing/2014/main" id="{798B1EC7-0F5B-4585-99F5-BC4E6223C299}"/>
                </a:ext>
              </a:extLst>
            </p:cNvPr>
            <p:cNvCxnSpPr>
              <a:cxnSpLocks/>
            </p:cNvCxnSpPr>
            <p:nvPr/>
          </p:nvCxnSpPr>
          <p:spPr>
            <a:xfrm flipH="1">
              <a:off x="1221464" y="2665395"/>
              <a:ext cx="103827" cy="13797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63F6909-DE4D-4846-838D-5E20FF1015B6}"/>
                </a:ext>
              </a:extLst>
            </p:cNvPr>
            <p:cNvCxnSpPr>
              <a:cxnSpLocks/>
            </p:cNvCxnSpPr>
            <p:nvPr/>
          </p:nvCxnSpPr>
          <p:spPr>
            <a:xfrm flipH="1">
              <a:off x="1278946" y="2703880"/>
              <a:ext cx="103827" cy="13797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1B27440A-5D4E-45B6-9083-7B7194D835F2}"/>
              </a:ext>
            </a:extLst>
          </p:cNvPr>
          <p:cNvGrpSpPr/>
          <p:nvPr/>
        </p:nvGrpSpPr>
        <p:grpSpPr>
          <a:xfrm>
            <a:off x="236620" y="2880058"/>
            <a:ext cx="1383864" cy="820218"/>
            <a:chOff x="334586" y="3928708"/>
            <a:chExt cx="1383864" cy="820218"/>
          </a:xfrm>
        </p:grpSpPr>
        <p:sp>
          <p:nvSpPr>
            <p:cNvPr id="141" name="TextBox 26">
              <a:extLst>
                <a:ext uri="{FF2B5EF4-FFF2-40B4-BE49-F238E27FC236}">
                  <a16:creationId xmlns:a16="http://schemas.microsoft.com/office/drawing/2014/main" id="{C701EBB4-B4BD-487F-B1BC-0032962B1E88}"/>
                </a:ext>
              </a:extLst>
            </p:cNvPr>
            <p:cNvSpPr txBox="1">
              <a:spLocks noChangeArrowheads="1"/>
            </p:cNvSpPr>
            <p:nvPr/>
          </p:nvSpPr>
          <p:spPr bwMode="auto">
            <a:xfrm rot="8509620" flipH="1" flipV="1">
              <a:off x="1236336" y="4365385"/>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nvGrpSpPr>
            <p:cNvPr id="166" name="Group 165">
              <a:extLst>
                <a:ext uri="{FF2B5EF4-FFF2-40B4-BE49-F238E27FC236}">
                  <a16:creationId xmlns:a16="http://schemas.microsoft.com/office/drawing/2014/main" id="{AB98117A-F7AF-4AE4-8206-B0B512740B09}"/>
                </a:ext>
              </a:extLst>
            </p:cNvPr>
            <p:cNvGrpSpPr/>
            <p:nvPr/>
          </p:nvGrpSpPr>
          <p:grpSpPr>
            <a:xfrm>
              <a:off x="334586" y="3928708"/>
              <a:ext cx="1339463" cy="820218"/>
              <a:chOff x="334586" y="3928708"/>
              <a:chExt cx="1339463" cy="820218"/>
            </a:xfrm>
          </p:grpSpPr>
          <p:sp>
            <p:nvSpPr>
              <p:cNvPr id="45" name="TextBox 44">
                <a:extLst>
                  <a:ext uri="{FF2B5EF4-FFF2-40B4-BE49-F238E27FC236}">
                    <a16:creationId xmlns:a16="http://schemas.microsoft.com/office/drawing/2014/main" id="{5226EF61-E67D-48A3-B386-2B01228B16E2}"/>
                  </a:ext>
                </a:extLst>
              </p:cNvPr>
              <p:cNvSpPr txBox="1"/>
              <p:nvPr/>
            </p:nvSpPr>
            <p:spPr>
              <a:xfrm>
                <a:off x="446646" y="4243781"/>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46" name="TextBox 45">
                <a:extLst>
                  <a:ext uri="{FF2B5EF4-FFF2-40B4-BE49-F238E27FC236}">
                    <a16:creationId xmlns:a16="http://schemas.microsoft.com/office/drawing/2014/main" id="{FD7CCE73-FA76-4926-A924-2A507EAC9F7F}"/>
                  </a:ext>
                </a:extLst>
              </p:cNvPr>
              <p:cNvSpPr txBox="1"/>
              <p:nvPr/>
            </p:nvSpPr>
            <p:spPr>
              <a:xfrm>
                <a:off x="789746" y="4001525"/>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47" name="TextBox 46">
                <a:extLst>
                  <a:ext uri="{FF2B5EF4-FFF2-40B4-BE49-F238E27FC236}">
                    <a16:creationId xmlns:a16="http://schemas.microsoft.com/office/drawing/2014/main" id="{938EDA71-DF65-4804-81B1-FDFECEC12B7D}"/>
                  </a:ext>
                </a:extLst>
              </p:cNvPr>
              <p:cNvSpPr txBox="1"/>
              <p:nvPr/>
            </p:nvSpPr>
            <p:spPr>
              <a:xfrm>
                <a:off x="1151050" y="4202003"/>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cxnSp>
            <p:nvCxnSpPr>
              <p:cNvPr id="82" name="Straight Connector 81">
                <a:extLst>
                  <a:ext uri="{FF2B5EF4-FFF2-40B4-BE49-F238E27FC236}">
                    <a16:creationId xmlns:a16="http://schemas.microsoft.com/office/drawing/2014/main" id="{895706B4-4E0E-434F-AD95-20273D6D4DA0}"/>
                  </a:ext>
                </a:extLst>
              </p:cNvPr>
              <p:cNvCxnSpPr>
                <a:cxnSpLocks/>
              </p:cNvCxnSpPr>
              <p:nvPr/>
            </p:nvCxnSpPr>
            <p:spPr>
              <a:xfrm flipH="1">
                <a:off x="740246" y="4251887"/>
                <a:ext cx="137555" cy="11390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50D5C88-E707-489E-8FD9-B171B123E736}"/>
                  </a:ext>
                </a:extLst>
              </p:cNvPr>
              <p:cNvCxnSpPr>
                <a:cxnSpLocks/>
              </p:cNvCxnSpPr>
              <p:nvPr/>
            </p:nvCxnSpPr>
            <p:spPr>
              <a:xfrm flipH="1">
                <a:off x="770864" y="4305650"/>
                <a:ext cx="137555" cy="11390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C952C65-06BE-483E-984D-89F44E8CD43D}"/>
                  </a:ext>
                </a:extLst>
              </p:cNvPr>
              <p:cNvCxnSpPr>
                <a:cxnSpLocks/>
              </p:cNvCxnSpPr>
              <p:nvPr/>
            </p:nvCxnSpPr>
            <p:spPr>
              <a:xfrm>
                <a:off x="1087215" y="4261817"/>
                <a:ext cx="156418" cy="8708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8" name="TextBox 26">
                <a:extLst>
                  <a:ext uri="{FF2B5EF4-FFF2-40B4-BE49-F238E27FC236}">
                    <a16:creationId xmlns:a16="http://schemas.microsoft.com/office/drawing/2014/main" id="{162E8788-BE38-45A9-8825-6677984DC369}"/>
                  </a:ext>
                </a:extLst>
              </p:cNvPr>
              <p:cNvSpPr txBox="1">
                <a:spLocks noChangeArrowheads="1"/>
              </p:cNvSpPr>
              <p:nvPr/>
            </p:nvSpPr>
            <p:spPr bwMode="auto">
              <a:xfrm rot="10800000" flipH="1" flipV="1">
                <a:off x="740246" y="3928708"/>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39" name="TextBox 26">
                <a:extLst>
                  <a:ext uri="{FF2B5EF4-FFF2-40B4-BE49-F238E27FC236}">
                    <a16:creationId xmlns:a16="http://schemas.microsoft.com/office/drawing/2014/main" id="{D3CE5164-DF15-46EF-8305-A3B47727D8FD}"/>
                  </a:ext>
                </a:extLst>
              </p:cNvPr>
              <p:cNvSpPr txBox="1">
                <a:spLocks noChangeArrowheads="1"/>
              </p:cNvSpPr>
              <p:nvPr/>
            </p:nvSpPr>
            <p:spPr bwMode="auto">
              <a:xfrm rot="8509620" flipH="1" flipV="1">
                <a:off x="334586" y="4159869"/>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40" name="TextBox 26">
                <a:extLst>
                  <a:ext uri="{FF2B5EF4-FFF2-40B4-BE49-F238E27FC236}">
                    <a16:creationId xmlns:a16="http://schemas.microsoft.com/office/drawing/2014/main" id="{A4FEC778-8DD3-4C13-8745-4725FA8D8AB8}"/>
                  </a:ext>
                </a:extLst>
              </p:cNvPr>
              <p:cNvSpPr txBox="1">
                <a:spLocks noChangeArrowheads="1"/>
              </p:cNvSpPr>
              <p:nvPr/>
            </p:nvSpPr>
            <p:spPr bwMode="auto">
              <a:xfrm rot="8509620" flipH="1" flipV="1">
                <a:off x="504027" y="4432236"/>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42" name="TextBox 26">
                <a:extLst>
                  <a:ext uri="{FF2B5EF4-FFF2-40B4-BE49-F238E27FC236}">
                    <a16:creationId xmlns:a16="http://schemas.microsoft.com/office/drawing/2014/main" id="{B50622B9-842D-4E69-9A01-407F2A644C4C}"/>
                  </a:ext>
                </a:extLst>
              </p:cNvPr>
              <p:cNvSpPr txBox="1">
                <a:spLocks noChangeArrowheads="1"/>
              </p:cNvSpPr>
              <p:nvPr/>
            </p:nvSpPr>
            <p:spPr bwMode="auto">
              <a:xfrm rot="13493788" flipH="1" flipV="1">
                <a:off x="1191935" y="4174850"/>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43" name="TextBox 26">
                <a:extLst>
                  <a:ext uri="{FF2B5EF4-FFF2-40B4-BE49-F238E27FC236}">
                    <a16:creationId xmlns:a16="http://schemas.microsoft.com/office/drawing/2014/main" id="{972E7FA3-D7EC-46C2-B6D3-D215EDA35849}"/>
                  </a:ext>
                </a:extLst>
              </p:cNvPr>
              <p:cNvSpPr txBox="1">
                <a:spLocks noChangeArrowheads="1"/>
              </p:cNvSpPr>
              <p:nvPr/>
            </p:nvSpPr>
            <p:spPr bwMode="auto">
              <a:xfrm rot="13493788" flipH="1" flipV="1">
                <a:off x="981704" y="4362344"/>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grpSp>
        <p:nvGrpSpPr>
          <p:cNvPr id="173" name="Group 172">
            <a:extLst>
              <a:ext uri="{FF2B5EF4-FFF2-40B4-BE49-F238E27FC236}">
                <a16:creationId xmlns:a16="http://schemas.microsoft.com/office/drawing/2014/main" id="{59C8F318-CBD9-416C-8C85-B7154EDD360F}"/>
              </a:ext>
            </a:extLst>
          </p:cNvPr>
          <p:cNvGrpSpPr/>
          <p:nvPr/>
        </p:nvGrpSpPr>
        <p:grpSpPr>
          <a:xfrm>
            <a:off x="7204173" y="2712147"/>
            <a:ext cx="1553910" cy="1135891"/>
            <a:chOff x="2357386" y="3796664"/>
            <a:chExt cx="1553910" cy="1135891"/>
          </a:xfrm>
        </p:grpSpPr>
        <p:sp>
          <p:nvSpPr>
            <p:cNvPr id="146" name="TextBox 26">
              <a:extLst>
                <a:ext uri="{FF2B5EF4-FFF2-40B4-BE49-F238E27FC236}">
                  <a16:creationId xmlns:a16="http://schemas.microsoft.com/office/drawing/2014/main" id="{C4012C27-251A-446E-9C65-96F7D55D4B48}"/>
                </a:ext>
              </a:extLst>
            </p:cNvPr>
            <p:cNvSpPr txBox="1">
              <a:spLocks noChangeArrowheads="1"/>
            </p:cNvSpPr>
            <p:nvPr/>
          </p:nvSpPr>
          <p:spPr bwMode="auto">
            <a:xfrm rot="13081707" flipH="1" flipV="1">
              <a:off x="3103697" y="4114457"/>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39" name="TextBox 38">
              <a:extLst>
                <a:ext uri="{FF2B5EF4-FFF2-40B4-BE49-F238E27FC236}">
                  <a16:creationId xmlns:a16="http://schemas.microsoft.com/office/drawing/2014/main" id="{FD2EC1F0-E18B-49DA-AB7B-23E98445692B}"/>
                </a:ext>
              </a:extLst>
            </p:cNvPr>
            <p:cNvSpPr txBox="1"/>
            <p:nvPr/>
          </p:nvSpPr>
          <p:spPr>
            <a:xfrm>
              <a:off x="2357386" y="3867646"/>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40" name="TextBox 39">
              <a:extLst>
                <a:ext uri="{FF2B5EF4-FFF2-40B4-BE49-F238E27FC236}">
                  <a16:creationId xmlns:a16="http://schemas.microsoft.com/office/drawing/2014/main" id="{2392747F-673E-4076-AA33-69B3AECECDA7}"/>
                </a:ext>
              </a:extLst>
            </p:cNvPr>
            <p:cNvSpPr txBox="1"/>
            <p:nvPr/>
          </p:nvSpPr>
          <p:spPr>
            <a:xfrm>
              <a:off x="2759369" y="3867646"/>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41" name="TextBox 40">
              <a:extLst>
                <a:ext uri="{FF2B5EF4-FFF2-40B4-BE49-F238E27FC236}">
                  <a16:creationId xmlns:a16="http://schemas.microsoft.com/office/drawing/2014/main" id="{4A8A4807-C311-4F6A-B98D-8F87482810B7}"/>
                </a:ext>
              </a:extLst>
            </p:cNvPr>
            <p:cNvSpPr txBox="1"/>
            <p:nvPr/>
          </p:nvSpPr>
          <p:spPr>
            <a:xfrm>
              <a:off x="3107076" y="4165738"/>
              <a:ext cx="30168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S</a:t>
              </a:r>
            </a:p>
          </p:txBody>
        </p:sp>
        <p:sp>
          <p:nvSpPr>
            <p:cNvPr id="42" name="TextBox 41">
              <a:extLst>
                <a:ext uri="{FF2B5EF4-FFF2-40B4-BE49-F238E27FC236}">
                  <a16:creationId xmlns:a16="http://schemas.microsoft.com/office/drawing/2014/main" id="{27D13D0C-9308-4069-8391-6871880438B5}"/>
                </a:ext>
              </a:extLst>
            </p:cNvPr>
            <p:cNvSpPr txBox="1"/>
            <p:nvPr/>
          </p:nvSpPr>
          <p:spPr>
            <a:xfrm>
              <a:off x="2789826" y="4456250"/>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43" name="TextBox 42">
              <a:extLst>
                <a:ext uri="{FF2B5EF4-FFF2-40B4-BE49-F238E27FC236}">
                  <a16:creationId xmlns:a16="http://schemas.microsoft.com/office/drawing/2014/main" id="{2A41CBE3-DC63-43A6-8C91-76C1B3359305}"/>
                </a:ext>
              </a:extLst>
            </p:cNvPr>
            <p:cNvSpPr txBox="1"/>
            <p:nvPr/>
          </p:nvSpPr>
          <p:spPr>
            <a:xfrm>
              <a:off x="3377290" y="4375296"/>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44" name="TextBox 43">
              <a:extLst>
                <a:ext uri="{FF2B5EF4-FFF2-40B4-BE49-F238E27FC236}">
                  <a16:creationId xmlns:a16="http://schemas.microsoft.com/office/drawing/2014/main" id="{DA3627A9-2C82-47C1-9599-00DE9D17E4AD}"/>
                </a:ext>
              </a:extLst>
            </p:cNvPr>
            <p:cNvSpPr txBox="1"/>
            <p:nvPr/>
          </p:nvSpPr>
          <p:spPr>
            <a:xfrm>
              <a:off x="2357386" y="4456250"/>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cxnSp>
          <p:nvCxnSpPr>
            <p:cNvPr id="80" name="Straight Connector 79">
              <a:extLst>
                <a:ext uri="{FF2B5EF4-FFF2-40B4-BE49-F238E27FC236}">
                  <a16:creationId xmlns:a16="http://schemas.microsoft.com/office/drawing/2014/main" id="{2C84D74E-E16D-4EAF-B959-BE34C0928C83}"/>
                </a:ext>
              </a:extLst>
            </p:cNvPr>
            <p:cNvCxnSpPr>
              <a:cxnSpLocks/>
            </p:cNvCxnSpPr>
            <p:nvPr/>
          </p:nvCxnSpPr>
          <p:spPr>
            <a:xfrm>
              <a:off x="3032516" y="4157529"/>
              <a:ext cx="154352" cy="11887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F79A482-3CA6-4D81-983C-A38597F33535}"/>
                </a:ext>
              </a:extLst>
            </p:cNvPr>
            <p:cNvCxnSpPr>
              <a:cxnSpLocks/>
            </p:cNvCxnSpPr>
            <p:nvPr/>
          </p:nvCxnSpPr>
          <p:spPr>
            <a:xfrm flipH="1">
              <a:off x="3056777" y="4465829"/>
              <a:ext cx="114769" cy="11621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BD3C176-6A8C-4805-A0D5-B64368899A6A}"/>
                </a:ext>
              </a:extLst>
            </p:cNvPr>
            <p:cNvCxnSpPr/>
            <p:nvPr/>
          </p:nvCxnSpPr>
          <p:spPr>
            <a:xfrm>
              <a:off x="2640065" y="4067701"/>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2343A77-9EC8-4437-B56E-C14B33339D06}"/>
                </a:ext>
              </a:extLst>
            </p:cNvPr>
            <p:cNvCxnSpPr/>
            <p:nvPr/>
          </p:nvCxnSpPr>
          <p:spPr>
            <a:xfrm>
              <a:off x="2650473" y="4663181"/>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4E9BC0E-5EFA-4597-9DB0-F518E6E156F1}"/>
                </a:ext>
              </a:extLst>
            </p:cNvPr>
            <p:cNvCxnSpPr>
              <a:cxnSpLocks/>
            </p:cNvCxnSpPr>
            <p:nvPr/>
          </p:nvCxnSpPr>
          <p:spPr>
            <a:xfrm>
              <a:off x="3346946" y="4396601"/>
              <a:ext cx="137268" cy="10661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4" name="TextBox 26">
              <a:extLst>
                <a:ext uri="{FF2B5EF4-FFF2-40B4-BE49-F238E27FC236}">
                  <a16:creationId xmlns:a16="http://schemas.microsoft.com/office/drawing/2014/main" id="{4C92177B-A55F-493E-ADCF-6FDF8DD9076E}"/>
                </a:ext>
              </a:extLst>
            </p:cNvPr>
            <p:cNvSpPr txBox="1">
              <a:spLocks noChangeArrowheads="1"/>
            </p:cNvSpPr>
            <p:nvPr/>
          </p:nvSpPr>
          <p:spPr bwMode="auto">
            <a:xfrm rot="12432509" flipH="1" flipV="1">
              <a:off x="2789872" y="3796664"/>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45" name="TextBox 26">
              <a:extLst>
                <a:ext uri="{FF2B5EF4-FFF2-40B4-BE49-F238E27FC236}">
                  <a16:creationId xmlns:a16="http://schemas.microsoft.com/office/drawing/2014/main" id="{E0DD5CA2-6C86-4F7E-9110-E480CA466F85}"/>
                </a:ext>
              </a:extLst>
            </p:cNvPr>
            <p:cNvSpPr txBox="1">
              <a:spLocks noChangeArrowheads="1"/>
            </p:cNvSpPr>
            <p:nvPr/>
          </p:nvSpPr>
          <p:spPr bwMode="auto">
            <a:xfrm rot="12672113" flipH="1" flipV="1">
              <a:off x="2622808" y="4055093"/>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47" name="TextBox 26">
              <a:extLst>
                <a:ext uri="{FF2B5EF4-FFF2-40B4-BE49-F238E27FC236}">
                  <a16:creationId xmlns:a16="http://schemas.microsoft.com/office/drawing/2014/main" id="{8C9E25A1-B712-44F6-AF11-6CFEF8F17548}"/>
                </a:ext>
              </a:extLst>
            </p:cNvPr>
            <p:cNvSpPr txBox="1">
              <a:spLocks noChangeArrowheads="1"/>
            </p:cNvSpPr>
            <p:nvPr/>
          </p:nvSpPr>
          <p:spPr bwMode="auto">
            <a:xfrm rot="13081707" flipH="1" flipV="1">
              <a:off x="3429182" y="4329149"/>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48" name="TextBox 26">
              <a:extLst>
                <a:ext uri="{FF2B5EF4-FFF2-40B4-BE49-F238E27FC236}">
                  <a16:creationId xmlns:a16="http://schemas.microsoft.com/office/drawing/2014/main" id="{2DF55FE9-403B-4B84-AC2A-0B3C3D970150}"/>
                </a:ext>
              </a:extLst>
            </p:cNvPr>
            <p:cNvSpPr txBox="1">
              <a:spLocks noChangeArrowheads="1"/>
            </p:cNvSpPr>
            <p:nvPr/>
          </p:nvSpPr>
          <p:spPr bwMode="auto">
            <a:xfrm rot="13081707" flipH="1" flipV="1">
              <a:off x="3220589" y="4557324"/>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49" name="TextBox 26">
              <a:extLst>
                <a:ext uri="{FF2B5EF4-FFF2-40B4-BE49-F238E27FC236}">
                  <a16:creationId xmlns:a16="http://schemas.microsoft.com/office/drawing/2014/main" id="{B875B824-A7E3-426C-AB45-1D79DE2514D8}"/>
                </a:ext>
              </a:extLst>
            </p:cNvPr>
            <p:cNvSpPr txBox="1">
              <a:spLocks noChangeArrowheads="1"/>
            </p:cNvSpPr>
            <p:nvPr/>
          </p:nvSpPr>
          <p:spPr bwMode="auto">
            <a:xfrm rot="18675695" flipH="1" flipV="1">
              <a:off x="3440191" y="4496256"/>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50" name="TextBox 26">
              <a:extLst>
                <a:ext uri="{FF2B5EF4-FFF2-40B4-BE49-F238E27FC236}">
                  <a16:creationId xmlns:a16="http://schemas.microsoft.com/office/drawing/2014/main" id="{E243B042-C53D-4CA3-8645-B17FC1FAB7BB}"/>
                </a:ext>
              </a:extLst>
            </p:cNvPr>
            <p:cNvSpPr txBox="1">
              <a:spLocks noChangeArrowheads="1"/>
            </p:cNvSpPr>
            <p:nvPr/>
          </p:nvSpPr>
          <p:spPr bwMode="auto">
            <a:xfrm rot="20452885" flipH="1" flipV="1">
              <a:off x="2788603" y="4615865"/>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51" name="TextBox 26">
              <a:extLst>
                <a:ext uri="{FF2B5EF4-FFF2-40B4-BE49-F238E27FC236}">
                  <a16:creationId xmlns:a16="http://schemas.microsoft.com/office/drawing/2014/main" id="{AB2F2EC1-FA11-454D-B873-705C05FDA0AE}"/>
                </a:ext>
              </a:extLst>
            </p:cNvPr>
            <p:cNvSpPr txBox="1">
              <a:spLocks noChangeArrowheads="1"/>
            </p:cNvSpPr>
            <p:nvPr/>
          </p:nvSpPr>
          <p:spPr bwMode="auto">
            <a:xfrm rot="20274763" flipH="1" flipV="1">
              <a:off x="2645636" y="4352894"/>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nvGrpSpPr>
          <p:cNvPr id="169" name="Group 168">
            <a:extLst>
              <a:ext uri="{FF2B5EF4-FFF2-40B4-BE49-F238E27FC236}">
                <a16:creationId xmlns:a16="http://schemas.microsoft.com/office/drawing/2014/main" id="{50537BF2-D06A-4FA6-9423-69594CEF7431}"/>
              </a:ext>
            </a:extLst>
          </p:cNvPr>
          <p:cNvGrpSpPr/>
          <p:nvPr/>
        </p:nvGrpSpPr>
        <p:grpSpPr>
          <a:xfrm>
            <a:off x="5103284" y="4362873"/>
            <a:ext cx="1694100" cy="482114"/>
            <a:chOff x="4431140" y="5496903"/>
            <a:chExt cx="1694100" cy="482114"/>
          </a:xfrm>
        </p:grpSpPr>
        <p:sp>
          <p:nvSpPr>
            <p:cNvPr id="52" name="TextBox 51">
              <a:extLst>
                <a:ext uri="{FF2B5EF4-FFF2-40B4-BE49-F238E27FC236}">
                  <a16:creationId xmlns:a16="http://schemas.microsoft.com/office/drawing/2014/main" id="{D0E14EDF-5114-4818-943C-E5E08B944FDB}"/>
                </a:ext>
              </a:extLst>
            </p:cNvPr>
            <p:cNvSpPr txBox="1"/>
            <p:nvPr/>
          </p:nvSpPr>
          <p:spPr>
            <a:xfrm>
              <a:off x="4431140" y="5537905"/>
              <a:ext cx="63831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r>
                <a:rPr lang="en-US" sz="2000" baseline="-25000" dirty="0">
                  <a:solidFill>
                    <a:schemeClr val="tx1">
                      <a:lumMod val="75000"/>
                      <a:lumOff val="25000"/>
                    </a:schemeClr>
                  </a:solidFill>
                  <a:latin typeface="Gill Sans MT" panose="020B0502020104020203" pitchFamily="34" charset="0"/>
                </a:rPr>
                <a:t>3</a:t>
              </a:r>
              <a:r>
                <a:rPr lang="en-US" sz="2000" dirty="0">
                  <a:solidFill>
                    <a:schemeClr val="tx1">
                      <a:lumMod val="75000"/>
                      <a:lumOff val="25000"/>
                    </a:schemeClr>
                  </a:solidFill>
                  <a:latin typeface="Gill Sans MT" panose="020B0502020104020203" pitchFamily="34" charset="0"/>
                </a:rPr>
                <a:t>C</a:t>
              </a:r>
            </a:p>
          </p:txBody>
        </p:sp>
        <p:sp>
          <p:nvSpPr>
            <p:cNvPr id="53" name="TextBox 52">
              <a:extLst>
                <a:ext uri="{FF2B5EF4-FFF2-40B4-BE49-F238E27FC236}">
                  <a16:creationId xmlns:a16="http://schemas.microsoft.com/office/drawing/2014/main" id="{C84A7399-00ED-451F-A54B-8BC89B46D4EB}"/>
                </a:ext>
              </a:extLst>
            </p:cNvPr>
            <p:cNvSpPr txBox="1"/>
            <p:nvPr/>
          </p:nvSpPr>
          <p:spPr>
            <a:xfrm>
              <a:off x="5170107" y="5544898"/>
              <a:ext cx="36580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C</a:t>
              </a:r>
            </a:p>
          </p:txBody>
        </p:sp>
        <p:sp>
          <p:nvSpPr>
            <p:cNvPr id="54" name="TextBox 53">
              <a:extLst>
                <a:ext uri="{FF2B5EF4-FFF2-40B4-BE49-F238E27FC236}">
                  <a16:creationId xmlns:a16="http://schemas.microsoft.com/office/drawing/2014/main" id="{000402BD-0702-426E-889C-A2AF64165064}"/>
                </a:ext>
              </a:extLst>
            </p:cNvPr>
            <p:cNvSpPr txBox="1"/>
            <p:nvPr/>
          </p:nvSpPr>
          <p:spPr>
            <a:xfrm>
              <a:off x="5595197" y="5544898"/>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N</a:t>
              </a:r>
            </a:p>
          </p:txBody>
        </p:sp>
        <p:cxnSp>
          <p:nvCxnSpPr>
            <p:cNvPr id="74" name="Straight Connector 73">
              <a:extLst>
                <a:ext uri="{FF2B5EF4-FFF2-40B4-BE49-F238E27FC236}">
                  <a16:creationId xmlns:a16="http://schemas.microsoft.com/office/drawing/2014/main" id="{6106B798-216F-4E92-8C66-80FDBE716D46}"/>
                </a:ext>
              </a:extLst>
            </p:cNvPr>
            <p:cNvCxnSpPr/>
            <p:nvPr/>
          </p:nvCxnSpPr>
          <p:spPr>
            <a:xfrm>
              <a:off x="5473436" y="5672419"/>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A5E3419-F2E3-49E5-A6D6-0D8BAB88FB5E}"/>
                </a:ext>
              </a:extLst>
            </p:cNvPr>
            <p:cNvCxnSpPr/>
            <p:nvPr/>
          </p:nvCxnSpPr>
          <p:spPr>
            <a:xfrm>
              <a:off x="5473436" y="5751001"/>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F0C0E8B-BC9B-4F7F-8B46-6DD08DB894CD}"/>
                </a:ext>
              </a:extLst>
            </p:cNvPr>
            <p:cNvCxnSpPr/>
            <p:nvPr/>
          </p:nvCxnSpPr>
          <p:spPr>
            <a:xfrm>
              <a:off x="5477254" y="5824820"/>
              <a:ext cx="204456"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5FF0D46-B73B-4A44-9161-D1830B3C44E9}"/>
                </a:ext>
              </a:extLst>
            </p:cNvPr>
            <p:cNvCxnSpPr/>
            <p:nvPr/>
          </p:nvCxnSpPr>
          <p:spPr>
            <a:xfrm>
              <a:off x="5017125" y="5750409"/>
              <a:ext cx="224902"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5" name="TextBox 26">
              <a:extLst>
                <a:ext uri="{FF2B5EF4-FFF2-40B4-BE49-F238E27FC236}">
                  <a16:creationId xmlns:a16="http://schemas.microsoft.com/office/drawing/2014/main" id="{94C1AC46-4F49-4E41-91F3-F67765A7B64C}"/>
                </a:ext>
              </a:extLst>
            </p:cNvPr>
            <p:cNvSpPr txBox="1">
              <a:spLocks noChangeArrowheads="1"/>
            </p:cNvSpPr>
            <p:nvPr/>
          </p:nvSpPr>
          <p:spPr bwMode="auto">
            <a:xfrm rot="5400000" flipH="1" flipV="1">
              <a:off x="5725838" y="5579615"/>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nvGrpSpPr>
          <p:cNvPr id="181" name="Group 180">
            <a:extLst>
              <a:ext uri="{FF2B5EF4-FFF2-40B4-BE49-F238E27FC236}">
                <a16:creationId xmlns:a16="http://schemas.microsoft.com/office/drawing/2014/main" id="{3CD45A78-27A1-4CA4-B1AD-8FF2E6C09702}"/>
              </a:ext>
            </a:extLst>
          </p:cNvPr>
          <p:cNvGrpSpPr/>
          <p:nvPr/>
        </p:nvGrpSpPr>
        <p:grpSpPr>
          <a:xfrm>
            <a:off x="105275" y="4274383"/>
            <a:ext cx="2235466" cy="676894"/>
            <a:chOff x="457485" y="5441724"/>
            <a:chExt cx="2235466" cy="676894"/>
          </a:xfrm>
        </p:grpSpPr>
        <p:sp>
          <p:nvSpPr>
            <p:cNvPr id="157" name="TextBox 26">
              <a:extLst>
                <a:ext uri="{FF2B5EF4-FFF2-40B4-BE49-F238E27FC236}">
                  <a16:creationId xmlns:a16="http://schemas.microsoft.com/office/drawing/2014/main" id="{E12DBF78-1A31-4E1A-BFB0-F508073003A0}"/>
                </a:ext>
              </a:extLst>
            </p:cNvPr>
            <p:cNvSpPr txBox="1">
              <a:spLocks noChangeArrowheads="1"/>
            </p:cNvSpPr>
            <p:nvPr/>
          </p:nvSpPr>
          <p:spPr bwMode="auto">
            <a:xfrm rot="10800000" flipH="1" flipV="1">
              <a:off x="1168339" y="5801928"/>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nvGrpSpPr>
            <p:cNvPr id="170" name="Group 169">
              <a:extLst>
                <a:ext uri="{FF2B5EF4-FFF2-40B4-BE49-F238E27FC236}">
                  <a16:creationId xmlns:a16="http://schemas.microsoft.com/office/drawing/2014/main" id="{9A7A20EC-8337-4F08-872D-E4DE49A7D1D3}"/>
                </a:ext>
              </a:extLst>
            </p:cNvPr>
            <p:cNvGrpSpPr/>
            <p:nvPr/>
          </p:nvGrpSpPr>
          <p:grpSpPr>
            <a:xfrm>
              <a:off x="457485" y="5441724"/>
              <a:ext cx="2235466" cy="507890"/>
              <a:chOff x="457485" y="5441724"/>
              <a:chExt cx="2235466" cy="507890"/>
            </a:xfrm>
          </p:grpSpPr>
          <p:sp>
            <p:nvSpPr>
              <p:cNvPr id="48" name="TextBox 47">
                <a:extLst>
                  <a:ext uri="{FF2B5EF4-FFF2-40B4-BE49-F238E27FC236}">
                    <a16:creationId xmlns:a16="http://schemas.microsoft.com/office/drawing/2014/main" id="{3425903F-363C-4660-9C64-A50B9B611BA9}"/>
                  </a:ext>
                </a:extLst>
              </p:cNvPr>
              <p:cNvSpPr txBox="1"/>
              <p:nvPr/>
            </p:nvSpPr>
            <p:spPr>
              <a:xfrm>
                <a:off x="457485" y="5544898"/>
                <a:ext cx="63831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r>
                  <a:rPr lang="en-US" sz="2000" baseline="-25000" dirty="0">
                    <a:solidFill>
                      <a:schemeClr val="tx1">
                        <a:lumMod val="75000"/>
                        <a:lumOff val="25000"/>
                      </a:schemeClr>
                    </a:solidFill>
                    <a:latin typeface="Gill Sans MT" panose="020B0502020104020203" pitchFamily="34" charset="0"/>
                  </a:rPr>
                  <a:t>3</a:t>
                </a:r>
                <a:r>
                  <a:rPr lang="en-US" sz="2000" dirty="0">
                    <a:solidFill>
                      <a:schemeClr val="tx1">
                        <a:lumMod val="75000"/>
                        <a:lumOff val="25000"/>
                      </a:schemeClr>
                    </a:solidFill>
                    <a:latin typeface="Gill Sans MT" panose="020B0502020104020203" pitchFamily="34" charset="0"/>
                  </a:rPr>
                  <a:t>C</a:t>
                </a:r>
              </a:p>
            </p:txBody>
          </p:sp>
          <p:sp>
            <p:nvSpPr>
              <p:cNvPr id="49" name="TextBox 48">
                <a:extLst>
                  <a:ext uri="{FF2B5EF4-FFF2-40B4-BE49-F238E27FC236}">
                    <a16:creationId xmlns:a16="http://schemas.microsoft.com/office/drawing/2014/main" id="{0787776D-5401-4700-ABE9-D7C7A9BA6FE0}"/>
                  </a:ext>
                </a:extLst>
              </p:cNvPr>
              <p:cNvSpPr txBox="1"/>
              <p:nvPr/>
            </p:nvSpPr>
            <p:spPr>
              <a:xfrm>
                <a:off x="1259859" y="5544898"/>
                <a:ext cx="30168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S</a:t>
                </a:r>
              </a:p>
            </p:txBody>
          </p:sp>
          <p:sp>
            <p:nvSpPr>
              <p:cNvPr id="50" name="TextBox 49">
                <a:extLst>
                  <a:ext uri="{FF2B5EF4-FFF2-40B4-BE49-F238E27FC236}">
                    <a16:creationId xmlns:a16="http://schemas.microsoft.com/office/drawing/2014/main" id="{14400CB8-429D-4345-98CE-9B1FE02D904C}"/>
                  </a:ext>
                </a:extLst>
              </p:cNvPr>
              <p:cNvSpPr txBox="1"/>
              <p:nvPr/>
            </p:nvSpPr>
            <p:spPr>
              <a:xfrm>
                <a:off x="1659656" y="5549504"/>
                <a:ext cx="30168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S</a:t>
                </a:r>
              </a:p>
            </p:txBody>
          </p:sp>
          <p:sp>
            <p:nvSpPr>
              <p:cNvPr id="51" name="TextBox 50">
                <a:extLst>
                  <a:ext uri="{FF2B5EF4-FFF2-40B4-BE49-F238E27FC236}">
                    <a16:creationId xmlns:a16="http://schemas.microsoft.com/office/drawing/2014/main" id="{6EA94EC8-F373-43AD-9635-D11D545AF187}"/>
                  </a:ext>
                </a:extLst>
              </p:cNvPr>
              <p:cNvSpPr txBox="1"/>
              <p:nvPr/>
            </p:nvSpPr>
            <p:spPr>
              <a:xfrm>
                <a:off x="2054635" y="5543783"/>
                <a:ext cx="63831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CH</a:t>
                </a:r>
                <a:r>
                  <a:rPr lang="en-US" sz="2000" baseline="-25000" dirty="0">
                    <a:solidFill>
                      <a:schemeClr val="tx1">
                        <a:lumMod val="75000"/>
                        <a:lumOff val="25000"/>
                      </a:schemeClr>
                    </a:solidFill>
                    <a:latin typeface="Gill Sans MT" panose="020B0502020104020203" pitchFamily="34" charset="0"/>
                  </a:rPr>
                  <a:t>3</a:t>
                </a:r>
                <a:endParaRPr lang="en-US" sz="2000" dirty="0">
                  <a:solidFill>
                    <a:schemeClr val="tx1">
                      <a:lumMod val="75000"/>
                      <a:lumOff val="25000"/>
                    </a:schemeClr>
                  </a:solidFill>
                  <a:latin typeface="Gill Sans MT" panose="020B0502020104020203" pitchFamily="34" charset="0"/>
                </a:endParaRPr>
              </a:p>
            </p:txBody>
          </p:sp>
          <p:cxnSp>
            <p:nvCxnSpPr>
              <p:cNvPr id="114" name="Straight Connector 113">
                <a:extLst>
                  <a:ext uri="{FF2B5EF4-FFF2-40B4-BE49-F238E27FC236}">
                    <a16:creationId xmlns:a16="http://schemas.microsoft.com/office/drawing/2014/main" id="{97426813-4704-4183-802A-40F532087D9C}"/>
                  </a:ext>
                </a:extLst>
              </p:cNvPr>
              <p:cNvCxnSpPr/>
              <p:nvPr/>
            </p:nvCxnSpPr>
            <p:spPr>
              <a:xfrm>
                <a:off x="1903654" y="5749865"/>
                <a:ext cx="224902"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367224F-5030-43C6-8916-F2A35C71BECD}"/>
                  </a:ext>
                </a:extLst>
              </p:cNvPr>
              <p:cNvCxnSpPr/>
              <p:nvPr/>
            </p:nvCxnSpPr>
            <p:spPr>
              <a:xfrm>
                <a:off x="1489316" y="5749715"/>
                <a:ext cx="224902"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0D49A01-2EE2-494E-8C4D-DF424B5587B6}"/>
                  </a:ext>
                </a:extLst>
              </p:cNvPr>
              <p:cNvCxnSpPr/>
              <p:nvPr/>
            </p:nvCxnSpPr>
            <p:spPr>
              <a:xfrm>
                <a:off x="1058887" y="5749715"/>
                <a:ext cx="224902"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6" name="TextBox 26">
                <a:extLst>
                  <a:ext uri="{FF2B5EF4-FFF2-40B4-BE49-F238E27FC236}">
                    <a16:creationId xmlns:a16="http://schemas.microsoft.com/office/drawing/2014/main" id="{B609DB14-2D76-4B8B-963F-F77DD69CDAE5}"/>
                  </a:ext>
                </a:extLst>
              </p:cNvPr>
              <p:cNvSpPr txBox="1">
                <a:spLocks noChangeArrowheads="1"/>
              </p:cNvSpPr>
              <p:nvPr/>
            </p:nvSpPr>
            <p:spPr bwMode="auto">
              <a:xfrm rot="10800000" flipH="1" flipV="1">
                <a:off x="1168339" y="5441724"/>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58" name="TextBox 26">
                <a:extLst>
                  <a:ext uri="{FF2B5EF4-FFF2-40B4-BE49-F238E27FC236}">
                    <a16:creationId xmlns:a16="http://schemas.microsoft.com/office/drawing/2014/main" id="{858D9F31-08C3-4A4A-BC3D-3DD48C830300}"/>
                  </a:ext>
                </a:extLst>
              </p:cNvPr>
              <p:cNvSpPr txBox="1">
                <a:spLocks noChangeArrowheads="1"/>
              </p:cNvSpPr>
              <p:nvPr/>
            </p:nvSpPr>
            <p:spPr bwMode="auto">
              <a:xfrm rot="10800000" flipH="1" flipV="1">
                <a:off x="1566454" y="5453495"/>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sp>
          <p:nvSpPr>
            <p:cNvPr id="159" name="TextBox 26">
              <a:extLst>
                <a:ext uri="{FF2B5EF4-FFF2-40B4-BE49-F238E27FC236}">
                  <a16:creationId xmlns:a16="http://schemas.microsoft.com/office/drawing/2014/main" id="{7E5468B9-5AED-4DC6-AE36-52746560085A}"/>
                </a:ext>
              </a:extLst>
            </p:cNvPr>
            <p:cNvSpPr txBox="1">
              <a:spLocks noChangeArrowheads="1"/>
            </p:cNvSpPr>
            <p:nvPr/>
          </p:nvSpPr>
          <p:spPr bwMode="auto">
            <a:xfrm rot="10800000" flipH="1" flipV="1">
              <a:off x="1570706" y="5799253"/>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grpSp>
        <p:nvGrpSpPr>
          <p:cNvPr id="178" name="Group 177">
            <a:extLst>
              <a:ext uri="{FF2B5EF4-FFF2-40B4-BE49-F238E27FC236}">
                <a16:creationId xmlns:a16="http://schemas.microsoft.com/office/drawing/2014/main" id="{B17828A1-801F-4122-8305-C342E1658BE8}"/>
              </a:ext>
            </a:extLst>
          </p:cNvPr>
          <p:cNvGrpSpPr/>
          <p:nvPr/>
        </p:nvGrpSpPr>
        <p:grpSpPr>
          <a:xfrm>
            <a:off x="3004914" y="4067589"/>
            <a:ext cx="1338321" cy="1128646"/>
            <a:chOff x="4853144" y="3801470"/>
            <a:chExt cx="1338321" cy="1128646"/>
          </a:xfrm>
        </p:grpSpPr>
        <p:sp>
          <p:nvSpPr>
            <p:cNvPr id="34" name="TextBox 33">
              <a:extLst>
                <a:ext uri="{FF2B5EF4-FFF2-40B4-BE49-F238E27FC236}">
                  <a16:creationId xmlns:a16="http://schemas.microsoft.com/office/drawing/2014/main" id="{DACF37E4-BCF4-4B93-96AA-5AC28DDF2A52}"/>
                </a:ext>
              </a:extLst>
            </p:cNvPr>
            <p:cNvSpPr txBox="1"/>
            <p:nvPr/>
          </p:nvSpPr>
          <p:spPr>
            <a:xfrm>
              <a:off x="4853144" y="3801470"/>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35" name="TextBox 34">
              <a:extLst>
                <a:ext uri="{FF2B5EF4-FFF2-40B4-BE49-F238E27FC236}">
                  <a16:creationId xmlns:a16="http://schemas.microsoft.com/office/drawing/2014/main" id="{8DDE62E6-5564-461A-ABE7-3D0D4A1F7402}"/>
                </a:ext>
              </a:extLst>
            </p:cNvPr>
            <p:cNvSpPr txBox="1"/>
            <p:nvPr/>
          </p:nvSpPr>
          <p:spPr>
            <a:xfrm>
              <a:off x="5069456" y="4165738"/>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N</a:t>
              </a:r>
            </a:p>
          </p:txBody>
        </p:sp>
        <p:sp>
          <p:nvSpPr>
            <p:cNvPr id="36" name="TextBox 35">
              <a:extLst>
                <a:ext uri="{FF2B5EF4-FFF2-40B4-BE49-F238E27FC236}">
                  <a16:creationId xmlns:a16="http://schemas.microsoft.com/office/drawing/2014/main" id="{6C5832C7-2625-4F5C-BEBB-8921B412C9E0}"/>
                </a:ext>
              </a:extLst>
            </p:cNvPr>
            <p:cNvSpPr txBox="1"/>
            <p:nvPr/>
          </p:nvSpPr>
          <p:spPr>
            <a:xfrm>
              <a:off x="5484263" y="4165738"/>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37" name="TextBox 36">
              <a:extLst>
                <a:ext uri="{FF2B5EF4-FFF2-40B4-BE49-F238E27FC236}">
                  <a16:creationId xmlns:a16="http://schemas.microsoft.com/office/drawing/2014/main" id="{E62C0BE6-A1B8-488A-BB54-86A0EF1A42A7}"/>
                </a:ext>
              </a:extLst>
            </p:cNvPr>
            <p:cNvSpPr txBox="1"/>
            <p:nvPr/>
          </p:nvSpPr>
          <p:spPr>
            <a:xfrm>
              <a:off x="5819247" y="4456250"/>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38" name="TextBox 37">
              <a:extLst>
                <a:ext uri="{FF2B5EF4-FFF2-40B4-BE49-F238E27FC236}">
                  <a16:creationId xmlns:a16="http://schemas.microsoft.com/office/drawing/2014/main" id="{BF71BACA-F3E7-4888-8B56-2160EFC2D3EB}"/>
                </a:ext>
              </a:extLst>
            </p:cNvPr>
            <p:cNvSpPr txBox="1"/>
            <p:nvPr/>
          </p:nvSpPr>
          <p:spPr>
            <a:xfrm>
              <a:off x="4853144" y="4530006"/>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cxnSp>
          <p:nvCxnSpPr>
            <p:cNvPr id="93" name="Straight Connector 92">
              <a:extLst>
                <a:ext uri="{FF2B5EF4-FFF2-40B4-BE49-F238E27FC236}">
                  <a16:creationId xmlns:a16="http://schemas.microsoft.com/office/drawing/2014/main" id="{61A59131-6AA4-4359-B78A-4A2920F17F8D}"/>
                </a:ext>
              </a:extLst>
            </p:cNvPr>
            <p:cNvCxnSpPr>
              <a:cxnSpLocks/>
            </p:cNvCxnSpPr>
            <p:nvPr/>
          </p:nvCxnSpPr>
          <p:spPr>
            <a:xfrm>
              <a:off x="5078552" y="4120141"/>
              <a:ext cx="74389" cy="13267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B3DBDD6-DE85-47B2-AE44-C7BE77823B01}"/>
                </a:ext>
              </a:extLst>
            </p:cNvPr>
            <p:cNvCxnSpPr>
              <a:cxnSpLocks/>
            </p:cNvCxnSpPr>
            <p:nvPr/>
          </p:nvCxnSpPr>
          <p:spPr>
            <a:xfrm>
              <a:off x="5773960" y="4451205"/>
              <a:ext cx="111666" cy="11464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718F830-0EB3-410A-80B0-6FB5C7370E63}"/>
                </a:ext>
              </a:extLst>
            </p:cNvPr>
            <p:cNvCxnSpPr/>
            <p:nvPr/>
          </p:nvCxnSpPr>
          <p:spPr>
            <a:xfrm>
              <a:off x="5365890" y="4370680"/>
              <a:ext cx="19150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2" name="TextBox 26">
              <a:extLst>
                <a:ext uri="{FF2B5EF4-FFF2-40B4-BE49-F238E27FC236}">
                  <a16:creationId xmlns:a16="http://schemas.microsoft.com/office/drawing/2014/main" id="{6EBCE25D-F8D0-45AE-96B6-B1F0A3CDBD27}"/>
                </a:ext>
              </a:extLst>
            </p:cNvPr>
            <p:cNvSpPr txBox="1">
              <a:spLocks noChangeArrowheads="1"/>
            </p:cNvSpPr>
            <p:nvPr/>
          </p:nvSpPr>
          <p:spPr bwMode="auto">
            <a:xfrm rot="5400000" flipH="1" flipV="1">
              <a:off x="4899302" y="4216951"/>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53" name="TextBox 26">
              <a:extLst>
                <a:ext uri="{FF2B5EF4-FFF2-40B4-BE49-F238E27FC236}">
                  <a16:creationId xmlns:a16="http://schemas.microsoft.com/office/drawing/2014/main" id="{15DEE1F3-9B54-4905-9085-B49048EEC614}"/>
                </a:ext>
              </a:extLst>
            </p:cNvPr>
            <p:cNvSpPr txBox="1">
              <a:spLocks noChangeArrowheads="1"/>
            </p:cNvSpPr>
            <p:nvPr/>
          </p:nvSpPr>
          <p:spPr bwMode="auto">
            <a:xfrm flipH="1" flipV="1">
              <a:off x="5426028" y="4040239"/>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154" name="TextBox 26">
              <a:extLst>
                <a:ext uri="{FF2B5EF4-FFF2-40B4-BE49-F238E27FC236}">
                  <a16:creationId xmlns:a16="http://schemas.microsoft.com/office/drawing/2014/main" id="{EF683282-D3D6-4D02-90EC-3FBFD948090C}"/>
                </a:ext>
              </a:extLst>
            </p:cNvPr>
            <p:cNvSpPr txBox="1">
              <a:spLocks noChangeArrowheads="1"/>
            </p:cNvSpPr>
            <p:nvPr/>
          </p:nvSpPr>
          <p:spPr bwMode="auto">
            <a:xfrm rot="15658174" flipH="1" flipV="1">
              <a:off x="5554650" y="4180163"/>
              <a:ext cx="482114"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cxnSp>
          <p:nvCxnSpPr>
            <p:cNvPr id="177" name="Straight Connector 176">
              <a:extLst>
                <a:ext uri="{FF2B5EF4-FFF2-40B4-BE49-F238E27FC236}">
                  <a16:creationId xmlns:a16="http://schemas.microsoft.com/office/drawing/2014/main" id="{44A8A8E8-8FC6-4FD4-99E1-A7B52C1CAF73}"/>
                </a:ext>
              </a:extLst>
            </p:cNvPr>
            <p:cNvCxnSpPr>
              <a:cxnSpLocks/>
            </p:cNvCxnSpPr>
            <p:nvPr/>
          </p:nvCxnSpPr>
          <p:spPr>
            <a:xfrm flipV="1">
              <a:off x="5081396" y="4482139"/>
              <a:ext cx="74389" cy="13267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2" name="TPQuestion">
            <a:extLst>
              <a:ext uri="{FF2B5EF4-FFF2-40B4-BE49-F238E27FC236}">
                <a16:creationId xmlns:a16="http://schemas.microsoft.com/office/drawing/2014/main" id="{18285A13-6D9C-486C-A237-7B6700DF63C0}"/>
              </a:ext>
            </a:extLst>
          </p:cNvPr>
          <p:cNvSpPr txBox="1">
            <a:spLocks/>
          </p:cNvSpPr>
          <p:nvPr/>
        </p:nvSpPr>
        <p:spPr>
          <a:xfrm>
            <a:off x="0" y="5288112"/>
            <a:ext cx="7897340" cy="413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rPr>
              <a:t>What is formal charge on N, O1(top) and O2(bottom)?</a:t>
            </a:r>
          </a:p>
        </p:txBody>
      </p:sp>
      <p:sp>
        <p:nvSpPr>
          <p:cNvPr id="183" name="TPQuestion">
            <a:extLst>
              <a:ext uri="{FF2B5EF4-FFF2-40B4-BE49-F238E27FC236}">
                <a16:creationId xmlns:a16="http://schemas.microsoft.com/office/drawing/2014/main" id="{81C2C5C3-DD80-42C8-A1D4-9E906C102AC1}"/>
              </a:ext>
            </a:extLst>
          </p:cNvPr>
          <p:cNvSpPr txBox="1">
            <a:spLocks/>
          </p:cNvSpPr>
          <p:nvPr/>
        </p:nvSpPr>
        <p:spPr>
          <a:xfrm>
            <a:off x="-1697" y="1019341"/>
            <a:ext cx="7897340" cy="413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rPr>
              <a:t>Give the formal charge of each element contained within each structure:</a:t>
            </a:r>
          </a:p>
        </p:txBody>
      </p:sp>
      <p:grpSp>
        <p:nvGrpSpPr>
          <p:cNvPr id="207" name="Group 206">
            <a:extLst>
              <a:ext uri="{FF2B5EF4-FFF2-40B4-BE49-F238E27FC236}">
                <a16:creationId xmlns:a16="http://schemas.microsoft.com/office/drawing/2014/main" id="{6B63EF30-11A4-4BA7-A0F0-85E99B656B5F}"/>
              </a:ext>
            </a:extLst>
          </p:cNvPr>
          <p:cNvGrpSpPr/>
          <p:nvPr/>
        </p:nvGrpSpPr>
        <p:grpSpPr>
          <a:xfrm>
            <a:off x="2620004" y="5538688"/>
            <a:ext cx="1547729" cy="1151673"/>
            <a:chOff x="2620004" y="5538688"/>
            <a:chExt cx="1547729" cy="1151673"/>
          </a:xfrm>
        </p:grpSpPr>
        <p:sp>
          <p:nvSpPr>
            <p:cNvPr id="190" name="TextBox 189">
              <a:extLst>
                <a:ext uri="{FF2B5EF4-FFF2-40B4-BE49-F238E27FC236}">
                  <a16:creationId xmlns:a16="http://schemas.microsoft.com/office/drawing/2014/main" id="{84171561-5776-4C33-BAF3-9FA5CC549226}"/>
                </a:ext>
              </a:extLst>
            </p:cNvPr>
            <p:cNvSpPr txBox="1"/>
            <p:nvPr/>
          </p:nvSpPr>
          <p:spPr>
            <a:xfrm>
              <a:off x="3618208" y="6190401"/>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sp>
          <p:nvSpPr>
            <p:cNvPr id="185" name="TextBox 184">
              <a:extLst>
                <a:ext uri="{FF2B5EF4-FFF2-40B4-BE49-F238E27FC236}">
                  <a16:creationId xmlns:a16="http://schemas.microsoft.com/office/drawing/2014/main" id="{C102D3D7-0A65-4D4A-8C7F-C5C590CFF4A3}"/>
                </a:ext>
              </a:extLst>
            </p:cNvPr>
            <p:cNvSpPr txBox="1"/>
            <p:nvPr/>
          </p:nvSpPr>
          <p:spPr>
            <a:xfrm>
              <a:off x="3003185" y="5920011"/>
              <a:ext cx="365806"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C</a:t>
              </a:r>
            </a:p>
          </p:txBody>
        </p:sp>
        <p:sp>
          <p:nvSpPr>
            <p:cNvPr id="186" name="TextBox 185">
              <a:extLst>
                <a:ext uri="{FF2B5EF4-FFF2-40B4-BE49-F238E27FC236}">
                  <a16:creationId xmlns:a16="http://schemas.microsoft.com/office/drawing/2014/main" id="{15A99200-4060-47B1-A175-15AE68FB90FE}"/>
                </a:ext>
              </a:extLst>
            </p:cNvPr>
            <p:cNvSpPr txBox="1"/>
            <p:nvPr/>
          </p:nvSpPr>
          <p:spPr>
            <a:xfrm>
              <a:off x="3368991" y="5939262"/>
              <a:ext cx="38504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N</a:t>
              </a:r>
            </a:p>
          </p:txBody>
        </p:sp>
        <p:sp>
          <p:nvSpPr>
            <p:cNvPr id="187" name="TextBox 186">
              <a:extLst>
                <a:ext uri="{FF2B5EF4-FFF2-40B4-BE49-F238E27FC236}">
                  <a16:creationId xmlns:a16="http://schemas.microsoft.com/office/drawing/2014/main" id="{3D74DF7F-E1A4-46A4-8A7D-FC87E5DF367F}"/>
                </a:ext>
              </a:extLst>
            </p:cNvPr>
            <p:cNvSpPr txBox="1"/>
            <p:nvPr/>
          </p:nvSpPr>
          <p:spPr>
            <a:xfrm>
              <a:off x="2999979" y="5538688"/>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188" name="TextBox 187">
              <a:extLst>
                <a:ext uri="{FF2B5EF4-FFF2-40B4-BE49-F238E27FC236}">
                  <a16:creationId xmlns:a16="http://schemas.microsoft.com/office/drawing/2014/main" id="{2E2700D3-799F-4B0F-94B4-BF8BC09C6E26}"/>
                </a:ext>
              </a:extLst>
            </p:cNvPr>
            <p:cNvSpPr txBox="1"/>
            <p:nvPr/>
          </p:nvSpPr>
          <p:spPr>
            <a:xfrm>
              <a:off x="2620004" y="5922236"/>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189" name="TextBox 188">
              <a:extLst>
                <a:ext uri="{FF2B5EF4-FFF2-40B4-BE49-F238E27FC236}">
                  <a16:creationId xmlns:a16="http://schemas.microsoft.com/office/drawing/2014/main" id="{20B0001C-D228-4D01-9E37-7B6EC2136C55}"/>
                </a:ext>
              </a:extLst>
            </p:cNvPr>
            <p:cNvSpPr txBox="1"/>
            <p:nvPr/>
          </p:nvSpPr>
          <p:spPr>
            <a:xfrm>
              <a:off x="2998582" y="6290251"/>
              <a:ext cx="372218"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H</a:t>
              </a:r>
            </a:p>
          </p:txBody>
        </p:sp>
        <p:sp>
          <p:nvSpPr>
            <p:cNvPr id="191" name="TextBox 190">
              <a:extLst>
                <a:ext uri="{FF2B5EF4-FFF2-40B4-BE49-F238E27FC236}">
                  <a16:creationId xmlns:a16="http://schemas.microsoft.com/office/drawing/2014/main" id="{61A7B751-1939-4666-8C08-AA14AB2CCDDA}"/>
                </a:ext>
              </a:extLst>
            </p:cNvPr>
            <p:cNvSpPr txBox="1"/>
            <p:nvPr/>
          </p:nvSpPr>
          <p:spPr>
            <a:xfrm>
              <a:off x="3637818" y="5664139"/>
              <a:ext cx="396262" cy="400110"/>
            </a:xfrm>
            <a:prstGeom prst="rect">
              <a:avLst/>
            </a:prstGeom>
            <a:noFill/>
          </p:spPr>
          <p:txBody>
            <a:bodyPr wrap="none" rtlCol="0">
              <a:spAutoFit/>
            </a:bodyPr>
            <a:lstStyle/>
            <a:p>
              <a:r>
                <a:rPr lang="en-US" sz="2000" dirty="0">
                  <a:solidFill>
                    <a:schemeClr val="tx1">
                      <a:lumMod val="75000"/>
                      <a:lumOff val="25000"/>
                    </a:schemeClr>
                  </a:solidFill>
                  <a:latin typeface="Gill Sans MT" panose="020B0502020104020203" pitchFamily="34" charset="0"/>
                </a:rPr>
                <a:t>O</a:t>
              </a:r>
            </a:p>
          </p:txBody>
        </p:sp>
        <p:cxnSp>
          <p:nvCxnSpPr>
            <p:cNvPr id="192" name="Straight Connector 191">
              <a:extLst>
                <a:ext uri="{FF2B5EF4-FFF2-40B4-BE49-F238E27FC236}">
                  <a16:creationId xmlns:a16="http://schemas.microsoft.com/office/drawing/2014/main" id="{63A6E477-83A8-4A21-8D2A-B12347323006}"/>
                </a:ext>
              </a:extLst>
            </p:cNvPr>
            <p:cNvCxnSpPr/>
            <p:nvPr/>
          </p:nvCxnSpPr>
          <p:spPr>
            <a:xfrm>
              <a:off x="3267516" y="6126266"/>
              <a:ext cx="19150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A5749C62-2889-403D-9EEF-B66C9FD8274F}"/>
                </a:ext>
              </a:extLst>
            </p:cNvPr>
            <p:cNvCxnSpPr/>
            <p:nvPr/>
          </p:nvCxnSpPr>
          <p:spPr>
            <a:xfrm>
              <a:off x="2902831" y="6130338"/>
              <a:ext cx="19150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15ACADC-E07B-413D-AB0B-0BF390061961}"/>
                </a:ext>
              </a:extLst>
            </p:cNvPr>
            <p:cNvCxnSpPr>
              <a:cxnSpLocks/>
            </p:cNvCxnSpPr>
            <p:nvPr/>
          </p:nvCxnSpPr>
          <p:spPr>
            <a:xfrm rot="16200000">
              <a:off x="3090417" y="5933304"/>
              <a:ext cx="19150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4C54C6A-6E6A-49AE-A6A6-A0DC0452F747}"/>
                </a:ext>
              </a:extLst>
            </p:cNvPr>
            <p:cNvCxnSpPr>
              <a:cxnSpLocks/>
            </p:cNvCxnSpPr>
            <p:nvPr/>
          </p:nvCxnSpPr>
          <p:spPr>
            <a:xfrm rot="16200000">
              <a:off x="3088745" y="6312730"/>
              <a:ext cx="19150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0B51EA3-27C2-4BBA-8AE5-18D8895218FB}"/>
                </a:ext>
              </a:extLst>
            </p:cNvPr>
            <p:cNvCxnSpPr>
              <a:cxnSpLocks/>
            </p:cNvCxnSpPr>
            <p:nvPr/>
          </p:nvCxnSpPr>
          <p:spPr>
            <a:xfrm flipV="1">
              <a:off x="3643650" y="5930191"/>
              <a:ext cx="103219" cy="10825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94476C5-BCB3-4FB1-B13A-A5EB7959D820}"/>
                </a:ext>
              </a:extLst>
            </p:cNvPr>
            <p:cNvCxnSpPr>
              <a:cxnSpLocks/>
            </p:cNvCxnSpPr>
            <p:nvPr/>
          </p:nvCxnSpPr>
          <p:spPr>
            <a:xfrm flipH="1" flipV="1">
              <a:off x="3628551" y="6256985"/>
              <a:ext cx="90364" cy="8238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B6B42DF-C047-4963-BCBC-2829E0D17739}"/>
                </a:ext>
              </a:extLst>
            </p:cNvPr>
            <p:cNvCxnSpPr>
              <a:cxnSpLocks/>
            </p:cNvCxnSpPr>
            <p:nvPr/>
          </p:nvCxnSpPr>
          <p:spPr>
            <a:xfrm flipH="1" flipV="1">
              <a:off x="3666078" y="6215791"/>
              <a:ext cx="90364" cy="8238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1" name="TextBox 26">
              <a:extLst>
                <a:ext uri="{FF2B5EF4-FFF2-40B4-BE49-F238E27FC236}">
                  <a16:creationId xmlns:a16="http://schemas.microsoft.com/office/drawing/2014/main" id="{3BC1CAF1-B13B-4E33-B091-3FF32DCD8DAB}"/>
                </a:ext>
              </a:extLst>
            </p:cNvPr>
            <p:cNvSpPr txBox="1">
              <a:spLocks noChangeArrowheads="1"/>
            </p:cNvSpPr>
            <p:nvPr/>
          </p:nvSpPr>
          <p:spPr bwMode="auto">
            <a:xfrm rot="7963161" flipH="1" flipV="1">
              <a:off x="3577496" y="5606937"/>
              <a:ext cx="393458"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202" name="TextBox 26">
              <a:extLst>
                <a:ext uri="{FF2B5EF4-FFF2-40B4-BE49-F238E27FC236}">
                  <a16:creationId xmlns:a16="http://schemas.microsoft.com/office/drawing/2014/main" id="{8DAA1D7E-7D32-4E8E-80DF-708AC76D0662}"/>
                </a:ext>
              </a:extLst>
            </p:cNvPr>
            <p:cNvSpPr txBox="1">
              <a:spLocks noChangeArrowheads="1"/>
            </p:cNvSpPr>
            <p:nvPr/>
          </p:nvSpPr>
          <p:spPr bwMode="auto">
            <a:xfrm rot="7963161" flipH="1" flipV="1">
              <a:off x="3717130" y="5818706"/>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203" name="TextBox 26">
              <a:extLst>
                <a:ext uri="{FF2B5EF4-FFF2-40B4-BE49-F238E27FC236}">
                  <a16:creationId xmlns:a16="http://schemas.microsoft.com/office/drawing/2014/main" id="{A0D56019-EF7F-49CE-AE12-9749A7E7CFE8}"/>
                </a:ext>
              </a:extLst>
            </p:cNvPr>
            <p:cNvSpPr txBox="1">
              <a:spLocks noChangeArrowheads="1"/>
            </p:cNvSpPr>
            <p:nvPr/>
          </p:nvSpPr>
          <p:spPr bwMode="auto">
            <a:xfrm rot="13155552" flipH="1" flipV="1">
              <a:off x="3673192" y="5618411"/>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204" name="TextBox 26">
              <a:extLst>
                <a:ext uri="{FF2B5EF4-FFF2-40B4-BE49-F238E27FC236}">
                  <a16:creationId xmlns:a16="http://schemas.microsoft.com/office/drawing/2014/main" id="{0BF15EA4-D620-4D5B-A03A-C46614E815F4}"/>
                </a:ext>
              </a:extLst>
            </p:cNvPr>
            <p:cNvSpPr txBox="1">
              <a:spLocks noChangeArrowheads="1"/>
            </p:cNvSpPr>
            <p:nvPr/>
          </p:nvSpPr>
          <p:spPr bwMode="auto">
            <a:xfrm rot="15396467" flipH="1" flipV="1">
              <a:off x="3680820" y="6208658"/>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205" name="TextBox 26">
              <a:extLst>
                <a:ext uri="{FF2B5EF4-FFF2-40B4-BE49-F238E27FC236}">
                  <a16:creationId xmlns:a16="http://schemas.microsoft.com/office/drawing/2014/main" id="{31813789-AA29-4611-9CC6-56CEA78A7DFE}"/>
                </a:ext>
              </a:extLst>
            </p:cNvPr>
            <p:cNvSpPr txBox="1">
              <a:spLocks noChangeArrowheads="1"/>
            </p:cNvSpPr>
            <p:nvPr/>
          </p:nvSpPr>
          <p:spPr bwMode="auto">
            <a:xfrm rot="641701" flipH="1" flipV="1">
              <a:off x="3546523" y="6350079"/>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sp>
        <p:nvSpPr>
          <p:cNvPr id="208" name="TextBox 207">
            <a:extLst>
              <a:ext uri="{FF2B5EF4-FFF2-40B4-BE49-F238E27FC236}">
                <a16:creationId xmlns:a16="http://schemas.microsoft.com/office/drawing/2014/main" id="{3FA96E81-8659-4235-B8A5-CDD5DFA102FD}"/>
              </a:ext>
            </a:extLst>
          </p:cNvPr>
          <p:cNvSpPr txBox="1"/>
          <p:nvPr/>
        </p:nvSpPr>
        <p:spPr>
          <a:xfrm>
            <a:off x="3704645" y="5725277"/>
            <a:ext cx="269626" cy="276999"/>
          </a:xfrm>
          <a:prstGeom prst="rect">
            <a:avLst/>
          </a:prstGeom>
          <a:noFill/>
        </p:spPr>
        <p:txBody>
          <a:bodyPr wrap="none" rtlCol="0">
            <a:spAutoFit/>
          </a:bodyPr>
          <a:lstStyle/>
          <a:p>
            <a:r>
              <a:rPr lang="en-US" sz="1200" b="1" dirty="0">
                <a:solidFill>
                  <a:srgbClr val="E47588"/>
                </a:solidFill>
                <a:latin typeface="Gill Sans MT" panose="020B0502020104020203" pitchFamily="34" charset="0"/>
              </a:rPr>
              <a:t>1</a:t>
            </a:r>
          </a:p>
        </p:txBody>
      </p:sp>
      <p:sp>
        <p:nvSpPr>
          <p:cNvPr id="209" name="TextBox 208">
            <a:extLst>
              <a:ext uri="{FF2B5EF4-FFF2-40B4-BE49-F238E27FC236}">
                <a16:creationId xmlns:a16="http://schemas.microsoft.com/office/drawing/2014/main" id="{0090A273-6C6E-45CC-9C46-87F5B040FEB3}"/>
              </a:ext>
            </a:extLst>
          </p:cNvPr>
          <p:cNvSpPr txBox="1"/>
          <p:nvPr/>
        </p:nvSpPr>
        <p:spPr>
          <a:xfrm>
            <a:off x="3687343" y="6251463"/>
            <a:ext cx="269626" cy="276999"/>
          </a:xfrm>
          <a:prstGeom prst="rect">
            <a:avLst/>
          </a:prstGeom>
          <a:noFill/>
        </p:spPr>
        <p:txBody>
          <a:bodyPr wrap="none" rtlCol="0">
            <a:spAutoFit/>
          </a:bodyPr>
          <a:lstStyle/>
          <a:p>
            <a:r>
              <a:rPr lang="en-US" sz="1200" b="1" dirty="0">
                <a:solidFill>
                  <a:srgbClr val="E47588"/>
                </a:solidFill>
                <a:latin typeface="Gill Sans MT" panose="020B0502020104020203" pitchFamily="34" charset="0"/>
              </a:rPr>
              <a:t>2</a:t>
            </a:r>
          </a:p>
        </p:txBody>
      </p:sp>
      <p:sp>
        <p:nvSpPr>
          <p:cNvPr id="9" name="TextBox 8">
            <a:extLst>
              <a:ext uri="{FF2B5EF4-FFF2-40B4-BE49-F238E27FC236}">
                <a16:creationId xmlns:a16="http://schemas.microsoft.com/office/drawing/2014/main" id="{50927611-6785-4BDD-8B5A-062FC6F27792}"/>
              </a:ext>
            </a:extLst>
          </p:cNvPr>
          <p:cNvSpPr txBox="1"/>
          <p:nvPr/>
        </p:nvSpPr>
        <p:spPr>
          <a:xfrm>
            <a:off x="190307" y="1179830"/>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184" name="TextBox 183">
            <a:extLst>
              <a:ext uri="{FF2B5EF4-FFF2-40B4-BE49-F238E27FC236}">
                <a16:creationId xmlns:a16="http://schemas.microsoft.com/office/drawing/2014/main" id="{C78EF1AB-2A5E-4202-9935-C9A1A02BBB44}"/>
              </a:ext>
            </a:extLst>
          </p:cNvPr>
          <p:cNvSpPr txBox="1"/>
          <p:nvPr/>
        </p:nvSpPr>
        <p:spPr>
          <a:xfrm>
            <a:off x="597688" y="1456048"/>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197" name="TextBox 196">
            <a:extLst>
              <a:ext uri="{FF2B5EF4-FFF2-40B4-BE49-F238E27FC236}">
                <a16:creationId xmlns:a16="http://schemas.microsoft.com/office/drawing/2014/main" id="{16EBFBD6-2F7C-4FA9-9D28-22DB30A54F17}"/>
              </a:ext>
            </a:extLst>
          </p:cNvPr>
          <p:cNvSpPr txBox="1"/>
          <p:nvPr/>
        </p:nvSpPr>
        <p:spPr>
          <a:xfrm>
            <a:off x="209103" y="1799317"/>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199" name="TextBox 198">
            <a:extLst>
              <a:ext uri="{FF2B5EF4-FFF2-40B4-BE49-F238E27FC236}">
                <a16:creationId xmlns:a16="http://schemas.microsoft.com/office/drawing/2014/main" id="{70888170-021A-4902-944F-5321FD88DF09}"/>
              </a:ext>
            </a:extLst>
          </p:cNvPr>
          <p:cNvSpPr txBox="1"/>
          <p:nvPr/>
        </p:nvSpPr>
        <p:spPr>
          <a:xfrm>
            <a:off x="901089" y="1425558"/>
            <a:ext cx="43473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06" name="TextBox 205">
            <a:extLst>
              <a:ext uri="{FF2B5EF4-FFF2-40B4-BE49-F238E27FC236}">
                <a16:creationId xmlns:a16="http://schemas.microsoft.com/office/drawing/2014/main" id="{90102382-35D1-4DCF-A429-8C38FB925F40}"/>
              </a:ext>
            </a:extLst>
          </p:cNvPr>
          <p:cNvSpPr txBox="1"/>
          <p:nvPr/>
        </p:nvSpPr>
        <p:spPr>
          <a:xfrm>
            <a:off x="1511803" y="1425558"/>
            <a:ext cx="41549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10" name="TextBox 209">
            <a:extLst>
              <a:ext uri="{FF2B5EF4-FFF2-40B4-BE49-F238E27FC236}">
                <a16:creationId xmlns:a16="http://schemas.microsoft.com/office/drawing/2014/main" id="{0A059C9C-3491-4414-BBE1-AA07B5CEBD79}"/>
              </a:ext>
            </a:extLst>
          </p:cNvPr>
          <p:cNvSpPr txBox="1"/>
          <p:nvPr/>
        </p:nvSpPr>
        <p:spPr>
          <a:xfrm>
            <a:off x="2408746" y="1455864"/>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11" name="TextBox 210">
            <a:extLst>
              <a:ext uri="{FF2B5EF4-FFF2-40B4-BE49-F238E27FC236}">
                <a16:creationId xmlns:a16="http://schemas.microsoft.com/office/drawing/2014/main" id="{CBB9BB93-BBDF-4470-A3D0-E184A2879993}"/>
              </a:ext>
            </a:extLst>
          </p:cNvPr>
          <p:cNvSpPr txBox="1"/>
          <p:nvPr/>
        </p:nvSpPr>
        <p:spPr>
          <a:xfrm>
            <a:off x="2684145" y="1462098"/>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12" name="TextBox 211">
            <a:extLst>
              <a:ext uri="{FF2B5EF4-FFF2-40B4-BE49-F238E27FC236}">
                <a16:creationId xmlns:a16="http://schemas.microsoft.com/office/drawing/2014/main" id="{7E45D542-68FD-4ED9-AEBF-A83785004972}"/>
              </a:ext>
            </a:extLst>
          </p:cNvPr>
          <p:cNvSpPr txBox="1"/>
          <p:nvPr/>
        </p:nvSpPr>
        <p:spPr>
          <a:xfrm>
            <a:off x="3154863" y="1380244"/>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13" name="TextBox 212">
            <a:extLst>
              <a:ext uri="{FF2B5EF4-FFF2-40B4-BE49-F238E27FC236}">
                <a16:creationId xmlns:a16="http://schemas.microsoft.com/office/drawing/2014/main" id="{17C35EFA-B15D-4C0B-A80B-027246DFAC96}"/>
              </a:ext>
            </a:extLst>
          </p:cNvPr>
          <p:cNvSpPr txBox="1"/>
          <p:nvPr/>
        </p:nvSpPr>
        <p:spPr>
          <a:xfrm>
            <a:off x="3572585" y="1387872"/>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14" name="TextBox 213">
            <a:extLst>
              <a:ext uri="{FF2B5EF4-FFF2-40B4-BE49-F238E27FC236}">
                <a16:creationId xmlns:a16="http://schemas.microsoft.com/office/drawing/2014/main" id="{8276F91B-7720-4280-A11A-6DE133542BB3}"/>
              </a:ext>
            </a:extLst>
          </p:cNvPr>
          <p:cNvSpPr txBox="1"/>
          <p:nvPr/>
        </p:nvSpPr>
        <p:spPr>
          <a:xfrm>
            <a:off x="3984644" y="1396551"/>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15" name="TextBox 214">
            <a:extLst>
              <a:ext uri="{FF2B5EF4-FFF2-40B4-BE49-F238E27FC236}">
                <a16:creationId xmlns:a16="http://schemas.microsoft.com/office/drawing/2014/main" id="{FA88FF6D-B4C1-4D00-B8DF-A2A82E3F97ED}"/>
              </a:ext>
            </a:extLst>
          </p:cNvPr>
          <p:cNvSpPr txBox="1"/>
          <p:nvPr/>
        </p:nvSpPr>
        <p:spPr>
          <a:xfrm>
            <a:off x="5760731" y="1433708"/>
            <a:ext cx="43473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16" name="TextBox 215">
            <a:extLst>
              <a:ext uri="{FF2B5EF4-FFF2-40B4-BE49-F238E27FC236}">
                <a16:creationId xmlns:a16="http://schemas.microsoft.com/office/drawing/2014/main" id="{FF5F7E7D-7839-4F1B-96CD-D6467B195369}"/>
              </a:ext>
            </a:extLst>
          </p:cNvPr>
          <p:cNvSpPr txBox="1"/>
          <p:nvPr/>
        </p:nvSpPr>
        <p:spPr>
          <a:xfrm>
            <a:off x="5275094" y="1443206"/>
            <a:ext cx="41549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17" name="TextBox 216">
            <a:extLst>
              <a:ext uri="{FF2B5EF4-FFF2-40B4-BE49-F238E27FC236}">
                <a16:creationId xmlns:a16="http://schemas.microsoft.com/office/drawing/2014/main" id="{C19C2316-C553-49DA-92E4-9632522C9EA0}"/>
              </a:ext>
            </a:extLst>
          </p:cNvPr>
          <p:cNvSpPr txBox="1"/>
          <p:nvPr/>
        </p:nvSpPr>
        <p:spPr>
          <a:xfrm>
            <a:off x="7721019" y="1461324"/>
            <a:ext cx="43473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18" name="TextBox 217">
            <a:extLst>
              <a:ext uri="{FF2B5EF4-FFF2-40B4-BE49-F238E27FC236}">
                <a16:creationId xmlns:a16="http://schemas.microsoft.com/office/drawing/2014/main" id="{F73673A8-21C7-46D5-AFC3-35AEF9C137C8}"/>
              </a:ext>
            </a:extLst>
          </p:cNvPr>
          <p:cNvSpPr txBox="1"/>
          <p:nvPr/>
        </p:nvSpPr>
        <p:spPr>
          <a:xfrm>
            <a:off x="8435452" y="2005115"/>
            <a:ext cx="41549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19" name="TextBox 218">
            <a:extLst>
              <a:ext uri="{FF2B5EF4-FFF2-40B4-BE49-F238E27FC236}">
                <a16:creationId xmlns:a16="http://schemas.microsoft.com/office/drawing/2014/main" id="{B7F20CB9-9247-448A-AF88-B84B4C69BF90}"/>
              </a:ext>
            </a:extLst>
          </p:cNvPr>
          <p:cNvSpPr txBox="1"/>
          <p:nvPr/>
        </p:nvSpPr>
        <p:spPr>
          <a:xfrm>
            <a:off x="7078093" y="1443206"/>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20" name="TextBox 219">
            <a:extLst>
              <a:ext uri="{FF2B5EF4-FFF2-40B4-BE49-F238E27FC236}">
                <a16:creationId xmlns:a16="http://schemas.microsoft.com/office/drawing/2014/main" id="{F3E19E40-95BB-4AF3-8644-CCCA15018706}"/>
              </a:ext>
            </a:extLst>
          </p:cNvPr>
          <p:cNvSpPr txBox="1"/>
          <p:nvPr/>
        </p:nvSpPr>
        <p:spPr>
          <a:xfrm>
            <a:off x="7450572" y="1452520"/>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21" name="TextBox 220">
            <a:extLst>
              <a:ext uri="{FF2B5EF4-FFF2-40B4-BE49-F238E27FC236}">
                <a16:creationId xmlns:a16="http://schemas.microsoft.com/office/drawing/2014/main" id="{7C821679-A141-4D7B-9F4F-19441CCC0DCA}"/>
              </a:ext>
            </a:extLst>
          </p:cNvPr>
          <p:cNvSpPr txBox="1"/>
          <p:nvPr/>
        </p:nvSpPr>
        <p:spPr>
          <a:xfrm>
            <a:off x="8488825" y="1234184"/>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22" name="TextBox 221">
            <a:extLst>
              <a:ext uri="{FF2B5EF4-FFF2-40B4-BE49-F238E27FC236}">
                <a16:creationId xmlns:a16="http://schemas.microsoft.com/office/drawing/2014/main" id="{2006F517-0B65-402A-81DA-FDCC9FD53B7F}"/>
              </a:ext>
            </a:extLst>
          </p:cNvPr>
          <p:cNvSpPr txBox="1"/>
          <p:nvPr/>
        </p:nvSpPr>
        <p:spPr>
          <a:xfrm>
            <a:off x="188362" y="2950965"/>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23" name="TextBox 222">
            <a:extLst>
              <a:ext uri="{FF2B5EF4-FFF2-40B4-BE49-F238E27FC236}">
                <a16:creationId xmlns:a16="http://schemas.microsoft.com/office/drawing/2014/main" id="{7B3DFA10-6FF4-4088-B1F8-08B5AE2B1982}"/>
              </a:ext>
            </a:extLst>
          </p:cNvPr>
          <p:cNvSpPr txBox="1"/>
          <p:nvPr/>
        </p:nvSpPr>
        <p:spPr>
          <a:xfrm>
            <a:off x="637669" y="2662880"/>
            <a:ext cx="43473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24" name="TextBox 223">
            <a:extLst>
              <a:ext uri="{FF2B5EF4-FFF2-40B4-BE49-F238E27FC236}">
                <a16:creationId xmlns:a16="http://schemas.microsoft.com/office/drawing/2014/main" id="{CD39CA3C-3DAB-4409-8280-A2AC2BD10263}"/>
              </a:ext>
            </a:extLst>
          </p:cNvPr>
          <p:cNvSpPr txBox="1"/>
          <p:nvPr/>
        </p:nvSpPr>
        <p:spPr>
          <a:xfrm>
            <a:off x="1343695" y="2996892"/>
            <a:ext cx="41549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25" name="TextBox 224">
            <a:extLst>
              <a:ext uri="{FF2B5EF4-FFF2-40B4-BE49-F238E27FC236}">
                <a16:creationId xmlns:a16="http://schemas.microsoft.com/office/drawing/2014/main" id="{6E936751-6E3C-44BF-8FB2-D1DDE6D42352}"/>
              </a:ext>
            </a:extLst>
          </p:cNvPr>
          <p:cNvSpPr txBox="1"/>
          <p:nvPr/>
        </p:nvSpPr>
        <p:spPr>
          <a:xfrm>
            <a:off x="2371287" y="2853737"/>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26" name="TextBox 225">
            <a:extLst>
              <a:ext uri="{FF2B5EF4-FFF2-40B4-BE49-F238E27FC236}">
                <a16:creationId xmlns:a16="http://schemas.microsoft.com/office/drawing/2014/main" id="{2B524EF8-0D82-453F-8D78-02B049A68BEC}"/>
              </a:ext>
            </a:extLst>
          </p:cNvPr>
          <p:cNvSpPr txBox="1"/>
          <p:nvPr/>
        </p:nvSpPr>
        <p:spPr>
          <a:xfrm>
            <a:off x="3143935" y="2841731"/>
            <a:ext cx="43473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27" name="TextBox 226">
            <a:extLst>
              <a:ext uri="{FF2B5EF4-FFF2-40B4-BE49-F238E27FC236}">
                <a16:creationId xmlns:a16="http://schemas.microsoft.com/office/drawing/2014/main" id="{5EFA8333-C776-4F7A-838E-E7B0FE9AF9F9}"/>
              </a:ext>
            </a:extLst>
          </p:cNvPr>
          <p:cNvSpPr txBox="1"/>
          <p:nvPr/>
        </p:nvSpPr>
        <p:spPr>
          <a:xfrm>
            <a:off x="3804094" y="2842894"/>
            <a:ext cx="41549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28" name="TextBox 227">
            <a:extLst>
              <a:ext uri="{FF2B5EF4-FFF2-40B4-BE49-F238E27FC236}">
                <a16:creationId xmlns:a16="http://schemas.microsoft.com/office/drawing/2014/main" id="{9CB9A46C-A951-4DDA-A368-92A3FC37814F}"/>
              </a:ext>
            </a:extLst>
          </p:cNvPr>
          <p:cNvSpPr txBox="1"/>
          <p:nvPr/>
        </p:nvSpPr>
        <p:spPr>
          <a:xfrm>
            <a:off x="2810986" y="2844222"/>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29" name="TextBox 228">
            <a:extLst>
              <a:ext uri="{FF2B5EF4-FFF2-40B4-BE49-F238E27FC236}">
                <a16:creationId xmlns:a16="http://schemas.microsoft.com/office/drawing/2014/main" id="{02819FF4-14CA-420D-84F8-59F803C103C1}"/>
              </a:ext>
            </a:extLst>
          </p:cNvPr>
          <p:cNvSpPr txBox="1"/>
          <p:nvPr/>
        </p:nvSpPr>
        <p:spPr>
          <a:xfrm>
            <a:off x="5018119" y="2607149"/>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30" name="TextBox 229">
            <a:extLst>
              <a:ext uri="{FF2B5EF4-FFF2-40B4-BE49-F238E27FC236}">
                <a16:creationId xmlns:a16="http://schemas.microsoft.com/office/drawing/2014/main" id="{4AF3C6E0-D827-4902-B689-F42EC9B6D484}"/>
              </a:ext>
            </a:extLst>
          </p:cNvPr>
          <p:cNvSpPr txBox="1"/>
          <p:nvPr/>
        </p:nvSpPr>
        <p:spPr>
          <a:xfrm>
            <a:off x="5018119" y="3293716"/>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31" name="TextBox 230">
            <a:extLst>
              <a:ext uri="{FF2B5EF4-FFF2-40B4-BE49-F238E27FC236}">
                <a16:creationId xmlns:a16="http://schemas.microsoft.com/office/drawing/2014/main" id="{9F446A39-4006-4295-958E-3B1AE11488E7}"/>
              </a:ext>
            </a:extLst>
          </p:cNvPr>
          <p:cNvSpPr txBox="1"/>
          <p:nvPr/>
        </p:nvSpPr>
        <p:spPr>
          <a:xfrm>
            <a:off x="5484736" y="2921447"/>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32" name="TextBox 231">
            <a:extLst>
              <a:ext uri="{FF2B5EF4-FFF2-40B4-BE49-F238E27FC236}">
                <a16:creationId xmlns:a16="http://schemas.microsoft.com/office/drawing/2014/main" id="{29643D49-B54D-4D29-A441-8A263B971820}"/>
              </a:ext>
            </a:extLst>
          </p:cNvPr>
          <p:cNvSpPr txBox="1"/>
          <p:nvPr/>
        </p:nvSpPr>
        <p:spPr>
          <a:xfrm>
            <a:off x="6009600" y="2949977"/>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33" name="TextBox 232">
            <a:extLst>
              <a:ext uri="{FF2B5EF4-FFF2-40B4-BE49-F238E27FC236}">
                <a16:creationId xmlns:a16="http://schemas.microsoft.com/office/drawing/2014/main" id="{049AF8F5-C62C-40C6-A335-1BA52947CF39}"/>
              </a:ext>
            </a:extLst>
          </p:cNvPr>
          <p:cNvSpPr txBox="1"/>
          <p:nvPr/>
        </p:nvSpPr>
        <p:spPr>
          <a:xfrm>
            <a:off x="7065393" y="2607149"/>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34" name="TextBox 233">
            <a:extLst>
              <a:ext uri="{FF2B5EF4-FFF2-40B4-BE49-F238E27FC236}">
                <a16:creationId xmlns:a16="http://schemas.microsoft.com/office/drawing/2014/main" id="{1A47DA46-81C0-4437-86BA-A9ECF10164B6}"/>
              </a:ext>
            </a:extLst>
          </p:cNvPr>
          <p:cNvSpPr txBox="1"/>
          <p:nvPr/>
        </p:nvSpPr>
        <p:spPr>
          <a:xfrm>
            <a:off x="7065393" y="3504615"/>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35" name="TextBox 234">
            <a:extLst>
              <a:ext uri="{FF2B5EF4-FFF2-40B4-BE49-F238E27FC236}">
                <a16:creationId xmlns:a16="http://schemas.microsoft.com/office/drawing/2014/main" id="{12F636CA-215C-4E96-BB69-7B889B126DF0}"/>
              </a:ext>
            </a:extLst>
          </p:cNvPr>
          <p:cNvSpPr txBox="1"/>
          <p:nvPr/>
        </p:nvSpPr>
        <p:spPr>
          <a:xfrm>
            <a:off x="7909987" y="2607149"/>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36" name="TextBox 235">
            <a:extLst>
              <a:ext uri="{FF2B5EF4-FFF2-40B4-BE49-F238E27FC236}">
                <a16:creationId xmlns:a16="http://schemas.microsoft.com/office/drawing/2014/main" id="{A78F3920-8044-449C-AC00-80A280A2AE30}"/>
              </a:ext>
            </a:extLst>
          </p:cNvPr>
          <p:cNvSpPr txBox="1"/>
          <p:nvPr/>
        </p:nvSpPr>
        <p:spPr>
          <a:xfrm>
            <a:off x="8150846" y="2910207"/>
            <a:ext cx="43473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37" name="TextBox 236">
            <a:extLst>
              <a:ext uri="{FF2B5EF4-FFF2-40B4-BE49-F238E27FC236}">
                <a16:creationId xmlns:a16="http://schemas.microsoft.com/office/drawing/2014/main" id="{9666F6A1-8745-486F-BE77-F7F0632ACBEB}"/>
              </a:ext>
            </a:extLst>
          </p:cNvPr>
          <p:cNvSpPr txBox="1"/>
          <p:nvPr/>
        </p:nvSpPr>
        <p:spPr>
          <a:xfrm>
            <a:off x="8550350" y="3261820"/>
            <a:ext cx="41549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
        <p:nvSpPr>
          <p:cNvPr id="238" name="TextBox 237">
            <a:extLst>
              <a:ext uri="{FF2B5EF4-FFF2-40B4-BE49-F238E27FC236}">
                <a16:creationId xmlns:a16="http://schemas.microsoft.com/office/drawing/2014/main" id="{141F6B58-CB3F-4A4D-A1E3-006CB7985493}"/>
              </a:ext>
            </a:extLst>
          </p:cNvPr>
          <p:cNvSpPr txBox="1"/>
          <p:nvPr/>
        </p:nvSpPr>
        <p:spPr>
          <a:xfrm>
            <a:off x="7892918" y="3541234"/>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39" name="TextBox 238">
            <a:extLst>
              <a:ext uri="{FF2B5EF4-FFF2-40B4-BE49-F238E27FC236}">
                <a16:creationId xmlns:a16="http://schemas.microsoft.com/office/drawing/2014/main" id="{1AB127DC-F955-4798-B20A-CCEEED721129}"/>
              </a:ext>
            </a:extLst>
          </p:cNvPr>
          <p:cNvSpPr txBox="1"/>
          <p:nvPr/>
        </p:nvSpPr>
        <p:spPr>
          <a:xfrm>
            <a:off x="6308210" y="4159717"/>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0" name="TextBox 239">
            <a:extLst>
              <a:ext uri="{FF2B5EF4-FFF2-40B4-BE49-F238E27FC236}">
                <a16:creationId xmlns:a16="http://schemas.microsoft.com/office/drawing/2014/main" id="{4A3C56DA-CC47-430C-8683-C99D5C5868EE}"/>
              </a:ext>
            </a:extLst>
          </p:cNvPr>
          <p:cNvSpPr txBox="1"/>
          <p:nvPr/>
        </p:nvSpPr>
        <p:spPr>
          <a:xfrm>
            <a:off x="5874062" y="4159717"/>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1" name="TextBox 240">
            <a:extLst>
              <a:ext uri="{FF2B5EF4-FFF2-40B4-BE49-F238E27FC236}">
                <a16:creationId xmlns:a16="http://schemas.microsoft.com/office/drawing/2014/main" id="{8A23FAA0-6DF9-46F4-9AC6-E14FB934B099}"/>
              </a:ext>
            </a:extLst>
          </p:cNvPr>
          <p:cNvSpPr txBox="1"/>
          <p:nvPr/>
        </p:nvSpPr>
        <p:spPr>
          <a:xfrm>
            <a:off x="5425888" y="4158771"/>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2" name="TextBox 241">
            <a:extLst>
              <a:ext uri="{FF2B5EF4-FFF2-40B4-BE49-F238E27FC236}">
                <a16:creationId xmlns:a16="http://schemas.microsoft.com/office/drawing/2014/main" id="{166E5842-8287-49B1-9BA3-B11D836318B3}"/>
              </a:ext>
            </a:extLst>
          </p:cNvPr>
          <p:cNvSpPr txBox="1"/>
          <p:nvPr/>
        </p:nvSpPr>
        <p:spPr>
          <a:xfrm>
            <a:off x="5120756" y="4158987"/>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3" name="TextBox 242">
            <a:extLst>
              <a:ext uri="{FF2B5EF4-FFF2-40B4-BE49-F238E27FC236}">
                <a16:creationId xmlns:a16="http://schemas.microsoft.com/office/drawing/2014/main" id="{E8C0AE96-943C-4E59-A637-1311062BCD66}"/>
              </a:ext>
            </a:extLst>
          </p:cNvPr>
          <p:cNvSpPr txBox="1"/>
          <p:nvPr/>
        </p:nvSpPr>
        <p:spPr>
          <a:xfrm>
            <a:off x="4110376" y="4553092"/>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4" name="TextBox 243">
            <a:extLst>
              <a:ext uri="{FF2B5EF4-FFF2-40B4-BE49-F238E27FC236}">
                <a16:creationId xmlns:a16="http://schemas.microsoft.com/office/drawing/2014/main" id="{27147B92-9BFF-4AC2-8C56-2C8EDB3B6E20}"/>
              </a:ext>
            </a:extLst>
          </p:cNvPr>
          <p:cNvSpPr txBox="1"/>
          <p:nvPr/>
        </p:nvSpPr>
        <p:spPr>
          <a:xfrm>
            <a:off x="3844978" y="4209503"/>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5" name="TextBox 244">
            <a:extLst>
              <a:ext uri="{FF2B5EF4-FFF2-40B4-BE49-F238E27FC236}">
                <a16:creationId xmlns:a16="http://schemas.microsoft.com/office/drawing/2014/main" id="{EC8B8E94-164C-4030-918E-27340E6984A4}"/>
              </a:ext>
            </a:extLst>
          </p:cNvPr>
          <p:cNvSpPr txBox="1"/>
          <p:nvPr/>
        </p:nvSpPr>
        <p:spPr>
          <a:xfrm>
            <a:off x="3261689" y="4211698"/>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6" name="TextBox 245">
            <a:extLst>
              <a:ext uri="{FF2B5EF4-FFF2-40B4-BE49-F238E27FC236}">
                <a16:creationId xmlns:a16="http://schemas.microsoft.com/office/drawing/2014/main" id="{D8241AC0-A21D-4735-A7F6-960A9A8EBFF8}"/>
              </a:ext>
            </a:extLst>
          </p:cNvPr>
          <p:cNvSpPr txBox="1"/>
          <p:nvPr/>
        </p:nvSpPr>
        <p:spPr>
          <a:xfrm>
            <a:off x="2888358" y="3944487"/>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7" name="TextBox 246">
            <a:extLst>
              <a:ext uri="{FF2B5EF4-FFF2-40B4-BE49-F238E27FC236}">
                <a16:creationId xmlns:a16="http://schemas.microsoft.com/office/drawing/2014/main" id="{935B60FD-F706-4650-8491-5A64943DB1B3}"/>
              </a:ext>
            </a:extLst>
          </p:cNvPr>
          <p:cNvSpPr txBox="1"/>
          <p:nvPr/>
        </p:nvSpPr>
        <p:spPr>
          <a:xfrm>
            <a:off x="2889337" y="4696270"/>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8" name="TextBox 247">
            <a:extLst>
              <a:ext uri="{FF2B5EF4-FFF2-40B4-BE49-F238E27FC236}">
                <a16:creationId xmlns:a16="http://schemas.microsoft.com/office/drawing/2014/main" id="{DE6BC30D-82E5-4FB0-985C-31B79A407751}"/>
              </a:ext>
            </a:extLst>
          </p:cNvPr>
          <p:cNvSpPr txBox="1"/>
          <p:nvPr/>
        </p:nvSpPr>
        <p:spPr>
          <a:xfrm>
            <a:off x="127653" y="4154166"/>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49" name="TextBox 248">
            <a:extLst>
              <a:ext uri="{FF2B5EF4-FFF2-40B4-BE49-F238E27FC236}">
                <a16:creationId xmlns:a16="http://schemas.microsoft.com/office/drawing/2014/main" id="{AEF8833B-384C-4123-ADAB-205010330240}"/>
              </a:ext>
            </a:extLst>
          </p:cNvPr>
          <p:cNvSpPr txBox="1"/>
          <p:nvPr/>
        </p:nvSpPr>
        <p:spPr>
          <a:xfrm>
            <a:off x="413792" y="4154166"/>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50" name="TextBox 249">
            <a:extLst>
              <a:ext uri="{FF2B5EF4-FFF2-40B4-BE49-F238E27FC236}">
                <a16:creationId xmlns:a16="http://schemas.microsoft.com/office/drawing/2014/main" id="{13F2CE32-76F2-4E6E-88AA-CA0BD497BA79}"/>
              </a:ext>
            </a:extLst>
          </p:cNvPr>
          <p:cNvSpPr txBox="1"/>
          <p:nvPr/>
        </p:nvSpPr>
        <p:spPr>
          <a:xfrm>
            <a:off x="909368" y="4070289"/>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51" name="TextBox 250">
            <a:extLst>
              <a:ext uri="{FF2B5EF4-FFF2-40B4-BE49-F238E27FC236}">
                <a16:creationId xmlns:a16="http://schemas.microsoft.com/office/drawing/2014/main" id="{FE7877B1-2B00-48C5-8225-DCB6267E860A}"/>
              </a:ext>
            </a:extLst>
          </p:cNvPr>
          <p:cNvSpPr txBox="1"/>
          <p:nvPr/>
        </p:nvSpPr>
        <p:spPr>
          <a:xfrm>
            <a:off x="1309930" y="4070289"/>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52" name="TextBox 251">
            <a:extLst>
              <a:ext uri="{FF2B5EF4-FFF2-40B4-BE49-F238E27FC236}">
                <a16:creationId xmlns:a16="http://schemas.microsoft.com/office/drawing/2014/main" id="{2123D50E-E54D-469B-838C-7F1A6A78B4F7}"/>
              </a:ext>
            </a:extLst>
          </p:cNvPr>
          <p:cNvSpPr txBox="1"/>
          <p:nvPr/>
        </p:nvSpPr>
        <p:spPr>
          <a:xfrm>
            <a:off x="1738940" y="4154166"/>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53" name="TextBox 252">
            <a:extLst>
              <a:ext uri="{FF2B5EF4-FFF2-40B4-BE49-F238E27FC236}">
                <a16:creationId xmlns:a16="http://schemas.microsoft.com/office/drawing/2014/main" id="{0962657C-0971-4C1F-82E6-4AEC3F4B30D9}"/>
              </a:ext>
            </a:extLst>
          </p:cNvPr>
          <p:cNvSpPr txBox="1"/>
          <p:nvPr/>
        </p:nvSpPr>
        <p:spPr>
          <a:xfrm>
            <a:off x="1948301" y="4154166"/>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54" name="TextBox 253">
            <a:extLst>
              <a:ext uri="{FF2B5EF4-FFF2-40B4-BE49-F238E27FC236}">
                <a16:creationId xmlns:a16="http://schemas.microsoft.com/office/drawing/2014/main" id="{5FCD739F-B641-4CAA-950B-1D3C6BDDD6F5}"/>
              </a:ext>
            </a:extLst>
          </p:cNvPr>
          <p:cNvSpPr txBox="1"/>
          <p:nvPr/>
        </p:nvSpPr>
        <p:spPr>
          <a:xfrm>
            <a:off x="3936856" y="6124718"/>
            <a:ext cx="301686"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0</a:t>
            </a:r>
          </a:p>
        </p:txBody>
      </p:sp>
      <p:sp>
        <p:nvSpPr>
          <p:cNvPr id="255" name="TextBox 254">
            <a:extLst>
              <a:ext uri="{FF2B5EF4-FFF2-40B4-BE49-F238E27FC236}">
                <a16:creationId xmlns:a16="http://schemas.microsoft.com/office/drawing/2014/main" id="{479D2F0F-72F6-4002-AA20-73784CCF143A}"/>
              </a:ext>
            </a:extLst>
          </p:cNvPr>
          <p:cNvSpPr txBox="1"/>
          <p:nvPr/>
        </p:nvSpPr>
        <p:spPr>
          <a:xfrm>
            <a:off x="3885654" y="5486897"/>
            <a:ext cx="41549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–1</a:t>
            </a:r>
          </a:p>
        </p:txBody>
      </p:sp>
    </p:spTree>
    <p:extLst>
      <p:ext uri="{BB962C8B-B14F-4D97-AF65-F5344CB8AC3E}">
        <p14:creationId xmlns:p14="http://schemas.microsoft.com/office/powerpoint/2010/main" val="15135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5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2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2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2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3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3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3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3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3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3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3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4" grpId="0"/>
      <p:bldP spid="197" grpId="0"/>
      <p:bldP spid="199" grpId="0"/>
      <p:bldP spid="206" grpId="0"/>
      <p:bldP spid="210" grpId="0"/>
      <p:bldP spid="211" grpId="0"/>
      <p:bldP spid="212" grpId="0"/>
      <p:bldP spid="213" grpId="0"/>
      <p:bldP spid="214" grpId="0"/>
      <p:bldP spid="215" grpId="0"/>
      <p:bldP spid="216" grpId="0"/>
      <p:bldP spid="217" grpId="0"/>
      <p:bldP spid="218" grpId="0"/>
      <p:bldP spid="219" grpId="0"/>
      <p:bldP spid="220" grpId="0"/>
      <p:bldP spid="221" grpId="0"/>
      <p:bldP spid="222" grpId="0"/>
      <p:bldP spid="223" grpId="0"/>
      <p:bldP spid="224" grpId="0"/>
      <p:bldP spid="225" grpId="0"/>
      <p:bldP spid="226" grpId="0"/>
      <p:bldP spid="227" grpId="0"/>
      <p:bldP spid="228" grpId="0"/>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p:bldP spid="2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5</a:t>
            </a:fld>
            <a:endParaRPr lang="en-US" dirty="0">
              <a:solidFill>
                <a:schemeClr val="bg1"/>
              </a:solidFill>
            </a:endParaRPr>
          </a:p>
        </p:txBody>
      </p:sp>
      <p:sp>
        <p:nvSpPr>
          <p:cNvPr id="27" name="Rectangle 2">
            <a:extLst>
              <a:ext uri="{FF2B5EF4-FFF2-40B4-BE49-F238E27FC236}">
                <a16:creationId xmlns:a16="http://schemas.microsoft.com/office/drawing/2014/main" id="{6EA3190B-50D2-4769-860E-9421072DCB65}"/>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Ionic Compounds and Bonding</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8" name="TextBox 4">
            <a:extLst>
              <a:ext uri="{FF2B5EF4-FFF2-40B4-BE49-F238E27FC236}">
                <a16:creationId xmlns:a16="http://schemas.microsoft.com/office/drawing/2014/main" id="{FD5F8423-2C95-4CE5-A1C8-6B96AA393A29}"/>
              </a:ext>
            </a:extLst>
          </p:cNvPr>
          <p:cNvSpPr txBox="1">
            <a:spLocks noChangeArrowheads="1"/>
          </p:cNvSpPr>
          <p:nvPr/>
        </p:nvSpPr>
        <p:spPr bwMode="auto">
          <a:xfrm>
            <a:off x="0" y="926687"/>
            <a:ext cx="9144000" cy="590931"/>
          </a:xfrm>
          <a:prstGeom prst="rect">
            <a:avLst/>
          </a:prstGeom>
          <a:noFill/>
          <a:ln w="9525">
            <a:noFill/>
            <a:miter lim="800000"/>
            <a:headEnd/>
            <a:tailEnd/>
          </a:ln>
        </p:spPr>
        <p:txBody>
          <a:bodyPr wrap="square">
            <a:spAutoFit/>
          </a:bodyPr>
          <a:lstStyle/>
          <a:p>
            <a:pPr eaLnBrk="0" hangingPunct="0">
              <a:lnSpc>
                <a:spcPct val="90000"/>
              </a:lnSpc>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The magnitude of lattice energy is a measure of an ionic compound’s stability. Lattice energy depends on the magnitudes of the charge and on the distance between them.</a:t>
            </a:r>
            <a:endParaRPr lang="en-US" altLang="en-US" b="1" i="1"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p:txBody>
      </p:sp>
      <p:pic>
        <p:nvPicPr>
          <p:cNvPr id="30" name="Picture 6" descr="bur75640_ta0803">
            <a:extLst>
              <a:ext uri="{FF2B5EF4-FFF2-40B4-BE49-F238E27FC236}">
                <a16:creationId xmlns:a16="http://schemas.microsoft.com/office/drawing/2014/main" id="{69E200D7-A546-45DE-B147-03C646EC360E}"/>
              </a:ext>
            </a:extLst>
          </p:cNvPr>
          <p:cNvPicPr>
            <a:picLocks noChangeAspect="1" noChangeArrowheads="1"/>
          </p:cNvPicPr>
          <p:nvPr/>
        </p:nvPicPr>
        <p:blipFill>
          <a:blip r:embed="rId2"/>
          <a:srcRect t="4167"/>
          <a:stretch>
            <a:fillRect/>
          </a:stretch>
        </p:blipFill>
        <p:spPr bwMode="auto">
          <a:xfrm>
            <a:off x="43835" y="1623220"/>
            <a:ext cx="4850841" cy="1923670"/>
          </a:xfrm>
          <a:prstGeom prst="rect">
            <a:avLst/>
          </a:prstGeom>
          <a:noFill/>
          <a:ln w="9525">
            <a:noFill/>
            <a:miter lim="800000"/>
            <a:headEnd/>
            <a:tailEnd/>
          </a:ln>
        </p:spPr>
      </p:pic>
      <p:pic>
        <p:nvPicPr>
          <p:cNvPr id="31" name="Picture 1" descr="F:\McGraw-Hill\Burdge - Atoms First\Images\Chapter05\bur11161_05003ab.jpg">
            <a:extLst>
              <a:ext uri="{FF2B5EF4-FFF2-40B4-BE49-F238E27FC236}">
                <a16:creationId xmlns:a16="http://schemas.microsoft.com/office/drawing/2014/main" id="{353631B9-CB00-43F2-BB6B-9714E4234768}"/>
              </a:ext>
            </a:extLst>
          </p:cNvPr>
          <p:cNvPicPr>
            <a:picLocks noChangeAspect="1" noChangeArrowheads="1"/>
          </p:cNvPicPr>
          <p:nvPr/>
        </p:nvPicPr>
        <p:blipFill>
          <a:blip r:embed="rId3"/>
          <a:srcRect t="52441" b="2983"/>
          <a:stretch>
            <a:fillRect/>
          </a:stretch>
        </p:blipFill>
        <p:spPr bwMode="auto">
          <a:xfrm>
            <a:off x="55641" y="3807551"/>
            <a:ext cx="4864608" cy="1943204"/>
          </a:xfrm>
          <a:prstGeom prst="rect">
            <a:avLst/>
          </a:prstGeom>
          <a:noFill/>
          <a:ln w="9525">
            <a:noFill/>
            <a:miter lim="800000"/>
            <a:headEnd/>
            <a:tailEnd/>
          </a:ln>
        </p:spPr>
      </p:pic>
      <mc:AlternateContent xmlns:mc="http://schemas.openxmlformats.org/markup-compatibility/2006" xmlns:a14="http://schemas.microsoft.com/office/drawing/2010/main">
        <mc:Choice Requires="a14">
          <p:graphicFrame>
            <p:nvGraphicFramePr>
              <p:cNvPr id="13" name="Table 21">
                <a:extLst>
                  <a:ext uri="{FF2B5EF4-FFF2-40B4-BE49-F238E27FC236}">
                    <a16:creationId xmlns:a16="http://schemas.microsoft.com/office/drawing/2014/main" id="{DE421B28-52F5-4912-B6F7-09A92C5F9FF6}"/>
                  </a:ext>
                </a:extLst>
              </p:cNvPr>
              <p:cNvGraphicFramePr>
                <a:graphicFrameLocks noGrp="1"/>
              </p:cNvGraphicFramePr>
              <p:nvPr>
                <p:extLst>
                  <p:ext uri="{D42A27DB-BD31-4B8C-83A1-F6EECF244321}">
                    <p14:modId xmlns:p14="http://schemas.microsoft.com/office/powerpoint/2010/main" val="3244853461"/>
                  </p:ext>
                </p:extLst>
              </p:nvPr>
            </p:nvGraphicFramePr>
            <p:xfrm>
              <a:off x="5030093" y="1623220"/>
              <a:ext cx="3980557" cy="4124960"/>
            </p:xfrm>
            <a:graphic>
              <a:graphicData uri="http://schemas.openxmlformats.org/drawingml/2006/table">
                <a:tbl>
                  <a:tblPr firstRow="1" bandRow="1">
                    <a:tableStyleId>{5C22544A-7EE6-4342-B048-85BDC9FD1C3A}</a:tableStyleId>
                  </a:tblPr>
                  <a:tblGrid>
                    <a:gridCol w="1189794">
                      <a:extLst>
                        <a:ext uri="{9D8B030D-6E8A-4147-A177-3AD203B41FA5}">
                          <a16:colId xmlns:a16="http://schemas.microsoft.com/office/drawing/2014/main" val="2329404265"/>
                        </a:ext>
                      </a:extLst>
                    </a:gridCol>
                    <a:gridCol w="1571563">
                      <a:extLst>
                        <a:ext uri="{9D8B030D-6E8A-4147-A177-3AD203B41FA5}">
                          <a16:colId xmlns:a16="http://schemas.microsoft.com/office/drawing/2014/main" val="3334008178"/>
                        </a:ext>
                      </a:extLst>
                    </a:gridCol>
                    <a:gridCol w="1219200">
                      <a:extLst>
                        <a:ext uri="{9D8B030D-6E8A-4147-A177-3AD203B41FA5}">
                          <a16:colId xmlns:a16="http://schemas.microsoft.com/office/drawing/2014/main" val="829524742"/>
                        </a:ext>
                      </a:extLst>
                    </a:gridCol>
                  </a:tblGrid>
                  <a:tr h="370840">
                    <a:tc gridSpan="3">
                      <a:txBody>
                        <a:bodyPr/>
                        <a:lstStyle/>
                        <a:p>
                          <a:pPr algn="ctr"/>
                          <a:r>
                            <a:rPr lang="en-US" sz="1600" dirty="0">
                              <a:solidFill>
                                <a:schemeClr val="tx1">
                                  <a:lumMod val="75000"/>
                                  <a:lumOff val="25000"/>
                                </a:schemeClr>
                              </a:solidFill>
                              <a:latin typeface="Gill Sans MT" panose="020B0502020104020203" pitchFamily="34" charset="0"/>
                            </a:rPr>
                            <a:t>Lattice Energies of Selected Ionic Compounds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82109015"/>
                      </a:ext>
                    </a:extLst>
                  </a:tr>
                  <a:tr h="370840">
                    <a:tc>
                      <a:txBody>
                        <a:bodyPr/>
                        <a:lstStyle/>
                        <a:p>
                          <a:pPr algn="ctr"/>
                          <a:r>
                            <a:rPr lang="en-US" sz="1600" dirty="0">
                              <a:solidFill>
                                <a:schemeClr val="tx1">
                                  <a:lumMod val="75000"/>
                                  <a:lumOff val="25000"/>
                                </a:schemeClr>
                              </a:solidFill>
                              <a:latin typeface="Gill Sans MT" panose="020B0502020104020203" pitchFamily="34" charset="0"/>
                            </a:rPr>
                            <a:t>Compound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Lattice Energy (kJ/mol)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Melting Point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599042"/>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LiF</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845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819829"/>
                      </a:ext>
                    </a:extLst>
                  </a:tr>
                  <a:tr h="370840">
                    <a:tc>
                      <a:txBody>
                        <a:bodyPr/>
                        <a:lstStyle/>
                        <a:p>
                          <a:pPr algn="ctr"/>
                          <a:r>
                            <a:rPr lang="en-US" sz="1600" dirty="0">
                              <a:solidFill>
                                <a:schemeClr val="tx1">
                                  <a:lumMod val="75000"/>
                                  <a:lumOff val="25000"/>
                                </a:schemeClr>
                              </a:solidFill>
                              <a:latin typeface="Gill Sans MT" panose="020B0502020104020203" pitchFamily="34" charset="0"/>
                            </a:rPr>
                            <a:t>LiCl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41524"/>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LiBr</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550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030491"/>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LiI</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61213"/>
                      </a:ext>
                    </a:extLst>
                  </a:tr>
                  <a:tr h="370840">
                    <a:tc>
                      <a:txBody>
                        <a:bodyPr/>
                        <a:lstStyle/>
                        <a:p>
                          <a:pPr algn="ctr"/>
                          <a:r>
                            <a:rPr lang="en-US" sz="1600" dirty="0">
                              <a:solidFill>
                                <a:schemeClr val="tx1">
                                  <a:lumMod val="75000"/>
                                  <a:lumOff val="25000"/>
                                </a:schemeClr>
                              </a:solidFill>
                              <a:latin typeface="Gill Sans MT" panose="020B0502020104020203" pitchFamily="34" charset="0"/>
                            </a:rPr>
                            <a:t>NaCl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469588"/>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KCl</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699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744251"/>
                      </a:ext>
                    </a:extLst>
                  </a:tr>
                  <a:tr h="370840">
                    <a:tc>
                      <a:txBody>
                        <a:bodyPr/>
                        <a:lstStyle/>
                        <a:p>
                          <a:pPr algn="ctr"/>
                          <a:r>
                            <a:rPr lang="en-US" sz="1600" dirty="0">
                              <a:solidFill>
                                <a:schemeClr val="tx1">
                                  <a:lumMod val="75000"/>
                                  <a:lumOff val="25000"/>
                                </a:schemeClr>
                              </a:solidFill>
                              <a:latin typeface="Gill Sans MT" panose="020B0502020104020203" pitchFamily="34" charset="0"/>
                            </a:rPr>
                            <a:t>MgO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3890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2800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142937"/>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ScN</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&gt;3000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11333"/>
                      </a:ext>
                    </a:extLst>
                  </a:tr>
                </a:tbl>
              </a:graphicData>
            </a:graphic>
          </p:graphicFrame>
        </mc:Choice>
        <mc:Fallback xmlns="">
          <p:graphicFrame>
            <p:nvGraphicFramePr>
              <p:cNvPr id="13" name="Table 21">
                <a:extLst>
                  <a:ext uri="{FF2B5EF4-FFF2-40B4-BE49-F238E27FC236}">
                    <a16:creationId xmlns:a16="http://schemas.microsoft.com/office/drawing/2014/main" id="{DE421B28-52F5-4912-B6F7-09A92C5F9FF6}"/>
                  </a:ext>
                </a:extLst>
              </p:cNvPr>
              <p:cNvGraphicFramePr>
                <a:graphicFrameLocks noGrp="1"/>
              </p:cNvGraphicFramePr>
              <p:nvPr>
                <p:extLst>
                  <p:ext uri="{D42A27DB-BD31-4B8C-83A1-F6EECF244321}">
                    <p14:modId xmlns:p14="http://schemas.microsoft.com/office/powerpoint/2010/main" val="3244853461"/>
                  </p:ext>
                </p:extLst>
              </p:nvPr>
            </p:nvGraphicFramePr>
            <p:xfrm>
              <a:off x="5030093" y="1623220"/>
              <a:ext cx="3980557" cy="4124960"/>
            </p:xfrm>
            <a:graphic>
              <a:graphicData uri="http://schemas.openxmlformats.org/drawingml/2006/table">
                <a:tbl>
                  <a:tblPr firstRow="1" bandRow="1">
                    <a:tableStyleId>{5C22544A-7EE6-4342-B048-85BDC9FD1C3A}</a:tableStyleId>
                  </a:tblPr>
                  <a:tblGrid>
                    <a:gridCol w="1189794">
                      <a:extLst>
                        <a:ext uri="{9D8B030D-6E8A-4147-A177-3AD203B41FA5}">
                          <a16:colId xmlns:a16="http://schemas.microsoft.com/office/drawing/2014/main" val="2329404265"/>
                        </a:ext>
                      </a:extLst>
                    </a:gridCol>
                    <a:gridCol w="1571563">
                      <a:extLst>
                        <a:ext uri="{9D8B030D-6E8A-4147-A177-3AD203B41FA5}">
                          <a16:colId xmlns:a16="http://schemas.microsoft.com/office/drawing/2014/main" val="3334008178"/>
                        </a:ext>
                      </a:extLst>
                    </a:gridCol>
                    <a:gridCol w="1219200">
                      <a:extLst>
                        <a:ext uri="{9D8B030D-6E8A-4147-A177-3AD203B41FA5}">
                          <a16:colId xmlns:a16="http://schemas.microsoft.com/office/drawing/2014/main" val="829524742"/>
                        </a:ext>
                      </a:extLst>
                    </a:gridCol>
                  </a:tblGrid>
                  <a:tr h="579120">
                    <a:tc gridSpan="3">
                      <a:txBody>
                        <a:bodyPr/>
                        <a:lstStyle/>
                        <a:p>
                          <a:pPr algn="ctr"/>
                          <a:r>
                            <a:rPr lang="en-US" sz="1600" dirty="0">
                              <a:solidFill>
                                <a:schemeClr val="tx1">
                                  <a:lumMod val="75000"/>
                                  <a:lumOff val="25000"/>
                                </a:schemeClr>
                              </a:solidFill>
                              <a:latin typeface="Gill Sans MT" panose="020B0502020104020203" pitchFamily="34" charset="0"/>
                            </a:rPr>
                            <a:t>Lattice Energies of Selected Ionic Compounds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82109015"/>
                      </a:ext>
                    </a:extLst>
                  </a:tr>
                  <a:tr h="579120">
                    <a:tc>
                      <a:txBody>
                        <a:bodyPr/>
                        <a:lstStyle/>
                        <a:p>
                          <a:pPr algn="ctr"/>
                          <a:r>
                            <a:rPr lang="en-US" sz="1600" dirty="0">
                              <a:solidFill>
                                <a:schemeClr val="tx1">
                                  <a:lumMod val="75000"/>
                                  <a:lumOff val="25000"/>
                                </a:schemeClr>
                              </a:solidFill>
                              <a:latin typeface="Gill Sans MT" panose="020B0502020104020203" pitchFamily="34" charset="0"/>
                            </a:rPr>
                            <a:t>Compound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Lattice Energy (kJ/mol)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7500" t="-103158" r="-1000" b="-523158"/>
                          </a:stretch>
                        </a:blipFill>
                      </a:tcPr>
                    </a:tc>
                    <a:extLst>
                      <a:ext uri="{0D108BD9-81ED-4DB2-BD59-A6C34878D82A}">
                        <a16:rowId xmlns:a16="http://schemas.microsoft.com/office/drawing/2014/main" val="1150599042"/>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LiF</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845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819829"/>
                      </a:ext>
                    </a:extLst>
                  </a:tr>
                  <a:tr h="370840">
                    <a:tc>
                      <a:txBody>
                        <a:bodyPr/>
                        <a:lstStyle/>
                        <a:p>
                          <a:pPr algn="ctr"/>
                          <a:r>
                            <a:rPr lang="en-US" sz="1600" dirty="0">
                              <a:solidFill>
                                <a:schemeClr val="tx1">
                                  <a:lumMod val="75000"/>
                                  <a:lumOff val="25000"/>
                                </a:schemeClr>
                              </a:solidFill>
                              <a:latin typeface="Gill Sans MT" panose="020B0502020104020203" pitchFamily="34" charset="0"/>
                            </a:rPr>
                            <a:t>LiCl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41524"/>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LiBr</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550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030491"/>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LiI</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61213"/>
                      </a:ext>
                    </a:extLst>
                  </a:tr>
                  <a:tr h="370840">
                    <a:tc>
                      <a:txBody>
                        <a:bodyPr/>
                        <a:lstStyle/>
                        <a:p>
                          <a:pPr algn="ctr"/>
                          <a:r>
                            <a:rPr lang="en-US" sz="1600" dirty="0">
                              <a:solidFill>
                                <a:schemeClr val="tx1">
                                  <a:lumMod val="75000"/>
                                  <a:lumOff val="25000"/>
                                </a:schemeClr>
                              </a:solidFill>
                              <a:latin typeface="Gill Sans MT" panose="020B0502020104020203" pitchFamily="34" charset="0"/>
                            </a:rPr>
                            <a:t>NaCl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469588"/>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KCl</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699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744251"/>
                      </a:ext>
                    </a:extLst>
                  </a:tr>
                  <a:tr h="370840">
                    <a:tc>
                      <a:txBody>
                        <a:bodyPr/>
                        <a:lstStyle/>
                        <a:p>
                          <a:pPr algn="ctr"/>
                          <a:r>
                            <a:rPr lang="en-US" sz="1600" dirty="0">
                              <a:solidFill>
                                <a:schemeClr val="tx1">
                                  <a:lumMod val="75000"/>
                                  <a:lumOff val="25000"/>
                                </a:schemeClr>
                              </a:solidFill>
                              <a:latin typeface="Gill Sans MT" panose="020B0502020104020203" pitchFamily="34" charset="0"/>
                            </a:rPr>
                            <a:t>MgO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3890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2800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142937"/>
                      </a:ext>
                    </a:extLst>
                  </a:tr>
                  <a:tr h="370840">
                    <a:tc>
                      <a:txBody>
                        <a:bodyPr/>
                        <a:lstStyle/>
                        <a:p>
                          <a:pPr algn="ctr"/>
                          <a:r>
                            <a:rPr lang="en-US" sz="1600" dirty="0" err="1">
                              <a:solidFill>
                                <a:schemeClr val="tx1">
                                  <a:lumMod val="75000"/>
                                  <a:lumOff val="25000"/>
                                </a:schemeClr>
                              </a:solidFill>
                              <a:latin typeface="Gill Sans MT" panose="020B0502020104020203" pitchFamily="34" charset="0"/>
                            </a:rPr>
                            <a:t>ScN</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&gt;3000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11333"/>
                      </a:ext>
                    </a:extLst>
                  </a:tr>
                </a:tbl>
              </a:graphicData>
            </a:graphic>
          </p:graphicFrame>
        </mc:Fallback>
      </mc:AlternateContent>
    </p:spTree>
    <p:extLst>
      <p:ext uri="{BB962C8B-B14F-4D97-AF65-F5344CB8AC3E}">
        <p14:creationId xmlns:p14="http://schemas.microsoft.com/office/powerpoint/2010/main" val="1066315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50</a:t>
            </a:fld>
            <a:endParaRPr lang="en-US" dirty="0">
              <a:solidFill>
                <a:schemeClr val="bg1"/>
              </a:solidFill>
            </a:endParaRPr>
          </a:p>
        </p:txBody>
      </p:sp>
      <p:sp>
        <p:nvSpPr>
          <p:cNvPr id="8" name="Rectangle 2">
            <a:extLst>
              <a:ext uri="{FF2B5EF4-FFF2-40B4-BE49-F238E27FC236}">
                <a16:creationId xmlns:a16="http://schemas.microsoft.com/office/drawing/2014/main" id="{24D88833-2279-4954-B20F-6A0E8338523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Resonance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19">
            <a:extLst>
              <a:ext uri="{FF2B5EF4-FFF2-40B4-BE49-F238E27FC236}">
                <a16:creationId xmlns:a16="http://schemas.microsoft.com/office/drawing/2014/main" id="{B08CC4DC-FCC8-4BBC-A32E-6C2E30E27938}"/>
              </a:ext>
            </a:extLst>
          </p:cNvPr>
          <p:cNvSpPr txBox="1">
            <a:spLocks noChangeArrowheads="1"/>
          </p:cNvSpPr>
          <p:nvPr/>
        </p:nvSpPr>
        <p:spPr bwMode="auto">
          <a:xfrm rot="10800000" flipH="1">
            <a:off x="6520439" y="2775156"/>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10" name="TextBox 19">
            <a:extLst>
              <a:ext uri="{FF2B5EF4-FFF2-40B4-BE49-F238E27FC236}">
                <a16:creationId xmlns:a16="http://schemas.microsoft.com/office/drawing/2014/main" id="{D4FAA382-3B8A-4014-8533-3E14D7290102}"/>
              </a:ext>
            </a:extLst>
          </p:cNvPr>
          <p:cNvSpPr txBox="1">
            <a:spLocks noChangeArrowheads="1"/>
          </p:cNvSpPr>
          <p:nvPr/>
        </p:nvSpPr>
        <p:spPr bwMode="auto">
          <a:xfrm rot="5400000" flipH="1">
            <a:off x="6675601" y="2611650"/>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11" name="TextBox 19">
            <a:extLst>
              <a:ext uri="{FF2B5EF4-FFF2-40B4-BE49-F238E27FC236}">
                <a16:creationId xmlns:a16="http://schemas.microsoft.com/office/drawing/2014/main" id="{96513E35-4336-4CDD-856D-03CF57AE85D0}"/>
              </a:ext>
            </a:extLst>
          </p:cNvPr>
          <p:cNvSpPr txBox="1">
            <a:spLocks noChangeArrowheads="1"/>
          </p:cNvSpPr>
          <p:nvPr/>
        </p:nvSpPr>
        <p:spPr bwMode="auto">
          <a:xfrm rot="10800000" flipH="1">
            <a:off x="5296663" y="2775155"/>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13" name="TextBox 19">
            <a:extLst>
              <a:ext uri="{FF2B5EF4-FFF2-40B4-BE49-F238E27FC236}">
                <a16:creationId xmlns:a16="http://schemas.microsoft.com/office/drawing/2014/main" id="{C9734AE0-06B9-4EA2-ADC6-C7A66105B067}"/>
              </a:ext>
            </a:extLst>
          </p:cNvPr>
          <p:cNvSpPr txBox="1">
            <a:spLocks noChangeArrowheads="1"/>
          </p:cNvSpPr>
          <p:nvPr/>
        </p:nvSpPr>
        <p:spPr bwMode="auto">
          <a:xfrm rot="5400000" flipH="1">
            <a:off x="5077167" y="2605604"/>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14" name="TextBox 16">
            <a:extLst>
              <a:ext uri="{FF2B5EF4-FFF2-40B4-BE49-F238E27FC236}">
                <a16:creationId xmlns:a16="http://schemas.microsoft.com/office/drawing/2014/main" id="{A2417139-675F-4DF9-B789-2AD6BD12F3F9}"/>
              </a:ext>
            </a:extLst>
          </p:cNvPr>
          <p:cNvSpPr txBox="1">
            <a:spLocks noChangeArrowheads="1"/>
          </p:cNvSpPr>
          <p:nvPr/>
        </p:nvSpPr>
        <p:spPr bwMode="auto">
          <a:xfrm>
            <a:off x="5239785" y="2653580"/>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15" name="TextBox 17">
            <a:extLst>
              <a:ext uri="{FF2B5EF4-FFF2-40B4-BE49-F238E27FC236}">
                <a16:creationId xmlns:a16="http://schemas.microsoft.com/office/drawing/2014/main" id="{A9EFF57F-7EC0-43E6-AEC1-F7545D9C4703}"/>
              </a:ext>
            </a:extLst>
          </p:cNvPr>
          <p:cNvSpPr txBox="1">
            <a:spLocks noChangeArrowheads="1"/>
          </p:cNvSpPr>
          <p:nvPr/>
        </p:nvSpPr>
        <p:spPr bwMode="auto">
          <a:xfrm>
            <a:off x="5849454" y="2653580"/>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16" name="TextBox 18">
            <a:extLst>
              <a:ext uri="{FF2B5EF4-FFF2-40B4-BE49-F238E27FC236}">
                <a16:creationId xmlns:a16="http://schemas.microsoft.com/office/drawing/2014/main" id="{48FBC8E5-A8FF-4C14-B580-56A19C9F472A}"/>
              </a:ext>
            </a:extLst>
          </p:cNvPr>
          <p:cNvSpPr txBox="1">
            <a:spLocks noChangeArrowheads="1"/>
          </p:cNvSpPr>
          <p:nvPr/>
        </p:nvSpPr>
        <p:spPr bwMode="auto">
          <a:xfrm>
            <a:off x="6459123" y="2649764"/>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cxnSp>
        <p:nvCxnSpPr>
          <p:cNvPr id="17" name="Straight Connector 16">
            <a:extLst>
              <a:ext uri="{FF2B5EF4-FFF2-40B4-BE49-F238E27FC236}">
                <a16:creationId xmlns:a16="http://schemas.microsoft.com/office/drawing/2014/main" id="{B0EB9382-057F-486D-9529-BA0AB1A1EF42}"/>
              </a:ext>
            </a:extLst>
          </p:cNvPr>
          <p:cNvCxnSpPr/>
          <p:nvPr/>
        </p:nvCxnSpPr>
        <p:spPr>
          <a:xfrm>
            <a:off x="5695567" y="282581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9C560-CDF4-40FF-A207-3950B70F25B8}"/>
              </a:ext>
            </a:extLst>
          </p:cNvPr>
          <p:cNvCxnSpPr/>
          <p:nvPr/>
        </p:nvCxnSpPr>
        <p:spPr>
          <a:xfrm>
            <a:off x="6309451" y="2843638"/>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Table 9">
            <a:extLst>
              <a:ext uri="{FF2B5EF4-FFF2-40B4-BE49-F238E27FC236}">
                <a16:creationId xmlns:a16="http://schemas.microsoft.com/office/drawing/2014/main" id="{EA299BC0-EB35-403A-800E-F974FA624139}"/>
              </a:ext>
            </a:extLst>
          </p:cNvPr>
          <p:cNvGraphicFramePr>
            <a:graphicFrameLocks noGrp="1"/>
          </p:cNvGraphicFramePr>
          <p:nvPr>
            <p:extLst>
              <p:ext uri="{D42A27DB-BD31-4B8C-83A1-F6EECF244321}">
                <p14:modId xmlns:p14="http://schemas.microsoft.com/office/powerpoint/2010/main" val="2138110617"/>
              </p:ext>
            </p:extLst>
          </p:nvPr>
        </p:nvGraphicFramePr>
        <p:xfrm>
          <a:off x="-11754" y="2976196"/>
          <a:ext cx="3476444" cy="670560"/>
        </p:xfrm>
        <a:graphic>
          <a:graphicData uri="http://schemas.openxmlformats.org/drawingml/2006/table">
            <a:tbl>
              <a:tblPr firstRow="1" bandRow="1">
                <a:tableStyleId>{5C22544A-7EE6-4342-B048-85BDC9FD1C3A}</a:tableStyleId>
              </a:tblPr>
              <a:tblGrid>
                <a:gridCol w="904055">
                  <a:extLst>
                    <a:ext uri="{9D8B030D-6E8A-4147-A177-3AD203B41FA5}">
                      <a16:colId xmlns:a16="http://schemas.microsoft.com/office/drawing/2014/main" val="2150372492"/>
                    </a:ext>
                  </a:extLst>
                </a:gridCol>
                <a:gridCol w="240730">
                  <a:extLst>
                    <a:ext uri="{9D8B030D-6E8A-4147-A177-3AD203B41FA5}">
                      <a16:colId xmlns:a16="http://schemas.microsoft.com/office/drawing/2014/main" val="4289607609"/>
                    </a:ext>
                  </a:extLst>
                </a:gridCol>
                <a:gridCol w="264255">
                  <a:extLst>
                    <a:ext uri="{9D8B030D-6E8A-4147-A177-3AD203B41FA5}">
                      <a16:colId xmlns:a16="http://schemas.microsoft.com/office/drawing/2014/main" val="1786926526"/>
                    </a:ext>
                  </a:extLst>
                </a:gridCol>
                <a:gridCol w="279799">
                  <a:extLst>
                    <a:ext uri="{9D8B030D-6E8A-4147-A177-3AD203B41FA5}">
                      <a16:colId xmlns:a16="http://schemas.microsoft.com/office/drawing/2014/main" val="2827291827"/>
                    </a:ext>
                  </a:extLst>
                </a:gridCol>
                <a:gridCol w="208280">
                  <a:extLst>
                    <a:ext uri="{9D8B030D-6E8A-4147-A177-3AD203B41FA5}">
                      <a16:colId xmlns:a16="http://schemas.microsoft.com/office/drawing/2014/main" val="3136246117"/>
                    </a:ext>
                  </a:extLst>
                </a:gridCol>
                <a:gridCol w="514452">
                  <a:extLst>
                    <a:ext uri="{9D8B030D-6E8A-4147-A177-3AD203B41FA5}">
                      <a16:colId xmlns:a16="http://schemas.microsoft.com/office/drawing/2014/main" val="1298301755"/>
                    </a:ext>
                  </a:extLst>
                </a:gridCol>
                <a:gridCol w="1064873">
                  <a:extLst>
                    <a:ext uri="{9D8B030D-6E8A-4147-A177-3AD203B41FA5}">
                      <a16:colId xmlns:a16="http://schemas.microsoft.com/office/drawing/2014/main" val="288272819"/>
                    </a:ext>
                  </a:extLst>
                </a:gridCol>
              </a:tblGrid>
              <a:tr h="182880">
                <a:tc>
                  <a:txBody>
                    <a:bodyPr/>
                    <a:lstStyle/>
                    <a:p>
                      <a:r>
                        <a:rPr lang="en-US" sz="1600" dirty="0">
                          <a:solidFill>
                            <a:srgbClr val="67AEB6"/>
                          </a:solidFill>
                          <a:latin typeface="Gill Sans MT" panose="020B0502020104020203" pitchFamily="34" charset="0"/>
                        </a:rPr>
                        <a:t>O:</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67AEB6"/>
                          </a:solidFill>
                          <a:latin typeface="Gill Sans MT" panose="020B0502020104020203"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67AEB6"/>
                          </a:solidFill>
                          <a:latin typeface="Gill Sans MT" panose="020B0502020104020203" pitchFamily="34" charset="0"/>
                        </a:rPr>
                        <a:t>x</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67AEB6"/>
                          </a:solidFill>
                          <a:latin typeface="Gill Sans MT" panose="020B0502020104020203" pitchFamily="34"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67AEB6"/>
                          </a:solidFill>
                          <a:latin typeface="Gill Sans MT" panose="020B0502020104020203" pitchFamily="34" charset="0"/>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solidFill>
                            <a:srgbClr val="67AEB6"/>
                          </a:solidFill>
                          <a:latin typeface="Gill Sans MT" panose="020B0502020104020203" pitchFamily="34" charset="0"/>
                        </a:rPr>
                        <a:t>18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aseline="0" dirty="0">
                          <a:solidFill>
                            <a:srgbClr val="67AEB6"/>
                          </a:solidFill>
                          <a:latin typeface="Gill Sans MT" panose="020B0502020104020203" pitchFamily="34" charset="0"/>
                        </a:rPr>
                        <a:t>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2335847"/>
                  </a:ext>
                </a:extLst>
              </a:tr>
              <a:tr h="182880">
                <a:tc gridSpan="5">
                  <a:txBody>
                    <a:bodyPr/>
                    <a:lstStyle/>
                    <a:p>
                      <a:pPr algn="l"/>
                      <a:r>
                        <a:rPr lang="en-US" sz="1600" dirty="0">
                          <a:solidFill>
                            <a:srgbClr val="67AEB6"/>
                          </a:solidFill>
                          <a:latin typeface="Gill Sans MT" panose="020B0502020104020203" pitchFamily="34" charset="0"/>
                        </a:rPr>
                        <a:t>Total:</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r"/>
                      <a:r>
                        <a:rPr lang="en-US" sz="1600" dirty="0">
                          <a:solidFill>
                            <a:srgbClr val="67AEB6"/>
                          </a:solidFill>
                          <a:latin typeface="Gill Sans MT" panose="020B0502020104020203" pitchFamily="34" charset="0"/>
                        </a:rPr>
                        <a:t>18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67AEB6"/>
                          </a:solidFill>
                          <a:latin typeface="Gill Sans MT" panose="020B0502020104020203" pitchFamily="34" charset="0"/>
                        </a:rPr>
                        <a:t>Valence 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6094745"/>
                  </a:ext>
                </a:extLst>
              </a:tr>
            </a:tbl>
          </a:graphicData>
        </a:graphic>
      </p:graphicFrame>
      <p:sp>
        <p:nvSpPr>
          <p:cNvPr id="58" name="TextBox 19">
            <a:extLst>
              <a:ext uri="{FF2B5EF4-FFF2-40B4-BE49-F238E27FC236}">
                <a16:creationId xmlns:a16="http://schemas.microsoft.com/office/drawing/2014/main" id="{FCC0D507-32C6-44E9-B0A3-02BEE905AE02}"/>
              </a:ext>
            </a:extLst>
          </p:cNvPr>
          <p:cNvSpPr txBox="1">
            <a:spLocks noChangeArrowheads="1"/>
          </p:cNvSpPr>
          <p:nvPr/>
        </p:nvSpPr>
        <p:spPr bwMode="auto">
          <a:xfrm rot="10800000" flipH="1">
            <a:off x="5293645" y="2382027"/>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59" name="TextBox 19">
            <a:extLst>
              <a:ext uri="{FF2B5EF4-FFF2-40B4-BE49-F238E27FC236}">
                <a16:creationId xmlns:a16="http://schemas.microsoft.com/office/drawing/2014/main" id="{42BDADB1-4BCB-4C1A-B639-421D4CA453D1}"/>
              </a:ext>
            </a:extLst>
          </p:cNvPr>
          <p:cNvSpPr txBox="1">
            <a:spLocks noChangeArrowheads="1"/>
          </p:cNvSpPr>
          <p:nvPr/>
        </p:nvSpPr>
        <p:spPr bwMode="auto">
          <a:xfrm rot="10800000" flipH="1">
            <a:off x="6524877" y="2386304"/>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60" name="TextBox 17">
            <a:extLst>
              <a:ext uri="{FF2B5EF4-FFF2-40B4-BE49-F238E27FC236}">
                <a16:creationId xmlns:a16="http://schemas.microsoft.com/office/drawing/2014/main" id="{2102F2C3-CDB9-4252-81BF-D1DB6B7F9FF3}"/>
              </a:ext>
            </a:extLst>
          </p:cNvPr>
          <p:cNvSpPr txBox="1">
            <a:spLocks noChangeArrowheads="1"/>
          </p:cNvSpPr>
          <p:nvPr/>
        </p:nvSpPr>
        <p:spPr bwMode="auto">
          <a:xfrm>
            <a:off x="5237298" y="2718087"/>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1</a:t>
            </a:r>
          </a:p>
        </p:txBody>
      </p:sp>
      <p:sp>
        <p:nvSpPr>
          <p:cNvPr id="61" name="TextBox 17">
            <a:extLst>
              <a:ext uri="{FF2B5EF4-FFF2-40B4-BE49-F238E27FC236}">
                <a16:creationId xmlns:a16="http://schemas.microsoft.com/office/drawing/2014/main" id="{74BE6CD8-FF81-499A-9C3E-B2DA463ECD34}"/>
              </a:ext>
            </a:extLst>
          </p:cNvPr>
          <p:cNvSpPr txBox="1">
            <a:spLocks noChangeArrowheads="1"/>
          </p:cNvSpPr>
          <p:nvPr/>
        </p:nvSpPr>
        <p:spPr bwMode="auto">
          <a:xfrm>
            <a:off x="5849985" y="2712321"/>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2</a:t>
            </a:r>
          </a:p>
        </p:txBody>
      </p:sp>
      <p:sp>
        <p:nvSpPr>
          <p:cNvPr id="62" name="TextBox 17">
            <a:extLst>
              <a:ext uri="{FF2B5EF4-FFF2-40B4-BE49-F238E27FC236}">
                <a16:creationId xmlns:a16="http://schemas.microsoft.com/office/drawing/2014/main" id="{DF4E0F70-5557-4AC4-9C1E-FF2233B1BFBD}"/>
              </a:ext>
            </a:extLst>
          </p:cNvPr>
          <p:cNvSpPr txBox="1">
            <a:spLocks noChangeArrowheads="1"/>
          </p:cNvSpPr>
          <p:nvPr/>
        </p:nvSpPr>
        <p:spPr bwMode="auto">
          <a:xfrm>
            <a:off x="6460978" y="2712321"/>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3</a:t>
            </a:r>
          </a:p>
        </p:txBody>
      </p:sp>
      <p:cxnSp>
        <p:nvCxnSpPr>
          <p:cNvPr id="64" name="Straight Arrow Connector 63">
            <a:extLst>
              <a:ext uri="{FF2B5EF4-FFF2-40B4-BE49-F238E27FC236}">
                <a16:creationId xmlns:a16="http://schemas.microsoft.com/office/drawing/2014/main" id="{C38D5C59-3CA7-4835-B806-18929241214D}"/>
              </a:ext>
            </a:extLst>
          </p:cNvPr>
          <p:cNvCxnSpPr/>
          <p:nvPr/>
        </p:nvCxnSpPr>
        <p:spPr>
          <a:xfrm>
            <a:off x="5532636" y="3683369"/>
            <a:ext cx="1186551" cy="0"/>
          </a:xfrm>
          <a:prstGeom prst="straightConnector1">
            <a:avLst/>
          </a:prstGeom>
          <a:ln w="381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222AB97-BF19-4E0B-BDC8-FCAD85D9F123}"/>
              </a:ext>
            </a:extLst>
          </p:cNvPr>
          <p:cNvCxnSpPr>
            <a:cxnSpLocks/>
            <a:stCxn id="60" idx="1"/>
          </p:cNvCxnSpPr>
          <p:nvPr/>
        </p:nvCxnSpPr>
        <p:spPr>
          <a:xfrm flipH="1">
            <a:off x="4242581" y="2863961"/>
            <a:ext cx="994717" cy="613186"/>
          </a:xfrm>
          <a:prstGeom prst="straightConnector1">
            <a:avLst/>
          </a:prstGeom>
          <a:ln w="19050">
            <a:solidFill>
              <a:srgbClr val="E47588"/>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DE01B6A-BA7B-4D32-8F01-AFEEFD15A70F}"/>
              </a:ext>
            </a:extLst>
          </p:cNvPr>
          <p:cNvGrpSpPr/>
          <p:nvPr/>
        </p:nvGrpSpPr>
        <p:grpSpPr>
          <a:xfrm>
            <a:off x="3637228" y="3229813"/>
            <a:ext cx="1971132" cy="825514"/>
            <a:chOff x="1298025" y="2697857"/>
            <a:chExt cx="1971132" cy="825514"/>
          </a:xfrm>
        </p:grpSpPr>
        <p:grpSp>
          <p:nvGrpSpPr>
            <p:cNvPr id="19" name="Group 18">
              <a:extLst>
                <a:ext uri="{FF2B5EF4-FFF2-40B4-BE49-F238E27FC236}">
                  <a16:creationId xmlns:a16="http://schemas.microsoft.com/office/drawing/2014/main" id="{C6291D92-2639-4072-B2AE-9FD42428EAA0}"/>
                </a:ext>
              </a:extLst>
            </p:cNvPr>
            <p:cNvGrpSpPr/>
            <p:nvPr/>
          </p:nvGrpSpPr>
          <p:grpSpPr>
            <a:xfrm>
              <a:off x="1298025" y="2697857"/>
              <a:ext cx="1971132" cy="825514"/>
              <a:chOff x="3698975" y="3599819"/>
              <a:chExt cx="1971132" cy="825514"/>
            </a:xfrm>
          </p:grpSpPr>
          <p:sp>
            <p:nvSpPr>
              <p:cNvPr id="20" name="TextBox 19">
                <a:extLst>
                  <a:ext uri="{FF2B5EF4-FFF2-40B4-BE49-F238E27FC236}">
                    <a16:creationId xmlns:a16="http://schemas.microsoft.com/office/drawing/2014/main" id="{D9E75D07-95EB-4A2C-9CBA-D90AA1F6448A}"/>
                  </a:ext>
                </a:extLst>
              </p:cNvPr>
              <p:cNvSpPr txBox="1">
                <a:spLocks noChangeArrowheads="1"/>
              </p:cNvSpPr>
              <p:nvPr/>
            </p:nvSpPr>
            <p:spPr bwMode="auto">
              <a:xfrm rot="5400000" flipH="1">
                <a:off x="5205919" y="3820488"/>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21" name="TextBox 19">
                <a:extLst>
                  <a:ext uri="{FF2B5EF4-FFF2-40B4-BE49-F238E27FC236}">
                    <a16:creationId xmlns:a16="http://schemas.microsoft.com/office/drawing/2014/main" id="{BCE2765A-1A8B-4B35-8DDB-73A671FDAB95}"/>
                  </a:ext>
                </a:extLst>
              </p:cNvPr>
              <p:cNvSpPr txBox="1">
                <a:spLocks noChangeArrowheads="1"/>
              </p:cNvSpPr>
              <p:nvPr/>
            </p:nvSpPr>
            <p:spPr bwMode="auto">
              <a:xfrm rot="12831663" flipH="1">
                <a:off x="3725684" y="3949017"/>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grpSp>
            <p:nvGrpSpPr>
              <p:cNvPr id="22" name="Group 21">
                <a:extLst>
                  <a:ext uri="{FF2B5EF4-FFF2-40B4-BE49-F238E27FC236}">
                    <a16:creationId xmlns:a16="http://schemas.microsoft.com/office/drawing/2014/main" id="{B5F72830-3AF4-4FFB-AF8B-B1C6B959B2CC}"/>
                  </a:ext>
                </a:extLst>
              </p:cNvPr>
              <p:cNvGrpSpPr/>
              <p:nvPr/>
            </p:nvGrpSpPr>
            <p:grpSpPr>
              <a:xfrm>
                <a:off x="3698975" y="3599819"/>
                <a:ext cx="1900135" cy="825514"/>
                <a:chOff x="3698975" y="3599819"/>
                <a:chExt cx="1900135" cy="825514"/>
              </a:xfrm>
            </p:grpSpPr>
            <p:sp>
              <p:nvSpPr>
                <p:cNvPr id="23" name="TextBox 16">
                  <a:extLst>
                    <a:ext uri="{FF2B5EF4-FFF2-40B4-BE49-F238E27FC236}">
                      <a16:creationId xmlns:a16="http://schemas.microsoft.com/office/drawing/2014/main" id="{C89D3DA3-E464-4401-8294-7BA0CE4CC6CB}"/>
                    </a:ext>
                  </a:extLst>
                </p:cNvPr>
                <p:cNvSpPr txBox="1">
                  <a:spLocks noChangeArrowheads="1"/>
                </p:cNvSpPr>
                <p:nvPr/>
              </p:nvSpPr>
              <p:spPr bwMode="auto">
                <a:xfrm>
                  <a:off x="3770103" y="3862418"/>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24" name="TextBox 17">
                  <a:extLst>
                    <a:ext uri="{FF2B5EF4-FFF2-40B4-BE49-F238E27FC236}">
                      <a16:creationId xmlns:a16="http://schemas.microsoft.com/office/drawing/2014/main" id="{599422FC-C5E8-44E2-B785-68652D45CA6F}"/>
                    </a:ext>
                  </a:extLst>
                </p:cNvPr>
                <p:cNvSpPr txBox="1">
                  <a:spLocks noChangeArrowheads="1"/>
                </p:cNvSpPr>
                <p:nvPr/>
              </p:nvSpPr>
              <p:spPr bwMode="auto">
                <a:xfrm>
                  <a:off x="4379772" y="3862418"/>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25" name="TextBox 18">
                  <a:extLst>
                    <a:ext uri="{FF2B5EF4-FFF2-40B4-BE49-F238E27FC236}">
                      <a16:creationId xmlns:a16="http://schemas.microsoft.com/office/drawing/2014/main" id="{4D3554F9-2182-49AB-B1A6-823569818C97}"/>
                    </a:ext>
                  </a:extLst>
                </p:cNvPr>
                <p:cNvSpPr txBox="1">
                  <a:spLocks noChangeArrowheads="1"/>
                </p:cNvSpPr>
                <p:nvPr/>
              </p:nvSpPr>
              <p:spPr bwMode="auto">
                <a:xfrm>
                  <a:off x="4989441" y="3858602"/>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26" name="TextBox 19">
                  <a:extLst>
                    <a:ext uri="{FF2B5EF4-FFF2-40B4-BE49-F238E27FC236}">
                      <a16:creationId xmlns:a16="http://schemas.microsoft.com/office/drawing/2014/main" id="{671442D1-1CC7-40AB-90AC-87351771B681}"/>
                    </a:ext>
                  </a:extLst>
                </p:cNvPr>
                <p:cNvSpPr txBox="1">
                  <a:spLocks noChangeArrowheads="1"/>
                </p:cNvSpPr>
                <p:nvPr/>
              </p:nvSpPr>
              <p:spPr bwMode="auto">
                <a:xfrm rot="10800000" flipH="1">
                  <a:off x="4441088" y="3605012"/>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cxnSp>
              <p:nvCxnSpPr>
                <p:cNvPr id="27" name="Straight Connector 26">
                  <a:extLst>
                    <a:ext uri="{FF2B5EF4-FFF2-40B4-BE49-F238E27FC236}">
                      <a16:creationId xmlns:a16="http://schemas.microsoft.com/office/drawing/2014/main" id="{562AD8B6-85C6-448F-B52D-BEED1955E89C}"/>
                    </a:ext>
                  </a:extLst>
                </p:cNvPr>
                <p:cNvCxnSpPr/>
                <p:nvPr/>
              </p:nvCxnSpPr>
              <p:spPr>
                <a:xfrm>
                  <a:off x="4225885" y="4018774"/>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E0919C-05A4-45CF-BCA8-DC59162E4064}"/>
                    </a:ext>
                  </a:extLst>
                </p:cNvPr>
                <p:cNvCxnSpPr/>
                <p:nvPr/>
              </p:nvCxnSpPr>
              <p:spPr>
                <a:xfrm>
                  <a:off x="4839769" y="4052476"/>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Box 19">
                  <a:extLst>
                    <a:ext uri="{FF2B5EF4-FFF2-40B4-BE49-F238E27FC236}">
                      <a16:creationId xmlns:a16="http://schemas.microsoft.com/office/drawing/2014/main" id="{9FFB9076-13E3-4602-9EC2-6485B655BD10}"/>
                    </a:ext>
                  </a:extLst>
                </p:cNvPr>
                <p:cNvSpPr txBox="1">
                  <a:spLocks noChangeArrowheads="1"/>
                </p:cNvSpPr>
                <p:nvPr/>
              </p:nvSpPr>
              <p:spPr bwMode="auto">
                <a:xfrm rot="10800000" flipH="1">
                  <a:off x="5050757" y="3599819"/>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30" name="TextBox 19">
                  <a:extLst>
                    <a:ext uri="{FF2B5EF4-FFF2-40B4-BE49-F238E27FC236}">
                      <a16:creationId xmlns:a16="http://schemas.microsoft.com/office/drawing/2014/main" id="{EE8F7B6C-E5E2-4C02-A471-D9D4EE881BA4}"/>
                    </a:ext>
                  </a:extLst>
                </p:cNvPr>
                <p:cNvSpPr txBox="1">
                  <a:spLocks noChangeArrowheads="1"/>
                </p:cNvSpPr>
                <p:nvPr/>
              </p:nvSpPr>
              <p:spPr bwMode="auto">
                <a:xfrm rot="10800000" flipH="1">
                  <a:off x="5050757" y="3983994"/>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31" name="TextBox 19">
                  <a:extLst>
                    <a:ext uri="{FF2B5EF4-FFF2-40B4-BE49-F238E27FC236}">
                      <a16:creationId xmlns:a16="http://schemas.microsoft.com/office/drawing/2014/main" id="{94897222-AEBA-484D-948B-900AFEF85317}"/>
                    </a:ext>
                  </a:extLst>
                </p:cNvPr>
                <p:cNvSpPr txBox="1">
                  <a:spLocks noChangeArrowheads="1"/>
                </p:cNvSpPr>
                <p:nvPr/>
              </p:nvSpPr>
              <p:spPr bwMode="auto">
                <a:xfrm rot="8947880" flipH="1">
                  <a:off x="3698975" y="3630092"/>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cxnSp>
              <p:nvCxnSpPr>
                <p:cNvPr id="32" name="Straight Connector 31">
                  <a:extLst>
                    <a:ext uri="{FF2B5EF4-FFF2-40B4-BE49-F238E27FC236}">
                      <a16:creationId xmlns:a16="http://schemas.microsoft.com/office/drawing/2014/main" id="{0BCAABEE-E350-4980-8BFD-6E8ABF8C9893}"/>
                    </a:ext>
                  </a:extLst>
                </p:cNvPr>
                <p:cNvCxnSpPr/>
                <p:nvPr/>
              </p:nvCxnSpPr>
              <p:spPr>
                <a:xfrm>
                  <a:off x="4225885" y="4091799"/>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71" name="TextBox 17">
              <a:extLst>
                <a:ext uri="{FF2B5EF4-FFF2-40B4-BE49-F238E27FC236}">
                  <a16:creationId xmlns:a16="http://schemas.microsoft.com/office/drawing/2014/main" id="{54E0D47B-E199-470B-AC15-512B9230B43A}"/>
                </a:ext>
              </a:extLst>
            </p:cNvPr>
            <p:cNvSpPr txBox="1">
              <a:spLocks noChangeArrowheads="1"/>
            </p:cNvSpPr>
            <p:nvPr/>
          </p:nvSpPr>
          <p:spPr bwMode="auto">
            <a:xfrm>
              <a:off x="1362233" y="3025062"/>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1</a:t>
              </a:r>
            </a:p>
          </p:txBody>
        </p:sp>
        <p:sp>
          <p:nvSpPr>
            <p:cNvPr id="72" name="TextBox 17">
              <a:extLst>
                <a:ext uri="{FF2B5EF4-FFF2-40B4-BE49-F238E27FC236}">
                  <a16:creationId xmlns:a16="http://schemas.microsoft.com/office/drawing/2014/main" id="{067BCFB4-B6A3-417D-9B6F-E865B11516DA}"/>
                </a:ext>
              </a:extLst>
            </p:cNvPr>
            <p:cNvSpPr txBox="1">
              <a:spLocks noChangeArrowheads="1"/>
            </p:cNvSpPr>
            <p:nvPr/>
          </p:nvSpPr>
          <p:spPr bwMode="auto">
            <a:xfrm>
              <a:off x="1974920" y="3019296"/>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2</a:t>
              </a:r>
            </a:p>
          </p:txBody>
        </p:sp>
        <p:sp>
          <p:nvSpPr>
            <p:cNvPr id="73" name="TextBox 17">
              <a:extLst>
                <a:ext uri="{FF2B5EF4-FFF2-40B4-BE49-F238E27FC236}">
                  <a16:creationId xmlns:a16="http://schemas.microsoft.com/office/drawing/2014/main" id="{9405C835-27E9-4317-860D-158C6F5CB981}"/>
                </a:ext>
              </a:extLst>
            </p:cNvPr>
            <p:cNvSpPr txBox="1">
              <a:spLocks noChangeArrowheads="1"/>
            </p:cNvSpPr>
            <p:nvPr/>
          </p:nvSpPr>
          <p:spPr bwMode="auto">
            <a:xfrm>
              <a:off x="2585913" y="3019296"/>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3</a:t>
              </a:r>
            </a:p>
          </p:txBody>
        </p:sp>
      </p:grpSp>
      <p:grpSp>
        <p:nvGrpSpPr>
          <p:cNvPr id="77" name="Group 76">
            <a:extLst>
              <a:ext uri="{FF2B5EF4-FFF2-40B4-BE49-F238E27FC236}">
                <a16:creationId xmlns:a16="http://schemas.microsoft.com/office/drawing/2014/main" id="{BDD15003-CCEA-422A-92B9-CAE705AC3F57}"/>
              </a:ext>
            </a:extLst>
          </p:cNvPr>
          <p:cNvGrpSpPr/>
          <p:nvPr/>
        </p:nvGrpSpPr>
        <p:grpSpPr>
          <a:xfrm>
            <a:off x="6629246" y="3229814"/>
            <a:ext cx="1968013" cy="825514"/>
            <a:chOff x="4290043" y="2697858"/>
            <a:chExt cx="1968013" cy="825514"/>
          </a:xfrm>
        </p:grpSpPr>
        <p:grpSp>
          <p:nvGrpSpPr>
            <p:cNvPr id="57" name="Group 56">
              <a:extLst>
                <a:ext uri="{FF2B5EF4-FFF2-40B4-BE49-F238E27FC236}">
                  <a16:creationId xmlns:a16="http://schemas.microsoft.com/office/drawing/2014/main" id="{55F933FB-689E-431A-A646-B2F88E752B67}"/>
                </a:ext>
              </a:extLst>
            </p:cNvPr>
            <p:cNvGrpSpPr/>
            <p:nvPr/>
          </p:nvGrpSpPr>
          <p:grpSpPr>
            <a:xfrm>
              <a:off x="4290043" y="2697858"/>
              <a:ext cx="1968013" cy="825514"/>
              <a:chOff x="189580" y="1942064"/>
              <a:chExt cx="1968013" cy="825514"/>
            </a:xfrm>
          </p:grpSpPr>
          <p:sp>
            <p:nvSpPr>
              <p:cNvPr id="40" name="TextBox 17">
                <a:extLst>
                  <a:ext uri="{FF2B5EF4-FFF2-40B4-BE49-F238E27FC236}">
                    <a16:creationId xmlns:a16="http://schemas.microsoft.com/office/drawing/2014/main" id="{6DAB6A52-7B7C-417E-845D-811F47CF2356}"/>
                  </a:ext>
                </a:extLst>
              </p:cNvPr>
              <p:cNvSpPr txBox="1">
                <a:spLocks noChangeArrowheads="1"/>
              </p:cNvSpPr>
              <p:nvPr/>
            </p:nvSpPr>
            <p:spPr bwMode="auto">
              <a:xfrm>
                <a:off x="885336" y="2204669"/>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42" name="TextBox 19">
                <a:extLst>
                  <a:ext uri="{FF2B5EF4-FFF2-40B4-BE49-F238E27FC236}">
                    <a16:creationId xmlns:a16="http://schemas.microsoft.com/office/drawing/2014/main" id="{0D1D7BC6-33E7-4A80-82E1-02AB51DB9221}"/>
                  </a:ext>
                </a:extLst>
              </p:cNvPr>
              <p:cNvSpPr txBox="1">
                <a:spLocks noChangeArrowheads="1"/>
              </p:cNvSpPr>
              <p:nvPr/>
            </p:nvSpPr>
            <p:spPr bwMode="auto">
              <a:xfrm rot="10800000" flipH="1">
                <a:off x="946652" y="1947263"/>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cxnSp>
            <p:nvCxnSpPr>
              <p:cNvPr id="43" name="Straight Connector 42">
                <a:extLst>
                  <a:ext uri="{FF2B5EF4-FFF2-40B4-BE49-F238E27FC236}">
                    <a16:creationId xmlns:a16="http://schemas.microsoft.com/office/drawing/2014/main" id="{3E01CF55-4E6C-4F9B-A0A8-DC0EA1DCDEE2}"/>
                  </a:ext>
                </a:extLst>
              </p:cNvPr>
              <p:cNvCxnSpPr/>
              <p:nvPr/>
            </p:nvCxnSpPr>
            <p:spPr>
              <a:xfrm>
                <a:off x="731449" y="2389602"/>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B7EFD70-B664-44A6-9A94-38EC5757FBB3}"/>
                  </a:ext>
                </a:extLst>
              </p:cNvPr>
              <p:cNvCxnSpPr/>
              <p:nvPr/>
            </p:nvCxnSpPr>
            <p:spPr>
              <a:xfrm>
                <a:off x="1345333" y="2423303"/>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2FB209-74DC-443F-8E23-9788E906B77B}"/>
                  </a:ext>
                </a:extLst>
              </p:cNvPr>
              <p:cNvCxnSpPr/>
              <p:nvPr/>
            </p:nvCxnSpPr>
            <p:spPr>
              <a:xfrm>
                <a:off x="1345333" y="2354821"/>
                <a:ext cx="299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73C2148-F393-407D-AA66-1AC72F8F80B8}"/>
                  </a:ext>
                </a:extLst>
              </p:cNvPr>
              <p:cNvGrpSpPr/>
              <p:nvPr/>
            </p:nvGrpSpPr>
            <p:grpSpPr>
              <a:xfrm flipH="1">
                <a:off x="1488785" y="1973586"/>
                <a:ext cx="668808" cy="760264"/>
                <a:chOff x="1773782" y="4028645"/>
                <a:chExt cx="668808" cy="760264"/>
              </a:xfrm>
            </p:grpSpPr>
            <p:sp>
              <p:nvSpPr>
                <p:cNvPr id="49" name="TextBox 19">
                  <a:extLst>
                    <a:ext uri="{FF2B5EF4-FFF2-40B4-BE49-F238E27FC236}">
                      <a16:creationId xmlns:a16="http://schemas.microsoft.com/office/drawing/2014/main" id="{3DF8C935-FFEF-45DC-84C6-CB47B7745FFF}"/>
                    </a:ext>
                  </a:extLst>
                </p:cNvPr>
                <p:cNvSpPr txBox="1">
                  <a:spLocks noChangeArrowheads="1"/>
                </p:cNvSpPr>
                <p:nvPr/>
              </p:nvSpPr>
              <p:spPr bwMode="auto">
                <a:xfrm rot="12831663" flipH="1">
                  <a:off x="1800491" y="4347570"/>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50" name="TextBox 16">
                  <a:extLst>
                    <a:ext uri="{FF2B5EF4-FFF2-40B4-BE49-F238E27FC236}">
                      <a16:creationId xmlns:a16="http://schemas.microsoft.com/office/drawing/2014/main" id="{6B1D6970-0036-4E16-B237-C121DB9A6E72}"/>
                    </a:ext>
                  </a:extLst>
                </p:cNvPr>
                <p:cNvSpPr txBox="1">
                  <a:spLocks noChangeArrowheads="1"/>
                </p:cNvSpPr>
                <p:nvPr/>
              </p:nvSpPr>
              <p:spPr bwMode="auto">
                <a:xfrm>
                  <a:off x="1832921" y="4255905"/>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51" name="TextBox 19">
                  <a:extLst>
                    <a:ext uri="{FF2B5EF4-FFF2-40B4-BE49-F238E27FC236}">
                      <a16:creationId xmlns:a16="http://schemas.microsoft.com/office/drawing/2014/main" id="{4A173141-F48C-42BC-9CDC-8DCE33AB586F}"/>
                    </a:ext>
                  </a:extLst>
                </p:cNvPr>
                <p:cNvSpPr txBox="1">
                  <a:spLocks noChangeArrowheads="1"/>
                </p:cNvSpPr>
                <p:nvPr/>
              </p:nvSpPr>
              <p:spPr bwMode="auto">
                <a:xfrm rot="8947880" flipH="1">
                  <a:off x="1773782" y="4028645"/>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grpSp>
          <p:grpSp>
            <p:nvGrpSpPr>
              <p:cNvPr id="56" name="Group 55">
                <a:extLst>
                  <a:ext uri="{FF2B5EF4-FFF2-40B4-BE49-F238E27FC236}">
                    <a16:creationId xmlns:a16="http://schemas.microsoft.com/office/drawing/2014/main" id="{904DC528-0D61-46F8-999B-EEF8DF6EED2D}"/>
                  </a:ext>
                </a:extLst>
              </p:cNvPr>
              <p:cNvGrpSpPr/>
              <p:nvPr/>
            </p:nvGrpSpPr>
            <p:grpSpPr>
              <a:xfrm flipH="1">
                <a:off x="189580" y="1942064"/>
                <a:ext cx="680666" cy="825514"/>
                <a:chOff x="801919" y="3872281"/>
                <a:chExt cx="680666" cy="825514"/>
              </a:xfrm>
            </p:grpSpPr>
            <p:sp>
              <p:nvSpPr>
                <p:cNvPr id="52" name="TextBox 51">
                  <a:extLst>
                    <a:ext uri="{FF2B5EF4-FFF2-40B4-BE49-F238E27FC236}">
                      <a16:creationId xmlns:a16="http://schemas.microsoft.com/office/drawing/2014/main" id="{763728C5-0189-407C-AB3A-EC72AC8B0CFA}"/>
                    </a:ext>
                  </a:extLst>
                </p:cNvPr>
                <p:cNvSpPr txBox="1">
                  <a:spLocks noChangeArrowheads="1"/>
                </p:cNvSpPr>
                <p:nvPr/>
              </p:nvSpPr>
              <p:spPr bwMode="auto">
                <a:xfrm rot="5400000" flipH="1">
                  <a:off x="1018397" y="4092950"/>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53" name="TextBox 18">
                  <a:extLst>
                    <a:ext uri="{FF2B5EF4-FFF2-40B4-BE49-F238E27FC236}">
                      <a16:creationId xmlns:a16="http://schemas.microsoft.com/office/drawing/2014/main" id="{3B336D9A-0901-43A0-ACFB-AE7A3F7BEC22}"/>
                    </a:ext>
                  </a:extLst>
                </p:cNvPr>
                <p:cNvSpPr txBox="1">
                  <a:spLocks noChangeArrowheads="1"/>
                </p:cNvSpPr>
                <p:nvPr/>
              </p:nvSpPr>
              <p:spPr bwMode="auto">
                <a:xfrm>
                  <a:off x="801919" y="4131064"/>
                  <a:ext cx="609669" cy="441339"/>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O</a:t>
                  </a:r>
                </a:p>
              </p:txBody>
            </p:sp>
            <p:sp>
              <p:nvSpPr>
                <p:cNvPr id="54" name="TextBox 19">
                  <a:extLst>
                    <a:ext uri="{FF2B5EF4-FFF2-40B4-BE49-F238E27FC236}">
                      <a16:creationId xmlns:a16="http://schemas.microsoft.com/office/drawing/2014/main" id="{7A9D3C31-C2DA-4325-943D-E21507FBDAC9}"/>
                    </a:ext>
                  </a:extLst>
                </p:cNvPr>
                <p:cNvSpPr txBox="1">
                  <a:spLocks noChangeArrowheads="1"/>
                </p:cNvSpPr>
                <p:nvPr/>
              </p:nvSpPr>
              <p:spPr bwMode="auto">
                <a:xfrm rot="10800000" flipH="1">
                  <a:off x="863235" y="3872281"/>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55" name="TextBox 19">
                  <a:extLst>
                    <a:ext uri="{FF2B5EF4-FFF2-40B4-BE49-F238E27FC236}">
                      <a16:creationId xmlns:a16="http://schemas.microsoft.com/office/drawing/2014/main" id="{DDDA078F-A2AC-4D22-9D96-D07176A0D266}"/>
                    </a:ext>
                  </a:extLst>
                </p:cNvPr>
                <p:cNvSpPr txBox="1">
                  <a:spLocks noChangeArrowheads="1"/>
                </p:cNvSpPr>
                <p:nvPr/>
              </p:nvSpPr>
              <p:spPr bwMode="auto">
                <a:xfrm rot="10800000" flipH="1">
                  <a:off x="863235" y="4256456"/>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grpSp>
        </p:grpSp>
        <p:sp>
          <p:nvSpPr>
            <p:cNvPr id="74" name="TextBox 17">
              <a:extLst>
                <a:ext uri="{FF2B5EF4-FFF2-40B4-BE49-F238E27FC236}">
                  <a16:creationId xmlns:a16="http://schemas.microsoft.com/office/drawing/2014/main" id="{2AE8C765-DF1C-41B6-ABF1-2884883F929B}"/>
                </a:ext>
              </a:extLst>
            </p:cNvPr>
            <p:cNvSpPr txBox="1">
              <a:spLocks noChangeArrowheads="1"/>
            </p:cNvSpPr>
            <p:nvPr/>
          </p:nvSpPr>
          <p:spPr bwMode="auto">
            <a:xfrm>
              <a:off x="4363184" y="3024916"/>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1</a:t>
              </a:r>
            </a:p>
          </p:txBody>
        </p:sp>
        <p:sp>
          <p:nvSpPr>
            <p:cNvPr id="75" name="TextBox 17">
              <a:extLst>
                <a:ext uri="{FF2B5EF4-FFF2-40B4-BE49-F238E27FC236}">
                  <a16:creationId xmlns:a16="http://schemas.microsoft.com/office/drawing/2014/main" id="{0B4C034F-AB6C-47BA-9DF4-CE62817EF213}"/>
                </a:ext>
              </a:extLst>
            </p:cNvPr>
            <p:cNvSpPr txBox="1">
              <a:spLocks noChangeArrowheads="1"/>
            </p:cNvSpPr>
            <p:nvPr/>
          </p:nvSpPr>
          <p:spPr bwMode="auto">
            <a:xfrm>
              <a:off x="4975871" y="3019150"/>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2</a:t>
              </a:r>
            </a:p>
          </p:txBody>
        </p:sp>
        <p:sp>
          <p:nvSpPr>
            <p:cNvPr id="76" name="TextBox 17">
              <a:extLst>
                <a:ext uri="{FF2B5EF4-FFF2-40B4-BE49-F238E27FC236}">
                  <a16:creationId xmlns:a16="http://schemas.microsoft.com/office/drawing/2014/main" id="{E699FB3C-36A7-4A29-B97B-7FAACAED75CE}"/>
                </a:ext>
              </a:extLst>
            </p:cNvPr>
            <p:cNvSpPr txBox="1">
              <a:spLocks noChangeArrowheads="1"/>
            </p:cNvSpPr>
            <p:nvPr/>
          </p:nvSpPr>
          <p:spPr bwMode="auto">
            <a:xfrm>
              <a:off x="5586864" y="3019150"/>
              <a:ext cx="609669" cy="29174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rPr>
                <a:t>3</a:t>
              </a:r>
            </a:p>
          </p:txBody>
        </p:sp>
      </p:grpSp>
      <p:cxnSp>
        <p:nvCxnSpPr>
          <p:cNvPr id="79" name="Straight Arrow Connector 78">
            <a:extLst>
              <a:ext uri="{FF2B5EF4-FFF2-40B4-BE49-F238E27FC236}">
                <a16:creationId xmlns:a16="http://schemas.microsoft.com/office/drawing/2014/main" id="{F7801CF0-4266-427B-8B05-F2746B4C79B7}"/>
              </a:ext>
            </a:extLst>
          </p:cNvPr>
          <p:cNvCxnSpPr>
            <a:cxnSpLocks/>
          </p:cNvCxnSpPr>
          <p:nvPr/>
        </p:nvCxnSpPr>
        <p:spPr>
          <a:xfrm>
            <a:off x="7053647" y="2839032"/>
            <a:ext cx="994717" cy="613186"/>
          </a:xfrm>
          <a:prstGeom prst="straightConnector1">
            <a:avLst/>
          </a:prstGeom>
          <a:ln w="1905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4">
            <a:extLst>
              <a:ext uri="{FF2B5EF4-FFF2-40B4-BE49-F238E27FC236}">
                <a16:creationId xmlns:a16="http://schemas.microsoft.com/office/drawing/2014/main" id="{59F91DA9-54D0-4C1D-B150-6032B3AD89F7}"/>
              </a:ext>
            </a:extLst>
          </p:cNvPr>
          <p:cNvSpPr txBox="1">
            <a:spLocks noChangeArrowheads="1"/>
          </p:cNvSpPr>
          <p:nvPr/>
        </p:nvSpPr>
        <p:spPr bwMode="auto">
          <a:xfrm>
            <a:off x="0" y="1124471"/>
            <a:ext cx="9144000"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47588"/>
                </a:solidFill>
                <a:latin typeface="Gill Sans MT" panose="020B0502020104020203" pitchFamily="34" charset="0"/>
                <a:cs typeface="Times New Roman" pitchFamily="18" charset="0"/>
              </a:rPr>
              <a:t>resonance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structure</a:t>
            </a:r>
            <a:r>
              <a:rPr lang="en-US" altLang="en-US" dirty="0">
                <a:solidFill>
                  <a:schemeClr val="tx1">
                    <a:lumMod val="75000"/>
                    <a:lumOff val="25000"/>
                  </a:schemeClr>
                </a:solidFill>
                <a:latin typeface="Gill Sans MT" panose="020B0502020104020203" pitchFamily="34" charset="0"/>
                <a:cs typeface="Times New Roman" pitchFamily="18" charset="0"/>
              </a:rPr>
              <a:t> is one of two or more Lewis structures for a single molecule that cannot by represented accurately by only one Lewis structure. Resonance structures are a human invention. Resonance structures differ only in the positions of their electrons.</a:t>
            </a:r>
          </a:p>
        </p:txBody>
      </p:sp>
      <p:sp>
        <p:nvSpPr>
          <p:cNvPr id="81" name="TextBox 4">
            <a:extLst>
              <a:ext uri="{FF2B5EF4-FFF2-40B4-BE49-F238E27FC236}">
                <a16:creationId xmlns:a16="http://schemas.microsoft.com/office/drawing/2014/main" id="{B75AF1EF-52B2-42AD-937D-6A766B4A7A87}"/>
              </a:ext>
            </a:extLst>
          </p:cNvPr>
          <p:cNvSpPr txBox="1">
            <a:spLocks noChangeArrowheads="1"/>
          </p:cNvSpPr>
          <p:nvPr/>
        </p:nvSpPr>
        <p:spPr bwMode="auto">
          <a:xfrm>
            <a:off x="-11754" y="2236556"/>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Looking at ozone (O</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 There are two valid Lewis Structures and they only vary in the location of e</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a:t>
            </a:r>
          </a:p>
        </p:txBody>
      </p:sp>
      <p:sp>
        <p:nvSpPr>
          <p:cNvPr id="82" name="TextBox 19">
            <a:extLst>
              <a:ext uri="{FF2B5EF4-FFF2-40B4-BE49-F238E27FC236}">
                <a16:creationId xmlns:a16="http://schemas.microsoft.com/office/drawing/2014/main" id="{4D5BDAD3-E5CA-4027-91D1-A4E5DA7D203F}"/>
              </a:ext>
            </a:extLst>
          </p:cNvPr>
          <p:cNvSpPr txBox="1">
            <a:spLocks noChangeArrowheads="1"/>
          </p:cNvSpPr>
          <p:nvPr/>
        </p:nvSpPr>
        <p:spPr bwMode="auto">
          <a:xfrm rot="10800000" flipH="1">
            <a:off x="5905186" y="2382027"/>
            <a:ext cx="487037"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dirty="0">
                <a:solidFill>
                  <a:schemeClr val="tx1">
                    <a:lumMod val="75000"/>
                    <a:lumOff val="25000"/>
                  </a:schemeClr>
                </a:solidFill>
                <a:latin typeface="Gill Sans MT" panose="020B0502020104020203" pitchFamily="34" charset="0"/>
              </a:rPr>
              <a:t>••</a:t>
            </a:r>
          </a:p>
        </p:txBody>
      </p:sp>
      <p:sp>
        <p:nvSpPr>
          <p:cNvPr id="83" name="TextBox 4">
            <a:extLst>
              <a:ext uri="{FF2B5EF4-FFF2-40B4-BE49-F238E27FC236}">
                <a16:creationId xmlns:a16="http://schemas.microsoft.com/office/drawing/2014/main" id="{6363DB74-4026-471B-B98A-B434451D28FF}"/>
              </a:ext>
            </a:extLst>
          </p:cNvPr>
          <p:cNvSpPr txBox="1">
            <a:spLocks noChangeArrowheads="1"/>
          </p:cNvSpPr>
          <p:nvPr/>
        </p:nvSpPr>
        <p:spPr bwMode="auto">
          <a:xfrm>
            <a:off x="5497609" y="3347391"/>
            <a:ext cx="1227552"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Resonance</a:t>
            </a:r>
          </a:p>
        </p:txBody>
      </p:sp>
      <p:sp>
        <p:nvSpPr>
          <p:cNvPr id="68" name="Text Box 47">
            <a:extLst>
              <a:ext uri="{FF2B5EF4-FFF2-40B4-BE49-F238E27FC236}">
                <a16:creationId xmlns:a16="http://schemas.microsoft.com/office/drawing/2014/main" id="{88D28FB3-6208-4499-A4FB-B3D287C934AB}"/>
              </a:ext>
            </a:extLst>
          </p:cNvPr>
          <p:cNvSpPr txBox="1">
            <a:spLocks noChangeArrowheads="1"/>
          </p:cNvSpPr>
          <p:nvPr/>
        </p:nvSpPr>
        <p:spPr bwMode="auto">
          <a:xfrm>
            <a:off x="0" y="4019205"/>
            <a:ext cx="9132246" cy="646331"/>
          </a:xfrm>
          <a:prstGeom prst="rect">
            <a:avLst/>
          </a:prstGeom>
          <a:noFill/>
          <a:ln w="9525">
            <a:noFill/>
            <a:miter lim="800000"/>
            <a:headEnd/>
            <a:tailEnd/>
          </a:ln>
        </p:spPr>
        <p:txBody>
          <a:bodyPr wrap="square">
            <a:spAutoFit/>
          </a:bodyPr>
          <a:lstStyle/>
          <a:p>
            <a:pPr defTabSz="914400">
              <a:spcBef>
                <a:spcPct val="50000"/>
              </a:spcBef>
            </a:pPr>
            <a:r>
              <a:rPr lang="en-US" altLang="en-US" dirty="0">
                <a:solidFill>
                  <a:schemeClr val="tx1">
                    <a:lumMod val="75000"/>
                    <a:lumOff val="25000"/>
                  </a:schemeClr>
                </a:solidFill>
                <a:latin typeface="Gill Sans MT" panose="020B0502020104020203" pitchFamily="34" charset="0"/>
              </a:rPr>
              <a:t>The carbonate ion (CO</a:t>
            </a:r>
            <a:r>
              <a:rPr lang="en-US" altLang="en-US" baseline="-25000" dirty="0">
                <a:solidFill>
                  <a:schemeClr val="tx1">
                    <a:lumMod val="75000"/>
                    <a:lumOff val="25000"/>
                  </a:schemeClr>
                </a:solidFill>
                <a:latin typeface="Gill Sans MT" panose="020B0502020104020203" pitchFamily="34" charset="0"/>
              </a:rPr>
              <a:t>3</a:t>
            </a:r>
            <a:r>
              <a:rPr lang="en-US" altLang="en-US" baseline="30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 another example of resonance, is shown on slide 26.  Benzene is another example of resonance.</a:t>
            </a:r>
          </a:p>
        </p:txBody>
      </p:sp>
      <p:pic>
        <p:nvPicPr>
          <p:cNvPr id="95" name="Picture 45">
            <a:extLst>
              <a:ext uri="{FF2B5EF4-FFF2-40B4-BE49-F238E27FC236}">
                <a16:creationId xmlns:a16="http://schemas.microsoft.com/office/drawing/2014/main" id="{6BC864AE-AC6A-4EAF-9A20-399480B805F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Lst>
          </a:blip>
          <a:srcRect t="11174"/>
          <a:stretch/>
        </p:blipFill>
        <p:spPr bwMode="auto">
          <a:xfrm>
            <a:off x="2007261" y="4692308"/>
            <a:ext cx="4542207" cy="1603555"/>
          </a:xfrm>
          <a:prstGeom prst="rect">
            <a:avLst/>
          </a:prstGeom>
          <a:noFill/>
          <a:ln w="9525">
            <a:noFill/>
            <a:miter lim="800000"/>
            <a:headEnd/>
            <a:tailEnd/>
          </a:ln>
        </p:spPr>
      </p:pic>
    </p:spTree>
    <p:extLst>
      <p:ext uri="{BB962C8B-B14F-4D97-AF65-F5344CB8AC3E}">
        <p14:creationId xmlns:p14="http://schemas.microsoft.com/office/powerpoint/2010/main" val="2002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58" grpId="0"/>
      <p:bldP spid="59" grpId="0"/>
      <p:bldP spid="60" grpId="0"/>
      <p:bldP spid="61" grpId="0"/>
      <p:bldP spid="62" grpId="0"/>
      <p:bldP spid="81" grpId="0"/>
      <p:bldP spid="82" grpId="0"/>
      <p:bldP spid="83" grpId="0"/>
      <p:bldP spid="6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51</a:t>
            </a:fld>
            <a:endParaRPr lang="en-US" dirty="0">
              <a:solidFill>
                <a:schemeClr val="bg1"/>
              </a:solidFill>
            </a:endParaRPr>
          </a:p>
        </p:txBody>
      </p:sp>
      <p:sp>
        <p:nvSpPr>
          <p:cNvPr id="8" name="Rectangle 2">
            <a:extLst>
              <a:ext uri="{FF2B5EF4-FFF2-40B4-BE49-F238E27FC236}">
                <a16:creationId xmlns:a16="http://schemas.microsoft.com/office/drawing/2014/main" id="{1F0B1183-6BEA-4902-B973-F1901BB1ACA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Content Placeholder 3">
            <a:extLst>
              <a:ext uri="{FF2B5EF4-FFF2-40B4-BE49-F238E27FC236}">
                <a16:creationId xmlns:a16="http://schemas.microsoft.com/office/drawing/2014/main" id="{C0A664EE-3253-464C-A3D3-9618FDB9D900}"/>
              </a:ext>
            </a:extLst>
          </p:cNvPr>
          <p:cNvSpPr txBox="1">
            <a:spLocks/>
          </p:cNvSpPr>
          <p:nvPr/>
        </p:nvSpPr>
        <p:spPr>
          <a:xfrm>
            <a:off x="-1" y="1284514"/>
            <a:ext cx="9143999" cy="4110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SCN</a:t>
            </a:r>
            <a:r>
              <a:rPr lang="en-US" sz="1800" baseline="30000" dirty="0">
                <a:solidFill>
                  <a:schemeClr val="tx1">
                    <a:lumMod val="75000"/>
                    <a:lumOff val="25000"/>
                  </a:schemeClr>
                </a:solidFill>
                <a:latin typeface="Gill Sans MT" panose="020B0502020104020203" pitchFamily="34" charset="0"/>
              </a:rPr>
              <a:t>–							</a:t>
            </a:r>
            <a:r>
              <a:rPr lang="en-US" sz="1800" dirty="0">
                <a:solidFill>
                  <a:schemeClr val="tx1">
                    <a:lumMod val="75000"/>
                    <a:lumOff val="25000"/>
                  </a:schemeClr>
                </a:solidFill>
                <a:latin typeface="Gill Sans MT" panose="020B0502020104020203" pitchFamily="34" charset="0"/>
              </a:rPr>
              <a:t>NO</a:t>
            </a:r>
            <a:r>
              <a:rPr lang="en-US" sz="1800" baseline="-25000" dirty="0">
                <a:solidFill>
                  <a:schemeClr val="tx1">
                    <a:lumMod val="75000"/>
                    <a:lumOff val="25000"/>
                  </a:schemeClr>
                </a:solidFill>
                <a:latin typeface="Gill Sans MT" panose="020B0502020104020203" pitchFamily="34" charset="0"/>
              </a:rPr>
              <a:t>3</a:t>
            </a:r>
            <a:r>
              <a:rPr lang="en-US" sz="1800" baseline="30000" dirty="0">
                <a:solidFill>
                  <a:schemeClr val="tx1">
                    <a:lumMod val="75000"/>
                    <a:lumOff val="25000"/>
                  </a:schemeClr>
                </a:solidFill>
                <a:latin typeface="Gill Sans MT" panose="020B0502020104020203" pitchFamily="34" charset="0"/>
              </a:rPr>
              <a:t>–</a:t>
            </a: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30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N</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O							ClO</a:t>
            </a:r>
            <a:r>
              <a:rPr lang="en-US" sz="1800" baseline="-25000" dirty="0">
                <a:solidFill>
                  <a:schemeClr val="tx1">
                    <a:lumMod val="75000"/>
                    <a:lumOff val="25000"/>
                  </a:schemeClr>
                </a:solidFill>
                <a:latin typeface="Gill Sans MT" panose="020B0502020104020203" pitchFamily="34" charset="0"/>
              </a:rPr>
              <a:t>3</a:t>
            </a:r>
            <a:r>
              <a:rPr lang="en-US" sz="1800" baseline="30000" dirty="0">
                <a:solidFill>
                  <a:schemeClr val="tx1">
                    <a:lumMod val="75000"/>
                    <a:lumOff val="25000"/>
                  </a:schemeClr>
                </a:solidFill>
                <a:latin typeface="Gill Sans MT" panose="020B0502020104020203" pitchFamily="34" charset="0"/>
              </a:rPr>
              <a:t>–</a:t>
            </a:r>
          </a:p>
        </p:txBody>
      </p:sp>
    </p:spTree>
    <p:extLst>
      <p:ext uri="{BB962C8B-B14F-4D97-AF65-F5344CB8AC3E}">
        <p14:creationId xmlns:p14="http://schemas.microsoft.com/office/powerpoint/2010/main" val="2090235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52</a:t>
            </a:fld>
            <a:endParaRPr lang="en-US" dirty="0">
              <a:solidFill>
                <a:schemeClr val="bg1"/>
              </a:solidFill>
            </a:endParaRPr>
          </a:p>
        </p:txBody>
      </p:sp>
      <p:sp>
        <p:nvSpPr>
          <p:cNvPr id="8" name="Rectangle 2">
            <a:extLst>
              <a:ext uri="{FF2B5EF4-FFF2-40B4-BE49-F238E27FC236}">
                <a16:creationId xmlns:a16="http://schemas.microsoft.com/office/drawing/2014/main" id="{5B68C5A5-43BD-4AC9-973A-F9C16BCCDA7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Exceptions to the Octet Rule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E0350643-644E-482B-97A9-F0E6482D4190}"/>
              </a:ext>
            </a:extLst>
          </p:cNvPr>
          <p:cNvSpPr txBox="1">
            <a:spLocks noChangeArrowheads="1"/>
          </p:cNvSpPr>
          <p:nvPr/>
        </p:nvSpPr>
        <p:spPr bwMode="auto">
          <a:xfrm>
            <a:off x="0" y="900418"/>
            <a:ext cx="9144000" cy="2062103"/>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sz="1600" b="1" dirty="0">
                <a:solidFill>
                  <a:schemeClr val="tx1">
                    <a:lumMod val="75000"/>
                    <a:lumOff val="25000"/>
                  </a:schemeClr>
                </a:solidFill>
                <a:latin typeface="Gill Sans MT" panose="020B0502020104020203" pitchFamily="34" charset="0"/>
                <a:cs typeface="Times New Roman" pitchFamily="18" charset="0"/>
              </a:rPr>
              <a:t>Exceptions to the octet rule fall into three categories:</a:t>
            </a:r>
          </a:p>
          <a:p>
            <a:pPr eaLnBrk="0" hangingPunct="0">
              <a:buClr>
                <a:srgbClr val="000000"/>
              </a:buClr>
              <a:buSzPct val="100000"/>
              <a:buFont typeface="Arial" charset="0"/>
              <a:buNone/>
              <a:defRPr/>
            </a:pPr>
            <a:endParaRPr lang="en-US" sz="1600"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charset="0"/>
              <a:buNone/>
              <a:defRPr/>
            </a:pPr>
            <a:r>
              <a:rPr lang="en-US" sz="1600" b="1" dirty="0">
                <a:solidFill>
                  <a:schemeClr val="tx1">
                    <a:lumMod val="75000"/>
                    <a:lumOff val="25000"/>
                  </a:schemeClr>
                </a:solidFill>
                <a:latin typeface="Gill Sans MT" panose="020B0502020104020203" pitchFamily="34" charset="0"/>
                <a:cs typeface="Times New Roman" pitchFamily="18" charset="0"/>
              </a:rPr>
              <a:t>1)	</a:t>
            </a:r>
            <a:r>
              <a:rPr lang="en-US" sz="1600" dirty="0">
                <a:solidFill>
                  <a:schemeClr val="tx1">
                    <a:lumMod val="75000"/>
                    <a:lumOff val="25000"/>
                  </a:schemeClr>
                </a:solidFill>
                <a:latin typeface="Gill Sans MT" panose="020B0502020104020203" pitchFamily="34" charset="0"/>
                <a:cs typeface="Times New Roman" pitchFamily="18" charset="0"/>
              </a:rPr>
              <a:t>The central atom has fewer than eight electrons due to a shortage of electrons.</a:t>
            </a:r>
          </a:p>
          <a:p>
            <a:pPr eaLnBrk="0" hangingPunct="0">
              <a:buClr>
                <a:srgbClr val="000000"/>
              </a:buClr>
              <a:buSzPct val="100000"/>
              <a:buFont typeface="Arial" charset="0"/>
              <a:buNone/>
              <a:defRPr/>
            </a:pPr>
            <a:endParaRPr lang="en-US" sz="1600" b="1"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charset="0"/>
              <a:buNone/>
              <a:defRPr/>
            </a:pPr>
            <a:endParaRPr lang="en-US" sz="1600" b="1" dirty="0">
              <a:solidFill>
                <a:schemeClr val="tx1">
                  <a:lumMod val="75000"/>
                  <a:lumOff val="25000"/>
                </a:schemeClr>
              </a:solidFill>
              <a:latin typeface="Gill Sans MT" panose="020B0502020104020203" pitchFamily="34" charset="0"/>
              <a:cs typeface="Times New Roman" pitchFamily="18" charset="0"/>
            </a:endParaRPr>
          </a:p>
          <a:p>
            <a:pPr marL="228600" eaLnBrk="0" hangingPunct="0">
              <a:buClr>
                <a:srgbClr val="000000"/>
              </a:buClr>
              <a:buSzPct val="100000"/>
              <a:defRPr/>
            </a:pPr>
            <a:r>
              <a:rPr lang="en-US" sz="1600" dirty="0">
                <a:solidFill>
                  <a:schemeClr val="tx1">
                    <a:lumMod val="75000"/>
                    <a:lumOff val="25000"/>
                  </a:schemeClr>
                </a:solidFill>
                <a:latin typeface="Gill Sans MT" panose="020B0502020104020203" pitchFamily="34" charset="0"/>
                <a:cs typeface="Times New Roman" pitchFamily="18" charset="0"/>
              </a:rPr>
              <a:t>Elements in group 3A also tend to form compounds surrounded by fewer than eight electrons. Boron, for example, reacts with halogens to form compounds of the general formula BX</a:t>
            </a:r>
            <a:r>
              <a:rPr lang="en-US" sz="1600" baseline="-25000" dirty="0">
                <a:solidFill>
                  <a:schemeClr val="tx1">
                    <a:lumMod val="75000"/>
                    <a:lumOff val="25000"/>
                  </a:schemeClr>
                </a:solidFill>
                <a:latin typeface="Gill Sans MT" panose="020B0502020104020203" pitchFamily="34" charset="0"/>
                <a:cs typeface="Times New Roman" pitchFamily="18" charset="0"/>
              </a:rPr>
              <a:t>3</a:t>
            </a:r>
            <a:r>
              <a:rPr lang="en-US" sz="1600" dirty="0">
                <a:solidFill>
                  <a:schemeClr val="tx1">
                    <a:lumMod val="75000"/>
                    <a:lumOff val="25000"/>
                  </a:schemeClr>
                </a:solidFill>
                <a:latin typeface="Gill Sans MT" panose="020B0502020104020203" pitchFamily="34" charset="0"/>
                <a:cs typeface="Times New Roman" pitchFamily="18" charset="0"/>
              </a:rPr>
              <a:t> having six electrons around the boron atom.</a:t>
            </a:r>
          </a:p>
        </p:txBody>
      </p:sp>
      <p:grpSp>
        <p:nvGrpSpPr>
          <p:cNvPr id="10" name="Group 90">
            <a:extLst>
              <a:ext uri="{FF2B5EF4-FFF2-40B4-BE49-F238E27FC236}">
                <a16:creationId xmlns:a16="http://schemas.microsoft.com/office/drawing/2014/main" id="{B4603425-6A24-4635-BA27-299D6A925CDF}"/>
              </a:ext>
            </a:extLst>
          </p:cNvPr>
          <p:cNvGrpSpPr>
            <a:grpSpLocks/>
          </p:cNvGrpSpPr>
          <p:nvPr/>
        </p:nvGrpSpPr>
        <p:grpSpPr bwMode="auto">
          <a:xfrm>
            <a:off x="3429000" y="1728837"/>
            <a:ext cx="2286000" cy="441339"/>
            <a:chOff x="1066800" y="3467100"/>
            <a:chExt cx="2286000" cy="441104"/>
          </a:xfrm>
        </p:grpSpPr>
        <p:sp>
          <p:nvSpPr>
            <p:cNvPr id="11" name="TextBox 44">
              <a:extLst>
                <a:ext uri="{FF2B5EF4-FFF2-40B4-BE49-F238E27FC236}">
                  <a16:creationId xmlns:a16="http://schemas.microsoft.com/office/drawing/2014/main" id="{1A0811D9-8071-4BC1-B35F-3B898E5295B9}"/>
                </a:ext>
              </a:extLst>
            </p:cNvPr>
            <p:cNvSpPr txBox="1">
              <a:spLocks noChangeArrowheads="1"/>
            </p:cNvSpPr>
            <p:nvPr/>
          </p:nvSpPr>
          <p:spPr bwMode="auto">
            <a:xfrm>
              <a:off x="1066800" y="3467100"/>
              <a:ext cx="609600" cy="44110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H</a:t>
              </a:r>
            </a:p>
          </p:txBody>
        </p:sp>
        <p:sp>
          <p:nvSpPr>
            <p:cNvPr id="13" name="TextBox 45">
              <a:extLst>
                <a:ext uri="{FF2B5EF4-FFF2-40B4-BE49-F238E27FC236}">
                  <a16:creationId xmlns:a16="http://schemas.microsoft.com/office/drawing/2014/main" id="{0BE71386-60D2-4665-8F20-40102B14896C}"/>
                </a:ext>
              </a:extLst>
            </p:cNvPr>
            <p:cNvSpPr txBox="1">
              <a:spLocks noChangeArrowheads="1"/>
            </p:cNvSpPr>
            <p:nvPr/>
          </p:nvSpPr>
          <p:spPr bwMode="auto">
            <a:xfrm>
              <a:off x="1670050" y="3467100"/>
              <a:ext cx="1066800" cy="44110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Be</a:t>
              </a:r>
            </a:p>
          </p:txBody>
        </p:sp>
        <p:sp>
          <p:nvSpPr>
            <p:cNvPr id="14" name="TextBox 46">
              <a:extLst>
                <a:ext uri="{FF2B5EF4-FFF2-40B4-BE49-F238E27FC236}">
                  <a16:creationId xmlns:a16="http://schemas.microsoft.com/office/drawing/2014/main" id="{3668C9C9-BC11-4207-84A8-1914B8C919D8}"/>
                </a:ext>
              </a:extLst>
            </p:cNvPr>
            <p:cNvSpPr txBox="1">
              <a:spLocks noChangeArrowheads="1"/>
            </p:cNvSpPr>
            <p:nvPr/>
          </p:nvSpPr>
          <p:spPr bwMode="auto">
            <a:xfrm>
              <a:off x="2743200" y="3467100"/>
              <a:ext cx="609600" cy="441104"/>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H</a:t>
              </a:r>
            </a:p>
          </p:txBody>
        </p:sp>
        <p:cxnSp>
          <p:nvCxnSpPr>
            <p:cNvPr id="15" name="Straight Connector 47">
              <a:extLst>
                <a:ext uri="{FF2B5EF4-FFF2-40B4-BE49-F238E27FC236}">
                  <a16:creationId xmlns:a16="http://schemas.microsoft.com/office/drawing/2014/main" id="{C4FB0F45-E02A-4B11-A0A1-D0D5451521B7}"/>
                </a:ext>
              </a:extLst>
            </p:cNvPr>
            <p:cNvCxnSpPr>
              <a:cxnSpLocks noChangeShapeType="1"/>
            </p:cNvCxnSpPr>
            <p:nvPr/>
          </p:nvCxnSpPr>
          <p:spPr bwMode="auto">
            <a:xfrm>
              <a:off x="1555750" y="3670334"/>
              <a:ext cx="381000" cy="1588"/>
            </a:xfrm>
            <a:prstGeom prst="line">
              <a:avLst/>
            </a:prstGeom>
            <a:noFill/>
            <a:ln w="38100" algn="ctr">
              <a:solidFill>
                <a:schemeClr val="tx1">
                  <a:lumMod val="75000"/>
                  <a:lumOff val="25000"/>
                </a:schemeClr>
              </a:solidFill>
              <a:round/>
              <a:headEnd/>
              <a:tailEnd/>
            </a:ln>
          </p:spPr>
        </p:cxnSp>
        <p:cxnSp>
          <p:nvCxnSpPr>
            <p:cNvPr id="16" name="Straight Connector 48">
              <a:extLst>
                <a:ext uri="{FF2B5EF4-FFF2-40B4-BE49-F238E27FC236}">
                  <a16:creationId xmlns:a16="http://schemas.microsoft.com/office/drawing/2014/main" id="{27231715-B9C7-4454-B89F-BF828CDA6189}"/>
                </a:ext>
              </a:extLst>
            </p:cNvPr>
            <p:cNvCxnSpPr>
              <a:cxnSpLocks noChangeShapeType="1"/>
            </p:cNvCxnSpPr>
            <p:nvPr/>
          </p:nvCxnSpPr>
          <p:spPr bwMode="auto">
            <a:xfrm>
              <a:off x="2470150" y="3670334"/>
              <a:ext cx="381000" cy="1588"/>
            </a:xfrm>
            <a:prstGeom prst="line">
              <a:avLst/>
            </a:prstGeom>
            <a:noFill/>
            <a:ln w="38100" algn="ctr">
              <a:solidFill>
                <a:schemeClr val="tx1">
                  <a:lumMod val="75000"/>
                  <a:lumOff val="25000"/>
                </a:schemeClr>
              </a:solidFill>
              <a:round/>
              <a:headEnd/>
              <a:tailEnd/>
            </a:ln>
          </p:spPr>
        </p:cxnSp>
      </p:grpSp>
      <p:sp>
        <p:nvSpPr>
          <p:cNvPr id="17" name="TextBox 4">
            <a:extLst>
              <a:ext uri="{FF2B5EF4-FFF2-40B4-BE49-F238E27FC236}">
                <a16:creationId xmlns:a16="http://schemas.microsoft.com/office/drawing/2014/main" id="{6067CAB3-1124-45D0-9D3D-E43FF9EB1DB5}"/>
              </a:ext>
            </a:extLst>
          </p:cNvPr>
          <p:cNvSpPr txBox="1">
            <a:spLocks noChangeArrowheads="1"/>
          </p:cNvSpPr>
          <p:nvPr/>
        </p:nvSpPr>
        <p:spPr bwMode="auto">
          <a:xfrm>
            <a:off x="0" y="3180374"/>
            <a:ext cx="9144000" cy="1077218"/>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sz="1600" b="1" dirty="0">
                <a:solidFill>
                  <a:schemeClr val="tx1">
                    <a:lumMod val="75000"/>
                    <a:lumOff val="25000"/>
                  </a:schemeClr>
                </a:solidFill>
                <a:latin typeface="Gill Sans MT" panose="020B0502020104020203" pitchFamily="34" charset="0"/>
                <a:cs typeface="Times New Roman" pitchFamily="18" charset="0"/>
              </a:rPr>
              <a:t>2)</a:t>
            </a:r>
            <a:r>
              <a:rPr lang="en-US" altLang="en-US" sz="1600" dirty="0">
                <a:solidFill>
                  <a:schemeClr val="tx1">
                    <a:lumMod val="75000"/>
                    <a:lumOff val="25000"/>
                  </a:schemeClr>
                </a:solidFill>
                <a:latin typeface="Gill Sans MT" panose="020B0502020104020203" pitchFamily="34" charset="0"/>
                <a:cs typeface="Times New Roman" pitchFamily="18" charset="0"/>
              </a:rPr>
              <a:t>	The central atom has fewer than eight electrons due to an odd number of electrons.</a:t>
            </a:r>
          </a:p>
          <a:p>
            <a:pPr eaLnBrk="0" hangingPunct="0">
              <a:buClr>
                <a:srgbClr val="000000"/>
              </a:buClr>
              <a:buSzPct val="100000"/>
              <a:buFont typeface="Arial" pitchFamily="34" charset="0"/>
              <a:buNone/>
            </a:pPr>
            <a:endParaRPr lang="en-US" altLang="en-US" sz="1600" b="1"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endParaRPr lang="en-US" altLang="en-US" sz="1600" b="1"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	Molecules with an odd number of electrons are sometimes referred to as </a:t>
            </a:r>
            <a:r>
              <a:rPr lang="en-US" altLang="en-US" sz="1600" b="1" dirty="0">
                <a:solidFill>
                  <a:srgbClr val="E47588"/>
                </a:solidFill>
                <a:latin typeface="Gill Sans MT" panose="020B0502020104020203" pitchFamily="34" charset="0"/>
                <a:cs typeface="Times New Roman" pitchFamily="18" charset="0"/>
              </a:rPr>
              <a:t>free</a:t>
            </a:r>
            <a:r>
              <a:rPr lang="en-US" altLang="en-US" sz="1600" b="1" i="1" dirty="0">
                <a:solidFill>
                  <a:schemeClr val="tx1">
                    <a:lumMod val="75000"/>
                    <a:lumOff val="25000"/>
                  </a:schemeClr>
                </a:solidFill>
                <a:latin typeface="Gill Sans MT" panose="020B0502020104020203" pitchFamily="34" charset="0"/>
                <a:cs typeface="Times New Roman" pitchFamily="18" charset="0"/>
              </a:rPr>
              <a:t> </a:t>
            </a:r>
            <a:r>
              <a:rPr lang="en-US" altLang="en-US" sz="1600" b="1" dirty="0">
                <a:solidFill>
                  <a:srgbClr val="E47588"/>
                </a:solidFill>
                <a:latin typeface="Gill Sans MT" panose="020B0502020104020203" pitchFamily="34" charset="0"/>
                <a:cs typeface="Times New Roman" pitchFamily="18" charset="0"/>
              </a:rPr>
              <a:t>radicals</a:t>
            </a:r>
            <a:r>
              <a:rPr lang="en-US" altLang="en-US" sz="1600" dirty="0">
                <a:solidFill>
                  <a:schemeClr val="tx1">
                    <a:lumMod val="75000"/>
                    <a:lumOff val="25000"/>
                  </a:schemeClr>
                </a:solidFill>
                <a:latin typeface="Gill Sans MT" panose="020B0502020104020203" pitchFamily="34" charset="0"/>
                <a:cs typeface="Times New Roman" pitchFamily="18" charset="0"/>
              </a:rPr>
              <a:t>.</a:t>
            </a:r>
          </a:p>
        </p:txBody>
      </p:sp>
      <p:grpSp>
        <p:nvGrpSpPr>
          <p:cNvPr id="39" name="Group 38">
            <a:extLst>
              <a:ext uri="{FF2B5EF4-FFF2-40B4-BE49-F238E27FC236}">
                <a16:creationId xmlns:a16="http://schemas.microsoft.com/office/drawing/2014/main" id="{8F8316F9-476E-4B75-943E-A2EC73225450}"/>
              </a:ext>
            </a:extLst>
          </p:cNvPr>
          <p:cNvGrpSpPr/>
          <p:nvPr/>
        </p:nvGrpSpPr>
        <p:grpSpPr>
          <a:xfrm>
            <a:off x="3615792" y="3254505"/>
            <a:ext cx="1897334" cy="880606"/>
            <a:chOff x="1528101" y="5099130"/>
            <a:chExt cx="1897334" cy="880606"/>
          </a:xfrm>
        </p:grpSpPr>
        <p:grpSp>
          <p:nvGrpSpPr>
            <p:cNvPr id="18" name="Group 49">
              <a:extLst>
                <a:ext uri="{FF2B5EF4-FFF2-40B4-BE49-F238E27FC236}">
                  <a16:creationId xmlns:a16="http://schemas.microsoft.com/office/drawing/2014/main" id="{30DF5E89-A77A-488F-9E45-D9DF6A1E1D8E}"/>
                </a:ext>
              </a:extLst>
            </p:cNvPr>
            <p:cNvGrpSpPr>
              <a:grpSpLocks/>
            </p:cNvGrpSpPr>
            <p:nvPr/>
          </p:nvGrpSpPr>
          <p:grpSpPr bwMode="auto">
            <a:xfrm>
              <a:off x="1528101" y="5099130"/>
              <a:ext cx="1897334" cy="880606"/>
              <a:chOff x="2976250" y="2508329"/>
              <a:chExt cx="1897121" cy="880606"/>
            </a:xfrm>
          </p:grpSpPr>
          <p:grpSp>
            <p:nvGrpSpPr>
              <p:cNvPr id="19" name="Group 20">
                <a:extLst>
                  <a:ext uri="{FF2B5EF4-FFF2-40B4-BE49-F238E27FC236}">
                    <a16:creationId xmlns:a16="http://schemas.microsoft.com/office/drawing/2014/main" id="{48A22AC8-37DA-4FAB-8752-6A4C9FA7BC67}"/>
                  </a:ext>
                </a:extLst>
              </p:cNvPr>
              <p:cNvGrpSpPr>
                <a:grpSpLocks/>
              </p:cNvGrpSpPr>
              <p:nvPr/>
            </p:nvGrpSpPr>
            <p:grpSpPr bwMode="auto">
              <a:xfrm>
                <a:off x="2976250" y="2590879"/>
                <a:ext cx="1897121" cy="798056"/>
                <a:chOff x="2976250" y="2590879"/>
                <a:chExt cx="1897121" cy="798056"/>
              </a:xfrm>
            </p:grpSpPr>
            <p:grpSp>
              <p:nvGrpSpPr>
                <p:cNvPr id="23" name="Group 45">
                  <a:extLst>
                    <a:ext uri="{FF2B5EF4-FFF2-40B4-BE49-F238E27FC236}">
                      <a16:creationId xmlns:a16="http://schemas.microsoft.com/office/drawing/2014/main" id="{3956C1F9-8E79-402F-8317-EB4FD0D97BE6}"/>
                    </a:ext>
                  </a:extLst>
                </p:cNvPr>
                <p:cNvGrpSpPr>
                  <a:grpSpLocks/>
                </p:cNvGrpSpPr>
                <p:nvPr/>
              </p:nvGrpSpPr>
              <p:grpSpPr bwMode="auto">
                <a:xfrm>
                  <a:off x="2976250" y="2590879"/>
                  <a:ext cx="1897121" cy="756670"/>
                  <a:chOff x="1528062" y="2537784"/>
                  <a:chExt cx="1897121" cy="756670"/>
                </a:xfrm>
              </p:grpSpPr>
              <p:grpSp>
                <p:nvGrpSpPr>
                  <p:cNvPr id="26" name="Group 89">
                    <a:extLst>
                      <a:ext uri="{FF2B5EF4-FFF2-40B4-BE49-F238E27FC236}">
                        <a16:creationId xmlns:a16="http://schemas.microsoft.com/office/drawing/2014/main" id="{6DF8C403-326C-4989-A64B-A362F842EED8}"/>
                      </a:ext>
                    </a:extLst>
                  </p:cNvPr>
                  <p:cNvGrpSpPr>
                    <a:grpSpLocks/>
                  </p:cNvGrpSpPr>
                  <p:nvPr/>
                </p:nvGrpSpPr>
                <p:grpSpPr bwMode="auto">
                  <a:xfrm>
                    <a:off x="1600200" y="2743200"/>
                    <a:ext cx="1728911" cy="458430"/>
                    <a:chOff x="1066800" y="3467100"/>
                    <a:chExt cx="1728911" cy="458430"/>
                  </a:xfrm>
                </p:grpSpPr>
                <p:sp>
                  <p:nvSpPr>
                    <p:cNvPr id="31" name="TextBox 62">
                      <a:extLst>
                        <a:ext uri="{FF2B5EF4-FFF2-40B4-BE49-F238E27FC236}">
                          <a16:creationId xmlns:a16="http://schemas.microsoft.com/office/drawing/2014/main" id="{36CAD8B2-A01D-4C92-AA59-646FEA4A1671}"/>
                        </a:ext>
                      </a:extLst>
                    </p:cNvPr>
                    <p:cNvSpPr txBox="1">
                      <a:spLocks noChangeArrowheads="1"/>
                    </p:cNvSpPr>
                    <p:nvPr/>
                  </p:nvSpPr>
                  <p:spPr bwMode="auto">
                    <a:xfrm>
                      <a:off x="1066800" y="3467100"/>
                      <a:ext cx="609600"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a:solidFill>
                            <a:schemeClr val="tx1">
                              <a:lumMod val="75000"/>
                              <a:lumOff val="25000"/>
                            </a:schemeClr>
                          </a:solidFill>
                          <a:latin typeface="Gill Sans MT" panose="020B0502020104020203" pitchFamily="34" charset="0"/>
                        </a:rPr>
                        <a:t>O</a:t>
                      </a:r>
                    </a:p>
                  </p:txBody>
                </p:sp>
                <p:sp>
                  <p:nvSpPr>
                    <p:cNvPr id="32" name="TextBox 63">
                      <a:extLst>
                        <a:ext uri="{FF2B5EF4-FFF2-40B4-BE49-F238E27FC236}">
                          <a16:creationId xmlns:a16="http://schemas.microsoft.com/office/drawing/2014/main" id="{B1026893-8F56-4E10-BCB9-CB96BE1F994A}"/>
                        </a:ext>
                      </a:extLst>
                    </p:cNvPr>
                    <p:cNvSpPr txBox="1">
                      <a:spLocks noChangeArrowheads="1"/>
                    </p:cNvSpPr>
                    <p:nvPr/>
                  </p:nvSpPr>
                  <p:spPr bwMode="auto">
                    <a:xfrm>
                      <a:off x="1643770" y="3471495"/>
                      <a:ext cx="609600"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N</a:t>
                      </a:r>
                    </a:p>
                  </p:txBody>
                </p:sp>
                <p:sp>
                  <p:nvSpPr>
                    <p:cNvPr id="33" name="TextBox 64">
                      <a:extLst>
                        <a:ext uri="{FF2B5EF4-FFF2-40B4-BE49-F238E27FC236}">
                          <a16:creationId xmlns:a16="http://schemas.microsoft.com/office/drawing/2014/main" id="{525FE840-9088-41FE-AB8E-4F00750C6A99}"/>
                        </a:ext>
                      </a:extLst>
                    </p:cNvPr>
                    <p:cNvSpPr txBox="1">
                      <a:spLocks noChangeArrowheads="1"/>
                    </p:cNvSpPr>
                    <p:nvPr/>
                  </p:nvSpPr>
                  <p:spPr bwMode="auto">
                    <a:xfrm>
                      <a:off x="2186111" y="3476625"/>
                      <a:ext cx="609600"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O</a:t>
                      </a:r>
                    </a:p>
                  </p:txBody>
                </p:sp>
              </p:grpSp>
              <p:sp>
                <p:nvSpPr>
                  <p:cNvPr id="27" name="TextBox 58">
                    <a:extLst>
                      <a:ext uri="{FF2B5EF4-FFF2-40B4-BE49-F238E27FC236}">
                        <a16:creationId xmlns:a16="http://schemas.microsoft.com/office/drawing/2014/main" id="{E131AED1-9481-4A91-8C46-2E42413C319F}"/>
                      </a:ext>
                    </a:extLst>
                  </p:cNvPr>
                  <p:cNvSpPr txBox="1">
                    <a:spLocks noChangeArrowheads="1"/>
                  </p:cNvSpPr>
                  <p:nvPr/>
                </p:nvSpPr>
                <p:spPr bwMode="auto">
                  <a:xfrm rot="19175761">
                    <a:off x="1528062" y="2559904"/>
                    <a:ext cx="468752" cy="448905"/>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a:t>
                    </a:r>
                  </a:p>
                </p:txBody>
              </p:sp>
              <p:sp>
                <p:nvSpPr>
                  <p:cNvPr id="28" name="TextBox 59">
                    <a:extLst>
                      <a:ext uri="{FF2B5EF4-FFF2-40B4-BE49-F238E27FC236}">
                        <a16:creationId xmlns:a16="http://schemas.microsoft.com/office/drawing/2014/main" id="{7B8FC54D-8D8A-4AB3-B940-D27DB99B1DEC}"/>
                      </a:ext>
                    </a:extLst>
                  </p:cNvPr>
                  <p:cNvSpPr txBox="1">
                    <a:spLocks noChangeArrowheads="1"/>
                  </p:cNvSpPr>
                  <p:nvPr/>
                </p:nvSpPr>
                <p:spPr bwMode="auto">
                  <a:xfrm rot="13528855" flipH="1">
                    <a:off x="1520417" y="2823845"/>
                    <a:ext cx="492364" cy="448854"/>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a:solidFill>
                          <a:schemeClr val="tx1">
                            <a:lumMod val="75000"/>
                            <a:lumOff val="25000"/>
                          </a:schemeClr>
                        </a:solidFill>
                        <a:latin typeface="Gill Sans MT" panose="020B0502020104020203" pitchFamily="34" charset="0"/>
                      </a:rPr>
                      <a:t>••</a:t>
                    </a:r>
                  </a:p>
                </p:txBody>
              </p:sp>
              <p:sp>
                <p:nvSpPr>
                  <p:cNvPr id="29" name="TextBox 60">
                    <a:extLst>
                      <a:ext uri="{FF2B5EF4-FFF2-40B4-BE49-F238E27FC236}">
                        <a16:creationId xmlns:a16="http://schemas.microsoft.com/office/drawing/2014/main" id="{EBAD0187-A6CE-4BFA-AAFD-4623BE41FB38}"/>
                      </a:ext>
                    </a:extLst>
                  </p:cNvPr>
                  <p:cNvSpPr txBox="1">
                    <a:spLocks noChangeArrowheads="1"/>
                  </p:cNvSpPr>
                  <p:nvPr/>
                </p:nvSpPr>
                <p:spPr bwMode="auto">
                  <a:xfrm flipH="1">
                    <a:off x="2795420" y="2537784"/>
                    <a:ext cx="448855" cy="448905"/>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a:t>
                    </a:r>
                  </a:p>
                </p:txBody>
              </p:sp>
              <p:sp>
                <p:nvSpPr>
                  <p:cNvPr id="30" name="TextBox 61">
                    <a:extLst>
                      <a:ext uri="{FF2B5EF4-FFF2-40B4-BE49-F238E27FC236}">
                        <a16:creationId xmlns:a16="http://schemas.microsoft.com/office/drawing/2014/main" id="{E5400A8B-8FF9-454D-9E66-44F7735C648A}"/>
                      </a:ext>
                    </a:extLst>
                  </p:cNvPr>
                  <p:cNvSpPr txBox="1">
                    <a:spLocks noChangeArrowheads="1"/>
                  </p:cNvSpPr>
                  <p:nvPr/>
                </p:nvSpPr>
                <p:spPr bwMode="auto">
                  <a:xfrm rot="5400000">
                    <a:off x="2976303" y="2698425"/>
                    <a:ext cx="448905" cy="448854"/>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a:t>
                    </a:r>
                  </a:p>
                </p:txBody>
              </p:sp>
            </p:grpSp>
            <p:sp>
              <p:nvSpPr>
                <p:cNvPr id="22" name="TextBox 53">
                  <a:extLst>
                    <a:ext uri="{FF2B5EF4-FFF2-40B4-BE49-F238E27FC236}">
                      <a16:creationId xmlns:a16="http://schemas.microsoft.com/office/drawing/2014/main" id="{1662133F-F3FA-4707-A163-5DDBBE01608A}"/>
                    </a:ext>
                  </a:extLst>
                </p:cNvPr>
                <p:cNvSpPr txBox="1">
                  <a:spLocks noChangeArrowheads="1"/>
                </p:cNvSpPr>
                <p:nvPr/>
              </p:nvSpPr>
              <p:spPr bwMode="auto">
                <a:xfrm rot="10800000" flipH="1">
                  <a:off x="4259118" y="2940030"/>
                  <a:ext cx="448856" cy="448905"/>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a:t>
                  </a:r>
                </a:p>
              </p:txBody>
            </p:sp>
          </p:grpSp>
          <p:sp>
            <p:nvSpPr>
              <p:cNvPr id="20" name="TextBox 51">
                <a:extLst>
                  <a:ext uri="{FF2B5EF4-FFF2-40B4-BE49-F238E27FC236}">
                    <a16:creationId xmlns:a16="http://schemas.microsoft.com/office/drawing/2014/main" id="{AB20A0B1-D612-47A0-A2A7-112EA36A1596}"/>
                  </a:ext>
                </a:extLst>
              </p:cNvPr>
              <p:cNvSpPr txBox="1">
                <a:spLocks noChangeArrowheads="1"/>
              </p:cNvSpPr>
              <p:nvPr/>
            </p:nvSpPr>
            <p:spPr bwMode="auto">
              <a:xfrm rot="10800000" flipH="1">
                <a:off x="3841277" y="2508329"/>
                <a:ext cx="189129" cy="448905"/>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a:solidFill>
                      <a:schemeClr val="tx1">
                        <a:lumMod val="75000"/>
                        <a:lumOff val="25000"/>
                      </a:schemeClr>
                    </a:solidFill>
                    <a:latin typeface="Gill Sans MT" panose="020B0502020104020203" pitchFamily="34" charset="0"/>
                  </a:rPr>
                  <a:t>•</a:t>
                </a:r>
              </a:p>
            </p:txBody>
          </p:sp>
        </p:grpSp>
        <p:cxnSp>
          <p:nvCxnSpPr>
            <p:cNvPr id="36" name="Straight Connector 35">
              <a:extLst>
                <a:ext uri="{FF2B5EF4-FFF2-40B4-BE49-F238E27FC236}">
                  <a16:creationId xmlns:a16="http://schemas.microsoft.com/office/drawing/2014/main" id="{159EF636-C3A3-43E2-8339-FC881AF32111}"/>
                </a:ext>
              </a:extLst>
            </p:cNvPr>
            <p:cNvCxnSpPr/>
            <p:nvPr/>
          </p:nvCxnSpPr>
          <p:spPr>
            <a:xfrm>
              <a:off x="2083443" y="5543531"/>
              <a:ext cx="23495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D60005E-1421-4039-B82D-674D1E5A6763}"/>
                </a:ext>
              </a:extLst>
            </p:cNvPr>
            <p:cNvCxnSpPr/>
            <p:nvPr/>
          </p:nvCxnSpPr>
          <p:spPr>
            <a:xfrm>
              <a:off x="2080138" y="5597506"/>
              <a:ext cx="23495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88EE33-2F9B-4FBA-A388-E60AC72C8CBD}"/>
                </a:ext>
              </a:extLst>
            </p:cNvPr>
            <p:cNvCxnSpPr/>
            <p:nvPr/>
          </p:nvCxnSpPr>
          <p:spPr>
            <a:xfrm>
              <a:off x="2623063" y="5565756"/>
              <a:ext cx="23495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4">
            <a:extLst>
              <a:ext uri="{FF2B5EF4-FFF2-40B4-BE49-F238E27FC236}">
                <a16:creationId xmlns:a16="http://schemas.microsoft.com/office/drawing/2014/main" id="{0267BF4C-562C-4AA6-8F22-A24EF0D24C9E}"/>
              </a:ext>
            </a:extLst>
          </p:cNvPr>
          <p:cNvSpPr txBox="1">
            <a:spLocks noChangeArrowheads="1"/>
          </p:cNvSpPr>
          <p:nvPr/>
        </p:nvSpPr>
        <p:spPr bwMode="auto">
          <a:xfrm>
            <a:off x="0" y="4519700"/>
            <a:ext cx="9144000" cy="830997"/>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sz="1600" b="1" dirty="0">
                <a:solidFill>
                  <a:schemeClr val="tx1">
                    <a:lumMod val="75000"/>
                    <a:lumOff val="25000"/>
                  </a:schemeClr>
                </a:solidFill>
                <a:latin typeface="Gill Sans MT" panose="020B0502020104020203" pitchFamily="34" charset="0"/>
                <a:cs typeface="Times New Roman" pitchFamily="18" charset="0"/>
              </a:rPr>
              <a:t>3)	</a:t>
            </a:r>
            <a:r>
              <a:rPr lang="en-US" sz="1600" dirty="0">
                <a:solidFill>
                  <a:schemeClr val="tx1">
                    <a:lumMod val="75000"/>
                    <a:lumOff val="25000"/>
                  </a:schemeClr>
                </a:solidFill>
                <a:latin typeface="Gill Sans MT" panose="020B0502020104020203" pitchFamily="34" charset="0"/>
                <a:cs typeface="Times New Roman" pitchFamily="18" charset="0"/>
              </a:rPr>
              <a:t>The central atom has more than eight electrons.  </a:t>
            </a:r>
            <a:r>
              <a:rPr lang="en-US" sz="1600" u="sng" dirty="0">
                <a:solidFill>
                  <a:srgbClr val="67AEB6"/>
                </a:solidFill>
                <a:latin typeface="Gill Sans MT" panose="020B0502020104020203" pitchFamily="34" charset="0"/>
                <a:cs typeface="Times New Roman" pitchFamily="18" charset="0"/>
              </a:rPr>
              <a:t>Atoms in and beyond the third period can have more than eight valence electrons. </a:t>
            </a:r>
            <a:r>
              <a:rPr lang="en-US" sz="1600" dirty="0">
                <a:solidFill>
                  <a:schemeClr val="tx1">
                    <a:lumMod val="75000"/>
                    <a:lumOff val="25000"/>
                  </a:schemeClr>
                </a:solidFill>
                <a:latin typeface="Gill Sans MT" panose="020B0502020104020203" pitchFamily="34" charset="0"/>
                <a:cs typeface="Times New Roman" pitchFamily="18" charset="0"/>
              </a:rPr>
              <a:t>In addition to the 3</a:t>
            </a:r>
            <a:r>
              <a:rPr lang="en-US" sz="1600" i="1" dirty="0">
                <a:solidFill>
                  <a:schemeClr val="tx1">
                    <a:lumMod val="75000"/>
                    <a:lumOff val="25000"/>
                  </a:schemeClr>
                </a:solidFill>
                <a:latin typeface="Gill Sans MT" panose="020B0502020104020203" pitchFamily="34" charset="0"/>
                <a:cs typeface="Times New Roman" pitchFamily="18" charset="0"/>
              </a:rPr>
              <a:t>s</a:t>
            </a:r>
            <a:r>
              <a:rPr lang="en-US" sz="1600" dirty="0">
                <a:solidFill>
                  <a:schemeClr val="tx1">
                    <a:lumMod val="75000"/>
                    <a:lumOff val="25000"/>
                  </a:schemeClr>
                </a:solidFill>
                <a:latin typeface="Gill Sans MT" panose="020B0502020104020203" pitchFamily="34" charset="0"/>
                <a:cs typeface="Times New Roman" pitchFamily="18" charset="0"/>
              </a:rPr>
              <a:t> and 3</a:t>
            </a:r>
            <a:r>
              <a:rPr lang="en-US" sz="1600" i="1" dirty="0">
                <a:solidFill>
                  <a:schemeClr val="tx1">
                    <a:lumMod val="75000"/>
                    <a:lumOff val="25000"/>
                  </a:schemeClr>
                </a:solidFill>
                <a:latin typeface="Gill Sans MT" panose="020B0502020104020203" pitchFamily="34" charset="0"/>
                <a:cs typeface="Times New Roman" pitchFamily="18" charset="0"/>
              </a:rPr>
              <a:t>p</a:t>
            </a:r>
            <a:r>
              <a:rPr lang="en-US" sz="1600" dirty="0">
                <a:solidFill>
                  <a:schemeClr val="tx1">
                    <a:lumMod val="75000"/>
                    <a:lumOff val="25000"/>
                  </a:schemeClr>
                </a:solidFill>
                <a:latin typeface="Gill Sans MT" panose="020B0502020104020203" pitchFamily="34" charset="0"/>
                <a:cs typeface="Times New Roman" pitchFamily="18" charset="0"/>
              </a:rPr>
              <a:t> orbitals, elements in the third period also have 3</a:t>
            </a:r>
            <a:r>
              <a:rPr lang="en-US" sz="1600" i="1" dirty="0">
                <a:solidFill>
                  <a:schemeClr val="tx1">
                    <a:lumMod val="75000"/>
                    <a:lumOff val="25000"/>
                  </a:schemeClr>
                </a:solidFill>
                <a:latin typeface="Gill Sans MT" panose="020B0502020104020203" pitchFamily="34" charset="0"/>
                <a:cs typeface="Times New Roman" pitchFamily="18" charset="0"/>
              </a:rPr>
              <a:t>d</a:t>
            </a:r>
            <a:r>
              <a:rPr lang="en-US" sz="1600" dirty="0">
                <a:solidFill>
                  <a:schemeClr val="tx1">
                    <a:lumMod val="75000"/>
                    <a:lumOff val="25000"/>
                  </a:schemeClr>
                </a:solidFill>
                <a:latin typeface="Gill Sans MT" panose="020B0502020104020203" pitchFamily="34" charset="0"/>
                <a:cs typeface="Times New Roman" pitchFamily="18" charset="0"/>
              </a:rPr>
              <a:t> orbitals that can be used in bonding.</a:t>
            </a:r>
          </a:p>
        </p:txBody>
      </p:sp>
      <p:grpSp>
        <p:nvGrpSpPr>
          <p:cNvPr id="82" name="Group 81">
            <a:extLst>
              <a:ext uri="{FF2B5EF4-FFF2-40B4-BE49-F238E27FC236}">
                <a16:creationId xmlns:a16="http://schemas.microsoft.com/office/drawing/2014/main" id="{B4CCA93C-6FF2-483D-B922-04603ED91DA7}"/>
              </a:ext>
            </a:extLst>
          </p:cNvPr>
          <p:cNvGrpSpPr/>
          <p:nvPr/>
        </p:nvGrpSpPr>
        <p:grpSpPr>
          <a:xfrm>
            <a:off x="2803039" y="4993221"/>
            <a:ext cx="1923659" cy="1949604"/>
            <a:chOff x="3516104" y="4993221"/>
            <a:chExt cx="1923659" cy="1949604"/>
          </a:xfrm>
        </p:grpSpPr>
        <p:sp>
          <p:nvSpPr>
            <p:cNvPr id="42" name="TextBox 63">
              <a:extLst>
                <a:ext uri="{FF2B5EF4-FFF2-40B4-BE49-F238E27FC236}">
                  <a16:creationId xmlns:a16="http://schemas.microsoft.com/office/drawing/2014/main" id="{B90C2A5E-3D9A-4046-8A94-F109230D665C}"/>
                </a:ext>
              </a:extLst>
            </p:cNvPr>
            <p:cNvSpPr txBox="1">
              <a:spLocks noChangeArrowheads="1"/>
            </p:cNvSpPr>
            <p:nvPr/>
          </p:nvSpPr>
          <p:spPr bwMode="auto">
            <a:xfrm>
              <a:off x="4187004" y="5787688"/>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S</a:t>
              </a:r>
            </a:p>
          </p:txBody>
        </p:sp>
        <p:sp>
          <p:nvSpPr>
            <p:cNvPr id="43" name="TextBox 63">
              <a:extLst>
                <a:ext uri="{FF2B5EF4-FFF2-40B4-BE49-F238E27FC236}">
                  <a16:creationId xmlns:a16="http://schemas.microsoft.com/office/drawing/2014/main" id="{D6F27F07-2048-413F-8027-41BD24B9A346}"/>
                </a:ext>
              </a:extLst>
            </p:cNvPr>
            <p:cNvSpPr txBox="1">
              <a:spLocks noChangeArrowheads="1"/>
            </p:cNvSpPr>
            <p:nvPr/>
          </p:nvSpPr>
          <p:spPr bwMode="auto">
            <a:xfrm>
              <a:off x="4787073" y="5551330"/>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4" name="TextBox 63">
              <a:extLst>
                <a:ext uri="{FF2B5EF4-FFF2-40B4-BE49-F238E27FC236}">
                  <a16:creationId xmlns:a16="http://schemas.microsoft.com/office/drawing/2014/main" id="{3A592DC1-9097-4A5D-8001-571215E456E3}"/>
                </a:ext>
              </a:extLst>
            </p:cNvPr>
            <p:cNvSpPr txBox="1">
              <a:spLocks noChangeArrowheads="1"/>
            </p:cNvSpPr>
            <p:nvPr/>
          </p:nvSpPr>
          <p:spPr bwMode="auto">
            <a:xfrm>
              <a:off x="4807375" y="6086319"/>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5" name="TextBox 63">
              <a:extLst>
                <a:ext uri="{FF2B5EF4-FFF2-40B4-BE49-F238E27FC236}">
                  <a16:creationId xmlns:a16="http://schemas.microsoft.com/office/drawing/2014/main" id="{002CF11A-1AB8-4CD8-BF3E-BDF15E7CC8C1}"/>
                </a:ext>
              </a:extLst>
            </p:cNvPr>
            <p:cNvSpPr txBox="1">
              <a:spLocks noChangeArrowheads="1"/>
            </p:cNvSpPr>
            <p:nvPr/>
          </p:nvSpPr>
          <p:spPr bwMode="auto">
            <a:xfrm>
              <a:off x="4187004" y="6411472"/>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6" name="TextBox 63">
              <a:extLst>
                <a:ext uri="{FF2B5EF4-FFF2-40B4-BE49-F238E27FC236}">
                  <a16:creationId xmlns:a16="http://schemas.microsoft.com/office/drawing/2014/main" id="{FD785138-EA3B-472C-9428-891FA6F6838C}"/>
                </a:ext>
              </a:extLst>
            </p:cNvPr>
            <p:cNvSpPr txBox="1">
              <a:spLocks noChangeArrowheads="1"/>
            </p:cNvSpPr>
            <p:nvPr/>
          </p:nvSpPr>
          <p:spPr bwMode="auto">
            <a:xfrm>
              <a:off x="3531617" y="6086319"/>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7" name="TextBox 63">
              <a:extLst>
                <a:ext uri="{FF2B5EF4-FFF2-40B4-BE49-F238E27FC236}">
                  <a16:creationId xmlns:a16="http://schemas.microsoft.com/office/drawing/2014/main" id="{256E00B6-354A-4AAA-A1A0-042B6AC74DA8}"/>
                </a:ext>
              </a:extLst>
            </p:cNvPr>
            <p:cNvSpPr txBox="1">
              <a:spLocks noChangeArrowheads="1"/>
            </p:cNvSpPr>
            <p:nvPr/>
          </p:nvSpPr>
          <p:spPr bwMode="auto">
            <a:xfrm>
              <a:off x="3577336" y="5542354"/>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8" name="TextBox 63">
              <a:extLst>
                <a:ext uri="{FF2B5EF4-FFF2-40B4-BE49-F238E27FC236}">
                  <a16:creationId xmlns:a16="http://schemas.microsoft.com/office/drawing/2014/main" id="{FBA0A253-7C7F-498C-B085-20DDD1472A81}"/>
                </a:ext>
              </a:extLst>
            </p:cNvPr>
            <p:cNvSpPr txBox="1">
              <a:spLocks noChangeArrowheads="1"/>
            </p:cNvSpPr>
            <p:nvPr/>
          </p:nvSpPr>
          <p:spPr bwMode="auto">
            <a:xfrm>
              <a:off x="4187004" y="5169287"/>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9" name="TextBox 60">
              <a:extLst>
                <a:ext uri="{FF2B5EF4-FFF2-40B4-BE49-F238E27FC236}">
                  <a16:creationId xmlns:a16="http://schemas.microsoft.com/office/drawing/2014/main" id="{F8A8D7CA-85F2-44FC-BF2F-358EA2668DF3}"/>
                </a:ext>
              </a:extLst>
            </p:cNvPr>
            <p:cNvSpPr txBox="1">
              <a:spLocks noChangeArrowheads="1"/>
            </p:cNvSpPr>
            <p:nvPr/>
          </p:nvSpPr>
          <p:spPr bwMode="auto">
            <a:xfrm flipH="1">
              <a:off x="4262260" y="4993221"/>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0" name="TextBox 60">
              <a:extLst>
                <a:ext uri="{FF2B5EF4-FFF2-40B4-BE49-F238E27FC236}">
                  <a16:creationId xmlns:a16="http://schemas.microsoft.com/office/drawing/2014/main" id="{AEFB77E6-22BC-43EB-971B-12314BC17608}"/>
                </a:ext>
              </a:extLst>
            </p:cNvPr>
            <p:cNvSpPr txBox="1">
              <a:spLocks noChangeArrowheads="1"/>
            </p:cNvSpPr>
            <p:nvPr/>
          </p:nvSpPr>
          <p:spPr bwMode="auto">
            <a:xfrm rot="16200000" flipH="1">
              <a:off x="4445613" y="51305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1" name="TextBox 60">
              <a:extLst>
                <a:ext uri="{FF2B5EF4-FFF2-40B4-BE49-F238E27FC236}">
                  <a16:creationId xmlns:a16="http://schemas.microsoft.com/office/drawing/2014/main" id="{6AA96311-96A3-4914-B8BC-785C79D7C614}"/>
                </a:ext>
              </a:extLst>
            </p:cNvPr>
            <p:cNvSpPr txBox="1">
              <a:spLocks noChangeArrowheads="1"/>
            </p:cNvSpPr>
            <p:nvPr/>
          </p:nvSpPr>
          <p:spPr bwMode="auto">
            <a:xfrm rot="16200000" flipH="1">
              <a:off x="4148152" y="5120147"/>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nvGrpSpPr>
            <p:cNvPr id="55" name="Group 54">
              <a:extLst>
                <a:ext uri="{FF2B5EF4-FFF2-40B4-BE49-F238E27FC236}">
                  <a16:creationId xmlns:a16="http://schemas.microsoft.com/office/drawing/2014/main" id="{7587095B-6C40-4EC2-88E8-C8E2AA892D60}"/>
                </a:ext>
              </a:extLst>
            </p:cNvPr>
            <p:cNvGrpSpPr/>
            <p:nvPr/>
          </p:nvGrpSpPr>
          <p:grpSpPr>
            <a:xfrm rot="16200000">
              <a:off x="3448180" y="5421794"/>
              <a:ext cx="760307" cy="537676"/>
              <a:chOff x="3145993" y="5152815"/>
              <a:chExt cx="760307" cy="537676"/>
            </a:xfrm>
          </p:grpSpPr>
          <p:sp>
            <p:nvSpPr>
              <p:cNvPr id="52" name="TextBox 60">
                <a:extLst>
                  <a:ext uri="{FF2B5EF4-FFF2-40B4-BE49-F238E27FC236}">
                    <a16:creationId xmlns:a16="http://schemas.microsoft.com/office/drawing/2014/main" id="{D8D22999-A4C5-4C3B-BD2D-5234DDC79947}"/>
                  </a:ext>
                </a:extLst>
              </p:cNvPr>
              <p:cNvSpPr txBox="1">
                <a:spLocks noChangeArrowheads="1"/>
              </p:cNvSpPr>
              <p:nvPr/>
            </p:nvSpPr>
            <p:spPr bwMode="auto">
              <a:xfrm flipH="1">
                <a:off x="3273817" y="51528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3" name="TextBox 60">
                <a:extLst>
                  <a:ext uri="{FF2B5EF4-FFF2-40B4-BE49-F238E27FC236}">
                    <a16:creationId xmlns:a16="http://schemas.microsoft.com/office/drawing/2014/main" id="{22E2E68C-D03E-43F7-B35C-99D1B0FA6D87}"/>
                  </a:ext>
                </a:extLst>
              </p:cNvPr>
              <p:cNvSpPr txBox="1">
                <a:spLocks noChangeArrowheads="1"/>
              </p:cNvSpPr>
              <p:nvPr/>
            </p:nvSpPr>
            <p:spPr bwMode="auto">
              <a:xfrm rot="16200000" flipH="1">
                <a:off x="3486089" y="526934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4" name="TextBox 60">
                <a:extLst>
                  <a:ext uri="{FF2B5EF4-FFF2-40B4-BE49-F238E27FC236}">
                    <a16:creationId xmlns:a16="http://schemas.microsoft.com/office/drawing/2014/main" id="{01789A9B-F2CB-4266-A711-F6E64C9F68E6}"/>
                  </a:ext>
                </a:extLst>
              </p:cNvPr>
              <p:cNvSpPr txBox="1">
                <a:spLocks noChangeArrowheads="1"/>
              </p:cNvSpPr>
              <p:nvPr/>
            </p:nvSpPr>
            <p:spPr bwMode="auto">
              <a:xfrm rot="16200000" flipH="1">
                <a:off x="3117299" y="527028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grpSp>
          <p:nvGrpSpPr>
            <p:cNvPr id="56" name="Group 55">
              <a:extLst>
                <a:ext uri="{FF2B5EF4-FFF2-40B4-BE49-F238E27FC236}">
                  <a16:creationId xmlns:a16="http://schemas.microsoft.com/office/drawing/2014/main" id="{0B84DEAE-06CE-485A-8A99-032CD4522DEF}"/>
                </a:ext>
              </a:extLst>
            </p:cNvPr>
            <p:cNvGrpSpPr/>
            <p:nvPr/>
          </p:nvGrpSpPr>
          <p:grpSpPr>
            <a:xfrm rot="16200000">
              <a:off x="3404318" y="5968225"/>
              <a:ext cx="760307" cy="536736"/>
              <a:chOff x="3145993" y="5152815"/>
              <a:chExt cx="760307" cy="536736"/>
            </a:xfrm>
          </p:grpSpPr>
          <p:sp>
            <p:nvSpPr>
              <p:cNvPr id="57" name="TextBox 60">
                <a:extLst>
                  <a:ext uri="{FF2B5EF4-FFF2-40B4-BE49-F238E27FC236}">
                    <a16:creationId xmlns:a16="http://schemas.microsoft.com/office/drawing/2014/main" id="{080D19FE-840D-4A9A-A2EC-6E637294352B}"/>
                  </a:ext>
                </a:extLst>
              </p:cNvPr>
              <p:cNvSpPr txBox="1">
                <a:spLocks noChangeArrowheads="1"/>
              </p:cNvSpPr>
              <p:nvPr/>
            </p:nvSpPr>
            <p:spPr bwMode="auto">
              <a:xfrm flipH="1">
                <a:off x="3273817" y="51528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8" name="TextBox 60">
                <a:extLst>
                  <a:ext uri="{FF2B5EF4-FFF2-40B4-BE49-F238E27FC236}">
                    <a16:creationId xmlns:a16="http://schemas.microsoft.com/office/drawing/2014/main" id="{252D8788-7F0D-4B3A-8331-B09F5CD39F1E}"/>
                  </a:ext>
                </a:extLst>
              </p:cNvPr>
              <p:cNvSpPr txBox="1">
                <a:spLocks noChangeArrowheads="1"/>
              </p:cNvSpPr>
              <p:nvPr/>
            </p:nvSpPr>
            <p:spPr bwMode="auto">
              <a:xfrm rot="16200000" flipH="1">
                <a:off x="3486089" y="526934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9" name="TextBox 60">
                <a:extLst>
                  <a:ext uri="{FF2B5EF4-FFF2-40B4-BE49-F238E27FC236}">
                    <a16:creationId xmlns:a16="http://schemas.microsoft.com/office/drawing/2014/main" id="{6B06B304-A3C7-45D5-A0E8-D3B0B45BAF7C}"/>
                  </a:ext>
                </a:extLst>
              </p:cNvPr>
              <p:cNvSpPr txBox="1">
                <a:spLocks noChangeArrowheads="1"/>
              </p:cNvSpPr>
              <p:nvPr/>
            </p:nvSpPr>
            <p:spPr bwMode="auto">
              <a:xfrm rot="16200000" flipH="1">
                <a:off x="3117299" y="526790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grpSp>
          <p:nvGrpSpPr>
            <p:cNvPr id="60" name="Group 59">
              <a:extLst>
                <a:ext uri="{FF2B5EF4-FFF2-40B4-BE49-F238E27FC236}">
                  <a16:creationId xmlns:a16="http://schemas.microsoft.com/office/drawing/2014/main" id="{1FFF9E06-318B-44DF-9B96-D1575DD4DED1}"/>
                </a:ext>
              </a:extLst>
            </p:cNvPr>
            <p:cNvGrpSpPr/>
            <p:nvPr/>
          </p:nvGrpSpPr>
          <p:grpSpPr>
            <a:xfrm rot="10800000">
              <a:off x="4113761" y="6369429"/>
              <a:ext cx="691249" cy="573396"/>
              <a:chOff x="3181713" y="5152815"/>
              <a:chExt cx="691249" cy="573396"/>
            </a:xfrm>
          </p:grpSpPr>
          <p:sp>
            <p:nvSpPr>
              <p:cNvPr id="61" name="TextBox 60">
                <a:extLst>
                  <a:ext uri="{FF2B5EF4-FFF2-40B4-BE49-F238E27FC236}">
                    <a16:creationId xmlns:a16="http://schemas.microsoft.com/office/drawing/2014/main" id="{E8463869-1AAC-4216-8C3A-97458A21504F}"/>
                  </a:ext>
                </a:extLst>
              </p:cNvPr>
              <p:cNvSpPr txBox="1">
                <a:spLocks noChangeArrowheads="1"/>
              </p:cNvSpPr>
              <p:nvPr/>
            </p:nvSpPr>
            <p:spPr bwMode="auto">
              <a:xfrm flipH="1">
                <a:off x="3273817" y="51528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2" name="TextBox 60">
                <a:extLst>
                  <a:ext uri="{FF2B5EF4-FFF2-40B4-BE49-F238E27FC236}">
                    <a16:creationId xmlns:a16="http://schemas.microsoft.com/office/drawing/2014/main" id="{67CC966F-8336-45B6-82C3-1DC8CD981525}"/>
                  </a:ext>
                </a:extLst>
              </p:cNvPr>
              <p:cNvSpPr txBox="1">
                <a:spLocks noChangeArrowheads="1"/>
              </p:cNvSpPr>
              <p:nvPr/>
            </p:nvSpPr>
            <p:spPr bwMode="auto">
              <a:xfrm rot="16200000" flipH="1">
                <a:off x="3452751" y="530505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3" name="TextBox 60">
                <a:extLst>
                  <a:ext uri="{FF2B5EF4-FFF2-40B4-BE49-F238E27FC236}">
                    <a16:creationId xmlns:a16="http://schemas.microsoft.com/office/drawing/2014/main" id="{388DF3C4-3B05-46FB-858E-E93CC10BCA26}"/>
                  </a:ext>
                </a:extLst>
              </p:cNvPr>
              <p:cNvSpPr txBox="1">
                <a:spLocks noChangeArrowheads="1"/>
              </p:cNvSpPr>
              <p:nvPr/>
            </p:nvSpPr>
            <p:spPr bwMode="auto">
              <a:xfrm rot="16200000" flipH="1">
                <a:off x="3153019" y="530600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grpSp>
          <p:nvGrpSpPr>
            <p:cNvPr id="64" name="Group 63">
              <a:extLst>
                <a:ext uri="{FF2B5EF4-FFF2-40B4-BE49-F238E27FC236}">
                  <a16:creationId xmlns:a16="http://schemas.microsoft.com/office/drawing/2014/main" id="{2CE0BC46-F1E9-4AB2-973B-582B4EAF5678}"/>
                </a:ext>
              </a:extLst>
            </p:cNvPr>
            <p:cNvGrpSpPr/>
            <p:nvPr/>
          </p:nvGrpSpPr>
          <p:grpSpPr>
            <a:xfrm rot="5400000">
              <a:off x="4786477" y="6026647"/>
              <a:ext cx="769835" cy="536736"/>
              <a:chOff x="3145993" y="5152815"/>
              <a:chExt cx="769835" cy="536736"/>
            </a:xfrm>
          </p:grpSpPr>
          <p:sp>
            <p:nvSpPr>
              <p:cNvPr id="65" name="TextBox 60">
                <a:extLst>
                  <a:ext uri="{FF2B5EF4-FFF2-40B4-BE49-F238E27FC236}">
                    <a16:creationId xmlns:a16="http://schemas.microsoft.com/office/drawing/2014/main" id="{94F1395F-DE67-4041-B4B0-37D8AAC4D2DD}"/>
                  </a:ext>
                </a:extLst>
              </p:cNvPr>
              <p:cNvSpPr txBox="1">
                <a:spLocks noChangeArrowheads="1"/>
              </p:cNvSpPr>
              <p:nvPr/>
            </p:nvSpPr>
            <p:spPr bwMode="auto">
              <a:xfrm flipH="1">
                <a:off x="3273817" y="51528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6" name="TextBox 60">
                <a:extLst>
                  <a:ext uri="{FF2B5EF4-FFF2-40B4-BE49-F238E27FC236}">
                    <a16:creationId xmlns:a16="http://schemas.microsoft.com/office/drawing/2014/main" id="{D67A9542-B7AD-4C49-998E-912E2A079A76}"/>
                  </a:ext>
                </a:extLst>
              </p:cNvPr>
              <p:cNvSpPr txBox="1">
                <a:spLocks noChangeArrowheads="1"/>
              </p:cNvSpPr>
              <p:nvPr/>
            </p:nvSpPr>
            <p:spPr bwMode="auto">
              <a:xfrm rot="16200000" flipH="1">
                <a:off x="3495617" y="526934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7" name="TextBox 60">
                <a:extLst>
                  <a:ext uri="{FF2B5EF4-FFF2-40B4-BE49-F238E27FC236}">
                    <a16:creationId xmlns:a16="http://schemas.microsoft.com/office/drawing/2014/main" id="{435D88C2-39A3-4A07-B715-0747C58B61CF}"/>
                  </a:ext>
                </a:extLst>
              </p:cNvPr>
              <p:cNvSpPr txBox="1">
                <a:spLocks noChangeArrowheads="1"/>
              </p:cNvSpPr>
              <p:nvPr/>
            </p:nvSpPr>
            <p:spPr bwMode="auto">
              <a:xfrm rot="16200000" flipH="1">
                <a:off x="3117299" y="526790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grpSp>
          <p:nvGrpSpPr>
            <p:cNvPr id="68" name="Group 67">
              <a:extLst>
                <a:ext uri="{FF2B5EF4-FFF2-40B4-BE49-F238E27FC236}">
                  <a16:creationId xmlns:a16="http://schemas.microsoft.com/office/drawing/2014/main" id="{B1AD55EC-66BD-4E10-9D63-70DDEDAE8C32}"/>
                </a:ext>
              </a:extLst>
            </p:cNvPr>
            <p:cNvGrpSpPr/>
            <p:nvPr/>
          </p:nvGrpSpPr>
          <p:grpSpPr>
            <a:xfrm rot="5400000">
              <a:off x="4760849" y="5495186"/>
              <a:ext cx="760307" cy="536736"/>
              <a:chOff x="3145993" y="5152815"/>
              <a:chExt cx="760307" cy="536736"/>
            </a:xfrm>
          </p:grpSpPr>
          <p:sp>
            <p:nvSpPr>
              <p:cNvPr id="69" name="TextBox 60">
                <a:extLst>
                  <a:ext uri="{FF2B5EF4-FFF2-40B4-BE49-F238E27FC236}">
                    <a16:creationId xmlns:a16="http://schemas.microsoft.com/office/drawing/2014/main" id="{900F21DB-276D-438F-A987-781C0145AB18}"/>
                  </a:ext>
                </a:extLst>
              </p:cNvPr>
              <p:cNvSpPr txBox="1">
                <a:spLocks noChangeArrowheads="1"/>
              </p:cNvSpPr>
              <p:nvPr/>
            </p:nvSpPr>
            <p:spPr bwMode="auto">
              <a:xfrm flipH="1">
                <a:off x="3273817" y="51528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70" name="TextBox 60">
                <a:extLst>
                  <a:ext uri="{FF2B5EF4-FFF2-40B4-BE49-F238E27FC236}">
                    <a16:creationId xmlns:a16="http://schemas.microsoft.com/office/drawing/2014/main" id="{B99087C3-E85B-4129-9FD8-18A67B94A6B7}"/>
                  </a:ext>
                </a:extLst>
              </p:cNvPr>
              <p:cNvSpPr txBox="1">
                <a:spLocks noChangeArrowheads="1"/>
              </p:cNvSpPr>
              <p:nvPr/>
            </p:nvSpPr>
            <p:spPr bwMode="auto">
              <a:xfrm rot="16200000" flipH="1">
                <a:off x="3486089" y="526934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71" name="TextBox 60">
                <a:extLst>
                  <a:ext uri="{FF2B5EF4-FFF2-40B4-BE49-F238E27FC236}">
                    <a16:creationId xmlns:a16="http://schemas.microsoft.com/office/drawing/2014/main" id="{78A5FDBE-02BF-46ED-8B8B-CAC1892782B8}"/>
                  </a:ext>
                </a:extLst>
              </p:cNvPr>
              <p:cNvSpPr txBox="1">
                <a:spLocks noChangeArrowheads="1"/>
              </p:cNvSpPr>
              <p:nvPr/>
            </p:nvSpPr>
            <p:spPr bwMode="auto">
              <a:xfrm rot="16200000" flipH="1">
                <a:off x="3117299" y="526790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cxnSp>
          <p:nvCxnSpPr>
            <p:cNvPr id="73" name="Straight Connector 72">
              <a:extLst>
                <a:ext uri="{FF2B5EF4-FFF2-40B4-BE49-F238E27FC236}">
                  <a16:creationId xmlns:a16="http://schemas.microsoft.com/office/drawing/2014/main" id="{9541C56C-BA28-4BA8-BE2D-410BA83387EF}"/>
                </a:ext>
              </a:extLst>
            </p:cNvPr>
            <p:cNvCxnSpPr/>
            <p:nvPr/>
          </p:nvCxnSpPr>
          <p:spPr>
            <a:xfrm flipH="1" flipV="1">
              <a:off x="3990414" y="5759642"/>
              <a:ext cx="379624" cy="15762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7351E9-E70F-4E35-BCF1-9E7CEC6AF619}"/>
                </a:ext>
              </a:extLst>
            </p:cNvPr>
            <p:cNvCxnSpPr/>
            <p:nvPr/>
          </p:nvCxnSpPr>
          <p:spPr>
            <a:xfrm flipH="1" flipV="1">
              <a:off x="4622776" y="6027815"/>
              <a:ext cx="379624" cy="17338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E3640C-BF69-4C31-A505-A83C6FE75AA6}"/>
                </a:ext>
              </a:extLst>
            </p:cNvPr>
            <p:cNvCxnSpPr>
              <a:cxnSpLocks/>
            </p:cNvCxnSpPr>
            <p:nvPr/>
          </p:nvCxnSpPr>
          <p:spPr>
            <a:xfrm flipH="1">
              <a:off x="3970550" y="6034413"/>
              <a:ext cx="379624" cy="17338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477D403-ACBE-43A8-A8A1-08F3EDA1AD6A}"/>
                </a:ext>
              </a:extLst>
            </p:cNvPr>
            <p:cNvCxnSpPr>
              <a:cxnSpLocks/>
            </p:cNvCxnSpPr>
            <p:nvPr/>
          </p:nvCxnSpPr>
          <p:spPr>
            <a:xfrm flipH="1">
              <a:off x="4609831" y="5763647"/>
              <a:ext cx="379624" cy="15762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04C65B-5096-4AE3-AA4B-942C4109D03F}"/>
                </a:ext>
              </a:extLst>
            </p:cNvPr>
            <p:cNvCxnSpPr>
              <a:cxnSpLocks/>
            </p:cNvCxnSpPr>
            <p:nvPr/>
          </p:nvCxnSpPr>
          <p:spPr>
            <a:xfrm>
              <a:off x="4490607" y="5502754"/>
              <a:ext cx="0" cy="31683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C55755F-93D5-41F1-B035-FB97C0E6540F}"/>
                </a:ext>
              </a:extLst>
            </p:cNvPr>
            <p:cNvCxnSpPr>
              <a:cxnSpLocks/>
            </p:cNvCxnSpPr>
            <p:nvPr/>
          </p:nvCxnSpPr>
          <p:spPr>
            <a:xfrm>
              <a:off x="4492227" y="6134611"/>
              <a:ext cx="0" cy="31683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65">
            <a:extLst>
              <a:ext uri="{FF2B5EF4-FFF2-40B4-BE49-F238E27FC236}">
                <a16:creationId xmlns:a16="http://schemas.microsoft.com/office/drawing/2014/main" id="{16A17F44-4879-4B08-B2C4-7A47C49A6D69}"/>
              </a:ext>
            </a:extLst>
          </p:cNvPr>
          <p:cNvSpPr txBox="1">
            <a:spLocks noChangeArrowheads="1"/>
          </p:cNvSpPr>
          <p:nvPr/>
        </p:nvSpPr>
        <p:spPr bwMode="auto">
          <a:xfrm>
            <a:off x="5770505" y="1708122"/>
            <a:ext cx="1835322" cy="49116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cs typeface="Times New Roman" pitchFamily="18" charset="0"/>
              </a:rPr>
              <a:t>only 4 total valence e</a:t>
            </a:r>
            <a:r>
              <a:rPr lang="en-US" altLang="en-US" sz="1600" baseline="30000" dirty="0">
                <a:solidFill>
                  <a:srgbClr val="E47588"/>
                </a:solidFill>
                <a:latin typeface="Gill Sans MT" panose="020B0502020104020203" pitchFamily="34" charset="0"/>
                <a:cs typeface="Times New Roman" pitchFamily="18" charset="0"/>
              </a:rPr>
              <a:t>–</a:t>
            </a:r>
            <a:r>
              <a:rPr lang="en-US" altLang="en-US" sz="1600" dirty="0">
                <a:solidFill>
                  <a:srgbClr val="E47588"/>
                </a:solidFill>
                <a:latin typeface="Gill Sans MT" panose="020B0502020104020203" pitchFamily="34" charset="0"/>
                <a:cs typeface="Times New Roman" pitchFamily="18" charset="0"/>
              </a:rPr>
              <a:t> in the system</a:t>
            </a:r>
          </a:p>
        </p:txBody>
      </p:sp>
      <p:sp>
        <p:nvSpPr>
          <p:cNvPr id="84" name="TextBox 65">
            <a:extLst>
              <a:ext uri="{FF2B5EF4-FFF2-40B4-BE49-F238E27FC236}">
                <a16:creationId xmlns:a16="http://schemas.microsoft.com/office/drawing/2014/main" id="{CBDEC083-FDF8-4A49-BD2D-D763550BAFEE}"/>
              </a:ext>
            </a:extLst>
          </p:cNvPr>
          <p:cNvSpPr txBox="1">
            <a:spLocks noChangeArrowheads="1"/>
          </p:cNvSpPr>
          <p:nvPr/>
        </p:nvSpPr>
        <p:spPr bwMode="auto">
          <a:xfrm>
            <a:off x="5766753" y="3495886"/>
            <a:ext cx="1437500" cy="49116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cs typeface="Times New Roman" pitchFamily="18" charset="0"/>
              </a:rPr>
              <a:t>17 valence e</a:t>
            </a:r>
            <a:r>
              <a:rPr lang="en-US" altLang="en-US" sz="1600" baseline="30000" dirty="0">
                <a:solidFill>
                  <a:srgbClr val="E47588"/>
                </a:solidFill>
                <a:latin typeface="Gill Sans MT" panose="020B0502020104020203" pitchFamily="34" charset="0"/>
                <a:cs typeface="Times New Roman" pitchFamily="18" charset="0"/>
              </a:rPr>
              <a:t>–</a:t>
            </a:r>
            <a:r>
              <a:rPr lang="en-US" altLang="en-US" sz="1600" dirty="0">
                <a:solidFill>
                  <a:srgbClr val="E47588"/>
                </a:solidFill>
                <a:latin typeface="Gill Sans MT" panose="020B0502020104020203" pitchFamily="34" charset="0"/>
                <a:cs typeface="Times New Roman" pitchFamily="18" charset="0"/>
              </a:rPr>
              <a:t> in the system</a:t>
            </a:r>
          </a:p>
        </p:txBody>
      </p:sp>
      <p:sp>
        <p:nvSpPr>
          <p:cNvPr id="85" name="TextBox 4">
            <a:extLst>
              <a:ext uri="{FF2B5EF4-FFF2-40B4-BE49-F238E27FC236}">
                <a16:creationId xmlns:a16="http://schemas.microsoft.com/office/drawing/2014/main" id="{B380621C-B3FE-4C89-9149-1AA8DBF2481F}"/>
              </a:ext>
            </a:extLst>
          </p:cNvPr>
          <p:cNvSpPr txBox="1">
            <a:spLocks noChangeArrowheads="1"/>
          </p:cNvSpPr>
          <p:nvPr/>
        </p:nvSpPr>
        <p:spPr bwMode="auto">
          <a:xfrm>
            <a:off x="4883061" y="5745433"/>
            <a:ext cx="2164515" cy="49116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sz="1600" dirty="0">
                <a:solidFill>
                  <a:srgbClr val="E47588"/>
                </a:solidFill>
                <a:latin typeface="Gill Sans MT" panose="020B0502020104020203" pitchFamily="34" charset="0"/>
                <a:cs typeface="Times New Roman" pitchFamily="18" charset="0"/>
              </a:rPr>
              <a:t>Sulfur has 6 bonds corresponding to 12 e</a:t>
            </a:r>
            <a:r>
              <a:rPr lang="en-US" altLang="en-US" sz="1600" baseline="30000" dirty="0">
                <a:solidFill>
                  <a:srgbClr val="E47588"/>
                </a:solidFill>
                <a:latin typeface="Gill Sans MT" panose="020B0502020104020203" pitchFamily="34" charset="0"/>
                <a:cs typeface="Times New Roman" pitchFamily="18" charset="0"/>
              </a:rPr>
              <a:t>–</a:t>
            </a:r>
            <a:endParaRPr lang="en-US" altLang="en-US" sz="1600" dirty="0">
              <a:solidFill>
                <a:srgbClr val="E47588"/>
              </a:solidFill>
              <a:latin typeface="Gill Sans MT" panose="020B0502020104020203" pitchFamily="34" charset="0"/>
              <a:cs typeface="Times New Roman" pitchFamily="18" charset="0"/>
            </a:endParaRPr>
          </a:p>
        </p:txBody>
      </p:sp>
    </p:spTree>
    <p:extLst>
      <p:ext uri="{BB962C8B-B14F-4D97-AF65-F5344CB8AC3E}">
        <p14:creationId xmlns:p14="http://schemas.microsoft.com/office/powerpoint/2010/main" val="716890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keyboard&#10;&#10;Description automatically generated">
            <a:extLst>
              <a:ext uri="{FF2B5EF4-FFF2-40B4-BE49-F238E27FC236}">
                <a16:creationId xmlns:a16="http://schemas.microsoft.com/office/drawing/2014/main" id="{42C44801-1964-4704-A03C-73AD519E69AA}"/>
              </a:ext>
            </a:extLst>
          </p:cNvPr>
          <p:cNvPicPr>
            <a:picLocks noChangeAspect="1"/>
          </p:cNvPicPr>
          <p:nvPr/>
        </p:nvPicPr>
        <p:blipFill rotWithShape="1">
          <a:blip r:embed="rId2">
            <a:extLst>
              <a:ext uri="{28A0092B-C50C-407E-A947-70E740481C1C}">
                <a14:useLocalDpi xmlns:a14="http://schemas.microsoft.com/office/drawing/2010/main" val="0"/>
              </a:ext>
            </a:extLst>
          </a:blip>
          <a:srcRect t="6089"/>
          <a:stretch/>
        </p:blipFill>
        <p:spPr>
          <a:xfrm>
            <a:off x="3523569" y="1364702"/>
            <a:ext cx="5509966" cy="3336898"/>
          </a:xfrm>
          <a:prstGeom prst="rect">
            <a:avLst/>
          </a:prstGeom>
        </p:spPr>
      </p:pic>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53</a:t>
            </a:fld>
            <a:endParaRPr lang="en-US" dirty="0">
              <a:solidFill>
                <a:schemeClr val="bg1"/>
              </a:solidFill>
            </a:endParaRPr>
          </a:p>
        </p:txBody>
      </p:sp>
      <p:sp>
        <p:nvSpPr>
          <p:cNvPr id="10" name="TextBox 9">
            <a:extLst>
              <a:ext uri="{FF2B5EF4-FFF2-40B4-BE49-F238E27FC236}">
                <a16:creationId xmlns:a16="http://schemas.microsoft.com/office/drawing/2014/main" id="{32A58042-D732-48C2-AFD8-BD19343FBB5C}"/>
              </a:ext>
            </a:extLst>
          </p:cNvPr>
          <p:cNvSpPr txBox="1"/>
          <p:nvPr/>
        </p:nvSpPr>
        <p:spPr>
          <a:xfrm>
            <a:off x="3955" y="2505670"/>
            <a:ext cx="3440579" cy="923330"/>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cs typeface="Times New Roman" pitchFamily="18" charset="0"/>
              </a:rPr>
              <a:t>What elements must obey the octet rule (i.e. 8 electrons around an atom)?</a:t>
            </a:r>
          </a:p>
        </p:txBody>
      </p:sp>
      <p:sp>
        <p:nvSpPr>
          <p:cNvPr id="11" name="TextBox 10">
            <a:extLst>
              <a:ext uri="{FF2B5EF4-FFF2-40B4-BE49-F238E27FC236}">
                <a16:creationId xmlns:a16="http://schemas.microsoft.com/office/drawing/2014/main" id="{D31AB575-C7CB-4EE5-BBA2-BDAC1CDC78A2}"/>
              </a:ext>
            </a:extLst>
          </p:cNvPr>
          <p:cNvSpPr txBox="1"/>
          <p:nvPr/>
        </p:nvSpPr>
        <p:spPr>
          <a:xfrm>
            <a:off x="4124755" y="1219115"/>
            <a:ext cx="4298829" cy="369332"/>
          </a:xfrm>
          <a:prstGeom prst="rect">
            <a:avLst/>
          </a:prstGeom>
          <a:solidFill>
            <a:schemeClr val="bg1"/>
          </a:solidFill>
        </p:spPr>
        <p:txBody>
          <a:bodyPr wrap="square" rtlCol="0">
            <a:spAutoFit/>
          </a:bodyPr>
          <a:lstStyle/>
          <a:p>
            <a:r>
              <a:rPr lang="en-US" b="1" dirty="0">
                <a:solidFill>
                  <a:srgbClr val="67AEB6"/>
                </a:solidFill>
                <a:latin typeface="Gill Sans MT" panose="020B0502020104020203" pitchFamily="34" charset="0"/>
                <a:cs typeface="Times New Roman" pitchFamily="18" charset="0"/>
              </a:rPr>
              <a:t>Must Obey: Can’t have more than 8 </a:t>
            </a:r>
          </a:p>
        </p:txBody>
      </p:sp>
      <p:sp>
        <p:nvSpPr>
          <p:cNvPr id="13" name="TextBox 12">
            <a:extLst>
              <a:ext uri="{FF2B5EF4-FFF2-40B4-BE49-F238E27FC236}">
                <a16:creationId xmlns:a16="http://schemas.microsoft.com/office/drawing/2014/main" id="{8E9214EB-28C0-41D8-B7B7-BEF401EDC455}"/>
              </a:ext>
            </a:extLst>
          </p:cNvPr>
          <p:cNvSpPr txBox="1"/>
          <p:nvPr/>
        </p:nvSpPr>
        <p:spPr>
          <a:xfrm>
            <a:off x="4132342" y="1508944"/>
            <a:ext cx="1853789" cy="369332"/>
          </a:xfrm>
          <a:prstGeom prst="rect">
            <a:avLst/>
          </a:prstGeom>
          <a:solidFill>
            <a:schemeClr val="bg1"/>
          </a:solidFill>
        </p:spPr>
        <p:txBody>
          <a:bodyPr wrap="square" rtlCol="0">
            <a:spAutoFit/>
          </a:bodyPr>
          <a:lstStyle/>
          <a:p>
            <a:r>
              <a:rPr lang="en-US" b="1" dirty="0">
                <a:solidFill>
                  <a:srgbClr val="E47588"/>
                </a:solidFill>
                <a:latin typeface="Gill Sans MT" panose="020B0502020104020203" pitchFamily="34" charset="0"/>
                <a:cs typeface="Times New Roman" pitchFamily="18" charset="0"/>
              </a:rPr>
              <a:t>Typically Obey</a:t>
            </a:r>
          </a:p>
        </p:txBody>
      </p:sp>
      <p:sp>
        <p:nvSpPr>
          <p:cNvPr id="15" name="Rectangle 2">
            <a:extLst>
              <a:ext uri="{FF2B5EF4-FFF2-40B4-BE49-F238E27FC236}">
                <a16:creationId xmlns:a16="http://schemas.microsoft.com/office/drawing/2014/main" id="{D943FE29-418D-4739-A62F-AF55794CADE6}"/>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Exceptions to the Octet Rule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7" name="TextBox 4">
            <a:extLst>
              <a:ext uri="{FF2B5EF4-FFF2-40B4-BE49-F238E27FC236}">
                <a16:creationId xmlns:a16="http://schemas.microsoft.com/office/drawing/2014/main" id="{BE148183-7F12-4E86-9A1D-6D90BEE709E5}"/>
              </a:ext>
            </a:extLst>
          </p:cNvPr>
          <p:cNvSpPr txBox="1">
            <a:spLocks noChangeArrowheads="1"/>
          </p:cNvSpPr>
          <p:nvPr/>
        </p:nvSpPr>
        <p:spPr bwMode="auto">
          <a:xfrm>
            <a:off x="0" y="5245227"/>
            <a:ext cx="8534400" cy="417512"/>
          </a:xfrm>
          <a:prstGeom prst="rect">
            <a:avLst/>
          </a:prstGeom>
          <a:noFill/>
          <a:ln w="9525">
            <a:noFill/>
            <a:miter lim="800000"/>
            <a:headEnd/>
            <a:tailEnd/>
          </a:ln>
        </p:spPr>
        <p:txBody>
          <a:bodyPr>
            <a:spAutoFit/>
          </a:bodyPr>
          <a:lstStyle/>
          <a:p>
            <a:pPr eaLnBrk="0" hangingPunct="0">
              <a:lnSpc>
                <a:spcPct val="115000"/>
              </a:lnSpc>
              <a:spcAft>
                <a:spcPts val="1000"/>
              </a:spcAft>
              <a:buClr>
                <a:srgbClr val="000000"/>
              </a:buClr>
              <a:buSzPct val="100000"/>
              <a:buFont typeface="Arial" pitchFamily="34" charset="0"/>
              <a:buNone/>
            </a:pPr>
            <a:r>
              <a:rPr lang="en-US" altLang="en-US" sz="2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Draw the Lewis structure of Nitric oxide (NO).</a:t>
            </a:r>
          </a:p>
        </p:txBody>
      </p:sp>
      <p:grpSp>
        <p:nvGrpSpPr>
          <p:cNvPr id="32" name="Group 31">
            <a:extLst>
              <a:ext uri="{FF2B5EF4-FFF2-40B4-BE49-F238E27FC236}">
                <a16:creationId xmlns:a16="http://schemas.microsoft.com/office/drawing/2014/main" id="{CFFD4CCA-4B4E-4710-AD99-54BD1DA58C02}"/>
              </a:ext>
            </a:extLst>
          </p:cNvPr>
          <p:cNvGrpSpPr/>
          <p:nvPr/>
        </p:nvGrpSpPr>
        <p:grpSpPr>
          <a:xfrm>
            <a:off x="152554" y="5602931"/>
            <a:ext cx="1432580" cy="821375"/>
            <a:chOff x="150173" y="4555218"/>
            <a:chExt cx="1432580" cy="821375"/>
          </a:xfrm>
        </p:grpSpPr>
        <p:sp>
          <p:nvSpPr>
            <p:cNvPr id="22" name="TextBox 63">
              <a:extLst>
                <a:ext uri="{FF2B5EF4-FFF2-40B4-BE49-F238E27FC236}">
                  <a16:creationId xmlns:a16="http://schemas.microsoft.com/office/drawing/2014/main" id="{CDDC15E2-EF91-4704-91F0-F332832455C2}"/>
                </a:ext>
              </a:extLst>
            </p:cNvPr>
            <p:cNvSpPr txBox="1">
              <a:spLocks noChangeArrowheads="1"/>
            </p:cNvSpPr>
            <p:nvPr/>
          </p:nvSpPr>
          <p:spPr bwMode="auto">
            <a:xfrm>
              <a:off x="150173" y="4741453"/>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N</a:t>
              </a:r>
            </a:p>
          </p:txBody>
        </p:sp>
        <p:sp>
          <p:nvSpPr>
            <p:cNvPr id="23" name="TextBox 60">
              <a:extLst>
                <a:ext uri="{FF2B5EF4-FFF2-40B4-BE49-F238E27FC236}">
                  <a16:creationId xmlns:a16="http://schemas.microsoft.com/office/drawing/2014/main" id="{9D7C4EAF-2789-4405-B6A5-740D2EC3F826}"/>
                </a:ext>
              </a:extLst>
            </p:cNvPr>
            <p:cNvSpPr txBox="1">
              <a:spLocks noChangeArrowheads="1"/>
            </p:cNvSpPr>
            <p:nvPr/>
          </p:nvSpPr>
          <p:spPr bwMode="auto">
            <a:xfrm flipH="1">
              <a:off x="220391" y="455521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24" name="TextBox 60">
              <a:extLst>
                <a:ext uri="{FF2B5EF4-FFF2-40B4-BE49-F238E27FC236}">
                  <a16:creationId xmlns:a16="http://schemas.microsoft.com/office/drawing/2014/main" id="{B5126FD7-6E5A-4A22-808F-6236F1E674FF}"/>
                </a:ext>
              </a:extLst>
            </p:cNvPr>
            <p:cNvSpPr txBox="1">
              <a:spLocks noChangeArrowheads="1"/>
            </p:cNvSpPr>
            <p:nvPr/>
          </p:nvSpPr>
          <p:spPr bwMode="auto">
            <a:xfrm flipH="1">
              <a:off x="176532" y="4985076"/>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cxnSp>
          <p:nvCxnSpPr>
            <p:cNvPr id="26" name="Straight Connector 25">
              <a:extLst>
                <a:ext uri="{FF2B5EF4-FFF2-40B4-BE49-F238E27FC236}">
                  <a16:creationId xmlns:a16="http://schemas.microsoft.com/office/drawing/2014/main" id="{8E0ABCCC-438D-40CD-A925-5483CF6C6C76}"/>
                </a:ext>
              </a:extLst>
            </p:cNvPr>
            <p:cNvCxnSpPr>
              <a:cxnSpLocks/>
            </p:cNvCxnSpPr>
            <p:nvPr/>
          </p:nvCxnSpPr>
          <p:spPr>
            <a:xfrm>
              <a:off x="618304" y="4914698"/>
              <a:ext cx="340545"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TextBox 63">
              <a:extLst>
                <a:ext uri="{FF2B5EF4-FFF2-40B4-BE49-F238E27FC236}">
                  <a16:creationId xmlns:a16="http://schemas.microsoft.com/office/drawing/2014/main" id="{49085F83-3AB6-4B0D-80DB-084E0B3FB73F}"/>
                </a:ext>
              </a:extLst>
            </p:cNvPr>
            <p:cNvSpPr txBox="1">
              <a:spLocks noChangeArrowheads="1"/>
            </p:cNvSpPr>
            <p:nvPr/>
          </p:nvSpPr>
          <p:spPr bwMode="auto">
            <a:xfrm>
              <a:off x="835565" y="4741409"/>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O</a:t>
              </a:r>
            </a:p>
          </p:txBody>
        </p:sp>
        <p:sp>
          <p:nvSpPr>
            <p:cNvPr id="29" name="TextBox 60">
              <a:extLst>
                <a:ext uri="{FF2B5EF4-FFF2-40B4-BE49-F238E27FC236}">
                  <a16:creationId xmlns:a16="http://schemas.microsoft.com/office/drawing/2014/main" id="{78626BA9-100F-4EC9-88BE-C1261DDDBA61}"/>
                </a:ext>
              </a:extLst>
            </p:cNvPr>
            <p:cNvSpPr txBox="1">
              <a:spLocks noChangeArrowheads="1"/>
            </p:cNvSpPr>
            <p:nvPr/>
          </p:nvSpPr>
          <p:spPr bwMode="auto">
            <a:xfrm flipH="1">
              <a:off x="915946" y="455521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0" name="TextBox 60">
              <a:extLst>
                <a:ext uri="{FF2B5EF4-FFF2-40B4-BE49-F238E27FC236}">
                  <a16:creationId xmlns:a16="http://schemas.microsoft.com/office/drawing/2014/main" id="{686B234B-5DC3-4282-868A-674018C70BFB}"/>
                </a:ext>
              </a:extLst>
            </p:cNvPr>
            <p:cNvSpPr txBox="1">
              <a:spLocks noChangeArrowheads="1"/>
            </p:cNvSpPr>
            <p:nvPr/>
          </p:nvSpPr>
          <p:spPr bwMode="auto">
            <a:xfrm flipH="1">
              <a:off x="915946" y="4979109"/>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31" name="TextBox 60">
              <a:extLst>
                <a:ext uri="{FF2B5EF4-FFF2-40B4-BE49-F238E27FC236}">
                  <a16:creationId xmlns:a16="http://schemas.microsoft.com/office/drawing/2014/main" id="{C7F45A93-4679-430F-956C-6CD35CDB7244}"/>
                </a:ext>
              </a:extLst>
            </p:cNvPr>
            <p:cNvSpPr txBox="1">
              <a:spLocks noChangeArrowheads="1"/>
            </p:cNvSpPr>
            <p:nvPr/>
          </p:nvSpPr>
          <p:spPr bwMode="auto">
            <a:xfrm rot="16200000" flipH="1">
              <a:off x="1162542" y="4722801"/>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pSp>
      <p:grpSp>
        <p:nvGrpSpPr>
          <p:cNvPr id="43" name="Group 42">
            <a:extLst>
              <a:ext uri="{FF2B5EF4-FFF2-40B4-BE49-F238E27FC236}">
                <a16:creationId xmlns:a16="http://schemas.microsoft.com/office/drawing/2014/main" id="{A541DE0B-2189-4FEB-B355-A9583CD48ADD}"/>
              </a:ext>
            </a:extLst>
          </p:cNvPr>
          <p:cNvGrpSpPr/>
          <p:nvPr/>
        </p:nvGrpSpPr>
        <p:grpSpPr>
          <a:xfrm>
            <a:off x="1723207" y="5596964"/>
            <a:ext cx="1323078" cy="821375"/>
            <a:chOff x="1723207" y="4058687"/>
            <a:chExt cx="1323078" cy="821375"/>
          </a:xfrm>
        </p:grpSpPr>
        <p:grpSp>
          <p:nvGrpSpPr>
            <p:cNvPr id="33" name="Group 32">
              <a:extLst>
                <a:ext uri="{FF2B5EF4-FFF2-40B4-BE49-F238E27FC236}">
                  <a16:creationId xmlns:a16="http://schemas.microsoft.com/office/drawing/2014/main" id="{D71B1836-05E4-461B-8861-922F62FFCB86}"/>
                </a:ext>
              </a:extLst>
            </p:cNvPr>
            <p:cNvGrpSpPr/>
            <p:nvPr/>
          </p:nvGrpSpPr>
          <p:grpSpPr>
            <a:xfrm>
              <a:off x="1723207" y="4058687"/>
              <a:ext cx="1323078" cy="821375"/>
              <a:chOff x="150173" y="4555218"/>
              <a:chExt cx="1323078" cy="821375"/>
            </a:xfrm>
          </p:grpSpPr>
          <p:sp>
            <p:nvSpPr>
              <p:cNvPr id="34" name="TextBox 63">
                <a:extLst>
                  <a:ext uri="{FF2B5EF4-FFF2-40B4-BE49-F238E27FC236}">
                    <a16:creationId xmlns:a16="http://schemas.microsoft.com/office/drawing/2014/main" id="{06BFDACB-373F-43C6-8533-350C3F5F51E6}"/>
                  </a:ext>
                </a:extLst>
              </p:cNvPr>
              <p:cNvSpPr txBox="1">
                <a:spLocks noChangeArrowheads="1"/>
              </p:cNvSpPr>
              <p:nvPr/>
            </p:nvSpPr>
            <p:spPr bwMode="auto">
              <a:xfrm>
                <a:off x="150173" y="4741453"/>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rgbClr val="E47588"/>
                    </a:solidFill>
                    <a:latin typeface="Gill Sans MT" panose="020B0502020104020203" pitchFamily="34" charset="0"/>
                  </a:rPr>
                  <a:t>N</a:t>
                </a:r>
              </a:p>
            </p:txBody>
          </p:sp>
          <p:sp>
            <p:nvSpPr>
              <p:cNvPr id="35" name="TextBox 60">
                <a:extLst>
                  <a:ext uri="{FF2B5EF4-FFF2-40B4-BE49-F238E27FC236}">
                    <a16:creationId xmlns:a16="http://schemas.microsoft.com/office/drawing/2014/main" id="{0A5C5CED-59AC-4707-9E50-7128CD77441A}"/>
                  </a:ext>
                </a:extLst>
              </p:cNvPr>
              <p:cNvSpPr txBox="1">
                <a:spLocks noChangeArrowheads="1"/>
              </p:cNvSpPr>
              <p:nvPr/>
            </p:nvSpPr>
            <p:spPr bwMode="auto">
              <a:xfrm flipH="1">
                <a:off x="220391" y="455521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E47588"/>
                    </a:solidFill>
                    <a:latin typeface="Gill Sans MT" panose="020B0502020104020203" pitchFamily="34" charset="0"/>
                  </a:rPr>
                  <a:t>••</a:t>
                </a:r>
              </a:p>
            </p:txBody>
          </p:sp>
          <p:sp>
            <p:nvSpPr>
              <p:cNvPr id="36" name="TextBox 60">
                <a:extLst>
                  <a:ext uri="{FF2B5EF4-FFF2-40B4-BE49-F238E27FC236}">
                    <a16:creationId xmlns:a16="http://schemas.microsoft.com/office/drawing/2014/main" id="{36563659-094B-4CDB-B782-DFD781E699CA}"/>
                  </a:ext>
                </a:extLst>
              </p:cNvPr>
              <p:cNvSpPr txBox="1">
                <a:spLocks noChangeArrowheads="1"/>
              </p:cNvSpPr>
              <p:nvPr/>
            </p:nvSpPr>
            <p:spPr bwMode="auto">
              <a:xfrm flipH="1">
                <a:off x="176532" y="4985076"/>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E47588"/>
                    </a:solidFill>
                    <a:latin typeface="Gill Sans MT" panose="020B0502020104020203" pitchFamily="34" charset="0"/>
                  </a:rPr>
                  <a:t>•</a:t>
                </a:r>
              </a:p>
            </p:txBody>
          </p:sp>
          <p:cxnSp>
            <p:nvCxnSpPr>
              <p:cNvPr id="37" name="Straight Connector 36">
                <a:extLst>
                  <a:ext uri="{FF2B5EF4-FFF2-40B4-BE49-F238E27FC236}">
                    <a16:creationId xmlns:a16="http://schemas.microsoft.com/office/drawing/2014/main" id="{C0CFCACB-C392-4028-8253-7804DCF22436}"/>
                  </a:ext>
                </a:extLst>
              </p:cNvPr>
              <p:cNvCxnSpPr>
                <a:cxnSpLocks/>
              </p:cNvCxnSpPr>
              <p:nvPr/>
            </p:nvCxnSpPr>
            <p:spPr>
              <a:xfrm>
                <a:off x="618304" y="4902793"/>
                <a:ext cx="340545" cy="0"/>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sp>
            <p:nvSpPr>
              <p:cNvPr id="38" name="TextBox 63">
                <a:extLst>
                  <a:ext uri="{FF2B5EF4-FFF2-40B4-BE49-F238E27FC236}">
                    <a16:creationId xmlns:a16="http://schemas.microsoft.com/office/drawing/2014/main" id="{215DC355-1F7D-46F9-B4CF-107BCEA1F535}"/>
                  </a:ext>
                </a:extLst>
              </p:cNvPr>
              <p:cNvSpPr txBox="1">
                <a:spLocks noChangeArrowheads="1"/>
              </p:cNvSpPr>
              <p:nvPr/>
            </p:nvSpPr>
            <p:spPr bwMode="auto">
              <a:xfrm>
                <a:off x="835565" y="4741409"/>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rgbClr val="E47588"/>
                    </a:solidFill>
                    <a:latin typeface="Gill Sans MT" panose="020B0502020104020203" pitchFamily="34" charset="0"/>
                  </a:rPr>
                  <a:t>O</a:t>
                </a:r>
              </a:p>
            </p:txBody>
          </p:sp>
          <p:sp>
            <p:nvSpPr>
              <p:cNvPr id="39" name="TextBox 60">
                <a:extLst>
                  <a:ext uri="{FF2B5EF4-FFF2-40B4-BE49-F238E27FC236}">
                    <a16:creationId xmlns:a16="http://schemas.microsoft.com/office/drawing/2014/main" id="{6A7B23AA-BF8E-4C19-96AE-0E17BA587A3A}"/>
                  </a:ext>
                </a:extLst>
              </p:cNvPr>
              <p:cNvSpPr txBox="1">
                <a:spLocks noChangeArrowheads="1"/>
              </p:cNvSpPr>
              <p:nvPr/>
            </p:nvSpPr>
            <p:spPr bwMode="auto">
              <a:xfrm rot="2014563" flipH="1">
                <a:off x="1024346" y="459477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E47588"/>
                    </a:solidFill>
                    <a:latin typeface="Gill Sans MT" panose="020B0502020104020203" pitchFamily="34" charset="0"/>
                  </a:rPr>
                  <a:t>••</a:t>
                </a:r>
              </a:p>
            </p:txBody>
          </p:sp>
          <p:sp>
            <p:nvSpPr>
              <p:cNvPr id="40" name="TextBox 60">
                <a:extLst>
                  <a:ext uri="{FF2B5EF4-FFF2-40B4-BE49-F238E27FC236}">
                    <a16:creationId xmlns:a16="http://schemas.microsoft.com/office/drawing/2014/main" id="{0AA5DEC1-2242-49A2-AFA1-DFC789781B07}"/>
                  </a:ext>
                </a:extLst>
              </p:cNvPr>
              <p:cNvSpPr txBox="1">
                <a:spLocks noChangeArrowheads="1"/>
              </p:cNvSpPr>
              <p:nvPr/>
            </p:nvSpPr>
            <p:spPr bwMode="auto">
              <a:xfrm rot="7962529" flipH="1">
                <a:off x="1043056" y="4846793"/>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E47588"/>
                    </a:solidFill>
                    <a:latin typeface="Gill Sans MT" panose="020B0502020104020203" pitchFamily="34" charset="0"/>
                  </a:rPr>
                  <a:t>••</a:t>
                </a:r>
              </a:p>
            </p:txBody>
          </p:sp>
        </p:grpSp>
        <p:cxnSp>
          <p:nvCxnSpPr>
            <p:cNvPr id="42" name="Straight Connector 41">
              <a:extLst>
                <a:ext uri="{FF2B5EF4-FFF2-40B4-BE49-F238E27FC236}">
                  <a16:creationId xmlns:a16="http://schemas.microsoft.com/office/drawing/2014/main" id="{2EE63988-8B82-41C6-B996-1CAB075994A5}"/>
                </a:ext>
              </a:extLst>
            </p:cNvPr>
            <p:cNvCxnSpPr>
              <a:cxnSpLocks/>
            </p:cNvCxnSpPr>
            <p:nvPr/>
          </p:nvCxnSpPr>
          <p:spPr>
            <a:xfrm>
              <a:off x="2191338" y="4469162"/>
              <a:ext cx="340545" cy="0"/>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21CAFC93-715D-4472-8985-C6E8188A6217}"/>
              </a:ext>
            </a:extLst>
          </p:cNvPr>
          <p:cNvGrpSpPr/>
          <p:nvPr/>
        </p:nvGrpSpPr>
        <p:grpSpPr>
          <a:xfrm>
            <a:off x="3288831" y="5623844"/>
            <a:ext cx="1312098" cy="772357"/>
            <a:chOff x="3676879" y="4427525"/>
            <a:chExt cx="1312098" cy="772357"/>
          </a:xfrm>
        </p:grpSpPr>
        <p:grpSp>
          <p:nvGrpSpPr>
            <p:cNvPr id="44" name="Group 43">
              <a:extLst>
                <a:ext uri="{FF2B5EF4-FFF2-40B4-BE49-F238E27FC236}">
                  <a16:creationId xmlns:a16="http://schemas.microsoft.com/office/drawing/2014/main" id="{23B78ABF-AB29-4363-B2FA-C67FFC60D112}"/>
                </a:ext>
              </a:extLst>
            </p:cNvPr>
            <p:cNvGrpSpPr/>
            <p:nvPr/>
          </p:nvGrpSpPr>
          <p:grpSpPr>
            <a:xfrm>
              <a:off x="3676879" y="4564698"/>
              <a:ext cx="1295060" cy="635184"/>
              <a:chOff x="150173" y="4741409"/>
              <a:chExt cx="1295060" cy="635184"/>
            </a:xfrm>
          </p:grpSpPr>
          <p:sp>
            <p:nvSpPr>
              <p:cNvPr id="45" name="TextBox 63">
                <a:extLst>
                  <a:ext uri="{FF2B5EF4-FFF2-40B4-BE49-F238E27FC236}">
                    <a16:creationId xmlns:a16="http://schemas.microsoft.com/office/drawing/2014/main" id="{A9FC9107-0337-4E5F-8293-DFF868A4E5E0}"/>
                  </a:ext>
                </a:extLst>
              </p:cNvPr>
              <p:cNvSpPr txBox="1">
                <a:spLocks noChangeArrowheads="1"/>
              </p:cNvSpPr>
              <p:nvPr/>
            </p:nvSpPr>
            <p:spPr bwMode="auto">
              <a:xfrm>
                <a:off x="150173" y="4741453"/>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rgbClr val="67AEB6"/>
                    </a:solidFill>
                    <a:latin typeface="Gill Sans MT" panose="020B0502020104020203" pitchFamily="34" charset="0"/>
                  </a:rPr>
                  <a:t>N</a:t>
                </a:r>
              </a:p>
            </p:txBody>
          </p:sp>
          <p:sp>
            <p:nvSpPr>
              <p:cNvPr id="47" name="TextBox 60">
                <a:extLst>
                  <a:ext uri="{FF2B5EF4-FFF2-40B4-BE49-F238E27FC236}">
                    <a16:creationId xmlns:a16="http://schemas.microsoft.com/office/drawing/2014/main" id="{B3056974-AF60-444B-9CB2-AE51F4786E88}"/>
                  </a:ext>
                </a:extLst>
              </p:cNvPr>
              <p:cNvSpPr txBox="1">
                <a:spLocks noChangeArrowheads="1"/>
              </p:cNvSpPr>
              <p:nvPr/>
            </p:nvSpPr>
            <p:spPr bwMode="auto">
              <a:xfrm flipH="1">
                <a:off x="176532" y="4985076"/>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a:t>
                </a:r>
              </a:p>
            </p:txBody>
          </p:sp>
          <p:cxnSp>
            <p:nvCxnSpPr>
              <p:cNvPr id="48" name="Straight Connector 47">
                <a:extLst>
                  <a:ext uri="{FF2B5EF4-FFF2-40B4-BE49-F238E27FC236}">
                    <a16:creationId xmlns:a16="http://schemas.microsoft.com/office/drawing/2014/main" id="{3F28929C-7BAB-4A66-AA68-44FEF4999697}"/>
                  </a:ext>
                </a:extLst>
              </p:cNvPr>
              <p:cNvCxnSpPr>
                <a:cxnSpLocks/>
              </p:cNvCxnSpPr>
              <p:nvPr/>
            </p:nvCxnSpPr>
            <p:spPr>
              <a:xfrm>
                <a:off x="618304" y="4914698"/>
                <a:ext cx="340545" cy="0"/>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sp>
            <p:nvSpPr>
              <p:cNvPr id="49" name="TextBox 63">
                <a:extLst>
                  <a:ext uri="{FF2B5EF4-FFF2-40B4-BE49-F238E27FC236}">
                    <a16:creationId xmlns:a16="http://schemas.microsoft.com/office/drawing/2014/main" id="{A0E17AE2-ECA2-45E2-8ECD-D3A3C66E20DE}"/>
                  </a:ext>
                </a:extLst>
              </p:cNvPr>
              <p:cNvSpPr txBox="1">
                <a:spLocks noChangeArrowheads="1"/>
              </p:cNvSpPr>
              <p:nvPr/>
            </p:nvSpPr>
            <p:spPr bwMode="auto">
              <a:xfrm>
                <a:off x="835565" y="4741409"/>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rgbClr val="67AEB6"/>
                    </a:solidFill>
                    <a:latin typeface="Gill Sans MT" panose="020B0502020104020203" pitchFamily="34" charset="0"/>
                  </a:rPr>
                  <a:t>O</a:t>
                </a:r>
              </a:p>
            </p:txBody>
          </p:sp>
        </p:grpSp>
        <p:cxnSp>
          <p:nvCxnSpPr>
            <p:cNvPr id="53" name="Straight Connector 52">
              <a:extLst>
                <a:ext uri="{FF2B5EF4-FFF2-40B4-BE49-F238E27FC236}">
                  <a16:creationId xmlns:a16="http://schemas.microsoft.com/office/drawing/2014/main" id="{188D80B1-64CC-49C6-8882-94D9B99CD457}"/>
                </a:ext>
              </a:extLst>
            </p:cNvPr>
            <p:cNvCxnSpPr>
              <a:cxnSpLocks/>
            </p:cNvCxnSpPr>
            <p:nvPr/>
          </p:nvCxnSpPr>
          <p:spPr>
            <a:xfrm>
              <a:off x="4145010" y="4683602"/>
              <a:ext cx="340545" cy="0"/>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5E4CF1-B515-4DF8-AA0D-C1425B72EEF6}"/>
                </a:ext>
              </a:extLst>
            </p:cNvPr>
            <p:cNvCxnSpPr>
              <a:cxnSpLocks/>
            </p:cNvCxnSpPr>
            <p:nvPr/>
          </p:nvCxnSpPr>
          <p:spPr>
            <a:xfrm>
              <a:off x="4145009" y="4791214"/>
              <a:ext cx="340545" cy="0"/>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sp>
          <p:nvSpPr>
            <p:cNvPr id="55" name="TextBox 60">
              <a:extLst>
                <a:ext uri="{FF2B5EF4-FFF2-40B4-BE49-F238E27FC236}">
                  <a16:creationId xmlns:a16="http://schemas.microsoft.com/office/drawing/2014/main" id="{81D9916E-71E2-4084-93AE-CE0430502CD8}"/>
                </a:ext>
              </a:extLst>
            </p:cNvPr>
            <p:cNvSpPr txBox="1">
              <a:spLocks noChangeArrowheads="1"/>
            </p:cNvSpPr>
            <p:nvPr/>
          </p:nvSpPr>
          <p:spPr bwMode="auto">
            <a:xfrm rot="2014563" flipH="1">
              <a:off x="4540072" y="442752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a:t>
              </a:r>
            </a:p>
          </p:txBody>
        </p:sp>
        <p:sp>
          <p:nvSpPr>
            <p:cNvPr id="56" name="TextBox 60">
              <a:extLst>
                <a:ext uri="{FF2B5EF4-FFF2-40B4-BE49-F238E27FC236}">
                  <a16:creationId xmlns:a16="http://schemas.microsoft.com/office/drawing/2014/main" id="{CCDCDAAA-BC6D-4CBE-82F5-85631EF3BCAB}"/>
                </a:ext>
              </a:extLst>
            </p:cNvPr>
            <p:cNvSpPr txBox="1">
              <a:spLocks noChangeArrowheads="1"/>
            </p:cNvSpPr>
            <p:nvPr/>
          </p:nvSpPr>
          <p:spPr bwMode="auto">
            <a:xfrm rot="7962529" flipH="1">
              <a:off x="4558782" y="467954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a:t>
              </a:r>
            </a:p>
          </p:txBody>
        </p:sp>
      </p:grpSp>
      <p:grpSp>
        <p:nvGrpSpPr>
          <p:cNvPr id="70" name="Group 69">
            <a:extLst>
              <a:ext uri="{FF2B5EF4-FFF2-40B4-BE49-F238E27FC236}">
                <a16:creationId xmlns:a16="http://schemas.microsoft.com/office/drawing/2014/main" id="{4964244B-59EC-497C-883E-12E843605CC9}"/>
              </a:ext>
            </a:extLst>
          </p:cNvPr>
          <p:cNvGrpSpPr/>
          <p:nvPr/>
        </p:nvGrpSpPr>
        <p:grpSpPr>
          <a:xfrm>
            <a:off x="4845972" y="5590549"/>
            <a:ext cx="1432580" cy="821375"/>
            <a:chOff x="4412159" y="4039516"/>
            <a:chExt cx="1432580" cy="821375"/>
          </a:xfrm>
        </p:grpSpPr>
        <p:grpSp>
          <p:nvGrpSpPr>
            <p:cNvPr id="58" name="Group 57">
              <a:extLst>
                <a:ext uri="{FF2B5EF4-FFF2-40B4-BE49-F238E27FC236}">
                  <a16:creationId xmlns:a16="http://schemas.microsoft.com/office/drawing/2014/main" id="{CC0AD174-5F56-40CC-A371-2459D012D192}"/>
                </a:ext>
              </a:extLst>
            </p:cNvPr>
            <p:cNvGrpSpPr/>
            <p:nvPr/>
          </p:nvGrpSpPr>
          <p:grpSpPr>
            <a:xfrm>
              <a:off x="4412159" y="4039516"/>
              <a:ext cx="1432580" cy="821375"/>
              <a:chOff x="150173" y="4555218"/>
              <a:chExt cx="1432580" cy="821375"/>
            </a:xfrm>
          </p:grpSpPr>
          <p:sp>
            <p:nvSpPr>
              <p:cNvPr id="59" name="TextBox 63">
                <a:extLst>
                  <a:ext uri="{FF2B5EF4-FFF2-40B4-BE49-F238E27FC236}">
                    <a16:creationId xmlns:a16="http://schemas.microsoft.com/office/drawing/2014/main" id="{93329DF6-DA0F-4CA2-A5E8-F2C088E9DFB0}"/>
                  </a:ext>
                </a:extLst>
              </p:cNvPr>
              <p:cNvSpPr txBox="1">
                <a:spLocks noChangeArrowheads="1"/>
              </p:cNvSpPr>
              <p:nvPr/>
            </p:nvSpPr>
            <p:spPr bwMode="auto">
              <a:xfrm>
                <a:off x="150173" y="4741453"/>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rgbClr val="67AEB6"/>
                    </a:solidFill>
                    <a:latin typeface="Gill Sans MT" panose="020B0502020104020203" pitchFamily="34" charset="0"/>
                  </a:rPr>
                  <a:t>N</a:t>
                </a:r>
              </a:p>
            </p:txBody>
          </p:sp>
          <p:sp>
            <p:nvSpPr>
              <p:cNvPr id="60" name="TextBox 60">
                <a:extLst>
                  <a:ext uri="{FF2B5EF4-FFF2-40B4-BE49-F238E27FC236}">
                    <a16:creationId xmlns:a16="http://schemas.microsoft.com/office/drawing/2014/main" id="{A6E34D23-78F6-4248-B6B9-F7B0D0E8C8A3}"/>
                  </a:ext>
                </a:extLst>
              </p:cNvPr>
              <p:cNvSpPr txBox="1">
                <a:spLocks noChangeArrowheads="1"/>
              </p:cNvSpPr>
              <p:nvPr/>
            </p:nvSpPr>
            <p:spPr bwMode="auto">
              <a:xfrm flipH="1">
                <a:off x="220391" y="455521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a:t>
                </a:r>
              </a:p>
            </p:txBody>
          </p:sp>
          <p:sp>
            <p:nvSpPr>
              <p:cNvPr id="61" name="TextBox 60">
                <a:extLst>
                  <a:ext uri="{FF2B5EF4-FFF2-40B4-BE49-F238E27FC236}">
                    <a16:creationId xmlns:a16="http://schemas.microsoft.com/office/drawing/2014/main" id="{BEA0A7FF-2BDC-4E4F-8166-7BD5AFD74CBB}"/>
                  </a:ext>
                </a:extLst>
              </p:cNvPr>
              <p:cNvSpPr txBox="1">
                <a:spLocks noChangeArrowheads="1"/>
              </p:cNvSpPr>
              <p:nvPr/>
            </p:nvSpPr>
            <p:spPr bwMode="auto">
              <a:xfrm flipH="1">
                <a:off x="176532" y="4985076"/>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a:t>
                </a:r>
              </a:p>
            </p:txBody>
          </p:sp>
          <p:sp>
            <p:nvSpPr>
              <p:cNvPr id="63" name="TextBox 63">
                <a:extLst>
                  <a:ext uri="{FF2B5EF4-FFF2-40B4-BE49-F238E27FC236}">
                    <a16:creationId xmlns:a16="http://schemas.microsoft.com/office/drawing/2014/main" id="{02D833CE-7CDE-4E32-A473-D41F84331BEB}"/>
                  </a:ext>
                </a:extLst>
              </p:cNvPr>
              <p:cNvSpPr txBox="1">
                <a:spLocks noChangeArrowheads="1"/>
              </p:cNvSpPr>
              <p:nvPr/>
            </p:nvSpPr>
            <p:spPr bwMode="auto">
              <a:xfrm>
                <a:off x="835565" y="4741409"/>
                <a:ext cx="609668" cy="448905"/>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sz="2800" b="1" dirty="0">
                    <a:solidFill>
                      <a:srgbClr val="67AEB6"/>
                    </a:solidFill>
                    <a:latin typeface="Gill Sans MT" panose="020B0502020104020203" pitchFamily="34" charset="0"/>
                  </a:rPr>
                  <a:t>O</a:t>
                </a:r>
              </a:p>
            </p:txBody>
          </p:sp>
          <p:sp>
            <p:nvSpPr>
              <p:cNvPr id="66" name="TextBox 60">
                <a:extLst>
                  <a:ext uri="{FF2B5EF4-FFF2-40B4-BE49-F238E27FC236}">
                    <a16:creationId xmlns:a16="http://schemas.microsoft.com/office/drawing/2014/main" id="{2CC7BE98-2554-47B7-9A7E-FC17A3206823}"/>
                  </a:ext>
                </a:extLst>
              </p:cNvPr>
              <p:cNvSpPr txBox="1">
                <a:spLocks noChangeArrowheads="1"/>
              </p:cNvSpPr>
              <p:nvPr/>
            </p:nvSpPr>
            <p:spPr bwMode="auto">
              <a:xfrm rot="16200000" flipH="1">
                <a:off x="1162542" y="4722801"/>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rgbClr val="67AEB6"/>
                    </a:solidFill>
                    <a:latin typeface="Gill Sans MT" panose="020B0502020104020203" pitchFamily="34" charset="0"/>
                  </a:rPr>
                  <a:t>••</a:t>
                </a:r>
              </a:p>
            </p:txBody>
          </p:sp>
        </p:grpSp>
        <p:cxnSp>
          <p:nvCxnSpPr>
            <p:cNvPr id="67" name="Straight Connector 66">
              <a:extLst>
                <a:ext uri="{FF2B5EF4-FFF2-40B4-BE49-F238E27FC236}">
                  <a16:creationId xmlns:a16="http://schemas.microsoft.com/office/drawing/2014/main" id="{68DF6356-23D9-491A-9145-0439EAF7E03B}"/>
                </a:ext>
              </a:extLst>
            </p:cNvPr>
            <p:cNvCxnSpPr>
              <a:cxnSpLocks/>
            </p:cNvCxnSpPr>
            <p:nvPr/>
          </p:nvCxnSpPr>
          <p:spPr>
            <a:xfrm>
              <a:off x="4887424" y="4411059"/>
              <a:ext cx="340545" cy="0"/>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CED620-7420-418A-9833-597CF67B3363}"/>
                </a:ext>
              </a:extLst>
            </p:cNvPr>
            <p:cNvCxnSpPr>
              <a:cxnSpLocks/>
            </p:cNvCxnSpPr>
            <p:nvPr/>
          </p:nvCxnSpPr>
          <p:spPr>
            <a:xfrm>
              <a:off x="4887424" y="4356674"/>
              <a:ext cx="340545" cy="0"/>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77959B4-914A-45B1-ADD0-30AD9C3580CD}"/>
                </a:ext>
              </a:extLst>
            </p:cNvPr>
            <p:cNvCxnSpPr>
              <a:cxnSpLocks/>
            </p:cNvCxnSpPr>
            <p:nvPr/>
          </p:nvCxnSpPr>
          <p:spPr>
            <a:xfrm>
              <a:off x="4887423" y="4464286"/>
              <a:ext cx="340545" cy="0"/>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45CD54A-A808-45F3-8631-3D0C03B15C0D}"/>
              </a:ext>
            </a:extLst>
          </p:cNvPr>
          <p:cNvSpPr txBox="1"/>
          <p:nvPr/>
        </p:nvSpPr>
        <p:spPr>
          <a:xfrm>
            <a:off x="3344519" y="6205519"/>
            <a:ext cx="2934034" cy="646331"/>
          </a:xfrm>
          <a:prstGeom prst="rect">
            <a:avLst/>
          </a:prstGeom>
          <a:noFill/>
        </p:spPr>
        <p:txBody>
          <a:bodyPr wrap="square" rtlCol="0">
            <a:spAutoFit/>
          </a:bodyPr>
          <a:lstStyle/>
          <a:p>
            <a:pPr algn="ctr"/>
            <a:r>
              <a:rPr lang="en-US" dirty="0">
                <a:solidFill>
                  <a:srgbClr val="67AEB6"/>
                </a:solidFill>
                <a:latin typeface="Gill Sans MT" panose="020B0502020104020203" pitchFamily="34" charset="0"/>
              </a:rPr>
              <a:t>These are not possible, N and O don’t have d orbitals</a:t>
            </a:r>
          </a:p>
        </p:txBody>
      </p:sp>
      <p:sp>
        <p:nvSpPr>
          <p:cNvPr id="62" name="TextBox 61">
            <a:extLst>
              <a:ext uri="{FF2B5EF4-FFF2-40B4-BE49-F238E27FC236}">
                <a16:creationId xmlns:a16="http://schemas.microsoft.com/office/drawing/2014/main" id="{B03CA4AB-6D21-44AD-ADA3-86545D0676CE}"/>
              </a:ext>
            </a:extLst>
          </p:cNvPr>
          <p:cNvSpPr txBox="1"/>
          <p:nvPr/>
        </p:nvSpPr>
        <p:spPr>
          <a:xfrm>
            <a:off x="1821504" y="6190694"/>
            <a:ext cx="1167436" cy="646331"/>
          </a:xfrm>
          <a:prstGeom prst="rect">
            <a:avLst/>
          </a:prstGeom>
          <a:noFill/>
        </p:spPr>
        <p:txBody>
          <a:bodyPr wrap="square" rtlCol="0">
            <a:spAutoFit/>
          </a:bodyPr>
          <a:lstStyle/>
          <a:p>
            <a:pPr algn="ctr"/>
            <a:r>
              <a:rPr lang="en-US" dirty="0">
                <a:solidFill>
                  <a:srgbClr val="E47588"/>
                </a:solidFill>
                <a:latin typeface="Gill Sans MT" panose="020B0502020104020203" pitchFamily="34" charset="0"/>
              </a:rPr>
              <a:t>Best Structure</a:t>
            </a:r>
          </a:p>
        </p:txBody>
      </p:sp>
      <p:sp>
        <p:nvSpPr>
          <p:cNvPr id="8" name="Rectangle 7">
            <a:extLst>
              <a:ext uri="{FF2B5EF4-FFF2-40B4-BE49-F238E27FC236}">
                <a16:creationId xmlns:a16="http://schemas.microsoft.com/office/drawing/2014/main" id="{8C12D971-B20B-4FB2-9FC3-E706F64842FE}"/>
              </a:ext>
            </a:extLst>
          </p:cNvPr>
          <p:cNvSpPr/>
          <p:nvPr/>
        </p:nvSpPr>
        <p:spPr>
          <a:xfrm>
            <a:off x="3288831" y="5662739"/>
            <a:ext cx="2934034" cy="1174286"/>
          </a:xfrm>
          <a:prstGeom prst="rect">
            <a:avLst/>
          </a:prstGeom>
          <a:noFill/>
          <a:ln w="28575">
            <a:solidFill>
              <a:srgbClr val="67A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4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2" grpId="0"/>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54</a:t>
            </a:fld>
            <a:endParaRPr lang="en-US" dirty="0">
              <a:solidFill>
                <a:schemeClr val="bg1"/>
              </a:solidFill>
            </a:endParaRPr>
          </a:p>
        </p:txBody>
      </p:sp>
      <p:sp>
        <p:nvSpPr>
          <p:cNvPr id="8" name="Rectangle 2">
            <a:extLst>
              <a:ext uri="{FF2B5EF4-FFF2-40B4-BE49-F238E27FC236}">
                <a16:creationId xmlns:a16="http://schemas.microsoft.com/office/drawing/2014/main" id="{B8DF94E7-69A3-4D1E-9BCC-97293C48624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F8C5CBA7-B766-46EC-8A7E-9CE2B6A2FC6F}"/>
              </a:ext>
            </a:extLst>
          </p:cNvPr>
          <p:cNvSpPr txBox="1">
            <a:spLocks noChangeArrowheads="1"/>
          </p:cNvSpPr>
          <p:nvPr/>
        </p:nvSpPr>
        <p:spPr bwMode="auto">
          <a:xfrm>
            <a:off x="83282" y="1078439"/>
            <a:ext cx="8839200" cy="385362"/>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Draw the Lewis structure of arsenic pentafluoride (AsF</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5</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p:sp>
        <p:nvSpPr>
          <p:cNvPr id="10" name="TextBox 4">
            <a:extLst>
              <a:ext uri="{FF2B5EF4-FFF2-40B4-BE49-F238E27FC236}">
                <a16:creationId xmlns:a16="http://schemas.microsoft.com/office/drawing/2014/main" id="{A74440B8-59DE-4128-9324-E9558E10DF06}"/>
              </a:ext>
            </a:extLst>
          </p:cNvPr>
          <p:cNvSpPr txBox="1">
            <a:spLocks noChangeArrowheads="1"/>
          </p:cNvSpPr>
          <p:nvPr/>
        </p:nvSpPr>
        <p:spPr bwMode="auto">
          <a:xfrm>
            <a:off x="-14203" y="3881089"/>
            <a:ext cx="8534400" cy="385362"/>
          </a:xfrm>
          <a:prstGeom prst="rect">
            <a:avLst/>
          </a:prstGeom>
          <a:noFill/>
          <a:ln w="9525">
            <a:noFill/>
            <a:miter lim="800000"/>
            <a:headEnd/>
            <a:tailEnd/>
          </a:ln>
        </p:spPr>
        <p:txBody>
          <a:bodyPr>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Draw the Lewis structure of xenon tetrafluoride (XeF</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p:graphicFrame>
        <p:nvGraphicFramePr>
          <p:cNvPr id="16" name="Table 9">
            <a:extLst>
              <a:ext uri="{FF2B5EF4-FFF2-40B4-BE49-F238E27FC236}">
                <a16:creationId xmlns:a16="http://schemas.microsoft.com/office/drawing/2014/main" id="{CEC1E225-62B9-44A5-861F-1D3358B41EB7}"/>
              </a:ext>
            </a:extLst>
          </p:cNvPr>
          <p:cNvGraphicFramePr>
            <a:graphicFrameLocks noGrp="1"/>
          </p:cNvGraphicFramePr>
          <p:nvPr>
            <p:extLst>
              <p:ext uri="{D42A27DB-BD31-4B8C-83A1-F6EECF244321}">
                <p14:modId xmlns:p14="http://schemas.microsoft.com/office/powerpoint/2010/main" val="2304723282"/>
              </p:ext>
            </p:extLst>
          </p:nvPr>
        </p:nvGraphicFramePr>
        <p:xfrm>
          <a:off x="83282" y="1708238"/>
          <a:ext cx="3476444" cy="1005840"/>
        </p:xfrm>
        <a:graphic>
          <a:graphicData uri="http://schemas.openxmlformats.org/drawingml/2006/table">
            <a:tbl>
              <a:tblPr firstRow="1" bandRow="1">
                <a:tableStyleId>{5C22544A-7EE6-4342-B048-85BDC9FD1C3A}</a:tableStyleId>
              </a:tblPr>
              <a:tblGrid>
                <a:gridCol w="904055">
                  <a:extLst>
                    <a:ext uri="{9D8B030D-6E8A-4147-A177-3AD203B41FA5}">
                      <a16:colId xmlns:a16="http://schemas.microsoft.com/office/drawing/2014/main" val="2150372492"/>
                    </a:ext>
                  </a:extLst>
                </a:gridCol>
                <a:gridCol w="240730">
                  <a:extLst>
                    <a:ext uri="{9D8B030D-6E8A-4147-A177-3AD203B41FA5}">
                      <a16:colId xmlns:a16="http://schemas.microsoft.com/office/drawing/2014/main" val="4289607609"/>
                    </a:ext>
                  </a:extLst>
                </a:gridCol>
                <a:gridCol w="264255">
                  <a:extLst>
                    <a:ext uri="{9D8B030D-6E8A-4147-A177-3AD203B41FA5}">
                      <a16:colId xmlns:a16="http://schemas.microsoft.com/office/drawing/2014/main" val="1786926526"/>
                    </a:ext>
                  </a:extLst>
                </a:gridCol>
                <a:gridCol w="279799">
                  <a:extLst>
                    <a:ext uri="{9D8B030D-6E8A-4147-A177-3AD203B41FA5}">
                      <a16:colId xmlns:a16="http://schemas.microsoft.com/office/drawing/2014/main" val="2827291827"/>
                    </a:ext>
                  </a:extLst>
                </a:gridCol>
                <a:gridCol w="272028">
                  <a:extLst>
                    <a:ext uri="{9D8B030D-6E8A-4147-A177-3AD203B41FA5}">
                      <a16:colId xmlns:a16="http://schemas.microsoft.com/office/drawing/2014/main" val="3136246117"/>
                    </a:ext>
                  </a:extLst>
                </a:gridCol>
                <a:gridCol w="396382">
                  <a:extLst>
                    <a:ext uri="{9D8B030D-6E8A-4147-A177-3AD203B41FA5}">
                      <a16:colId xmlns:a16="http://schemas.microsoft.com/office/drawing/2014/main" val="1298301755"/>
                    </a:ext>
                  </a:extLst>
                </a:gridCol>
                <a:gridCol w="1119195">
                  <a:extLst>
                    <a:ext uri="{9D8B030D-6E8A-4147-A177-3AD203B41FA5}">
                      <a16:colId xmlns:a16="http://schemas.microsoft.com/office/drawing/2014/main" val="288272819"/>
                    </a:ext>
                  </a:extLst>
                </a:gridCol>
              </a:tblGrid>
              <a:tr h="182880">
                <a:tc>
                  <a:txBody>
                    <a:bodyPr/>
                    <a:lstStyle/>
                    <a:p>
                      <a:r>
                        <a:rPr lang="en-US" sz="1600" b="0" dirty="0">
                          <a:solidFill>
                            <a:srgbClr val="67AEB6"/>
                          </a:solidFill>
                          <a:latin typeface="Gill Sans MT" panose="020B0502020104020203" pitchFamily="34" charset="0"/>
                        </a:rPr>
                        <a:t>As:</a:t>
                      </a:r>
                    </a:p>
                  </a:txBody>
                  <a:tcPr anchor="ctr">
                    <a:noFill/>
                  </a:tcPr>
                </a:tc>
                <a:tc>
                  <a:txBody>
                    <a:bodyPr/>
                    <a:lstStyle/>
                    <a:p>
                      <a:r>
                        <a:rPr lang="en-US" sz="1600" b="0" dirty="0">
                          <a:solidFill>
                            <a:srgbClr val="67AEB6"/>
                          </a:solidFill>
                          <a:latin typeface="Gill Sans MT" panose="020B0502020104020203" pitchFamily="34" charset="0"/>
                        </a:rPr>
                        <a:t>1</a:t>
                      </a:r>
                    </a:p>
                  </a:txBody>
                  <a:tcPr anchor="ctr">
                    <a:noFill/>
                  </a:tcPr>
                </a:tc>
                <a:tc>
                  <a:txBody>
                    <a:bodyPr/>
                    <a:lstStyle/>
                    <a:p>
                      <a:r>
                        <a:rPr lang="en-US" sz="1600" b="0" dirty="0">
                          <a:solidFill>
                            <a:srgbClr val="67AEB6"/>
                          </a:solidFill>
                          <a:latin typeface="Gill Sans MT" panose="020B0502020104020203" pitchFamily="34" charset="0"/>
                        </a:rPr>
                        <a:t>x</a:t>
                      </a:r>
                    </a:p>
                  </a:txBody>
                  <a:tcPr anchor="ctr">
                    <a:noFill/>
                  </a:tcPr>
                </a:tc>
                <a:tc>
                  <a:txBody>
                    <a:bodyPr/>
                    <a:lstStyle/>
                    <a:p>
                      <a:r>
                        <a:rPr lang="en-US" sz="1600" b="0" dirty="0">
                          <a:solidFill>
                            <a:srgbClr val="67AEB6"/>
                          </a:solidFill>
                          <a:latin typeface="Gill Sans MT" panose="020B0502020104020203" pitchFamily="34" charset="0"/>
                        </a:rPr>
                        <a:t>5</a:t>
                      </a:r>
                    </a:p>
                  </a:txBody>
                  <a:tcPr anchor="ctr">
                    <a:noFill/>
                  </a:tcPr>
                </a:tc>
                <a:tc>
                  <a:txBody>
                    <a:bodyPr/>
                    <a:lstStyle/>
                    <a:p>
                      <a:r>
                        <a:rPr lang="en-US" sz="1600" b="0" dirty="0">
                          <a:solidFill>
                            <a:srgbClr val="67AEB6"/>
                          </a:solidFill>
                          <a:latin typeface="Gill Sans MT" panose="020B0502020104020203" pitchFamily="34" charset="0"/>
                        </a:rPr>
                        <a:t>=</a:t>
                      </a:r>
                    </a:p>
                  </a:txBody>
                  <a:tcPr anchor="ctr">
                    <a:noFill/>
                  </a:tcPr>
                </a:tc>
                <a:tc>
                  <a:txBody>
                    <a:bodyPr/>
                    <a:lstStyle/>
                    <a:p>
                      <a:pPr algn="r"/>
                      <a:r>
                        <a:rPr lang="en-US" sz="1600" b="0" dirty="0">
                          <a:solidFill>
                            <a:srgbClr val="67AEB6"/>
                          </a:solidFill>
                          <a:latin typeface="Gill Sans MT" panose="020B0502020104020203" pitchFamily="34" charset="0"/>
                        </a:rPr>
                        <a:t>5</a:t>
                      </a:r>
                    </a:p>
                  </a:txBody>
                  <a:tcPr anchor="ctr">
                    <a:noFill/>
                  </a:tcPr>
                </a:tc>
                <a:tc>
                  <a:txBody>
                    <a:bodyPr/>
                    <a:lstStyle/>
                    <a:p>
                      <a:r>
                        <a:rPr lang="en-US" sz="1600" b="0" dirty="0">
                          <a:solidFill>
                            <a:srgbClr val="67AEB6"/>
                          </a:solidFill>
                          <a:latin typeface="Gill Sans MT" panose="020B0502020104020203" pitchFamily="34" charset="0"/>
                        </a:rPr>
                        <a:t>e</a:t>
                      </a:r>
                      <a:r>
                        <a:rPr lang="en-US" sz="1600" b="0" baseline="30000" dirty="0">
                          <a:solidFill>
                            <a:srgbClr val="67AEB6"/>
                          </a:solidFill>
                          <a:latin typeface="Gill Sans MT" panose="020B0502020104020203" pitchFamily="34" charset="0"/>
                        </a:rPr>
                        <a:t>–</a:t>
                      </a:r>
                      <a:endParaRPr lang="en-US" sz="1600" b="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3580159129"/>
                  </a:ext>
                </a:extLst>
              </a:tr>
              <a:tr h="182880">
                <a:tc>
                  <a:txBody>
                    <a:bodyPr/>
                    <a:lstStyle/>
                    <a:p>
                      <a:r>
                        <a:rPr lang="en-US" sz="1600" dirty="0">
                          <a:solidFill>
                            <a:srgbClr val="67AEB6"/>
                          </a:solidFill>
                          <a:latin typeface="Gill Sans MT" panose="020B0502020104020203" pitchFamily="34" charset="0"/>
                        </a:rPr>
                        <a:t>F:</a:t>
                      </a:r>
                    </a:p>
                  </a:txBody>
                  <a:tcPr anchor="ctr">
                    <a:noFill/>
                  </a:tcPr>
                </a:tc>
                <a:tc>
                  <a:txBody>
                    <a:bodyPr/>
                    <a:lstStyle/>
                    <a:p>
                      <a:r>
                        <a:rPr lang="en-US" sz="1600" dirty="0">
                          <a:solidFill>
                            <a:srgbClr val="67AEB6"/>
                          </a:solidFill>
                          <a:latin typeface="Gill Sans MT" panose="020B0502020104020203" pitchFamily="34" charset="0"/>
                        </a:rPr>
                        <a:t>5</a:t>
                      </a:r>
                    </a:p>
                  </a:txBody>
                  <a:tcPr anchor="ctr">
                    <a:noFill/>
                  </a:tcPr>
                </a:tc>
                <a:tc>
                  <a:txBody>
                    <a:bodyPr/>
                    <a:lstStyle/>
                    <a:p>
                      <a:r>
                        <a:rPr lang="en-US" sz="1600" dirty="0">
                          <a:solidFill>
                            <a:srgbClr val="67AEB6"/>
                          </a:solidFill>
                          <a:latin typeface="Gill Sans MT" panose="020B0502020104020203" pitchFamily="34" charset="0"/>
                        </a:rPr>
                        <a:t>x</a:t>
                      </a:r>
                    </a:p>
                  </a:txBody>
                  <a:tcPr anchor="ctr">
                    <a:noFill/>
                  </a:tcPr>
                </a:tc>
                <a:tc>
                  <a:txBody>
                    <a:bodyPr/>
                    <a:lstStyle/>
                    <a:p>
                      <a:r>
                        <a:rPr lang="en-US" sz="1600" dirty="0">
                          <a:solidFill>
                            <a:srgbClr val="67AEB6"/>
                          </a:solidFill>
                          <a:latin typeface="Gill Sans MT" panose="020B0502020104020203" pitchFamily="34" charset="0"/>
                        </a:rPr>
                        <a:t>7</a:t>
                      </a:r>
                    </a:p>
                  </a:txBody>
                  <a:tcPr anchor="ctr">
                    <a:noFill/>
                  </a:tcPr>
                </a:tc>
                <a:tc>
                  <a:txBody>
                    <a:bodyPr/>
                    <a:lstStyle/>
                    <a:p>
                      <a:r>
                        <a:rPr lang="en-US" sz="1600" dirty="0">
                          <a:solidFill>
                            <a:srgbClr val="67AEB6"/>
                          </a:solidFill>
                          <a:latin typeface="Gill Sans MT" panose="020B0502020104020203" pitchFamily="34" charset="0"/>
                        </a:rPr>
                        <a:t>=</a:t>
                      </a:r>
                    </a:p>
                  </a:txBody>
                  <a:tcPr anchor="ctr">
                    <a:noFill/>
                  </a:tcPr>
                </a:tc>
                <a:tc>
                  <a:txBody>
                    <a:bodyPr/>
                    <a:lstStyle/>
                    <a:p>
                      <a:pPr algn="r"/>
                      <a:r>
                        <a:rPr lang="en-US" sz="1600" dirty="0">
                          <a:solidFill>
                            <a:srgbClr val="67AEB6"/>
                          </a:solidFill>
                          <a:latin typeface="Gill Sans MT" panose="020B0502020104020203" pitchFamily="34" charset="0"/>
                        </a:rPr>
                        <a:t>35</a:t>
                      </a:r>
                    </a:p>
                  </a:txBody>
                  <a:tcPr anchor="ctr">
                    <a:noFill/>
                  </a:tcPr>
                </a:tc>
                <a:tc>
                  <a:txBody>
                    <a:bodyPr/>
                    <a:lstStyle/>
                    <a:p>
                      <a:r>
                        <a:rPr lang="en-US" sz="1600" baseline="0" dirty="0">
                          <a:solidFill>
                            <a:srgbClr val="67AEB6"/>
                          </a:solidFill>
                          <a:latin typeface="Gill Sans MT" panose="020B0502020104020203" pitchFamily="34" charset="0"/>
                        </a:rPr>
                        <a:t>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1132335847"/>
                  </a:ext>
                </a:extLst>
              </a:tr>
              <a:tr h="182880">
                <a:tc gridSpan="5">
                  <a:txBody>
                    <a:bodyPr/>
                    <a:lstStyle/>
                    <a:p>
                      <a:pPr algn="l"/>
                      <a:r>
                        <a:rPr lang="en-US" sz="1600" dirty="0">
                          <a:solidFill>
                            <a:srgbClr val="67AEB6"/>
                          </a:solidFill>
                          <a:latin typeface="Gill Sans MT" panose="020B0502020104020203" pitchFamily="34" charset="0"/>
                        </a:rPr>
                        <a:t>Total</a:t>
                      </a:r>
                    </a:p>
                  </a:txBody>
                  <a:tcPr anchor="ctr">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r"/>
                      <a:r>
                        <a:rPr lang="en-US" sz="1600" dirty="0">
                          <a:solidFill>
                            <a:srgbClr val="67AEB6"/>
                          </a:solidFill>
                          <a:latin typeface="Gill Sans MT" panose="020B0502020104020203" pitchFamily="34" charset="0"/>
                        </a:rPr>
                        <a:t>40</a:t>
                      </a:r>
                    </a:p>
                  </a:txBody>
                  <a:tcPr anchor="ctr">
                    <a:noFill/>
                  </a:tcPr>
                </a:tc>
                <a:tc>
                  <a:txBody>
                    <a:bodyPr/>
                    <a:lstStyle/>
                    <a:p>
                      <a:r>
                        <a:rPr lang="en-US" sz="1600" dirty="0">
                          <a:solidFill>
                            <a:srgbClr val="67AEB6"/>
                          </a:solidFill>
                          <a:latin typeface="Gill Sans MT" panose="020B0502020104020203" pitchFamily="34" charset="0"/>
                        </a:rPr>
                        <a:t>Valence 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2516094745"/>
                  </a:ext>
                </a:extLst>
              </a:tr>
            </a:tbl>
          </a:graphicData>
        </a:graphic>
      </p:graphicFrame>
      <p:sp>
        <p:nvSpPr>
          <p:cNvPr id="17" name="TextBox 63">
            <a:extLst>
              <a:ext uri="{FF2B5EF4-FFF2-40B4-BE49-F238E27FC236}">
                <a16:creationId xmlns:a16="http://schemas.microsoft.com/office/drawing/2014/main" id="{53DE31A9-F067-4BE3-9504-170C2F96ABBE}"/>
              </a:ext>
            </a:extLst>
          </p:cNvPr>
          <p:cNvSpPr txBox="1">
            <a:spLocks noChangeArrowheads="1"/>
          </p:cNvSpPr>
          <p:nvPr/>
        </p:nvSpPr>
        <p:spPr bwMode="auto">
          <a:xfrm>
            <a:off x="5040736" y="2584013"/>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As</a:t>
            </a:r>
          </a:p>
        </p:txBody>
      </p:sp>
      <p:sp>
        <p:nvSpPr>
          <p:cNvPr id="19" name="TextBox 63">
            <a:extLst>
              <a:ext uri="{FF2B5EF4-FFF2-40B4-BE49-F238E27FC236}">
                <a16:creationId xmlns:a16="http://schemas.microsoft.com/office/drawing/2014/main" id="{BB6ACBA4-FA2A-4E65-99CF-D4A2E70863A4}"/>
              </a:ext>
            </a:extLst>
          </p:cNvPr>
          <p:cNvSpPr txBox="1">
            <a:spLocks noChangeArrowheads="1"/>
          </p:cNvSpPr>
          <p:nvPr/>
        </p:nvSpPr>
        <p:spPr bwMode="auto">
          <a:xfrm>
            <a:off x="4387512" y="2964890"/>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20" name="TextBox 63">
            <a:extLst>
              <a:ext uri="{FF2B5EF4-FFF2-40B4-BE49-F238E27FC236}">
                <a16:creationId xmlns:a16="http://schemas.microsoft.com/office/drawing/2014/main" id="{33B14CCC-C965-4940-A6B5-8B44AF533C31}"/>
              </a:ext>
            </a:extLst>
          </p:cNvPr>
          <p:cNvSpPr txBox="1">
            <a:spLocks noChangeArrowheads="1"/>
          </p:cNvSpPr>
          <p:nvPr/>
        </p:nvSpPr>
        <p:spPr bwMode="auto">
          <a:xfrm>
            <a:off x="4400942" y="2205609"/>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21" name="TextBox 63">
            <a:extLst>
              <a:ext uri="{FF2B5EF4-FFF2-40B4-BE49-F238E27FC236}">
                <a16:creationId xmlns:a16="http://schemas.microsoft.com/office/drawing/2014/main" id="{76F9DAD3-4AD8-412C-821B-7539A9D2D1AB}"/>
              </a:ext>
            </a:extLst>
          </p:cNvPr>
          <p:cNvSpPr txBox="1">
            <a:spLocks noChangeArrowheads="1"/>
          </p:cNvSpPr>
          <p:nvPr/>
        </p:nvSpPr>
        <p:spPr bwMode="auto">
          <a:xfrm>
            <a:off x="5016147" y="1874222"/>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22" name="TextBox 63">
            <a:extLst>
              <a:ext uri="{FF2B5EF4-FFF2-40B4-BE49-F238E27FC236}">
                <a16:creationId xmlns:a16="http://schemas.microsoft.com/office/drawing/2014/main" id="{D83D045E-1BA8-4320-B714-16271DB83748}"/>
              </a:ext>
            </a:extLst>
          </p:cNvPr>
          <p:cNvSpPr txBox="1">
            <a:spLocks noChangeArrowheads="1"/>
          </p:cNvSpPr>
          <p:nvPr/>
        </p:nvSpPr>
        <p:spPr bwMode="auto">
          <a:xfrm>
            <a:off x="5770384" y="2577509"/>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23" name="TextBox 63">
            <a:extLst>
              <a:ext uri="{FF2B5EF4-FFF2-40B4-BE49-F238E27FC236}">
                <a16:creationId xmlns:a16="http://schemas.microsoft.com/office/drawing/2014/main" id="{C1F23DEC-860B-4FA9-AD50-73AEF982B92F}"/>
              </a:ext>
            </a:extLst>
          </p:cNvPr>
          <p:cNvSpPr txBox="1">
            <a:spLocks noChangeArrowheads="1"/>
          </p:cNvSpPr>
          <p:nvPr/>
        </p:nvSpPr>
        <p:spPr bwMode="auto">
          <a:xfrm>
            <a:off x="5035199" y="3319110"/>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cxnSp>
        <p:nvCxnSpPr>
          <p:cNvPr id="24" name="Straight Connector 23">
            <a:extLst>
              <a:ext uri="{FF2B5EF4-FFF2-40B4-BE49-F238E27FC236}">
                <a16:creationId xmlns:a16="http://schemas.microsoft.com/office/drawing/2014/main" id="{B0BB10B9-2D5A-4AE4-801F-843B6CAB096D}"/>
              </a:ext>
            </a:extLst>
          </p:cNvPr>
          <p:cNvCxnSpPr>
            <a:cxnSpLocks/>
          </p:cNvCxnSpPr>
          <p:nvPr/>
        </p:nvCxnSpPr>
        <p:spPr>
          <a:xfrm>
            <a:off x="4863748" y="2511135"/>
            <a:ext cx="304800" cy="16310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832B0A-DC70-4066-BD1C-9ED73EFC24CF}"/>
              </a:ext>
            </a:extLst>
          </p:cNvPr>
          <p:cNvCxnSpPr>
            <a:cxnSpLocks/>
          </p:cNvCxnSpPr>
          <p:nvPr/>
        </p:nvCxnSpPr>
        <p:spPr>
          <a:xfrm flipV="1">
            <a:off x="4823855" y="2894909"/>
            <a:ext cx="295239" cy="17624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C4FDD3-11F5-4C87-BF82-78026AD82C9C}"/>
              </a:ext>
            </a:extLst>
          </p:cNvPr>
          <p:cNvCxnSpPr>
            <a:cxnSpLocks/>
          </p:cNvCxnSpPr>
          <p:nvPr/>
        </p:nvCxnSpPr>
        <p:spPr>
          <a:xfrm>
            <a:off x="5336045" y="2229831"/>
            <a:ext cx="0" cy="39969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4CBFAB-F865-4FF2-B61B-0963AAB82A21}"/>
              </a:ext>
            </a:extLst>
          </p:cNvPr>
          <p:cNvCxnSpPr>
            <a:cxnSpLocks/>
          </p:cNvCxnSpPr>
          <p:nvPr/>
        </p:nvCxnSpPr>
        <p:spPr>
          <a:xfrm>
            <a:off x="5586276" y="2764509"/>
            <a:ext cx="3799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0505FDB-1F35-4635-A56C-0E77A1CC8326}"/>
              </a:ext>
            </a:extLst>
          </p:cNvPr>
          <p:cNvCxnSpPr>
            <a:cxnSpLocks/>
          </p:cNvCxnSpPr>
          <p:nvPr/>
        </p:nvCxnSpPr>
        <p:spPr>
          <a:xfrm>
            <a:off x="5336854" y="2946151"/>
            <a:ext cx="0" cy="39969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TextBox 63">
            <a:extLst>
              <a:ext uri="{FF2B5EF4-FFF2-40B4-BE49-F238E27FC236}">
                <a16:creationId xmlns:a16="http://schemas.microsoft.com/office/drawing/2014/main" id="{3387387E-C145-4A61-B526-1FEB75F0D2DB}"/>
              </a:ext>
            </a:extLst>
          </p:cNvPr>
          <p:cNvSpPr txBox="1">
            <a:spLocks noChangeArrowheads="1"/>
          </p:cNvSpPr>
          <p:nvPr/>
        </p:nvSpPr>
        <p:spPr bwMode="auto">
          <a:xfrm>
            <a:off x="5026838" y="5271264"/>
            <a:ext cx="703775" cy="441339"/>
          </a:xfrm>
          <a:prstGeom prst="rect">
            <a:avLst/>
          </a:prstGeom>
          <a:noFill/>
          <a:ln w="9525">
            <a:noFill/>
            <a:miter lim="800000"/>
            <a:headEnd/>
            <a:tailEnd/>
          </a:ln>
        </p:spPr>
        <p:txBody>
          <a:bodyPr wrap="square">
            <a:noAutofit/>
          </a:bodyPr>
          <a:lstStyle/>
          <a:p>
            <a:pPr algn="ctr" eaLnBrk="0" hangingPunct="0">
              <a:lnSpc>
                <a:spcPct val="81000"/>
              </a:lnSpc>
              <a:buClr>
                <a:srgbClr val="000000"/>
              </a:buClr>
              <a:buSzPct val="100000"/>
              <a:buFont typeface="Arial" pitchFamily="34" charset="0"/>
              <a:buNone/>
            </a:pPr>
            <a:r>
              <a:rPr lang="en-US" altLang="en-US" sz="2800" b="1" dirty="0" err="1">
                <a:solidFill>
                  <a:schemeClr val="tx1">
                    <a:lumMod val="75000"/>
                    <a:lumOff val="25000"/>
                  </a:schemeClr>
                </a:solidFill>
                <a:latin typeface="Gill Sans MT" panose="020B0502020104020203" pitchFamily="34" charset="0"/>
              </a:rPr>
              <a:t>Xe</a:t>
            </a:r>
            <a:endParaRPr lang="en-US" altLang="en-US" sz="2800" b="1" dirty="0">
              <a:solidFill>
                <a:schemeClr val="tx1">
                  <a:lumMod val="75000"/>
                  <a:lumOff val="25000"/>
                </a:schemeClr>
              </a:solidFill>
              <a:latin typeface="Gill Sans MT" panose="020B0502020104020203" pitchFamily="34" charset="0"/>
            </a:endParaRPr>
          </a:p>
        </p:txBody>
      </p:sp>
      <p:sp>
        <p:nvSpPr>
          <p:cNvPr id="43" name="TextBox 63">
            <a:extLst>
              <a:ext uri="{FF2B5EF4-FFF2-40B4-BE49-F238E27FC236}">
                <a16:creationId xmlns:a16="http://schemas.microsoft.com/office/drawing/2014/main" id="{E51B83C9-1339-4525-AC95-24F0398B6A95}"/>
              </a:ext>
            </a:extLst>
          </p:cNvPr>
          <p:cNvSpPr txBox="1">
            <a:spLocks noChangeArrowheads="1"/>
          </p:cNvSpPr>
          <p:nvPr/>
        </p:nvSpPr>
        <p:spPr bwMode="auto">
          <a:xfrm>
            <a:off x="4334257" y="5271264"/>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4" name="TextBox 63">
            <a:extLst>
              <a:ext uri="{FF2B5EF4-FFF2-40B4-BE49-F238E27FC236}">
                <a16:creationId xmlns:a16="http://schemas.microsoft.com/office/drawing/2014/main" id="{84BE5079-704C-460B-8389-6EF84C514E80}"/>
              </a:ext>
            </a:extLst>
          </p:cNvPr>
          <p:cNvSpPr txBox="1">
            <a:spLocks noChangeArrowheads="1"/>
          </p:cNvSpPr>
          <p:nvPr/>
        </p:nvSpPr>
        <p:spPr bwMode="auto">
          <a:xfrm>
            <a:off x="5034239" y="4561473"/>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5" name="TextBox 63">
            <a:extLst>
              <a:ext uri="{FF2B5EF4-FFF2-40B4-BE49-F238E27FC236}">
                <a16:creationId xmlns:a16="http://schemas.microsoft.com/office/drawing/2014/main" id="{8536985D-E2D4-42DF-AD13-9725A4C987E6}"/>
              </a:ext>
            </a:extLst>
          </p:cNvPr>
          <p:cNvSpPr txBox="1">
            <a:spLocks noChangeArrowheads="1"/>
          </p:cNvSpPr>
          <p:nvPr/>
        </p:nvSpPr>
        <p:spPr bwMode="auto">
          <a:xfrm>
            <a:off x="5788476" y="5264760"/>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sp>
        <p:nvSpPr>
          <p:cNvPr id="46" name="TextBox 63">
            <a:extLst>
              <a:ext uri="{FF2B5EF4-FFF2-40B4-BE49-F238E27FC236}">
                <a16:creationId xmlns:a16="http://schemas.microsoft.com/office/drawing/2014/main" id="{A81BA6C6-6582-47AA-B40E-717B3802DAF1}"/>
              </a:ext>
            </a:extLst>
          </p:cNvPr>
          <p:cNvSpPr txBox="1">
            <a:spLocks noChangeArrowheads="1"/>
          </p:cNvSpPr>
          <p:nvPr/>
        </p:nvSpPr>
        <p:spPr bwMode="auto">
          <a:xfrm>
            <a:off x="5034239" y="6005555"/>
            <a:ext cx="639795" cy="441339"/>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800" b="1" dirty="0">
                <a:solidFill>
                  <a:schemeClr val="tx1">
                    <a:lumMod val="75000"/>
                    <a:lumOff val="25000"/>
                  </a:schemeClr>
                </a:solidFill>
                <a:latin typeface="Gill Sans MT" panose="020B0502020104020203" pitchFamily="34" charset="0"/>
              </a:rPr>
              <a:t>F</a:t>
            </a:r>
          </a:p>
        </p:txBody>
      </p:sp>
      <p:cxnSp>
        <p:nvCxnSpPr>
          <p:cNvPr id="49" name="Straight Connector 48">
            <a:extLst>
              <a:ext uri="{FF2B5EF4-FFF2-40B4-BE49-F238E27FC236}">
                <a16:creationId xmlns:a16="http://schemas.microsoft.com/office/drawing/2014/main" id="{B149CF3E-F613-4760-8863-C2931334A6F1}"/>
              </a:ext>
            </a:extLst>
          </p:cNvPr>
          <p:cNvCxnSpPr>
            <a:cxnSpLocks/>
          </p:cNvCxnSpPr>
          <p:nvPr/>
        </p:nvCxnSpPr>
        <p:spPr>
          <a:xfrm>
            <a:off x="5335087" y="4942394"/>
            <a:ext cx="0" cy="36335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02AA12A-1B94-4653-9CC3-6A118673A283}"/>
              </a:ext>
            </a:extLst>
          </p:cNvPr>
          <p:cNvCxnSpPr>
            <a:cxnSpLocks/>
          </p:cNvCxnSpPr>
          <p:nvPr/>
        </p:nvCxnSpPr>
        <p:spPr>
          <a:xfrm>
            <a:off x="5604368" y="5451760"/>
            <a:ext cx="3799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F48279-1AE1-4873-8052-3240B3F897E0}"/>
              </a:ext>
            </a:extLst>
          </p:cNvPr>
          <p:cNvCxnSpPr>
            <a:cxnSpLocks/>
          </p:cNvCxnSpPr>
          <p:nvPr/>
        </p:nvCxnSpPr>
        <p:spPr>
          <a:xfrm>
            <a:off x="5330097" y="5633402"/>
            <a:ext cx="0" cy="39969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60">
            <a:extLst>
              <a:ext uri="{FF2B5EF4-FFF2-40B4-BE49-F238E27FC236}">
                <a16:creationId xmlns:a16="http://schemas.microsoft.com/office/drawing/2014/main" id="{A0D8C6BE-0238-4513-A45D-B64408380FA8}"/>
              </a:ext>
            </a:extLst>
          </p:cNvPr>
          <p:cNvSpPr txBox="1">
            <a:spLocks noChangeArrowheads="1"/>
          </p:cNvSpPr>
          <p:nvPr/>
        </p:nvSpPr>
        <p:spPr bwMode="auto">
          <a:xfrm flipH="1">
            <a:off x="5111591" y="16879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2" name="TextBox 60">
            <a:extLst>
              <a:ext uri="{FF2B5EF4-FFF2-40B4-BE49-F238E27FC236}">
                <a16:creationId xmlns:a16="http://schemas.microsoft.com/office/drawing/2014/main" id="{E41ABC05-713C-4F89-8033-B91B04E31EE0}"/>
              </a:ext>
            </a:extLst>
          </p:cNvPr>
          <p:cNvSpPr txBox="1">
            <a:spLocks noChangeArrowheads="1"/>
          </p:cNvSpPr>
          <p:nvPr/>
        </p:nvSpPr>
        <p:spPr bwMode="auto">
          <a:xfrm rot="16200000" flipH="1">
            <a:off x="5313908" y="18365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3" name="TextBox 60">
            <a:extLst>
              <a:ext uri="{FF2B5EF4-FFF2-40B4-BE49-F238E27FC236}">
                <a16:creationId xmlns:a16="http://schemas.microsoft.com/office/drawing/2014/main" id="{C7DFA278-4425-49D7-94CA-CD4F51DE3BE1}"/>
              </a:ext>
            </a:extLst>
          </p:cNvPr>
          <p:cNvSpPr txBox="1">
            <a:spLocks noChangeArrowheads="1"/>
          </p:cNvSpPr>
          <p:nvPr/>
        </p:nvSpPr>
        <p:spPr bwMode="auto">
          <a:xfrm rot="16200000" flipH="1">
            <a:off x="4976233" y="183843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6" name="TextBox 60">
            <a:extLst>
              <a:ext uri="{FF2B5EF4-FFF2-40B4-BE49-F238E27FC236}">
                <a16:creationId xmlns:a16="http://schemas.microsoft.com/office/drawing/2014/main" id="{D17A31BF-8FFF-47A3-A069-7654E6BBAD9C}"/>
              </a:ext>
            </a:extLst>
          </p:cNvPr>
          <p:cNvSpPr txBox="1">
            <a:spLocks noChangeArrowheads="1"/>
          </p:cNvSpPr>
          <p:nvPr/>
        </p:nvSpPr>
        <p:spPr bwMode="auto">
          <a:xfrm rot="16200000" flipH="1">
            <a:off x="4356178" y="2196272"/>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7" name="TextBox 60">
            <a:extLst>
              <a:ext uri="{FF2B5EF4-FFF2-40B4-BE49-F238E27FC236}">
                <a16:creationId xmlns:a16="http://schemas.microsoft.com/office/drawing/2014/main" id="{704AD9FF-8E61-4FC4-9628-116BD5C8C378}"/>
              </a:ext>
            </a:extLst>
          </p:cNvPr>
          <p:cNvSpPr txBox="1">
            <a:spLocks noChangeArrowheads="1"/>
          </p:cNvSpPr>
          <p:nvPr/>
        </p:nvSpPr>
        <p:spPr bwMode="auto">
          <a:xfrm rot="10800000" flipH="1">
            <a:off x="4488907" y="1971729"/>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58" name="TextBox 60">
            <a:extLst>
              <a:ext uri="{FF2B5EF4-FFF2-40B4-BE49-F238E27FC236}">
                <a16:creationId xmlns:a16="http://schemas.microsoft.com/office/drawing/2014/main" id="{66838CC9-F2E8-4BE2-882C-0F4A8172FEA3}"/>
              </a:ext>
            </a:extLst>
          </p:cNvPr>
          <p:cNvSpPr txBox="1">
            <a:spLocks noChangeArrowheads="1"/>
          </p:cNvSpPr>
          <p:nvPr/>
        </p:nvSpPr>
        <p:spPr bwMode="auto">
          <a:xfrm rot="10800000" flipH="1">
            <a:off x="4490827" y="235067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0" name="TextBox 60">
            <a:extLst>
              <a:ext uri="{FF2B5EF4-FFF2-40B4-BE49-F238E27FC236}">
                <a16:creationId xmlns:a16="http://schemas.microsoft.com/office/drawing/2014/main" id="{34C3C4D3-48AF-49CB-AFA7-C3120D2EEFFB}"/>
              </a:ext>
            </a:extLst>
          </p:cNvPr>
          <p:cNvSpPr txBox="1">
            <a:spLocks noChangeArrowheads="1"/>
          </p:cNvSpPr>
          <p:nvPr/>
        </p:nvSpPr>
        <p:spPr bwMode="auto">
          <a:xfrm rot="16200000" flipH="1">
            <a:off x="4342766" y="2951503"/>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1" name="TextBox 60">
            <a:extLst>
              <a:ext uri="{FF2B5EF4-FFF2-40B4-BE49-F238E27FC236}">
                <a16:creationId xmlns:a16="http://schemas.microsoft.com/office/drawing/2014/main" id="{93DA4CA2-2A0E-428D-BAE0-811E92C3F0E2}"/>
              </a:ext>
            </a:extLst>
          </p:cNvPr>
          <p:cNvSpPr txBox="1">
            <a:spLocks noChangeArrowheads="1"/>
          </p:cNvSpPr>
          <p:nvPr/>
        </p:nvSpPr>
        <p:spPr bwMode="auto">
          <a:xfrm rot="10800000" flipH="1">
            <a:off x="4475495" y="272696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2" name="TextBox 60">
            <a:extLst>
              <a:ext uri="{FF2B5EF4-FFF2-40B4-BE49-F238E27FC236}">
                <a16:creationId xmlns:a16="http://schemas.microsoft.com/office/drawing/2014/main" id="{9F78CA47-D727-4300-AC6E-34C2D759A754}"/>
              </a:ext>
            </a:extLst>
          </p:cNvPr>
          <p:cNvSpPr txBox="1">
            <a:spLocks noChangeArrowheads="1"/>
          </p:cNvSpPr>
          <p:nvPr/>
        </p:nvSpPr>
        <p:spPr bwMode="auto">
          <a:xfrm rot="10800000" flipH="1">
            <a:off x="4477415" y="3105906"/>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4" name="TextBox 60">
            <a:extLst>
              <a:ext uri="{FF2B5EF4-FFF2-40B4-BE49-F238E27FC236}">
                <a16:creationId xmlns:a16="http://schemas.microsoft.com/office/drawing/2014/main" id="{21F9C66B-2380-4D15-9043-D6FADD50202F}"/>
              </a:ext>
            </a:extLst>
          </p:cNvPr>
          <p:cNvSpPr txBox="1">
            <a:spLocks noChangeArrowheads="1"/>
          </p:cNvSpPr>
          <p:nvPr/>
        </p:nvSpPr>
        <p:spPr bwMode="auto">
          <a:xfrm flipH="1" flipV="1">
            <a:off x="5112052" y="3471036"/>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5" name="TextBox 60">
            <a:extLst>
              <a:ext uri="{FF2B5EF4-FFF2-40B4-BE49-F238E27FC236}">
                <a16:creationId xmlns:a16="http://schemas.microsoft.com/office/drawing/2014/main" id="{0D73DE5C-41BF-4CB9-BC22-248D8D2185B0}"/>
              </a:ext>
            </a:extLst>
          </p:cNvPr>
          <p:cNvSpPr txBox="1">
            <a:spLocks noChangeArrowheads="1"/>
          </p:cNvSpPr>
          <p:nvPr/>
        </p:nvSpPr>
        <p:spPr bwMode="auto">
          <a:xfrm rot="5400000" flipH="1" flipV="1">
            <a:off x="5314369" y="3322436"/>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6" name="TextBox 60">
            <a:extLst>
              <a:ext uri="{FF2B5EF4-FFF2-40B4-BE49-F238E27FC236}">
                <a16:creationId xmlns:a16="http://schemas.microsoft.com/office/drawing/2014/main" id="{60DFFE34-2C77-42B4-B98A-36DA89CCD65C}"/>
              </a:ext>
            </a:extLst>
          </p:cNvPr>
          <p:cNvSpPr txBox="1">
            <a:spLocks noChangeArrowheads="1"/>
          </p:cNvSpPr>
          <p:nvPr/>
        </p:nvSpPr>
        <p:spPr bwMode="auto">
          <a:xfrm rot="5400000" flipH="1" flipV="1">
            <a:off x="4986218" y="3320513"/>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8" name="TextBox 60">
            <a:extLst>
              <a:ext uri="{FF2B5EF4-FFF2-40B4-BE49-F238E27FC236}">
                <a16:creationId xmlns:a16="http://schemas.microsoft.com/office/drawing/2014/main" id="{63D17A40-E355-4E88-99D6-B59A3C46F8D8}"/>
              </a:ext>
            </a:extLst>
          </p:cNvPr>
          <p:cNvSpPr txBox="1">
            <a:spLocks noChangeArrowheads="1"/>
          </p:cNvSpPr>
          <p:nvPr/>
        </p:nvSpPr>
        <p:spPr bwMode="auto">
          <a:xfrm rot="5400000">
            <a:off x="6008916" y="2568797"/>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69" name="TextBox 68">
            <a:extLst>
              <a:ext uri="{FF2B5EF4-FFF2-40B4-BE49-F238E27FC236}">
                <a16:creationId xmlns:a16="http://schemas.microsoft.com/office/drawing/2014/main" id="{A93A3FB5-8CB3-4B2F-B890-C30172504C9C}"/>
              </a:ext>
            </a:extLst>
          </p:cNvPr>
          <p:cNvSpPr txBox="1">
            <a:spLocks noChangeArrowheads="1"/>
          </p:cNvSpPr>
          <p:nvPr/>
        </p:nvSpPr>
        <p:spPr bwMode="auto">
          <a:xfrm rot="10800000">
            <a:off x="5876187" y="2344254"/>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70" name="TextBox 60">
            <a:extLst>
              <a:ext uri="{FF2B5EF4-FFF2-40B4-BE49-F238E27FC236}">
                <a16:creationId xmlns:a16="http://schemas.microsoft.com/office/drawing/2014/main" id="{E0961A35-5187-48A0-A2A0-879FF22DDC55}"/>
              </a:ext>
            </a:extLst>
          </p:cNvPr>
          <p:cNvSpPr txBox="1">
            <a:spLocks noChangeArrowheads="1"/>
          </p:cNvSpPr>
          <p:nvPr/>
        </p:nvSpPr>
        <p:spPr bwMode="auto">
          <a:xfrm rot="10800000">
            <a:off x="5874267" y="272320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cxnSp>
        <p:nvCxnSpPr>
          <p:cNvPr id="71" name="Straight Connector 70">
            <a:extLst>
              <a:ext uri="{FF2B5EF4-FFF2-40B4-BE49-F238E27FC236}">
                <a16:creationId xmlns:a16="http://schemas.microsoft.com/office/drawing/2014/main" id="{4908462D-5E61-412A-B86E-D474B6BF0E81}"/>
              </a:ext>
            </a:extLst>
          </p:cNvPr>
          <p:cNvCxnSpPr>
            <a:cxnSpLocks/>
          </p:cNvCxnSpPr>
          <p:nvPr/>
        </p:nvCxnSpPr>
        <p:spPr>
          <a:xfrm>
            <a:off x="4782988" y="5458683"/>
            <a:ext cx="3799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TextBox 60">
            <a:extLst>
              <a:ext uri="{FF2B5EF4-FFF2-40B4-BE49-F238E27FC236}">
                <a16:creationId xmlns:a16="http://schemas.microsoft.com/office/drawing/2014/main" id="{4812F372-64A1-40BB-B82D-9DC67D6E9B8A}"/>
              </a:ext>
            </a:extLst>
          </p:cNvPr>
          <p:cNvSpPr txBox="1">
            <a:spLocks noChangeArrowheads="1"/>
          </p:cNvSpPr>
          <p:nvPr/>
        </p:nvSpPr>
        <p:spPr bwMode="auto">
          <a:xfrm rot="16200000" flipH="1">
            <a:off x="4274937" y="526573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73" name="TextBox 60">
            <a:extLst>
              <a:ext uri="{FF2B5EF4-FFF2-40B4-BE49-F238E27FC236}">
                <a16:creationId xmlns:a16="http://schemas.microsoft.com/office/drawing/2014/main" id="{9FD6C899-378E-4B6A-BDB9-71B30B0A5342}"/>
              </a:ext>
            </a:extLst>
          </p:cNvPr>
          <p:cNvSpPr txBox="1">
            <a:spLocks noChangeArrowheads="1"/>
          </p:cNvSpPr>
          <p:nvPr/>
        </p:nvSpPr>
        <p:spPr bwMode="auto">
          <a:xfrm rot="10800000" flipH="1">
            <a:off x="4407666" y="504119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74" name="TextBox 60">
            <a:extLst>
              <a:ext uri="{FF2B5EF4-FFF2-40B4-BE49-F238E27FC236}">
                <a16:creationId xmlns:a16="http://schemas.microsoft.com/office/drawing/2014/main" id="{E195E53D-4C68-4C75-B5AC-1EDD0F43F853}"/>
              </a:ext>
            </a:extLst>
          </p:cNvPr>
          <p:cNvSpPr txBox="1">
            <a:spLocks noChangeArrowheads="1"/>
          </p:cNvSpPr>
          <p:nvPr/>
        </p:nvSpPr>
        <p:spPr bwMode="auto">
          <a:xfrm rot="10800000" flipH="1">
            <a:off x="4409586" y="5420141"/>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75" name="TextBox 60">
            <a:extLst>
              <a:ext uri="{FF2B5EF4-FFF2-40B4-BE49-F238E27FC236}">
                <a16:creationId xmlns:a16="http://schemas.microsoft.com/office/drawing/2014/main" id="{B00895C5-38A3-442F-A0CF-81E167A22F01}"/>
              </a:ext>
            </a:extLst>
          </p:cNvPr>
          <p:cNvSpPr txBox="1">
            <a:spLocks noChangeArrowheads="1"/>
          </p:cNvSpPr>
          <p:nvPr/>
        </p:nvSpPr>
        <p:spPr bwMode="auto">
          <a:xfrm rot="5400000">
            <a:off x="6017404" y="5256277"/>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76" name="TextBox 60">
            <a:extLst>
              <a:ext uri="{FF2B5EF4-FFF2-40B4-BE49-F238E27FC236}">
                <a16:creationId xmlns:a16="http://schemas.microsoft.com/office/drawing/2014/main" id="{A08094F0-A667-46E8-9DA8-58C869F78FB3}"/>
              </a:ext>
            </a:extLst>
          </p:cNvPr>
          <p:cNvSpPr txBox="1">
            <a:spLocks noChangeArrowheads="1"/>
          </p:cNvSpPr>
          <p:nvPr/>
        </p:nvSpPr>
        <p:spPr bwMode="auto">
          <a:xfrm rot="10800000">
            <a:off x="5884675" y="5031734"/>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77" name="TextBox 60">
            <a:extLst>
              <a:ext uri="{FF2B5EF4-FFF2-40B4-BE49-F238E27FC236}">
                <a16:creationId xmlns:a16="http://schemas.microsoft.com/office/drawing/2014/main" id="{1FBE25A4-0BC6-4246-A47C-A5E51DEAAE29}"/>
              </a:ext>
            </a:extLst>
          </p:cNvPr>
          <p:cNvSpPr txBox="1">
            <a:spLocks noChangeArrowheads="1"/>
          </p:cNvSpPr>
          <p:nvPr/>
        </p:nvSpPr>
        <p:spPr bwMode="auto">
          <a:xfrm rot="10800000">
            <a:off x="5882755" y="5410680"/>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80" name="TextBox 60">
            <a:extLst>
              <a:ext uri="{FF2B5EF4-FFF2-40B4-BE49-F238E27FC236}">
                <a16:creationId xmlns:a16="http://schemas.microsoft.com/office/drawing/2014/main" id="{CD8D648D-8D96-4805-9AE6-A409B302613D}"/>
              </a:ext>
            </a:extLst>
          </p:cNvPr>
          <p:cNvSpPr txBox="1">
            <a:spLocks noChangeArrowheads="1"/>
          </p:cNvSpPr>
          <p:nvPr/>
        </p:nvSpPr>
        <p:spPr bwMode="auto">
          <a:xfrm>
            <a:off x="5128015" y="4391466"/>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81" name="TextBox 60">
            <a:extLst>
              <a:ext uri="{FF2B5EF4-FFF2-40B4-BE49-F238E27FC236}">
                <a16:creationId xmlns:a16="http://schemas.microsoft.com/office/drawing/2014/main" id="{D9770033-C448-4467-8DF0-2EB4946AC14C}"/>
              </a:ext>
            </a:extLst>
          </p:cNvPr>
          <p:cNvSpPr txBox="1">
            <a:spLocks noChangeArrowheads="1"/>
          </p:cNvSpPr>
          <p:nvPr/>
        </p:nvSpPr>
        <p:spPr bwMode="auto">
          <a:xfrm rot="5400000">
            <a:off x="4935232" y="452419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82" name="TextBox 60">
            <a:extLst>
              <a:ext uri="{FF2B5EF4-FFF2-40B4-BE49-F238E27FC236}">
                <a16:creationId xmlns:a16="http://schemas.microsoft.com/office/drawing/2014/main" id="{1D09A715-9E14-4953-9E7E-2BFF46A79370}"/>
              </a:ext>
            </a:extLst>
          </p:cNvPr>
          <p:cNvSpPr txBox="1">
            <a:spLocks noChangeArrowheads="1"/>
          </p:cNvSpPr>
          <p:nvPr/>
        </p:nvSpPr>
        <p:spPr bwMode="auto">
          <a:xfrm rot="5400000">
            <a:off x="5266548" y="4526115"/>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84" name="TextBox 60">
            <a:extLst>
              <a:ext uri="{FF2B5EF4-FFF2-40B4-BE49-F238E27FC236}">
                <a16:creationId xmlns:a16="http://schemas.microsoft.com/office/drawing/2014/main" id="{E6FE2780-7127-47E7-86FA-FCE2C925820C}"/>
              </a:ext>
            </a:extLst>
          </p:cNvPr>
          <p:cNvSpPr txBox="1">
            <a:spLocks noChangeArrowheads="1"/>
          </p:cNvSpPr>
          <p:nvPr/>
        </p:nvSpPr>
        <p:spPr bwMode="auto">
          <a:xfrm flipV="1">
            <a:off x="5115291" y="6150748"/>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85" name="TextBox 60">
            <a:extLst>
              <a:ext uri="{FF2B5EF4-FFF2-40B4-BE49-F238E27FC236}">
                <a16:creationId xmlns:a16="http://schemas.microsoft.com/office/drawing/2014/main" id="{112B79CB-E40A-4A6F-ABAC-5EE7BA371537}"/>
              </a:ext>
            </a:extLst>
          </p:cNvPr>
          <p:cNvSpPr txBox="1">
            <a:spLocks noChangeArrowheads="1"/>
          </p:cNvSpPr>
          <p:nvPr/>
        </p:nvSpPr>
        <p:spPr bwMode="auto">
          <a:xfrm rot="16200000" flipV="1">
            <a:off x="4922508" y="6018019"/>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86" name="TextBox 60">
            <a:extLst>
              <a:ext uri="{FF2B5EF4-FFF2-40B4-BE49-F238E27FC236}">
                <a16:creationId xmlns:a16="http://schemas.microsoft.com/office/drawing/2014/main" id="{CE500CB2-3628-4DB6-A268-D76FC223B706}"/>
              </a:ext>
            </a:extLst>
          </p:cNvPr>
          <p:cNvSpPr txBox="1">
            <a:spLocks noChangeArrowheads="1"/>
          </p:cNvSpPr>
          <p:nvPr/>
        </p:nvSpPr>
        <p:spPr bwMode="auto">
          <a:xfrm rot="16200000" flipV="1">
            <a:off x="5253824" y="6016099"/>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87" name="TextBox 60">
            <a:extLst>
              <a:ext uri="{FF2B5EF4-FFF2-40B4-BE49-F238E27FC236}">
                <a16:creationId xmlns:a16="http://schemas.microsoft.com/office/drawing/2014/main" id="{31AC9479-CDD1-44E2-B7BD-E12AFA41F55F}"/>
              </a:ext>
            </a:extLst>
          </p:cNvPr>
          <p:cNvSpPr txBox="1">
            <a:spLocks noChangeArrowheads="1"/>
          </p:cNvSpPr>
          <p:nvPr/>
        </p:nvSpPr>
        <p:spPr bwMode="auto">
          <a:xfrm rot="12740002" flipV="1">
            <a:off x="5297455" y="5117864"/>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sp>
        <p:nvSpPr>
          <p:cNvPr id="88" name="TextBox 60">
            <a:extLst>
              <a:ext uri="{FF2B5EF4-FFF2-40B4-BE49-F238E27FC236}">
                <a16:creationId xmlns:a16="http://schemas.microsoft.com/office/drawing/2014/main" id="{E05C93C9-CAD9-4CD3-8D11-EBD87A8ECD00}"/>
              </a:ext>
            </a:extLst>
          </p:cNvPr>
          <p:cNvSpPr txBox="1">
            <a:spLocks noChangeArrowheads="1"/>
          </p:cNvSpPr>
          <p:nvPr/>
        </p:nvSpPr>
        <p:spPr bwMode="auto">
          <a:xfrm rot="12740002" flipV="1">
            <a:off x="4859325" y="5477287"/>
            <a:ext cx="448905" cy="39151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2400" b="1" dirty="0">
                <a:solidFill>
                  <a:schemeClr val="tx1">
                    <a:lumMod val="75000"/>
                    <a:lumOff val="25000"/>
                  </a:schemeClr>
                </a:solidFill>
                <a:latin typeface="Gill Sans MT" panose="020B0502020104020203" pitchFamily="34" charset="0"/>
              </a:rPr>
              <a:t>••</a:t>
            </a:r>
          </a:p>
        </p:txBody>
      </p:sp>
      <p:graphicFrame>
        <p:nvGraphicFramePr>
          <p:cNvPr id="89" name="Table 9">
            <a:extLst>
              <a:ext uri="{FF2B5EF4-FFF2-40B4-BE49-F238E27FC236}">
                <a16:creationId xmlns:a16="http://schemas.microsoft.com/office/drawing/2014/main" id="{F38A9C4B-1B68-4D48-852C-533E9AB2E23D}"/>
              </a:ext>
            </a:extLst>
          </p:cNvPr>
          <p:cNvGraphicFramePr>
            <a:graphicFrameLocks noGrp="1"/>
          </p:cNvGraphicFramePr>
          <p:nvPr>
            <p:extLst>
              <p:ext uri="{D42A27DB-BD31-4B8C-83A1-F6EECF244321}">
                <p14:modId xmlns:p14="http://schemas.microsoft.com/office/powerpoint/2010/main" val="3912204850"/>
              </p:ext>
            </p:extLst>
          </p:nvPr>
        </p:nvGraphicFramePr>
        <p:xfrm>
          <a:off x="223401" y="4445920"/>
          <a:ext cx="3476444" cy="1005840"/>
        </p:xfrm>
        <a:graphic>
          <a:graphicData uri="http://schemas.openxmlformats.org/drawingml/2006/table">
            <a:tbl>
              <a:tblPr firstRow="1" bandRow="1">
                <a:tableStyleId>{5C22544A-7EE6-4342-B048-85BDC9FD1C3A}</a:tableStyleId>
              </a:tblPr>
              <a:tblGrid>
                <a:gridCol w="904055">
                  <a:extLst>
                    <a:ext uri="{9D8B030D-6E8A-4147-A177-3AD203B41FA5}">
                      <a16:colId xmlns:a16="http://schemas.microsoft.com/office/drawing/2014/main" val="2150372492"/>
                    </a:ext>
                  </a:extLst>
                </a:gridCol>
                <a:gridCol w="240730">
                  <a:extLst>
                    <a:ext uri="{9D8B030D-6E8A-4147-A177-3AD203B41FA5}">
                      <a16:colId xmlns:a16="http://schemas.microsoft.com/office/drawing/2014/main" val="4289607609"/>
                    </a:ext>
                  </a:extLst>
                </a:gridCol>
                <a:gridCol w="264255">
                  <a:extLst>
                    <a:ext uri="{9D8B030D-6E8A-4147-A177-3AD203B41FA5}">
                      <a16:colId xmlns:a16="http://schemas.microsoft.com/office/drawing/2014/main" val="1786926526"/>
                    </a:ext>
                  </a:extLst>
                </a:gridCol>
                <a:gridCol w="279799">
                  <a:extLst>
                    <a:ext uri="{9D8B030D-6E8A-4147-A177-3AD203B41FA5}">
                      <a16:colId xmlns:a16="http://schemas.microsoft.com/office/drawing/2014/main" val="2827291827"/>
                    </a:ext>
                  </a:extLst>
                </a:gridCol>
                <a:gridCol w="272028">
                  <a:extLst>
                    <a:ext uri="{9D8B030D-6E8A-4147-A177-3AD203B41FA5}">
                      <a16:colId xmlns:a16="http://schemas.microsoft.com/office/drawing/2014/main" val="3136246117"/>
                    </a:ext>
                  </a:extLst>
                </a:gridCol>
                <a:gridCol w="396382">
                  <a:extLst>
                    <a:ext uri="{9D8B030D-6E8A-4147-A177-3AD203B41FA5}">
                      <a16:colId xmlns:a16="http://schemas.microsoft.com/office/drawing/2014/main" val="1298301755"/>
                    </a:ext>
                  </a:extLst>
                </a:gridCol>
                <a:gridCol w="1119195">
                  <a:extLst>
                    <a:ext uri="{9D8B030D-6E8A-4147-A177-3AD203B41FA5}">
                      <a16:colId xmlns:a16="http://schemas.microsoft.com/office/drawing/2014/main" val="288272819"/>
                    </a:ext>
                  </a:extLst>
                </a:gridCol>
              </a:tblGrid>
              <a:tr h="182880">
                <a:tc>
                  <a:txBody>
                    <a:bodyPr/>
                    <a:lstStyle/>
                    <a:p>
                      <a:r>
                        <a:rPr lang="en-US" sz="1600" b="0" dirty="0" err="1">
                          <a:solidFill>
                            <a:srgbClr val="67AEB6"/>
                          </a:solidFill>
                          <a:latin typeface="Gill Sans MT" panose="020B0502020104020203" pitchFamily="34" charset="0"/>
                        </a:rPr>
                        <a:t>Xe</a:t>
                      </a:r>
                      <a:r>
                        <a:rPr lang="en-US" sz="1600" b="0" dirty="0">
                          <a:solidFill>
                            <a:srgbClr val="67AEB6"/>
                          </a:solidFill>
                          <a:latin typeface="Gill Sans MT" panose="020B0502020104020203" pitchFamily="34" charset="0"/>
                        </a:rPr>
                        <a:t>:</a:t>
                      </a:r>
                    </a:p>
                  </a:txBody>
                  <a:tcPr anchor="ctr">
                    <a:noFill/>
                  </a:tcPr>
                </a:tc>
                <a:tc>
                  <a:txBody>
                    <a:bodyPr/>
                    <a:lstStyle/>
                    <a:p>
                      <a:r>
                        <a:rPr lang="en-US" sz="1600" b="0" dirty="0">
                          <a:solidFill>
                            <a:srgbClr val="67AEB6"/>
                          </a:solidFill>
                          <a:latin typeface="Gill Sans MT" panose="020B0502020104020203" pitchFamily="34" charset="0"/>
                        </a:rPr>
                        <a:t>1</a:t>
                      </a:r>
                    </a:p>
                  </a:txBody>
                  <a:tcPr anchor="ctr">
                    <a:noFill/>
                  </a:tcPr>
                </a:tc>
                <a:tc>
                  <a:txBody>
                    <a:bodyPr/>
                    <a:lstStyle/>
                    <a:p>
                      <a:r>
                        <a:rPr lang="en-US" sz="1600" b="0" dirty="0">
                          <a:solidFill>
                            <a:srgbClr val="67AEB6"/>
                          </a:solidFill>
                          <a:latin typeface="Gill Sans MT" panose="020B0502020104020203" pitchFamily="34" charset="0"/>
                        </a:rPr>
                        <a:t>x</a:t>
                      </a:r>
                    </a:p>
                  </a:txBody>
                  <a:tcPr anchor="ctr">
                    <a:noFill/>
                  </a:tcPr>
                </a:tc>
                <a:tc>
                  <a:txBody>
                    <a:bodyPr/>
                    <a:lstStyle/>
                    <a:p>
                      <a:r>
                        <a:rPr lang="en-US" sz="1600" b="0" dirty="0">
                          <a:solidFill>
                            <a:srgbClr val="67AEB6"/>
                          </a:solidFill>
                          <a:latin typeface="Gill Sans MT" panose="020B0502020104020203" pitchFamily="34" charset="0"/>
                        </a:rPr>
                        <a:t>8</a:t>
                      </a:r>
                    </a:p>
                  </a:txBody>
                  <a:tcPr anchor="ctr">
                    <a:noFill/>
                  </a:tcPr>
                </a:tc>
                <a:tc>
                  <a:txBody>
                    <a:bodyPr/>
                    <a:lstStyle/>
                    <a:p>
                      <a:r>
                        <a:rPr lang="en-US" sz="1600" b="0" dirty="0">
                          <a:solidFill>
                            <a:srgbClr val="67AEB6"/>
                          </a:solidFill>
                          <a:latin typeface="Gill Sans MT" panose="020B0502020104020203" pitchFamily="34" charset="0"/>
                        </a:rPr>
                        <a:t>=</a:t>
                      </a:r>
                    </a:p>
                  </a:txBody>
                  <a:tcPr anchor="ctr">
                    <a:noFill/>
                  </a:tcPr>
                </a:tc>
                <a:tc>
                  <a:txBody>
                    <a:bodyPr/>
                    <a:lstStyle/>
                    <a:p>
                      <a:pPr algn="r"/>
                      <a:r>
                        <a:rPr lang="en-US" sz="1600" b="0" dirty="0">
                          <a:solidFill>
                            <a:srgbClr val="67AEB6"/>
                          </a:solidFill>
                          <a:latin typeface="Gill Sans MT" panose="020B0502020104020203" pitchFamily="34" charset="0"/>
                        </a:rPr>
                        <a:t>8</a:t>
                      </a:r>
                    </a:p>
                  </a:txBody>
                  <a:tcPr anchor="ctr">
                    <a:noFill/>
                  </a:tcPr>
                </a:tc>
                <a:tc>
                  <a:txBody>
                    <a:bodyPr/>
                    <a:lstStyle/>
                    <a:p>
                      <a:r>
                        <a:rPr lang="en-US" sz="1600" b="0" dirty="0">
                          <a:solidFill>
                            <a:srgbClr val="67AEB6"/>
                          </a:solidFill>
                          <a:latin typeface="Gill Sans MT" panose="020B0502020104020203" pitchFamily="34" charset="0"/>
                        </a:rPr>
                        <a:t>e</a:t>
                      </a:r>
                      <a:r>
                        <a:rPr lang="en-US" sz="1600" b="0" baseline="30000" dirty="0">
                          <a:solidFill>
                            <a:srgbClr val="67AEB6"/>
                          </a:solidFill>
                          <a:latin typeface="Gill Sans MT" panose="020B0502020104020203" pitchFamily="34" charset="0"/>
                        </a:rPr>
                        <a:t>–</a:t>
                      </a:r>
                      <a:endParaRPr lang="en-US" sz="1600" b="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3580159129"/>
                  </a:ext>
                </a:extLst>
              </a:tr>
              <a:tr h="182880">
                <a:tc>
                  <a:txBody>
                    <a:bodyPr/>
                    <a:lstStyle/>
                    <a:p>
                      <a:r>
                        <a:rPr lang="en-US" sz="1600" dirty="0">
                          <a:solidFill>
                            <a:srgbClr val="67AEB6"/>
                          </a:solidFill>
                          <a:latin typeface="Gill Sans MT" panose="020B0502020104020203" pitchFamily="34" charset="0"/>
                        </a:rPr>
                        <a:t>F:</a:t>
                      </a:r>
                    </a:p>
                  </a:txBody>
                  <a:tcPr anchor="ctr">
                    <a:noFill/>
                  </a:tcPr>
                </a:tc>
                <a:tc>
                  <a:txBody>
                    <a:bodyPr/>
                    <a:lstStyle/>
                    <a:p>
                      <a:r>
                        <a:rPr lang="en-US" sz="1600" dirty="0">
                          <a:solidFill>
                            <a:srgbClr val="67AEB6"/>
                          </a:solidFill>
                          <a:latin typeface="Gill Sans MT" panose="020B0502020104020203" pitchFamily="34" charset="0"/>
                        </a:rPr>
                        <a:t>4</a:t>
                      </a:r>
                    </a:p>
                  </a:txBody>
                  <a:tcPr anchor="ctr">
                    <a:noFill/>
                  </a:tcPr>
                </a:tc>
                <a:tc>
                  <a:txBody>
                    <a:bodyPr/>
                    <a:lstStyle/>
                    <a:p>
                      <a:r>
                        <a:rPr lang="en-US" sz="1600" dirty="0">
                          <a:solidFill>
                            <a:srgbClr val="67AEB6"/>
                          </a:solidFill>
                          <a:latin typeface="Gill Sans MT" panose="020B0502020104020203" pitchFamily="34" charset="0"/>
                        </a:rPr>
                        <a:t>x</a:t>
                      </a:r>
                    </a:p>
                  </a:txBody>
                  <a:tcPr anchor="ctr">
                    <a:noFill/>
                  </a:tcPr>
                </a:tc>
                <a:tc>
                  <a:txBody>
                    <a:bodyPr/>
                    <a:lstStyle/>
                    <a:p>
                      <a:r>
                        <a:rPr lang="en-US" sz="1600" dirty="0">
                          <a:solidFill>
                            <a:srgbClr val="67AEB6"/>
                          </a:solidFill>
                          <a:latin typeface="Gill Sans MT" panose="020B0502020104020203" pitchFamily="34" charset="0"/>
                        </a:rPr>
                        <a:t>7</a:t>
                      </a:r>
                    </a:p>
                  </a:txBody>
                  <a:tcPr anchor="ctr">
                    <a:noFill/>
                  </a:tcPr>
                </a:tc>
                <a:tc>
                  <a:txBody>
                    <a:bodyPr/>
                    <a:lstStyle/>
                    <a:p>
                      <a:r>
                        <a:rPr lang="en-US" sz="1600" dirty="0">
                          <a:solidFill>
                            <a:srgbClr val="67AEB6"/>
                          </a:solidFill>
                          <a:latin typeface="Gill Sans MT" panose="020B0502020104020203" pitchFamily="34" charset="0"/>
                        </a:rPr>
                        <a:t>=</a:t>
                      </a:r>
                    </a:p>
                  </a:txBody>
                  <a:tcPr anchor="ctr">
                    <a:noFill/>
                  </a:tcPr>
                </a:tc>
                <a:tc>
                  <a:txBody>
                    <a:bodyPr/>
                    <a:lstStyle/>
                    <a:p>
                      <a:pPr algn="r"/>
                      <a:r>
                        <a:rPr lang="en-US" sz="1600" dirty="0">
                          <a:solidFill>
                            <a:srgbClr val="67AEB6"/>
                          </a:solidFill>
                          <a:latin typeface="Gill Sans MT" panose="020B0502020104020203" pitchFamily="34" charset="0"/>
                        </a:rPr>
                        <a:t>28</a:t>
                      </a:r>
                    </a:p>
                  </a:txBody>
                  <a:tcPr anchor="ctr">
                    <a:noFill/>
                  </a:tcPr>
                </a:tc>
                <a:tc>
                  <a:txBody>
                    <a:bodyPr/>
                    <a:lstStyle/>
                    <a:p>
                      <a:r>
                        <a:rPr lang="en-US" sz="1600" baseline="0" dirty="0">
                          <a:solidFill>
                            <a:srgbClr val="67AEB6"/>
                          </a:solidFill>
                          <a:latin typeface="Gill Sans MT" panose="020B0502020104020203" pitchFamily="34" charset="0"/>
                        </a:rPr>
                        <a:t>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1132335847"/>
                  </a:ext>
                </a:extLst>
              </a:tr>
              <a:tr h="182880">
                <a:tc gridSpan="5">
                  <a:txBody>
                    <a:bodyPr/>
                    <a:lstStyle/>
                    <a:p>
                      <a:pPr algn="l"/>
                      <a:r>
                        <a:rPr lang="en-US" sz="1600" dirty="0">
                          <a:solidFill>
                            <a:srgbClr val="67AEB6"/>
                          </a:solidFill>
                          <a:latin typeface="Gill Sans MT" panose="020B0502020104020203" pitchFamily="34" charset="0"/>
                        </a:rPr>
                        <a:t>Total</a:t>
                      </a:r>
                    </a:p>
                  </a:txBody>
                  <a:tcPr anchor="ctr">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r"/>
                      <a:r>
                        <a:rPr lang="en-US" sz="1600" dirty="0">
                          <a:solidFill>
                            <a:srgbClr val="67AEB6"/>
                          </a:solidFill>
                          <a:latin typeface="Gill Sans MT" panose="020B0502020104020203" pitchFamily="34" charset="0"/>
                        </a:rPr>
                        <a:t>36</a:t>
                      </a:r>
                    </a:p>
                  </a:txBody>
                  <a:tcPr anchor="ctr">
                    <a:noFill/>
                  </a:tcPr>
                </a:tc>
                <a:tc>
                  <a:txBody>
                    <a:bodyPr/>
                    <a:lstStyle/>
                    <a:p>
                      <a:r>
                        <a:rPr lang="en-US" sz="1600" dirty="0">
                          <a:solidFill>
                            <a:srgbClr val="67AEB6"/>
                          </a:solidFill>
                          <a:latin typeface="Gill Sans MT" panose="020B0502020104020203" pitchFamily="34" charset="0"/>
                        </a:rPr>
                        <a:t>Valence e</a:t>
                      </a:r>
                      <a:r>
                        <a:rPr lang="en-US" sz="1600" baseline="30000" dirty="0">
                          <a:solidFill>
                            <a:srgbClr val="67AEB6"/>
                          </a:solidFill>
                          <a:latin typeface="Gill Sans MT" panose="020B0502020104020203" pitchFamily="34" charset="0"/>
                        </a:rPr>
                        <a:t>–</a:t>
                      </a:r>
                      <a:endParaRPr lang="en-US" sz="1600" dirty="0">
                        <a:solidFill>
                          <a:srgbClr val="67AEB6"/>
                        </a:solidFill>
                        <a:latin typeface="Gill Sans MT" panose="020B0502020104020203" pitchFamily="34" charset="0"/>
                      </a:endParaRPr>
                    </a:p>
                  </a:txBody>
                  <a:tcPr anchor="ctr">
                    <a:noFill/>
                  </a:tcPr>
                </a:tc>
                <a:extLst>
                  <a:ext uri="{0D108BD9-81ED-4DB2-BD59-A6C34878D82A}">
                    <a16:rowId xmlns:a16="http://schemas.microsoft.com/office/drawing/2014/main" val="2516094745"/>
                  </a:ext>
                </a:extLst>
              </a:tr>
            </a:tbl>
          </a:graphicData>
        </a:graphic>
      </p:graphicFrame>
    </p:spTree>
    <p:extLst>
      <p:ext uri="{BB962C8B-B14F-4D97-AF65-F5344CB8AC3E}">
        <p14:creationId xmlns:p14="http://schemas.microsoft.com/office/powerpoint/2010/main" val="378844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7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8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3" grpId="0"/>
      <p:bldP spid="41" grpId="0"/>
      <p:bldP spid="43" grpId="0"/>
      <p:bldP spid="44" grpId="0"/>
      <p:bldP spid="45" grpId="0"/>
      <p:bldP spid="46" grpId="0"/>
      <p:bldP spid="18" grpId="0"/>
      <p:bldP spid="52" grpId="0"/>
      <p:bldP spid="53" grpId="0"/>
      <p:bldP spid="56" grpId="0"/>
      <p:bldP spid="57" grpId="0"/>
      <p:bldP spid="58" grpId="0"/>
      <p:bldP spid="60" grpId="0"/>
      <p:bldP spid="61" grpId="0"/>
      <p:bldP spid="62" grpId="0"/>
      <p:bldP spid="64" grpId="0"/>
      <p:bldP spid="65" grpId="0"/>
      <p:bldP spid="66" grpId="0"/>
      <p:bldP spid="68" grpId="0"/>
      <p:bldP spid="69" grpId="0"/>
      <p:bldP spid="70" grpId="0"/>
      <p:bldP spid="72" grpId="0"/>
      <p:bldP spid="73" grpId="0"/>
      <p:bldP spid="74" grpId="0"/>
      <p:bldP spid="75" grpId="0"/>
      <p:bldP spid="76" grpId="0"/>
      <p:bldP spid="77" grpId="0"/>
      <p:bldP spid="80" grpId="0"/>
      <p:bldP spid="81" grpId="0"/>
      <p:bldP spid="82" grpId="0"/>
      <p:bldP spid="84" grpId="0"/>
      <p:bldP spid="85" grpId="0"/>
      <p:bldP spid="86" grpId="0"/>
      <p:bldP spid="87" grpId="0"/>
      <p:bldP spid="8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55</a:t>
            </a:fld>
            <a:endParaRPr lang="en-US" dirty="0">
              <a:solidFill>
                <a:schemeClr val="bg1"/>
              </a:solidFill>
            </a:endParaRPr>
          </a:p>
        </p:txBody>
      </p:sp>
      <p:sp>
        <p:nvSpPr>
          <p:cNvPr id="8" name="Rectangle 2">
            <a:extLst>
              <a:ext uri="{FF2B5EF4-FFF2-40B4-BE49-F238E27FC236}">
                <a16:creationId xmlns:a16="http://schemas.microsoft.com/office/drawing/2014/main" id="{779CEC29-CA48-4CC3-A6FB-F6D688CE357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Content Placeholder 3">
            <a:extLst>
              <a:ext uri="{FF2B5EF4-FFF2-40B4-BE49-F238E27FC236}">
                <a16:creationId xmlns:a16="http://schemas.microsoft.com/office/drawing/2014/main" id="{AF847C3D-5769-4695-A6EC-9E493BF98D97}"/>
              </a:ext>
            </a:extLst>
          </p:cNvPr>
          <p:cNvSpPr txBox="1">
            <a:spLocks/>
          </p:cNvSpPr>
          <p:nvPr/>
        </p:nvSpPr>
        <p:spPr>
          <a:xfrm>
            <a:off x="0" y="851600"/>
            <a:ext cx="9144000" cy="6006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PCl</a:t>
            </a:r>
            <a:r>
              <a:rPr lang="en-US" sz="1800" baseline="-25000" dirty="0">
                <a:solidFill>
                  <a:schemeClr val="tx1">
                    <a:lumMod val="75000"/>
                    <a:lumOff val="25000"/>
                  </a:schemeClr>
                </a:solidFill>
                <a:latin typeface="Gill Sans MT" panose="020B0502020104020203" pitchFamily="34" charset="0"/>
              </a:rPr>
              <a:t>5						</a:t>
            </a:r>
            <a:r>
              <a:rPr lang="en-US" sz="1800" dirty="0">
                <a:solidFill>
                  <a:schemeClr val="tx1">
                    <a:lumMod val="75000"/>
                    <a:lumOff val="25000"/>
                  </a:schemeClr>
                </a:solidFill>
                <a:latin typeface="Gill Sans MT" panose="020B0502020104020203" pitchFamily="34" charset="0"/>
              </a:rPr>
              <a:t>PO</a:t>
            </a:r>
            <a:r>
              <a:rPr lang="en-US" sz="1800" baseline="-25000" dirty="0">
                <a:solidFill>
                  <a:schemeClr val="tx1">
                    <a:lumMod val="75000"/>
                    <a:lumOff val="25000"/>
                  </a:schemeClr>
                </a:solidFill>
                <a:latin typeface="Gill Sans MT" panose="020B0502020104020203" pitchFamily="34" charset="0"/>
              </a:rPr>
              <a:t>4</a:t>
            </a:r>
            <a:r>
              <a:rPr lang="en-US" sz="1800" baseline="30000" dirty="0">
                <a:solidFill>
                  <a:schemeClr val="tx1">
                    <a:lumMod val="75000"/>
                    <a:lumOff val="25000"/>
                  </a:schemeClr>
                </a:solidFill>
                <a:latin typeface="Gill Sans MT" panose="020B0502020104020203" pitchFamily="34" charset="0"/>
              </a:rPr>
              <a:t>3–</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SF</a:t>
            </a:r>
            <a:r>
              <a:rPr lang="en-US" sz="1800" baseline="-25000" dirty="0">
                <a:solidFill>
                  <a:schemeClr val="tx1">
                    <a:lumMod val="75000"/>
                    <a:lumOff val="25000"/>
                  </a:schemeClr>
                </a:solidFill>
                <a:latin typeface="Gill Sans MT" panose="020B0502020104020203" pitchFamily="34" charset="0"/>
              </a:rPr>
              <a:t>6						</a:t>
            </a:r>
            <a:r>
              <a:rPr lang="en-US" sz="1800" dirty="0">
                <a:solidFill>
                  <a:schemeClr val="tx1">
                    <a:lumMod val="75000"/>
                    <a:lumOff val="25000"/>
                  </a:schemeClr>
                </a:solidFill>
                <a:latin typeface="Gill Sans MT" panose="020B0502020104020203" pitchFamily="34" charset="0"/>
              </a:rPr>
              <a:t>KrF</a:t>
            </a:r>
            <a:r>
              <a:rPr lang="en-US" sz="1800" baseline="-25000" dirty="0">
                <a:solidFill>
                  <a:schemeClr val="tx1">
                    <a:lumMod val="75000"/>
                    <a:lumOff val="25000"/>
                  </a:schemeClr>
                </a:solidFill>
                <a:latin typeface="Gill Sans MT" panose="020B0502020104020203" pitchFamily="34" charset="0"/>
              </a:rPr>
              <a:t>2</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SeF</a:t>
            </a:r>
            <a:r>
              <a:rPr lang="en-US" sz="1800" baseline="-25000" dirty="0">
                <a:solidFill>
                  <a:schemeClr val="tx1">
                    <a:lumMod val="75000"/>
                    <a:lumOff val="25000"/>
                  </a:schemeClr>
                </a:solidFill>
                <a:latin typeface="Gill Sans MT" panose="020B0502020104020203" pitchFamily="34" charset="0"/>
              </a:rPr>
              <a:t>6						</a:t>
            </a:r>
            <a:r>
              <a:rPr lang="en-US" sz="1800" dirty="0">
                <a:solidFill>
                  <a:schemeClr val="tx1">
                    <a:lumMod val="75000"/>
                    <a:lumOff val="25000"/>
                  </a:schemeClr>
                </a:solidFill>
                <a:latin typeface="Gill Sans MT" panose="020B0502020104020203" pitchFamily="34" charset="0"/>
              </a:rPr>
              <a:t>SbCl</a:t>
            </a:r>
            <a:r>
              <a:rPr lang="en-US" sz="1800" baseline="-25000" dirty="0">
                <a:solidFill>
                  <a:schemeClr val="tx1">
                    <a:lumMod val="75000"/>
                    <a:lumOff val="25000"/>
                  </a:schemeClr>
                </a:solidFill>
                <a:latin typeface="Gill Sans MT" panose="020B0502020104020203" pitchFamily="34" charset="0"/>
              </a:rPr>
              <a:t>5</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BrO</a:t>
            </a:r>
            <a:r>
              <a:rPr lang="en-US" sz="1800" baseline="-25000" dirty="0">
                <a:solidFill>
                  <a:schemeClr val="tx1">
                    <a:lumMod val="75000"/>
                    <a:lumOff val="25000"/>
                  </a:schemeClr>
                </a:solidFill>
                <a:latin typeface="Gill Sans MT" panose="020B0502020104020203" pitchFamily="34" charset="0"/>
              </a:rPr>
              <a:t>3</a:t>
            </a:r>
            <a:r>
              <a:rPr lang="en-US" sz="1800" baseline="30000" dirty="0">
                <a:solidFill>
                  <a:schemeClr val="tx1">
                    <a:lumMod val="75000"/>
                    <a:lumOff val="25000"/>
                  </a:schemeClr>
                </a:solidFill>
                <a:latin typeface="Gill Sans MT" panose="020B0502020104020203" pitchFamily="34" charset="0"/>
              </a:rPr>
              <a:t>–</a:t>
            </a:r>
            <a:endParaRPr lang="en-US" sz="18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3329429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56</a:t>
            </a:fld>
            <a:endParaRPr lang="en-US" dirty="0">
              <a:solidFill>
                <a:schemeClr val="bg1"/>
              </a:solidFill>
            </a:endParaRPr>
          </a:p>
        </p:txBody>
      </p:sp>
      <p:sp>
        <p:nvSpPr>
          <p:cNvPr id="8" name="Rectangle 2">
            <a:extLst>
              <a:ext uri="{FF2B5EF4-FFF2-40B4-BE49-F238E27FC236}">
                <a16:creationId xmlns:a16="http://schemas.microsoft.com/office/drawing/2014/main" id="{B219581A-5227-432C-8A7A-61CB9AB90870}"/>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Exceptions to the Octet Rule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3D942D73-B544-4B5E-9603-67B8DF15D107}"/>
              </a:ext>
            </a:extLst>
          </p:cNvPr>
          <p:cNvSpPr txBox="1">
            <a:spLocks noChangeArrowheads="1"/>
          </p:cNvSpPr>
          <p:nvPr/>
        </p:nvSpPr>
        <p:spPr bwMode="auto">
          <a:xfrm>
            <a:off x="0" y="1219200"/>
            <a:ext cx="8915400"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bond between B–N has both the electrons contributed by the N atom. </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This type of bond is a </a:t>
            </a:r>
            <a:r>
              <a:rPr lang="en-US" altLang="en-US" dirty="0">
                <a:solidFill>
                  <a:srgbClr val="E47588"/>
                </a:solidFill>
                <a:latin typeface="Gill Sans MT" panose="020B0502020104020203" pitchFamily="34" charset="0"/>
                <a:cs typeface="Times New Roman" pitchFamily="18" charset="0"/>
              </a:rPr>
              <a:t>coordinate</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rgbClr val="E47588"/>
                </a:solidFill>
                <a:latin typeface="Gill Sans MT" panose="020B0502020104020203" pitchFamily="34" charset="0"/>
                <a:cs typeface="Times New Roman" pitchFamily="18" charset="0"/>
              </a:rPr>
              <a:t>covalent</a:t>
            </a:r>
            <a:r>
              <a:rPr lang="en-US" altLang="en-US" dirty="0">
                <a:solidFill>
                  <a:schemeClr val="tx1">
                    <a:lumMod val="75000"/>
                    <a:lumOff val="25000"/>
                  </a:schemeClr>
                </a:solidFill>
                <a:latin typeface="Gill Sans MT" panose="020B0502020104020203" pitchFamily="34" charset="0"/>
                <a:cs typeface="Times New Roman" pitchFamily="18" charset="0"/>
              </a:rPr>
              <a:t> or </a:t>
            </a:r>
            <a:r>
              <a:rPr lang="en-US" altLang="en-US" dirty="0">
                <a:solidFill>
                  <a:srgbClr val="E47588"/>
                </a:solidFill>
                <a:latin typeface="Gill Sans MT" panose="020B0502020104020203" pitchFamily="34" charset="0"/>
                <a:cs typeface="Times New Roman" pitchFamily="18" charset="0"/>
              </a:rPr>
              <a:t>dative</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rgbClr val="E47588"/>
                </a:solidFill>
                <a:latin typeface="Gill Sans MT" panose="020B0502020104020203" pitchFamily="34" charset="0"/>
                <a:cs typeface="Times New Roman" pitchFamily="18" charset="0"/>
              </a:rPr>
              <a:t>bond</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This type of bond formation is an example of a Lewis acid–base process</a:t>
            </a:r>
            <a:endParaRPr lang="en-US" altLang="en-US" b="1" dirty="0">
              <a:solidFill>
                <a:schemeClr val="tx1">
                  <a:lumMod val="75000"/>
                  <a:lumOff val="25000"/>
                </a:schemeClr>
              </a:solidFill>
              <a:latin typeface="Gill Sans MT" panose="020B0502020104020203" pitchFamily="34" charset="0"/>
              <a:cs typeface="Times New Roman" pitchFamily="18" charset="0"/>
            </a:endParaRPr>
          </a:p>
        </p:txBody>
      </p:sp>
      <p:pic>
        <p:nvPicPr>
          <p:cNvPr id="10" name="Picture 21">
            <a:extLst>
              <a:ext uri="{FF2B5EF4-FFF2-40B4-BE49-F238E27FC236}">
                <a16:creationId xmlns:a16="http://schemas.microsoft.com/office/drawing/2014/main" id="{F515DC46-F5AD-4E61-93D0-AA71FEC3B618}"/>
              </a:ext>
            </a:extLst>
          </p:cNvPr>
          <p:cNvPicPr>
            <a:picLocks noChangeAspect="1" noChangeArrowheads="1"/>
          </p:cNvPicPr>
          <p:nvPr/>
        </p:nvPicPr>
        <p:blipFill rotWithShape="1">
          <a:blip r:embed="rId2" cstate="print"/>
          <a:srcRect t="12379"/>
          <a:stretch/>
        </p:blipFill>
        <p:spPr bwMode="auto">
          <a:xfrm>
            <a:off x="788406" y="2434865"/>
            <a:ext cx="7338588" cy="1810662"/>
          </a:xfrm>
          <a:prstGeom prst="rect">
            <a:avLst/>
          </a:prstGeom>
          <a:noFill/>
          <a:ln w="9525">
            <a:noFill/>
            <a:miter lim="800000"/>
            <a:headEnd/>
            <a:tailEnd/>
          </a:ln>
        </p:spPr>
      </p:pic>
      <p:sp>
        <p:nvSpPr>
          <p:cNvPr id="11" name="Text Box 25">
            <a:extLst>
              <a:ext uri="{FF2B5EF4-FFF2-40B4-BE49-F238E27FC236}">
                <a16:creationId xmlns:a16="http://schemas.microsoft.com/office/drawing/2014/main" id="{303C957F-D802-4D0D-8833-E6AACA5B90F0}"/>
              </a:ext>
            </a:extLst>
          </p:cNvPr>
          <p:cNvSpPr txBox="1">
            <a:spLocks noChangeArrowheads="1"/>
          </p:cNvSpPr>
          <p:nvPr/>
        </p:nvSpPr>
        <p:spPr bwMode="auto">
          <a:xfrm>
            <a:off x="1" y="4661826"/>
            <a:ext cx="9143999" cy="784830"/>
          </a:xfrm>
          <a:prstGeom prst="rect">
            <a:avLst/>
          </a:prstGeom>
          <a:noFill/>
          <a:ln w="9525">
            <a:noFill/>
            <a:miter lim="800000"/>
            <a:headEnd/>
            <a:tailEnd/>
          </a:ln>
        </p:spPr>
        <p:txBody>
          <a:bodyPr wrap="square">
            <a:spAutoFit/>
          </a:bodyPr>
          <a:lstStyle/>
          <a:p>
            <a:pPr defTabSz="914400">
              <a:spcBef>
                <a:spcPct val="50000"/>
              </a:spcBef>
            </a:pPr>
            <a:r>
              <a:rPr lang="en-US" altLang="en-US" dirty="0">
                <a:solidFill>
                  <a:schemeClr val="tx1">
                    <a:lumMod val="75000"/>
                    <a:lumOff val="25000"/>
                  </a:schemeClr>
                </a:solidFill>
                <a:latin typeface="Gill Sans MT" panose="020B0502020104020203" pitchFamily="34" charset="0"/>
              </a:rPr>
              <a:t>BF</a:t>
            </a:r>
            <a:r>
              <a:rPr lang="en-US" altLang="en-US" baseline="-25000" dirty="0">
                <a:solidFill>
                  <a:schemeClr val="tx1">
                    <a:lumMod val="75000"/>
                    <a:lumOff val="25000"/>
                  </a:schemeClr>
                </a:solidFill>
                <a:latin typeface="Gill Sans MT" panose="020B0502020104020203" pitchFamily="34" charset="0"/>
              </a:rPr>
              <a:t>3</a:t>
            </a:r>
            <a:r>
              <a:rPr lang="en-US" altLang="en-US" dirty="0">
                <a:solidFill>
                  <a:schemeClr val="tx1">
                    <a:lumMod val="75000"/>
                    <a:lumOff val="25000"/>
                  </a:schemeClr>
                </a:solidFill>
                <a:latin typeface="Gill Sans MT" panose="020B0502020104020203" pitchFamily="34" charset="0"/>
              </a:rPr>
              <a:t> is a </a:t>
            </a:r>
            <a:r>
              <a:rPr lang="en-US" altLang="en-US" dirty="0">
                <a:solidFill>
                  <a:srgbClr val="E47588"/>
                </a:solidFill>
                <a:latin typeface="Gill Sans MT" panose="020B0502020104020203" pitchFamily="34" charset="0"/>
              </a:rPr>
              <a:t>Lewis</a:t>
            </a:r>
            <a:r>
              <a:rPr lang="en-US" altLang="en-US" dirty="0">
                <a:solidFill>
                  <a:schemeClr val="tx1">
                    <a:lumMod val="75000"/>
                    <a:lumOff val="25000"/>
                  </a:schemeClr>
                </a:solidFill>
                <a:latin typeface="Gill Sans MT" panose="020B0502020104020203" pitchFamily="34" charset="0"/>
              </a:rPr>
              <a:t> </a:t>
            </a:r>
            <a:r>
              <a:rPr lang="en-US" altLang="en-US" dirty="0">
                <a:solidFill>
                  <a:srgbClr val="E47588"/>
                </a:solidFill>
                <a:latin typeface="Gill Sans MT" panose="020B0502020104020203" pitchFamily="34" charset="0"/>
              </a:rPr>
              <a:t>acid</a:t>
            </a:r>
            <a:r>
              <a:rPr lang="en-US" altLang="en-US" dirty="0">
                <a:solidFill>
                  <a:schemeClr val="tx1">
                    <a:lumMod val="75000"/>
                    <a:lumOff val="25000"/>
                  </a:schemeClr>
                </a:solidFill>
                <a:latin typeface="Gill Sans MT" panose="020B0502020104020203" pitchFamily="34" charset="0"/>
              </a:rPr>
              <a:t>: it can </a:t>
            </a:r>
            <a:r>
              <a:rPr lang="en-US" altLang="en-US" dirty="0">
                <a:solidFill>
                  <a:srgbClr val="E47588"/>
                </a:solidFill>
                <a:latin typeface="Gill Sans MT" panose="020B0502020104020203" pitchFamily="34" charset="0"/>
              </a:rPr>
              <a:t>accept</a:t>
            </a:r>
            <a:r>
              <a:rPr lang="en-US" altLang="en-US" dirty="0">
                <a:solidFill>
                  <a:schemeClr val="tx1">
                    <a:lumMod val="75000"/>
                    <a:lumOff val="25000"/>
                  </a:schemeClr>
                </a:solidFill>
                <a:latin typeface="Gill Sans MT" panose="020B0502020104020203" pitchFamily="34" charset="0"/>
              </a:rPr>
              <a:t> </a:t>
            </a:r>
            <a:r>
              <a:rPr lang="en-US" altLang="en-US" dirty="0">
                <a:solidFill>
                  <a:srgbClr val="E47588"/>
                </a:solidFill>
                <a:latin typeface="Gill Sans MT" panose="020B0502020104020203" pitchFamily="34" charset="0"/>
              </a:rPr>
              <a:t>a</a:t>
            </a:r>
            <a:r>
              <a:rPr lang="en-US" altLang="en-US" dirty="0">
                <a:solidFill>
                  <a:schemeClr val="tx1">
                    <a:lumMod val="75000"/>
                    <a:lumOff val="25000"/>
                  </a:schemeClr>
                </a:solidFill>
                <a:latin typeface="Gill Sans MT" panose="020B0502020104020203" pitchFamily="34" charset="0"/>
              </a:rPr>
              <a:t> </a:t>
            </a:r>
            <a:r>
              <a:rPr lang="en-US" altLang="en-US" dirty="0">
                <a:solidFill>
                  <a:srgbClr val="E47588"/>
                </a:solidFill>
                <a:latin typeface="Gill Sans MT" panose="020B0502020104020203" pitchFamily="34" charset="0"/>
              </a:rPr>
              <a:t>pair</a:t>
            </a:r>
            <a:r>
              <a:rPr lang="en-US" altLang="en-US" dirty="0">
                <a:solidFill>
                  <a:schemeClr val="tx1">
                    <a:lumMod val="75000"/>
                    <a:lumOff val="25000"/>
                  </a:schemeClr>
                </a:solidFill>
                <a:latin typeface="Gill Sans MT" panose="020B0502020104020203" pitchFamily="34" charset="0"/>
              </a:rPr>
              <a:t> </a:t>
            </a:r>
            <a:r>
              <a:rPr lang="en-US" altLang="en-US" dirty="0">
                <a:solidFill>
                  <a:srgbClr val="E47588"/>
                </a:solidFill>
                <a:latin typeface="Gill Sans MT" panose="020B0502020104020203" pitchFamily="34" charset="0"/>
              </a:rPr>
              <a:t>of</a:t>
            </a:r>
            <a:r>
              <a:rPr lang="en-US" altLang="en-US" dirty="0">
                <a:solidFill>
                  <a:schemeClr val="tx1">
                    <a:lumMod val="75000"/>
                    <a:lumOff val="25000"/>
                  </a:schemeClr>
                </a:solidFill>
                <a:latin typeface="Gill Sans MT" panose="020B0502020104020203" pitchFamily="34" charset="0"/>
              </a:rPr>
              <a:t> </a:t>
            </a:r>
            <a:r>
              <a:rPr lang="en-US" altLang="en-US" dirty="0">
                <a:solidFill>
                  <a:srgbClr val="E47588"/>
                </a:solidFill>
                <a:latin typeface="Gill Sans MT" panose="020B0502020104020203" pitchFamily="34" charset="0"/>
              </a:rPr>
              <a:t>electrons</a:t>
            </a:r>
          </a:p>
          <a:p>
            <a:pPr defTabSz="914400">
              <a:spcBef>
                <a:spcPct val="50000"/>
              </a:spcBef>
            </a:pPr>
            <a:r>
              <a:rPr lang="en-US" altLang="en-US" dirty="0">
                <a:solidFill>
                  <a:schemeClr val="tx1">
                    <a:lumMod val="75000"/>
                    <a:lumOff val="25000"/>
                  </a:schemeClr>
                </a:solidFill>
                <a:latin typeface="Gill Sans MT" panose="020B0502020104020203" pitchFamily="34" charset="0"/>
              </a:rPr>
              <a:t>NH</a:t>
            </a:r>
            <a:r>
              <a:rPr lang="en-US" altLang="en-US" baseline="-25000" dirty="0">
                <a:solidFill>
                  <a:schemeClr val="tx1">
                    <a:lumMod val="75000"/>
                    <a:lumOff val="25000"/>
                  </a:schemeClr>
                </a:solidFill>
                <a:latin typeface="Gill Sans MT" panose="020B0502020104020203" pitchFamily="34" charset="0"/>
              </a:rPr>
              <a:t>3</a:t>
            </a:r>
            <a:r>
              <a:rPr lang="en-US" altLang="en-US" dirty="0">
                <a:solidFill>
                  <a:schemeClr val="tx1">
                    <a:lumMod val="75000"/>
                    <a:lumOff val="25000"/>
                  </a:schemeClr>
                </a:solidFill>
                <a:latin typeface="Gill Sans MT" panose="020B0502020104020203" pitchFamily="34" charset="0"/>
              </a:rPr>
              <a:t> is a </a:t>
            </a:r>
            <a:r>
              <a:rPr lang="en-US" altLang="en-US" dirty="0">
                <a:solidFill>
                  <a:srgbClr val="E47588"/>
                </a:solidFill>
                <a:latin typeface="Gill Sans MT" panose="020B0502020104020203" pitchFamily="34" charset="0"/>
              </a:rPr>
              <a:t>Lewis</a:t>
            </a:r>
            <a:r>
              <a:rPr lang="en-US" altLang="en-US" dirty="0">
                <a:solidFill>
                  <a:schemeClr val="tx1">
                    <a:lumMod val="75000"/>
                    <a:lumOff val="25000"/>
                  </a:schemeClr>
                </a:solidFill>
                <a:latin typeface="Gill Sans MT" panose="020B0502020104020203" pitchFamily="34" charset="0"/>
              </a:rPr>
              <a:t> </a:t>
            </a:r>
            <a:r>
              <a:rPr lang="en-US" altLang="en-US" dirty="0">
                <a:solidFill>
                  <a:srgbClr val="E47588"/>
                </a:solidFill>
                <a:latin typeface="Gill Sans MT" panose="020B0502020104020203" pitchFamily="34" charset="0"/>
              </a:rPr>
              <a:t>Base</a:t>
            </a:r>
            <a:r>
              <a:rPr lang="en-US" altLang="en-US" dirty="0">
                <a:solidFill>
                  <a:schemeClr val="tx1">
                    <a:lumMod val="75000"/>
                    <a:lumOff val="25000"/>
                  </a:schemeClr>
                </a:solidFill>
                <a:latin typeface="Gill Sans MT" panose="020B0502020104020203" pitchFamily="34" charset="0"/>
              </a:rPr>
              <a:t>: it </a:t>
            </a:r>
            <a:r>
              <a:rPr lang="en-US" altLang="en-US" dirty="0">
                <a:solidFill>
                  <a:srgbClr val="E47588"/>
                </a:solidFill>
                <a:latin typeface="Gill Sans MT" panose="020B0502020104020203" pitchFamily="34" charset="0"/>
              </a:rPr>
              <a:t>donates a pair of electrons</a:t>
            </a:r>
          </a:p>
        </p:txBody>
      </p:sp>
    </p:spTree>
    <p:extLst>
      <p:ext uri="{BB962C8B-B14F-4D97-AF65-F5344CB8AC3E}">
        <p14:creationId xmlns:p14="http://schemas.microsoft.com/office/powerpoint/2010/main" val="4051458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57</a:t>
            </a:fld>
            <a:endParaRPr lang="en-US" dirty="0">
              <a:solidFill>
                <a:schemeClr val="bg1"/>
              </a:solidFill>
            </a:endParaRPr>
          </a:p>
        </p:txBody>
      </p:sp>
      <p:sp>
        <p:nvSpPr>
          <p:cNvPr id="8" name="Rectangle 2">
            <a:extLst>
              <a:ext uri="{FF2B5EF4-FFF2-40B4-BE49-F238E27FC236}">
                <a16:creationId xmlns:a16="http://schemas.microsoft.com/office/drawing/2014/main" id="{9C249ECF-30E7-49AE-8401-DD6394CF6677}"/>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Bond Enthalpy and the Stability of Covalent Molecules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1FC1A4DD-0AF7-4241-AB91-6DCD23C59DC9}"/>
              </a:ext>
            </a:extLst>
          </p:cNvPr>
          <p:cNvSpPr txBox="1">
            <a:spLocks noChangeArrowheads="1"/>
          </p:cNvSpPr>
          <p:nvPr/>
        </p:nvSpPr>
        <p:spPr bwMode="auto">
          <a:xfrm>
            <a:off x="-1" y="1219200"/>
            <a:ext cx="9143999"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a:t>
            </a:r>
            <a:r>
              <a:rPr lang="en-US" altLang="en-US" b="1" dirty="0">
                <a:solidFill>
                  <a:srgbClr val="E47588"/>
                </a:solidFill>
                <a:latin typeface="Gill Sans MT" panose="020B0502020104020203" pitchFamily="34" charset="0"/>
                <a:cs typeface="Times New Roman" pitchFamily="18" charset="0"/>
              </a:rPr>
              <a:t>bond</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enthalpy</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l-GR" altLang="en-US" b="1" dirty="0">
                <a:solidFill>
                  <a:schemeClr val="tx1">
                    <a:lumMod val="75000"/>
                    <a:lumOff val="25000"/>
                  </a:schemeClr>
                </a:solidFill>
                <a:latin typeface="Times New Roman" pitchFamily="18" charset="0"/>
                <a:cs typeface="Times New Roman" pitchFamily="18" charset="0"/>
              </a:rPr>
              <a:t>Δ</a:t>
            </a:r>
            <a:r>
              <a:rPr lang="en-US" altLang="en-US" b="1" i="1" dirty="0">
                <a:solidFill>
                  <a:schemeClr val="tx1">
                    <a:lumMod val="75000"/>
                    <a:lumOff val="25000"/>
                  </a:schemeClr>
                </a:solidFill>
                <a:latin typeface="Gill Sans MT" panose="020B0502020104020203" pitchFamily="34" charset="0"/>
                <a:cs typeface="Times New Roman" pitchFamily="18" charset="0"/>
              </a:rPr>
              <a:t>H</a:t>
            </a:r>
            <a:r>
              <a:rPr lang="el-GR" altLang="en-US" b="1" dirty="0">
                <a:solidFill>
                  <a:schemeClr val="tx1">
                    <a:lumMod val="75000"/>
                    <a:lumOff val="25000"/>
                  </a:schemeClr>
                </a:solidFill>
                <a:latin typeface="Times New Roman" pitchFamily="18"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is the enthalpy change associated with breaking a bond in 1 mole of gaseous molecule.</a:t>
            </a:r>
          </a:p>
        </p:txBody>
      </p:sp>
      <p:grpSp>
        <p:nvGrpSpPr>
          <p:cNvPr id="22" name="Group 21">
            <a:extLst>
              <a:ext uri="{FF2B5EF4-FFF2-40B4-BE49-F238E27FC236}">
                <a16:creationId xmlns:a16="http://schemas.microsoft.com/office/drawing/2014/main" id="{D18E25BA-7CF0-4D7C-B064-342F1CA55D93}"/>
              </a:ext>
            </a:extLst>
          </p:cNvPr>
          <p:cNvGrpSpPr/>
          <p:nvPr/>
        </p:nvGrpSpPr>
        <p:grpSpPr>
          <a:xfrm>
            <a:off x="304800" y="2668110"/>
            <a:ext cx="8534400" cy="880635"/>
            <a:chOff x="158771" y="2668110"/>
            <a:chExt cx="8534400" cy="880635"/>
          </a:xfrm>
        </p:grpSpPr>
        <p:sp>
          <p:nvSpPr>
            <p:cNvPr id="10" name="TextBox 9">
              <a:extLst>
                <a:ext uri="{FF2B5EF4-FFF2-40B4-BE49-F238E27FC236}">
                  <a16:creationId xmlns:a16="http://schemas.microsoft.com/office/drawing/2014/main" id="{F5BCC7B2-BA5A-4B1E-B628-27A07958F0EC}"/>
                </a:ext>
              </a:extLst>
            </p:cNvPr>
            <p:cNvSpPr txBox="1">
              <a:spLocks noChangeArrowheads="1"/>
            </p:cNvSpPr>
            <p:nvPr/>
          </p:nvSpPr>
          <p:spPr bwMode="auto">
            <a:xfrm>
              <a:off x="158771" y="2668110"/>
              <a:ext cx="8534400"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l-GR" altLang="en-US" b="1" dirty="0">
                  <a:solidFill>
                    <a:schemeClr val="tx1">
                      <a:lumMod val="75000"/>
                      <a:lumOff val="25000"/>
                    </a:schemeClr>
                  </a:solidFill>
                  <a:latin typeface="Times New Roman" pitchFamily="18" charset="0"/>
                  <a:cs typeface="Times New Roman" pitchFamily="18" charset="0"/>
                </a:rPr>
                <a:t>Δ</a:t>
              </a:r>
              <a:r>
                <a:rPr lang="en-US" altLang="en-US" b="1" i="1" dirty="0">
                  <a:solidFill>
                    <a:schemeClr val="tx1">
                      <a:lumMod val="75000"/>
                      <a:lumOff val="25000"/>
                    </a:schemeClr>
                  </a:solidFill>
                  <a:latin typeface="Gill Sans MT" panose="020B0502020104020203" pitchFamily="34" charset="0"/>
                  <a:cs typeface="Times New Roman" pitchFamily="18" charset="0"/>
                </a:rPr>
                <a:t>H</a:t>
              </a:r>
              <a:r>
                <a:rPr lang="el-GR" altLang="en-US" b="1" dirty="0">
                  <a:solidFill>
                    <a:schemeClr val="tx1">
                      <a:lumMod val="75000"/>
                      <a:lumOff val="25000"/>
                    </a:schemeClr>
                  </a:solidFill>
                  <a:latin typeface="Times New Roman" pitchFamily="18"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 = total energy input – total energy released</a:t>
              </a:r>
            </a:p>
          </p:txBody>
        </p:sp>
        <p:sp>
          <p:nvSpPr>
            <p:cNvPr id="11" name="Left Brace 10">
              <a:extLst>
                <a:ext uri="{FF2B5EF4-FFF2-40B4-BE49-F238E27FC236}">
                  <a16:creationId xmlns:a16="http://schemas.microsoft.com/office/drawing/2014/main" id="{296A0E46-A578-4A10-97C1-DC30C67E67E6}"/>
                </a:ext>
              </a:extLst>
            </p:cNvPr>
            <p:cNvSpPr>
              <a:spLocks/>
            </p:cNvSpPr>
            <p:nvPr/>
          </p:nvSpPr>
          <p:spPr bwMode="auto">
            <a:xfrm rot="-5400000">
              <a:off x="3371193" y="2137086"/>
              <a:ext cx="276606" cy="1929725"/>
            </a:xfrm>
            <a:prstGeom prst="leftBrace">
              <a:avLst>
                <a:gd name="adj1" fmla="val 8333"/>
                <a:gd name="adj2" fmla="val 50000"/>
              </a:avLst>
            </a:prstGeom>
            <a:noFill/>
            <a:ln w="38100" algn="ctr">
              <a:solidFill>
                <a:srgbClr val="67AEB6"/>
              </a:solidFill>
              <a:round/>
              <a:headEnd/>
              <a:tailEnd/>
            </a:ln>
          </p:spPr>
          <p:txBody>
            <a:bodyPr/>
            <a:lstStyle/>
            <a:p>
              <a:pPr eaLnBrk="0" hangingPunct="0">
                <a:lnSpc>
                  <a:spcPct val="81000"/>
                </a:lnSpc>
                <a:buClr>
                  <a:srgbClr val="000000"/>
                </a:buClr>
                <a:buSzPct val="100000"/>
                <a:buFont typeface="Arial" pitchFamily="34" charset="0"/>
                <a:buNone/>
              </a:pPr>
              <a:endParaRPr lang="en-US" altLang="en-US">
                <a:solidFill>
                  <a:srgbClr val="67AEB6"/>
                </a:solidFill>
                <a:latin typeface="Gill Sans MT" panose="020B0502020104020203" pitchFamily="34" charset="0"/>
              </a:endParaRPr>
            </a:p>
          </p:txBody>
        </p:sp>
        <p:sp>
          <p:nvSpPr>
            <p:cNvPr id="13" name="Left Brace 12">
              <a:extLst>
                <a:ext uri="{FF2B5EF4-FFF2-40B4-BE49-F238E27FC236}">
                  <a16:creationId xmlns:a16="http://schemas.microsoft.com/office/drawing/2014/main" id="{96D69219-1485-4825-93EB-824B9DC9C72E}"/>
                </a:ext>
              </a:extLst>
            </p:cNvPr>
            <p:cNvSpPr>
              <a:spLocks/>
            </p:cNvSpPr>
            <p:nvPr/>
          </p:nvSpPr>
          <p:spPr bwMode="auto">
            <a:xfrm rot="-5400000">
              <a:off x="5735240" y="1949067"/>
              <a:ext cx="228600" cy="2243423"/>
            </a:xfrm>
            <a:prstGeom prst="leftBrace">
              <a:avLst>
                <a:gd name="adj1" fmla="val 8372"/>
                <a:gd name="adj2" fmla="val 50000"/>
              </a:avLst>
            </a:prstGeom>
            <a:noFill/>
            <a:ln w="38100" algn="ctr">
              <a:solidFill>
                <a:srgbClr val="67AEB6"/>
              </a:solidFill>
              <a:round/>
              <a:headEnd/>
              <a:tailEnd/>
            </a:ln>
          </p:spPr>
          <p:txBody>
            <a:bodyPr/>
            <a:lstStyle/>
            <a:p>
              <a:pPr eaLnBrk="0" hangingPunct="0">
                <a:lnSpc>
                  <a:spcPct val="81000"/>
                </a:lnSpc>
                <a:buClr>
                  <a:srgbClr val="000000"/>
                </a:buClr>
                <a:buSzPct val="100000"/>
                <a:buFont typeface="Arial" pitchFamily="34" charset="0"/>
                <a:buNone/>
              </a:pPr>
              <a:endParaRPr lang="en-US" altLang="en-US">
                <a:solidFill>
                  <a:srgbClr val="67AEB6"/>
                </a:solidFill>
                <a:latin typeface="Gill Sans MT" panose="020B0502020104020203" pitchFamily="34" charset="0"/>
              </a:endParaRPr>
            </a:p>
          </p:txBody>
        </p:sp>
        <p:sp>
          <p:nvSpPr>
            <p:cNvPr id="14" name="TextBox 13">
              <a:extLst>
                <a:ext uri="{FF2B5EF4-FFF2-40B4-BE49-F238E27FC236}">
                  <a16:creationId xmlns:a16="http://schemas.microsoft.com/office/drawing/2014/main" id="{5CBADF83-F6B5-43EE-B89B-2F8D6CA9FA3C}"/>
                </a:ext>
              </a:extLst>
            </p:cNvPr>
            <p:cNvSpPr txBox="1">
              <a:spLocks noChangeArrowheads="1"/>
            </p:cNvSpPr>
            <p:nvPr/>
          </p:nvSpPr>
          <p:spPr bwMode="auto">
            <a:xfrm>
              <a:off x="2023596" y="3171567"/>
              <a:ext cx="2971800"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rPr>
                <a:t>bonds broken</a:t>
              </a:r>
            </a:p>
          </p:txBody>
        </p:sp>
        <p:sp>
          <p:nvSpPr>
            <p:cNvPr id="15" name="TextBox 14">
              <a:extLst>
                <a:ext uri="{FF2B5EF4-FFF2-40B4-BE49-F238E27FC236}">
                  <a16:creationId xmlns:a16="http://schemas.microsoft.com/office/drawing/2014/main" id="{2D264A19-1B8F-49EC-9370-690EBFAD7EE8}"/>
                </a:ext>
              </a:extLst>
            </p:cNvPr>
            <p:cNvSpPr txBox="1">
              <a:spLocks noChangeArrowheads="1"/>
            </p:cNvSpPr>
            <p:nvPr/>
          </p:nvSpPr>
          <p:spPr bwMode="auto">
            <a:xfrm>
              <a:off x="4363640" y="3179413"/>
              <a:ext cx="2971800" cy="369332"/>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b="1">
                  <a:solidFill>
                    <a:srgbClr val="67AEB6"/>
                  </a:solidFill>
                  <a:latin typeface="Gill Sans MT" panose="020B0502020104020203" pitchFamily="34" charset="0"/>
                </a:rPr>
                <a:t>bonds formed</a:t>
              </a:r>
            </a:p>
          </p:txBody>
        </p:sp>
      </p:grpSp>
      <p:sp>
        <p:nvSpPr>
          <p:cNvPr id="18" name="Rectangle 13">
            <a:extLst>
              <a:ext uri="{FF2B5EF4-FFF2-40B4-BE49-F238E27FC236}">
                <a16:creationId xmlns:a16="http://schemas.microsoft.com/office/drawing/2014/main" id="{0A8280DC-01F6-4C2E-86B3-718805E73D04}"/>
              </a:ext>
            </a:extLst>
          </p:cNvPr>
          <p:cNvSpPr>
            <a:spLocks noChangeArrowheads="1"/>
          </p:cNvSpPr>
          <p:nvPr/>
        </p:nvSpPr>
        <p:spPr bwMode="auto">
          <a:xfrm>
            <a:off x="1298829" y="2215810"/>
            <a:ext cx="6546342" cy="369333"/>
          </a:xfrm>
          <a:prstGeom prst="rect">
            <a:avLst/>
          </a:prstGeom>
          <a:noFill/>
          <a:ln w="9525">
            <a:noFill/>
            <a:miter lim="800000"/>
            <a:headEnd/>
            <a:tailEnd/>
          </a:ln>
        </p:spPr>
        <p:txBody>
          <a:bodyPr>
            <a:noAutofit/>
          </a:bodyPr>
          <a:lstStyle/>
          <a:p>
            <a:pPr algn="ctr" eaLnBrk="0" hangingPunct="0">
              <a:buClr>
                <a:srgbClr val="000000"/>
              </a:buClr>
              <a:buSzPct val="100000"/>
              <a:buFont typeface="Arial" pitchFamily="34" charset="0"/>
              <a:buNone/>
            </a:pPr>
            <a:r>
              <a:rPr lang="el-GR" altLang="en-US" b="1" dirty="0">
                <a:solidFill>
                  <a:schemeClr val="tx1">
                    <a:lumMod val="75000"/>
                    <a:lumOff val="25000"/>
                  </a:schemeClr>
                </a:solidFill>
                <a:latin typeface="Times New Roman" pitchFamily="18" charset="0"/>
                <a:cs typeface="Times New Roman" pitchFamily="18" charset="0"/>
              </a:rPr>
              <a:t>Δ</a:t>
            </a:r>
            <a:r>
              <a:rPr lang="en-US" altLang="en-US" b="1" i="1" dirty="0">
                <a:solidFill>
                  <a:schemeClr val="tx1">
                    <a:lumMod val="75000"/>
                    <a:lumOff val="25000"/>
                  </a:schemeClr>
                </a:solidFill>
                <a:latin typeface="Gill Sans MT" panose="020B0502020104020203" pitchFamily="34" charset="0"/>
                <a:cs typeface="Times New Roman" pitchFamily="18" charset="0"/>
              </a:rPr>
              <a:t>H</a:t>
            </a:r>
            <a:r>
              <a:rPr lang="el-GR" altLang="en-US" b="1" dirty="0">
                <a:solidFill>
                  <a:schemeClr val="tx1">
                    <a:lumMod val="75000"/>
                    <a:lumOff val="25000"/>
                  </a:schemeClr>
                </a:solidFill>
                <a:latin typeface="Times New Roman" pitchFamily="18"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 = </a:t>
            </a:r>
            <a:r>
              <a:rPr lang="el-GR" altLang="en-US" b="1" dirty="0">
                <a:solidFill>
                  <a:schemeClr val="tx1">
                    <a:lumMod val="75000"/>
                    <a:lumOff val="25000"/>
                  </a:schemeClr>
                </a:solidFill>
                <a:latin typeface="Times New Roman" pitchFamily="18" charset="0"/>
                <a:cs typeface="Times New Roman" pitchFamily="18" charset="0"/>
              </a:rPr>
              <a:t>Σ</a:t>
            </a:r>
            <a:r>
              <a:rPr lang="en-US" altLang="en-US" b="1" dirty="0" err="1">
                <a:solidFill>
                  <a:schemeClr val="tx1">
                    <a:lumMod val="75000"/>
                    <a:lumOff val="25000"/>
                  </a:schemeClr>
                </a:solidFill>
                <a:latin typeface="Gill Sans MT" panose="020B0502020104020203" pitchFamily="34" charset="0"/>
                <a:cs typeface="Times New Roman" pitchFamily="18" charset="0"/>
              </a:rPr>
              <a:t>BondEnergy</a:t>
            </a:r>
            <a:r>
              <a:rPr lang="en-US" altLang="en-US" b="1" dirty="0">
                <a:solidFill>
                  <a:schemeClr val="tx1">
                    <a:lumMod val="75000"/>
                    <a:lumOff val="25000"/>
                  </a:schemeClr>
                </a:solidFill>
                <a:latin typeface="Gill Sans MT" panose="020B0502020104020203" pitchFamily="34" charset="0"/>
                <a:cs typeface="Times New Roman" pitchFamily="18" charset="0"/>
              </a:rPr>
              <a:t>(reactants) – </a:t>
            </a:r>
            <a:r>
              <a:rPr lang="el-GR" altLang="en-US" b="1" dirty="0">
                <a:solidFill>
                  <a:schemeClr val="tx1">
                    <a:lumMod val="75000"/>
                    <a:lumOff val="25000"/>
                  </a:schemeClr>
                </a:solidFill>
                <a:latin typeface="Times New Roman" pitchFamily="18" charset="0"/>
                <a:cs typeface="Times New Roman" pitchFamily="18" charset="0"/>
              </a:rPr>
              <a:t>Σ</a:t>
            </a:r>
            <a:r>
              <a:rPr lang="en-US" altLang="en-US" b="1" dirty="0" err="1">
                <a:solidFill>
                  <a:schemeClr val="tx1">
                    <a:lumMod val="75000"/>
                    <a:lumOff val="25000"/>
                  </a:schemeClr>
                </a:solidFill>
                <a:latin typeface="Gill Sans MT" panose="020B0502020104020203" pitchFamily="34" charset="0"/>
                <a:cs typeface="Times New Roman" pitchFamily="18" charset="0"/>
              </a:rPr>
              <a:t>bondEnergy</a:t>
            </a:r>
            <a:r>
              <a:rPr lang="en-US" altLang="en-US" b="1" dirty="0">
                <a:solidFill>
                  <a:schemeClr val="tx1">
                    <a:lumMod val="75000"/>
                    <a:lumOff val="25000"/>
                  </a:schemeClr>
                </a:solidFill>
                <a:latin typeface="Gill Sans MT" panose="020B0502020104020203" pitchFamily="34" charset="0"/>
                <a:cs typeface="Times New Roman" pitchFamily="18" charset="0"/>
              </a:rPr>
              <a:t>(products)</a:t>
            </a:r>
          </a:p>
        </p:txBody>
      </p:sp>
      <p:sp>
        <p:nvSpPr>
          <p:cNvPr id="7" name="Rectangle 6">
            <a:extLst>
              <a:ext uri="{FF2B5EF4-FFF2-40B4-BE49-F238E27FC236}">
                <a16:creationId xmlns:a16="http://schemas.microsoft.com/office/drawing/2014/main" id="{29746FBC-504B-428A-BBC5-65817535C6EE}"/>
              </a:ext>
            </a:extLst>
          </p:cNvPr>
          <p:cNvSpPr/>
          <p:nvPr/>
        </p:nvSpPr>
        <p:spPr>
          <a:xfrm>
            <a:off x="0" y="1855844"/>
            <a:ext cx="6858000"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enthalpy for a gas phase reaction is given by:</a:t>
            </a:r>
            <a:endParaRPr lang="en-US" altLang="en-US" b="1" dirty="0">
              <a:solidFill>
                <a:schemeClr val="tx1">
                  <a:lumMod val="75000"/>
                  <a:lumOff val="25000"/>
                </a:schemeClr>
              </a:solidFill>
              <a:latin typeface="Gill Sans MT" panose="020B0502020104020203" pitchFamily="34" charset="0"/>
              <a:cs typeface="Times New Roman" pitchFamily="18" charset="0"/>
            </a:endParaRPr>
          </a:p>
        </p:txBody>
      </p:sp>
      <p:sp>
        <p:nvSpPr>
          <p:cNvPr id="19" name="TextBox 4">
            <a:extLst>
              <a:ext uri="{FF2B5EF4-FFF2-40B4-BE49-F238E27FC236}">
                <a16:creationId xmlns:a16="http://schemas.microsoft.com/office/drawing/2014/main" id="{D78399D4-36E7-46AF-8D64-CF486F60ACCB}"/>
              </a:ext>
            </a:extLst>
          </p:cNvPr>
          <p:cNvSpPr txBox="1">
            <a:spLocks noChangeArrowheads="1"/>
          </p:cNvSpPr>
          <p:nvPr/>
        </p:nvSpPr>
        <p:spPr bwMode="auto">
          <a:xfrm>
            <a:off x="1779498" y="4378117"/>
            <a:ext cx="3904493" cy="1754326"/>
          </a:xfrm>
          <a:prstGeom prst="rect">
            <a:avLst/>
          </a:prstGeom>
          <a:noFill/>
          <a:ln w="9525">
            <a:noFill/>
            <a:miter lim="800000"/>
            <a:headEnd/>
            <a:tailEnd/>
          </a:ln>
        </p:spPr>
        <p:txBody>
          <a:bodyPr wrap="square">
            <a:spAutoFit/>
          </a:bodyPr>
          <a:lstStyle/>
          <a:p>
            <a:pPr lvl="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Bond enthalpy change in an exothermic reaction: Products are lower energy than reactants. Bond enthalpy change in an endothermic reaction: Products are higher energy than reactants.</a:t>
            </a:r>
          </a:p>
          <a:p>
            <a:pPr eaLnBrk="0" hangingPunct="0">
              <a:buClr>
                <a:srgbClr val="000000"/>
              </a:buClr>
              <a:buSzPct val="100000"/>
              <a:buFont typeface="Arial" pitchFamily="34" charset="0"/>
              <a:buNone/>
            </a:pPr>
            <a:endParaRPr lang="en-US" altLang="en-US" b="1" dirty="0">
              <a:solidFill>
                <a:schemeClr val="tx1">
                  <a:lumMod val="75000"/>
                  <a:lumOff val="25000"/>
                </a:schemeClr>
              </a:solidFill>
              <a:latin typeface="Gill Sans MT" panose="020B0502020104020203" pitchFamily="34" charset="0"/>
              <a:cs typeface="Times New Roman" pitchFamily="18" charset="0"/>
            </a:endParaRPr>
          </a:p>
        </p:txBody>
      </p:sp>
      <p:pic>
        <p:nvPicPr>
          <p:cNvPr id="20" name="Picture 3" descr="bur25542_0808">
            <a:extLst>
              <a:ext uri="{FF2B5EF4-FFF2-40B4-BE49-F238E27FC236}">
                <a16:creationId xmlns:a16="http://schemas.microsoft.com/office/drawing/2014/main" id="{F18974EE-1CB4-4C2E-955C-9ED48E9D8D10}"/>
              </a:ext>
            </a:extLst>
          </p:cNvPr>
          <p:cNvPicPr>
            <a:picLocks noChangeAspect="1" noChangeArrowheads="1"/>
          </p:cNvPicPr>
          <p:nvPr/>
        </p:nvPicPr>
        <p:blipFill>
          <a:blip r:embed="rId2" cstate="print">
            <a:clrChange>
              <a:clrFrom>
                <a:srgbClr val="FFFFFF"/>
              </a:clrFrom>
              <a:clrTo>
                <a:srgbClr val="FFFFFF">
                  <a:alpha val="0"/>
                </a:srgbClr>
              </a:clrTo>
            </a:clrChange>
          </a:blip>
          <a:srcRect t="2000" r="50000" b="4256"/>
          <a:stretch>
            <a:fillRect/>
          </a:stretch>
        </p:blipFill>
        <p:spPr bwMode="auto">
          <a:xfrm>
            <a:off x="284356" y="3731247"/>
            <a:ext cx="1515566" cy="3048066"/>
          </a:xfrm>
          <a:prstGeom prst="rect">
            <a:avLst/>
          </a:prstGeom>
          <a:noFill/>
          <a:ln w="9525">
            <a:noFill/>
            <a:miter lim="800000"/>
            <a:headEnd/>
            <a:tailEnd/>
          </a:ln>
        </p:spPr>
      </p:pic>
      <p:pic>
        <p:nvPicPr>
          <p:cNvPr id="21" name="Picture 3" descr="bur25542_0808">
            <a:extLst>
              <a:ext uri="{FF2B5EF4-FFF2-40B4-BE49-F238E27FC236}">
                <a16:creationId xmlns:a16="http://schemas.microsoft.com/office/drawing/2014/main" id="{09513BBE-DEB1-435F-9A93-2B540F8C8268}"/>
              </a:ext>
            </a:extLst>
          </p:cNvPr>
          <p:cNvPicPr>
            <a:picLocks noChangeAspect="1" noChangeArrowheads="1"/>
          </p:cNvPicPr>
          <p:nvPr/>
        </p:nvPicPr>
        <p:blipFill>
          <a:blip r:embed="rId2" cstate="print">
            <a:clrChange>
              <a:clrFrom>
                <a:srgbClr val="FFFFFF"/>
              </a:clrFrom>
              <a:clrTo>
                <a:srgbClr val="FFFFFF">
                  <a:alpha val="0"/>
                </a:srgbClr>
              </a:clrTo>
            </a:clrChange>
          </a:blip>
          <a:srcRect l="56261" t="2000" r="-549" b="4256"/>
          <a:stretch>
            <a:fillRect/>
          </a:stretch>
        </p:blipFill>
        <p:spPr bwMode="auto">
          <a:xfrm>
            <a:off x="5761288" y="3690716"/>
            <a:ext cx="1341348" cy="3044952"/>
          </a:xfrm>
          <a:prstGeom prst="rect">
            <a:avLst/>
          </a:prstGeom>
          <a:noFill/>
          <a:ln w="9525">
            <a:noFill/>
            <a:miter lim="800000"/>
            <a:headEnd/>
            <a:tailEnd/>
          </a:ln>
        </p:spPr>
      </p:pic>
    </p:spTree>
    <p:extLst>
      <p:ext uri="{BB962C8B-B14F-4D97-AF65-F5344CB8AC3E}">
        <p14:creationId xmlns:p14="http://schemas.microsoft.com/office/powerpoint/2010/main" val="3668854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58</a:t>
            </a:fld>
            <a:endParaRPr lang="en-US" dirty="0">
              <a:solidFill>
                <a:schemeClr val="bg1"/>
              </a:solidFill>
            </a:endParaRPr>
          </a:p>
        </p:txBody>
      </p:sp>
      <p:pic>
        <p:nvPicPr>
          <p:cNvPr id="8" name="Picture 8" descr="F:\McGraw-Hill\Burdge - Atoms First\Images\Chapter10\bur11161_t10004.jpg">
            <a:extLst>
              <a:ext uri="{FF2B5EF4-FFF2-40B4-BE49-F238E27FC236}">
                <a16:creationId xmlns:a16="http://schemas.microsoft.com/office/drawing/2014/main" id="{C407181F-4AE6-4492-9CA6-79C1E001262F}"/>
              </a:ext>
            </a:extLst>
          </p:cNvPr>
          <p:cNvPicPr>
            <a:picLocks noChangeAspect="1" noChangeArrowheads="1"/>
          </p:cNvPicPr>
          <p:nvPr/>
        </p:nvPicPr>
        <p:blipFill>
          <a:blip r:embed="rId2" cstate="print">
            <a:clrChange>
              <a:clrFrom>
                <a:srgbClr val="FFFFFF"/>
              </a:clrFrom>
              <a:clrTo>
                <a:srgbClr val="FFFFFF">
                  <a:alpha val="0"/>
                </a:srgbClr>
              </a:clrTo>
            </a:clrChange>
          </a:blip>
          <a:srcRect t="2235"/>
          <a:stretch>
            <a:fillRect/>
          </a:stretch>
        </p:blipFill>
        <p:spPr bwMode="auto">
          <a:xfrm>
            <a:off x="5208181" y="1391949"/>
            <a:ext cx="3830346" cy="4476242"/>
          </a:xfrm>
          <a:prstGeom prst="rect">
            <a:avLst/>
          </a:prstGeom>
          <a:noFill/>
          <a:ln w="9525">
            <a:noFill/>
            <a:miter lim="800000"/>
            <a:headEnd/>
            <a:tailEnd/>
          </a:ln>
        </p:spPr>
      </p:pic>
      <p:pic>
        <p:nvPicPr>
          <p:cNvPr id="9" name="Picture 3" descr="bur25542_0808">
            <a:extLst>
              <a:ext uri="{FF2B5EF4-FFF2-40B4-BE49-F238E27FC236}">
                <a16:creationId xmlns:a16="http://schemas.microsoft.com/office/drawing/2014/main" id="{EE49BD2B-60BA-4CEB-A346-AEB88B8D76CF}"/>
              </a:ext>
            </a:extLst>
          </p:cNvPr>
          <p:cNvPicPr>
            <a:picLocks noChangeAspect="1" noChangeArrowheads="1"/>
          </p:cNvPicPr>
          <p:nvPr/>
        </p:nvPicPr>
        <p:blipFill>
          <a:blip r:embed="rId3" cstate="print">
            <a:clrChange>
              <a:clrFrom>
                <a:srgbClr val="FFFFFF"/>
              </a:clrFrom>
              <a:clrTo>
                <a:srgbClr val="FFFFFF">
                  <a:alpha val="0"/>
                </a:srgbClr>
              </a:clrTo>
            </a:clrChange>
          </a:blip>
          <a:srcRect l="56261" t="2000" r="-549" b="4256"/>
          <a:stretch>
            <a:fillRect/>
          </a:stretch>
        </p:blipFill>
        <p:spPr bwMode="auto">
          <a:xfrm>
            <a:off x="2943778" y="1391949"/>
            <a:ext cx="1916688" cy="4351014"/>
          </a:xfrm>
          <a:prstGeom prst="rect">
            <a:avLst/>
          </a:prstGeom>
          <a:noFill/>
          <a:ln w="9525">
            <a:noFill/>
            <a:miter lim="800000"/>
            <a:headEnd/>
            <a:tailEnd/>
          </a:ln>
        </p:spPr>
      </p:pic>
      <p:pic>
        <p:nvPicPr>
          <p:cNvPr id="10" name="Picture 3" descr="bur25542_0808">
            <a:extLst>
              <a:ext uri="{FF2B5EF4-FFF2-40B4-BE49-F238E27FC236}">
                <a16:creationId xmlns:a16="http://schemas.microsoft.com/office/drawing/2014/main" id="{91C41B4E-87DB-45A5-97CE-565165F35BA1}"/>
              </a:ext>
            </a:extLst>
          </p:cNvPr>
          <p:cNvPicPr>
            <a:picLocks noChangeAspect="1" noChangeArrowheads="1"/>
          </p:cNvPicPr>
          <p:nvPr/>
        </p:nvPicPr>
        <p:blipFill>
          <a:blip r:embed="rId3" cstate="print">
            <a:clrChange>
              <a:clrFrom>
                <a:srgbClr val="FFFFFF"/>
              </a:clrFrom>
              <a:clrTo>
                <a:srgbClr val="FFFFFF">
                  <a:alpha val="0"/>
                </a:srgbClr>
              </a:clrTo>
            </a:clrChange>
          </a:blip>
          <a:srcRect t="2000" r="50000" b="4256"/>
          <a:stretch>
            <a:fillRect/>
          </a:stretch>
        </p:blipFill>
        <p:spPr bwMode="auto">
          <a:xfrm>
            <a:off x="344589" y="1420573"/>
            <a:ext cx="2134955" cy="4293765"/>
          </a:xfrm>
          <a:prstGeom prst="rect">
            <a:avLst/>
          </a:prstGeom>
          <a:noFill/>
          <a:ln w="9525">
            <a:noFill/>
            <a:miter lim="800000"/>
            <a:headEnd/>
            <a:tailEnd/>
          </a:ln>
        </p:spPr>
      </p:pic>
      <p:sp>
        <p:nvSpPr>
          <p:cNvPr id="11" name="Rectangle 2">
            <a:extLst>
              <a:ext uri="{FF2B5EF4-FFF2-40B4-BE49-F238E27FC236}">
                <a16:creationId xmlns:a16="http://schemas.microsoft.com/office/drawing/2014/main" id="{EC71C818-5831-4FB4-97A0-5B0075F904DF}"/>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Bond Enthalpy and the Stability of Covalent Molecules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3247835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59</a:t>
            </a:fld>
            <a:endParaRPr lang="en-US" dirty="0">
              <a:solidFill>
                <a:schemeClr val="bg1"/>
              </a:solidFill>
            </a:endParaRPr>
          </a:p>
        </p:txBody>
      </p:sp>
      <mc:AlternateContent xmlns:mc="http://schemas.openxmlformats.org/markup-compatibility/2006" xmlns:a14="http://schemas.microsoft.com/office/drawing/2010/main">
        <mc:Choice Requires="a14">
          <p:sp>
            <p:nvSpPr>
              <p:cNvPr id="8" name="TextBox 4">
                <a:extLst>
                  <a:ext uri="{FF2B5EF4-FFF2-40B4-BE49-F238E27FC236}">
                    <a16:creationId xmlns:a16="http://schemas.microsoft.com/office/drawing/2014/main" id="{CFB5ED9B-3D5A-40C0-ADA7-E37111CF5ECB}"/>
                  </a:ext>
                </a:extLst>
              </p:cNvPr>
              <p:cNvSpPr txBox="1">
                <a:spLocks noChangeArrowheads="1"/>
              </p:cNvSpPr>
              <p:nvPr/>
            </p:nvSpPr>
            <p:spPr bwMode="auto">
              <a:xfrm>
                <a:off x="0" y="1084263"/>
                <a:ext cx="9144000" cy="832600"/>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Use bond enthalpies to estimate the enthalpy of reaction for the combustion of methane:</a:t>
                </a:r>
              </a:p>
              <a:p>
                <a:pPr algn="ct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CH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+ 2O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14:m>
                  <m:oMath xmlns:m="http://schemas.openxmlformats.org/officeDocument/2006/math">
                    <m:r>
                      <a:rPr lang="en-US" altLang="en-US" i="1" dirty="0"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CO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+ 2H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O(</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l</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mc:Choice>
        <mc:Fallback xmlns="">
          <p:sp>
            <p:nvSpPr>
              <p:cNvPr id="8" name="TextBox 4">
                <a:extLst>
                  <a:ext uri="{FF2B5EF4-FFF2-40B4-BE49-F238E27FC236}">
                    <a16:creationId xmlns:a16="http://schemas.microsoft.com/office/drawing/2014/main" id="{CFB5ED9B-3D5A-40C0-ADA7-E37111CF5ECB}"/>
                  </a:ext>
                </a:extLst>
              </p:cNvPr>
              <p:cNvSpPr txBox="1">
                <a:spLocks noRot="1" noChangeAspect="1" noMove="1" noResize="1" noEditPoints="1" noAdjustHandles="1" noChangeArrowheads="1" noChangeShapeType="1" noTextEdit="1"/>
              </p:cNvSpPr>
              <p:nvPr/>
            </p:nvSpPr>
            <p:spPr bwMode="auto">
              <a:xfrm>
                <a:off x="0" y="1084263"/>
                <a:ext cx="9144000" cy="832600"/>
              </a:xfrm>
              <a:prstGeom prst="rect">
                <a:avLst/>
              </a:prstGeom>
              <a:blipFill>
                <a:blip r:embed="rId2"/>
                <a:stretch>
                  <a:fillRect l="-533" t="-2206" b="-11029"/>
                </a:stretch>
              </a:blipFill>
              <a:ln w="9525">
                <a:noFill/>
                <a:miter lim="800000"/>
                <a:headEnd/>
                <a:tailEnd/>
              </a:ln>
            </p:spPr>
            <p:txBody>
              <a:bodyPr/>
              <a:lstStyle/>
              <a:p>
                <a:r>
                  <a:rPr lang="en-US">
                    <a:noFill/>
                  </a:rPr>
                  <a:t> </a:t>
                </a:r>
              </a:p>
            </p:txBody>
          </p:sp>
        </mc:Fallback>
      </mc:AlternateContent>
      <p:sp>
        <p:nvSpPr>
          <p:cNvPr id="9" name="Rectangle 2">
            <a:extLst>
              <a:ext uri="{FF2B5EF4-FFF2-40B4-BE49-F238E27FC236}">
                <a16:creationId xmlns:a16="http://schemas.microsoft.com/office/drawing/2014/main" id="{B747E72C-E3F1-4743-9CEC-696C5D0D365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6DA72DAC-ECF2-4CE3-A2BC-C5060A9835BF}"/>
              </a:ext>
            </a:extLst>
          </p:cNvPr>
          <p:cNvSpPr/>
          <p:nvPr/>
        </p:nvSpPr>
        <p:spPr>
          <a:xfrm>
            <a:off x="0" y="2143204"/>
            <a:ext cx="9144000" cy="646331"/>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Draw Lewis structures to determine what bonds are to be broken and what bonds are to be formed.</a:t>
            </a:r>
          </a:p>
        </p:txBody>
      </p:sp>
      <p:cxnSp>
        <p:nvCxnSpPr>
          <p:cNvPr id="11" name="Straight Connector 10">
            <a:extLst>
              <a:ext uri="{FF2B5EF4-FFF2-40B4-BE49-F238E27FC236}">
                <a16:creationId xmlns:a16="http://schemas.microsoft.com/office/drawing/2014/main" id="{EA84096D-C92D-411F-808B-7DFB799B825F}"/>
              </a:ext>
            </a:extLst>
          </p:cNvPr>
          <p:cNvCxnSpPr/>
          <p:nvPr/>
        </p:nvCxnSpPr>
        <p:spPr>
          <a:xfrm>
            <a:off x="0" y="1996580"/>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A88236F2-5DFB-417B-9DE3-B88CC136A1BB}"/>
              </a:ext>
            </a:extLst>
          </p:cNvPr>
          <p:cNvGrpSpPr/>
          <p:nvPr/>
        </p:nvGrpSpPr>
        <p:grpSpPr>
          <a:xfrm>
            <a:off x="1939981" y="2544292"/>
            <a:ext cx="5264037" cy="1150438"/>
            <a:chOff x="1911784" y="2659936"/>
            <a:chExt cx="5264037" cy="1150438"/>
          </a:xfrm>
        </p:grpSpPr>
        <p:sp>
          <p:nvSpPr>
            <p:cNvPr id="14" name="Rectangle 13">
              <a:extLst>
                <a:ext uri="{FF2B5EF4-FFF2-40B4-BE49-F238E27FC236}">
                  <a16:creationId xmlns:a16="http://schemas.microsoft.com/office/drawing/2014/main" id="{1547397C-E8BE-4A11-B2FD-8D073DC15CA5}"/>
                </a:ext>
              </a:extLst>
            </p:cNvPr>
            <p:cNvSpPr/>
            <p:nvPr/>
          </p:nvSpPr>
          <p:spPr>
            <a:xfrm>
              <a:off x="2315369" y="3055780"/>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C</a:t>
              </a:r>
            </a:p>
          </p:txBody>
        </p:sp>
        <p:cxnSp>
          <p:nvCxnSpPr>
            <p:cNvPr id="16" name="Straight Connector 15">
              <a:extLst>
                <a:ext uri="{FF2B5EF4-FFF2-40B4-BE49-F238E27FC236}">
                  <a16:creationId xmlns:a16="http://schemas.microsoft.com/office/drawing/2014/main" id="{0A2D7EE6-FB56-4422-9C83-D00B57714E61}"/>
                </a:ext>
              </a:extLst>
            </p:cNvPr>
            <p:cNvCxnSpPr/>
            <p:nvPr/>
          </p:nvCxnSpPr>
          <p:spPr>
            <a:xfrm flipV="1">
              <a:off x="2493169" y="2948335"/>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1C92E2-C74E-40B5-945A-F0C4CBC94D47}"/>
                </a:ext>
              </a:extLst>
            </p:cNvPr>
            <p:cNvCxnSpPr/>
            <p:nvPr/>
          </p:nvCxnSpPr>
          <p:spPr>
            <a:xfrm flipV="1">
              <a:off x="2493169" y="3351641"/>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680636-5A33-4EA9-AFA3-9DA349EAC678}"/>
                </a:ext>
              </a:extLst>
            </p:cNvPr>
            <p:cNvCxnSpPr>
              <a:cxnSpLocks/>
            </p:cNvCxnSpPr>
            <p:nvPr/>
          </p:nvCxnSpPr>
          <p:spPr>
            <a:xfrm rot="16200000" flipV="1">
              <a:off x="2686051" y="3139274"/>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402B96-99F2-4F01-8654-08F8ABCD0A4B}"/>
                </a:ext>
              </a:extLst>
            </p:cNvPr>
            <p:cNvCxnSpPr>
              <a:cxnSpLocks/>
            </p:cNvCxnSpPr>
            <p:nvPr/>
          </p:nvCxnSpPr>
          <p:spPr>
            <a:xfrm rot="16200000" flipV="1">
              <a:off x="2289465" y="3145127"/>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1A372D0-15C7-4AD0-A010-76314A9F96AA}"/>
                </a:ext>
              </a:extLst>
            </p:cNvPr>
            <p:cNvSpPr/>
            <p:nvPr/>
          </p:nvSpPr>
          <p:spPr>
            <a:xfrm>
              <a:off x="2315766" y="2659936"/>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H</a:t>
              </a:r>
            </a:p>
          </p:txBody>
        </p:sp>
        <p:sp>
          <p:nvSpPr>
            <p:cNvPr id="21" name="Rectangle 20">
              <a:extLst>
                <a:ext uri="{FF2B5EF4-FFF2-40B4-BE49-F238E27FC236}">
                  <a16:creationId xmlns:a16="http://schemas.microsoft.com/office/drawing/2014/main" id="{79756828-B83F-4334-B1E1-5DF7A958A1CA}"/>
                </a:ext>
              </a:extLst>
            </p:cNvPr>
            <p:cNvSpPr/>
            <p:nvPr/>
          </p:nvSpPr>
          <p:spPr>
            <a:xfrm>
              <a:off x="2713434" y="3049432"/>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H</a:t>
              </a:r>
            </a:p>
          </p:txBody>
        </p:sp>
        <p:sp>
          <p:nvSpPr>
            <p:cNvPr id="22" name="Rectangle 21">
              <a:extLst>
                <a:ext uri="{FF2B5EF4-FFF2-40B4-BE49-F238E27FC236}">
                  <a16:creationId xmlns:a16="http://schemas.microsoft.com/office/drawing/2014/main" id="{A023F215-EF3E-4403-9765-C843FA393BCC}"/>
                </a:ext>
              </a:extLst>
            </p:cNvPr>
            <p:cNvSpPr/>
            <p:nvPr/>
          </p:nvSpPr>
          <p:spPr>
            <a:xfrm>
              <a:off x="2315369" y="3441042"/>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H</a:t>
              </a:r>
            </a:p>
          </p:txBody>
        </p:sp>
        <p:sp>
          <p:nvSpPr>
            <p:cNvPr id="23" name="Rectangle 22">
              <a:extLst>
                <a:ext uri="{FF2B5EF4-FFF2-40B4-BE49-F238E27FC236}">
                  <a16:creationId xmlns:a16="http://schemas.microsoft.com/office/drawing/2014/main" id="{42474990-09A1-48AE-961A-2D12A4975A26}"/>
                </a:ext>
              </a:extLst>
            </p:cNvPr>
            <p:cNvSpPr/>
            <p:nvPr/>
          </p:nvSpPr>
          <p:spPr>
            <a:xfrm>
              <a:off x="1911784" y="3052109"/>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H</a:t>
              </a:r>
            </a:p>
          </p:txBody>
        </p:sp>
        <p:grpSp>
          <p:nvGrpSpPr>
            <p:cNvPr id="32" name="Group 31">
              <a:extLst>
                <a:ext uri="{FF2B5EF4-FFF2-40B4-BE49-F238E27FC236}">
                  <a16:creationId xmlns:a16="http://schemas.microsoft.com/office/drawing/2014/main" id="{87418863-164C-44F9-83F2-EBBFF425CD6B}"/>
                </a:ext>
              </a:extLst>
            </p:cNvPr>
            <p:cNvGrpSpPr/>
            <p:nvPr/>
          </p:nvGrpSpPr>
          <p:grpSpPr>
            <a:xfrm>
              <a:off x="3178705" y="2726067"/>
              <a:ext cx="1049309" cy="499246"/>
              <a:chOff x="3178705" y="2726067"/>
              <a:chExt cx="1049309" cy="499246"/>
            </a:xfrm>
          </p:grpSpPr>
          <p:sp>
            <p:nvSpPr>
              <p:cNvPr id="24" name="Rectangle 23">
                <a:extLst>
                  <a:ext uri="{FF2B5EF4-FFF2-40B4-BE49-F238E27FC236}">
                    <a16:creationId xmlns:a16="http://schemas.microsoft.com/office/drawing/2014/main" id="{0841FD56-7661-42C2-840F-E5B94A24BE67}"/>
                  </a:ext>
                </a:extLst>
              </p:cNvPr>
              <p:cNvSpPr/>
              <p:nvPr/>
            </p:nvSpPr>
            <p:spPr>
              <a:xfrm>
                <a:off x="3288506" y="278953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O</a:t>
                </a:r>
              </a:p>
            </p:txBody>
          </p:sp>
          <p:sp>
            <p:nvSpPr>
              <p:cNvPr id="25" name="Rectangle 24">
                <a:extLst>
                  <a:ext uri="{FF2B5EF4-FFF2-40B4-BE49-F238E27FC236}">
                    <a16:creationId xmlns:a16="http://schemas.microsoft.com/office/drawing/2014/main" id="{F98B24C7-E9C9-48D4-97B6-33910A9BA33E}"/>
                  </a:ext>
                </a:extLst>
              </p:cNvPr>
              <p:cNvSpPr/>
              <p:nvPr/>
            </p:nvSpPr>
            <p:spPr>
              <a:xfrm>
                <a:off x="3731815" y="278989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O</a:t>
                </a:r>
              </a:p>
            </p:txBody>
          </p:sp>
          <p:cxnSp>
            <p:nvCxnSpPr>
              <p:cNvPr id="26" name="Straight Connector 25">
                <a:extLst>
                  <a:ext uri="{FF2B5EF4-FFF2-40B4-BE49-F238E27FC236}">
                    <a16:creationId xmlns:a16="http://schemas.microsoft.com/office/drawing/2014/main" id="{2962EDF1-F296-4626-A172-1D568D0A7C8F}"/>
                  </a:ext>
                </a:extLst>
              </p:cNvPr>
              <p:cNvCxnSpPr>
                <a:cxnSpLocks/>
              </p:cNvCxnSpPr>
              <p:nvPr/>
            </p:nvCxnSpPr>
            <p:spPr>
              <a:xfrm rot="16200000" flipV="1">
                <a:off x="3694907" y="2844425"/>
                <a:ext cx="0" cy="22860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CC97F19-5418-434A-BF05-D5AC70E2B519}"/>
                  </a:ext>
                </a:extLst>
              </p:cNvPr>
              <p:cNvCxnSpPr>
                <a:cxnSpLocks/>
              </p:cNvCxnSpPr>
              <p:nvPr/>
            </p:nvCxnSpPr>
            <p:spPr>
              <a:xfrm rot="16200000" flipV="1">
                <a:off x="3694907" y="2892544"/>
                <a:ext cx="0" cy="22860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77CFC3-8AC7-4B04-8545-28D3BECC1C4E}"/>
                  </a:ext>
                </a:extLst>
              </p:cNvPr>
              <p:cNvSpPr txBox="1">
                <a:spLocks noChangeArrowheads="1"/>
              </p:cNvSpPr>
              <p:nvPr/>
            </p:nvSpPr>
            <p:spPr bwMode="auto">
              <a:xfrm rot="20186149" flipH="1">
                <a:off x="3191372" y="2746581"/>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29" name="TextBox 28">
                <a:extLst>
                  <a:ext uri="{FF2B5EF4-FFF2-40B4-BE49-F238E27FC236}">
                    <a16:creationId xmlns:a16="http://schemas.microsoft.com/office/drawing/2014/main" id="{85BE5476-C4E9-4D30-A2A6-749C6E32BA93}"/>
                  </a:ext>
                </a:extLst>
              </p:cNvPr>
              <p:cNvSpPr txBox="1">
                <a:spLocks noChangeArrowheads="1"/>
              </p:cNvSpPr>
              <p:nvPr/>
            </p:nvSpPr>
            <p:spPr bwMode="auto">
              <a:xfrm rot="13126259" flipH="1">
                <a:off x="3178705" y="2932247"/>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30" name="TextBox 29">
                <a:extLst>
                  <a:ext uri="{FF2B5EF4-FFF2-40B4-BE49-F238E27FC236}">
                    <a16:creationId xmlns:a16="http://schemas.microsoft.com/office/drawing/2014/main" id="{0B8C26D1-4BF3-4E37-AD11-3D147AF1451C}"/>
                  </a:ext>
                </a:extLst>
              </p:cNvPr>
              <p:cNvSpPr txBox="1">
                <a:spLocks noChangeArrowheads="1"/>
              </p:cNvSpPr>
              <p:nvPr/>
            </p:nvSpPr>
            <p:spPr bwMode="auto">
              <a:xfrm rot="1927983" flipH="1" flipV="1">
                <a:off x="3771542" y="2726067"/>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31" name="TextBox 30">
                <a:extLst>
                  <a:ext uri="{FF2B5EF4-FFF2-40B4-BE49-F238E27FC236}">
                    <a16:creationId xmlns:a16="http://schemas.microsoft.com/office/drawing/2014/main" id="{E9116804-8DB5-4F80-AA4C-6FE163B5AD21}"/>
                  </a:ext>
                </a:extLst>
              </p:cNvPr>
              <p:cNvSpPr txBox="1">
                <a:spLocks noChangeArrowheads="1"/>
              </p:cNvSpPr>
              <p:nvPr/>
            </p:nvSpPr>
            <p:spPr bwMode="auto">
              <a:xfrm rot="8473741" flipH="1" flipV="1">
                <a:off x="3779109" y="2958445"/>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grpSp>
        <p:grpSp>
          <p:nvGrpSpPr>
            <p:cNvPr id="33" name="Group 32">
              <a:extLst>
                <a:ext uri="{FF2B5EF4-FFF2-40B4-BE49-F238E27FC236}">
                  <a16:creationId xmlns:a16="http://schemas.microsoft.com/office/drawing/2014/main" id="{9CE1945D-AD76-45BC-B71E-DC4DDB551E72}"/>
                </a:ext>
              </a:extLst>
            </p:cNvPr>
            <p:cNvGrpSpPr/>
            <p:nvPr/>
          </p:nvGrpSpPr>
          <p:grpSpPr>
            <a:xfrm>
              <a:off x="3183467" y="3259401"/>
              <a:ext cx="1049309" cy="499246"/>
              <a:chOff x="3178705" y="2726067"/>
              <a:chExt cx="1049309" cy="499246"/>
            </a:xfrm>
          </p:grpSpPr>
          <p:sp>
            <p:nvSpPr>
              <p:cNvPr id="34" name="Rectangle 33">
                <a:extLst>
                  <a:ext uri="{FF2B5EF4-FFF2-40B4-BE49-F238E27FC236}">
                    <a16:creationId xmlns:a16="http://schemas.microsoft.com/office/drawing/2014/main" id="{3157BB46-FB6D-4A01-B06E-9685FED057C6}"/>
                  </a:ext>
                </a:extLst>
              </p:cNvPr>
              <p:cNvSpPr/>
              <p:nvPr/>
            </p:nvSpPr>
            <p:spPr>
              <a:xfrm>
                <a:off x="3288506" y="278953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O</a:t>
                </a:r>
              </a:p>
            </p:txBody>
          </p:sp>
          <p:sp>
            <p:nvSpPr>
              <p:cNvPr id="35" name="Rectangle 34">
                <a:extLst>
                  <a:ext uri="{FF2B5EF4-FFF2-40B4-BE49-F238E27FC236}">
                    <a16:creationId xmlns:a16="http://schemas.microsoft.com/office/drawing/2014/main" id="{63E2B910-014E-413C-A210-3FEB2B9A827D}"/>
                  </a:ext>
                </a:extLst>
              </p:cNvPr>
              <p:cNvSpPr/>
              <p:nvPr/>
            </p:nvSpPr>
            <p:spPr>
              <a:xfrm>
                <a:off x="3731815" y="278989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O</a:t>
                </a:r>
              </a:p>
            </p:txBody>
          </p:sp>
          <p:cxnSp>
            <p:nvCxnSpPr>
              <p:cNvPr id="36" name="Straight Connector 35">
                <a:extLst>
                  <a:ext uri="{FF2B5EF4-FFF2-40B4-BE49-F238E27FC236}">
                    <a16:creationId xmlns:a16="http://schemas.microsoft.com/office/drawing/2014/main" id="{94E9242E-C1FF-4457-B3A6-7B167932B99E}"/>
                  </a:ext>
                </a:extLst>
              </p:cNvPr>
              <p:cNvCxnSpPr>
                <a:cxnSpLocks/>
              </p:cNvCxnSpPr>
              <p:nvPr/>
            </p:nvCxnSpPr>
            <p:spPr>
              <a:xfrm rot="16200000" flipV="1">
                <a:off x="3694907" y="2844425"/>
                <a:ext cx="0" cy="22860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1E2878-9FC0-47A6-9CDF-9049ECBF127E}"/>
                  </a:ext>
                </a:extLst>
              </p:cNvPr>
              <p:cNvCxnSpPr>
                <a:cxnSpLocks/>
              </p:cNvCxnSpPr>
              <p:nvPr/>
            </p:nvCxnSpPr>
            <p:spPr>
              <a:xfrm rot="16200000" flipV="1">
                <a:off x="3694907" y="2892544"/>
                <a:ext cx="0" cy="22860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A0C269F-9648-4EEB-89DC-D383BFDC2EDD}"/>
                  </a:ext>
                </a:extLst>
              </p:cNvPr>
              <p:cNvSpPr txBox="1">
                <a:spLocks noChangeArrowheads="1"/>
              </p:cNvSpPr>
              <p:nvPr/>
            </p:nvSpPr>
            <p:spPr bwMode="auto">
              <a:xfrm rot="20186149" flipH="1">
                <a:off x="3191372" y="2746581"/>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39" name="TextBox 38">
                <a:extLst>
                  <a:ext uri="{FF2B5EF4-FFF2-40B4-BE49-F238E27FC236}">
                    <a16:creationId xmlns:a16="http://schemas.microsoft.com/office/drawing/2014/main" id="{DE1DE36C-F397-4DF5-9997-E7317FCFF6AF}"/>
                  </a:ext>
                </a:extLst>
              </p:cNvPr>
              <p:cNvSpPr txBox="1">
                <a:spLocks noChangeArrowheads="1"/>
              </p:cNvSpPr>
              <p:nvPr/>
            </p:nvSpPr>
            <p:spPr bwMode="auto">
              <a:xfrm rot="13126259" flipH="1">
                <a:off x="3178705" y="2932247"/>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40" name="TextBox 39">
                <a:extLst>
                  <a:ext uri="{FF2B5EF4-FFF2-40B4-BE49-F238E27FC236}">
                    <a16:creationId xmlns:a16="http://schemas.microsoft.com/office/drawing/2014/main" id="{495C70C4-5918-46F7-BED7-2330C0FDF146}"/>
                  </a:ext>
                </a:extLst>
              </p:cNvPr>
              <p:cNvSpPr txBox="1">
                <a:spLocks noChangeArrowheads="1"/>
              </p:cNvSpPr>
              <p:nvPr/>
            </p:nvSpPr>
            <p:spPr bwMode="auto">
              <a:xfrm rot="1927983" flipH="1" flipV="1">
                <a:off x="3771542" y="2726067"/>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41" name="TextBox 40">
                <a:extLst>
                  <a:ext uri="{FF2B5EF4-FFF2-40B4-BE49-F238E27FC236}">
                    <a16:creationId xmlns:a16="http://schemas.microsoft.com/office/drawing/2014/main" id="{DA96D7DF-1E66-4C45-B559-7C4B6465DD20}"/>
                  </a:ext>
                </a:extLst>
              </p:cNvPr>
              <p:cNvSpPr txBox="1">
                <a:spLocks noChangeArrowheads="1"/>
              </p:cNvSpPr>
              <p:nvPr/>
            </p:nvSpPr>
            <p:spPr bwMode="auto">
              <a:xfrm rot="8473741" flipH="1" flipV="1">
                <a:off x="3779109" y="2958445"/>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grpSp>
        <p:grpSp>
          <p:nvGrpSpPr>
            <p:cNvPr id="54" name="Group 53">
              <a:extLst>
                <a:ext uri="{FF2B5EF4-FFF2-40B4-BE49-F238E27FC236}">
                  <a16:creationId xmlns:a16="http://schemas.microsoft.com/office/drawing/2014/main" id="{91EFDD37-2E4B-46C0-A0E6-F755326FDD47}"/>
                </a:ext>
              </a:extLst>
            </p:cNvPr>
            <p:cNvGrpSpPr/>
            <p:nvPr/>
          </p:nvGrpSpPr>
          <p:grpSpPr>
            <a:xfrm>
              <a:off x="4580112" y="2958724"/>
              <a:ext cx="1430313" cy="499246"/>
              <a:chOff x="4580112" y="2958724"/>
              <a:chExt cx="1430313" cy="499246"/>
            </a:xfrm>
          </p:grpSpPr>
          <p:grpSp>
            <p:nvGrpSpPr>
              <p:cNvPr id="42" name="Group 41">
                <a:extLst>
                  <a:ext uri="{FF2B5EF4-FFF2-40B4-BE49-F238E27FC236}">
                    <a16:creationId xmlns:a16="http://schemas.microsoft.com/office/drawing/2014/main" id="{353E8E91-307E-4A17-A216-26312A14E2E8}"/>
                  </a:ext>
                </a:extLst>
              </p:cNvPr>
              <p:cNvGrpSpPr/>
              <p:nvPr/>
            </p:nvGrpSpPr>
            <p:grpSpPr>
              <a:xfrm>
                <a:off x="4580112" y="2958724"/>
                <a:ext cx="1430313" cy="499246"/>
                <a:chOff x="3178705" y="2726067"/>
                <a:chExt cx="1430313" cy="499246"/>
              </a:xfrm>
            </p:grpSpPr>
            <p:sp>
              <p:nvSpPr>
                <p:cNvPr id="43" name="Rectangle 42">
                  <a:extLst>
                    <a:ext uri="{FF2B5EF4-FFF2-40B4-BE49-F238E27FC236}">
                      <a16:creationId xmlns:a16="http://schemas.microsoft.com/office/drawing/2014/main" id="{BD087B78-7F64-4406-8ECE-81E383939ECF}"/>
                    </a:ext>
                  </a:extLst>
                </p:cNvPr>
                <p:cNvSpPr/>
                <p:nvPr/>
              </p:nvSpPr>
              <p:spPr>
                <a:xfrm>
                  <a:off x="3288506" y="278953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O</a:t>
                  </a:r>
                </a:p>
              </p:txBody>
            </p:sp>
            <p:sp>
              <p:nvSpPr>
                <p:cNvPr id="44" name="Rectangle 43">
                  <a:extLst>
                    <a:ext uri="{FF2B5EF4-FFF2-40B4-BE49-F238E27FC236}">
                      <a16:creationId xmlns:a16="http://schemas.microsoft.com/office/drawing/2014/main" id="{60FCC9CD-DC2D-45A1-852D-FBC37A5A6690}"/>
                    </a:ext>
                  </a:extLst>
                </p:cNvPr>
                <p:cNvSpPr/>
                <p:nvPr/>
              </p:nvSpPr>
              <p:spPr>
                <a:xfrm>
                  <a:off x="4112819" y="278989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O</a:t>
                  </a:r>
                </a:p>
              </p:txBody>
            </p:sp>
            <p:cxnSp>
              <p:nvCxnSpPr>
                <p:cNvPr id="45" name="Straight Connector 44">
                  <a:extLst>
                    <a:ext uri="{FF2B5EF4-FFF2-40B4-BE49-F238E27FC236}">
                      <a16:creationId xmlns:a16="http://schemas.microsoft.com/office/drawing/2014/main" id="{BEBFBC44-203D-4734-97AC-4376192C8C28}"/>
                    </a:ext>
                  </a:extLst>
                </p:cNvPr>
                <p:cNvCxnSpPr>
                  <a:cxnSpLocks/>
                </p:cNvCxnSpPr>
                <p:nvPr/>
              </p:nvCxnSpPr>
              <p:spPr>
                <a:xfrm rot="16200000" flipV="1">
                  <a:off x="4069055" y="2860805"/>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43A194F-7947-4F11-95DC-04CFE87D7439}"/>
                    </a:ext>
                  </a:extLst>
                </p:cNvPr>
                <p:cNvCxnSpPr>
                  <a:cxnSpLocks/>
                </p:cNvCxnSpPr>
                <p:nvPr/>
              </p:nvCxnSpPr>
              <p:spPr>
                <a:xfrm rot="16200000" flipV="1">
                  <a:off x="4069055" y="2908924"/>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0F37419-9080-4989-BD29-6D4D3CC0479E}"/>
                    </a:ext>
                  </a:extLst>
                </p:cNvPr>
                <p:cNvSpPr txBox="1">
                  <a:spLocks noChangeArrowheads="1"/>
                </p:cNvSpPr>
                <p:nvPr/>
              </p:nvSpPr>
              <p:spPr bwMode="auto">
                <a:xfrm rot="20186149" flipH="1">
                  <a:off x="3191372" y="2746581"/>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48" name="TextBox 47">
                  <a:extLst>
                    <a:ext uri="{FF2B5EF4-FFF2-40B4-BE49-F238E27FC236}">
                      <a16:creationId xmlns:a16="http://schemas.microsoft.com/office/drawing/2014/main" id="{154C0CC7-127A-41A9-95D8-40CEF62D8E66}"/>
                    </a:ext>
                  </a:extLst>
                </p:cNvPr>
                <p:cNvSpPr txBox="1">
                  <a:spLocks noChangeArrowheads="1"/>
                </p:cNvSpPr>
                <p:nvPr/>
              </p:nvSpPr>
              <p:spPr bwMode="auto">
                <a:xfrm rot="13126259" flipH="1">
                  <a:off x="3178705" y="2932247"/>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49" name="TextBox 48">
                  <a:extLst>
                    <a:ext uri="{FF2B5EF4-FFF2-40B4-BE49-F238E27FC236}">
                      <a16:creationId xmlns:a16="http://schemas.microsoft.com/office/drawing/2014/main" id="{0B00FE7F-8570-4114-A671-E79288453025}"/>
                    </a:ext>
                  </a:extLst>
                </p:cNvPr>
                <p:cNvSpPr txBox="1">
                  <a:spLocks noChangeArrowheads="1"/>
                </p:cNvSpPr>
                <p:nvPr/>
              </p:nvSpPr>
              <p:spPr bwMode="auto">
                <a:xfrm rot="1927983" flipH="1" flipV="1">
                  <a:off x="4152546" y="2726067"/>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sp>
              <p:nvSpPr>
                <p:cNvPr id="50" name="TextBox 49">
                  <a:extLst>
                    <a:ext uri="{FF2B5EF4-FFF2-40B4-BE49-F238E27FC236}">
                      <a16:creationId xmlns:a16="http://schemas.microsoft.com/office/drawing/2014/main" id="{0B348D3A-D13A-48B9-A7BE-1AEAF07177AD}"/>
                    </a:ext>
                  </a:extLst>
                </p:cNvPr>
                <p:cNvSpPr txBox="1">
                  <a:spLocks noChangeArrowheads="1"/>
                </p:cNvSpPr>
                <p:nvPr/>
              </p:nvSpPr>
              <p:spPr bwMode="auto">
                <a:xfrm rot="8473741" flipH="1" flipV="1">
                  <a:off x="4160113" y="2958445"/>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grpSp>
          <p:sp>
            <p:nvSpPr>
              <p:cNvPr id="51" name="Rectangle 50">
                <a:extLst>
                  <a:ext uri="{FF2B5EF4-FFF2-40B4-BE49-F238E27FC236}">
                    <a16:creationId xmlns:a16="http://schemas.microsoft.com/office/drawing/2014/main" id="{0EA88FB3-F8C7-4013-ABDB-DC45F5B5697B}"/>
                  </a:ext>
                </a:extLst>
              </p:cNvPr>
              <p:cNvSpPr/>
              <p:nvPr/>
            </p:nvSpPr>
            <p:spPr>
              <a:xfrm>
                <a:off x="5112559" y="3022192"/>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C</a:t>
                </a:r>
              </a:p>
            </p:txBody>
          </p:sp>
          <p:cxnSp>
            <p:nvCxnSpPr>
              <p:cNvPr id="52" name="Straight Connector 51">
                <a:extLst>
                  <a:ext uri="{FF2B5EF4-FFF2-40B4-BE49-F238E27FC236}">
                    <a16:creationId xmlns:a16="http://schemas.microsoft.com/office/drawing/2014/main" id="{0402E9EE-3A93-444C-A64D-A3D0984432F9}"/>
                  </a:ext>
                </a:extLst>
              </p:cNvPr>
              <p:cNvCxnSpPr>
                <a:cxnSpLocks/>
              </p:cNvCxnSpPr>
              <p:nvPr/>
            </p:nvCxnSpPr>
            <p:spPr>
              <a:xfrm rot="16200000" flipV="1">
                <a:off x="5094436" y="3097007"/>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27E7A0-330A-49B9-8793-B7C4060AFD85}"/>
                  </a:ext>
                </a:extLst>
              </p:cNvPr>
              <p:cNvCxnSpPr>
                <a:cxnSpLocks/>
              </p:cNvCxnSpPr>
              <p:nvPr/>
            </p:nvCxnSpPr>
            <p:spPr>
              <a:xfrm rot="16200000" flipV="1">
                <a:off x="5094436" y="3145126"/>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56D88B3-FDC0-4168-A7AC-3103C3C5B9F4}"/>
                </a:ext>
              </a:extLst>
            </p:cNvPr>
            <p:cNvGrpSpPr/>
            <p:nvPr/>
          </p:nvGrpSpPr>
          <p:grpSpPr>
            <a:xfrm>
              <a:off x="6078868" y="2721627"/>
              <a:ext cx="1096953" cy="507706"/>
              <a:chOff x="6078868" y="2721627"/>
              <a:chExt cx="1096953" cy="507706"/>
            </a:xfrm>
          </p:grpSpPr>
          <p:grpSp>
            <p:nvGrpSpPr>
              <p:cNvPr id="55" name="Group 54">
                <a:extLst>
                  <a:ext uri="{FF2B5EF4-FFF2-40B4-BE49-F238E27FC236}">
                    <a16:creationId xmlns:a16="http://schemas.microsoft.com/office/drawing/2014/main" id="{F9BD7F7A-083E-48D0-983A-EACD8352C36E}"/>
                  </a:ext>
                </a:extLst>
              </p:cNvPr>
              <p:cNvGrpSpPr/>
              <p:nvPr/>
            </p:nvGrpSpPr>
            <p:grpSpPr>
              <a:xfrm>
                <a:off x="6078868" y="2721627"/>
                <a:ext cx="1096953" cy="423219"/>
                <a:chOff x="4722073" y="2968665"/>
                <a:chExt cx="1096953" cy="423219"/>
              </a:xfrm>
            </p:grpSpPr>
            <p:grpSp>
              <p:nvGrpSpPr>
                <p:cNvPr id="56" name="Group 55">
                  <a:extLst>
                    <a:ext uri="{FF2B5EF4-FFF2-40B4-BE49-F238E27FC236}">
                      <a16:creationId xmlns:a16="http://schemas.microsoft.com/office/drawing/2014/main" id="{E89FE376-EE84-4E6D-A67A-1849DBC02E16}"/>
                    </a:ext>
                  </a:extLst>
                </p:cNvPr>
                <p:cNvGrpSpPr/>
                <p:nvPr/>
              </p:nvGrpSpPr>
              <p:grpSpPr>
                <a:xfrm>
                  <a:off x="4722073" y="2968665"/>
                  <a:ext cx="1096953" cy="423219"/>
                  <a:chOff x="3320666" y="2736008"/>
                  <a:chExt cx="1096953" cy="423219"/>
                </a:xfrm>
              </p:grpSpPr>
              <p:sp>
                <p:nvSpPr>
                  <p:cNvPr id="60" name="Rectangle 59">
                    <a:extLst>
                      <a:ext uri="{FF2B5EF4-FFF2-40B4-BE49-F238E27FC236}">
                        <a16:creationId xmlns:a16="http://schemas.microsoft.com/office/drawing/2014/main" id="{E7AF172C-026C-447F-B54C-B81A58690561}"/>
                      </a:ext>
                    </a:extLst>
                  </p:cNvPr>
                  <p:cNvSpPr/>
                  <p:nvPr/>
                </p:nvSpPr>
                <p:spPr>
                  <a:xfrm>
                    <a:off x="3320666" y="278953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H</a:t>
                    </a:r>
                  </a:p>
                </p:txBody>
              </p:sp>
              <p:sp>
                <p:nvSpPr>
                  <p:cNvPr id="61" name="Rectangle 60">
                    <a:extLst>
                      <a:ext uri="{FF2B5EF4-FFF2-40B4-BE49-F238E27FC236}">
                        <a16:creationId xmlns:a16="http://schemas.microsoft.com/office/drawing/2014/main" id="{04597B0C-C74C-4D26-855F-C0C3C1CDF399}"/>
                      </a:ext>
                    </a:extLst>
                  </p:cNvPr>
                  <p:cNvSpPr/>
                  <p:nvPr/>
                </p:nvSpPr>
                <p:spPr>
                  <a:xfrm>
                    <a:off x="4115994" y="278989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H</a:t>
                    </a:r>
                  </a:p>
                </p:txBody>
              </p:sp>
              <p:cxnSp>
                <p:nvCxnSpPr>
                  <p:cNvPr id="63" name="Straight Connector 62">
                    <a:extLst>
                      <a:ext uri="{FF2B5EF4-FFF2-40B4-BE49-F238E27FC236}">
                        <a16:creationId xmlns:a16="http://schemas.microsoft.com/office/drawing/2014/main" id="{B3C64809-6E93-43AE-9D85-F11F1B5EC34D}"/>
                      </a:ext>
                    </a:extLst>
                  </p:cNvPr>
                  <p:cNvCxnSpPr>
                    <a:cxnSpLocks/>
                  </p:cNvCxnSpPr>
                  <p:nvPr/>
                </p:nvCxnSpPr>
                <p:spPr>
                  <a:xfrm rot="16200000" flipV="1">
                    <a:off x="4103980" y="2886699"/>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C51E404-EE12-4B07-9E60-4BB1FF652376}"/>
                      </a:ext>
                    </a:extLst>
                  </p:cNvPr>
                  <p:cNvSpPr txBox="1">
                    <a:spLocks noChangeArrowheads="1"/>
                  </p:cNvSpPr>
                  <p:nvPr/>
                </p:nvSpPr>
                <p:spPr bwMode="auto">
                  <a:xfrm flipH="1">
                    <a:off x="3661973" y="2736008"/>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grpSp>
            <p:sp>
              <p:nvSpPr>
                <p:cNvPr id="57" name="Rectangle 56">
                  <a:extLst>
                    <a:ext uri="{FF2B5EF4-FFF2-40B4-BE49-F238E27FC236}">
                      <a16:creationId xmlns:a16="http://schemas.microsoft.com/office/drawing/2014/main" id="{DF0BA2BC-D280-4C96-9C92-FEBF6176E5BF}"/>
                    </a:ext>
                  </a:extLst>
                </p:cNvPr>
                <p:cNvSpPr/>
                <p:nvPr/>
              </p:nvSpPr>
              <p:spPr>
                <a:xfrm>
                  <a:off x="5112559" y="3022192"/>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O</a:t>
                  </a:r>
                </a:p>
              </p:txBody>
            </p:sp>
            <p:cxnSp>
              <p:nvCxnSpPr>
                <p:cNvPr id="59" name="Straight Connector 58">
                  <a:extLst>
                    <a:ext uri="{FF2B5EF4-FFF2-40B4-BE49-F238E27FC236}">
                      <a16:creationId xmlns:a16="http://schemas.microsoft.com/office/drawing/2014/main" id="{CD7AAB76-4F25-4CC0-B2AE-58B8712F79FF}"/>
                    </a:ext>
                  </a:extLst>
                </p:cNvPr>
                <p:cNvCxnSpPr>
                  <a:cxnSpLocks/>
                </p:cNvCxnSpPr>
                <p:nvPr/>
              </p:nvCxnSpPr>
              <p:spPr>
                <a:xfrm rot="16200000" flipV="1">
                  <a:off x="5094436" y="3122901"/>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9FFBD3C0-C32D-4D47-88DA-E8CDBA2A9573}"/>
                  </a:ext>
                </a:extLst>
              </p:cNvPr>
              <p:cNvSpPr txBox="1">
                <a:spLocks noChangeArrowheads="1"/>
              </p:cNvSpPr>
              <p:nvPr/>
            </p:nvSpPr>
            <p:spPr bwMode="auto">
              <a:xfrm flipH="1">
                <a:off x="6430281" y="2962465"/>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grpSp>
        <p:grpSp>
          <p:nvGrpSpPr>
            <p:cNvPr id="70" name="Group 69">
              <a:extLst>
                <a:ext uri="{FF2B5EF4-FFF2-40B4-BE49-F238E27FC236}">
                  <a16:creationId xmlns:a16="http://schemas.microsoft.com/office/drawing/2014/main" id="{6BDAC6F4-19E2-4A9A-AA9E-A2C38308B6AF}"/>
                </a:ext>
              </a:extLst>
            </p:cNvPr>
            <p:cNvGrpSpPr/>
            <p:nvPr/>
          </p:nvGrpSpPr>
          <p:grpSpPr>
            <a:xfrm>
              <a:off x="6059725" y="3264137"/>
              <a:ext cx="1096953" cy="507706"/>
              <a:chOff x="6078868" y="2721627"/>
              <a:chExt cx="1096953" cy="507706"/>
            </a:xfrm>
          </p:grpSpPr>
          <p:grpSp>
            <p:nvGrpSpPr>
              <p:cNvPr id="71" name="Group 70">
                <a:extLst>
                  <a:ext uri="{FF2B5EF4-FFF2-40B4-BE49-F238E27FC236}">
                    <a16:creationId xmlns:a16="http://schemas.microsoft.com/office/drawing/2014/main" id="{12090CB9-8A14-42D8-968D-C09284358141}"/>
                  </a:ext>
                </a:extLst>
              </p:cNvPr>
              <p:cNvGrpSpPr/>
              <p:nvPr/>
            </p:nvGrpSpPr>
            <p:grpSpPr>
              <a:xfrm>
                <a:off x="6078868" y="2721627"/>
                <a:ext cx="1096953" cy="423219"/>
                <a:chOff x="4722073" y="2968665"/>
                <a:chExt cx="1096953" cy="423219"/>
              </a:xfrm>
            </p:grpSpPr>
            <p:grpSp>
              <p:nvGrpSpPr>
                <p:cNvPr id="73" name="Group 72">
                  <a:extLst>
                    <a:ext uri="{FF2B5EF4-FFF2-40B4-BE49-F238E27FC236}">
                      <a16:creationId xmlns:a16="http://schemas.microsoft.com/office/drawing/2014/main" id="{7BA95B75-EAA1-4B7C-B28A-C23D22EF1ECA}"/>
                    </a:ext>
                  </a:extLst>
                </p:cNvPr>
                <p:cNvGrpSpPr/>
                <p:nvPr/>
              </p:nvGrpSpPr>
              <p:grpSpPr>
                <a:xfrm>
                  <a:off x="4722073" y="2968665"/>
                  <a:ext cx="1096953" cy="423219"/>
                  <a:chOff x="3320666" y="2736008"/>
                  <a:chExt cx="1096953" cy="423219"/>
                </a:xfrm>
              </p:grpSpPr>
              <p:sp>
                <p:nvSpPr>
                  <p:cNvPr id="76" name="Rectangle 75">
                    <a:extLst>
                      <a:ext uri="{FF2B5EF4-FFF2-40B4-BE49-F238E27FC236}">
                        <a16:creationId xmlns:a16="http://schemas.microsoft.com/office/drawing/2014/main" id="{5CA82DA4-066B-4213-B705-CD7AA24E6F9C}"/>
                      </a:ext>
                    </a:extLst>
                  </p:cNvPr>
                  <p:cNvSpPr/>
                  <p:nvPr/>
                </p:nvSpPr>
                <p:spPr>
                  <a:xfrm>
                    <a:off x="3320666" y="278953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H</a:t>
                    </a:r>
                  </a:p>
                </p:txBody>
              </p:sp>
              <p:sp>
                <p:nvSpPr>
                  <p:cNvPr id="77" name="Rectangle 76">
                    <a:extLst>
                      <a:ext uri="{FF2B5EF4-FFF2-40B4-BE49-F238E27FC236}">
                        <a16:creationId xmlns:a16="http://schemas.microsoft.com/office/drawing/2014/main" id="{D2549BAB-EBE7-4F10-8608-4EE80471097A}"/>
                      </a:ext>
                    </a:extLst>
                  </p:cNvPr>
                  <p:cNvSpPr/>
                  <p:nvPr/>
                </p:nvSpPr>
                <p:spPr>
                  <a:xfrm>
                    <a:off x="4115994" y="2789895"/>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H</a:t>
                    </a:r>
                  </a:p>
                </p:txBody>
              </p:sp>
              <p:cxnSp>
                <p:nvCxnSpPr>
                  <p:cNvPr id="78" name="Straight Connector 77">
                    <a:extLst>
                      <a:ext uri="{FF2B5EF4-FFF2-40B4-BE49-F238E27FC236}">
                        <a16:creationId xmlns:a16="http://schemas.microsoft.com/office/drawing/2014/main" id="{C3636FAA-6BCC-40C2-9454-4A6C3A4C9FF8}"/>
                      </a:ext>
                    </a:extLst>
                  </p:cNvPr>
                  <p:cNvCxnSpPr>
                    <a:cxnSpLocks/>
                  </p:cNvCxnSpPr>
                  <p:nvPr/>
                </p:nvCxnSpPr>
                <p:spPr>
                  <a:xfrm rot="16200000" flipV="1">
                    <a:off x="4103980" y="2886699"/>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9C11E686-53AA-4AA0-9721-C8CC27D52A25}"/>
                      </a:ext>
                    </a:extLst>
                  </p:cNvPr>
                  <p:cNvSpPr txBox="1">
                    <a:spLocks noChangeArrowheads="1"/>
                  </p:cNvSpPr>
                  <p:nvPr/>
                </p:nvSpPr>
                <p:spPr bwMode="auto">
                  <a:xfrm flipH="1">
                    <a:off x="3661973" y="2736008"/>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grpSp>
            <p:sp>
              <p:nvSpPr>
                <p:cNvPr id="74" name="Rectangle 73">
                  <a:extLst>
                    <a:ext uri="{FF2B5EF4-FFF2-40B4-BE49-F238E27FC236}">
                      <a16:creationId xmlns:a16="http://schemas.microsoft.com/office/drawing/2014/main" id="{02511623-0D7B-4D36-9D69-99EAC3DA6D01}"/>
                    </a:ext>
                  </a:extLst>
                </p:cNvPr>
                <p:cNvSpPr/>
                <p:nvPr/>
              </p:nvSpPr>
              <p:spPr>
                <a:xfrm>
                  <a:off x="5112559" y="3022192"/>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O</a:t>
                  </a:r>
                </a:p>
              </p:txBody>
            </p:sp>
            <p:cxnSp>
              <p:nvCxnSpPr>
                <p:cNvPr id="75" name="Straight Connector 74">
                  <a:extLst>
                    <a:ext uri="{FF2B5EF4-FFF2-40B4-BE49-F238E27FC236}">
                      <a16:creationId xmlns:a16="http://schemas.microsoft.com/office/drawing/2014/main" id="{E2DBBB19-00D1-4EFB-B13D-71881B025A5B}"/>
                    </a:ext>
                  </a:extLst>
                </p:cNvPr>
                <p:cNvCxnSpPr>
                  <a:cxnSpLocks/>
                </p:cNvCxnSpPr>
                <p:nvPr/>
              </p:nvCxnSpPr>
              <p:spPr>
                <a:xfrm rot="16200000" flipV="1">
                  <a:off x="5094436" y="3122901"/>
                  <a:ext cx="0" cy="195840"/>
                </a:xfrm>
                <a:prstGeom prst="line">
                  <a:avLst/>
                </a:prstGeom>
                <a:ln w="19050">
                  <a:solidFill>
                    <a:srgbClr val="E47588"/>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20D714F3-8923-4E2A-A436-F53CE42A0656}"/>
                  </a:ext>
                </a:extLst>
              </p:cNvPr>
              <p:cNvSpPr txBox="1">
                <a:spLocks noChangeArrowheads="1"/>
              </p:cNvSpPr>
              <p:nvPr/>
            </p:nvSpPr>
            <p:spPr bwMode="auto">
              <a:xfrm flipH="1">
                <a:off x="6430281" y="2962465"/>
                <a:ext cx="448905" cy="266868"/>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400" b="1" dirty="0">
                    <a:solidFill>
                      <a:srgbClr val="E47588"/>
                    </a:solidFill>
                    <a:latin typeface="Gill Sans MT" panose="020B0502020104020203" pitchFamily="34" charset="0"/>
                  </a:rPr>
                  <a:t>••</a:t>
                </a:r>
              </a:p>
            </p:txBody>
          </p:sp>
        </p:grpSp>
        <p:sp>
          <p:nvSpPr>
            <p:cNvPr id="80" name="Rectangle 79">
              <a:extLst>
                <a:ext uri="{FF2B5EF4-FFF2-40B4-BE49-F238E27FC236}">
                  <a16:creationId xmlns:a16="http://schemas.microsoft.com/office/drawing/2014/main" id="{93A0B231-A2BE-422A-A05B-B824D5AC2A1A}"/>
                </a:ext>
              </a:extLst>
            </p:cNvPr>
            <p:cNvSpPr/>
            <p:nvPr/>
          </p:nvSpPr>
          <p:spPr>
            <a:xfrm>
              <a:off x="5876447" y="3032921"/>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a:t>
              </a:r>
            </a:p>
          </p:txBody>
        </p:sp>
        <p:sp>
          <p:nvSpPr>
            <p:cNvPr id="81" name="Rectangle 80">
              <a:extLst>
                <a:ext uri="{FF2B5EF4-FFF2-40B4-BE49-F238E27FC236}">
                  <a16:creationId xmlns:a16="http://schemas.microsoft.com/office/drawing/2014/main" id="{CB9120C3-526F-489E-8BFA-0501FBB2D41C}"/>
                </a:ext>
              </a:extLst>
            </p:cNvPr>
            <p:cNvSpPr/>
            <p:nvPr/>
          </p:nvSpPr>
          <p:spPr>
            <a:xfrm>
              <a:off x="2977481" y="3047857"/>
              <a:ext cx="301625" cy="369332"/>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a:t>
              </a: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2D65ABEE-EDCB-471A-87CD-6257CEBFB789}"/>
                    </a:ext>
                  </a:extLst>
                </p:cNvPr>
                <p:cNvSpPr/>
                <p:nvPr/>
              </p:nvSpPr>
              <p:spPr>
                <a:xfrm>
                  <a:off x="4044407" y="2919134"/>
                  <a:ext cx="301625" cy="553998"/>
                </a:xfrm>
                <a:prstGeom prst="rect">
                  <a:avLst/>
                </a:prstGeom>
              </p:spPr>
              <p:txBody>
                <a:bodyPr wrap="square">
                  <a:spAutoFit/>
                </a:bodyPr>
                <a:lstStyle/>
                <a:p>
                  <a:pPr eaLnBrk="0" hangingPunct="0">
                    <a:buClr>
                      <a:srgbClr val="000000"/>
                    </a:buClr>
                    <a:buSzPct val="100000"/>
                  </a:pPr>
                  <a14:m>
                    <m:oMathPara xmlns:m="http://schemas.openxmlformats.org/officeDocument/2006/math">
                      <m:oMathParaPr>
                        <m:jc m:val="centerGroup"/>
                      </m:oMathParaPr>
                      <m:oMath xmlns:m="http://schemas.openxmlformats.org/officeDocument/2006/math">
                        <m:r>
                          <a:rPr lang="en-US" altLang="en-US" sz="3000" i="1" dirty="0" smtClean="0">
                            <a:solidFill>
                              <a:srgbClr val="E47588"/>
                            </a:solidFill>
                            <a:latin typeface="Cambria Math" panose="02040503050406030204" pitchFamily="18" charset="0"/>
                            <a:ea typeface="Cambria Math" panose="02040503050406030204" pitchFamily="18" charset="0"/>
                            <a:cs typeface="Times New Roman" pitchFamily="18" charset="0"/>
                          </a:rPr>
                          <m:t>⟶</m:t>
                        </m:r>
                      </m:oMath>
                    </m:oMathPara>
                  </a14:m>
                  <a:endParaRPr lang="en-US" altLang="en-US" sz="3000" dirty="0">
                    <a:solidFill>
                      <a:srgbClr val="E47588"/>
                    </a:solidFill>
                    <a:latin typeface="Gill Sans MT" panose="020B0502020104020203" pitchFamily="34" charset="0"/>
                    <a:ea typeface="MS PGothic" pitchFamily="34" charset="-128"/>
                    <a:cs typeface="Times New Roman" pitchFamily="18" charset="0"/>
                  </a:endParaRPr>
                </a:p>
              </p:txBody>
            </p:sp>
          </mc:Choice>
          <mc:Fallback xmlns="">
            <p:sp>
              <p:nvSpPr>
                <p:cNvPr id="82" name="Rectangle 81">
                  <a:extLst>
                    <a:ext uri="{FF2B5EF4-FFF2-40B4-BE49-F238E27FC236}">
                      <a16:creationId xmlns:a16="http://schemas.microsoft.com/office/drawing/2014/main" id="{2D65ABEE-EDCB-471A-87CD-6257CEBFB789}"/>
                    </a:ext>
                  </a:extLst>
                </p:cNvPr>
                <p:cNvSpPr>
                  <a:spLocks noRot="1" noChangeAspect="1" noMove="1" noResize="1" noEditPoints="1" noAdjustHandles="1" noChangeArrowheads="1" noChangeShapeType="1" noTextEdit="1"/>
                </p:cNvSpPr>
                <p:nvPr/>
              </p:nvSpPr>
              <p:spPr>
                <a:xfrm>
                  <a:off x="4044407" y="2919134"/>
                  <a:ext cx="301625" cy="553998"/>
                </a:xfrm>
                <a:prstGeom prst="rect">
                  <a:avLst/>
                </a:prstGeom>
                <a:blipFill>
                  <a:blip r:embed="rId3"/>
                  <a:stretch>
                    <a:fillRect r="-72000"/>
                  </a:stretch>
                </a:blipFill>
              </p:spPr>
              <p:txBody>
                <a:bodyPr/>
                <a:lstStyle/>
                <a:p>
                  <a:r>
                    <a:rPr lang="en-US">
                      <a:noFill/>
                    </a:rPr>
                    <a:t> </a:t>
                  </a:r>
                </a:p>
              </p:txBody>
            </p:sp>
          </mc:Fallback>
        </mc:AlternateContent>
      </p:grpSp>
      <p:sp>
        <p:nvSpPr>
          <p:cNvPr id="84" name="Rectangle 83">
            <a:extLst>
              <a:ext uri="{FF2B5EF4-FFF2-40B4-BE49-F238E27FC236}">
                <a16:creationId xmlns:a16="http://schemas.microsoft.com/office/drawing/2014/main" id="{229C5DB2-FD69-4A2B-8C0D-2A0F149C947B}"/>
              </a:ext>
            </a:extLst>
          </p:cNvPr>
          <p:cNvSpPr/>
          <p:nvPr/>
        </p:nvSpPr>
        <p:spPr>
          <a:xfrm>
            <a:off x="0" y="3770401"/>
            <a:ext cx="9144000" cy="2308324"/>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4 C–H bonds (CH</a:t>
            </a:r>
            <a:r>
              <a:rPr lang="en-US" altLang="en-US" baseline="-25000" dirty="0">
                <a:solidFill>
                  <a:srgbClr val="E47588"/>
                </a:solidFill>
                <a:latin typeface="Gill Sans MT" panose="020B0502020104020203" pitchFamily="34" charset="0"/>
                <a:ea typeface="MS PGothic" pitchFamily="34" charset="-128"/>
                <a:cs typeface="Times New Roman" pitchFamily="18" charset="0"/>
              </a:rPr>
              <a:t>4</a:t>
            </a:r>
            <a:r>
              <a:rPr lang="en-US" altLang="en-US" dirty="0">
                <a:solidFill>
                  <a:srgbClr val="E47588"/>
                </a:solidFill>
                <a:latin typeface="Gill Sans MT" panose="020B0502020104020203" pitchFamily="34" charset="0"/>
                <a:ea typeface="MS PGothic" pitchFamily="34" charset="-128"/>
                <a:cs typeface="Times New Roman" pitchFamily="18" charset="0"/>
              </a:rPr>
              <a:t>) must be broken and 2 O=O bonds (O</a:t>
            </a:r>
            <a:r>
              <a:rPr lang="en-US" altLang="en-US" baseline="-25000" dirty="0">
                <a:solidFill>
                  <a:srgbClr val="E47588"/>
                </a:solidFill>
                <a:latin typeface="Gill Sans MT" panose="020B0502020104020203" pitchFamily="34" charset="0"/>
                <a:ea typeface="MS PGothic" pitchFamily="34" charset="-128"/>
                <a:cs typeface="Times New Roman" pitchFamily="18" charset="0"/>
              </a:rPr>
              <a:t>2</a:t>
            </a:r>
            <a:r>
              <a:rPr lang="en-US" altLang="en-US" dirty="0">
                <a:solidFill>
                  <a:srgbClr val="E47588"/>
                </a:solidFill>
                <a:latin typeface="Gill Sans MT" panose="020B0502020104020203" pitchFamily="34" charset="0"/>
                <a:ea typeface="MS PGothic" pitchFamily="34" charset="-128"/>
                <a:cs typeface="Times New Roman" pitchFamily="18" charset="0"/>
              </a:rPr>
              <a:t>) must be broken. There are then two C=O bonds (CO</a:t>
            </a:r>
            <a:r>
              <a:rPr lang="en-US" altLang="en-US" baseline="-25000" dirty="0">
                <a:solidFill>
                  <a:srgbClr val="E47588"/>
                </a:solidFill>
                <a:latin typeface="Gill Sans MT" panose="020B0502020104020203" pitchFamily="34" charset="0"/>
                <a:ea typeface="MS PGothic" pitchFamily="34" charset="-128"/>
                <a:cs typeface="Times New Roman" pitchFamily="18" charset="0"/>
              </a:rPr>
              <a:t>2</a:t>
            </a:r>
            <a:r>
              <a:rPr lang="en-US" altLang="en-US" dirty="0">
                <a:solidFill>
                  <a:srgbClr val="E47588"/>
                </a:solidFill>
                <a:latin typeface="Gill Sans MT" panose="020B0502020104020203" pitchFamily="34" charset="0"/>
                <a:ea typeface="MS PGothic" pitchFamily="34" charset="-128"/>
                <a:cs typeface="Times New Roman" pitchFamily="18" charset="0"/>
              </a:rPr>
              <a:t>) formed and 4 H–O bonds (H</a:t>
            </a:r>
            <a:r>
              <a:rPr lang="en-US" altLang="en-US" baseline="-25000" dirty="0">
                <a:solidFill>
                  <a:srgbClr val="E47588"/>
                </a:solidFill>
                <a:latin typeface="Gill Sans MT" panose="020B0502020104020203" pitchFamily="34" charset="0"/>
                <a:ea typeface="MS PGothic" pitchFamily="34" charset="-128"/>
                <a:cs typeface="Times New Roman" pitchFamily="18" charset="0"/>
              </a:rPr>
              <a:t>2</a:t>
            </a:r>
            <a:r>
              <a:rPr lang="en-US" altLang="en-US" dirty="0">
                <a:solidFill>
                  <a:srgbClr val="E47588"/>
                </a:solidFill>
                <a:latin typeface="Gill Sans MT" panose="020B0502020104020203" pitchFamily="34" charset="0"/>
                <a:ea typeface="MS PGothic" pitchFamily="34" charset="-128"/>
                <a:cs typeface="Times New Roman" pitchFamily="18" charset="0"/>
              </a:rPr>
              <a:t>O) formed.</a:t>
            </a:r>
            <a:r>
              <a:rPr lang="en-US" altLang="en-US" dirty="0">
                <a:solidFill>
                  <a:srgbClr val="000000"/>
                </a:solidFill>
                <a:latin typeface="Times New Roman" pitchFamily="18" charset="0"/>
                <a:ea typeface="MS PGothic" pitchFamily="34" charset="-128"/>
                <a:cs typeface="Times New Roman" pitchFamily="18" charset="0"/>
              </a:rPr>
              <a:t> </a:t>
            </a:r>
          </a:p>
          <a:p>
            <a:pPr eaLnBrk="0" hangingPunct="0">
              <a:buClr>
                <a:srgbClr val="000000"/>
              </a:buClr>
              <a:buSzPct val="100000"/>
            </a:pPr>
            <a:endParaRPr lang="en-US" altLang="en-US" dirty="0">
              <a:solidFill>
                <a:srgbClr val="E47588"/>
              </a:solidFill>
              <a:latin typeface="Gill Sans MT" panose="020B0502020104020203" pitchFamily="34" charset="0"/>
              <a:ea typeface="MS PGothic" pitchFamily="34" charset="-128"/>
              <a:cs typeface="Times New Roman" pitchFamily="18" charset="0"/>
            </a:endParaRPr>
          </a:p>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Bond enthalpies: </a:t>
            </a:r>
          </a:p>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414 kJ/mol (C–H)</a:t>
            </a:r>
          </a:p>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498.7 kJ/mol (O=O)</a:t>
            </a:r>
          </a:p>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799 kJ/mol (C=O) </a:t>
            </a:r>
          </a:p>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cs typeface="Times New Roman" pitchFamily="18" charset="0"/>
              </a:rPr>
              <a:t>460 kJ/mol (H–O)</a:t>
            </a:r>
            <a:endParaRPr lang="en-US" altLang="en-US" dirty="0">
              <a:solidFill>
                <a:srgbClr val="E47588"/>
              </a:solidFill>
              <a:latin typeface="Gill Sans MT" panose="020B0502020104020203" pitchFamily="34" charset="0"/>
              <a:cs typeface="Times New Roman" pitchFamily="18" charset="0"/>
            </a:endParaRPr>
          </a:p>
        </p:txBody>
      </p:sp>
      <p:sp>
        <p:nvSpPr>
          <p:cNvPr id="85" name="TextBox 4">
            <a:extLst>
              <a:ext uri="{FF2B5EF4-FFF2-40B4-BE49-F238E27FC236}">
                <a16:creationId xmlns:a16="http://schemas.microsoft.com/office/drawing/2014/main" id="{F2223C93-DF8D-4B27-B088-5014E0E664BE}"/>
              </a:ext>
            </a:extLst>
          </p:cNvPr>
          <p:cNvSpPr txBox="1">
            <a:spLocks noChangeArrowheads="1"/>
          </p:cNvSpPr>
          <p:nvPr/>
        </p:nvSpPr>
        <p:spPr bwMode="auto">
          <a:xfrm>
            <a:off x="2494378" y="5198603"/>
            <a:ext cx="6586937"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rgbClr val="E47588"/>
                </a:solidFill>
                <a:latin typeface="Gill Sans MT" panose="020B0502020104020203" pitchFamily="34" charset="0"/>
                <a:ea typeface="MS PGothic" pitchFamily="34" charset="-128"/>
                <a:cs typeface="Times New Roman" pitchFamily="18" charset="0"/>
              </a:rPr>
              <a:t>[4(414 kJ/mol) + 2(498.7 kJ/mol)] – [2(799 kJ/mol) + 4(460 kJ/mol)] </a:t>
            </a:r>
          </a:p>
          <a:p>
            <a:pPr eaLnBrk="0" hangingPunct="0">
              <a:buClr>
                <a:srgbClr val="000000"/>
              </a:buClr>
              <a:buSzPct val="100000"/>
              <a:buFont typeface="Arial" pitchFamily="34" charset="0"/>
              <a:buNone/>
            </a:pPr>
            <a:r>
              <a:rPr lang="en-US" altLang="en-US" dirty="0">
                <a:solidFill>
                  <a:srgbClr val="E47588"/>
                </a:solidFill>
                <a:latin typeface="Gill Sans MT" panose="020B0502020104020203" pitchFamily="34" charset="0"/>
                <a:ea typeface="MS PGothic" pitchFamily="34" charset="-128"/>
                <a:cs typeface="Times New Roman" pitchFamily="18" charset="0"/>
              </a:rPr>
              <a:t>= –785 kJ/mol</a:t>
            </a:r>
            <a:endParaRPr lang="en-US" altLang="en-US" dirty="0">
              <a:solidFill>
                <a:srgbClr val="E47588"/>
              </a:solidFill>
              <a:latin typeface="Gill Sans MT" panose="020B0502020104020203" pitchFamily="34" charset="0"/>
              <a:ea typeface="MS PGothic" pitchFamily="34" charset="-128"/>
            </a:endParaRPr>
          </a:p>
        </p:txBody>
      </p:sp>
    </p:spTree>
    <p:extLst>
      <p:ext uri="{BB962C8B-B14F-4D97-AF65-F5344CB8AC3E}">
        <p14:creationId xmlns:p14="http://schemas.microsoft.com/office/powerpoint/2010/main" val="18402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6</a:t>
            </a:fld>
            <a:endParaRPr lang="en-US" dirty="0">
              <a:solidFill>
                <a:schemeClr val="bg1"/>
              </a:solidFill>
            </a:endParaRPr>
          </a:p>
        </p:txBody>
      </p:sp>
      <p:sp>
        <p:nvSpPr>
          <p:cNvPr id="8" name="Rectangle 2">
            <a:extLst>
              <a:ext uri="{FF2B5EF4-FFF2-40B4-BE49-F238E27FC236}">
                <a16:creationId xmlns:a16="http://schemas.microsoft.com/office/drawing/2014/main" id="{01FDEDC9-E31C-4DC2-A12A-D4DD40848B72}"/>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Electron Configurations of 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AD39E94A-3134-4B6E-83D6-4C22B6D1F853}"/>
              </a:ext>
            </a:extLst>
          </p:cNvPr>
          <p:cNvSpPr txBox="1">
            <a:spLocks noChangeArrowheads="1"/>
          </p:cNvSpPr>
          <p:nvPr/>
        </p:nvSpPr>
        <p:spPr bwMode="auto">
          <a:xfrm>
            <a:off x="-5269" y="2364292"/>
            <a:ext cx="1830557"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Times New Roman" pitchFamily="18" charset="0"/>
                <a:cs typeface="Times New Roman" pitchFamily="18" charset="0"/>
              </a:rPr>
              <a:t>Na:1s</a:t>
            </a:r>
            <a:r>
              <a:rPr lang="en-US" altLang="en-US" baseline="30000" dirty="0">
                <a:solidFill>
                  <a:schemeClr val="tx1">
                    <a:lumMod val="75000"/>
                    <a:lumOff val="25000"/>
                  </a:schemeClr>
                </a:solidFill>
                <a:latin typeface="Times New Roman" pitchFamily="18" charset="0"/>
                <a:cs typeface="Times New Roman" pitchFamily="18" charset="0"/>
              </a:rPr>
              <a:t>2</a:t>
            </a:r>
            <a:r>
              <a:rPr lang="en-US" altLang="en-US" dirty="0">
                <a:solidFill>
                  <a:schemeClr val="tx1">
                    <a:lumMod val="75000"/>
                    <a:lumOff val="25000"/>
                  </a:schemeClr>
                </a:solidFill>
                <a:latin typeface="Times New Roman" pitchFamily="18" charset="0"/>
                <a:cs typeface="Times New Roman" pitchFamily="18" charset="0"/>
              </a:rPr>
              <a:t>2s</a:t>
            </a:r>
            <a:r>
              <a:rPr lang="en-US" altLang="en-US" baseline="30000" dirty="0">
                <a:solidFill>
                  <a:schemeClr val="tx1">
                    <a:lumMod val="75000"/>
                    <a:lumOff val="25000"/>
                  </a:schemeClr>
                </a:solidFill>
                <a:latin typeface="Times New Roman" pitchFamily="18" charset="0"/>
                <a:cs typeface="Times New Roman" pitchFamily="18" charset="0"/>
              </a:rPr>
              <a:t>2</a:t>
            </a:r>
            <a:r>
              <a:rPr lang="en-US" altLang="en-US" dirty="0">
                <a:solidFill>
                  <a:schemeClr val="tx1">
                    <a:lumMod val="75000"/>
                    <a:lumOff val="25000"/>
                  </a:schemeClr>
                </a:solidFill>
                <a:latin typeface="Times New Roman" pitchFamily="18" charset="0"/>
                <a:cs typeface="Times New Roman" pitchFamily="18" charset="0"/>
              </a:rPr>
              <a:t>2p</a:t>
            </a:r>
            <a:r>
              <a:rPr lang="en-US" altLang="en-US" baseline="30000" dirty="0">
                <a:solidFill>
                  <a:schemeClr val="tx1">
                    <a:lumMod val="75000"/>
                    <a:lumOff val="25000"/>
                  </a:schemeClr>
                </a:solidFill>
                <a:latin typeface="Times New Roman" pitchFamily="18" charset="0"/>
                <a:cs typeface="Times New Roman" pitchFamily="18" charset="0"/>
              </a:rPr>
              <a:t>6</a:t>
            </a:r>
            <a:r>
              <a:rPr lang="en-US" altLang="en-US" dirty="0">
                <a:solidFill>
                  <a:schemeClr val="tx1">
                    <a:lumMod val="75000"/>
                    <a:lumOff val="25000"/>
                  </a:schemeClr>
                </a:solidFill>
                <a:latin typeface="Times New Roman" pitchFamily="18" charset="0"/>
                <a:cs typeface="Times New Roman" pitchFamily="18" charset="0"/>
              </a:rPr>
              <a:t>3s</a:t>
            </a:r>
            <a:r>
              <a:rPr lang="en-US" altLang="en-US" baseline="30000" dirty="0">
                <a:solidFill>
                  <a:schemeClr val="tx1">
                    <a:lumMod val="75000"/>
                    <a:lumOff val="25000"/>
                  </a:schemeClr>
                </a:solidFill>
                <a:latin typeface="Times New Roman" pitchFamily="18" charset="0"/>
                <a:cs typeface="Times New Roman" pitchFamily="18" charset="0"/>
              </a:rPr>
              <a:t>1</a:t>
            </a:r>
            <a:endParaRPr lang="en-US" altLang="en-US" baseline="-25000" dirty="0">
              <a:solidFill>
                <a:schemeClr val="tx1">
                  <a:lumMod val="75000"/>
                  <a:lumOff val="25000"/>
                </a:schemeClr>
              </a:solidFill>
              <a:latin typeface="Times New Roman" pitchFamily="18" charset="0"/>
              <a:cs typeface="Times New Roman" pitchFamily="18" charset="0"/>
            </a:endParaRPr>
          </a:p>
        </p:txBody>
      </p:sp>
      <p:sp>
        <p:nvSpPr>
          <p:cNvPr id="10" name="TextBox 4">
            <a:extLst>
              <a:ext uri="{FF2B5EF4-FFF2-40B4-BE49-F238E27FC236}">
                <a16:creationId xmlns:a16="http://schemas.microsoft.com/office/drawing/2014/main" id="{BBF781AD-96BE-44F8-8A00-C265BC7DEE0C}"/>
              </a:ext>
            </a:extLst>
          </p:cNvPr>
          <p:cNvSpPr txBox="1">
            <a:spLocks noChangeArrowheads="1"/>
          </p:cNvSpPr>
          <p:nvPr/>
        </p:nvSpPr>
        <p:spPr bwMode="auto">
          <a:xfrm>
            <a:off x="2038411" y="2364292"/>
            <a:ext cx="1830557"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Times New Roman" pitchFamily="18" charset="0"/>
                <a:cs typeface="Times New Roman" pitchFamily="18" charset="0"/>
              </a:rPr>
              <a:t>Na</a:t>
            </a:r>
            <a:r>
              <a:rPr lang="en-US" altLang="en-US" baseline="30000" dirty="0">
                <a:solidFill>
                  <a:schemeClr val="tx1">
                    <a:lumMod val="75000"/>
                    <a:lumOff val="25000"/>
                  </a:schemeClr>
                </a:solidFill>
                <a:latin typeface="Times New Roman" pitchFamily="18" charset="0"/>
                <a:cs typeface="Times New Roman" pitchFamily="18" charset="0"/>
              </a:rPr>
              <a:t>+</a:t>
            </a:r>
            <a:r>
              <a:rPr lang="en-US" altLang="en-US" dirty="0">
                <a:solidFill>
                  <a:schemeClr val="tx1">
                    <a:lumMod val="75000"/>
                    <a:lumOff val="25000"/>
                  </a:schemeClr>
                </a:solidFill>
                <a:latin typeface="Times New Roman" pitchFamily="18" charset="0"/>
                <a:cs typeface="Times New Roman" pitchFamily="18" charset="0"/>
              </a:rPr>
              <a:t>:  1s</a:t>
            </a:r>
            <a:r>
              <a:rPr lang="en-US" altLang="en-US" baseline="30000" dirty="0">
                <a:solidFill>
                  <a:schemeClr val="tx1">
                    <a:lumMod val="75000"/>
                    <a:lumOff val="25000"/>
                  </a:schemeClr>
                </a:solidFill>
                <a:latin typeface="Times New Roman" pitchFamily="18" charset="0"/>
                <a:cs typeface="Times New Roman" pitchFamily="18" charset="0"/>
              </a:rPr>
              <a:t>2</a:t>
            </a:r>
            <a:r>
              <a:rPr lang="en-US" altLang="en-US" dirty="0">
                <a:solidFill>
                  <a:schemeClr val="tx1">
                    <a:lumMod val="75000"/>
                    <a:lumOff val="25000"/>
                  </a:schemeClr>
                </a:solidFill>
                <a:latin typeface="Times New Roman" pitchFamily="18" charset="0"/>
                <a:cs typeface="Times New Roman" pitchFamily="18" charset="0"/>
              </a:rPr>
              <a:t>2s</a:t>
            </a:r>
            <a:r>
              <a:rPr lang="en-US" altLang="en-US" baseline="30000" dirty="0">
                <a:solidFill>
                  <a:schemeClr val="tx1">
                    <a:lumMod val="75000"/>
                    <a:lumOff val="25000"/>
                  </a:schemeClr>
                </a:solidFill>
                <a:latin typeface="Times New Roman" pitchFamily="18" charset="0"/>
                <a:cs typeface="Times New Roman" pitchFamily="18" charset="0"/>
              </a:rPr>
              <a:t>2</a:t>
            </a:r>
            <a:r>
              <a:rPr lang="en-US" altLang="en-US" dirty="0">
                <a:solidFill>
                  <a:schemeClr val="tx1">
                    <a:lumMod val="75000"/>
                    <a:lumOff val="25000"/>
                  </a:schemeClr>
                </a:solidFill>
                <a:latin typeface="Times New Roman" pitchFamily="18" charset="0"/>
                <a:cs typeface="Times New Roman" pitchFamily="18" charset="0"/>
              </a:rPr>
              <a:t>2p</a:t>
            </a:r>
            <a:r>
              <a:rPr lang="en-US" altLang="en-US" baseline="30000" dirty="0">
                <a:solidFill>
                  <a:schemeClr val="tx1">
                    <a:lumMod val="75000"/>
                    <a:lumOff val="25000"/>
                  </a:schemeClr>
                </a:solidFill>
                <a:latin typeface="Times New Roman" pitchFamily="18" charset="0"/>
                <a:cs typeface="Times New Roman" pitchFamily="18" charset="0"/>
              </a:rPr>
              <a:t>6</a:t>
            </a:r>
            <a:endParaRPr lang="en-US" altLang="en-US" baseline="-25000" dirty="0">
              <a:solidFill>
                <a:schemeClr val="tx1">
                  <a:lumMod val="75000"/>
                  <a:lumOff val="25000"/>
                </a:schemeClr>
              </a:solidFill>
              <a:latin typeface="Times New Roman" pitchFamily="18" charset="0"/>
              <a:cs typeface="Times New Roman" pitchFamily="18" charset="0"/>
            </a:endParaRPr>
          </a:p>
        </p:txBody>
      </p:sp>
      <p:cxnSp>
        <p:nvCxnSpPr>
          <p:cNvPr id="11" name="Straight Arrow Connector 10">
            <a:extLst>
              <a:ext uri="{FF2B5EF4-FFF2-40B4-BE49-F238E27FC236}">
                <a16:creationId xmlns:a16="http://schemas.microsoft.com/office/drawing/2014/main" id="{C49F88AA-C012-4EB8-993E-B56AA633A5B2}"/>
              </a:ext>
            </a:extLst>
          </p:cNvPr>
          <p:cNvCxnSpPr>
            <a:cxnSpLocks noChangeShapeType="1"/>
          </p:cNvCxnSpPr>
          <p:nvPr/>
        </p:nvCxnSpPr>
        <p:spPr bwMode="auto">
          <a:xfrm flipV="1">
            <a:off x="1579542" y="2570772"/>
            <a:ext cx="477537" cy="794"/>
          </a:xfrm>
          <a:prstGeom prst="straightConnector1">
            <a:avLst/>
          </a:prstGeom>
          <a:noFill/>
          <a:ln w="38100" algn="ctr">
            <a:solidFill>
              <a:schemeClr val="tx1">
                <a:lumMod val="75000"/>
                <a:lumOff val="25000"/>
              </a:schemeClr>
            </a:solidFill>
            <a:round/>
            <a:headEnd/>
            <a:tailEnd type="triangle" w="med" len="med"/>
          </a:ln>
        </p:spPr>
      </p:cxnSp>
      <p:sp>
        <p:nvSpPr>
          <p:cNvPr id="13" name="TextBox 4">
            <a:extLst>
              <a:ext uri="{FF2B5EF4-FFF2-40B4-BE49-F238E27FC236}">
                <a16:creationId xmlns:a16="http://schemas.microsoft.com/office/drawing/2014/main" id="{C32B03E7-5A11-4834-B423-72BE097A117E}"/>
              </a:ext>
            </a:extLst>
          </p:cNvPr>
          <p:cNvSpPr txBox="1">
            <a:spLocks noChangeArrowheads="1"/>
          </p:cNvSpPr>
          <p:nvPr/>
        </p:nvSpPr>
        <p:spPr bwMode="auto">
          <a:xfrm>
            <a:off x="1438768" y="2653245"/>
            <a:ext cx="2706424" cy="584775"/>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sz="1600" dirty="0">
                <a:solidFill>
                  <a:srgbClr val="67AEB6"/>
                </a:solidFill>
                <a:latin typeface="Gill Sans MT" panose="020B0502020104020203" pitchFamily="34" charset="0"/>
                <a:cs typeface="Arial" pitchFamily="34" charset="0"/>
              </a:rPr>
              <a:t>10 electrons total, </a:t>
            </a:r>
            <a:r>
              <a:rPr lang="en-US" altLang="en-US" sz="1600" b="1" dirty="0">
                <a:solidFill>
                  <a:srgbClr val="67AEB6"/>
                </a:solidFill>
                <a:latin typeface="Gill Sans MT" panose="020B0502020104020203" pitchFamily="34" charset="0"/>
                <a:cs typeface="Arial" pitchFamily="34" charset="0"/>
              </a:rPr>
              <a:t>isoelectronic </a:t>
            </a:r>
            <a:r>
              <a:rPr lang="en-US" altLang="en-US" sz="1600" dirty="0">
                <a:solidFill>
                  <a:srgbClr val="67AEB6"/>
                </a:solidFill>
                <a:latin typeface="Gill Sans MT" panose="020B0502020104020203" pitchFamily="34" charset="0"/>
                <a:cs typeface="Arial" pitchFamily="34" charset="0"/>
              </a:rPr>
              <a:t>with Ne</a:t>
            </a:r>
          </a:p>
        </p:txBody>
      </p:sp>
      <p:sp>
        <p:nvSpPr>
          <p:cNvPr id="14" name="TextBox 4">
            <a:extLst>
              <a:ext uri="{FF2B5EF4-FFF2-40B4-BE49-F238E27FC236}">
                <a16:creationId xmlns:a16="http://schemas.microsoft.com/office/drawing/2014/main" id="{4C8F5844-F7D1-499A-8EF9-3E3704E349C5}"/>
              </a:ext>
            </a:extLst>
          </p:cNvPr>
          <p:cNvSpPr txBox="1">
            <a:spLocks noChangeArrowheads="1"/>
          </p:cNvSpPr>
          <p:nvPr/>
        </p:nvSpPr>
        <p:spPr bwMode="auto">
          <a:xfrm>
            <a:off x="-25301" y="3662816"/>
            <a:ext cx="2014757"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Cl: 1s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2s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2p</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r>
              <a:rPr lang="en-US" altLang="en-US" dirty="0">
                <a:solidFill>
                  <a:schemeClr val="tx1">
                    <a:lumMod val="75000"/>
                    <a:lumOff val="25000"/>
                  </a:schemeClr>
                </a:solidFill>
                <a:latin typeface="Gill Sans MT" panose="020B0502020104020203" pitchFamily="34" charset="0"/>
                <a:cs typeface="Times New Roman" pitchFamily="18" charset="0"/>
              </a:rPr>
              <a:t>3s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3p</a:t>
            </a:r>
            <a:r>
              <a:rPr lang="en-US" altLang="en-US" baseline="30000" dirty="0">
                <a:solidFill>
                  <a:schemeClr val="tx1">
                    <a:lumMod val="75000"/>
                    <a:lumOff val="25000"/>
                  </a:schemeClr>
                </a:solidFill>
                <a:latin typeface="Gill Sans MT" panose="020B0502020104020203" pitchFamily="34" charset="0"/>
                <a:cs typeface="Times New Roman" pitchFamily="18" charset="0"/>
              </a:rPr>
              <a:t>5</a:t>
            </a:r>
            <a:endParaRPr lang="en-US" altLang="en-US" baseline="-25000" dirty="0">
              <a:solidFill>
                <a:schemeClr val="tx1">
                  <a:lumMod val="75000"/>
                  <a:lumOff val="25000"/>
                </a:schemeClr>
              </a:solidFill>
              <a:latin typeface="Gill Sans MT" panose="020B0502020104020203" pitchFamily="34" charset="0"/>
              <a:cs typeface="Times New Roman" pitchFamily="18" charset="0"/>
            </a:endParaRPr>
          </a:p>
        </p:txBody>
      </p:sp>
      <p:cxnSp>
        <p:nvCxnSpPr>
          <p:cNvPr id="15" name="Straight Arrow Connector 14">
            <a:extLst>
              <a:ext uri="{FF2B5EF4-FFF2-40B4-BE49-F238E27FC236}">
                <a16:creationId xmlns:a16="http://schemas.microsoft.com/office/drawing/2014/main" id="{7860E0AD-07E9-46E3-9336-6E1CD70271A1}"/>
              </a:ext>
            </a:extLst>
          </p:cNvPr>
          <p:cNvCxnSpPr>
            <a:cxnSpLocks noChangeShapeType="1"/>
          </p:cNvCxnSpPr>
          <p:nvPr/>
        </p:nvCxnSpPr>
        <p:spPr bwMode="auto">
          <a:xfrm>
            <a:off x="1813122" y="3865327"/>
            <a:ext cx="495755" cy="0"/>
          </a:xfrm>
          <a:prstGeom prst="straightConnector1">
            <a:avLst/>
          </a:prstGeom>
          <a:noFill/>
          <a:ln w="38100" algn="ctr">
            <a:solidFill>
              <a:schemeClr val="tx1"/>
            </a:solidFill>
            <a:round/>
            <a:headEnd/>
            <a:tailEnd type="triangle" w="med" len="med"/>
          </a:ln>
        </p:spPr>
      </p:cxnSp>
      <p:sp>
        <p:nvSpPr>
          <p:cNvPr id="16" name="TextBox 4">
            <a:extLst>
              <a:ext uri="{FF2B5EF4-FFF2-40B4-BE49-F238E27FC236}">
                <a16:creationId xmlns:a16="http://schemas.microsoft.com/office/drawing/2014/main" id="{2276DC92-F7AB-4EE9-810E-514A5E19CD12}"/>
              </a:ext>
            </a:extLst>
          </p:cNvPr>
          <p:cNvSpPr txBox="1">
            <a:spLocks noChangeArrowheads="1"/>
          </p:cNvSpPr>
          <p:nvPr/>
        </p:nvSpPr>
        <p:spPr bwMode="auto">
          <a:xfrm>
            <a:off x="2291935" y="3662816"/>
            <a:ext cx="2103541"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Cl</a:t>
            </a:r>
            <a:r>
              <a:rPr lang="en-US" altLang="en-US" baseline="5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1s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2s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2p</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r>
              <a:rPr lang="en-US" altLang="en-US" dirty="0">
                <a:solidFill>
                  <a:schemeClr val="tx1">
                    <a:lumMod val="75000"/>
                    <a:lumOff val="25000"/>
                  </a:schemeClr>
                </a:solidFill>
                <a:latin typeface="Gill Sans MT" panose="020B0502020104020203" pitchFamily="34" charset="0"/>
                <a:cs typeface="Times New Roman" pitchFamily="18" charset="0"/>
              </a:rPr>
              <a:t>3s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3p</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p>
        </p:txBody>
      </p:sp>
      <p:sp>
        <p:nvSpPr>
          <p:cNvPr id="17" name="TextBox 4">
            <a:extLst>
              <a:ext uri="{FF2B5EF4-FFF2-40B4-BE49-F238E27FC236}">
                <a16:creationId xmlns:a16="http://schemas.microsoft.com/office/drawing/2014/main" id="{5DCBF098-D05A-4617-A7DA-2952335B1B6A}"/>
              </a:ext>
            </a:extLst>
          </p:cNvPr>
          <p:cNvSpPr txBox="1">
            <a:spLocks noChangeArrowheads="1"/>
          </p:cNvSpPr>
          <p:nvPr/>
        </p:nvSpPr>
        <p:spPr bwMode="auto">
          <a:xfrm>
            <a:off x="1849158" y="3942271"/>
            <a:ext cx="2706424" cy="584775"/>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pPr>
            <a:r>
              <a:rPr lang="en-US" altLang="en-US" sz="1600" dirty="0">
                <a:solidFill>
                  <a:srgbClr val="67AEB6"/>
                </a:solidFill>
                <a:latin typeface="Gill Sans MT" panose="020B0502020104020203" pitchFamily="34" charset="0"/>
                <a:cs typeface="Arial" pitchFamily="34" charset="0"/>
              </a:rPr>
              <a:t>18 electrons total, </a:t>
            </a:r>
            <a:r>
              <a:rPr lang="en-US" altLang="en-US" sz="1600" b="1" dirty="0">
                <a:solidFill>
                  <a:srgbClr val="67AEB6"/>
                </a:solidFill>
                <a:latin typeface="Gill Sans MT" panose="020B0502020104020203" pitchFamily="34" charset="0"/>
                <a:cs typeface="Arial" pitchFamily="34" charset="0"/>
              </a:rPr>
              <a:t>isoelectronic </a:t>
            </a:r>
            <a:r>
              <a:rPr lang="en-US" altLang="en-US" sz="1600" dirty="0">
                <a:solidFill>
                  <a:srgbClr val="67AEB6"/>
                </a:solidFill>
                <a:latin typeface="Gill Sans MT" panose="020B0502020104020203" pitchFamily="34" charset="0"/>
                <a:cs typeface="Arial" pitchFamily="34" charset="0"/>
              </a:rPr>
              <a:t>with </a:t>
            </a:r>
            <a:r>
              <a:rPr lang="en-US" altLang="en-US" sz="1600" dirty="0" err="1">
                <a:solidFill>
                  <a:srgbClr val="67AEB6"/>
                </a:solidFill>
                <a:latin typeface="Gill Sans MT" panose="020B0502020104020203" pitchFamily="34" charset="0"/>
                <a:cs typeface="Arial" pitchFamily="34" charset="0"/>
              </a:rPr>
              <a:t>Ar</a:t>
            </a:r>
            <a:endParaRPr lang="en-US" altLang="en-US" sz="1600" dirty="0">
              <a:solidFill>
                <a:srgbClr val="67AEB6"/>
              </a:solidFill>
              <a:latin typeface="Gill Sans MT" panose="020B0502020104020203" pitchFamily="34" charset="0"/>
              <a:cs typeface="Arial" pitchFamily="34" charset="0"/>
            </a:endParaRPr>
          </a:p>
        </p:txBody>
      </p:sp>
      <p:sp>
        <p:nvSpPr>
          <p:cNvPr id="18" name="TextBox 4">
            <a:extLst>
              <a:ext uri="{FF2B5EF4-FFF2-40B4-BE49-F238E27FC236}">
                <a16:creationId xmlns:a16="http://schemas.microsoft.com/office/drawing/2014/main" id="{6A1B3266-4FD7-481C-B19C-AC04201EC5FB}"/>
              </a:ext>
            </a:extLst>
          </p:cNvPr>
          <p:cNvSpPr txBox="1">
            <a:spLocks noChangeArrowheads="1"/>
          </p:cNvSpPr>
          <p:nvPr/>
        </p:nvSpPr>
        <p:spPr bwMode="auto">
          <a:xfrm>
            <a:off x="0" y="843161"/>
            <a:ext cx="9143999"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To write the electron configuration of an ion formed by a main group element:</a:t>
            </a:r>
          </a:p>
          <a:p>
            <a:pPr eaLnBrk="0" hangingPunct="0">
              <a:buClr>
                <a:srgbClr val="00B0F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1.  Write the configuration for the atom.</a:t>
            </a:r>
          </a:p>
          <a:p>
            <a:pPr eaLnBrk="0" hangingPunct="0">
              <a:buClr>
                <a:srgbClr val="00B0F0"/>
              </a:buClr>
              <a:buSzPct val="100000"/>
            </a:pPr>
            <a:r>
              <a:rPr lang="en-US" altLang="en-US" sz="1600" dirty="0">
                <a:solidFill>
                  <a:schemeClr val="tx1">
                    <a:lumMod val="75000"/>
                    <a:lumOff val="25000"/>
                  </a:schemeClr>
                </a:solidFill>
                <a:latin typeface="Gill Sans MT" panose="020B0502020104020203" pitchFamily="34" charset="0"/>
                <a:cs typeface="Times New Roman" pitchFamily="18" charset="0"/>
              </a:rPr>
              <a:t>	2.  </a:t>
            </a:r>
            <a:r>
              <a:rPr lang="en-US" altLang="en-US" dirty="0">
                <a:solidFill>
                  <a:schemeClr val="tx1">
                    <a:lumMod val="75000"/>
                    <a:lumOff val="25000"/>
                  </a:schemeClr>
                </a:solidFill>
                <a:latin typeface="Gill Sans MT" panose="020B0502020104020203" pitchFamily="34" charset="0"/>
                <a:cs typeface="Times New Roman" pitchFamily="18" charset="0"/>
              </a:rPr>
              <a:t>Add or remove the appropriate number of electrons. Positive ions, remove electrons; 		    negative ions, add electrons</a:t>
            </a:r>
            <a:endParaRPr lang="en-US" altLang="en-US" b="1" i="1" dirty="0">
              <a:solidFill>
                <a:schemeClr val="tx1">
                  <a:lumMod val="75000"/>
                  <a:lumOff val="25000"/>
                </a:schemeClr>
              </a:solidFill>
              <a:latin typeface="Gill Sans MT" panose="020B0502020104020203" pitchFamily="34" charset="0"/>
              <a:cs typeface="Times New Roman" pitchFamily="18" charset="0"/>
            </a:endParaRPr>
          </a:p>
        </p:txBody>
      </p:sp>
      <mc:AlternateContent xmlns:mc="http://schemas.openxmlformats.org/markup-compatibility/2006" xmlns:a14="http://schemas.microsoft.com/office/drawing/2010/main">
        <mc:Choice Requires="a14">
          <p:sp>
            <p:nvSpPr>
              <p:cNvPr id="19" name="Text Box 22">
                <a:extLst>
                  <a:ext uri="{FF2B5EF4-FFF2-40B4-BE49-F238E27FC236}">
                    <a16:creationId xmlns:a16="http://schemas.microsoft.com/office/drawing/2014/main" id="{0DAA866E-EB42-4857-89D9-B2E210DE5FC4}"/>
                  </a:ext>
                </a:extLst>
              </p:cNvPr>
              <p:cNvSpPr txBox="1">
                <a:spLocks noChangeArrowheads="1"/>
              </p:cNvSpPr>
              <p:nvPr/>
            </p:nvSpPr>
            <p:spPr bwMode="auto">
              <a:xfrm>
                <a:off x="-5270" y="5008244"/>
                <a:ext cx="9149269" cy="1485022"/>
              </a:xfrm>
              <a:prstGeom prst="rect">
                <a:avLst/>
              </a:prstGeom>
              <a:noFill/>
              <a:ln w="9525">
                <a:noFill/>
                <a:miter lim="800000"/>
                <a:headEnd/>
                <a:tailEnd/>
              </a:ln>
            </p:spPr>
            <p:txBody>
              <a:bodyPr wrap="square">
                <a:spAutoFit/>
              </a:bodyPr>
              <a:lstStyle/>
              <a:p>
                <a:pPr defTabSz="914400">
                  <a:spcBef>
                    <a:spcPct val="50000"/>
                  </a:spcBef>
                </a:pPr>
                <a:r>
                  <a:rPr lang="en-US" altLang="en-US" dirty="0">
                    <a:solidFill>
                      <a:schemeClr val="tx1">
                        <a:lumMod val="75000"/>
                        <a:lumOff val="25000"/>
                      </a:schemeClr>
                    </a:solidFill>
                    <a:latin typeface="Gill Sans MT" panose="020B0502020104020203" pitchFamily="34" charset="0"/>
                  </a:rPr>
                  <a:t>Species with identical electron configurations to the  noble gas to the right are called  </a:t>
                </a:r>
                <a:r>
                  <a:rPr lang="en-US" altLang="en-US" b="1" dirty="0">
                    <a:solidFill>
                      <a:srgbClr val="E47588"/>
                    </a:solidFill>
                    <a:latin typeface="Gill Sans MT" panose="020B0502020104020203" pitchFamily="34" charset="0"/>
                  </a:rPr>
                  <a:t>isoelectronic</a:t>
                </a:r>
              </a:p>
              <a:p>
                <a:pPr defTabSz="914400">
                  <a:spcBef>
                    <a:spcPct val="50000"/>
                  </a:spcBef>
                </a:pPr>
                <a:r>
                  <a:rPr lang="en-US" altLang="en-US" dirty="0">
                    <a:solidFill>
                      <a:schemeClr val="tx1">
                        <a:lumMod val="75000"/>
                        <a:lumOff val="25000"/>
                      </a:schemeClr>
                    </a:solidFill>
                    <a:latin typeface="Gill Sans MT" panose="020B0502020104020203" pitchFamily="34" charset="0"/>
                  </a:rPr>
                  <a:t>Common monatomic ions arranged by their positions in the periodic table</a:t>
                </a:r>
              </a:p>
              <a:p>
                <a:pPr defTabSz="914400">
                  <a:spcBef>
                    <a:spcPct val="50000"/>
                  </a:spcBef>
                </a:pPr>
                <a:r>
                  <a:rPr lang="en-US" altLang="en-US" dirty="0">
                    <a:solidFill>
                      <a:schemeClr val="tx1">
                        <a:lumMod val="75000"/>
                        <a:lumOff val="25000"/>
                      </a:schemeClr>
                    </a:solidFill>
                    <a:latin typeface="Gill Sans MT" panose="020B0502020104020203" pitchFamily="34" charset="0"/>
                  </a:rPr>
                  <a:t>	Note that mercury(I) is a </a:t>
                </a:r>
                <a:r>
                  <a:rPr lang="en-US" altLang="en-US" b="1" dirty="0">
                    <a:solidFill>
                      <a:srgbClr val="67AEB6"/>
                    </a:solidFill>
                    <a:latin typeface="Gill Sans MT" panose="020B0502020104020203" pitchFamily="34" charset="0"/>
                  </a:rPr>
                  <a:t>poly</a:t>
                </a:r>
                <a:r>
                  <a:rPr lang="en-US" altLang="en-US" dirty="0">
                    <a:solidFill>
                      <a:schemeClr val="tx1">
                        <a:lumMod val="75000"/>
                        <a:lumOff val="25000"/>
                      </a:schemeClr>
                    </a:solidFill>
                    <a:latin typeface="Gill Sans MT" panose="020B0502020104020203" pitchFamily="34" charset="0"/>
                  </a:rPr>
                  <a:t>atomic ion  ( </a:t>
                </a:r>
                <a14:m>
                  <m:oMath xmlns:m="http://schemas.openxmlformats.org/officeDocument/2006/math">
                    <m:sSubSup>
                      <m:sSubSupPr>
                        <m:ctrlPr>
                          <a:rPr lang="en-US" altLang="en-US" i="1" smtClean="0">
                            <a:solidFill>
                              <a:schemeClr val="tx1">
                                <a:lumMod val="75000"/>
                                <a:lumOff val="25000"/>
                              </a:schemeClr>
                            </a:solidFill>
                            <a:latin typeface="Cambria Math" panose="02040503050406030204" pitchFamily="18" charset="0"/>
                          </a:rPr>
                        </m:ctrlPr>
                      </m:sSubSupPr>
                      <m:e>
                        <m:r>
                          <m:rPr>
                            <m:sty m:val="p"/>
                          </m:rPr>
                          <a:rPr lang="en-US" altLang="en-US" b="0" i="0" smtClean="0">
                            <a:solidFill>
                              <a:schemeClr val="tx1">
                                <a:lumMod val="75000"/>
                                <a:lumOff val="25000"/>
                              </a:schemeClr>
                            </a:solidFill>
                            <a:latin typeface="Cambria Math" panose="02040503050406030204" pitchFamily="18" charset="0"/>
                          </a:rPr>
                          <m:t>Hg</m:t>
                        </m:r>
                      </m:e>
                      <m:sub>
                        <m:r>
                          <a:rPr lang="en-US" altLang="en-US" b="0" i="1" smtClean="0">
                            <a:solidFill>
                              <a:schemeClr val="tx1">
                                <a:lumMod val="75000"/>
                                <a:lumOff val="25000"/>
                              </a:schemeClr>
                            </a:solidFill>
                            <a:latin typeface="Cambria Math" panose="02040503050406030204" pitchFamily="18" charset="0"/>
                          </a:rPr>
                          <m:t>2</m:t>
                        </m:r>
                      </m:sub>
                      <m:sup>
                        <m:r>
                          <a:rPr lang="en-US" altLang="en-US" b="0" i="1" smtClean="0">
                            <a:solidFill>
                              <a:schemeClr val="tx1">
                                <a:lumMod val="75000"/>
                                <a:lumOff val="25000"/>
                              </a:schemeClr>
                            </a:solidFill>
                            <a:latin typeface="Cambria Math" panose="02040503050406030204" pitchFamily="18" charset="0"/>
                          </a:rPr>
                          <m:t>2+</m:t>
                        </m:r>
                      </m:sup>
                    </m:sSubSup>
                  </m:oMath>
                </a14:m>
                <a:r>
                  <a:rPr lang="en-US" altLang="en-US" dirty="0">
                    <a:solidFill>
                      <a:schemeClr val="tx1">
                        <a:lumMod val="75000"/>
                        <a:lumOff val="25000"/>
                      </a:schemeClr>
                    </a:solidFill>
                    <a:latin typeface="Gill Sans MT" panose="020B0502020104020203" pitchFamily="34" charset="0"/>
                  </a:rPr>
                  <a:t> )</a:t>
                </a:r>
              </a:p>
            </p:txBody>
          </p:sp>
        </mc:Choice>
        <mc:Fallback xmlns="">
          <p:sp>
            <p:nvSpPr>
              <p:cNvPr id="19" name="Text Box 22">
                <a:extLst>
                  <a:ext uri="{FF2B5EF4-FFF2-40B4-BE49-F238E27FC236}">
                    <a16:creationId xmlns:a16="http://schemas.microsoft.com/office/drawing/2014/main" id="{0DAA866E-EB42-4857-89D9-B2E210DE5FC4}"/>
                  </a:ext>
                </a:extLst>
              </p:cNvPr>
              <p:cNvSpPr txBox="1">
                <a:spLocks noRot="1" noChangeAspect="1" noMove="1" noResize="1" noEditPoints="1" noAdjustHandles="1" noChangeArrowheads="1" noChangeShapeType="1" noTextEdit="1"/>
              </p:cNvSpPr>
              <p:nvPr/>
            </p:nvSpPr>
            <p:spPr bwMode="auto">
              <a:xfrm>
                <a:off x="-5270" y="5008244"/>
                <a:ext cx="9149269" cy="1485022"/>
              </a:xfrm>
              <a:prstGeom prst="rect">
                <a:avLst/>
              </a:prstGeom>
              <a:blipFill>
                <a:blip r:embed="rId2"/>
                <a:stretch>
                  <a:fillRect l="-533" t="-2469" b="-5761"/>
                </a:stretch>
              </a:blipFill>
              <a:ln w="9525">
                <a:noFill/>
                <a:miter lim="800000"/>
                <a:headEnd/>
                <a:tailEnd/>
              </a:ln>
            </p:spPr>
            <p:txBody>
              <a:bodyPr/>
              <a:lstStyle/>
              <a:p>
                <a:r>
                  <a:rPr lang="en-US">
                    <a:noFill/>
                  </a:rPr>
                  <a:t> </a:t>
                </a:r>
              </a:p>
            </p:txBody>
          </p:sp>
        </mc:Fallback>
      </mc:AlternateContent>
      <p:pic>
        <p:nvPicPr>
          <p:cNvPr id="20" name="Picture 20">
            <a:extLst>
              <a:ext uri="{FF2B5EF4-FFF2-40B4-BE49-F238E27FC236}">
                <a16:creationId xmlns:a16="http://schemas.microsoft.com/office/drawing/2014/main" id="{2BACD316-A8F3-40DE-A3F9-2736807CD67E}"/>
              </a:ext>
            </a:extLst>
          </p:cNvPr>
          <p:cNvPicPr>
            <a:picLocks noChangeAspect="1" noChangeArrowheads="1"/>
          </p:cNvPicPr>
          <p:nvPr/>
        </p:nvPicPr>
        <p:blipFill rotWithShape="1">
          <a:blip r:embed="rId3" cstate="print"/>
          <a:srcRect t="3406"/>
          <a:stretch/>
        </p:blipFill>
        <p:spPr bwMode="auto">
          <a:xfrm>
            <a:off x="4414602" y="2125096"/>
            <a:ext cx="4564750" cy="2326584"/>
          </a:xfrm>
          <a:prstGeom prst="rect">
            <a:avLst/>
          </a:prstGeom>
          <a:noFill/>
          <a:ln w="9525">
            <a:noFill/>
            <a:miter lim="800000"/>
            <a:headEnd/>
            <a:tailEnd/>
          </a:ln>
        </p:spPr>
      </p:pic>
    </p:spTree>
    <p:extLst>
      <p:ext uri="{BB962C8B-B14F-4D97-AF65-F5344CB8AC3E}">
        <p14:creationId xmlns:p14="http://schemas.microsoft.com/office/powerpoint/2010/main" val="259639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60</a:t>
            </a:fld>
            <a:endParaRPr lang="en-US" dirty="0">
              <a:solidFill>
                <a:schemeClr val="bg1"/>
              </a:solidFill>
            </a:endParaRPr>
          </a:p>
        </p:txBody>
      </p:sp>
      <p:sp>
        <p:nvSpPr>
          <p:cNvPr id="8" name="Rectangle 2">
            <a:extLst>
              <a:ext uri="{FF2B5EF4-FFF2-40B4-BE49-F238E27FC236}">
                <a16:creationId xmlns:a16="http://schemas.microsoft.com/office/drawing/2014/main" id="{FBAED4AF-98C9-4146-ADD1-B0AEE407EABE}"/>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Lattice Energy and the Stability of Ionic Compounds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37A82349-1D7D-463C-BE2B-AF90FA3F3FA2}"/>
              </a:ext>
            </a:extLst>
          </p:cNvPr>
          <p:cNvSpPr txBox="1">
            <a:spLocks noChangeArrowheads="1"/>
          </p:cNvSpPr>
          <p:nvPr/>
        </p:nvSpPr>
        <p:spPr bwMode="auto">
          <a:xfrm>
            <a:off x="0" y="1234750"/>
            <a:ext cx="5101839" cy="1338828"/>
          </a:xfrm>
          <a:prstGeom prst="rect">
            <a:avLst/>
          </a:prstGeom>
          <a:noFill/>
          <a:ln w="9525">
            <a:noFill/>
            <a:miter lim="800000"/>
            <a:headEnd/>
            <a:tailEnd/>
          </a:ln>
        </p:spPr>
        <p:txBody>
          <a:bodyPr wrap="square">
            <a:spAutoFit/>
          </a:bodyPr>
          <a:lstStyle/>
          <a:p>
            <a:pPr eaLnBrk="0" hangingPunct="0">
              <a:lnSpc>
                <a:spcPct val="9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47588"/>
                </a:solidFill>
                <a:latin typeface="Gill Sans MT" panose="020B0502020104020203" pitchFamily="34" charset="0"/>
                <a:cs typeface="Times New Roman" pitchFamily="18" charset="0"/>
              </a:rPr>
              <a:t>Born–Haber cycle</a:t>
            </a:r>
            <a:r>
              <a:rPr lang="en-US" altLang="en-US" dirty="0">
                <a:solidFill>
                  <a:srgbClr val="E47588"/>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is a cycle that relates the lattice energy of an ionic compound to quantities that can be measured.</a:t>
            </a:r>
          </a:p>
          <a:p>
            <a:pPr eaLnBrk="0" hangingPunct="0">
              <a:lnSpc>
                <a:spcPct val="90000"/>
              </a:lnSpc>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lnSpc>
                <a:spcPct val="9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Na(s) + Cl</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(g) → Na</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(g) + Cl</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(g)</a:t>
            </a:r>
          </a:p>
        </p:txBody>
      </p:sp>
      <p:pic>
        <p:nvPicPr>
          <p:cNvPr id="10" name="Picture 11" descr="C:\Documents and Settings\student.LANGUAGES\My Documents\bur11161_10013.jpg">
            <a:extLst>
              <a:ext uri="{FF2B5EF4-FFF2-40B4-BE49-F238E27FC236}">
                <a16:creationId xmlns:a16="http://schemas.microsoft.com/office/drawing/2014/main" id="{880ADDDE-017C-4FB0-AE79-87C89BF97649}"/>
              </a:ext>
            </a:extLst>
          </p:cNvPr>
          <p:cNvPicPr>
            <a:picLocks noChangeAspect="1" noChangeArrowheads="1"/>
          </p:cNvPicPr>
          <p:nvPr/>
        </p:nvPicPr>
        <p:blipFill>
          <a:blip r:embed="rId2" cstate="print"/>
          <a:srcRect t="4347" b="3632"/>
          <a:stretch>
            <a:fillRect/>
          </a:stretch>
        </p:blipFill>
        <p:spPr bwMode="auto">
          <a:xfrm>
            <a:off x="5176439" y="736303"/>
            <a:ext cx="3516732" cy="1775919"/>
          </a:xfrm>
          <a:prstGeom prst="rect">
            <a:avLst/>
          </a:prstGeom>
          <a:noFill/>
          <a:ln w="9525">
            <a:noFill/>
            <a:miter lim="800000"/>
            <a:headEnd/>
            <a:tailEnd/>
          </a:ln>
        </p:spPr>
      </p:pic>
      <p:pic>
        <p:nvPicPr>
          <p:cNvPr id="11" name="Picture 2" descr="C:\Documents and Settings\student.LANGUAGES\My Documents\bur11161_t10005.jpg">
            <a:extLst>
              <a:ext uri="{FF2B5EF4-FFF2-40B4-BE49-F238E27FC236}">
                <a16:creationId xmlns:a16="http://schemas.microsoft.com/office/drawing/2014/main" id="{51152138-04C4-44DF-B8F2-45C36D4AF4F0}"/>
              </a:ext>
            </a:extLst>
          </p:cNvPr>
          <p:cNvPicPr>
            <a:picLocks noChangeAspect="1" noChangeArrowheads="1"/>
          </p:cNvPicPr>
          <p:nvPr/>
        </p:nvPicPr>
        <p:blipFill>
          <a:blip r:embed="rId3" cstate="print"/>
          <a:srcRect t="5495"/>
          <a:stretch>
            <a:fillRect/>
          </a:stretch>
        </p:blipFill>
        <p:spPr bwMode="auto">
          <a:xfrm>
            <a:off x="1116463" y="4305370"/>
            <a:ext cx="5301116" cy="2304921"/>
          </a:xfrm>
          <a:prstGeom prst="rect">
            <a:avLst/>
          </a:prstGeom>
          <a:noFill/>
          <a:ln w="9525">
            <a:noFill/>
            <a:miter lim="800000"/>
            <a:headEnd/>
            <a:tailEnd/>
          </a:ln>
        </p:spPr>
      </p:pic>
      <p:sp>
        <p:nvSpPr>
          <p:cNvPr id="7" name="TextBox 6">
            <a:extLst>
              <a:ext uri="{FF2B5EF4-FFF2-40B4-BE49-F238E27FC236}">
                <a16:creationId xmlns:a16="http://schemas.microsoft.com/office/drawing/2014/main" id="{52B055F1-7302-4F5F-96CE-507CB8EE8673}"/>
              </a:ext>
            </a:extLst>
          </p:cNvPr>
          <p:cNvSpPr txBox="1"/>
          <p:nvPr/>
        </p:nvSpPr>
        <p:spPr>
          <a:xfrm>
            <a:off x="1" y="2717563"/>
            <a:ext cx="9144000" cy="1569660"/>
          </a:xfrm>
          <a:prstGeom prst="rect">
            <a:avLst/>
          </a:prstGeom>
          <a:noFill/>
        </p:spPr>
        <p:txBody>
          <a:bodyPr wrap="square" rtlCol="0">
            <a:spAutoFit/>
          </a:bodyPr>
          <a:lstStyle/>
          <a:p>
            <a:r>
              <a:rPr lang="en-US" sz="1600" dirty="0">
                <a:solidFill>
                  <a:schemeClr val="tx1">
                    <a:lumMod val="75000"/>
                    <a:lumOff val="25000"/>
                  </a:schemeClr>
                </a:solidFill>
                <a:latin typeface="Gill Sans MT" panose="020B0502020104020203" pitchFamily="34" charset="0"/>
              </a:rPr>
              <a:t>Lattice energy is the energy required to convert 1 mole of an ionic solid into its constituent ions in the gas phase. Lattice energy is not a quantity that we can measure directly. Rather, we determine lattice energy by combining tabulated values of a series of quantities that can be measured directly. Although the steps in the Born–Haber cycle are not necessarily the steps that take place, because they combine to give the correct overall process, the energy changes associated with them can be used (with Hess’s law) to determine the overall energy change.</a:t>
            </a:r>
          </a:p>
        </p:txBody>
      </p:sp>
    </p:spTree>
    <p:extLst>
      <p:ext uri="{BB962C8B-B14F-4D97-AF65-F5344CB8AC3E}">
        <p14:creationId xmlns:p14="http://schemas.microsoft.com/office/powerpoint/2010/main" val="3959992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61</a:t>
            </a:fld>
            <a:endParaRPr lang="en-US" dirty="0">
              <a:solidFill>
                <a:schemeClr val="bg1"/>
              </a:solidFill>
            </a:endParaRPr>
          </a:p>
        </p:txBody>
      </p:sp>
      <p:sp>
        <p:nvSpPr>
          <p:cNvPr id="8" name="Rectangle 2">
            <a:extLst>
              <a:ext uri="{FF2B5EF4-FFF2-40B4-BE49-F238E27FC236}">
                <a16:creationId xmlns:a16="http://schemas.microsoft.com/office/drawing/2014/main" id="{FD5F6C68-71BC-4F3E-AE45-7D1F19FAF05A}"/>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Ionic and Covalent Compounds differ in their general physical properties </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Table 9">
                <a:extLst>
                  <a:ext uri="{FF2B5EF4-FFF2-40B4-BE49-F238E27FC236}">
                    <a16:creationId xmlns:a16="http://schemas.microsoft.com/office/drawing/2014/main" id="{A6ED479A-4F9C-4410-ACBB-68C6DDA7CF1D}"/>
                  </a:ext>
                </a:extLst>
              </p:cNvPr>
              <p:cNvGraphicFramePr>
                <a:graphicFrameLocks noGrp="1"/>
              </p:cNvGraphicFramePr>
              <p:nvPr>
                <p:extLst>
                  <p:ext uri="{D42A27DB-BD31-4B8C-83A1-F6EECF244321}">
                    <p14:modId xmlns:p14="http://schemas.microsoft.com/office/powerpoint/2010/main" val="610456145"/>
                  </p:ext>
                </p:extLst>
              </p:nvPr>
            </p:nvGraphicFramePr>
            <p:xfrm>
              <a:off x="946613" y="1329417"/>
              <a:ext cx="6989478" cy="4267200"/>
            </p:xfrm>
            <a:graphic>
              <a:graphicData uri="http://schemas.openxmlformats.org/drawingml/2006/table">
                <a:tbl>
                  <a:tblPr firstRow="1" bandRow="1">
                    <a:tableStyleId>{5C22544A-7EE6-4342-B048-85BDC9FD1C3A}</a:tableStyleId>
                  </a:tblPr>
                  <a:tblGrid>
                    <a:gridCol w="3670300">
                      <a:extLst>
                        <a:ext uri="{9D8B030D-6E8A-4147-A177-3AD203B41FA5}">
                          <a16:colId xmlns:a16="http://schemas.microsoft.com/office/drawing/2014/main" val="907551465"/>
                        </a:ext>
                      </a:extLst>
                    </a:gridCol>
                    <a:gridCol w="1739900">
                      <a:extLst>
                        <a:ext uri="{9D8B030D-6E8A-4147-A177-3AD203B41FA5}">
                          <a16:colId xmlns:a16="http://schemas.microsoft.com/office/drawing/2014/main" val="1398375585"/>
                        </a:ext>
                      </a:extLst>
                    </a:gridCol>
                    <a:gridCol w="1579278">
                      <a:extLst>
                        <a:ext uri="{9D8B030D-6E8A-4147-A177-3AD203B41FA5}">
                          <a16:colId xmlns:a16="http://schemas.microsoft.com/office/drawing/2014/main" val="1354093649"/>
                        </a:ext>
                      </a:extLst>
                    </a:gridCol>
                  </a:tblGrid>
                  <a:tr h="0">
                    <a:tc gridSpan="3">
                      <a:txBody>
                        <a:bodyPr/>
                        <a:lstStyle/>
                        <a:p>
                          <a:pPr algn="ctr"/>
                          <a:r>
                            <a:rPr lang="en-US" sz="1600" dirty="0">
                              <a:solidFill>
                                <a:schemeClr val="tx1">
                                  <a:lumMod val="75000"/>
                                  <a:lumOff val="25000"/>
                                </a:schemeClr>
                              </a:solidFill>
                              <a:latin typeface="Gill Sans MT" panose="020B0502020104020203" pitchFamily="34" charset="0"/>
                            </a:rPr>
                            <a:t>Comparison of Some properties of an Ionic Compound (NaCl) and a Covalent Compound (CCl</a:t>
                          </a:r>
                          <a:r>
                            <a:rPr lang="en-US" sz="1600" baseline="-25000" dirty="0">
                              <a:solidFill>
                                <a:schemeClr val="tx1">
                                  <a:lumMod val="75000"/>
                                  <a:lumOff val="25000"/>
                                </a:schemeClr>
                              </a:solidFill>
                              <a:latin typeface="Gill Sans MT" panose="020B0502020104020203" pitchFamily="34" charset="0"/>
                            </a:rPr>
                            <a:t>4</a:t>
                          </a:r>
                          <a:r>
                            <a:rPr lang="en-US" sz="1600" baseline="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98194720"/>
                      </a:ext>
                    </a:extLst>
                  </a:tr>
                  <a:tr h="0">
                    <a:tc>
                      <a:txBody>
                        <a:bodyPr/>
                        <a:lstStyle/>
                        <a:p>
                          <a:pPr algn="ctr"/>
                          <a:r>
                            <a:rPr lang="en-US" sz="1600" dirty="0">
                              <a:solidFill>
                                <a:schemeClr val="tx1">
                                  <a:lumMod val="75000"/>
                                  <a:lumOff val="25000"/>
                                </a:schemeClr>
                              </a:solidFill>
                              <a:latin typeface="Gill Sans MT" panose="020B0502020104020203" pitchFamily="34" charset="0"/>
                            </a:rPr>
                            <a:t>Property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NaCl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CCl</a:t>
                          </a:r>
                          <a:r>
                            <a:rPr lang="en-US" sz="1600" baseline="-25000" dirty="0">
                              <a:solidFill>
                                <a:schemeClr val="tx1">
                                  <a:lumMod val="75000"/>
                                  <a:lumOff val="25000"/>
                                </a:schemeClr>
                              </a:solidFill>
                              <a:latin typeface="Gill Sans MT" panose="020B0502020104020203" pitchFamily="34" charset="0"/>
                            </a:rPr>
                            <a:t>4</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697828"/>
                      </a:ext>
                    </a:extLst>
                  </a:tr>
                  <a:tr h="0">
                    <a:tc>
                      <a:txBody>
                        <a:bodyPr/>
                        <a:lstStyle/>
                        <a:p>
                          <a:pPr algn="ctr"/>
                          <a:r>
                            <a:rPr lang="en-US" sz="1600" dirty="0">
                              <a:solidFill>
                                <a:schemeClr val="tx1">
                                  <a:lumMod val="75000"/>
                                  <a:lumOff val="25000"/>
                                </a:schemeClr>
                              </a:solidFill>
                              <a:latin typeface="Gill Sans MT" panose="020B0502020104020203" pitchFamily="34" charset="0"/>
                            </a:rPr>
                            <a:t>Appearance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White Solid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Colorless Liquid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211950"/>
                      </a:ext>
                    </a:extLst>
                  </a:tr>
                  <a:tr h="0">
                    <a:tc>
                      <a:txBody>
                        <a:bodyPr/>
                        <a:lstStyle/>
                        <a:p>
                          <a:pPr algn="ctr"/>
                          <a:r>
                            <a:rPr lang="en-US" sz="1600" dirty="0">
                              <a:solidFill>
                                <a:schemeClr val="tx1">
                                  <a:lumMod val="75000"/>
                                  <a:lumOff val="25000"/>
                                </a:schemeClr>
                              </a:solidFill>
                              <a:latin typeface="Gill Sans MT" panose="020B0502020104020203" pitchFamily="34" charset="0"/>
                            </a:rPr>
                            <a:t>Melting Point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984846"/>
                      </a:ext>
                    </a:extLst>
                  </a:tr>
                  <a:tr h="0">
                    <a:tc>
                      <a:txBody>
                        <a:bodyPr/>
                        <a:lstStyle/>
                        <a:p>
                          <a:pPr algn="ctr"/>
                          <a:r>
                            <a:rPr lang="en-US" sz="1600" dirty="0">
                              <a:solidFill>
                                <a:schemeClr val="tx1">
                                  <a:lumMod val="75000"/>
                                  <a:lumOff val="25000"/>
                                </a:schemeClr>
                              </a:solidFill>
                              <a:latin typeface="Gill Sans MT" panose="020B0502020104020203" pitchFamily="34" charset="0"/>
                            </a:rPr>
                            <a:t>Molar heat of fusion</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(kJ mol</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9941585"/>
                      </a:ext>
                    </a:extLst>
                  </a:tr>
                  <a:tr h="0">
                    <a:tc>
                      <a:txBody>
                        <a:bodyPr/>
                        <a:lstStyle/>
                        <a:p>
                          <a:pPr algn="ctr"/>
                          <a:r>
                            <a:rPr lang="en-US" sz="1600" dirty="0">
                              <a:solidFill>
                                <a:schemeClr val="tx1">
                                  <a:lumMod val="75000"/>
                                  <a:lumOff val="25000"/>
                                </a:schemeClr>
                              </a:solidFill>
                              <a:latin typeface="Gill Sans MT" panose="020B0502020104020203" pitchFamily="34" charset="0"/>
                            </a:rPr>
                            <a:t>Boiling Point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1413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818437"/>
                      </a:ext>
                    </a:extLst>
                  </a:tr>
                  <a:tr h="0">
                    <a:tc>
                      <a:txBody>
                        <a:bodyPr/>
                        <a:lstStyle/>
                        <a:p>
                          <a:pPr algn="ctr"/>
                          <a:r>
                            <a:rPr lang="en-US" sz="1600" dirty="0">
                              <a:solidFill>
                                <a:schemeClr val="tx1">
                                  <a:lumMod val="75000"/>
                                  <a:lumOff val="25000"/>
                                </a:schemeClr>
                              </a:solidFill>
                              <a:latin typeface="Gill Sans MT" panose="020B0502020104020203" pitchFamily="34" charset="0"/>
                            </a:rPr>
                            <a:t>Molar heat of vaporization</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(kJ mol</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650651"/>
                      </a:ext>
                    </a:extLst>
                  </a:tr>
                  <a:tr h="0">
                    <a:tc>
                      <a:txBody>
                        <a:bodyPr/>
                        <a:lstStyle/>
                        <a:p>
                          <a:pPr algn="ctr"/>
                          <a:r>
                            <a:rPr lang="en-US" sz="1600" dirty="0">
                              <a:solidFill>
                                <a:schemeClr val="tx1">
                                  <a:lumMod val="75000"/>
                                  <a:lumOff val="25000"/>
                                </a:schemeClr>
                              </a:solidFill>
                              <a:latin typeface="Gill Sans MT" panose="020B0502020104020203" pitchFamily="34" charset="0"/>
                            </a:rPr>
                            <a:t>Density (g cm</a:t>
                          </a:r>
                          <a:r>
                            <a:rPr lang="en-US" sz="1600" baseline="30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551978"/>
                      </a:ext>
                    </a:extLst>
                  </a:tr>
                  <a:tr h="0">
                    <a:tc>
                      <a:txBody>
                        <a:bodyPr/>
                        <a:lstStyle/>
                        <a:p>
                          <a:pPr algn="ctr"/>
                          <a:r>
                            <a:rPr lang="en-US" sz="1600" dirty="0">
                              <a:solidFill>
                                <a:schemeClr val="tx1">
                                  <a:lumMod val="75000"/>
                                  <a:lumOff val="25000"/>
                                </a:schemeClr>
                              </a:solidFill>
                              <a:latin typeface="Gill Sans MT" panose="020B0502020104020203" pitchFamily="34" charset="0"/>
                            </a:rPr>
                            <a:t>Solubility in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Very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1530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Electrical conductivity: Solid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19418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Electrical conductivity: Liquid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22030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Electrical conductivity: Aqueous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616926"/>
                      </a:ext>
                    </a:extLst>
                  </a:tr>
                </a:tbl>
              </a:graphicData>
            </a:graphic>
          </p:graphicFrame>
        </mc:Choice>
        <mc:Fallback xmlns="">
          <p:graphicFrame>
            <p:nvGraphicFramePr>
              <p:cNvPr id="7" name="Table 9">
                <a:extLst>
                  <a:ext uri="{FF2B5EF4-FFF2-40B4-BE49-F238E27FC236}">
                    <a16:creationId xmlns:a16="http://schemas.microsoft.com/office/drawing/2014/main" id="{A6ED479A-4F9C-4410-ACBB-68C6DDA7CF1D}"/>
                  </a:ext>
                </a:extLst>
              </p:cNvPr>
              <p:cNvGraphicFramePr>
                <a:graphicFrameLocks noGrp="1"/>
              </p:cNvGraphicFramePr>
              <p:nvPr>
                <p:extLst>
                  <p:ext uri="{D42A27DB-BD31-4B8C-83A1-F6EECF244321}">
                    <p14:modId xmlns:p14="http://schemas.microsoft.com/office/powerpoint/2010/main" val="610456145"/>
                  </p:ext>
                </p:extLst>
              </p:nvPr>
            </p:nvGraphicFramePr>
            <p:xfrm>
              <a:off x="946613" y="1329417"/>
              <a:ext cx="6989478" cy="4267200"/>
            </p:xfrm>
            <a:graphic>
              <a:graphicData uri="http://schemas.openxmlformats.org/drawingml/2006/table">
                <a:tbl>
                  <a:tblPr firstRow="1" bandRow="1">
                    <a:tableStyleId>{5C22544A-7EE6-4342-B048-85BDC9FD1C3A}</a:tableStyleId>
                  </a:tblPr>
                  <a:tblGrid>
                    <a:gridCol w="3670300">
                      <a:extLst>
                        <a:ext uri="{9D8B030D-6E8A-4147-A177-3AD203B41FA5}">
                          <a16:colId xmlns:a16="http://schemas.microsoft.com/office/drawing/2014/main" val="907551465"/>
                        </a:ext>
                      </a:extLst>
                    </a:gridCol>
                    <a:gridCol w="1739900">
                      <a:extLst>
                        <a:ext uri="{9D8B030D-6E8A-4147-A177-3AD203B41FA5}">
                          <a16:colId xmlns:a16="http://schemas.microsoft.com/office/drawing/2014/main" val="1398375585"/>
                        </a:ext>
                      </a:extLst>
                    </a:gridCol>
                    <a:gridCol w="1579278">
                      <a:extLst>
                        <a:ext uri="{9D8B030D-6E8A-4147-A177-3AD203B41FA5}">
                          <a16:colId xmlns:a16="http://schemas.microsoft.com/office/drawing/2014/main" val="1354093649"/>
                        </a:ext>
                      </a:extLst>
                    </a:gridCol>
                  </a:tblGrid>
                  <a:tr h="579120">
                    <a:tc gridSpan="3">
                      <a:txBody>
                        <a:bodyPr/>
                        <a:lstStyle/>
                        <a:p>
                          <a:pPr algn="ctr"/>
                          <a:r>
                            <a:rPr lang="en-US" sz="1600" dirty="0">
                              <a:solidFill>
                                <a:schemeClr val="tx1">
                                  <a:lumMod val="75000"/>
                                  <a:lumOff val="25000"/>
                                </a:schemeClr>
                              </a:solidFill>
                              <a:latin typeface="Gill Sans MT" panose="020B0502020104020203" pitchFamily="34" charset="0"/>
                            </a:rPr>
                            <a:t>Comparison of Some properties of an Ionic Compound (NaCl) and a Covalent Compound (CCl</a:t>
                          </a:r>
                          <a:r>
                            <a:rPr lang="en-US" sz="1600" baseline="-25000" dirty="0">
                              <a:solidFill>
                                <a:schemeClr val="tx1">
                                  <a:lumMod val="75000"/>
                                  <a:lumOff val="25000"/>
                                </a:schemeClr>
                              </a:solidFill>
                              <a:latin typeface="Gill Sans MT" panose="020B0502020104020203" pitchFamily="34" charset="0"/>
                            </a:rPr>
                            <a:t>4</a:t>
                          </a:r>
                          <a:r>
                            <a:rPr lang="en-US" sz="1600" baseline="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98194720"/>
                      </a:ext>
                    </a:extLst>
                  </a:tr>
                  <a:tr h="335280">
                    <a:tc>
                      <a:txBody>
                        <a:bodyPr/>
                        <a:lstStyle/>
                        <a:p>
                          <a:pPr algn="ctr"/>
                          <a:r>
                            <a:rPr lang="en-US" sz="1600" dirty="0">
                              <a:solidFill>
                                <a:schemeClr val="tx1">
                                  <a:lumMod val="75000"/>
                                  <a:lumOff val="25000"/>
                                </a:schemeClr>
                              </a:solidFill>
                              <a:latin typeface="Gill Sans MT" panose="020B0502020104020203" pitchFamily="34" charset="0"/>
                            </a:rPr>
                            <a:t>Property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NaCl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CCl</a:t>
                          </a:r>
                          <a:r>
                            <a:rPr lang="en-US" sz="1600" baseline="-25000" dirty="0">
                              <a:solidFill>
                                <a:schemeClr val="tx1">
                                  <a:lumMod val="75000"/>
                                  <a:lumOff val="25000"/>
                                </a:schemeClr>
                              </a:solidFill>
                              <a:latin typeface="Gill Sans MT" panose="020B0502020104020203" pitchFamily="34" charset="0"/>
                            </a:rPr>
                            <a:t>4</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697828"/>
                      </a:ext>
                    </a:extLst>
                  </a:tr>
                  <a:tr h="335280">
                    <a:tc>
                      <a:txBody>
                        <a:bodyPr/>
                        <a:lstStyle/>
                        <a:p>
                          <a:pPr algn="ctr"/>
                          <a:r>
                            <a:rPr lang="en-US" sz="1600" dirty="0">
                              <a:solidFill>
                                <a:schemeClr val="tx1">
                                  <a:lumMod val="75000"/>
                                  <a:lumOff val="25000"/>
                                </a:schemeClr>
                              </a:solidFill>
                              <a:latin typeface="Gill Sans MT" panose="020B0502020104020203" pitchFamily="34" charset="0"/>
                            </a:rPr>
                            <a:t>Appearance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White Solid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Colorless Liquid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211950"/>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6" t="-378182" r="-90864" b="-823636"/>
                          </a:stretch>
                        </a:blipFill>
                      </a:tcPr>
                    </a:tc>
                    <a:tc>
                      <a:txBody>
                        <a:bodyPr/>
                        <a:lstStyle/>
                        <a:p>
                          <a:pPr algn="ctr"/>
                          <a:r>
                            <a:rPr lang="en-US" sz="1600" dirty="0">
                              <a:solidFill>
                                <a:schemeClr val="tx1">
                                  <a:lumMod val="75000"/>
                                  <a:lumOff val="25000"/>
                                </a:schemeClr>
                              </a:solidFill>
                              <a:latin typeface="Gill Sans MT" panose="020B0502020104020203" pitchFamily="34" charset="0"/>
                            </a:rPr>
                            <a:t>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984846"/>
                      </a:ext>
                    </a:extLst>
                  </a:tr>
                  <a:tr h="335280">
                    <a:tc>
                      <a:txBody>
                        <a:bodyPr/>
                        <a:lstStyle/>
                        <a:p>
                          <a:pPr algn="ctr"/>
                          <a:r>
                            <a:rPr lang="en-US" sz="1600" dirty="0">
                              <a:solidFill>
                                <a:schemeClr val="tx1">
                                  <a:lumMod val="75000"/>
                                  <a:lumOff val="25000"/>
                                </a:schemeClr>
                              </a:solidFill>
                              <a:latin typeface="Gill Sans MT" panose="020B0502020104020203" pitchFamily="34" charset="0"/>
                            </a:rPr>
                            <a:t>Molar heat of fusion</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(kJ mol</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9941585"/>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6" t="-567857" r="-90864" b="-610714"/>
                          </a:stretch>
                        </a:blipFill>
                      </a:tcPr>
                    </a:tc>
                    <a:tc>
                      <a:txBody>
                        <a:bodyPr/>
                        <a:lstStyle/>
                        <a:p>
                          <a:pPr algn="ctr"/>
                          <a:r>
                            <a:rPr lang="en-US" sz="1600" dirty="0">
                              <a:solidFill>
                                <a:schemeClr val="tx1">
                                  <a:lumMod val="75000"/>
                                  <a:lumOff val="25000"/>
                                </a:schemeClr>
                              </a:solidFill>
                              <a:latin typeface="Gill Sans MT" panose="020B0502020104020203" pitchFamily="34" charset="0"/>
                            </a:rPr>
                            <a:t>1413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818437"/>
                      </a:ext>
                    </a:extLst>
                  </a:tr>
                  <a:tr h="335280">
                    <a:tc>
                      <a:txBody>
                        <a:bodyPr/>
                        <a:lstStyle/>
                        <a:p>
                          <a:pPr algn="ctr"/>
                          <a:r>
                            <a:rPr lang="en-US" sz="1600" dirty="0">
                              <a:solidFill>
                                <a:schemeClr val="tx1">
                                  <a:lumMod val="75000"/>
                                  <a:lumOff val="25000"/>
                                </a:schemeClr>
                              </a:solidFill>
                              <a:latin typeface="Gill Sans MT" panose="020B0502020104020203" pitchFamily="34" charset="0"/>
                            </a:rPr>
                            <a:t>Molar heat of vaporization</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(kJ mol</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650651"/>
                      </a:ext>
                    </a:extLst>
                  </a:tr>
                  <a:tr h="335280">
                    <a:tc>
                      <a:txBody>
                        <a:bodyPr/>
                        <a:lstStyle/>
                        <a:p>
                          <a:pPr algn="ctr"/>
                          <a:r>
                            <a:rPr lang="en-US" sz="1600" dirty="0">
                              <a:solidFill>
                                <a:schemeClr val="tx1">
                                  <a:lumMod val="75000"/>
                                  <a:lumOff val="25000"/>
                                </a:schemeClr>
                              </a:solidFill>
                              <a:latin typeface="Gill Sans MT" panose="020B0502020104020203" pitchFamily="34" charset="0"/>
                            </a:rPr>
                            <a:t>Density (g cm</a:t>
                          </a:r>
                          <a:r>
                            <a:rPr lang="en-US" sz="1600" baseline="30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551978"/>
                      </a:ext>
                    </a:extLst>
                  </a:tr>
                  <a:tr h="335280">
                    <a:tc>
                      <a:txBody>
                        <a:bodyPr/>
                        <a:lstStyle/>
                        <a:p>
                          <a:pPr algn="ctr"/>
                          <a:r>
                            <a:rPr lang="en-US" sz="1600" dirty="0">
                              <a:solidFill>
                                <a:schemeClr val="tx1">
                                  <a:lumMod val="75000"/>
                                  <a:lumOff val="25000"/>
                                </a:schemeClr>
                              </a:solidFill>
                              <a:latin typeface="Gill Sans MT" panose="020B0502020104020203" pitchFamily="34" charset="0"/>
                            </a:rPr>
                            <a:t>Solubility in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Very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153017"/>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Electrical conductivity: Solid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194185"/>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Electrical conductivity: Liquid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220309"/>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Electrical conductivity: Aqueous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616926"/>
                      </a:ext>
                    </a:extLst>
                  </a:tr>
                </a:tbl>
              </a:graphicData>
            </a:graphic>
          </p:graphicFrame>
        </mc:Fallback>
      </mc:AlternateContent>
      <p:sp>
        <p:nvSpPr>
          <p:cNvPr id="11" name="TextBox 10">
            <a:extLst>
              <a:ext uri="{FF2B5EF4-FFF2-40B4-BE49-F238E27FC236}">
                <a16:creationId xmlns:a16="http://schemas.microsoft.com/office/drawing/2014/main" id="{98F50D74-9D4D-47F0-B3D6-6B804828672F}"/>
              </a:ext>
            </a:extLst>
          </p:cNvPr>
          <p:cNvSpPr txBox="1"/>
          <p:nvPr/>
        </p:nvSpPr>
        <p:spPr>
          <a:xfrm>
            <a:off x="946613" y="5655169"/>
            <a:ext cx="6989478" cy="461665"/>
          </a:xfrm>
          <a:prstGeom prst="rect">
            <a:avLst/>
          </a:prstGeom>
          <a:noFill/>
        </p:spPr>
        <p:txBody>
          <a:bodyPr wrap="square" rtlCol="0">
            <a:spAutoFit/>
          </a:bodyPr>
          <a:lstStyle/>
          <a:p>
            <a:r>
              <a:rPr lang="en-US" baseline="30000" dirty="0">
                <a:solidFill>
                  <a:schemeClr val="tx1">
                    <a:lumMod val="75000"/>
                    <a:lumOff val="25000"/>
                  </a:schemeClr>
                </a:solidFill>
                <a:latin typeface="Gill Sans MT" panose="020B0502020104020203" pitchFamily="34" charset="0"/>
              </a:rPr>
              <a:t>* The molar heat of fusion and the molar heat of vaporization are the amounts of heat needed to melt 1 mole of the solid and to vaporize 1 mole of the liquid, respectively.</a:t>
            </a:r>
          </a:p>
        </p:txBody>
      </p:sp>
    </p:spTree>
    <p:extLst>
      <p:ext uri="{BB962C8B-B14F-4D97-AF65-F5344CB8AC3E}">
        <p14:creationId xmlns:p14="http://schemas.microsoft.com/office/powerpoint/2010/main" val="811957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62</a:t>
            </a:fld>
            <a:endParaRPr lang="en-US" dirty="0">
              <a:solidFill>
                <a:schemeClr val="bg1"/>
              </a:solidFill>
            </a:endParaRPr>
          </a:p>
        </p:txBody>
      </p:sp>
      <p:sp>
        <p:nvSpPr>
          <p:cNvPr id="8" name="Rectangle 2">
            <a:extLst>
              <a:ext uri="{FF2B5EF4-FFF2-40B4-BE49-F238E27FC236}">
                <a16:creationId xmlns:a16="http://schemas.microsoft.com/office/drawing/2014/main" id="{E4525193-3D19-4C15-832B-D56732CBB272}"/>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Geometry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BCBF3E20-2CAB-441B-92A6-79C1EAA94868}"/>
              </a:ext>
            </a:extLst>
          </p:cNvPr>
          <p:cNvSpPr txBox="1">
            <a:spLocks noChangeArrowheads="1"/>
          </p:cNvSpPr>
          <p:nvPr/>
        </p:nvSpPr>
        <p:spPr bwMode="auto">
          <a:xfrm>
            <a:off x="0" y="833306"/>
            <a:ext cx="8763000"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Molecular shape can be predicted by using the </a:t>
            </a:r>
            <a:r>
              <a:rPr lang="en-US" altLang="en-US" b="1" dirty="0">
                <a:solidFill>
                  <a:srgbClr val="67AEB6"/>
                </a:solidFill>
                <a:latin typeface="Gill Sans MT" panose="020B0502020104020203" pitchFamily="34" charset="0"/>
                <a:cs typeface="Times New Roman" pitchFamily="18" charset="0"/>
              </a:rPr>
              <a:t>valence-shell electron-pair repulsion (VSEPR)</a:t>
            </a:r>
            <a:r>
              <a:rPr lang="en-US" altLang="en-US" dirty="0">
                <a:solidFill>
                  <a:schemeClr val="tx1">
                    <a:lumMod val="75000"/>
                    <a:lumOff val="25000"/>
                  </a:schemeClr>
                </a:solidFill>
                <a:latin typeface="Gill Sans MT" panose="020B0502020104020203" pitchFamily="34" charset="0"/>
                <a:cs typeface="Times New Roman" pitchFamily="18" charset="0"/>
              </a:rPr>
              <a:t> model.</a:t>
            </a:r>
          </a:p>
        </p:txBody>
      </p:sp>
      <p:sp>
        <p:nvSpPr>
          <p:cNvPr id="13" name="TextBox 4">
            <a:extLst>
              <a:ext uri="{FF2B5EF4-FFF2-40B4-BE49-F238E27FC236}">
                <a16:creationId xmlns:a16="http://schemas.microsoft.com/office/drawing/2014/main" id="{978883B9-3E98-4C88-BF16-D7451BAE396B}"/>
              </a:ext>
            </a:extLst>
          </p:cNvPr>
          <p:cNvSpPr txBox="1">
            <a:spLocks noChangeArrowheads="1"/>
          </p:cNvSpPr>
          <p:nvPr/>
        </p:nvSpPr>
        <p:spPr bwMode="auto">
          <a:xfrm>
            <a:off x="1354211" y="1432410"/>
            <a:ext cx="1712575" cy="369333"/>
          </a:xfrm>
          <a:prstGeom prst="rect">
            <a:avLst/>
          </a:prstGeom>
          <a:noFill/>
          <a:ln w="9525">
            <a:noFill/>
            <a:miter lim="800000"/>
            <a:headEnd/>
            <a:tailEnd/>
          </a:ln>
        </p:spPr>
        <p:txBody>
          <a:bodyPr>
            <a:spAutoFit/>
          </a:bodyPr>
          <a:lstStyle/>
          <a:p>
            <a:pPr algn="ctr" eaLnBrk="0" hangingPunct="0">
              <a:buClr>
                <a:srgbClr val="000000"/>
              </a:buClr>
              <a:buSzPct val="100000"/>
            </a:pPr>
            <a:r>
              <a:rPr lang="en-US" altLang="en-US" dirty="0" err="1">
                <a:solidFill>
                  <a:schemeClr val="tx1">
                    <a:lumMod val="75000"/>
                    <a:lumOff val="25000"/>
                  </a:schemeClr>
                </a:solidFill>
                <a:latin typeface="Gill Sans MT" panose="020B0502020104020203" pitchFamily="34" charset="0"/>
                <a:cs typeface="Times New Roman" pitchFamily="18" charset="0"/>
              </a:rPr>
              <a:t>AB</a:t>
            </a:r>
            <a:r>
              <a:rPr lang="en-US" altLang="en-US" i="1" baseline="-25000" dirty="0" err="1">
                <a:solidFill>
                  <a:schemeClr val="tx1">
                    <a:lumMod val="75000"/>
                    <a:lumOff val="25000"/>
                  </a:schemeClr>
                </a:solidFill>
                <a:latin typeface="Gill Sans MT" panose="020B0502020104020203" pitchFamily="34" charset="0"/>
                <a:cs typeface="Times New Roman" pitchFamily="18" charset="0"/>
              </a:rPr>
              <a:t>x</a:t>
            </a:r>
            <a:endParaRPr lang="en-US" altLang="en-US" i="1" baseline="-25000" dirty="0">
              <a:solidFill>
                <a:schemeClr val="tx1">
                  <a:lumMod val="75000"/>
                  <a:lumOff val="25000"/>
                </a:schemeClr>
              </a:solidFill>
              <a:latin typeface="Gill Sans MT" panose="020B0502020104020203" pitchFamily="34" charset="0"/>
              <a:cs typeface="Times New Roman" pitchFamily="18" charset="0"/>
            </a:endParaRPr>
          </a:p>
        </p:txBody>
      </p:sp>
      <p:sp>
        <p:nvSpPr>
          <p:cNvPr id="7" name="Rectangle 6">
            <a:extLst>
              <a:ext uri="{FF2B5EF4-FFF2-40B4-BE49-F238E27FC236}">
                <a16:creationId xmlns:a16="http://schemas.microsoft.com/office/drawing/2014/main" id="{63EB7758-D5F0-4017-8029-05C40115FB6C}"/>
              </a:ext>
            </a:extLst>
          </p:cNvPr>
          <p:cNvSpPr/>
          <p:nvPr/>
        </p:nvSpPr>
        <p:spPr>
          <a:xfrm>
            <a:off x="2824202" y="1293910"/>
            <a:ext cx="4749044" cy="646331"/>
          </a:xfrm>
          <a:prstGeom prst="rect">
            <a:avLst/>
          </a:prstGeom>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A is the central atom surrounded by x B atoms.</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x can have integer values of 2 to 6.</a:t>
            </a:r>
          </a:p>
        </p:txBody>
      </p:sp>
      <p:sp>
        <p:nvSpPr>
          <p:cNvPr id="15" name="TextBox 4">
            <a:extLst>
              <a:ext uri="{FF2B5EF4-FFF2-40B4-BE49-F238E27FC236}">
                <a16:creationId xmlns:a16="http://schemas.microsoft.com/office/drawing/2014/main" id="{16A13B2B-0499-433D-BCF1-DDF1A8E53421}"/>
              </a:ext>
            </a:extLst>
          </p:cNvPr>
          <p:cNvSpPr txBox="1">
            <a:spLocks noChangeArrowheads="1"/>
          </p:cNvSpPr>
          <p:nvPr/>
        </p:nvSpPr>
        <p:spPr bwMode="auto">
          <a:xfrm>
            <a:off x="0" y="4104766"/>
            <a:ext cx="9144000"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The basis of the VSEPR model is that e</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repel each other, and e</a:t>
            </a:r>
            <a:r>
              <a:rPr lang="en-US" altLang="en-US" baseline="30000"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are found in various domains.</a:t>
            </a:r>
          </a:p>
        </p:txBody>
      </p:sp>
      <p:sp>
        <p:nvSpPr>
          <p:cNvPr id="16" name="TextBox 4">
            <a:extLst>
              <a:ext uri="{FF2B5EF4-FFF2-40B4-BE49-F238E27FC236}">
                <a16:creationId xmlns:a16="http://schemas.microsoft.com/office/drawing/2014/main" id="{FF191CA6-0122-4156-841A-E3B32B944CE8}"/>
              </a:ext>
            </a:extLst>
          </p:cNvPr>
          <p:cNvSpPr txBox="1">
            <a:spLocks noChangeArrowheads="1"/>
          </p:cNvSpPr>
          <p:nvPr/>
        </p:nvSpPr>
        <p:spPr bwMode="auto">
          <a:xfrm>
            <a:off x="748018" y="4319396"/>
            <a:ext cx="1600200" cy="458074"/>
          </a:xfrm>
          <a:prstGeom prst="rect">
            <a:avLst/>
          </a:prstGeom>
          <a:noFill/>
          <a:ln w="9525">
            <a:noFill/>
            <a:miter lim="800000"/>
            <a:headEnd/>
            <a:tailEnd/>
          </a:ln>
        </p:spPr>
        <p:txBody>
          <a:bodyPr>
            <a:spAutoFit/>
          </a:bodyPr>
          <a:lstStyle/>
          <a:p>
            <a:pPr algn="ctr" eaLnBrk="0" hangingPunct="0">
              <a:lnSpc>
                <a:spcPct val="150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Lone pairs</a:t>
            </a:r>
          </a:p>
        </p:txBody>
      </p:sp>
      <p:sp>
        <p:nvSpPr>
          <p:cNvPr id="17" name="TextBox 4">
            <a:extLst>
              <a:ext uri="{FF2B5EF4-FFF2-40B4-BE49-F238E27FC236}">
                <a16:creationId xmlns:a16="http://schemas.microsoft.com/office/drawing/2014/main" id="{E0D21434-8869-4FF6-90C2-D4DC334B1008}"/>
              </a:ext>
            </a:extLst>
          </p:cNvPr>
          <p:cNvSpPr txBox="1">
            <a:spLocks noChangeArrowheads="1"/>
          </p:cNvSpPr>
          <p:nvPr/>
        </p:nvSpPr>
        <p:spPr bwMode="auto">
          <a:xfrm>
            <a:off x="3651758" y="4317878"/>
            <a:ext cx="1930400" cy="458074"/>
          </a:xfrm>
          <a:prstGeom prst="rect">
            <a:avLst/>
          </a:prstGeom>
          <a:noFill/>
          <a:ln w="9525">
            <a:noFill/>
            <a:miter lim="800000"/>
            <a:headEnd/>
            <a:tailEnd/>
          </a:ln>
        </p:spPr>
        <p:txBody>
          <a:bodyPr>
            <a:spAutoFit/>
          </a:bodyPr>
          <a:lstStyle/>
          <a:p>
            <a:pPr algn="ctr" eaLnBrk="0" hangingPunct="0">
              <a:lnSpc>
                <a:spcPct val="150000"/>
              </a:lnSpc>
              <a:buClr>
                <a:srgbClr val="000000"/>
              </a:buClr>
              <a:buSzPct val="100000"/>
            </a:pPr>
            <a:r>
              <a:rPr lang="en-US" altLang="en-US">
                <a:solidFill>
                  <a:schemeClr val="tx1">
                    <a:lumMod val="75000"/>
                    <a:lumOff val="25000"/>
                  </a:schemeClr>
                </a:solidFill>
                <a:latin typeface="Gill Sans MT" panose="020B0502020104020203" pitchFamily="34" charset="0"/>
                <a:cs typeface="Times New Roman" pitchFamily="18" charset="0"/>
              </a:rPr>
              <a:t>Single bonds</a:t>
            </a:r>
          </a:p>
        </p:txBody>
      </p:sp>
      <p:sp>
        <p:nvSpPr>
          <p:cNvPr id="18" name="TextBox 4">
            <a:extLst>
              <a:ext uri="{FF2B5EF4-FFF2-40B4-BE49-F238E27FC236}">
                <a16:creationId xmlns:a16="http://schemas.microsoft.com/office/drawing/2014/main" id="{5FB2B575-5C1D-4069-9076-BA74CEFFF0FC}"/>
              </a:ext>
            </a:extLst>
          </p:cNvPr>
          <p:cNvSpPr txBox="1">
            <a:spLocks noChangeArrowheads="1"/>
          </p:cNvSpPr>
          <p:nvPr/>
        </p:nvSpPr>
        <p:spPr bwMode="auto">
          <a:xfrm>
            <a:off x="2007066" y="4319396"/>
            <a:ext cx="2006600" cy="458074"/>
          </a:xfrm>
          <a:prstGeom prst="rect">
            <a:avLst/>
          </a:prstGeom>
          <a:noFill/>
          <a:ln w="9525">
            <a:noFill/>
            <a:miter lim="800000"/>
            <a:headEnd/>
            <a:tailEnd/>
          </a:ln>
        </p:spPr>
        <p:txBody>
          <a:bodyPr>
            <a:spAutoFit/>
          </a:bodyPr>
          <a:lstStyle/>
          <a:p>
            <a:pPr algn="ctr" eaLnBrk="0" hangingPunct="0">
              <a:lnSpc>
                <a:spcPct val="150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Double bonds</a:t>
            </a:r>
          </a:p>
        </p:txBody>
      </p:sp>
      <p:sp>
        <p:nvSpPr>
          <p:cNvPr id="19" name="TextBox 4">
            <a:extLst>
              <a:ext uri="{FF2B5EF4-FFF2-40B4-BE49-F238E27FC236}">
                <a16:creationId xmlns:a16="http://schemas.microsoft.com/office/drawing/2014/main" id="{9F84F84A-D294-4180-B6F3-BFDC4D98F1BD}"/>
              </a:ext>
            </a:extLst>
          </p:cNvPr>
          <p:cNvSpPr txBox="1">
            <a:spLocks noChangeArrowheads="1"/>
          </p:cNvSpPr>
          <p:nvPr/>
        </p:nvSpPr>
        <p:spPr bwMode="auto">
          <a:xfrm>
            <a:off x="5208599" y="4316360"/>
            <a:ext cx="1752600" cy="458074"/>
          </a:xfrm>
          <a:prstGeom prst="rect">
            <a:avLst/>
          </a:prstGeom>
          <a:noFill/>
          <a:ln w="9525">
            <a:noFill/>
            <a:miter lim="800000"/>
            <a:headEnd/>
            <a:tailEnd/>
          </a:ln>
        </p:spPr>
        <p:txBody>
          <a:bodyPr>
            <a:spAutoFit/>
          </a:bodyPr>
          <a:lstStyle/>
          <a:p>
            <a:pPr algn="ctr" eaLnBrk="0" hangingPunct="0">
              <a:lnSpc>
                <a:spcPct val="150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Triple bonds</a:t>
            </a:r>
          </a:p>
        </p:txBody>
      </p:sp>
      <p:sp>
        <p:nvSpPr>
          <p:cNvPr id="24" name="TextBox 23">
            <a:extLst>
              <a:ext uri="{FF2B5EF4-FFF2-40B4-BE49-F238E27FC236}">
                <a16:creationId xmlns:a16="http://schemas.microsoft.com/office/drawing/2014/main" id="{E32177CB-FF44-4BB6-BA35-D1E0479DD290}"/>
              </a:ext>
            </a:extLst>
          </p:cNvPr>
          <p:cNvSpPr txBox="1">
            <a:spLocks noChangeArrowheads="1"/>
          </p:cNvSpPr>
          <p:nvPr/>
        </p:nvSpPr>
        <p:spPr bwMode="auto">
          <a:xfrm>
            <a:off x="144010" y="5424584"/>
            <a:ext cx="1981200" cy="322781"/>
          </a:xfrm>
          <a:prstGeom prst="rect">
            <a:avLst/>
          </a:prstGeom>
          <a:noFill/>
          <a:ln w="9525">
            <a:noFill/>
            <a:miter lim="800000"/>
            <a:headEnd/>
            <a:tailEnd/>
          </a:ln>
        </p:spPr>
        <p:txBody>
          <a:bodyPr>
            <a:spAutoFit/>
          </a:bodyPr>
          <a:lstStyle/>
          <a:p>
            <a:pP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2 double bonds</a:t>
            </a:r>
          </a:p>
        </p:txBody>
      </p:sp>
      <p:sp>
        <p:nvSpPr>
          <p:cNvPr id="25" name="TextBox 24">
            <a:extLst>
              <a:ext uri="{FF2B5EF4-FFF2-40B4-BE49-F238E27FC236}">
                <a16:creationId xmlns:a16="http://schemas.microsoft.com/office/drawing/2014/main" id="{70696972-0864-47F1-8EC6-F17E067AF75B}"/>
              </a:ext>
            </a:extLst>
          </p:cNvPr>
          <p:cNvSpPr txBox="1">
            <a:spLocks noChangeArrowheads="1"/>
          </p:cNvSpPr>
          <p:nvPr/>
        </p:nvSpPr>
        <p:spPr bwMode="auto">
          <a:xfrm>
            <a:off x="9567" y="5720286"/>
            <a:ext cx="1874958" cy="54713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2 e</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domains </a:t>
            </a:r>
          </a:p>
          <a:p>
            <a:pPr algn="ct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(on central atom)</a:t>
            </a:r>
          </a:p>
        </p:txBody>
      </p:sp>
      <p:sp>
        <p:nvSpPr>
          <p:cNvPr id="26" name="TextBox 25">
            <a:extLst>
              <a:ext uri="{FF2B5EF4-FFF2-40B4-BE49-F238E27FC236}">
                <a16:creationId xmlns:a16="http://schemas.microsoft.com/office/drawing/2014/main" id="{D39FDA22-1F47-439A-9B04-7CD6A7D9D5DF}"/>
              </a:ext>
            </a:extLst>
          </p:cNvPr>
          <p:cNvSpPr txBox="1">
            <a:spLocks noChangeArrowheads="1"/>
          </p:cNvSpPr>
          <p:nvPr/>
        </p:nvSpPr>
        <p:spPr bwMode="auto">
          <a:xfrm>
            <a:off x="2716557" y="5344503"/>
            <a:ext cx="2069637" cy="923330"/>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2 single bond (</a:t>
            </a:r>
            <a:r>
              <a:rPr lang="el-GR" altLang="en-US" dirty="0">
                <a:solidFill>
                  <a:schemeClr val="tx1">
                    <a:lumMod val="75000"/>
                    <a:lumOff val="25000"/>
                  </a:schemeClr>
                </a:solidFill>
                <a:latin typeface="Times New Roman" panose="02020603050405020304" pitchFamily="18" charset="0"/>
                <a:cs typeface="Times New Roman" panose="02020603050405020304" pitchFamily="18" charset="0"/>
              </a:rPr>
              <a:t>σ</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1 double bond (</a:t>
            </a:r>
            <a:r>
              <a:rPr lang="el-GR" altLang="en-US" dirty="0">
                <a:solidFill>
                  <a:schemeClr val="tx1">
                    <a:lumMod val="75000"/>
                    <a:lumOff val="25000"/>
                  </a:schemeClr>
                </a:solidFill>
                <a:latin typeface="Gill Sans MT" panose="020B0502020104020203" pitchFamily="34" charset="0"/>
                <a:cs typeface="Times New Roman" pitchFamily="18" charset="0"/>
              </a:rPr>
              <a:t>π</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1 lone pair</a:t>
            </a:r>
          </a:p>
        </p:txBody>
      </p:sp>
      <p:sp>
        <p:nvSpPr>
          <p:cNvPr id="27" name="TextBox 26">
            <a:extLst>
              <a:ext uri="{FF2B5EF4-FFF2-40B4-BE49-F238E27FC236}">
                <a16:creationId xmlns:a16="http://schemas.microsoft.com/office/drawing/2014/main" id="{3C40D28F-24AF-4248-9EEB-48C2AF7942FE}"/>
              </a:ext>
            </a:extLst>
          </p:cNvPr>
          <p:cNvSpPr txBox="1">
            <a:spLocks noChangeArrowheads="1"/>
          </p:cNvSpPr>
          <p:nvPr/>
        </p:nvSpPr>
        <p:spPr bwMode="auto">
          <a:xfrm>
            <a:off x="5286750" y="5647045"/>
            <a:ext cx="1981200" cy="646331"/>
          </a:xfrm>
          <a:prstGeom prst="rect">
            <a:avLst/>
          </a:prstGeom>
          <a:noFill/>
          <a:ln w="9525">
            <a:noFill/>
            <a:miter lim="800000"/>
            <a:headEnd/>
            <a:tailEnd/>
          </a:ln>
        </p:spPr>
        <p:txBody>
          <a:bodyPr>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3 single bonds (</a:t>
            </a:r>
            <a:r>
              <a:rPr lang="el-GR" altLang="en-US" dirty="0">
                <a:solidFill>
                  <a:schemeClr val="tx1">
                    <a:lumMod val="75000"/>
                    <a:lumOff val="25000"/>
                  </a:schemeClr>
                </a:solidFill>
                <a:latin typeface="Times New Roman" panose="02020603050405020304" pitchFamily="18" charset="0"/>
                <a:cs typeface="Times New Roman" panose="02020603050405020304" pitchFamily="18" charset="0"/>
              </a:rPr>
              <a:t>σ</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1 lone pair </a:t>
            </a:r>
          </a:p>
        </p:txBody>
      </p:sp>
      <p:sp>
        <p:nvSpPr>
          <p:cNvPr id="28" name="TextBox 27">
            <a:extLst>
              <a:ext uri="{FF2B5EF4-FFF2-40B4-BE49-F238E27FC236}">
                <a16:creationId xmlns:a16="http://schemas.microsoft.com/office/drawing/2014/main" id="{27578D1E-B5EA-42B5-8D65-F06E053BE458}"/>
              </a:ext>
            </a:extLst>
          </p:cNvPr>
          <p:cNvSpPr txBox="1">
            <a:spLocks noChangeArrowheads="1"/>
          </p:cNvSpPr>
          <p:nvPr/>
        </p:nvSpPr>
        <p:spPr bwMode="auto">
          <a:xfrm>
            <a:off x="2347795" y="6299395"/>
            <a:ext cx="2438400" cy="54713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3 e</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domains</a:t>
            </a:r>
          </a:p>
          <a:p>
            <a:pPr algn="ct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(on central atom)</a:t>
            </a:r>
          </a:p>
        </p:txBody>
      </p:sp>
      <p:sp>
        <p:nvSpPr>
          <p:cNvPr id="29" name="TextBox 28">
            <a:extLst>
              <a:ext uri="{FF2B5EF4-FFF2-40B4-BE49-F238E27FC236}">
                <a16:creationId xmlns:a16="http://schemas.microsoft.com/office/drawing/2014/main" id="{3F197BA2-9DB1-4185-B19F-659C54AFF70C}"/>
              </a:ext>
            </a:extLst>
          </p:cNvPr>
          <p:cNvSpPr txBox="1">
            <a:spLocks noChangeArrowheads="1"/>
          </p:cNvSpPr>
          <p:nvPr/>
        </p:nvSpPr>
        <p:spPr bwMode="auto">
          <a:xfrm>
            <a:off x="4975746" y="6303881"/>
            <a:ext cx="2362200" cy="547137"/>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4 e</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domains</a:t>
            </a:r>
          </a:p>
          <a:p>
            <a:pPr algn="ct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(on central atom)</a:t>
            </a:r>
          </a:p>
        </p:txBody>
      </p:sp>
      <p:pic>
        <p:nvPicPr>
          <p:cNvPr id="43" name="Picture 42" descr="A picture containing drawing&#10;&#10;Description automatically generated">
            <a:extLst>
              <a:ext uri="{FF2B5EF4-FFF2-40B4-BE49-F238E27FC236}">
                <a16:creationId xmlns:a16="http://schemas.microsoft.com/office/drawing/2014/main" id="{4A652808-EF4C-4CD6-BED2-38E837943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37" y="4765065"/>
            <a:ext cx="1505843" cy="743776"/>
          </a:xfrm>
          <a:prstGeom prst="rect">
            <a:avLst/>
          </a:prstGeom>
        </p:spPr>
      </p:pic>
      <p:pic>
        <p:nvPicPr>
          <p:cNvPr id="63" name="Picture 62" descr="A close up of a logo&#10;&#10;Description automatically generated">
            <a:extLst>
              <a:ext uri="{FF2B5EF4-FFF2-40B4-BE49-F238E27FC236}">
                <a16:creationId xmlns:a16="http://schemas.microsoft.com/office/drawing/2014/main" id="{5FED33F5-14C6-4CB3-874C-33CF8B4C8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098" y="4677927"/>
            <a:ext cx="1600200" cy="894958"/>
          </a:xfrm>
          <a:prstGeom prst="rect">
            <a:avLst/>
          </a:prstGeom>
        </p:spPr>
      </p:pic>
      <p:pic>
        <p:nvPicPr>
          <p:cNvPr id="68" name="Picture 67" descr="A picture containing drawing&#10;&#10;Description automatically generated">
            <a:extLst>
              <a:ext uri="{FF2B5EF4-FFF2-40B4-BE49-F238E27FC236}">
                <a16:creationId xmlns:a16="http://schemas.microsoft.com/office/drawing/2014/main" id="{839C3F02-985B-4B96-BD4F-3A31BDBA7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433" y="4633846"/>
            <a:ext cx="1324633" cy="1147453"/>
          </a:xfrm>
          <a:prstGeom prst="rect">
            <a:avLst/>
          </a:prstGeom>
        </p:spPr>
      </p:pic>
      <p:graphicFrame>
        <p:nvGraphicFramePr>
          <p:cNvPr id="69" name="Table 69">
            <a:extLst>
              <a:ext uri="{FF2B5EF4-FFF2-40B4-BE49-F238E27FC236}">
                <a16:creationId xmlns:a16="http://schemas.microsoft.com/office/drawing/2014/main" id="{E62513B7-3A58-419C-AA68-E527E3497B6A}"/>
              </a:ext>
            </a:extLst>
          </p:cNvPr>
          <p:cNvGraphicFramePr>
            <a:graphicFrameLocks noGrp="1"/>
          </p:cNvGraphicFramePr>
          <p:nvPr>
            <p:extLst>
              <p:ext uri="{D42A27DB-BD31-4B8C-83A1-F6EECF244321}">
                <p14:modId xmlns:p14="http://schemas.microsoft.com/office/powerpoint/2010/main" val="2625300246"/>
              </p:ext>
            </p:extLst>
          </p:nvPr>
        </p:nvGraphicFramePr>
        <p:xfrm>
          <a:off x="1649758" y="2072747"/>
          <a:ext cx="6096000" cy="201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37060974"/>
                    </a:ext>
                  </a:extLst>
                </a:gridCol>
                <a:gridCol w="3048000">
                  <a:extLst>
                    <a:ext uri="{9D8B030D-6E8A-4147-A177-3AD203B41FA5}">
                      <a16:colId xmlns:a16="http://schemas.microsoft.com/office/drawing/2014/main" val="1430148502"/>
                    </a:ext>
                  </a:extLst>
                </a:gridCol>
              </a:tblGrid>
              <a:tr h="274320">
                <a:tc gridSpan="2">
                  <a:txBody>
                    <a:bodyPr/>
                    <a:lstStyle/>
                    <a:p>
                      <a:pPr algn="ctr"/>
                      <a:r>
                        <a:rPr lang="en-US" sz="1600" dirty="0">
                          <a:solidFill>
                            <a:schemeClr val="tx1">
                              <a:lumMod val="75000"/>
                              <a:lumOff val="25000"/>
                            </a:schemeClr>
                          </a:solidFill>
                          <a:latin typeface="Gill Sans MT" panose="020B0502020104020203" pitchFamily="34" charset="0"/>
                        </a:rPr>
                        <a:t>Examples of Ab</a:t>
                      </a:r>
                      <a:r>
                        <a:rPr lang="en-US" sz="1600" baseline="-25000" dirty="0">
                          <a:solidFill>
                            <a:schemeClr val="tx1">
                              <a:lumMod val="75000"/>
                              <a:lumOff val="25000"/>
                            </a:schemeClr>
                          </a:solidFill>
                          <a:latin typeface="Gill Sans MT" panose="020B0502020104020203" pitchFamily="34" charset="0"/>
                        </a:rPr>
                        <a:t>x</a:t>
                      </a:r>
                      <a:r>
                        <a:rPr lang="en-US" sz="1600" baseline="0" dirty="0">
                          <a:solidFill>
                            <a:schemeClr val="tx1">
                              <a:lumMod val="75000"/>
                              <a:lumOff val="25000"/>
                            </a:schemeClr>
                          </a:solidFill>
                          <a:latin typeface="Gill Sans MT" panose="020B0502020104020203" pitchFamily="34" charset="0"/>
                        </a:rPr>
                        <a:t> Molecules and Polyatomic Ions</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727490578"/>
                  </a:ext>
                </a:extLst>
              </a:tr>
              <a:tr h="274320">
                <a:tc>
                  <a:txBody>
                    <a:bodyPr/>
                    <a:lstStyle/>
                    <a:p>
                      <a:pPr algn="ctr"/>
                      <a:r>
                        <a:rPr lang="en-US" sz="1600" dirty="0">
                          <a:solidFill>
                            <a:schemeClr val="tx1">
                              <a:lumMod val="75000"/>
                              <a:lumOff val="25000"/>
                            </a:schemeClr>
                          </a:solidFill>
                          <a:latin typeface="Gill Sans MT" panose="020B0502020104020203" pitchFamily="34" charset="0"/>
                        </a:rPr>
                        <a:t>AB</a:t>
                      </a:r>
                      <a:r>
                        <a:rPr lang="en-US" sz="1600" baseline="-25000" dirty="0">
                          <a:solidFill>
                            <a:schemeClr val="tx1">
                              <a:lumMod val="75000"/>
                              <a:lumOff val="25000"/>
                            </a:schemeClr>
                          </a:solidFill>
                          <a:latin typeface="Gill Sans MT" panose="020B0502020104020203" pitchFamily="34" charset="0"/>
                        </a:rPr>
                        <a:t>2</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BeCl</a:t>
                      </a:r>
                      <a:r>
                        <a:rPr lang="en-US" sz="1600" baseline="-25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SO</a:t>
                      </a:r>
                      <a:r>
                        <a:rPr lang="en-US" sz="1600" baseline="-25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H</a:t>
                      </a:r>
                      <a:r>
                        <a:rPr lang="en-US" sz="1600" baseline="-25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O, NO</a:t>
                      </a:r>
                      <a:r>
                        <a:rPr lang="en-US" sz="1600" baseline="-25000" dirty="0">
                          <a:solidFill>
                            <a:schemeClr val="tx1">
                              <a:lumMod val="75000"/>
                              <a:lumOff val="25000"/>
                            </a:schemeClr>
                          </a:solidFill>
                          <a:latin typeface="Gill Sans MT" panose="020B0502020104020203" pitchFamily="34" charset="0"/>
                        </a:rPr>
                        <a:t>2</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716084"/>
                  </a:ext>
                </a:extLst>
              </a:tr>
              <a:tr h="274320">
                <a:tc>
                  <a:txBody>
                    <a:bodyPr/>
                    <a:lstStyle/>
                    <a:p>
                      <a:pPr algn="ctr"/>
                      <a:r>
                        <a:rPr lang="en-US" sz="1600" dirty="0">
                          <a:solidFill>
                            <a:schemeClr val="tx1">
                              <a:lumMod val="75000"/>
                              <a:lumOff val="25000"/>
                            </a:schemeClr>
                          </a:solidFill>
                          <a:latin typeface="Gill Sans MT" panose="020B0502020104020203" pitchFamily="34" charset="0"/>
                        </a:rPr>
                        <a:t>AB</a:t>
                      </a:r>
                      <a:r>
                        <a:rPr lang="en-US" sz="1600" baseline="-25000" dirty="0">
                          <a:solidFill>
                            <a:schemeClr val="tx1">
                              <a:lumMod val="75000"/>
                              <a:lumOff val="25000"/>
                            </a:schemeClr>
                          </a:solidFill>
                          <a:latin typeface="Gill Sans MT" panose="020B0502020104020203" pitchFamily="34" charset="0"/>
                        </a:rPr>
                        <a:t>3</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BF</a:t>
                      </a:r>
                      <a:r>
                        <a:rPr lang="en-US" sz="1600" baseline="-25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NH</a:t>
                      </a:r>
                      <a:r>
                        <a:rPr lang="en-US" sz="1600" baseline="-25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ClF</a:t>
                      </a:r>
                      <a:r>
                        <a:rPr lang="en-US" sz="1600" baseline="-25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SO</a:t>
                      </a:r>
                      <a:r>
                        <a:rPr lang="en-US" sz="1600" baseline="-25000" dirty="0">
                          <a:solidFill>
                            <a:schemeClr val="tx1">
                              <a:lumMod val="75000"/>
                              <a:lumOff val="25000"/>
                            </a:schemeClr>
                          </a:solidFill>
                          <a:latin typeface="Gill Sans MT" panose="020B0502020104020203" pitchFamily="34" charset="0"/>
                        </a:rPr>
                        <a:t>3</a:t>
                      </a:r>
                      <a:r>
                        <a:rPr lang="en-US" sz="1600" baseline="30000" dirty="0">
                          <a:solidFill>
                            <a:schemeClr val="tx1">
                              <a:lumMod val="75000"/>
                              <a:lumOff val="25000"/>
                            </a:schemeClr>
                          </a:solidFill>
                          <a:latin typeface="Gill Sans MT" panose="020B0502020104020203" pitchFamily="34" charset="0"/>
                        </a:rPr>
                        <a:t>2–</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0811395"/>
                  </a:ext>
                </a:extLst>
              </a:tr>
              <a:tr h="274320">
                <a:tc>
                  <a:txBody>
                    <a:bodyPr/>
                    <a:lstStyle/>
                    <a:p>
                      <a:pPr algn="ctr"/>
                      <a:r>
                        <a:rPr lang="en-US" sz="1600" dirty="0">
                          <a:solidFill>
                            <a:schemeClr val="tx1">
                              <a:lumMod val="75000"/>
                              <a:lumOff val="25000"/>
                            </a:schemeClr>
                          </a:solidFill>
                          <a:latin typeface="Gill Sans MT" panose="020B0502020104020203" pitchFamily="34" charset="0"/>
                        </a:rPr>
                        <a:t>AB</a:t>
                      </a:r>
                      <a:r>
                        <a:rPr lang="en-US" sz="1600" baseline="-25000" dirty="0">
                          <a:solidFill>
                            <a:schemeClr val="tx1">
                              <a:lumMod val="75000"/>
                              <a:lumOff val="25000"/>
                            </a:schemeClr>
                          </a:solidFill>
                          <a:latin typeface="Gill Sans MT" panose="020B0502020104020203" pitchFamily="34" charset="0"/>
                        </a:rPr>
                        <a:t>4</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CCl</a:t>
                      </a:r>
                      <a:r>
                        <a:rPr lang="en-US" sz="1600" baseline="-25000" dirty="0">
                          <a:solidFill>
                            <a:schemeClr val="tx1">
                              <a:lumMod val="75000"/>
                              <a:lumOff val="25000"/>
                            </a:schemeClr>
                          </a:solidFill>
                          <a:latin typeface="Gill Sans MT" panose="020B0502020104020203" pitchFamily="34" charset="0"/>
                        </a:rPr>
                        <a:t>4</a:t>
                      </a:r>
                      <a:r>
                        <a:rPr lang="en-US" sz="1600" baseline="0" dirty="0">
                          <a:solidFill>
                            <a:schemeClr val="tx1">
                              <a:lumMod val="75000"/>
                              <a:lumOff val="25000"/>
                            </a:schemeClr>
                          </a:solidFill>
                          <a:latin typeface="Gill Sans MT" panose="020B0502020104020203" pitchFamily="34" charset="0"/>
                        </a:rPr>
                        <a:t>, NH</a:t>
                      </a:r>
                      <a:r>
                        <a:rPr lang="en-US" sz="1600" baseline="-25000" dirty="0">
                          <a:solidFill>
                            <a:schemeClr val="tx1">
                              <a:lumMod val="75000"/>
                              <a:lumOff val="25000"/>
                            </a:schemeClr>
                          </a:solidFill>
                          <a:latin typeface="Gill Sans MT" panose="020B0502020104020203" pitchFamily="34" charset="0"/>
                        </a:rPr>
                        <a:t>4</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SF</a:t>
                      </a:r>
                      <a:r>
                        <a:rPr lang="en-US" sz="1600" baseline="-25000" dirty="0">
                          <a:solidFill>
                            <a:schemeClr val="tx1">
                              <a:lumMod val="75000"/>
                              <a:lumOff val="25000"/>
                            </a:schemeClr>
                          </a:solidFill>
                          <a:latin typeface="Gill Sans MT" panose="020B0502020104020203" pitchFamily="34" charset="0"/>
                        </a:rPr>
                        <a:t>4</a:t>
                      </a:r>
                      <a:r>
                        <a:rPr lang="en-US" sz="1600" baseline="0" dirty="0">
                          <a:solidFill>
                            <a:schemeClr val="tx1">
                              <a:lumMod val="75000"/>
                              <a:lumOff val="25000"/>
                            </a:schemeClr>
                          </a:solidFill>
                          <a:latin typeface="Gill Sans MT" panose="020B0502020104020203" pitchFamily="34" charset="0"/>
                        </a:rPr>
                        <a:t>, XeF</a:t>
                      </a:r>
                      <a:r>
                        <a:rPr lang="en-US" sz="1600" baseline="-25000" dirty="0">
                          <a:solidFill>
                            <a:schemeClr val="tx1">
                              <a:lumMod val="75000"/>
                              <a:lumOff val="25000"/>
                            </a:schemeClr>
                          </a:solidFill>
                          <a:latin typeface="Gill Sans MT" panose="020B0502020104020203" pitchFamily="34" charset="0"/>
                        </a:rPr>
                        <a:t>4</a:t>
                      </a:r>
                      <a:r>
                        <a:rPr lang="en-US" sz="1600" baseline="0" dirty="0">
                          <a:solidFill>
                            <a:schemeClr val="tx1">
                              <a:lumMod val="75000"/>
                              <a:lumOff val="25000"/>
                            </a:schemeClr>
                          </a:solidFill>
                          <a:latin typeface="Gill Sans MT" panose="020B0502020104020203" pitchFamily="34" charset="0"/>
                        </a:rPr>
                        <a:t>, ClO</a:t>
                      </a:r>
                      <a:r>
                        <a:rPr lang="en-US" sz="1600" baseline="-25000" dirty="0">
                          <a:solidFill>
                            <a:schemeClr val="tx1">
                              <a:lumMod val="75000"/>
                              <a:lumOff val="25000"/>
                            </a:schemeClr>
                          </a:solidFill>
                          <a:latin typeface="Gill Sans MT" panose="020B0502020104020203" pitchFamily="34" charset="0"/>
                        </a:rPr>
                        <a:t>4</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050845"/>
                  </a:ext>
                </a:extLst>
              </a:tr>
              <a:tr h="274320">
                <a:tc>
                  <a:txBody>
                    <a:bodyPr/>
                    <a:lstStyle/>
                    <a:p>
                      <a:pPr algn="ctr"/>
                      <a:r>
                        <a:rPr lang="en-US" sz="1600" dirty="0">
                          <a:solidFill>
                            <a:schemeClr val="tx1">
                              <a:lumMod val="75000"/>
                              <a:lumOff val="25000"/>
                            </a:schemeClr>
                          </a:solidFill>
                          <a:latin typeface="Gill Sans MT" panose="020B0502020104020203" pitchFamily="34" charset="0"/>
                        </a:rPr>
                        <a:t>AB</a:t>
                      </a:r>
                      <a:r>
                        <a:rPr lang="en-US" sz="1600" baseline="-25000" dirty="0">
                          <a:solidFill>
                            <a:schemeClr val="tx1">
                              <a:lumMod val="75000"/>
                              <a:lumOff val="25000"/>
                            </a:schemeClr>
                          </a:solidFill>
                          <a:latin typeface="Gill Sans MT" panose="020B0502020104020203" pitchFamily="34" charset="0"/>
                        </a:rPr>
                        <a:t>5</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PCl</a:t>
                      </a:r>
                      <a:r>
                        <a:rPr lang="en-US" sz="1600" baseline="-25000" dirty="0">
                          <a:solidFill>
                            <a:schemeClr val="tx1">
                              <a:lumMod val="75000"/>
                              <a:lumOff val="25000"/>
                            </a:schemeClr>
                          </a:solidFill>
                          <a:latin typeface="Gill Sans MT" panose="020B0502020104020203" pitchFamily="34" charset="0"/>
                        </a:rPr>
                        <a:t>5</a:t>
                      </a:r>
                      <a:r>
                        <a:rPr lang="en-US" sz="1600" baseline="0" dirty="0">
                          <a:solidFill>
                            <a:schemeClr val="tx1">
                              <a:lumMod val="75000"/>
                              <a:lumOff val="25000"/>
                            </a:schemeClr>
                          </a:solidFill>
                          <a:latin typeface="Gill Sans MT" panose="020B0502020104020203" pitchFamily="34" charset="0"/>
                        </a:rPr>
                        <a:t>, IF</a:t>
                      </a:r>
                      <a:r>
                        <a:rPr lang="en-US" sz="1600" baseline="-25000" dirty="0">
                          <a:solidFill>
                            <a:schemeClr val="tx1">
                              <a:lumMod val="75000"/>
                              <a:lumOff val="25000"/>
                            </a:schemeClr>
                          </a:solidFill>
                          <a:latin typeface="Gill Sans MT" panose="020B0502020104020203" pitchFamily="34" charset="0"/>
                        </a:rPr>
                        <a:t>5</a:t>
                      </a:r>
                      <a:r>
                        <a:rPr lang="en-US" sz="1600" baseline="0" dirty="0">
                          <a:solidFill>
                            <a:schemeClr val="tx1">
                              <a:lumMod val="75000"/>
                              <a:lumOff val="25000"/>
                            </a:schemeClr>
                          </a:solidFill>
                          <a:latin typeface="Gill Sans MT" panose="020B0502020104020203" pitchFamily="34" charset="0"/>
                        </a:rPr>
                        <a:t>, SbF</a:t>
                      </a:r>
                      <a:r>
                        <a:rPr lang="en-US" sz="1600" baseline="-25000" dirty="0">
                          <a:solidFill>
                            <a:schemeClr val="tx1">
                              <a:lumMod val="75000"/>
                              <a:lumOff val="25000"/>
                            </a:schemeClr>
                          </a:solidFill>
                          <a:latin typeface="Gill Sans MT" panose="020B0502020104020203" pitchFamily="34" charset="0"/>
                        </a:rPr>
                        <a:t>5</a:t>
                      </a:r>
                      <a:r>
                        <a:rPr lang="en-US" sz="1600" baseline="0" dirty="0">
                          <a:solidFill>
                            <a:schemeClr val="tx1">
                              <a:lumMod val="75000"/>
                              <a:lumOff val="25000"/>
                            </a:schemeClr>
                          </a:solidFill>
                          <a:latin typeface="Gill Sans MT" panose="020B0502020104020203" pitchFamily="34" charset="0"/>
                        </a:rPr>
                        <a:t>, BrF</a:t>
                      </a:r>
                      <a:r>
                        <a:rPr lang="en-US" sz="1600" baseline="-25000" dirty="0">
                          <a:solidFill>
                            <a:schemeClr val="tx1">
                              <a:lumMod val="75000"/>
                              <a:lumOff val="25000"/>
                            </a:schemeClr>
                          </a:solidFill>
                          <a:latin typeface="Gill Sans MT" panose="020B0502020104020203" pitchFamily="34" charset="0"/>
                        </a:rPr>
                        <a:t>5</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7523533"/>
                  </a:ext>
                </a:extLst>
              </a:tr>
              <a:tr h="274320">
                <a:tc>
                  <a:txBody>
                    <a:bodyPr/>
                    <a:lstStyle/>
                    <a:p>
                      <a:pPr algn="ctr"/>
                      <a:r>
                        <a:rPr lang="en-US" sz="1600" dirty="0">
                          <a:solidFill>
                            <a:schemeClr val="tx1">
                              <a:lumMod val="75000"/>
                              <a:lumOff val="25000"/>
                            </a:schemeClr>
                          </a:solidFill>
                          <a:latin typeface="Gill Sans MT" panose="020B0502020104020203" pitchFamily="34" charset="0"/>
                        </a:rPr>
                        <a:t>AB</a:t>
                      </a:r>
                      <a:r>
                        <a:rPr lang="en-US" sz="1600" baseline="-25000" dirty="0">
                          <a:solidFill>
                            <a:schemeClr val="tx1">
                              <a:lumMod val="75000"/>
                              <a:lumOff val="25000"/>
                            </a:schemeClr>
                          </a:solidFill>
                          <a:latin typeface="Gill Sans MT" panose="020B0502020104020203" pitchFamily="34" charset="0"/>
                        </a:rPr>
                        <a:t>6</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75000"/>
                              <a:lumOff val="25000"/>
                            </a:schemeClr>
                          </a:solidFill>
                          <a:latin typeface="Gill Sans MT" panose="020B0502020104020203" pitchFamily="34" charset="0"/>
                        </a:rPr>
                        <a:t>SF</a:t>
                      </a:r>
                      <a:r>
                        <a:rPr lang="en-US" sz="1600" baseline="-25000" dirty="0">
                          <a:solidFill>
                            <a:schemeClr val="tx1">
                              <a:lumMod val="75000"/>
                              <a:lumOff val="25000"/>
                            </a:schemeClr>
                          </a:solidFill>
                          <a:latin typeface="Gill Sans MT" panose="020B0502020104020203" pitchFamily="34" charset="0"/>
                        </a:rPr>
                        <a:t>6</a:t>
                      </a:r>
                      <a:r>
                        <a:rPr lang="en-US" sz="1600" baseline="0" dirty="0">
                          <a:solidFill>
                            <a:schemeClr val="tx1">
                              <a:lumMod val="75000"/>
                              <a:lumOff val="25000"/>
                            </a:schemeClr>
                          </a:solidFill>
                          <a:latin typeface="Gill Sans MT" panose="020B0502020104020203" pitchFamily="34" charset="0"/>
                        </a:rPr>
                        <a:t>, UF</a:t>
                      </a:r>
                      <a:r>
                        <a:rPr lang="en-US" sz="1600" baseline="-25000" dirty="0">
                          <a:solidFill>
                            <a:schemeClr val="tx1">
                              <a:lumMod val="75000"/>
                              <a:lumOff val="25000"/>
                            </a:schemeClr>
                          </a:solidFill>
                          <a:latin typeface="Gill Sans MT" panose="020B0502020104020203" pitchFamily="34" charset="0"/>
                        </a:rPr>
                        <a:t>6</a:t>
                      </a:r>
                      <a:r>
                        <a:rPr lang="en-US" sz="1600" baseline="0" dirty="0">
                          <a:solidFill>
                            <a:schemeClr val="tx1">
                              <a:lumMod val="75000"/>
                              <a:lumOff val="25000"/>
                            </a:schemeClr>
                          </a:solidFill>
                          <a:latin typeface="Gill Sans MT" panose="020B0502020104020203" pitchFamily="34" charset="0"/>
                        </a:rPr>
                        <a:t>, TiCl</a:t>
                      </a:r>
                      <a:r>
                        <a:rPr lang="en-US" sz="1600" baseline="-25000" dirty="0">
                          <a:solidFill>
                            <a:schemeClr val="tx1">
                              <a:lumMod val="75000"/>
                              <a:lumOff val="25000"/>
                            </a:schemeClr>
                          </a:solidFill>
                          <a:latin typeface="Gill Sans MT" panose="020B0502020104020203" pitchFamily="34" charset="0"/>
                        </a:rPr>
                        <a:t>6</a:t>
                      </a:r>
                      <a:r>
                        <a:rPr lang="en-US" sz="1600" baseline="30000" dirty="0">
                          <a:solidFill>
                            <a:schemeClr val="tx1">
                              <a:lumMod val="75000"/>
                              <a:lumOff val="25000"/>
                            </a:schemeClr>
                          </a:solidFill>
                          <a:latin typeface="Gill Sans MT" panose="020B0502020104020203" pitchFamily="34" charset="0"/>
                        </a:rPr>
                        <a:t>3–</a:t>
                      </a:r>
                      <a:endParaRPr lang="en-US" sz="16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269775"/>
                  </a:ext>
                </a:extLst>
              </a:tr>
            </a:tbl>
          </a:graphicData>
        </a:graphic>
      </p:graphicFrame>
    </p:spTree>
    <p:extLst>
      <p:ext uri="{BB962C8B-B14F-4D97-AF65-F5344CB8AC3E}">
        <p14:creationId xmlns:p14="http://schemas.microsoft.com/office/powerpoint/2010/main" val="3138201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63</a:t>
            </a:fld>
            <a:endParaRPr lang="en-US" dirty="0">
              <a:solidFill>
                <a:schemeClr val="bg1"/>
              </a:solidFill>
            </a:endParaRPr>
          </a:p>
        </p:txBody>
      </p:sp>
      <p:sp>
        <p:nvSpPr>
          <p:cNvPr id="8" name="Rectangle 2">
            <a:extLst>
              <a:ext uri="{FF2B5EF4-FFF2-40B4-BE49-F238E27FC236}">
                <a16:creationId xmlns:a16="http://schemas.microsoft.com/office/drawing/2014/main" id="{EEACF52E-6E8B-4F34-822A-F76F8418EBF1}"/>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VSEPR Model</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0319B35C-D486-445C-AABD-62EB852AEFC6}"/>
              </a:ext>
            </a:extLst>
          </p:cNvPr>
          <p:cNvSpPr txBox="1">
            <a:spLocks noChangeArrowheads="1"/>
          </p:cNvSpPr>
          <p:nvPr/>
        </p:nvSpPr>
        <p:spPr bwMode="auto">
          <a:xfrm>
            <a:off x="0" y="977900"/>
            <a:ext cx="9144000"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The basis of the VSEPR model is that electrons repel each other. Electrons will arrange themselves to be as far apart as possible. Arrangements minimize repulsive interactions.</a:t>
            </a:r>
          </a:p>
        </p:txBody>
      </p:sp>
      <p:sp>
        <p:nvSpPr>
          <p:cNvPr id="10" name="Text Box 7">
            <a:extLst>
              <a:ext uri="{FF2B5EF4-FFF2-40B4-BE49-F238E27FC236}">
                <a16:creationId xmlns:a16="http://schemas.microsoft.com/office/drawing/2014/main" id="{DA85AF47-4716-4E49-829C-25E0FF227A77}"/>
              </a:ext>
            </a:extLst>
          </p:cNvPr>
          <p:cNvSpPr txBox="1">
            <a:spLocks noChangeArrowheads="1"/>
          </p:cNvSpPr>
          <p:nvPr/>
        </p:nvSpPr>
        <p:spPr bwMode="auto">
          <a:xfrm>
            <a:off x="342900" y="3624858"/>
            <a:ext cx="1828800" cy="646331"/>
          </a:xfrm>
          <a:prstGeom prst="rect">
            <a:avLst/>
          </a:prstGeom>
          <a:noFill/>
          <a:ln w="12700">
            <a:noFill/>
            <a:miter lim="800000"/>
            <a:headEnd type="none" w="sm" len="sm"/>
            <a:tailEnd type="none" w="sm" len="sm"/>
          </a:ln>
        </p:spPr>
        <p:txBody>
          <a:bodyPr wrap="square">
            <a:spAutoFit/>
          </a:bodyPr>
          <a:lstStyle/>
          <a:p>
            <a:pPr algn="ctr">
              <a:buClr>
                <a:srgbClr val="000000"/>
              </a:buClr>
              <a:buSzPct val="100000"/>
            </a:pPr>
            <a:r>
              <a:rPr lang="en-US" altLang="en-US" dirty="0">
                <a:solidFill>
                  <a:schemeClr val="tx1">
                    <a:lumMod val="75000"/>
                    <a:lumOff val="25000"/>
                  </a:schemeClr>
                </a:solidFill>
                <a:latin typeface="Gill Sans MT" panose="020B0502020104020203" pitchFamily="34" charset="0"/>
              </a:rPr>
              <a:t>2 e</a:t>
            </a:r>
            <a:r>
              <a:rPr lang="en-US" altLang="en-US" baseline="3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rPr>
              <a:t> domains </a:t>
            </a:r>
          </a:p>
          <a:p>
            <a:pPr algn="ctr">
              <a:buClr>
                <a:srgbClr val="000000"/>
              </a:buClr>
              <a:buSzPct val="100000"/>
            </a:pPr>
            <a:r>
              <a:rPr lang="en-US" altLang="en-US" dirty="0">
                <a:solidFill>
                  <a:schemeClr val="tx1">
                    <a:lumMod val="75000"/>
                    <a:lumOff val="25000"/>
                  </a:schemeClr>
                </a:solidFill>
                <a:latin typeface="Gill Sans MT" panose="020B0502020104020203" pitchFamily="34" charset="0"/>
              </a:rPr>
              <a:t>Linear</a:t>
            </a:r>
          </a:p>
        </p:txBody>
      </p:sp>
      <p:sp>
        <p:nvSpPr>
          <p:cNvPr id="11" name="Text Box 10">
            <a:extLst>
              <a:ext uri="{FF2B5EF4-FFF2-40B4-BE49-F238E27FC236}">
                <a16:creationId xmlns:a16="http://schemas.microsoft.com/office/drawing/2014/main" id="{208FEB6F-409A-49E8-ACB0-563845BC138F}"/>
              </a:ext>
            </a:extLst>
          </p:cNvPr>
          <p:cNvSpPr txBox="1">
            <a:spLocks noChangeArrowheads="1"/>
          </p:cNvSpPr>
          <p:nvPr/>
        </p:nvSpPr>
        <p:spPr bwMode="auto">
          <a:xfrm>
            <a:off x="2865207" y="3624858"/>
            <a:ext cx="1557798" cy="646331"/>
          </a:xfrm>
          <a:prstGeom prst="rect">
            <a:avLst/>
          </a:prstGeom>
          <a:noFill/>
          <a:ln w="12700">
            <a:noFill/>
            <a:miter lim="800000"/>
            <a:headEnd type="none" w="sm" len="sm"/>
            <a:tailEnd type="none" w="sm" len="sm"/>
          </a:ln>
        </p:spPr>
        <p:txBody>
          <a:bodyPr wrap="none">
            <a:spAutoFit/>
          </a:bodyPr>
          <a:lstStyle/>
          <a:p>
            <a:pPr algn="ctr">
              <a:buClr>
                <a:srgbClr val="000000"/>
              </a:buClr>
              <a:buSzPct val="100000"/>
            </a:pPr>
            <a:r>
              <a:rPr lang="en-US" altLang="en-US" dirty="0">
                <a:solidFill>
                  <a:schemeClr val="tx1">
                    <a:lumMod val="75000"/>
                    <a:lumOff val="25000"/>
                  </a:schemeClr>
                </a:solidFill>
                <a:latin typeface="Gill Sans MT" panose="020B0502020104020203" pitchFamily="34" charset="0"/>
              </a:rPr>
              <a:t>3 e</a:t>
            </a:r>
            <a:r>
              <a:rPr lang="en-US" altLang="en-US" baseline="3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rPr>
              <a:t> domains</a:t>
            </a:r>
          </a:p>
          <a:p>
            <a:pPr algn="ctr">
              <a:buClr>
                <a:srgbClr val="000000"/>
              </a:buClr>
              <a:buSzPct val="100000"/>
            </a:pPr>
            <a:r>
              <a:rPr lang="en-US" altLang="en-US" dirty="0">
                <a:solidFill>
                  <a:schemeClr val="tx1">
                    <a:lumMod val="75000"/>
                    <a:lumOff val="25000"/>
                  </a:schemeClr>
                </a:solidFill>
                <a:latin typeface="Gill Sans MT" panose="020B0502020104020203" pitchFamily="34" charset="0"/>
              </a:rPr>
              <a:t>Trigonal planar</a:t>
            </a:r>
          </a:p>
        </p:txBody>
      </p:sp>
      <p:pic>
        <p:nvPicPr>
          <p:cNvPr id="13" name="Picture 9" descr="bur75640_0901a">
            <a:extLst>
              <a:ext uri="{FF2B5EF4-FFF2-40B4-BE49-F238E27FC236}">
                <a16:creationId xmlns:a16="http://schemas.microsoft.com/office/drawing/2014/main" id="{AE70571C-241F-4E88-96DB-E3448420D4D1}"/>
              </a:ext>
            </a:extLst>
          </p:cNvPr>
          <p:cNvPicPr>
            <a:picLocks noChangeAspect="1" noChangeArrowheads="1"/>
          </p:cNvPicPr>
          <p:nvPr/>
        </p:nvPicPr>
        <p:blipFill>
          <a:blip r:embed="rId2" cstate="print"/>
          <a:srcRect l="3523" r="2512"/>
          <a:stretch>
            <a:fillRect/>
          </a:stretch>
        </p:blipFill>
        <p:spPr bwMode="auto">
          <a:xfrm>
            <a:off x="342900" y="1717546"/>
            <a:ext cx="1828800" cy="1846263"/>
          </a:xfrm>
          <a:prstGeom prst="rect">
            <a:avLst/>
          </a:prstGeom>
          <a:noFill/>
          <a:ln w="9525">
            <a:noFill/>
            <a:miter lim="800000"/>
            <a:headEnd/>
            <a:tailEnd/>
          </a:ln>
        </p:spPr>
      </p:pic>
      <p:pic>
        <p:nvPicPr>
          <p:cNvPr id="14" name="Picture 10" descr="bur75640_0901b">
            <a:extLst>
              <a:ext uri="{FF2B5EF4-FFF2-40B4-BE49-F238E27FC236}">
                <a16:creationId xmlns:a16="http://schemas.microsoft.com/office/drawing/2014/main" id="{349A8D1C-29AA-471C-9CEB-EE4D4500B34C}"/>
              </a:ext>
            </a:extLst>
          </p:cNvPr>
          <p:cNvPicPr>
            <a:picLocks noChangeAspect="1" noChangeArrowheads="1"/>
          </p:cNvPicPr>
          <p:nvPr/>
        </p:nvPicPr>
        <p:blipFill>
          <a:blip r:embed="rId3" cstate="print"/>
          <a:srcRect t="3999" b="2721"/>
          <a:stretch>
            <a:fillRect/>
          </a:stretch>
        </p:blipFill>
        <p:spPr bwMode="auto">
          <a:xfrm>
            <a:off x="2716212" y="1711456"/>
            <a:ext cx="1855788" cy="1828800"/>
          </a:xfrm>
          <a:prstGeom prst="rect">
            <a:avLst/>
          </a:prstGeom>
          <a:noFill/>
          <a:ln w="9525">
            <a:noFill/>
            <a:miter lim="800000"/>
            <a:headEnd/>
            <a:tailEnd/>
          </a:ln>
        </p:spPr>
      </p:pic>
      <p:sp>
        <p:nvSpPr>
          <p:cNvPr id="15" name="Text Box 7">
            <a:extLst>
              <a:ext uri="{FF2B5EF4-FFF2-40B4-BE49-F238E27FC236}">
                <a16:creationId xmlns:a16="http://schemas.microsoft.com/office/drawing/2014/main" id="{BFE1FE04-01A4-4FB7-824C-C00037495707}"/>
              </a:ext>
            </a:extLst>
          </p:cNvPr>
          <p:cNvSpPr txBox="1">
            <a:spLocks noChangeArrowheads="1"/>
          </p:cNvSpPr>
          <p:nvPr/>
        </p:nvSpPr>
        <p:spPr bwMode="auto">
          <a:xfrm>
            <a:off x="212567" y="6240659"/>
            <a:ext cx="2048188" cy="541046"/>
          </a:xfrm>
          <a:prstGeom prst="rect">
            <a:avLst/>
          </a:prstGeom>
          <a:noFill/>
          <a:ln w="12700">
            <a:noFill/>
            <a:miter lim="800000"/>
            <a:headEnd type="none" w="sm" len="sm"/>
            <a:tailEnd type="none" w="sm" len="sm"/>
          </a:ln>
        </p:spPr>
        <p:txBody>
          <a:bodyPr wrap="none">
            <a:spAutoFit/>
          </a:bodyPr>
          <a:lstStyle/>
          <a:p>
            <a:pPr algn="ct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5 e</a:t>
            </a:r>
            <a:r>
              <a:rPr lang="en-US" altLang="en-US" baseline="3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rPr>
              <a:t> domains</a:t>
            </a:r>
          </a:p>
          <a:p>
            <a:pPr algn="ct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Trigonal bipyramidal</a:t>
            </a:r>
          </a:p>
        </p:txBody>
      </p:sp>
      <p:sp>
        <p:nvSpPr>
          <p:cNvPr id="16" name="Text Box 11">
            <a:extLst>
              <a:ext uri="{FF2B5EF4-FFF2-40B4-BE49-F238E27FC236}">
                <a16:creationId xmlns:a16="http://schemas.microsoft.com/office/drawing/2014/main" id="{5E663A00-D57D-446D-AE3A-963152D8DAD2}"/>
              </a:ext>
            </a:extLst>
          </p:cNvPr>
          <p:cNvSpPr txBox="1">
            <a:spLocks noChangeArrowheads="1"/>
          </p:cNvSpPr>
          <p:nvPr/>
        </p:nvSpPr>
        <p:spPr bwMode="auto">
          <a:xfrm>
            <a:off x="2970778" y="6240659"/>
            <a:ext cx="1390124" cy="541046"/>
          </a:xfrm>
          <a:prstGeom prst="rect">
            <a:avLst/>
          </a:prstGeom>
          <a:noFill/>
          <a:ln w="12700">
            <a:noFill/>
            <a:miter lim="800000"/>
            <a:headEnd type="none" w="sm" len="sm"/>
            <a:tailEnd type="none" w="sm" len="sm"/>
          </a:ln>
        </p:spPr>
        <p:txBody>
          <a:bodyPr wrap="none">
            <a:spAutoFit/>
          </a:bodyPr>
          <a:lstStyle/>
          <a:p>
            <a:pPr algn="ct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6 e</a:t>
            </a:r>
            <a:r>
              <a:rPr lang="en-US" altLang="en-US" baseline="3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rPr>
              <a:t> domains</a:t>
            </a:r>
          </a:p>
          <a:p>
            <a:pPr algn="ct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Octahedral</a:t>
            </a:r>
          </a:p>
        </p:txBody>
      </p:sp>
      <p:sp>
        <p:nvSpPr>
          <p:cNvPr id="17" name="Text Box 11">
            <a:extLst>
              <a:ext uri="{FF2B5EF4-FFF2-40B4-BE49-F238E27FC236}">
                <a16:creationId xmlns:a16="http://schemas.microsoft.com/office/drawing/2014/main" id="{C784AB71-DC3A-4B0A-9D72-FD0F9EDC4405}"/>
              </a:ext>
            </a:extLst>
          </p:cNvPr>
          <p:cNvSpPr txBox="1">
            <a:spLocks noChangeArrowheads="1"/>
          </p:cNvSpPr>
          <p:nvPr/>
        </p:nvSpPr>
        <p:spPr bwMode="auto">
          <a:xfrm>
            <a:off x="5337715" y="3677500"/>
            <a:ext cx="1390124" cy="541046"/>
          </a:xfrm>
          <a:prstGeom prst="rect">
            <a:avLst/>
          </a:prstGeom>
          <a:noFill/>
          <a:ln w="12700">
            <a:noFill/>
            <a:miter lim="800000"/>
            <a:headEnd type="none" w="sm" len="sm"/>
            <a:tailEnd type="none" w="sm" len="sm"/>
          </a:ln>
        </p:spPr>
        <p:txBody>
          <a:bodyPr wrap="none">
            <a:spAutoFit/>
          </a:bodyPr>
          <a:lstStyle/>
          <a:p>
            <a:pPr algn="ct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4 e</a:t>
            </a:r>
            <a:r>
              <a:rPr lang="en-US" altLang="en-US" baseline="30000" dirty="0">
                <a:solidFill>
                  <a:schemeClr val="tx1">
                    <a:lumMod val="75000"/>
                    <a:lumOff val="25000"/>
                  </a:schemeClr>
                </a:solidFill>
                <a:latin typeface="Gill Sans MT" panose="020B0502020104020203" pitchFamily="34" charset="0"/>
              </a:rPr>
              <a:t>–</a:t>
            </a:r>
            <a:r>
              <a:rPr lang="en-US" altLang="en-US" dirty="0">
                <a:solidFill>
                  <a:schemeClr val="tx1">
                    <a:lumMod val="75000"/>
                    <a:lumOff val="25000"/>
                  </a:schemeClr>
                </a:solidFill>
                <a:latin typeface="Gill Sans MT" panose="020B0502020104020203" pitchFamily="34" charset="0"/>
              </a:rPr>
              <a:t> domains</a:t>
            </a:r>
          </a:p>
          <a:p>
            <a:pPr algn="ct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Tetrahedral</a:t>
            </a:r>
          </a:p>
        </p:txBody>
      </p:sp>
      <p:pic>
        <p:nvPicPr>
          <p:cNvPr id="18" name="Picture 10" descr="bur75640_0901c">
            <a:extLst>
              <a:ext uri="{FF2B5EF4-FFF2-40B4-BE49-F238E27FC236}">
                <a16:creationId xmlns:a16="http://schemas.microsoft.com/office/drawing/2014/main" id="{57F45193-1D36-4239-B68C-97EEABCD5739}"/>
              </a:ext>
            </a:extLst>
          </p:cNvPr>
          <p:cNvPicPr>
            <a:picLocks noChangeAspect="1" noChangeArrowheads="1"/>
          </p:cNvPicPr>
          <p:nvPr/>
        </p:nvPicPr>
        <p:blipFill>
          <a:blip r:embed="rId4" cstate="print"/>
          <a:srcRect t="3371" b="3146"/>
          <a:stretch>
            <a:fillRect/>
          </a:stretch>
        </p:blipFill>
        <p:spPr bwMode="auto">
          <a:xfrm>
            <a:off x="5114408" y="1720981"/>
            <a:ext cx="1836738" cy="1809750"/>
          </a:xfrm>
          <a:prstGeom prst="rect">
            <a:avLst/>
          </a:prstGeom>
          <a:noFill/>
          <a:ln w="9525">
            <a:noFill/>
            <a:miter lim="800000"/>
            <a:headEnd/>
            <a:tailEnd/>
          </a:ln>
        </p:spPr>
      </p:pic>
      <p:pic>
        <p:nvPicPr>
          <p:cNvPr id="19" name="Picture 11" descr="bur75640_0901d">
            <a:extLst>
              <a:ext uri="{FF2B5EF4-FFF2-40B4-BE49-F238E27FC236}">
                <a16:creationId xmlns:a16="http://schemas.microsoft.com/office/drawing/2014/main" id="{D639FB8F-C355-46D5-AF79-AF3630EDC3D5}"/>
              </a:ext>
            </a:extLst>
          </p:cNvPr>
          <p:cNvPicPr>
            <a:picLocks noChangeAspect="1" noChangeArrowheads="1"/>
          </p:cNvPicPr>
          <p:nvPr/>
        </p:nvPicPr>
        <p:blipFill>
          <a:blip r:embed="rId5" cstate="print"/>
          <a:srcRect t="2480" b="2684"/>
          <a:stretch>
            <a:fillRect/>
          </a:stretch>
        </p:blipFill>
        <p:spPr bwMode="auto">
          <a:xfrm>
            <a:off x="342900" y="4332238"/>
            <a:ext cx="1828800" cy="1809750"/>
          </a:xfrm>
          <a:prstGeom prst="rect">
            <a:avLst/>
          </a:prstGeom>
          <a:noFill/>
          <a:ln w="9525">
            <a:noFill/>
            <a:miter lim="800000"/>
            <a:headEnd/>
            <a:tailEnd/>
          </a:ln>
        </p:spPr>
      </p:pic>
      <p:pic>
        <p:nvPicPr>
          <p:cNvPr id="20" name="Picture 12" descr="bur75640_0901e">
            <a:extLst>
              <a:ext uri="{FF2B5EF4-FFF2-40B4-BE49-F238E27FC236}">
                <a16:creationId xmlns:a16="http://schemas.microsoft.com/office/drawing/2014/main" id="{1FAFCE84-7322-4863-AD90-189DC05559B7}"/>
              </a:ext>
            </a:extLst>
          </p:cNvPr>
          <p:cNvPicPr>
            <a:picLocks noChangeAspect="1" noChangeArrowheads="1"/>
          </p:cNvPicPr>
          <p:nvPr/>
        </p:nvPicPr>
        <p:blipFill>
          <a:blip r:embed="rId6" cstate="print"/>
          <a:srcRect t="3731" b="2687"/>
          <a:stretch>
            <a:fillRect/>
          </a:stretch>
        </p:blipFill>
        <p:spPr bwMode="auto">
          <a:xfrm>
            <a:off x="2716212" y="4323185"/>
            <a:ext cx="1828800" cy="1800225"/>
          </a:xfrm>
          <a:prstGeom prst="rect">
            <a:avLst/>
          </a:prstGeom>
          <a:noFill/>
          <a:ln w="9525">
            <a:noFill/>
            <a:miter lim="800000"/>
            <a:headEnd/>
            <a:tailEnd/>
          </a:ln>
        </p:spPr>
      </p:pic>
    </p:spTree>
    <p:extLst>
      <p:ext uri="{BB962C8B-B14F-4D97-AF65-F5344CB8AC3E}">
        <p14:creationId xmlns:p14="http://schemas.microsoft.com/office/powerpoint/2010/main" val="14167906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64</a:t>
            </a:fld>
            <a:endParaRPr lang="en-US" dirty="0">
              <a:solidFill>
                <a:schemeClr val="bg1"/>
              </a:solidFill>
            </a:endParaRPr>
          </a:p>
        </p:txBody>
      </p:sp>
      <p:sp>
        <p:nvSpPr>
          <p:cNvPr id="8" name="Rectangle 2">
            <a:extLst>
              <a:ext uri="{FF2B5EF4-FFF2-40B4-BE49-F238E27FC236}">
                <a16:creationId xmlns:a16="http://schemas.microsoft.com/office/drawing/2014/main" id="{2AF8AA18-E18B-4EAE-8B29-5BDF9C770F9C}"/>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a:t>
            </a:r>
            <a:r>
              <a:rPr lang="en-US" sz="3300" b="1" baseline="30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Domain Geometry and Molecular Geometry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D613E71C-3E9F-48C7-ABCC-2350EC83E0EC}"/>
              </a:ext>
            </a:extLst>
          </p:cNvPr>
          <p:cNvSpPr txBox="1">
            <a:spLocks noChangeArrowheads="1"/>
          </p:cNvSpPr>
          <p:nvPr/>
        </p:nvSpPr>
        <p:spPr bwMode="auto">
          <a:xfrm>
            <a:off x="0" y="1066800"/>
            <a:ext cx="9144000" cy="923330"/>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The </a:t>
            </a:r>
            <a:r>
              <a:rPr lang="en-US" altLang="en-US" b="1" dirty="0">
                <a:solidFill>
                  <a:srgbClr val="E47588"/>
                </a:solidFill>
                <a:latin typeface="Gill Sans MT" panose="020B0502020104020203" pitchFamily="34" charset="0"/>
                <a:cs typeface="Times New Roman" pitchFamily="18" charset="0"/>
              </a:rPr>
              <a:t>e</a:t>
            </a:r>
            <a:r>
              <a:rPr lang="en-US" altLang="en-US" b="1" baseline="30000" dirty="0">
                <a:solidFill>
                  <a:srgbClr val="E47588"/>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domain</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geometry</a:t>
            </a:r>
            <a:r>
              <a:rPr lang="en-US" altLang="en-US" dirty="0">
                <a:solidFill>
                  <a:schemeClr val="tx1">
                    <a:lumMod val="75000"/>
                    <a:lumOff val="25000"/>
                  </a:schemeClr>
                </a:solidFill>
                <a:latin typeface="Gill Sans MT" panose="020B0502020104020203" pitchFamily="34" charset="0"/>
                <a:cs typeface="Times New Roman" pitchFamily="18" charset="0"/>
              </a:rPr>
              <a:t> is the arrangement of electron domains around the central atom.</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The </a:t>
            </a:r>
            <a:r>
              <a:rPr lang="en-US" altLang="en-US" b="1" dirty="0">
                <a:solidFill>
                  <a:srgbClr val="E47588"/>
                </a:solidFill>
                <a:latin typeface="Gill Sans MT" panose="020B0502020104020203" pitchFamily="34" charset="0"/>
                <a:cs typeface="Times New Roman" pitchFamily="18" charset="0"/>
              </a:rPr>
              <a:t>molecular</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geometry</a:t>
            </a:r>
            <a:r>
              <a:rPr lang="en-US" altLang="en-US" dirty="0">
                <a:solidFill>
                  <a:schemeClr val="tx1">
                    <a:lumMod val="75000"/>
                    <a:lumOff val="25000"/>
                  </a:schemeClr>
                </a:solidFill>
                <a:latin typeface="Gill Sans MT" panose="020B0502020104020203" pitchFamily="34" charset="0"/>
                <a:cs typeface="Times New Roman" pitchFamily="18" charset="0"/>
              </a:rPr>
              <a:t> is the arrangement of bonded atoms</a:t>
            </a:r>
            <a:r>
              <a:rPr lang="en-US" altLang="en-US" b="1"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In an </a:t>
            </a:r>
            <a:r>
              <a:rPr lang="en-US" altLang="en-US" dirty="0" err="1">
                <a:solidFill>
                  <a:schemeClr val="tx1">
                    <a:lumMod val="75000"/>
                    <a:lumOff val="25000"/>
                  </a:schemeClr>
                </a:solidFill>
                <a:latin typeface="Gill Sans MT" panose="020B0502020104020203" pitchFamily="34" charset="0"/>
                <a:cs typeface="Times New Roman" pitchFamily="18" charset="0"/>
              </a:rPr>
              <a:t>AB</a:t>
            </a:r>
            <a:r>
              <a:rPr lang="en-US" altLang="en-US" baseline="-25000" dirty="0" err="1">
                <a:solidFill>
                  <a:schemeClr val="tx1">
                    <a:lumMod val="75000"/>
                    <a:lumOff val="25000"/>
                  </a:schemeClr>
                </a:solidFill>
                <a:latin typeface="Gill Sans MT" panose="020B0502020104020203" pitchFamily="34" charset="0"/>
                <a:cs typeface="Times New Roman" pitchFamily="18" charset="0"/>
              </a:rPr>
              <a:t>x</a:t>
            </a:r>
            <a:r>
              <a:rPr lang="en-US" altLang="en-US" dirty="0">
                <a:solidFill>
                  <a:schemeClr val="tx1">
                    <a:lumMod val="75000"/>
                    <a:lumOff val="25000"/>
                  </a:schemeClr>
                </a:solidFill>
                <a:latin typeface="Gill Sans MT" panose="020B0502020104020203" pitchFamily="34" charset="0"/>
                <a:cs typeface="Times New Roman" pitchFamily="18" charset="0"/>
              </a:rPr>
              <a:t> molecule, a </a:t>
            </a:r>
            <a:r>
              <a:rPr lang="en-US" altLang="en-US" b="1" dirty="0">
                <a:solidFill>
                  <a:srgbClr val="E47588"/>
                </a:solidFill>
                <a:latin typeface="Gill Sans MT" panose="020B0502020104020203" pitchFamily="34" charset="0"/>
                <a:cs typeface="Times New Roman" pitchFamily="18" charset="0"/>
              </a:rPr>
              <a:t>bond</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angle</a:t>
            </a:r>
            <a:r>
              <a:rPr lang="en-US" altLang="en-US" dirty="0">
                <a:solidFill>
                  <a:schemeClr val="tx1">
                    <a:lumMod val="75000"/>
                    <a:lumOff val="25000"/>
                  </a:schemeClr>
                </a:solidFill>
                <a:latin typeface="Gill Sans MT" panose="020B0502020104020203" pitchFamily="34" charset="0"/>
                <a:cs typeface="Times New Roman" pitchFamily="18" charset="0"/>
              </a:rPr>
              <a:t> is the angle between two adjacent A-B bonds.</a:t>
            </a:r>
          </a:p>
        </p:txBody>
      </p:sp>
      <p:grpSp>
        <p:nvGrpSpPr>
          <p:cNvPr id="10" name="Group 21">
            <a:extLst>
              <a:ext uri="{FF2B5EF4-FFF2-40B4-BE49-F238E27FC236}">
                <a16:creationId xmlns:a16="http://schemas.microsoft.com/office/drawing/2014/main" id="{0182C192-8AF1-445F-A71F-BC082C583654}"/>
              </a:ext>
            </a:extLst>
          </p:cNvPr>
          <p:cNvGrpSpPr>
            <a:grpSpLocks/>
          </p:cNvGrpSpPr>
          <p:nvPr/>
        </p:nvGrpSpPr>
        <p:grpSpPr bwMode="auto">
          <a:xfrm>
            <a:off x="674738" y="3502012"/>
            <a:ext cx="1400821" cy="1903045"/>
            <a:chOff x="3602363" y="4572000"/>
            <a:chExt cx="1987577" cy="2463882"/>
          </a:xfrm>
        </p:grpSpPr>
        <p:pic>
          <p:nvPicPr>
            <p:cNvPr id="11" name="Picture 3" descr="bur25542_0902">
              <a:extLst>
                <a:ext uri="{FF2B5EF4-FFF2-40B4-BE49-F238E27FC236}">
                  <a16:creationId xmlns:a16="http://schemas.microsoft.com/office/drawing/2014/main" id="{CFAEA3BF-792A-4246-B505-B0F656CD0C10}"/>
                </a:ext>
              </a:extLst>
            </p:cNvPr>
            <p:cNvPicPr>
              <a:picLocks noChangeAspect="1" noChangeArrowheads="1"/>
            </p:cNvPicPr>
            <p:nvPr/>
          </p:nvPicPr>
          <p:blipFill>
            <a:blip r:embed="rId2" cstate="print">
              <a:clrChange>
                <a:clrFrom>
                  <a:srgbClr val="FFFFFF"/>
                </a:clrFrom>
                <a:clrTo>
                  <a:srgbClr val="FFFFFF">
                    <a:alpha val="0"/>
                  </a:srgbClr>
                </a:clrTo>
              </a:clrChange>
            </a:blip>
            <a:srcRect l="37646" t="49928" r="35294" b="6921"/>
            <a:stretch>
              <a:fillRect/>
            </a:stretch>
          </p:blipFill>
          <p:spPr bwMode="auto">
            <a:xfrm>
              <a:off x="3719853" y="4572000"/>
              <a:ext cx="1752600" cy="1905000"/>
            </a:xfrm>
            <a:prstGeom prst="rect">
              <a:avLst/>
            </a:prstGeom>
            <a:noFill/>
            <a:ln w="9525">
              <a:noFill/>
              <a:miter lim="800000"/>
              <a:headEnd/>
              <a:tailEnd/>
            </a:ln>
          </p:spPr>
        </p:pic>
        <p:sp>
          <p:nvSpPr>
            <p:cNvPr id="13" name="Text Box 7">
              <a:extLst>
                <a:ext uri="{FF2B5EF4-FFF2-40B4-BE49-F238E27FC236}">
                  <a16:creationId xmlns:a16="http://schemas.microsoft.com/office/drawing/2014/main" id="{7D800A91-E5B0-40D3-B534-68E928E4F8E1}"/>
                </a:ext>
              </a:extLst>
            </p:cNvPr>
            <p:cNvSpPr txBox="1">
              <a:spLocks noChangeArrowheads="1"/>
            </p:cNvSpPr>
            <p:nvPr/>
          </p:nvSpPr>
          <p:spPr bwMode="auto">
            <a:xfrm>
              <a:off x="3602363" y="6335387"/>
              <a:ext cx="1987577" cy="700495"/>
            </a:xfrm>
            <a:prstGeom prst="rect">
              <a:avLst/>
            </a:prstGeom>
            <a:noFill/>
            <a:ln w="12700">
              <a:noFill/>
              <a:miter lim="800000"/>
              <a:headEnd type="none" w="sm" len="sm"/>
              <a:tailEnd type="none" w="sm" len="sm"/>
            </a:ln>
          </p:spPr>
          <p:txBody>
            <a:bodyPr wrap="square">
              <a:spAutoFit/>
            </a:bodyPr>
            <a:lstStyle/>
            <a:p>
              <a:pPr algn="ct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Trigonal bipyramidal</a:t>
              </a:r>
            </a:p>
          </p:txBody>
        </p:sp>
      </p:grpSp>
      <p:grpSp>
        <p:nvGrpSpPr>
          <p:cNvPr id="14" name="Group 22">
            <a:extLst>
              <a:ext uri="{FF2B5EF4-FFF2-40B4-BE49-F238E27FC236}">
                <a16:creationId xmlns:a16="http://schemas.microsoft.com/office/drawing/2014/main" id="{A199E8F2-204C-4798-8235-BD54C67B7995}"/>
              </a:ext>
            </a:extLst>
          </p:cNvPr>
          <p:cNvGrpSpPr>
            <a:grpSpLocks/>
          </p:cNvGrpSpPr>
          <p:nvPr/>
        </p:nvGrpSpPr>
        <p:grpSpPr bwMode="auto">
          <a:xfrm>
            <a:off x="5935961" y="1902174"/>
            <a:ext cx="1360992" cy="1623051"/>
            <a:chOff x="7162800" y="4610100"/>
            <a:chExt cx="1752600" cy="2128830"/>
          </a:xfrm>
        </p:grpSpPr>
        <p:pic>
          <p:nvPicPr>
            <p:cNvPr id="15" name="Picture 3" descr="bur25542_0902">
              <a:extLst>
                <a:ext uri="{FF2B5EF4-FFF2-40B4-BE49-F238E27FC236}">
                  <a16:creationId xmlns:a16="http://schemas.microsoft.com/office/drawing/2014/main" id="{77091F67-8541-495B-B662-9AC8B26B82FE}"/>
                </a:ext>
              </a:extLst>
            </p:cNvPr>
            <p:cNvPicPr>
              <a:picLocks noChangeAspect="1" noChangeArrowheads="1"/>
            </p:cNvPicPr>
            <p:nvPr/>
          </p:nvPicPr>
          <p:blipFill>
            <a:blip r:embed="rId2" cstate="print">
              <a:clrChange>
                <a:clrFrom>
                  <a:srgbClr val="FFFFFF"/>
                </a:clrFrom>
                <a:clrTo>
                  <a:srgbClr val="FFFFFF">
                    <a:alpha val="0"/>
                  </a:srgbClr>
                </a:clrTo>
              </a:clrChange>
            </a:blip>
            <a:srcRect l="70589" t="51656" r="2353" b="6921"/>
            <a:stretch>
              <a:fillRect/>
            </a:stretch>
          </p:blipFill>
          <p:spPr bwMode="auto">
            <a:xfrm>
              <a:off x="7162800" y="4610100"/>
              <a:ext cx="1752600" cy="1828800"/>
            </a:xfrm>
            <a:prstGeom prst="rect">
              <a:avLst/>
            </a:prstGeom>
            <a:noFill/>
            <a:ln w="9525">
              <a:noFill/>
              <a:miter lim="800000"/>
              <a:headEnd/>
              <a:tailEnd/>
            </a:ln>
          </p:spPr>
        </p:pic>
        <p:sp>
          <p:nvSpPr>
            <p:cNvPr id="16" name="Text Box 7">
              <a:extLst>
                <a:ext uri="{FF2B5EF4-FFF2-40B4-BE49-F238E27FC236}">
                  <a16:creationId xmlns:a16="http://schemas.microsoft.com/office/drawing/2014/main" id="{4D35F5C4-9D4B-477B-8485-0D40B24BCCA2}"/>
                </a:ext>
              </a:extLst>
            </p:cNvPr>
            <p:cNvSpPr txBox="1">
              <a:spLocks noChangeArrowheads="1"/>
            </p:cNvSpPr>
            <p:nvPr/>
          </p:nvSpPr>
          <p:spPr bwMode="auto">
            <a:xfrm>
              <a:off x="7244158" y="6323552"/>
              <a:ext cx="1589883" cy="415378"/>
            </a:xfrm>
            <a:prstGeom prst="rect">
              <a:avLst/>
            </a:prstGeom>
            <a:noFill/>
            <a:ln w="12700">
              <a:noFill/>
              <a:miter lim="800000"/>
              <a:headEnd type="none" w="sm" len="sm"/>
              <a:tailEnd type="none" w="sm" len="sm"/>
            </a:ln>
          </p:spPr>
          <p:txBody>
            <a:bodyPr wrap="none">
              <a:spAutoFit/>
            </a:bodyPr>
            <a:lstStyle/>
            <a:p>
              <a:pP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Octahedral</a:t>
              </a:r>
            </a:p>
          </p:txBody>
        </p:sp>
      </p:grpSp>
      <p:grpSp>
        <p:nvGrpSpPr>
          <p:cNvPr id="17" name="Group 25">
            <a:extLst>
              <a:ext uri="{FF2B5EF4-FFF2-40B4-BE49-F238E27FC236}">
                <a16:creationId xmlns:a16="http://schemas.microsoft.com/office/drawing/2014/main" id="{B444BEBC-FE38-434D-95AF-8200E512B046}"/>
              </a:ext>
            </a:extLst>
          </p:cNvPr>
          <p:cNvGrpSpPr>
            <a:grpSpLocks/>
          </p:cNvGrpSpPr>
          <p:nvPr/>
        </p:nvGrpSpPr>
        <p:grpSpPr bwMode="auto">
          <a:xfrm>
            <a:off x="4149053" y="1974347"/>
            <a:ext cx="1360992" cy="1454653"/>
            <a:chOff x="342900" y="4686300"/>
            <a:chExt cx="1828800" cy="2020010"/>
          </a:xfrm>
        </p:grpSpPr>
        <p:pic>
          <p:nvPicPr>
            <p:cNvPr id="18" name="Picture 3" descr="bur25542_0902">
              <a:extLst>
                <a:ext uri="{FF2B5EF4-FFF2-40B4-BE49-F238E27FC236}">
                  <a16:creationId xmlns:a16="http://schemas.microsoft.com/office/drawing/2014/main" id="{481FDE02-3620-408A-92B2-AF95D352025C}"/>
                </a:ext>
              </a:extLst>
            </p:cNvPr>
            <p:cNvPicPr>
              <a:picLocks noChangeAspect="1" noChangeArrowheads="1"/>
            </p:cNvPicPr>
            <p:nvPr/>
          </p:nvPicPr>
          <p:blipFill>
            <a:blip r:embed="rId2" cstate="print"/>
            <a:srcRect l="71765" t="3326" b="58701"/>
            <a:stretch>
              <a:fillRect/>
            </a:stretch>
          </p:blipFill>
          <p:spPr bwMode="auto">
            <a:xfrm>
              <a:off x="342900" y="4686300"/>
              <a:ext cx="1828800" cy="1676400"/>
            </a:xfrm>
            <a:prstGeom prst="rect">
              <a:avLst/>
            </a:prstGeom>
            <a:noFill/>
            <a:ln w="9525">
              <a:noFill/>
              <a:miter lim="800000"/>
              <a:headEnd/>
              <a:tailEnd/>
            </a:ln>
          </p:spPr>
        </p:pic>
        <p:sp>
          <p:nvSpPr>
            <p:cNvPr id="19" name="Text Box 7">
              <a:extLst>
                <a:ext uri="{FF2B5EF4-FFF2-40B4-BE49-F238E27FC236}">
                  <a16:creationId xmlns:a16="http://schemas.microsoft.com/office/drawing/2014/main" id="{BDA40F34-7FD8-48A8-9A6D-B24D5B36537F}"/>
                </a:ext>
              </a:extLst>
            </p:cNvPr>
            <p:cNvSpPr txBox="1">
              <a:spLocks noChangeArrowheads="1"/>
            </p:cNvSpPr>
            <p:nvPr/>
          </p:nvSpPr>
          <p:spPr bwMode="auto">
            <a:xfrm>
              <a:off x="359504" y="6266537"/>
              <a:ext cx="1679255" cy="439773"/>
            </a:xfrm>
            <a:prstGeom prst="rect">
              <a:avLst/>
            </a:prstGeom>
            <a:noFill/>
            <a:ln w="12700">
              <a:noFill/>
              <a:miter lim="800000"/>
              <a:headEnd type="none" w="sm" len="sm"/>
              <a:tailEnd type="none" w="sm" len="sm"/>
            </a:ln>
          </p:spPr>
          <p:txBody>
            <a:bodyPr wrap="none">
              <a:spAutoFit/>
            </a:bodyPr>
            <a:lstStyle/>
            <a:p>
              <a:pP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Tetrahedral</a:t>
              </a:r>
            </a:p>
          </p:txBody>
        </p:sp>
      </p:grpSp>
      <p:grpSp>
        <p:nvGrpSpPr>
          <p:cNvPr id="20" name="Group 17">
            <a:extLst>
              <a:ext uri="{FF2B5EF4-FFF2-40B4-BE49-F238E27FC236}">
                <a16:creationId xmlns:a16="http://schemas.microsoft.com/office/drawing/2014/main" id="{D6543242-D105-4DD1-997C-2958C7F19E49}"/>
              </a:ext>
            </a:extLst>
          </p:cNvPr>
          <p:cNvGrpSpPr>
            <a:grpSpLocks/>
          </p:cNvGrpSpPr>
          <p:nvPr/>
        </p:nvGrpSpPr>
        <p:grpSpPr bwMode="auto">
          <a:xfrm>
            <a:off x="392555" y="2092204"/>
            <a:ext cx="1600200" cy="1242993"/>
            <a:chOff x="1676400" y="2590800"/>
            <a:chExt cx="1905000" cy="1676400"/>
          </a:xfrm>
        </p:grpSpPr>
        <p:pic>
          <p:nvPicPr>
            <p:cNvPr id="21" name="Picture 3" descr="bur25542_0902">
              <a:extLst>
                <a:ext uri="{FF2B5EF4-FFF2-40B4-BE49-F238E27FC236}">
                  <a16:creationId xmlns:a16="http://schemas.microsoft.com/office/drawing/2014/main" id="{EBEE84B9-1E23-4FB6-93E2-16D39B142351}"/>
                </a:ext>
              </a:extLst>
            </p:cNvPr>
            <p:cNvPicPr>
              <a:picLocks noChangeAspect="1" noChangeArrowheads="1"/>
            </p:cNvPicPr>
            <p:nvPr/>
          </p:nvPicPr>
          <p:blipFill>
            <a:blip r:embed="rId2" cstate="print"/>
            <a:srcRect t="3326" r="70589" b="58701"/>
            <a:stretch>
              <a:fillRect/>
            </a:stretch>
          </p:blipFill>
          <p:spPr bwMode="auto">
            <a:xfrm>
              <a:off x="1676400" y="2590800"/>
              <a:ext cx="1905000" cy="1676400"/>
            </a:xfrm>
            <a:prstGeom prst="rect">
              <a:avLst/>
            </a:prstGeom>
            <a:noFill/>
            <a:ln w="9525">
              <a:noFill/>
              <a:miter lim="800000"/>
              <a:headEnd/>
              <a:tailEnd/>
            </a:ln>
          </p:spPr>
        </p:pic>
        <p:sp>
          <p:nvSpPr>
            <p:cNvPr id="22" name="Text Box 7">
              <a:extLst>
                <a:ext uri="{FF2B5EF4-FFF2-40B4-BE49-F238E27FC236}">
                  <a16:creationId xmlns:a16="http://schemas.microsoft.com/office/drawing/2014/main" id="{65B62FD4-6596-419E-86BC-6C30BB345962}"/>
                </a:ext>
              </a:extLst>
            </p:cNvPr>
            <p:cNvSpPr txBox="1">
              <a:spLocks noChangeArrowheads="1"/>
            </p:cNvSpPr>
            <p:nvPr/>
          </p:nvSpPr>
          <p:spPr bwMode="auto">
            <a:xfrm>
              <a:off x="2085549" y="3767786"/>
              <a:ext cx="910658" cy="427114"/>
            </a:xfrm>
            <a:prstGeom prst="rect">
              <a:avLst/>
            </a:prstGeom>
            <a:noFill/>
            <a:ln w="12700">
              <a:noFill/>
              <a:miter lim="800000"/>
              <a:headEnd type="none" w="sm" len="sm"/>
              <a:tailEnd type="none" w="sm" len="sm"/>
            </a:ln>
          </p:spPr>
          <p:txBody>
            <a:bodyPr wrap="none">
              <a:spAutoFit/>
            </a:bodyPr>
            <a:lstStyle/>
            <a:p>
              <a:pP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Linear</a:t>
              </a:r>
            </a:p>
          </p:txBody>
        </p:sp>
      </p:grpSp>
      <p:grpSp>
        <p:nvGrpSpPr>
          <p:cNvPr id="23" name="Group 18">
            <a:extLst>
              <a:ext uri="{FF2B5EF4-FFF2-40B4-BE49-F238E27FC236}">
                <a16:creationId xmlns:a16="http://schemas.microsoft.com/office/drawing/2014/main" id="{F3B38B5F-F16E-4136-A4F7-79AE793615AA}"/>
              </a:ext>
            </a:extLst>
          </p:cNvPr>
          <p:cNvGrpSpPr>
            <a:grpSpLocks/>
          </p:cNvGrpSpPr>
          <p:nvPr/>
        </p:nvGrpSpPr>
        <p:grpSpPr bwMode="auto">
          <a:xfrm>
            <a:off x="2264505" y="1990250"/>
            <a:ext cx="1557799" cy="1342816"/>
            <a:chOff x="5731605" y="2595603"/>
            <a:chExt cx="1557799" cy="1342504"/>
          </a:xfrm>
        </p:grpSpPr>
        <p:pic>
          <p:nvPicPr>
            <p:cNvPr id="24" name="Picture 3" descr="bur25542_0902">
              <a:extLst>
                <a:ext uri="{FF2B5EF4-FFF2-40B4-BE49-F238E27FC236}">
                  <a16:creationId xmlns:a16="http://schemas.microsoft.com/office/drawing/2014/main" id="{C4514B2C-8B2C-48A5-AE08-C4B34EAE1BC7}"/>
                </a:ext>
              </a:extLst>
            </p:cNvPr>
            <p:cNvPicPr>
              <a:picLocks noChangeAspect="1" noChangeArrowheads="1"/>
            </p:cNvPicPr>
            <p:nvPr/>
          </p:nvPicPr>
          <p:blipFill>
            <a:blip r:embed="rId2" cstate="print"/>
            <a:srcRect l="35294" t="3326" r="32941" b="58701"/>
            <a:stretch>
              <a:fillRect/>
            </a:stretch>
          </p:blipFill>
          <p:spPr bwMode="auto">
            <a:xfrm>
              <a:off x="5786604" y="2595603"/>
              <a:ext cx="1447802" cy="1179690"/>
            </a:xfrm>
            <a:prstGeom prst="rect">
              <a:avLst/>
            </a:prstGeom>
            <a:noFill/>
            <a:ln w="9525">
              <a:noFill/>
              <a:miter lim="800000"/>
              <a:headEnd/>
              <a:tailEnd/>
            </a:ln>
          </p:spPr>
        </p:pic>
        <p:sp>
          <p:nvSpPr>
            <p:cNvPr id="25" name="Text Box 7">
              <a:extLst>
                <a:ext uri="{FF2B5EF4-FFF2-40B4-BE49-F238E27FC236}">
                  <a16:creationId xmlns:a16="http://schemas.microsoft.com/office/drawing/2014/main" id="{B577762F-1D72-4E41-B994-034A8E87DE63}"/>
                </a:ext>
              </a:extLst>
            </p:cNvPr>
            <p:cNvSpPr txBox="1">
              <a:spLocks noChangeArrowheads="1"/>
            </p:cNvSpPr>
            <p:nvPr/>
          </p:nvSpPr>
          <p:spPr bwMode="auto">
            <a:xfrm>
              <a:off x="5731605" y="3621490"/>
              <a:ext cx="1557799" cy="316617"/>
            </a:xfrm>
            <a:prstGeom prst="rect">
              <a:avLst/>
            </a:prstGeom>
            <a:noFill/>
            <a:ln w="12700">
              <a:noFill/>
              <a:miter lim="800000"/>
              <a:headEnd type="none" w="sm" len="sm"/>
              <a:tailEnd type="none" w="sm" len="sm"/>
            </a:ln>
          </p:spPr>
          <p:txBody>
            <a:bodyPr wrap="none">
              <a:spAutoFit/>
            </a:bodyPr>
            <a:lstStyle/>
            <a:p>
              <a:pPr>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Trigonal planar</a:t>
              </a:r>
            </a:p>
          </p:txBody>
        </p:sp>
      </p:grpSp>
      <p:sp>
        <p:nvSpPr>
          <p:cNvPr id="26" name="Text Box 7">
            <a:extLst>
              <a:ext uri="{FF2B5EF4-FFF2-40B4-BE49-F238E27FC236}">
                <a16:creationId xmlns:a16="http://schemas.microsoft.com/office/drawing/2014/main" id="{28E75990-DD8A-423C-8CC9-23D965E0C66A}"/>
              </a:ext>
            </a:extLst>
          </p:cNvPr>
          <p:cNvSpPr txBox="1">
            <a:spLocks noChangeArrowheads="1"/>
          </p:cNvSpPr>
          <p:nvPr/>
        </p:nvSpPr>
        <p:spPr bwMode="auto">
          <a:xfrm>
            <a:off x="349074" y="2441759"/>
            <a:ext cx="1600200" cy="316690"/>
          </a:xfrm>
          <a:prstGeom prst="rect">
            <a:avLst/>
          </a:prstGeom>
          <a:noFill/>
          <a:ln w="12700">
            <a:noFill/>
            <a:miter lim="800000"/>
            <a:headEnd type="none" w="sm" len="sm"/>
            <a:tailEnd type="none" w="sm" len="sm"/>
          </a:ln>
        </p:spPr>
        <p:txBody>
          <a:bodyPr>
            <a:spAutoFit/>
          </a:bodyPr>
          <a:lstStyle/>
          <a:p>
            <a:pPr algn="ctr">
              <a:lnSpc>
                <a:spcPct val="81000"/>
              </a:lnSpc>
              <a:buClr>
                <a:srgbClr val="000000"/>
              </a:buClr>
              <a:buSzPct val="100000"/>
            </a:pPr>
            <a:r>
              <a:rPr lang="en-US" altLang="en-US" dirty="0">
                <a:solidFill>
                  <a:srgbClr val="E47588"/>
                </a:solidFill>
                <a:latin typeface="Gill Sans MT" panose="020B0502020104020203" pitchFamily="34" charset="0"/>
              </a:rPr>
              <a:t>180°</a:t>
            </a:r>
          </a:p>
        </p:txBody>
      </p:sp>
      <p:sp>
        <p:nvSpPr>
          <p:cNvPr id="27" name="Text Box 7">
            <a:extLst>
              <a:ext uri="{FF2B5EF4-FFF2-40B4-BE49-F238E27FC236}">
                <a16:creationId xmlns:a16="http://schemas.microsoft.com/office/drawing/2014/main" id="{3AE7362A-1198-4C9F-9D35-17EF69F1DA6F}"/>
              </a:ext>
            </a:extLst>
          </p:cNvPr>
          <p:cNvSpPr txBox="1">
            <a:spLocks noChangeArrowheads="1"/>
          </p:cNvSpPr>
          <p:nvPr/>
        </p:nvSpPr>
        <p:spPr bwMode="auto">
          <a:xfrm>
            <a:off x="2807166" y="2235507"/>
            <a:ext cx="1600200" cy="316690"/>
          </a:xfrm>
          <a:prstGeom prst="rect">
            <a:avLst/>
          </a:prstGeom>
          <a:noFill/>
          <a:ln w="12700">
            <a:noFill/>
            <a:miter lim="800000"/>
            <a:headEnd type="none" w="sm" len="sm"/>
            <a:tailEnd type="none" w="sm" len="sm"/>
          </a:ln>
        </p:spPr>
        <p:txBody>
          <a:bodyPr>
            <a:spAutoFit/>
          </a:bodyPr>
          <a:lstStyle/>
          <a:p>
            <a:pPr algn="ctr">
              <a:lnSpc>
                <a:spcPct val="81000"/>
              </a:lnSpc>
              <a:buClr>
                <a:srgbClr val="000000"/>
              </a:buClr>
              <a:buSzPct val="100000"/>
            </a:pPr>
            <a:r>
              <a:rPr lang="en-US" altLang="en-US" dirty="0">
                <a:solidFill>
                  <a:srgbClr val="E47588"/>
                </a:solidFill>
                <a:latin typeface="Arial"/>
                <a:cs typeface="+mn-cs"/>
              </a:rPr>
              <a:t>120</a:t>
            </a:r>
            <a:r>
              <a:rPr lang="en-US" altLang="en-US" dirty="0">
                <a:solidFill>
                  <a:srgbClr val="E47588"/>
                </a:solidFill>
                <a:latin typeface="Arial"/>
              </a:rPr>
              <a:t>°</a:t>
            </a:r>
          </a:p>
        </p:txBody>
      </p:sp>
      <p:sp>
        <p:nvSpPr>
          <p:cNvPr id="28" name="Text Box 7">
            <a:extLst>
              <a:ext uri="{FF2B5EF4-FFF2-40B4-BE49-F238E27FC236}">
                <a16:creationId xmlns:a16="http://schemas.microsoft.com/office/drawing/2014/main" id="{B732637E-F19F-48B7-9D4D-2FE7A812B2A0}"/>
              </a:ext>
            </a:extLst>
          </p:cNvPr>
          <p:cNvSpPr txBox="1">
            <a:spLocks noChangeArrowheads="1"/>
          </p:cNvSpPr>
          <p:nvPr/>
        </p:nvSpPr>
        <p:spPr bwMode="auto">
          <a:xfrm>
            <a:off x="4611011" y="2237336"/>
            <a:ext cx="1600200" cy="316690"/>
          </a:xfrm>
          <a:prstGeom prst="rect">
            <a:avLst/>
          </a:prstGeom>
          <a:noFill/>
          <a:ln w="12700">
            <a:noFill/>
            <a:miter lim="800000"/>
            <a:headEnd type="none" w="sm" len="sm"/>
            <a:tailEnd type="none" w="sm" len="sm"/>
          </a:ln>
        </p:spPr>
        <p:txBody>
          <a:bodyPr>
            <a:spAutoFit/>
          </a:bodyPr>
          <a:lstStyle/>
          <a:p>
            <a:pPr algn="ctr">
              <a:lnSpc>
                <a:spcPct val="81000"/>
              </a:lnSpc>
              <a:buClr>
                <a:srgbClr val="000000"/>
              </a:buClr>
              <a:buSzPct val="100000"/>
            </a:pPr>
            <a:r>
              <a:rPr lang="en-US" altLang="en-US">
                <a:solidFill>
                  <a:srgbClr val="E47588"/>
                </a:solidFill>
                <a:latin typeface="Gill Sans MT" panose="020B0502020104020203" pitchFamily="34" charset="0"/>
              </a:rPr>
              <a:t>109.5°</a:t>
            </a:r>
          </a:p>
        </p:txBody>
      </p:sp>
      <p:sp>
        <p:nvSpPr>
          <p:cNvPr id="29" name="Text Box 7">
            <a:extLst>
              <a:ext uri="{FF2B5EF4-FFF2-40B4-BE49-F238E27FC236}">
                <a16:creationId xmlns:a16="http://schemas.microsoft.com/office/drawing/2014/main" id="{180C07FD-B1A6-4623-9B0D-91A3047EE8C6}"/>
              </a:ext>
            </a:extLst>
          </p:cNvPr>
          <p:cNvSpPr txBox="1">
            <a:spLocks noChangeArrowheads="1"/>
          </p:cNvSpPr>
          <p:nvPr/>
        </p:nvSpPr>
        <p:spPr bwMode="auto">
          <a:xfrm>
            <a:off x="1064808" y="3814930"/>
            <a:ext cx="1290273" cy="316690"/>
          </a:xfrm>
          <a:prstGeom prst="rect">
            <a:avLst/>
          </a:prstGeom>
          <a:noFill/>
          <a:ln w="12700">
            <a:noFill/>
            <a:miter lim="800000"/>
            <a:headEnd type="none" w="sm" len="sm"/>
            <a:tailEnd type="none" w="sm" len="sm"/>
          </a:ln>
        </p:spPr>
        <p:txBody>
          <a:bodyPr wrap="square">
            <a:spAutoFit/>
          </a:bodyPr>
          <a:lstStyle/>
          <a:p>
            <a:pPr algn="ctr">
              <a:lnSpc>
                <a:spcPct val="81000"/>
              </a:lnSpc>
              <a:buClr>
                <a:srgbClr val="000000"/>
              </a:buClr>
              <a:buSzPct val="100000"/>
            </a:pPr>
            <a:r>
              <a:rPr lang="en-US" altLang="en-US" dirty="0">
                <a:solidFill>
                  <a:srgbClr val="E47588"/>
                </a:solidFill>
                <a:latin typeface="Gill Sans MT" panose="020B0502020104020203" pitchFamily="34" charset="0"/>
              </a:rPr>
              <a:t>90°</a:t>
            </a:r>
          </a:p>
        </p:txBody>
      </p:sp>
      <p:sp>
        <p:nvSpPr>
          <p:cNvPr id="30" name="Text Box 7">
            <a:extLst>
              <a:ext uri="{FF2B5EF4-FFF2-40B4-BE49-F238E27FC236}">
                <a16:creationId xmlns:a16="http://schemas.microsoft.com/office/drawing/2014/main" id="{FFE900B5-AF19-47BF-B891-E53CE1A7CEA3}"/>
              </a:ext>
            </a:extLst>
          </p:cNvPr>
          <p:cNvSpPr txBox="1">
            <a:spLocks noChangeArrowheads="1"/>
          </p:cNvSpPr>
          <p:nvPr/>
        </p:nvSpPr>
        <p:spPr bwMode="auto">
          <a:xfrm>
            <a:off x="1005578" y="4453907"/>
            <a:ext cx="1290273" cy="316690"/>
          </a:xfrm>
          <a:prstGeom prst="rect">
            <a:avLst/>
          </a:prstGeom>
          <a:noFill/>
          <a:ln w="12700">
            <a:noFill/>
            <a:miter lim="800000"/>
            <a:headEnd type="none" w="sm" len="sm"/>
            <a:tailEnd type="none" w="sm" len="sm"/>
          </a:ln>
        </p:spPr>
        <p:txBody>
          <a:bodyPr wrap="square">
            <a:spAutoFit/>
          </a:bodyPr>
          <a:lstStyle/>
          <a:p>
            <a:pPr algn="ctr">
              <a:lnSpc>
                <a:spcPct val="81000"/>
              </a:lnSpc>
              <a:buClr>
                <a:srgbClr val="000000"/>
              </a:buClr>
              <a:buSzPct val="100000"/>
            </a:pPr>
            <a:r>
              <a:rPr lang="en-US" altLang="en-US">
                <a:solidFill>
                  <a:srgbClr val="E47588"/>
                </a:solidFill>
                <a:latin typeface="Gill Sans MT" panose="020B0502020104020203" pitchFamily="34" charset="0"/>
              </a:rPr>
              <a:t>120°</a:t>
            </a:r>
          </a:p>
        </p:txBody>
      </p:sp>
      <p:sp>
        <p:nvSpPr>
          <p:cNvPr id="31" name="Text Box 7">
            <a:extLst>
              <a:ext uri="{FF2B5EF4-FFF2-40B4-BE49-F238E27FC236}">
                <a16:creationId xmlns:a16="http://schemas.microsoft.com/office/drawing/2014/main" id="{9293D4AF-2AFF-48FB-8853-55250DC72BC9}"/>
              </a:ext>
            </a:extLst>
          </p:cNvPr>
          <p:cNvSpPr txBox="1">
            <a:spLocks noChangeArrowheads="1"/>
          </p:cNvSpPr>
          <p:nvPr/>
        </p:nvSpPr>
        <p:spPr bwMode="auto">
          <a:xfrm>
            <a:off x="5510045" y="2121851"/>
            <a:ext cx="1600200" cy="316690"/>
          </a:xfrm>
          <a:prstGeom prst="rect">
            <a:avLst/>
          </a:prstGeom>
          <a:noFill/>
          <a:ln w="12700">
            <a:noFill/>
            <a:miter lim="800000"/>
            <a:headEnd type="none" w="sm" len="sm"/>
            <a:tailEnd type="none" w="sm" len="sm"/>
          </a:ln>
        </p:spPr>
        <p:txBody>
          <a:bodyPr>
            <a:spAutoFit/>
          </a:bodyPr>
          <a:lstStyle/>
          <a:p>
            <a:pPr algn="ctr">
              <a:lnSpc>
                <a:spcPct val="81000"/>
              </a:lnSpc>
              <a:buClr>
                <a:srgbClr val="000000"/>
              </a:buClr>
              <a:buSzPct val="100000"/>
            </a:pPr>
            <a:r>
              <a:rPr lang="en-US" altLang="en-US" dirty="0">
                <a:solidFill>
                  <a:srgbClr val="E47588"/>
                </a:solidFill>
                <a:latin typeface="Gill Sans MT" panose="020B0502020104020203" pitchFamily="34" charset="0"/>
              </a:rPr>
              <a:t>90°</a:t>
            </a:r>
          </a:p>
        </p:txBody>
      </p:sp>
      <p:sp>
        <p:nvSpPr>
          <p:cNvPr id="32" name="Text Box 7">
            <a:extLst>
              <a:ext uri="{FF2B5EF4-FFF2-40B4-BE49-F238E27FC236}">
                <a16:creationId xmlns:a16="http://schemas.microsoft.com/office/drawing/2014/main" id="{4D93D06B-A558-47D6-8D6F-D91B94F2AEC7}"/>
              </a:ext>
            </a:extLst>
          </p:cNvPr>
          <p:cNvSpPr txBox="1">
            <a:spLocks noChangeArrowheads="1"/>
          </p:cNvSpPr>
          <p:nvPr/>
        </p:nvSpPr>
        <p:spPr bwMode="auto">
          <a:xfrm>
            <a:off x="1709944" y="3615710"/>
            <a:ext cx="5767626" cy="466281"/>
          </a:xfrm>
          <a:prstGeom prst="rect">
            <a:avLst/>
          </a:prstGeom>
          <a:noFill/>
          <a:ln w="12700">
            <a:noFill/>
            <a:miter lim="800000"/>
            <a:headEnd type="none" w="sm" len="sm"/>
            <a:tailEnd type="none" w="sm" len="sm"/>
          </a:ln>
        </p:spPr>
        <p:txBody>
          <a:bodyPr wrap="square">
            <a:spAutoFit/>
          </a:bodyPr>
          <a:lstStyle/>
          <a:p>
            <a:pPr>
              <a:lnSpc>
                <a:spcPct val="81000"/>
              </a:lnSpc>
              <a:buClr>
                <a:srgbClr val="000000"/>
              </a:buClr>
              <a:buSzPct val="100000"/>
            </a:pPr>
            <a:endParaRPr lang="en-US" altLang="en-US" sz="1000" dirty="0">
              <a:solidFill>
                <a:srgbClr val="67AEB6"/>
              </a:solidFill>
              <a:latin typeface="Gill Sans MT" panose="020B0502020104020203" pitchFamily="34" charset="0"/>
            </a:endParaRPr>
          </a:p>
          <a:p>
            <a:pPr algn="ctr">
              <a:lnSpc>
                <a:spcPct val="81000"/>
              </a:lnSpc>
              <a:buClr>
                <a:srgbClr val="000000"/>
              </a:buClr>
              <a:buSzPct val="100000"/>
            </a:pPr>
            <a:r>
              <a:rPr lang="en-US" altLang="en-US" sz="2000" b="1" dirty="0">
                <a:solidFill>
                  <a:srgbClr val="67AEB6"/>
                </a:solidFill>
                <a:latin typeface="Gill Sans MT" panose="020B0502020104020203" pitchFamily="34" charset="0"/>
              </a:rPr>
              <a:t>Axial</a:t>
            </a:r>
            <a:r>
              <a:rPr lang="en-US" altLang="en-US" sz="2000" dirty="0">
                <a:solidFill>
                  <a:srgbClr val="67AEB6"/>
                </a:solidFill>
                <a:latin typeface="Gill Sans MT" panose="020B0502020104020203" pitchFamily="34" charset="0"/>
              </a:rPr>
              <a:t> positions; perpendicular to the trigonal plane</a:t>
            </a:r>
            <a:endParaRPr lang="en-US" altLang="en-US" sz="2000" b="1" dirty="0">
              <a:solidFill>
                <a:srgbClr val="67AEB6"/>
              </a:solidFill>
              <a:latin typeface="Gill Sans MT" panose="020B0502020104020203" pitchFamily="34" charset="0"/>
            </a:endParaRPr>
          </a:p>
        </p:txBody>
      </p:sp>
      <p:sp>
        <p:nvSpPr>
          <p:cNvPr id="33" name="Text Box 7">
            <a:extLst>
              <a:ext uri="{FF2B5EF4-FFF2-40B4-BE49-F238E27FC236}">
                <a16:creationId xmlns:a16="http://schemas.microsoft.com/office/drawing/2014/main" id="{D1D15CC1-5413-4B0A-90FD-64B8AB6A52A1}"/>
              </a:ext>
            </a:extLst>
          </p:cNvPr>
          <p:cNvSpPr txBox="1">
            <a:spLocks noChangeArrowheads="1"/>
          </p:cNvSpPr>
          <p:nvPr/>
        </p:nvSpPr>
        <p:spPr bwMode="auto">
          <a:xfrm>
            <a:off x="1709944" y="4320011"/>
            <a:ext cx="6907730" cy="466281"/>
          </a:xfrm>
          <a:prstGeom prst="rect">
            <a:avLst/>
          </a:prstGeom>
          <a:noFill/>
          <a:ln w="12700">
            <a:noFill/>
            <a:miter lim="800000"/>
            <a:headEnd type="none" w="sm" len="sm"/>
            <a:tailEnd type="none" w="sm" len="sm"/>
          </a:ln>
        </p:spPr>
        <p:txBody>
          <a:bodyPr wrap="square">
            <a:spAutoFit/>
          </a:bodyPr>
          <a:lstStyle/>
          <a:p>
            <a:pPr algn="ctr">
              <a:lnSpc>
                <a:spcPct val="81000"/>
              </a:lnSpc>
              <a:buClr>
                <a:srgbClr val="000000"/>
              </a:buClr>
              <a:buSzPct val="100000"/>
            </a:pPr>
            <a:endParaRPr lang="en-US" altLang="en-US" sz="1000" dirty="0">
              <a:solidFill>
                <a:srgbClr val="67AEB6"/>
              </a:solidFill>
              <a:latin typeface="Gill Sans MT" panose="020B0502020104020203" pitchFamily="34" charset="0"/>
            </a:endParaRPr>
          </a:p>
          <a:p>
            <a:pPr algn="ctr">
              <a:lnSpc>
                <a:spcPct val="81000"/>
              </a:lnSpc>
              <a:buClr>
                <a:srgbClr val="000000"/>
              </a:buClr>
              <a:buSzPct val="100000"/>
            </a:pPr>
            <a:r>
              <a:rPr lang="en-US" altLang="en-US" sz="2000" b="1" dirty="0">
                <a:solidFill>
                  <a:srgbClr val="67AEB6"/>
                </a:solidFill>
                <a:latin typeface="Gill Sans MT" panose="020B0502020104020203" pitchFamily="34" charset="0"/>
              </a:rPr>
              <a:t>Equatorial</a:t>
            </a:r>
            <a:r>
              <a:rPr lang="en-US" altLang="en-US" sz="2000" dirty="0">
                <a:solidFill>
                  <a:srgbClr val="67AEB6"/>
                </a:solidFill>
                <a:latin typeface="Gill Sans MT" panose="020B0502020104020203" pitchFamily="34" charset="0"/>
              </a:rPr>
              <a:t> positions; three bonds arranged in a trigonal plane.</a:t>
            </a:r>
            <a:endParaRPr lang="en-US" altLang="en-US" sz="2000" b="1" dirty="0">
              <a:solidFill>
                <a:srgbClr val="67AEB6"/>
              </a:solidFill>
              <a:latin typeface="Gill Sans MT" panose="020B0502020104020203" pitchFamily="34" charset="0"/>
            </a:endParaRPr>
          </a:p>
        </p:txBody>
      </p:sp>
      <p:pic>
        <p:nvPicPr>
          <p:cNvPr id="36" name="Picture 3" descr="bur25542_0902">
            <a:extLst>
              <a:ext uri="{FF2B5EF4-FFF2-40B4-BE49-F238E27FC236}">
                <a16:creationId xmlns:a16="http://schemas.microsoft.com/office/drawing/2014/main" id="{C8731D92-6675-4A05-ACF4-D9519EE2479B}"/>
              </a:ext>
            </a:extLst>
          </p:cNvPr>
          <p:cNvPicPr>
            <a:picLocks noChangeAspect="1" noChangeArrowheads="1"/>
          </p:cNvPicPr>
          <p:nvPr/>
        </p:nvPicPr>
        <p:blipFill>
          <a:blip r:embed="rId2" cstate="print">
            <a:clrChange>
              <a:clrFrom>
                <a:srgbClr val="FFFFFF"/>
              </a:clrFrom>
              <a:clrTo>
                <a:srgbClr val="FFFFFF">
                  <a:alpha val="0"/>
                </a:srgbClr>
              </a:clrTo>
            </a:clrChange>
          </a:blip>
          <a:srcRect l="38274" t="51215" r="34943" b="7034"/>
          <a:stretch>
            <a:fillRect/>
          </a:stretch>
        </p:blipFill>
        <p:spPr bwMode="auto">
          <a:xfrm>
            <a:off x="3043404" y="4725026"/>
            <a:ext cx="2019443" cy="21456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85F67EA-8E48-45E8-A439-96282CBA37AD}"/>
                  </a:ext>
                </a:extLst>
              </p:cNvPr>
              <p:cNvSpPr/>
              <p:nvPr/>
            </p:nvSpPr>
            <p:spPr>
              <a:xfrm>
                <a:off x="4161410" y="5071525"/>
                <a:ext cx="1181093" cy="369332"/>
              </a:xfrm>
              <a:prstGeom prst="rect">
                <a:avLst/>
              </a:prstGeom>
            </p:spPr>
            <p:txBody>
              <a:bodyPr wrap="none">
                <a:spAutoFit/>
              </a:bodyPr>
              <a:lstStyle/>
              <a:p>
                <a:r>
                  <a:rPr lang="en-US" altLang="en-US" b="1" dirty="0">
                    <a:solidFill>
                      <a:srgbClr val="67AEB6"/>
                    </a:solidFill>
                    <a:latin typeface="Gill Sans MT" panose="020B0502020104020203" pitchFamily="34" charset="0"/>
                  </a:rPr>
                  <a:t>Axial: 90</a:t>
                </a:r>
                <a14:m>
                  <m:oMath xmlns:m="http://schemas.openxmlformats.org/officeDocument/2006/math">
                    <m:r>
                      <a:rPr lang="en-US" altLang="en-US" b="1" i="1" smtClean="0">
                        <a:solidFill>
                          <a:srgbClr val="67AEB6"/>
                        </a:solidFill>
                        <a:latin typeface="Cambria Math" panose="02040503050406030204" pitchFamily="18" charset="0"/>
                        <a:ea typeface="Cambria Math" panose="02040503050406030204" pitchFamily="18" charset="0"/>
                      </a:rPr>
                      <m:t>°</m:t>
                    </m:r>
                  </m:oMath>
                </a14:m>
                <a:endParaRPr lang="en-US" dirty="0"/>
              </a:p>
            </p:txBody>
          </p:sp>
        </mc:Choice>
        <mc:Fallback xmlns="">
          <p:sp>
            <p:nvSpPr>
              <p:cNvPr id="7" name="Rectangle 6">
                <a:extLst>
                  <a:ext uri="{FF2B5EF4-FFF2-40B4-BE49-F238E27FC236}">
                    <a16:creationId xmlns:a16="http://schemas.microsoft.com/office/drawing/2014/main" id="{F85F67EA-8E48-45E8-A439-96282CBA37AD}"/>
                  </a:ext>
                </a:extLst>
              </p:cNvPr>
              <p:cNvSpPr>
                <a:spLocks noRot="1" noChangeAspect="1" noMove="1" noResize="1" noEditPoints="1" noAdjustHandles="1" noChangeArrowheads="1" noChangeShapeType="1" noTextEdit="1"/>
              </p:cNvSpPr>
              <p:nvPr/>
            </p:nvSpPr>
            <p:spPr>
              <a:xfrm>
                <a:off x="4161410" y="5071525"/>
                <a:ext cx="1181093" cy="369332"/>
              </a:xfrm>
              <a:prstGeom prst="rect">
                <a:avLst/>
              </a:prstGeom>
              <a:blipFill>
                <a:blip r:embed="rId3"/>
                <a:stretch>
                  <a:fillRect l="-4663" t="-11475"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947C03B-0DD8-40FF-93F2-89F0048E5EED}"/>
                  </a:ext>
                </a:extLst>
              </p:cNvPr>
              <p:cNvSpPr/>
              <p:nvPr/>
            </p:nvSpPr>
            <p:spPr>
              <a:xfrm>
                <a:off x="3992981" y="6010577"/>
                <a:ext cx="1873590" cy="369332"/>
              </a:xfrm>
              <a:prstGeom prst="rect">
                <a:avLst/>
              </a:prstGeom>
            </p:spPr>
            <p:txBody>
              <a:bodyPr wrap="none">
                <a:spAutoFit/>
              </a:bodyPr>
              <a:lstStyle/>
              <a:p>
                <a:r>
                  <a:rPr lang="en-US" altLang="en-US" b="1" dirty="0">
                    <a:solidFill>
                      <a:srgbClr val="67AEB6"/>
                    </a:solidFill>
                    <a:latin typeface="Gill Sans MT" panose="020B0502020104020203" pitchFamily="34" charset="0"/>
                  </a:rPr>
                  <a:t>Equatorial: 120</a:t>
                </a:r>
                <a14:m>
                  <m:oMath xmlns:m="http://schemas.openxmlformats.org/officeDocument/2006/math">
                    <m:r>
                      <a:rPr lang="en-US" altLang="en-US" b="1" i="1" smtClean="0">
                        <a:solidFill>
                          <a:srgbClr val="67AEB6"/>
                        </a:solidFill>
                        <a:latin typeface="Cambria Math" panose="02040503050406030204" pitchFamily="18" charset="0"/>
                        <a:ea typeface="Cambria Math" panose="02040503050406030204" pitchFamily="18" charset="0"/>
                      </a:rPr>
                      <m:t>°</m:t>
                    </m:r>
                  </m:oMath>
                </a14:m>
                <a:endParaRPr lang="en-US" dirty="0"/>
              </a:p>
            </p:txBody>
          </p:sp>
        </mc:Choice>
        <mc:Fallback xmlns="">
          <p:sp>
            <p:nvSpPr>
              <p:cNvPr id="37" name="Rectangle 36">
                <a:extLst>
                  <a:ext uri="{FF2B5EF4-FFF2-40B4-BE49-F238E27FC236}">
                    <a16:creationId xmlns:a16="http://schemas.microsoft.com/office/drawing/2014/main" id="{3947C03B-0DD8-40FF-93F2-89F0048E5EED}"/>
                  </a:ext>
                </a:extLst>
              </p:cNvPr>
              <p:cNvSpPr>
                <a:spLocks noRot="1" noChangeAspect="1" noMove="1" noResize="1" noEditPoints="1" noAdjustHandles="1" noChangeArrowheads="1" noChangeShapeType="1" noTextEdit="1"/>
              </p:cNvSpPr>
              <p:nvPr/>
            </p:nvSpPr>
            <p:spPr>
              <a:xfrm>
                <a:off x="3992981" y="6010577"/>
                <a:ext cx="1873590" cy="369332"/>
              </a:xfrm>
              <a:prstGeom prst="rect">
                <a:avLst/>
              </a:prstGeom>
              <a:blipFill>
                <a:blip r:embed="rId4"/>
                <a:stretch>
                  <a:fillRect l="-2606" t="-11475" b="-22951"/>
                </a:stretch>
              </a:blipFill>
            </p:spPr>
            <p:txBody>
              <a:bodyPr/>
              <a:lstStyle/>
              <a:p>
                <a:r>
                  <a:rPr lang="en-US">
                    <a:noFill/>
                  </a:rPr>
                  <a:t> </a:t>
                </a:r>
              </a:p>
            </p:txBody>
          </p:sp>
        </mc:Fallback>
      </mc:AlternateContent>
    </p:spTree>
    <p:extLst>
      <p:ext uri="{BB962C8B-B14F-4D97-AF65-F5344CB8AC3E}">
        <p14:creationId xmlns:p14="http://schemas.microsoft.com/office/powerpoint/2010/main" val="4103886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65</a:t>
            </a:fld>
            <a:endParaRPr lang="en-US" dirty="0">
              <a:solidFill>
                <a:schemeClr val="bg1"/>
              </a:solidFill>
            </a:endParaRPr>
          </a:p>
        </p:txBody>
      </p:sp>
      <p:sp>
        <p:nvSpPr>
          <p:cNvPr id="8" name="TextBox 4">
            <a:extLst>
              <a:ext uri="{FF2B5EF4-FFF2-40B4-BE49-F238E27FC236}">
                <a16:creationId xmlns:a16="http://schemas.microsoft.com/office/drawing/2014/main" id="{5A1EB265-EDB4-41FD-93F7-C918965510AB}"/>
              </a:ext>
            </a:extLst>
          </p:cNvPr>
          <p:cNvSpPr txBox="1">
            <a:spLocks noChangeArrowheads="1"/>
          </p:cNvSpPr>
          <p:nvPr/>
        </p:nvSpPr>
        <p:spPr bwMode="auto">
          <a:xfrm>
            <a:off x="0" y="1368364"/>
            <a:ext cx="9144000"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When the central atom in an </a:t>
            </a:r>
            <a:r>
              <a:rPr lang="en-US" altLang="en-US" dirty="0" err="1">
                <a:solidFill>
                  <a:schemeClr val="tx1">
                    <a:lumMod val="75000"/>
                    <a:lumOff val="25000"/>
                  </a:schemeClr>
                </a:solidFill>
                <a:latin typeface="Gill Sans MT" panose="020B0502020104020203" pitchFamily="34" charset="0"/>
                <a:cs typeface="Times New Roman" pitchFamily="18" charset="0"/>
              </a:rPr>
              <a:t>AB</a:t>
            </a:r>
            <a:r>
              <a:rPr lang="en-US" altLang="en-US" i="1" baseline="-25000" dirty="0" err="1">
                <a:solidFill>
                  <a:schemeClr val="tx1">
                    <a:lumMod val="75000"/>
                    <a:lumOff val="25000"/>
                  </a:schemeClr>
                </a:solidFill>
                <a:latin typeface="Gill Sans MT" panose="020B0502020104020203" pitchFamily="34" charset="0"/>
                <a:cs typeface="Times New Roman" pitchFamily="18" charset="0"/>
              </a:rPr>
              <a:t>x</a:t>
            </a:r>
            <a:r>
              <a:rPr lang="en-US" altLang="en-US" dirty="0">
                <a:solidFill>
                  <a:schemeClr val="tx1">
                    <a:lumMod val="75000"/>
                    <a:lumOff val="25000"/>
                  </a:schemeClr>
                </a:solidFill>
                <a:latin typeface="Gill Sans MT" panose="020B0502020104020203" pitchFamily="34" charset="0"/>
                <a:cs typeface="Times New Roman" pitchFamily="18" charset="0"/>
              </a:rPr>
              <a:t> molecule bears one or more lone pairs, the electron–domain geometry and the molecular geometry are no longer the same.</a:t>
            </a:r>
          </a:p>
        </p:txBody>
      </p:sp>
      <p:grpSp>
        <p:nvGrpSpPr>
          <p:cNvPr id="15" name="Group 14">
            <a:extLst>
              <a:ext uri="{FF2B5EF4-FFF2-40B4-BE49-F238E27FC236}">
                <a16:creationId xmlns:a16="http://schemas.microsoft.com/office/drawing/2014/main" id="{4AE53732-E331-4469-B5B0-338259406848}"/>
              </a:ext>
            </a:extLst>
          </p:cNvPr>
          <p:cNvGrpSpPr/>
          <p:nvPr/>
        </p:nvGrpSpPr>
        <p:grpSpPr>
          <a:xfrm>
            <a:off x="1130960" y="3429000"/>
            <a:ext cx="6882080" cy="1802208"/>
            <a:chOff x="803465" y="3860740"/>
            <a:chExt cx="6882080" cy="1802208"/>
          </a:xfrm>
        </p:grpSpPr>
        <p:grpSp>
          <p:nvGrpSpPr>
            <p:cNvPr id="7" name="Group 6">
              <a:extLst>
                <a:ext uri="{FF2B5EF4-FFF2-40B4-BE49-F238E27FC236}">
                  <a16:creationId xmlns:a16="http://schemas.microsoft.com/office/drawing/2014/main" id="{36121D49-D26A-44A3-9530-9431B4E83F50}"/>
                </a:ext>
              </a:extLst>
            </p:cNvPr>
            <p:cNvGrpSpPr/>
            <p:nvPr/>
          </p:nvGrpSpPr>
          <p:grpSpPr>
            <a:xfrm>
              <a:off x="803465" y="3960021"/>
              <a:ext cx="2971580" cy="1586641"/>
              <a:chOff x="803465" y="3960021"/>
              <a:chExt cx="2971580" cy="1586641"/>
            </a:xfrm>
          </p:grpSpPr>
          <p:pic>
            <p:nvPicPr>
              <p:cNvPr id="9" name="Picture 3" descr="bur25542_0905">
                <a:extLst>
                  <a:ext uri="{FF2B5EF4-FFF2-40B4-BE49-F238E27FC236}">
                    <a16:creationId xmlns:a16="http://schemas.microsoft.com/office/drawing/2014/main" id="{D2D0DF49-96C0-467C-9B18-D57C1A94FE2E}"/>
                  </a:ext>
                </a:extLst>
              </p:cNvPr>
              <p:cNvPicPr>
                <a:picLocks noChangeAspect="1" noChangeArrowheads="1"/>
              </p:cNvPicPr>
              <p:nvPr/>
            </p:nvPicPr>
            <p:blipFill rotWithShape="1">
              <a:blip r:embed="rId2" cstate="print"/>
              <a:srcRect t="5246" r="45795" b="34318"/>
              <a:stretch/>
            </p:blipFill>
            <p:spPr bwMode="auto">
              <a:xfrm>
                <a:off x="803465" y="3960021"/>
                <a:ext cx="2971580" cy="1056596"/>
              </a:xfrm>
              <a:prstGeom prst="rect">
                <a:avLst/>
              </a:prstGeom>
              <a:noFill/>
              <a:ln w="9525">
                <a:noFill/>
                <a:miter lim="800000"/>
                <a:headEnd/>
                <a:tailEnd/>
              </a:ln>
            </p:spPr>
          </p:pic>
          <p:sp>
            <p:nvSpPr>
              <p:cNvPr id="11" name="TextBox 4">
                <a:extLst>
                  <a:ext uri="{FF2B5EF4-FFF2-40B4-BE49-F238E27FC236}">
                    <a16:creationId xmlns:a16="http://schemas.microsoft.com/office/drawing/2014/main" id="{AF68D04A-4829-4C3E-A1DE-4670693333A9}"/>
                  </a:ext>
                </a:extLst>
              </p:cNvPr>
              <p:cNvSpPr txBox="1">
                <a:spLocks noChangeArrowheads="1"/>
              </p:cNvSpPr>
              <p:nvPr/>
            </p:nvSpPr>
            <p:spPr bwMode="auto">
              <a:xfrm>
                <a:off x="855436" y="4900331"/>
                <a:ext cx="2867637" cy="646331"/>
              </a:xfrm>
              <a:prstGeom prst="rect">
                <a:avLst/>
              </a:prstGeom>
              <a:noFill/>
              <a:ln w="9525">
                <a:noFill/>
                <a:miter lim="800000"/>
                <a:headEnd/>
                <a:tailEnd/>
              </a:ln>
            </p:spPr>
            <p:txBody>
              <a:bodyPr wrap="square">
                <a:spAutoFit/>
              </a:bodyPr>
              <a:lstStyle/>
              <a:p>
                <a:pPr algn="ct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Electron-domain geometry: trigonal planar</a:t>
                </a:r>
              </a:p>
            </p:txBody>
          </p:sp>
        </p:grpSp>
        <p:grpSp>
          <p:nvGrpSpPr>
            <p:cNvPr id="14" name="Group 13">
              <a:extLst>
                <a:ext uri="{FF2B5EF4-FFF2-40B4-BE49-F238E27FC236}">
                  <a16:creationId xmlns:a16="http://schemas.microsoft.com/office/drawing/2014/main" id="{56839FF7-DE8E-4627-9D5F-BB03EC75E883}"/>
                </a:ext>
              </a:extLst>
            </p:cNvPr>
            <p:cNvGrpSpPr/>
            <p:nvPr/>
          </p:nvGrpSpPr>
          <p:grpSpPr>
            <a:xfrm>
              <a:off x="4817908" y="3860740"/>
              <a:ext cx="2867637" cy="1802208"/>
              <a:chOff x="4817908" y="3860740"/>
              <a:chExt cx="2867637" cy="1802208"/>
            </a:xfrm>
          </p:grpSpPr>
          <p:pic>
            <p:nvPicPr>
              <p:cNvPr id="10" name="Picture 3" descr="bur25542_0905">
                <a:extLst>
                  <a:ext uri="{FF2B5EF4-FFF2-40B4-BE49-F238E27FC236}">
                    <a16:creationId xmlns:a16="http://schemas.microsoft.com/office/drawing/2014/main" id="{7513FCE9-BFD6-4AF4-A2E0-9D72BD268DBA}"/>
                  </a:ext>
                </a:extLst>
              </p:cNvPr>
              <p:cNvPicPr>
                <a:picLocks noChangeAspect="1" noChangeArrowheads="1"/>
              </p:cNvPicPr>
              <p:nvPr/>
            </p:nvPicPr>
            <p:blipFill rotWithShape="1">
              <a:blip r:embed="rId2" cstate="print"/>
              <a:srcRect l="57944" t="5246" b="35716"/>
              <a:stretch/>
            </p:blipFill>
            <p:spPr bwMode="auto">
              <a:xfrm>
                <a:off x="4817908" y="3860740"/>
                <a:ext cx="2581885" cy="1155877"/>
              </a:xfrm>
              <a:prstGeom prst="rect">
                <a:avLst/>
              </a:prstGeom>
              <a:noFill/>
              <a:ln w="9525">
                <a:noFill/>
                <a:miter lim="800000"/>
                <a:headEnd/>
                <a:tailEnd/>
              </a:ln>
            </p:spPr>
          </p:pic>
          <p:sp>
            <p:nvSpPr>
              <p:cNvPr id="13" name="TextBox 4">
                <a:extLst>
                  <a:ext uri="{FF2B5EF4-FFF2-40B4-BE49-F238E27FC236}">
                    <a16:creationId xmlns:a16="http://schemas.microsoft.com/office/drawing/2014/main" id="{8BDC5531-351D-4FA6-A22D-BD03B62925E9}"/>
                  </a:ext>
                </a:extLst>
              </p:cNvPr>
              <p:cNvSpPr txBox="1">
                <a:spLocks noChangeArrowheads="1"/>
              </p:cNvSpPr>
              <p:nvPr/>
            </p:nvSpPr>
            <p:spPr bwMode="auto">
              <a:xfrm>
                <a:off x="4817908" y="5016617"/>
                <a:ext cx="2867637" cy="646331"/>
              </a:xfrm>
              <a:prstGeom prst="rect">
                <a:avLst/>
              </a:prstGeom>
              <a:noFill/>
              <a:ln w="9525">
                <a:noFill/>
                <a:miter lim="800000"/>
                <a:headEnd/>
                <a:tailEnd/>
              </a:ln>
            </p:spPr>
            <p:txBody>
              <a:bodyPr wrap="square">
                <a:spAutoFit/>
              </a:bodyPr>
              <a:lstStyle/>
              <a:p>
                <a:pPr algn="ct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Molecular geometry:</a:t>
                </a:r>
              </a:p>
              <a:p>
                <a:pPr algn="ct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bent</a:t>
                </a:r>
              </a:p>
            </p:txBody>
          </p:sp>
        </p:grpSp>
      </p:grpSp>
      <p:pic>
        <p:nvPicPr>
          <p:cNvPr id="16" name="Picture 15" descr="A close up of a logo&#10;&#10;Description automatically generated">
            <a:extLst>
              <a:ext uri="{FF2B5EF4-FFF2-40B4-BE49-F238E27FC236}">
                <a16:creationId xmlns:a16="http://schemas.microsoft.com/office/drawing/2014/main" id="{5D5C0A2F-69C7-4A1A-AC73-614F25DA5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439" y="1812189"/>
            <a:ext cx="3068401" cy="1716092"/>
          </a:xfrm>
          <a:prstGeom prst="rect">
            <a:avLst/>
          </a:prstGeom>
        </p:spPr>
      </p:pic>
      <p:sp>
        <p:nvSpPr>
          <p:cNvPr id="17" name="Rectangle 2">
            <a:extLst>
              <a:ext uri="{FF2B5EF4-FFF2-40B4-BE49-F238E27FC236}">
                <a16:creationId xmlns:a16="http://schemas.microsoft.com/office/drawing/2014/main" id="{5199409C-CDFD-4A4D-A845-E73DA0579747}"/>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a:t>
            </a:r>
            <a:r>
              <a:rPr lang="en-US" sz="3300" b="1" baseline="30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Domain Geometry and Molecular Geometry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199152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66</a:t>
            </a:fld>
            <a:endParaRPr lang="en-US" dirty="0">
              <a:solidFill>
                <a:schemeClr val="bg1"/>
              </a:solidFill>
            </a:endParaRPr>
          </a:p>
        </p:txBody>
      </p:sp>
      <p:pic>
        <p:nvPicPr>
          <p:cNvPr id="8" name="Picture 7">
            <a:extLst>
              <a:ext uri="{FF2B5EF4-FFF2-40B4-BE49-F238E27FC236}">
                <a16:creationId xmlns:a16="http://schemas.microsoft.com/office/drawing/2014/main" id="{2D0936F8-00B5-4F90-81A8-5DCB704C27CC}"/>
              </a:ext>
            </a:extLst>
          </p:cNvPr>
          <p:cNvPicPr>
            <a:picLocks noChangeAspect="1"/>
          </p:cNvPicPr>
          <p:nvPr/>
        </p:nvPicPr>
        <p:blipFill>
          <a:blip r:embed="rId2"/>
          <a:stretch>
            <a:fillRect/>
          </a:stretch>
        </p:blipFill>
        <p:spPr>
          <a:xfrm>
            <a:off x="136714" y="1131113"/>
            <a:ext cx="4340252" cy="5013833"/>
          </a:xfrm>
          <a:prstGeom prst="rect">
            <a:avLst/>
          </a:prstGeom>
        </p:spPr>
      </p:pic>
      <p:sp>
        <p:nvSpPr>
          <p:cNvPr id="10" name="Rectangle 2">
            <a:extLst>
              <a:ext uri="{FF2B5EF4-FFF2-40B4-BE49-F238E27FC236}">
                <a16:creationId xmlns:a16="http://schemas.microsoft.com/office/drawing/2014/main" id="{302DEA71-5030-4BE5-AE53-2C397B74A578}"/>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a:t>
            </a:r>
            <a:r>
              <a:rPr lang="en-US" sz="3300" b="1" baseline="30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Domain Geometry and Molecular Geometry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11" name="Picture 10">
            <a:extLst>
              <a:ext uri="{FF2B5EF4-FFF2-40B4-BE49-F238E27FC236}">
                <a16:creationId xmlns:a16="http://schemas.microsoft.com/office/drawing/2014/main" id="{D33F60C3-F32D-4FEF-A989-ACA5E0D5AB99}"/>
              </a:ext>
            </a:extLst>
          </p:cNvPr>
          <p:cNvPicPr>
            <a:picLocks noChangeAspect="1"/>
          </p:cNvPicPr>
          <p:nvPr/>
        </p:nvPicPr>
        <p:blipFill>
          <a:blip r:embed="rId3"/>
          <a:stretch>
            <a:fillRect/>
          </a:stretch>
        </p:blipFill>
        <p:spPr>
          <a:xfrm>
            <a:off x="4791118" y="1092360"/>
            <a:ext cx="3558487" cy="4627880"/>
          </a:xfrm>
          <a:prstGeom prst="rect">
            <a:avLst/>
          </a:prstGeom>
        </p:spPr>
      </p:pic>
      <p:sp>
        <p:nvSpPr>
          <p:cNvPr id="14" name="TextBox 13">
            <a:extLst>
              <a:ext uri="{FF2B5EF4-FFF2-40B4-BE49-F238E27FC236}">
                <a16:creationId xmlns:a16="http://schemas.microsoft.com/office/drawing/2014/main" id="{3AEB516B-0266-466A-B1BA-9A3888211106}"/>
              </a:ext>
            </a:extLst>
          </p:cNvPr>
          <p:cNvSpPr txBox="1"/>
          <p:nvPr/>
        </p:nvSpPr>
        <p:spPr>
          <a:xfrm>
            <a:off x="169068" y="1169195"/>
            <a:ext cx="466726" cy="338554"/>
          </a:xfrm>
          <a:prstGeom prst="rect">
            <a:avLst/>
          </a:prstGeom>
          <a:solidFill>
            <a:schemeClr val="bg1"/>
          </a:solidFill>
        </p:spPr>
        <p:txBody>
          <a:bodyPr wrap="square" rtlCol="0">
            <a:spAutoFit/>
          </a:bodyPr>
          <a:lstStyle/>
          <a:p>
            <a:r>
              <a:rPr lang="en-US" sz="800" b="1" dirty="0">
                <a:solidFill>
                  <a:schemeClr val="tx1">
                    <a:lumMod val="75000"/>
                    <a:lumOff val="25000"/>
                  </a:schemeClr>
                </a:solidFill>
                <a:latin typeface="Gill Sans MT" panose="020B0502020104020203" pitchFamily="34" charset="0"/>
              </a:rPr>
              <a:t>e</a:t>
            </a:r>
            <a:r>
              <a:rPr lang="en-US" sz="800" b="1" baseline="30000" dirty="0">
                <a:solidFill>
                  <a:schemeClr val="tx1">
                    <a:lumMod val="75000"/>
                    <a:lumOff val="25000"/>
                  </a:schemeClr>
                </a:solidFill>
                <a:latin typeface="Gill Sans MT" panose="020B0502020104020203" pitchFamily="34" charset="0"/>
              </a:rPr>
              <a:t>–Domains</a:t>
            </a:r>
            <a:endParaRPr lang="en-US" sz="800" b="1" dirty="0">
              <a:solidFill>
                <a:schemeClr val="tx1">
                  <a:lumMod val="75000"/>
                  <a:lumOff val="25000"/>
                </a:schemeClr>
              </a:solidFill>
              <a:latin typeface="Gill Sans MT" panose="020B0502020104020203" pitchFamily="34" charset="0"/>
            </a:endParaRPr>
          </a:p>
        </p:txBody>
      </p:sp>
      <p:sp>
        <p:nvSpPr>
          <p:cNvPr id="7" name="Rectangle 6">
            <a:extLst>
              <a:ext uri="{FF2B5EF4-FFF2-40B4-BE49-F238E27FC236}">
                <a16:creationId xmlns:a16="http://schemas.microsoft.com/office/drawing/2014/main" id="{338C041F-9E18-4AC2-BDA7-C8984704F23F}"/>
              </a:ext>
            </a:extLst>
          </p:cNvPr>
          <p:cNvSpPr/>
          <p:nvPr/>
        </p:nvSpPr>
        <p:spPr>
          <a:xfrm>
            <a:off x="-58993" y="6541733"/>
            <a:ext cx="8524568" cy="369332"/>
          </a:xfrm>
          <a:prstGeom prst="rect">
            <a:avLst/>
          </a:prstGeom>
        </p:spPr>
        <p:txBody>
          <a:bodyPr wrap="square">
            <a:spAutoFit/>
          </a:bodyPr>
          <a:lstStyle/>
          <a:p>
            <a:r>
              <a:rPr lang="en-US" dirty="0">
                <a:hlinkClick r:id="rId4"/>
              </a:rPr>
              <a:t>https://phet.colorado.edu/sims/html/molecule-shapes/latest/molecule-shapes_en.html</a:t>
            </a:r>
            <a:endParaRPr lang="en-US" dirty="0"/>
          </a:p>
        </p:txBody>
      </p:sp>
    </p:spTree>
    <p:extLst>
      <p:ext uri="{BB962C8B-B14F-4D97-AF65-F5344CB8AC3E}">
        <p14:creationId xmlns:p14="http://schemas.microsoft.com/office/powerpoint/2010/main" val="3049306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67</a:t>
            </a:fld>
            <a:endParaRPr lang="en-US" dirty="0">
              <a:solidFill>
                <a:schemeClr val="bg1"/>
              </a:solidFill>
            </a:endParaRPr>
          </a:p>
        </p:txBody>
      </p:sp>
      <p:sp>
        <p:nvSpPr>
          <p:cNvPr id="13" name="Rectangle 2">
            <a:extLst>
              <a:ext uri="{FF2B5EF4-FFF2-40B4-BE49-F238E27FC236}">
                <a16:creationId xmlns:a16="http://schemas.microsoft.com/office/drawing/2014/main" id="{26773136-E32C-44CA-929E-5D1CE9C32B57}"/>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Electron–Domain Geometry and Molecular Geometry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4" name="TextBox 4">
            <a:extLst>
              <a:ext uri="{FF2B5EF4-FFF2-40B4-BE49-F238E27FC236}">
                <a16:creationId xmlns:a16="http://schemas.microsoft.com/office/drawing/2014/main" id="{954D5A60-1F62-4AC0-B4D7-A1A57751AE1C}"/>
              </a:ext>
            </a:extLst>
          </p:cNvPr>
          <p:cNvSpPr txBox="1">
            <a:spLocks noChangeArrowheads="1"/>
          </p:cNvSpPr>
          <p:nvPr/>
        </p:nvSpPr>
        <p:spPr bwMode="auto">
          <a:xfrm>
            <a:off x="0" y="1219202"/>
            <a:ext cx="9144000" cy="2585323"/>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The steps to determine the electron-domain and molecular geometries are as follows:</a:t>
            </a:r>
          </a:p>
          <a:p>
            <a:pPr eaLnBrk="0" hangingPunct="0">
              <a:buClr>
                <a:srgbClr val="000000"/>
              </a:buClr>
              <a:buSzPct val="100000"/>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Step 1:</a:t>
            </a:r>
            <a:r>
              <a:rPr lang="en-US" altLang="en-US" dirty="0">
                <a:solidFill>
                  <a:schemeClr val="tx1">
                    <a:lumMod val="75000"/>
                    <a:lumOff val="25000"/>
                  </a:schemeClr>
                </a:solidFill>
                <a:latin typeface="Gill Sans MT" panose="020B0502020104020203" pitchFamily="34" charset="0"/>
                <a:cs typeface="Times New Roman" pitchFamily="18" charset="0"/>
              </a:rPr>
              <a:t>	Draw the Lewis structure of the molecule or polyatomic ion.</a:t>
            </a:r>
          </a:p>
          <a:p>
            <a:pPr eaLnBrk="0" hangingPunct="0">
              <a:buClr>
                <a:srgbClr val="000000"/>
              </a:buClr>
              <a:buSzPct val="100000"/>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Step 2:	</a:t>
            </a:r>
            <a:r>
              <a:rPr lang="en-US" altLang="en-US" dirty="0">
                <a:solidFill>
                  <a:schemeClr val="tx1">
                    <a:lumMod val="75000"/>
                    <a:lumOff val="25000"/>
                  </a:schemeClr>
                </a:solidFill>
                <a:latin typeface="Gill Sans MT" panose="020B0502020104020203" pitchFamily="34" charset="0"/>
                <a:cs typeface="Times New Roman" pitchFamily="18" charset="0"/>
              </a:rPr>
              <a:t>Count the number of electron domains on the central atom.</a:t>
            </a:r>
          </a:p>
          <a:p>
            <a:pPr eaLnBrk="0" hangingPunct="0">
              <a:buClr>
                <a:srgbClr val="000000"/>
              </a:buClr>
              <a:buSzPct val="100000"/>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Step 3:</a:t>
            </a:r>
            <a:r>
              <a:rPr lang="en-US" altLang="en-US" dirty="0">
                <a:solidFill>
                  <a:schemeClr val="tx1">
                    <a:lumMod val="75000"/>
                    <a:lumOff val="25000"/>
                  </a:schemeClr>
                </a:solidFill>
                <a:latin typeface="Gill Sans MT" panose="020B0502020104020203" pitchFamily="34" charset="0"/>
                <a:cs typeface="Times New Roman" pitchFamily="18" charset="0"/>
              </a:rPr>
              <a:t>	Determine the electron-domain geometry by applying the VSEPR model.</a:t>
            </a:r>
          </a:p>
          <a:p>
            <a:pPr eaLnBrk="0" hangingPunct="0">
              <a:buClr>
                <a:srgbClr val="000000"/>
              </a:buClr>
              <a:buSzPct val="100000"/>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Step 4:</a:t>
            </a:r>
            <a:r>
              <a:rPr lang="en-US" altLang="en-US" dirty="0">
                <a:solidFill>
                  <a:schemeClr val="tx1">
                    <a:lumMod val="75000"/>
                    <a:lumOff val="25000"/>
                  </a:schemeClr>
                </a:solidFill>
                <a:latin typeface="Gill Sans MT" panose="020B0502020104020203" pitchFamily="34" charset="0"/>
                <a:cs typeface="Times New Roman" pitchFamily="18" charset="0"/>
              </a:rPr>
              <a:t>	Determine the molecular geometry by considering the positions of the atoms only.</a:t>
            </a:r>
          </a:p>
        </p:txBody>
      </p:sp>
      <p:sp>
        <p:nvSpPr>
          <p:cNvPr id="15" name="TextBox 4">
            <a:extLst>
              <a:ext uri="{FF2B5EF4-FFF2-40B4-BE49-F238E27FC236}">
                <a16:creationId xmlns:a16="http://schemas.microsoft.com/office/drawing/2014/main" id="{C80A5255-F4BA-447B-8520-49C6D6E5B903}"/>
              </a:ext>
            </a:extLst>
          </p:cNvPr>
          <p:cNvSpPr txBox="1">
            <a:spLocks noChangeArrowheads="1"/>
          </p:cNvSpPr>
          <p:nvPr/>
        </p:nvSpPr>
        <p:spPr bwMode="auto">
          <a:xfrm>
            <a:off x="0" y="3865090"/>
            <a:ext cx="9144000"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rPr>
              <a:t>Use Lewis structures and the VSEPR model to determine first the electron–domain geometry and then the molecular geometry (shape).</a:t>
            </a:r>
          </a:p>
        </p:txBody>
      </p:sp>
      <p:sp>
        <p:nvSpPr>
          <p:cNvPr id="17" name="Rectangle 16">
            <a:extLst>
              <a:ext uri="{FF2B5EF4-FFF2-40B4-BE49-F238E27FC236}">
                <a16:creationId xmlns:a16="http://schemas.microsoft.com/office/drawing/2014/main" id="{7ADE7B84-92C5-446A-9A6F-9D2F192C0AC6}"/>
              </a:ext>
            </a:extLst>
          </p:cNvPr>
          <p:cNvSpPr/>
          <p:nvPr/>
        </p:nvSpPr>
        <p:spPr>
          <a:xfrm>
            <a:off x="0" y="4483015"/>
            <a:ext cx="3292824" cy="369332"/>
          </a:xfrm>
          <a:prstGeom prst="rect">
            <a:avLst/>
          </a:prstGeom>
        </p:spPr>
        <p:txBody>
          <a:bodyPr wrap="non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rPr>
              <a:t>(a) The Lewis structure of SO</a:t>
            </a:r>
            <a:r>
              <a:rPr lang="en-US" altLang="en-US" baseline="-25000" dirty="0">
                <a:solidFill>
                  <a:schemeClr val="tx1">
                    <a:lumMod val="75000"/>
                    <a:lumOff val="25000"/>
                  </a:schemeClr>
                </a:solidFill>
                <a:latin typeface="Gill Sans MT" panose="020B0502020104020203" pitchFamily="34" charset="0"/>
                <a:ea typeface="MS PGothic" pitchFamily="34" charset="-128"/>
              </a:rPr>
              <a:t>3</a:t>
            </a:r>
            <a:r>
              <a:rPr lang="en-US" altLang="en-US" dirty="0">
                <a:solidFill>
                  <a:schemeClr val="tx1">
                    <a:lumMod val="75000"/>
                    <a:lumOff val="25000"/>
                  </a:schemeClr>
                </a:solidFill>
                <a:latin typeface="Gill Sans MT" panose="020B0502020104020203" pitchFamily="34" charset="0"/>
                <a:ea typeface="MS PGothic" pitchFamily="34" charset="-128"/>
              </a:rPr>
              <a:t> is:</a:t>
            </a:r>
          </a:p>
        </p:txBody>
      </p:sp>
      <p:sp>
        <p:nvSpPr>
          <p:cNvPr id="18" name="Rectangle 17">
            <a:extLst>
              <a:ext uri="{FF2B5EF4-FFF2-40B4-BE49-F238E27FC236}">
                <a16:creationId xmlns:a16="http://schemas.microsoft.com/office/drawing/2014/main" id="{D778F113-570D-410E-9770-987DC6486152}"/>
              </a:ext>
            </a:extLst>
          </p:cNvPr>
          <p:cNvSpPr/>
          <p:nvPr/>
        </p:nvSpPr>
        <p:spPr>
          <a:xfrm>
            <a:off x="-1" y="5021258"/>
            <a:ext cx="3292824" cy="923330"/>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There are 3 e</a:t>
            </a:r>
            <a:r>
              <a:rPr lang="en-US" altLang="en-US" baseline="30000" dirty="0">
                <a:solidFill>
                  <a:srgbClr val="E47588"/>
                </a:solidFill>
                <a:latin typeface="Gill Sans MT" panose="020B0502020104020203" pitchFamily="34" charset="0"/>
                <a:ea typeface="MS PGothic" pitchFamily="34" charset="-128"/>
              </a:rPr>
              <a:t>–</a:t>
            </a:r>
            <a:r>
              <a:rPr lang="en-US" altLang="en-US" dirty="0">
                <a:solidFill>
                  <a:srgbClr val="E47588"/>
                </a:solidFill>
                <a:latin typeface="Gill Sans MT" panose="020B0502020104020203" pitchFamily="34" charset="0"/>
                <a:ea typeface="MS PGothic" pitchFamily="34" charset="-128"/>
              </a:rPr>
              <a:t> domains on the central atom: one double bond and two single bonds. </a:t>
            </a:r>
          </a:p>
        </p:txBody>
      </p:sp>
      <p:cxnSp>
        <p:nvCxnSpPr>
          <p:cNvPr id="9" name="Straight Connector 8">
            <a:extLst>
              <a:ext uri="{FF2B5EF4-FFF2-40B4-BE49-F238E27FC236}">
                <a16:creationId xmlns:a16="http://schemas.microsoft.com/office/drawing/2014/main" id="{BA35277F-F5B0-4825-9562-93467B3DEB79}"/>
              </a:ext>
            </a:extLst>
          </p:cNvPr>
          <p:cNvCxnSpPr/>
          <p:nvPr/>
        </p:nvCxnSpPr>
        <p:spPr>
          <a:xfrm>
            <a:off x="0" y="3833100"/>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4" name="Picture 43" descr="A picture containing clock&#10;&#10;Description automatically generated">
            <a:extLst>
              <a:ext uri="{FF2B5EF4-FFF2-40B4-BE49-F238E27FC236}">
                <a16:creationId xmlns:a16="http://schemas.microsoft.com/office/drawing/2014/main" id="{89D8787D-C38A-448A-ADD7-CBCE19973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560" y="4451198"/>
            <a:ext cx="1193958" cy="840305"/>
          </a:xfrm>
          <a:prstGeom prst="rect">
            <a:avLst/>
          </a:prstGeom>
        </p:spPr>
      </p:pic>
      <p:sp>
        <p:nvSpPr>
          <p:cNvPr id="45" name="Rectangle 44">
            <a:extLst>
              <a:ext uri="{FF2B5EF4-FFF2-40B4-BE49-F238E27FC236}">
                <a16:creationId xmlns:a16="http://schemas.microsoft.com/office/drawing/2014/main" id="{D3893A0A-790D-4710-A7F0-E757DC8EFD2B}"/>
              </a:ext>
            </a:extLst>
          </p:cNvPr>
          <p:cNvSpPr/>
          <p:nvPr/>
        </p:nvSpPr>
        <p:spPr>
          <a:xfrm>
            <a:off x="-1" y="6158793"/>
            <a:ext cx="3729540" cy="646331"/>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e</a:t>
            </a:r>
            <a:r>
              <a:rPr lang="en-US" altLang="en-US" baseline="30000" dirty="0">
                <a:solidFill>
                  <a:srgbClr val="E47588"/>
                </a:solidFill>
                <a:latin typeface="Gill Sans MT" panose="020B0502020104020203" pitchFamily="34" charset="0"/>
                <a:ea typeface="MS PGothic" pitchFamily="34" charset="-128"/>
              </a:rPr>
              <a:t>–</a:t>
            </a:r>
            <a:r>
              <a:rPr lang="en-US" altLang="en-US" dirty="0">
                <a:solidFill>
                  <a:srgbClr val="E47588"/>
                </a:solidFill>
                <a:latin typeface="Gill Sans MT" panose="020B0502020104020203" pitchFamily="34" charset="0"/>
                <a:ea typeface="MS PGothic" pitchFamily="34" charset="-128"/>
              </a:rPr>
              <a:t> Geometry: Trigonal Planar </a:t>
            </a:r>
          </a:p>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Molecular Geometry: Trigonal Planar</a:t>
            </a:r>
          </a:p>
        </p:txBody>
      </p:sp>
      <p:sp>
        <p:nvSpPr>
          <p:cNvPr id="47" name="Rectangle 46">
            <a:extLst>
              <a:ext uri="{FF2B5EF4-FFF2-40B4-BE49-F238E27FC236}">
                <a16:creationId xmlns:a16="http://schemas.microsoft.com/office/drawing/2014/main" id="{9B7272C7-CE66-4F0F-8F22-A60CC4B670C6}"/>
              </a:ext>
            </a:extLst>
          </p:cNvPr>
          <p:cNvSpPr/>
          <p:nvPr/>
        </p:nvSpPr>
        <p:spPr>
          <a:xfrm>
            <a:off x="4528618" y="4502019"/>
            <a:ext cx="3379587" cy="369332"/>
          </a:xfrm>
          <a:prstGeom prst="rect">
            <a:avLst/>
          </a:prstGeom>
        </p:spPr>
        <p:txBody>
          <a:bodyPr wrap="square">
            <a:spAutoFit/>
          </a:bodyPr>
          <a:lstStyle/>
          <a:p>
            <a:pPr eaLnBrk="0" hangingPunct="0">
              <a:buClr>
                <a:srgbClr val="000000"/>
              </a:buClr>
              <a:buSzPct val="100000"/>
            </a:pPr>
            <a:r>
              <a:rPr lang="en-US" altLang="en-US" dirty="0">
                <a:solidFill>
                  <a:srgbClr val="000000"/>
                </a:solidFill>
                <a:latin typeface="Gill Sans MT" panose="020B0502020104020203" pitchFamily="34" charset="0"/>
                <a:ea typeface="MS PGothic" pitchFamily="34" charset="-128"/>
              </a:rPr>
              <a:t>(b) The Lewis structure of ICl</a:t>
            </a:r>
            <a:r>
              <a:rPr lang="en-US" altLang="en-US" baseline="-25000" dirty="0">
                <a:solidFill>
                  <a:srgbClr val="000000"/>
                </a:solidFill>
                <a:latin typeface="Gill Sans MT" panose="020B0502020104020203" pitchFamily="34" charset="0"/>
                <a:ea typeface="MS PGothic" pitchFamily="34" charset="-128"/>
              </a:rPr>
              <a:t>4</a:t>
            </a:r>
            <a:r>
              <a:rPr lang="en-US" altLang="en-US" baseline="30000" dirty="0">
                <a:solidFill>
                  <a:srgbClr val="000000"/>
                </a:solidFill>
                <a:latin typeface="Gill Sans MT" panose="020B0502020104020203" pitchFamily="34" charset="0"/>
                <a:ea typeface="MS PGothic" pitchFamily="34" charset="-128"/>
              </a:rPr>
              <a:t>–</a:t>
            </a:r>
            <a:r>
              <a:rPr lang="en-US" altLang="en-US" dirty="0">
                <a:solidFill>
                  <a:srgbClr val="000000"/>
                </a:solidFill>
                <a:latin typeface="Gill Sans MT" panose="020B0502020104020203" pitchFamily="34" charset="0"/>
                <a:ea typeface="MS PGothic" pitchFamily="34" charset="-128"/>
              </a:rPr>
              <a:t> is:</a:t>
            </a:r>
          </a:p>
        </p:txBody>
      </p:sp>
      <p:sp>
        <p:nvSpPr>
          <p:cNvPr id="48" name="Rectangle 47">
            <a:extLst>
              <a:ext uri="{FF2B5EF4-FFF2-40B4-BE49-F238E27FC236}">
                <a16:creationId xmlns:a16="http://schemas.microsoft.com/office/drawing/2014/main" id="{C67C6FC0-6004-4FE8-8E61-E454C4384367}"/>
              </a:ext>
            </a:extLst>
          </p:cNvPr>
          <p:cNvSpPr/>
          <p:nvPr/>
        </p:nvSpPr>
        <p:spPr>
          <a:xfrm>
            <a:off x="4572000" y="5021258"/>
            <a:ext cx="3292824" cy="923330"/>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There are 6 e</a:t>
            </a:r>
            <a:r>
              <a:rPr lang="en-US" altLang="en-US" baseline="30000" dirty="0">
                <a:solidFill>
                  <a:srgbClr val="E47588"/>
                </a:solidFill>
                <a:latin typeface="Gill Sans MT" panose="020B0502020104020203" pitchFamily="34" charset="0"/>
                <a:ea typeface="MS PGothic" pitchFamily="34" charset="-128"/>
              </a:rPr>
              <a:t>–</a:t>
            </a:r>
            <a:r>
              <a:rPr lang="en-US" altLang="en-US" dirty="0">
                <a:solidFill>
                  <a:srgbClr val="E47588"/>
                </a:solidFill>
                <a:latin typeface="Gill Sans MT" panose="020B0502020104020203" pitchFamily="34" charset="0"/>
                <a:ea typeface="MS PGothic" pitchFamily="34" charset="-128"/>
              </a:rPr>
              <a:t> domains on the central atom in ICl</a:t>
            </a:r>
            <a:r>
              <a:rPr lang="en-US" altLang="en-US" baseline="-25000" dirty="0">
                <a:solidFill>
                  <a:srgbClr val="E47588"/>
                </a:solidFill>
                <a:latin typeface="Gill Sans MT" panose="020B0502020104020203" pitchFamily="34" charset="0"/>
                <a:ea typeface="MS PGothic" pitchFamily="34" charset="-128"/>
              </a:rPr>
              <a:t>4</a:t>
            </a:r>
            <a:r>
              <a:rPr lang="en-US" altLang="en-US" baseline="30000" dirty="0">
                <a:solidFill>
                  <a:srgbClr val="E47588"/>
                </a:solidFill>
                <a:latin typeface="Gill Sans MT" panose="020B0502020104020203" pitchFamily="34" charset="0"/>
                <a:ea typeface="MS PGothic" pitchFamily="34" charset="-128"/>
              </a:rPr>
              <a:t>–</a:t>
            </a:r>
            <a:r>
              <a:rPr lang="en-US" altLang="en-US" dirty="0">
                <a:solidFill>
                  <a:srgbClr val="E47588"/>
                </a:solidFill>
                <a:latin typeface="Gill Sans MT" panose="020B0502020104020203" pitchFamily="34" charset="0"/>
                <a:ea typeface="MS PGothic" pitchFamily="34" charset="-128"/>
              </a:rPr>
              <a:t>: four single bonds and two lone pairs.</a:t>
            </a:r>
          </a:p>
        </p:txBody>
      </p:sp>
      <p:pic>
        <p:nvPicPr>
          <p:cNvPr id="79" name="Picture 78" descr="A picture containing object, clock&#10;&#10;Description automatically generated">
            <a:extLst>
              <a:ext uri="{FF2B5EF4-FFF2-40B4-BE49-F238E27FC236}">
                <a16:creationId xmlns:a16="http://schemas.microsoft.com/office/drawing/2014/main" id="{BA64C3CE-F25F-4060-9BC1-DBC4F6CE2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427" y="4419816"/>
            <a:ext cx="1251804" cy="994894"/>
          </a:xfrm>
          <a:prstGeom prst="rect">
            <a:avLst/>
          </a:prstGeom>
        </p:spPr>
      </p:pic>
      <p:sp>
        <p:nvSpPr>
          <p:cNvPr id="80" name="Rectangle 79">
            <a:extLst>
              <a:ext uri="{FF2B5EF4-FFF2-40B4-BE49-F238E27FC236}">
                <a16:creationId xmlns:a16="http://schemas.microsoft.com/office/drawing/2014/main" id="{8CB5AABC-030C-465D-9DE2-7CCA3AC9AAF7}"/>
              </a:ext>
            </a:extLst>
          </p:cNvPr>
          <p:cNvSpPr/>
          <p:nvPr/>
        </p:nvSpPr>
        <p:spPr>
          <a:xfrm>
            <a:off x="4550523" y="6232942"/>
            <a:ext cx="3729540" cy="646331"/>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e</a:t>
            </a:r>
            <a:r>
              <a:rPr lang="en-US" altLang="en-US" baseline="30000" dirty="0">
                <a:solidFill>
                  <a:srgbClr val="E47588"/>
                </a:solidFill>
                <a:latin typeface="Gill Sans MT" panose="020B0502020104020203" pitchFamily="34" charset="0"/>
                <a:ea typeface="MS PGothic" pitchFamily="34" charset="-128"/>
              </a:rPr>
              <a:t>–</a:t>
            </a:r>
            <a:r>
              <a:rPr lang="en-US" altLang="en-US" dirty="0">
                <a:solidFill>
                  <a:srgbClr val="E47588"/>
                </a:solidFill>
                <a:latin typeface="Gill Sans MT" panose="020B0502020104020203" pitchFamily="34" charset="0"/>
                <a:ea typeface="MS PGothic" pitchFamily="34" charset="-128"/>
              </a:rPr>
              <a:t> geometry: Octahedral</a:t>
            </a:r>
          </a:p>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Molecular Geometry:  Square Planar</a:t>
            </a:r>
          </a:p>
        </p:txBody>
      </p:sp>
    </p:spTree>
    <p:extLst>
      <p:ext uri="{BB962C8B-B14F-4D97-AF65-F5344CB8AC3E}">
        <p14:creationId xmlns:p14="http://schemas.microsoft.com/office/powerpoint/2010/main" val="3463481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68</a:t>
            </a:fld>
            <a:endParaRPr lang="en-US" dirty="0">
              <a:solidFill>
                <a:schemeClr val="bg1"/>
              </a:solidFill>
            </a:endParaRPr>
          </a:p>
        </p:txBody>
      </p:sp>
      <p:sp>
        <p:nvSpPr>
          <p:cNvPr id="8" name="TextBox 4">
            <a:extLst>
              <a:ext uri="{FF2B5EF4-FFF2-40B4-BE49-F238E27FC236}">
                <a16:creationId xmlns:a16="http://schemas.microsoft.com/office/drawing/2014/main" id="{6F074F0E-A3CC-4B39-8424-233546C932E6}"/>
              </a:ext>
            </a:extLst>
          </p:cNvPr>
          <p:cNvSpPr txBox="1">
            <a:spLocks noChangeArrowheads="1"/>
          </p:cNvSpPr>
          <p:nvPr/>
        </p:nvSpPr>
        <p:spPr bwMode="auto">
          <a:xfrm>
            <a:off x="0" y="1192919"/>
            <a:ext cx="9144000" cy="923330"/>
          </a:xfrm>
          <a:prstGeom prst="rect">
            <a:avLst/>
          </a:prstGeom>
          <a:noFill/>
          <a:ln w="9525">
            <a:noFill/>
            <a:miter lim="800000"/>
            <a:headEnd/>
            <a:tailEnd/>
          </a:ln>
        </p:spPr>
        <p:txBody>
          <a:bodyPr wrap="square">
            <a:spAutoFit/>
          </a:bodyPr>
          <a:lstStyle/>
          <a:p>
            <a:pPr eaLnBrk="0" hangingPunct="0">
              <a:buClr>
                <a:srgbClr val="000000"/>
              </a:buClr>
              <a:buSzPct val="100000"/>
              <a:tabLst>
                <a:tab pos="1143000" algn="l"/>
              </a:tabLst>
            </a:pPr>
            <a:r>
              <a:rPr lang="en-US" altLang="en-US" dirty="0">
                <a:solidFill>
                  <a:schemeClr val="tx1">
                    <a:lumMod val="75000"/>
                    <a:lumOff val="25000"/>
                  </a:schemeClr>
                </a:solidFill>
                <a:latin typeface="Gill Sans MT" panose="020B0502020104020203" pitchFamily="34" charset="0"/>
                <a:ea typeface="MS PGothic" pitchFamily="34" charset="-128"/>
              </a:rPr>
              <a:t>(a) According to the VSEPR model, three electron domains will be arranged in a trigonal plane. Since there are no lone pairs on the central atom in SO</a:t>
            </a:r>
            <a:r>
              <a:rPr lang="en-US" altLang="en-US" baseline="-25000" dirty="0">
                <a:solidFill>
                  <a:schemeClr val="tx1">
                    <a:lumMod val="75000"/>
                    <a:lumOff val="25000"/>
                  </a:schemeClr>
                </a:solidFill>
                <a:latin typeface="Gill Sans MT" panose="020B0502020104020203" pitchFamily="34" charset="0"/>
                <a:ea typeface="MS PGothic" pitchFamily="34" charset="-128"/>
              </a:rPr>
              <a:t>3</a:t>
            </a:r>
            <a:r>
              <a:rPr lang="en-US" altLang="en-US" dirty="0">
                <a:solidFill>
                  <a:schemeClr val="tx1">
                    <a:lumMod val="75000"/>
                    <a:lumOff val="25000"/>
                  </a:schemeClr>
                </a:solidFill>
                <a:latin typeface="Gill Sans MT" panose="020B0502020104020203" pitchFamily="34" charset="0"/>
                <a:ea typeface="MS PGothic" pitchFamily="34" charset="-128"/>
              </a:rPr>
              <a:t>, the molecular geometry is the same as the electron-domain geometry. Therefore, the shape of SO</a:t>
            </a:r>
            <a:r>
              <a:rPr lang="en-US" altLang="en-US" baseline="-25000" dirty="0">
                <a:solidFill>
                  <a:schemeClr val="tx1">
                    <a:lumMod val="75000"/>
                    <a:lumOff val="25000"/>
                  </a:schemeClr>
                </a:solidFill>
                <a:latin typeface="Gill Sans MT" panose="020B0502020104020203" pitchFamily="34" charset="0"/>
                <a:ea typeface="MS PGothic" pitchFamily="34" charset="-128"/>
              </a:rPr>
              <a:t>3</a:t>
            </a:r>
            <a:r>
              <a:rPr lang="en-US" altLang="en-US" dirty="0">
                <a:solidFill>
                  <a:schemeClr val="tx1">
                    <a:lumMod val="75000"/>
                    <a:lumOff val="25000"/>
                  </a:schemeClr>
                </a:solidFill>
                <a:latin typeface="Gill Sans MT" panose="020B0502020104020203" pitchFamily="34" charset="0"/>
                <a:ea typeface="MS PGothic" pitchFamily="34" charset="-128"/>
              </a:rPr>
              <a:t> is trigonal planar.</a:t>
            </a:r>
          </a:p>
        </p:txBody>
      </p:sp>
      <p:pic>
        <p:nvPicPr>
          <p:cNvPr id="9" name="Picture 2" descr="F:\McGraw-Hill\Burdge - Atoms First\Images\Chapter07\bur11161_ma07009.jpg">
            <a:extLst>
              <a:ext uri="{FF2B5EF4-FFF2-40B4-BE49-F238E27FC236}">
                <a16:creationId xmlns:a16="http://schemas.microsoft.com/office/drawing/2014/main" id="{55BC15C3-54A5-4574-ABB2-4A8ABBF7DD78}"/>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6838" t="9346" b="12438"/>
          <a:stretch/>
        </p:blipFill>
        <p:spPr bwMode="auto">
          <a:xfrm>
            <a:off x="2171587" y="2174232"/>
            <a:ext cx="3990038" cy="998794"/>
          </a:xfrm>
          <a:prstGeom prst="rect">
            <a:avLst/>
          </a:prstGeom>
          <a:noFill/>
          <a:ln w="9525">
            <a:noFill/>
            <a:miter lim="800000"/>
            <a:headEnd/>
            <a:tailEnd/>
          </a:ln>
        </p:spPr>
      </p:pic>
      <p:pic>
        <p:nvPicPr>
          <p:cNvPr id="10" name="Picture 3" descr="F:\McGraw-Hill\Burdge - Atoms First\Images\Chapter07\bur11161_ma07010.jpg">
            <a:extLst>
              <a:ext uri="{FF2B5EF4-FFF2-40B4-BE49-F238E27FC236}">
                <a16:creationId xmlns:a16="http://schemas.microsoft.com/office/drawing/2014/main" id="{FA54BEBE-ADAF-441A-AA7F-512EDBDA0514}"/>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39574" t="8842" r="4905" b="15683"/>
          <a:stretch/>
        </p:blipFill>
        <p:spPr bwMode="auto">
          <a:xfrm>
            <a:off x="2457980" y="4223247"/>
            <a:ext cx="3417252" cy="1315621"/>
          </a:xfrm>
          <a:prstGeom prst="rect">
            <a:avLst/>
          </a:prstGeom>
          <a:noFill/>
          <a:ln w="9525">
            <a:noFill/>
            <a:miter lim="800000"/>
            <a:headEnd/>
            <a:tailEnd/>
          </a:ln>
        </p:spPr>
      </p:pic>
      <p:sp>
        <p:nvSpPr>
          <p:cNvPr id="11" name="Rectangle 10">
            <a:extLst>
              <a:ext uri="{FF2B5EF4-FFF2-40B4-BE49-F238E27FC236}">
                <a16:creationId xmlns:a16="http://schemas.microsoft.com/office/drawing/2014/main" id="{84C2D5D7-4A59-4520-B1A9-3084F7E37275}"/>
              </a:ext>
            </a:extLst>
          </p:cNvPr>
          <p:cNvSpPr/>
          <p:nvPr/>
        </p:nvSpPr>
        <p:spPr>
          <a:xfrm>
            <a:off x="-9528" y="3652194"/>
            <a:ext cx="9153527" cy="646331"/>
          </a:xfrm>
          <a:prstGeom prst="rect">
            <a:avLst/>
          </a:prstGeom>
        </p:spPr>
        <p:txBody>
          <a:bodyPr wrap="square">
            <a:spAutoFit/>
          </a:bodyPr>
          <a:lstStyle/>
          <a:p>
            <a:pPr eaLnBrk="0" hangingPunct="0">
              <a:buClr>
                <a:srgbClr val="000000"/>
              </a:buClr>
              <a:buSzPct val="100000"/>
              <a:tabLst>
                <a:tab pos="1143000" algn="l"/>
              </a:tabLst>
            </a:pPr>
            <a:r>
              <a:rPr lang="en-US" altLang="en-US" dirty="0">
                <a:solidFill>
                  <a:schemeClr val="tx1">
                    <a:lumMod val="75000"/>
                    <a:lumOff val="25000"/>
                  </a:schemeClr>
                </a:solidFill>
                <a:latin typeface="Gill Sans MT" panose="020B0502020104020203" pitchFamily="34" charset="0"/>
                <a:ea typeface="MS PGothic" pitchFamily="34" charset="-128"/>
              </a:rPr>
              <a:t>(b) Six electron domains will be arranged in an octahedron. Two lone pairs on an octahedron will be located on opposite sides of the central atom, making the shape of ICl</a:t>
            </a:r>
            <a:r>
              <a:rPr lang="en-US" altLang="en-US" baseline="-25000" dirty="0">
                <a:solidFill>
                  <a:schemeClr val="tx1">
                    <a:lumMod val="75000"/>
                    <a:lumOff val="25000"/>
                  </a:schemeClr>
                </a:solidFill>
                <a:latin typeface="Gill Sans MT" panose="020B0502020104020203" pitchFamily="34" charset="0"/>
                <a:ea typeface="MS PGothic" pitchFamily="34" charset="-128"/>
              </a:rPr>
              <a:t>4</a:t>
            </a:r>
            <a:r>
              <a:rPr lang="en-US" altLang="en-US" baseline="30000" dirty="0">
                <a:solidFill>
                  <a:schemeClr val="tx1">
                    <a:lumMod val="75000"/>
                    <a:lumOff val="25000"/>
                  </a:schemeClr>
                </a:solidFill>
                <a:latin typeface="Gill Sans MT" panose="020B0502020104020203" pitchFamily="34" charset="0"/>
                <a:ea typeface="MS PGothic" pitchFamily="34" charset="-128"/>
              </a:rPr>
              <a:t>-</a:t>
            </a:r>
            <a:r>
              <a:rPr lang="en-US" altLang="en-US" dirty="0">
                <a:solidFill>
                  <a:schemeClr val="tx1">
                    <a:lumMod val="75000"/>
                    <a:lumOff val="25000"/>
                  </a:schemeClr>
                </a:solidFill>
                <a:latin typeface="Gill Sans MT" panose="020B0502020104020203" pitchFamily="34" charset="0"/>
                <a:ea typeface="MS PGothic" pitchFamily="34" charset="-128"/>
              </a:rPr>
              <a:t> square planar.</a:t>
            </a:r>
          </a:p>
        </p:txBody>
      </p:sp>
      <p:sp>
        <p:nvSpPr>
          <p:cNvPr id="13" name="TextBox 12">
            <a:extLst>
              <a:ext uri="{FF2B5EF4-FFF2-40B4-BE49-F238E27FC236}">
                <a16:creationId xmlns:a16="http://schemas.microsoft.com/office/drawing/2014/main" id="{5AA9A5B1-AB0A-4D2D-BF18-2EFFF6D62EFE}"/>
              </a:ext>
            </a:extLst>
          </p:cNvPr>
          <p:cNvSpPr txBox="1"/>
          <p:nvPr/>
        </p:nvSpPr>
        <p:spPr>
          <a:xfrm>
            <a:off x="648123" y="3168597"/>
            <a:ext cx="7884818"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Electron-domain geometry: Trigonal Planar →  Molecular Geometry: Trigonal Planar</a:t>
            </a:r>
          </a:p>
        </p:txBody>
      </p:sp>
      <p:sp>
        <p:nvSpPr>
          <p:cNvPr id="14" name="TextBox 13">
            <a:extLst>
              <a:ext uri="{FF2B5EF4-FFF2-40B4-BE49-F238E27FC236}">
                <a16:creationId xmlns:a16="http://schemas.microsoft.com/office/drawing/2014/main" id="{19B96D53-B706-4DBE-BCF5-9788BE7A4386}"/>
              </a:ext>
            </a:extLst>
          </p:cNvPr>
          <p:cNvSpPr txBox="1"/>
          <p:nvPr/>
        </p:nvSpPr>
        <p:spPr>
          <a:xfrm>
            <a:off x="631951" y="5308720"/>
            <a:ext cx="7517447"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Electron-domain geometry: Octahedral →  Molecular Geometry: Square Planar</a:t>
            </a:r>
          </a:p>
        </p:txBody>
      </p:sp>
      <p:sp>
        <p:nvSpPr>
          <p:cNvPr id="15" name="Rectangle 2">
            <a:extLst>
              <a:ext uri="{FF2B5EF4-FFF2-40B4-BE49-F238E27FC236}">
                <a16:creationId xmlns:a16="http://schemas.microsoft.com/office/drawing/2014/main" id="{8ED53A54-AD9C-440B-A8E6-58B03517A0A1}"/>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Electron–Domain Geometry and Molecular Geometry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1525036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69</a:t>
            </a:fld>
            <a:endParaRPr lang="en-US" dirty="0">
              <a:solidFill>
                <a:schemeClr val="bg1"/>
              </a:solidFill>
            </a:endParaRPr>
          </a:p>
        </p:txBody>
      </p:sp>
      <p:sp>
        <p:nvSpPr>
          <p:cNvPr id="8" name="Content Placeholder 4">
            <a:extLst>
              <a:ext uri="{FF2B5EF4-FFF2-40B4-BE49-F238E27FC236}">
                <a16:creationId xmlns:a16="http://schemas.microsoft.com/office/drawing/2014/main" id="{BA1E4A2E-6165-47BF-AD6B-DA662C8F7911}"/>
              </a:ext>
            </a:extLst>
          </p:cNvPr>
          <p:cNvSpPr txBox="1">
            <a:spLocks/>
          </p:cNvSpPr>
          <p:nvPr/>
        </p:nvSpPr>
        <p:spPr>
          <a:xfrm>
            <a:off x="84561" y="864792"/>
            <a:ext cx="3806825" cy="4110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PCl</a:t>
            </a:r>
            <a:r>
              <a:rPr lang="en-US" sz="1800" baseline="-25000" dirty="0">
                <a:solidFill>
                  <a:schemeClr val="tx1">
                    <a:lumMod val="75000"/>
                    <a:lumOff val="25000"/>
                  </a:schemeClr>
                </a:solidFill>
                <a:latin typeface="Gill Sans MT" panose="020B0502020104020203" pitchFamily="34" charset="0"/>
              </a:rPr>
              <a:t>5</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H</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O</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XeF</a:t>
            </a:r>
            <a:r>
              <a:rPr lang="en-US" sz="1800" baseline="-25000" dirty="0">
                <a:solidFill>
                  <a:schemeClr val="tx1">
                    <a:lumMod val="75000"/>
                    <a:lumOff val="25000"/>
                  </a:schemeClr>
                </a:solidFill>
                <a:latin typeface="Gill Sans MT" panose="020B0502020104020203" pitchFamily="34" charset="0"/>
              </a:rPr>
              <a:t>2</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XeF</a:t>
            </a:r>
            <a:r>
              <a:rPr lang="en-US" sz="1800" baseline="-25000" dirty="0">
                <a:solidFill>
                  <a:schemeClr val="tx1">
                    <a:lumMod val="75000"/>
                    <a:lumOff val="25000"/>
                  </a:schemeClr>
                </a:solidFill>
                <a:latin typeface="Gill Sans MT" panose="020B0502020104020203" pitchFamily="34" charset="0"/>
              </a:rPr>
              <a:t>4</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SO</a:t>
            </a:r>
            <a:r>
              <a:rPr lang="en-US" sz="1800" baseline="-25000" dirty="0">
                <a:solidFill>
                  <a:schemeClr val="tx1">
                    <a:lumMod val="75000"/>
                    <a:lumOff val="25000"/>
                  </a:schemeClr>
                </a:solidFill>
                <a:latin typeface="Gill Sans MT" panose="020B0502020104020203" pitchFamily="34" charset="0"/>
              </a:rPr>
              <a:t>2</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CO</a:t>
            </a:r>
            <a:r>
              <a:rPr lang="en-US" sz="1800" baseline="-25000" dirty="0">
                <a:solidFill>
                  <a:schemeClr val="tx1">
                    <a:lumMod val="75000"/>
                    <a:lumOff val="25000"/>
                  </a:schemeClr>
                </a:solidFill>
                <a:latin typeface="Gill Sans MT" panose="020B0502020104020203" pitchFamily="34" charset="0"/>
              </a:rPr>
              <a:t>2</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SF</a:t>
            </a:r>
            <a:r>
              <a:rPr lang="en-US" sz="1800" baseline="-25000" dirty="0">
                <a:solidFill>
                  <a:schemeClr val="tx1">
                    <a:lumMod val="75000"/>
                    <a:lumOff val="25000"/>
                  </a:schemeClr>
                </a:solidFill>
                <a:latin typeface="Gill Sans MT" panose="020B0502020104020203" pitchFamily="34" charset="0"/>
              </a:rPr>
              <a:t>4</a:t>
            </a:r>
          </a:p>
        </p:txBody>
      </p:sp>
      <p:sp>
        <p:nvSpPr>
          <p:cNvPr id="9" name="Content Placeholder 5">
            <a:extLst>
              <a:ext uri="{FF2B5EF4-FFF2-40B4-BE49-F238E27FC236}">
                <a16:creationId xmlns:a16="http://schemas.microsoft.com/office/drawing/2014/main" id="{F7971453-D3C4-4B65-8959-185B068EF84A}"/>
              </a:ext>
            </a:extLst>
          </p:cNvPr>
          <p:cNvSpPr txBox="1">
            <a:spLocks/>
          </p:cNvSpPr>
          <p:nvPr/>
        </p:nvSpPr>
        <p:spPr>
          <a:xfrm>
            <a:off x="4884758" y="864792"/>
            <a:ext cx="3808413" cy="4110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BrF</a:t>
            </a:r>
            <a:r>
              <a:rPr lang="en-US" sz="1800" baseline="-25000" dirty="0">
                <a:solidFill>
                  <a:schemeClr val="tx1">
                    <a:lumMod val="75000"/>
                    <a:lumOff val="25000"/>
                  </a:schemeClr>
                </a:solidFill>
                <a:latin typeface="Gill Sans MT" panose="020B0502020104020203" pitchFamily="34" charset="0"/>
              </a:rPr>
              <a:t>5</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BrF</a:t>
            </a:r>
            <a:r>
              <a:rPr lang="en-US" sz="1800" baseline="-25000" dirty="0">
                <a:solidFill>
                  <a:schemeClr val="tx1">
                    <a:lumMod val="75000"/>
                    <a:lumOff val="25000"/>
                  </a:schemeClr>
                </a:solidFill>
                <a:latin typeface="Gill Sans MT" panose="020B0502020104020203" pitchFamily="34" charset="0"/>
              </a:rPr>
              <a:t>3</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SF</a:t>
            </a:r>
            <a:r>
              <a:rPr lang="en-US" sz="1800" baseline="-25000" dirty="0">
                <a:solidFill>
                  <a:schemeClr val="tx1">
                    <a:lumMod val="75000"/>
                    <a:lumOff val="25000"/>
                  </a:schemeClr>
                </a:solidFill>
                <a:latin typeface="Gill Sans MT" panose="020B0502020104020203" pitchFamily="34" charset="0"/>
              </a:rPr>
              <a:t>6</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NH</a:t>
            </a:r>
            <a:r>
              <a:rPr lang="en-US" sz="1800" baseline="-25000" dirty="0">
                <a:solidFill>
                  <a:schemeClr val="tx1">
                    <a:lumMod val="75000"/>
                    <a:lumOff val="25000"/>
                  </a:schemeClr>
                </a:solidFill>
                <a:latin typeface="Gill Sans MT" panose="020B0502020104020203" pitchFamily="34" charset="0"/>
              </a:rPr>
              <a:t>3</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CH</a:t>
            </a:r>
            <a:r>
              <a:rPr lang="en-US" sz="1800" baseline="-25000" dirty="0">
                <a:solidFill>
                  <a:schemeClr val="tx1">
                    <a:lumMod val="75000"/>
                    <a:lumOff val="25000"/>
                  </a:schemeClr>
                </a:solidFill>
                <a:latin typeface="Gill Sans MT" panose="020B0502020104020203" pitchFamily="34" charset="0"/>
              </a:rPr>
              <a:t>4</a:t>
            </a:r>
          </a:p>
          <a:p>
            <a:pPr marL="0" indent="0">
              <a:buFont typeface="Arial" panose="020B0604020202020204" pitchFamily="34" charset="0"/>
              <a:buNone/>
            </a:pPr>
            <a:endParaRPr lang="en-US" sz="1800" baseline="-250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BF</a:t>
            </a:r>
            <a:r>
              <a:rPr lang="en-US" sz="1800" baseline="-25000" dirty="0">
                <a:solidFill>
                  <a:schemeClr val="tx1">
                    <a:lumMod val="75000"/>
                    <a:lumOff val="25000"/>
                  </a:schemeClr>
                </a:solidFill>
                <a:latin typeface="Gill Sans MT" panose="020B0502020104020203" pitchFamily="34" charset="0"/>
              </a:rPr>
              <a:t>3</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p:txBody>
      </p:sp>
      <p:cxnSp>
        <p:nvCxnSpPr>
          <p:cNvPr id="10" name="Straight Arrow Connector 9">
            <a:extLst>
              <a:ext uri="{FF2B5EF4-FFF2-40B4-BE49-F238E27FC236}">
                <a16:creationId xmlns:a16="http://schemas.microsoft.com/office/drawing/2014/main" id="{0265CD0F-2BD9-4769-A541-A683BA318B2D}"/>
              </a:ext>
            </a:extLst>
          </p:cNvPr>
          <p:cNvCxnSpPr/>
          <p:nvPr/>
        </p:nvCxnSpPr>
        <p:spPr bwMode="auto">
          <a:xfrm>
            <a:off x="712528" y="1042229"/>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1A2F67FB-53FD-42A5-915E-5EB382BAB2BB}"/>
              </a:ext>
            </a:extLst>
          </p:cNvPr>
          <p:cNvCxnSpPr/>
          <p:nvPr/>
        </p:nvCxnSpPr>
        <p:spPr bwMode="auto">
          <a:xfrm>
            <a:off x="752104" y="1671428"/>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F0CEAB6D-0E3F-4DA9-AAD8-B72E9825697E}"/>
              </a:ext>
            </a:extLst>
          </p:cNvPr>
          <p:cNvCxnSpPr/>
          <p:nvPr/>
        </p:nvCxnSpPr>
        <p:spPr bwMode="auto">
          <a:xfrm>
            <a:off x="747412" y="2435377"/>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49503A1A-BBBF-48DD-8CF3-19894805CA61}"/>
              </a:ext>
            </a:extLst>
          </p:cNvPr>
          <p:cNvCxnSpPr/>
          <p:nvPr/>
        </p:nvCxnSpPr>
        <p:spPr bwMode="auto">
          <a:xfrm>
            <a:off x="747411" y="3122219"/>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037D6374-8EB1-4CDB-8622-DB22B41DB286}"/>
              </a:ext>
            </a:extLst>
          </p:cNvPr>
          <p:cNvCxnSpPr/>
          <p:nvPr/>
        </p:nvCxnSpPr>
        <p:spPr bwMode="auto">
          <a:xfrm>
            <a:off x="747410" y="3753724"/>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6A46B7CB-9E3F-4148-9ACA-41396B9DFF99}"/>
              </a:ext>
            </a:extLst>
          </p:cNvPr>
          <p:cNvCxnSpPr/>
          <p:nvPr/>
        </p:nvCxnSpPr>
        <p:spPr bwMode="auto">
          <a:xfrm>
            <a:off x="761341" y="4433679"/>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sp>
        <p:nvSpPr>
          <p:cNvPr id="17" name="TextBox 16">
            <a:extLst>
              <a:ext uri="{FF2B5EF4-FFF2-40B4-BE49-F238E27FC236}">
                <a16:creationId xmlns:a16="http://schemas.microsoft.com/office/drawing/2014/main" id="{83F363F8-5B48-4F02-94DE-7CC9337CDA9C}"/>
              </a:ext>
            </a:extLst>
          </p:cNvPr>
          <p:cNvSpPr txBox="1"/>
          <p:nvPr/>
        </p:nvSpPr>
        <p:spPr>
          <a:xfrm>
            <a:off x="979728" y="858942"/>
            <a:ext cx="209127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Trigonal bipyramidal</a:t>
            </a:r>
          </a:p>
        </p:txBody>
      </p:sp>
      <p:sp>
        <p:nvSpPr>
          <p:cNvPr id="18" name="TextBox 17">
            <a:extLst>
              <a:ext uri="{FF2B5EF4-FFF2-40B4-BE49-F238E27FC236}">
                <a16:creationId xmlns:a16="http://schemas.microsoft.com/office/drawing/2014/main" id="{43751743-2E76-4CBB-B4C3-6BE935740A2D}"/>
              </a:ext>
            </a:extLst>
          </p:cNvPr>
          <p:cNvSpPr txBox="1"/>
          <p:nvPr/>
        </p:nvSpPr>
        <p:spPr>
          <a:xfrm>
            <a:off x="982071" y="1471712"/>
            <a:ext cx="62177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Bent</a:t>
            </a:r>
          </a:p>
        </p:txBody>
      </p:sp>
      <p:sp>
        <p:nvSpPr>
          <p:cNvPr id="19" name="TextBox 18">
            <a:extLst>
              <a:ext uri="{FF2B5EF4-FFF2-40B4-BE49-F238E27FC236}">
                <a16:creationId xmlns:a16="http://schemas.microsoft.com/office/drawing/2014/main" id="{F2308F67-8F70-4720-8BB8-BDC461795BFD}"/>
              </a:ext>
            </a:extLst>
          </p:cNvPr>
          <p:cNvSpPr txBox="1"/>
          <p:nvPr/>
        </p:nvSpPr>
        <p:spPr>
          <a:xfrm>
            <a:off x="1016951" y="2243497"/>
            <a:ext cx="763351"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Linear</a:t>
            </a:r>
          </a:p>
        </p:txBody>
      </p:sp>
      <p:sp>
        <p:nvSpPr>
          <p:cNvPr id="20" name="TextBox 19">
            <a:extLst>
              <a:ext uri="{FF2B5EF4-FFF2-40B4-BE49-F238E27FC236}">
                <a16:creationId xmlns:a16="http://schemas.microsoft.com/office/drawing/2014/main" id="{76969564-9C26-43CC-B113-CE91FF26C6DB}"/>
              </a:ext>
            </a:extLst>
          </p:cNvPr>
          <p:cNvSpPr txBox="1"/>
          <p:nvPr/>
        </p:nvSpPr>
        <p:spPr>
          <a:xfrm>
            <a:off x="982070" y="2919811"/>
            <a:ext cx="148810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Square planar</a:t>
            </a:r>
          </a:p>
        </p:txBody>
      </p:sp>
      <p:sp>
        <p:nvSpPr>
          <p:cNvPr id="21" name="TextBox 20">
            <a:extLst>
              <a:ext uri="{FF2B5EF4-FFF2-40B4-BE49-F238E27FC236}">
                <a16:creationId xmlns:a16="http://schemas.microsoft.com/office/drawing/2014/main" id="{DEE8FBC4-2AC9-4D7B-8E2D-219F5913C5D5}"/>
              </a:ext>
            </a:extLst>
          </p:cNvPr>
          <p:cNvSpPr txBox="1"/>
          <p:nvPr/>
        </p:nvSpPr>
        <p:spPr>
          <a:xfrm>
            <a:off x="1016951" y="3526956"/>
            <a:ext cx="62177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Bent</a:t>
            </a:r>
          </a:p>
        </p:txBody>
      </p:sp>
      <p:sp>
        <p:nvSpPr>
          <p:cNvPr id="22" name="TextBox 21">
            <a:extLst>
              <a:ext uri="{FF2B5EF4-FFF2-40B4-BE49-F238E27FC236}">
                <a16:creationId xmlns:a16="http://schemas.microsoft.com/office/drawing/2014/main" id="{F621812D-55A1-45F4-9AB9-531834F694D8}"/>
              </a:ext>
            </a:extLst>
          </p:cNvPr>
          <p:cNvSpPr txBox="1"/>
          <p:nvPr/>
        </p:nvSpPr>
        <p:spPr>
          <a:xfrm>
            <a:off x="1013666" y="4249013"/>
            <a:ext cx="763351"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Linear</a:t>
            </a:r>
          </a:p>
        </p:txBody>
      </p:sp>
      <p:sp>
        <p:nvSpPr>
          <p:cNvPr id="23" name="TextBox 22">
            <a:extLst>
              <a:ext uri="{FF2B5EF4-FFF2-40B4-BE49-F238E27FC236}">
                <a16:creationId xmlns:a16="http://schemas.microsoft.com/office/drawing/2014/main" id="{FB767703-D38D-4E8B-926C-925B1598E378}"/>
              </a:ext>
            </a:extLst>
          </p:cNvPr>
          <p:cNvSpPr txBox="1"/>
          <p:nvPr/>
        </p:nvSpPr>
        <p:spPr>
          <a:xfrm>
            <a:off x="1021647" y="5015092"/>
            <a:ext cx="88517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Seesaw</a:t>
            </a:r>
          </a:p>
        </p:txBody>
      </p:sp>
      <p:cxnSp>
        <p:nvCxnSpPr>
          <p:cNvPr id="24" name="Straight Arrow Connector 23">
            <a:extLst>
              <a:ext uri="{FF2B5EF4-FFF2-40B4-BE49-F238E27FC236}">
                <a16:creationId xmlns:a16="http://schemas.microsoft.com/office/drawing/2014/main" id="{16E4CD09-DCA5-4880-8B3C-439A0FC1D9E0}"/>
              </a:ext>
            </a:extLst>
          </p:cNvPr>
          <p:cNvCxnSpPr/>
          <p:nvPr/>
        </p:nvCxnSpPr>
        <p:spPr bwMode="auto">
          <a:xfrm>
            <a:off x="747409" y="5205047"/>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sp>
        <p:nvSpPr>
          <p:cNvPr id="26" name="Rectangle 2">
            <a:extLst>
              <a:ext uri="{FF2B5EF4-FFF2-40B4-BE49-F238E27FC236}">
                <a16:creationId xmlns:a16="http://schemas.microsoft.com/office/drawing/2014/main" id="{D73A6759-76EC-4B74-BA10-912F57A5EBF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7" name="TPQuestion">
            <a:extLst>
              <a:ext uri="{FF2B5EF4-FFF2-40B4-BE49-F238E27FC236}">
                <a16:creationId xmlns:a16="http://schemas.microsoft.com/office/drawing/2014/main" id="{38932178-E8C1-4B69-860A-8C2131853FF9}"/>
              </a:ext>
            </a:extLst>
          </p:cNvPr>
          <p:cNvSpPr txBox="1">
            <a:spLocks/>
          </p:cNvSpPr>
          <p:nvPr/>
        </p:nvSpPr>
        <p:spPr>
          <a:xfrm>
            <a:off x="0" y="5722025"/>
            <a:ext cx="8482326" cy="8548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rPr>
              <a:t>Predict the Electronic Geometry and the Molecular Geometry for IF</a:t>
            </a:r>
            <a:r>
              <a:rPr lang="en-US" sz="1800" baseline="-25000" dirty="0">
                <a:solidFill>
                  <a:schemeClr val="tx1">
                    <a:lumMod val="75000"/>
                    <a:lumOff val="25000"/>
                  </a:schemeClr>
                </a:solidFill>
                <a:latin typeface="Gill Sans MT" panose="020B0502020104020203" pitchFamily="34" charset="0"/>
              </a:rPr>
              <a:t>4</a:t>
            </a:r>
            <a:r>
              <a:rPr lang="en-US" sz="1800" baseline="30000" dirty="0">
                <a:solidFill>
                  <a:schemeClr val="tx1">
                    <a:lumMod val="75000"/>
                    <a:lumOff val="25000"/>
                  </a:schemeClr>
                </a:solidFill>
                <a:latin typeface="Gill Sans MT" panose="020B0502020104020203" pitchFamily="34" charset="0"/>
              </a:rPr>
              <a:t>+</a:t>
            </a:r>
          </a:p>
        </p:txBody>
      </p:sp>
      <p:cxnSp>
        <p:nvCxnSpPr>
          <p:cNvPr id="28" name="Straight Arrow Connector 27">
            <a:extLst>
              <a:ext uri="{FF2B5EF4-FFF2-40B4-BE49-F238E27FC236}">
                <a16:creationId xmlns:a16="http://schemas.microsoft.com/office/drawing/2014/main" id="{228821CD-8002-47AA-AC05-F8DA95190438}"/>
              </a:ext>
            </a:extLst>
          </p:cNvPr>
          <p:cNvCxnSpPr/>
          <p:nvPr/>
        </p:nvCxnSpPr>
        <p:spPr bwMode="auto">
          <a:xfrm>
            <a:off x="5407075" y="1051513"/>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099E38B-3EE2-471D-B1A1-54EC67BD2F93}"/>
              </a:ext>
            </a:extLst>
          </p:cNvPr>
          <p:cNvCxnSpPr/>
          <p:nvPr/>
        </p:nvCxnSpPr>
        <p:spPr bwMode="auto">
          <a:xfrm>
            <a:off x="5444308" y="1671428"/>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6087EDAE-2361-4077-A5CD-202CF19D8FEF}"/>
              </a:ext>
            </a:extLst>
          </p:cNvPr>
          <p:cNvCxnSpPr/>
          <p:nvPr/>
        </p:nvCxnSpPr>
        <p:spPr bwMode="auto">
          <a:xfrm>
            <a:off x="5404736" y="2375922"/>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766879A4-DD31-4F5D-8416-37A46FCD84E0}"/>
              </a:ext>
            </a:extLst>
          </p:cNvPr>
          <p:cNvCxnSpPr/>
          <p:nvPr/>
        </p:nvCxnSpPr>
        <p:spPr bwMode="auto">
          <a:xfrm>
            <a:off x="5458917" y="3044015"/>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1544C92-82A2-45FF-AACA-4C0631E2E4E2}"/>
              </a:ext>
            </a:extLst>
          </p:cNvPr>
          <p:cNvCxnSpPr/>
          <p:nvPr/>
        </p:nvCxnSpPr>
        <p:spPr bwMode="auto">
          <a:xfrm>
            <a:off x="5441957" y="3732241"/>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6588D445-7131-4C3A-9CC5-58E2516663E9}"/>
              </a:ext>
            </a:extLst>
          </p:cNvPr>
          <p:cNvCxnSpPr/>
          <p:nvPr/>
        </p:nvCxnSpPr>
        <p:spPr bwMode="auto">
          <a:xfrm>
            <a:off x="5421950" y="4364277"/>
            <a:ext cx="269543" cy="0"/>
          </a:xfrm>
          <a:prstGeom prst="straightConnector1">
            <a:avLst/>
          </a:prstGeom>
          <a:solidFill>
            <a:srgbClr val="00B8FF"/>
          </a:solidFill>
          <a:ln w="12700" cap="flat" cmpd="sng" algn="ctr">
            <a:solidFill>
              <a:srgbClr val="E47588"/>
            </a:solidFill>
            <a:prstDash val="solid"/>
            <a:round/>
            <a:headEnd type="none" w="med" len="med"/>
            <a:tailEnd type="triangle"/>
          </a:ln>
          <a:effectLst/>
        </p:spPr>
      </p:cxnSp>
      <p:sp>
        <p:nvSpPr>
          <p:cNvPr id="34" name="TextBox 33">
            <a:extLst>
              <a:ext uri="{FF2B5EF4-FFF2-40B4-BE49-F238E27FC236}">
                <a16:creationId xmlns:a16="http://schemas.microsoft.com/office/drawing/2014/main" id="{1A9E1F85-27E3-449E-98EC-59A2C8250443}"/>
              </a:ext>
            </a:extLst>
          </p:cNvPr>
          <p:cNvSpPr txBox="1"/>
          <p:nvPr/>
        </p:nvSpPr>
        <p:spPr>
          <a:xfrm>
            <a:off x="5677198" y="733588"/>
            <a:ext cx="3278136" cy="584775"/>
          </a:xfrm>
          <a:prstGeom prst="rect">
            <a:avLst/>
          </a:prstGeom>
          <a:noFill/>
        </p:spPr>
        <p:txBody>
          <a:bodyPr wrap="square" rtlCol="0">
            <a:spAutoFit/>
          </a:bodyPr>
          <a:lstStyle/>
          <a:p>
            <a:r>
              <a:rPr lang="en-US" sz="1600" dirty="0">
                <a:solidFill>
                  <a:srgbClr val="E47588"/>
                </a:solidFill>
                <a:latin typeface="Gill Sans MT" panose="020B0502020104020203" pitchFamily="34" charset="0"/>
              </a:rPr>
              <a:t>EDG: Octahedral; </a:t>
            </a:r>
          </a:p>
          <a:p>
            <a:r>
              <a:rPr lang="en-US" sz="1600" dirty="0">
                <a:solidFill>
                  <a:srgbClr val="E47588"/>
                </a:solidFill>
                <a:latin typeface="Gill Sans MT" panose="020B0502020104020203" pitchFamily="34" charset="0"/>
              </a:rPr>
              <a:t>MG: Square Pyramidal</a:t>
            </a:r>
          </a:p>
        </p:txBody>
      </p:sp>
      <p:sp>
        <p:nvSpPr>
          <p:cNvPr id="35" name="TextBox 34">
            <a:extLst>
              <a:ext uri="{FF2B5EF4-FFF2-40B4-BE49-F238E27FC236}">
                <a16:creationId xmlns:a16="http://schemas.microsoft.com/office/drawing/2014/main" id="{52D6AAE1-AE88-4D10-8BCD-9C1AAC0CCEEC}"/>
              </a:ext>
            </a:extLst>
          </p:cNvPr>
          <p:cNvSpPr txBox="1"/>
          <p:nvPr/>
        </p:nvSpPr>
        <p:spPr>
          <a:xfrm>
            <a:off x="5659980" y="1398740"/>
            <a:ext cx="2452338" cy="584775"/>
          </a:xfrm>
          <a:prstGeom prst="rect">
            <a:avLst/>
          </a:prstGeom>
          <a:noFill/>
        </p:spPr>
        <p:txBody>
          <a:bodyPr wrap="none" rtlCol="0">
            <a:spAutoFit/>
          </a:bodyPr>
          <a:lstStyle/>
          <a:p>
            <a:r>
              <a:rPr lang="en-US" sz="1600" dirty="0">
                <a:solidFill>
                  <a:srgbClr val="E47588"/>
                </a:solidFill>
                <a:latin typeface="Gill Sans MT" panose="020B0502020104020203" pitchFamily="34" charset="0"/>
              </a:rPr>
              <a:t>EDG: Trigonal Bipyramidal; </a:t>
            </a:r>
          </a:p>
          <a:p>
            <a:r>
              <a:rPr lang="en-US" sz="1600" dirty="0">
                <a:solidFill>
                  <a:srgbClr val="E47588"/>
                </a:solidFill>
                <a:latin typeface="Gill Sans MT" panose="020B0502020104020203" pitchFamily="34" charset="0"/>
              </a:rPr>
              <a:t>MG: T-Shaped</a:t>
            </a:r>
          </a:p>
        </p:txBody>
      </p:sp>
      <p:sp>
        <p:nvSpPr>
          <p:cNvPr id="36" name="TextBox 35">
            <a:extLst>
              <a:ext uri="{FF2B5EF4-FFF2-40B4-BE49-F238E27FC236}">
                <a16:creationId xmlns:a16="http://schemas.microsoft.com/office/drawing/2014/main" id="{AFF93C67-5AC5-4818-8E55-C60B0BFA2177}"/>
              </a:ext>
            </a:extLst>
          </p:cNvPr>
          <p:cNvSpPr txBox="1"/>
          <p:nvPr/>
        </p:nvSpPr>
        <p:spPr>
          <a:xfrm>
            <a:off x="5659980" y="2085148"/>
            <a:ext cx="1693733" cy="584775"/>
          </a:xfrm>
          <a:prstGeom prst="rect">
            <a:avLst/>
          </a:prstGeom>
          <a:noFill/>
        </p:spPr>
        <p:txBody>
          <a:bodyPr wrap="none" rtlCol="0">
            <a:spAutoFit/>
          </a:bodyPr>
          <a:lstStyle/>
          <a:p>
            <a:r>
              <a:rPr lang="en-US" sz="1600" dirty="0">
                <a:solidFill>
                  <a:srgbClr val="E47588"/>
                </a:solidFill>
                <a:latin typeface="Gill Sans MT" panose="020B0502020104020203" pitchFamily="34" charset="0"/>
              </a:rPr>
              <a:t>EDG: Octahedral; </a:t>
            </a:r>
          </a:p>
          <a:p>
            <a:r>
              <a:rPr lang="en-US" sz="1600" dirty="0">
                <a:solidFill>
                  <a:srgbClr val="E47588"/>
                </a:solidFill>
                <a:latin typeface="Gill Sans MT" panose="020B0502020104020203" pitchFamily="34" charset="0"/>
              </a:rPr>
              <a:t>MG: Octahedral</a:t>
            </a:r>
          </a:p>
        </p:txBody>
      </p:sp>
      <p:sp>
        <p:nvSpPr>
          <p:cNvPr id="37" name="TextBox 36">
            <a:extLst>
              <a:ext uri="{FF2B5EF4-FFF2-40B4-BE49-F238E27FC236}">
                <a16:creationId xmlns:a16="http://schemas.microsoft.com/office/drawing/2014/main" id="{063C8DD4-F01D-4648-95AF-B2E87CFF951D}"/>
              </a:ext>
            </a:extLst>
          </p:cNvPr>
          <p:cNvSpPr txBox="1"/>
          <p:nvPr/>
        </p:nvSpPr>
        <p:spPr>
          <a:xfrm>
            <a:off x="5711500" y="2736847"/>
            <a:ext cx="2076146" cy="584775"/>
          </a:xfrm>
          <a:prstGeom prst="rect">
            <a:avLst/>
          </a:prstGeom>
          <a:noFill/>
        </p:spPr>
        <p:txBody>
          <a:bodyPr wrap="none" rtlCol="0">
            <a:spAutoFit/>
          </a:bodyPr>
          <a:lstStyle/>
          <a:p>
            <a:r>
              <a:rPr lang="en-US" sz="1600" dirty="0">
                <a:solidFill>
                  <a:srgbClr val="E47588"/>
                </a:solidFill>
                <a:latin typeface="Gill Sans MT" panose="020B0502020104020203" pitchFamily="34" charset="0"/>
              </a:rPr>
              <a:t>EDG: Tetrahedral; </a:t>
            </a:r>
          </a:p>
          <a:p>
            <a:r>
              <a:rPr lang="en-US" sz="1600" dirty="0">
                <a:solidFill>
                  <a:srgbClr val="E47588"/>
                </a:solidFill>
                <a:latin typeface="Gill Sans MT" panose="020B0502020104020203" pitchFamily="34" charset="0"/>
              </a:rPr>
              <a:t>MG: Trigonal Pyramidal</a:t>
            </a:r>
          </a:p>
        </p:txBody>
      </p:sp>
      <p:sp>
        <p:nvSpPr>
          <p:cNvPr id="38" name="TextBox 37">
            <a:extLst>
              <a:ext uri="{FF2B5EF4-FFF2-40B4-BE49-F238E27FC236}">
                <a16:creationId xmlns:a16="http://schemas.microsoft.com/office/drawing/2014/main" id="{7EB8C411-AF31-462C-A5E4-BC2C80764A85}"/>
              </a:ext>
            </a:extLst>
          </p:cNvPr>
          <p:cNvSpPr txBox="1"/>
          <p:nvPr/>
        </p:nvSpPr>
        <p:spPr>
          <a:xfrm>
            <a:off x="5711500" y="3440990"/>
            <a:ext cx="1645002" cy="584775"/>
          </a:xfrm>
          <a:prstGeom prst="rect">
            <a:avLst/>
          </a:prstGeom>
          <a:noFill/>
        </p:spPr>
        <p:txBody>
          <a:bodyPr wrap="none" rtlCol="0">
            <a:spAutoFit/>
          </a:bodyPr>
          <a:lstStyle/>
          <a:p>
            <a:r>
              <a:rPr lang="en-US" sz="1600" dirty="0">
                <a:solidFill>
                  <a:srgbClr val="E47588"/>
                </a:solidFill>
                <a:latin typeface="Gill Sans MT" panose="020B0502020104020203" pitchFamily="34" charset="0"/>
              </a:rPr>
              <a:t>EDG: Tetrahedral;</a:t>
            </a:r>
          </a:p>
          <a:p>
            <a:r>
              <a:rPr lang="en-US" sz="1600" dirty="0">
                <a:solidFill>
                  <a:srgbClr val="E47588"/>
                </a:solidFill>
                <a:latin typeface="Gill Sans MT" panose="020B0502020104020203" pitchFamily="34" charset="0"/>
              </a:rPr>
              <a:t>MG: Tetrahedral</a:t>
            </a:r>
          </a:p>
        </p:txBody>
      </p:sp>
      <p:sp>
        <p:nvSpPr>
          <p:cNvPr id="39" name="TextBox 38">
            <a:extLst>
              <a:ext uri="{FF2B5EF4-FFF2-40B4-BE49-F238E27FC236}">
                <a16:creationId xmlns:a16="http://schemas.microsoft.com/office/drawing/2014/main" id="{E5A1DBF1-626B-4962-B3A7-EEB5769BA6A8}"/>
              </a:ext>
            </a:extLst>
          </p:cNvPr>
          <p:cNvSpPr txBox="1"/>
          <p:nvPr/>
        </p:nvSpPr>
        <p:spPr>
          <a:xfrm>
            <a:off x="5674279" y="4077191"/>
            <a:ext cx="1932067" cy="584775"/>
          </a:xfrm>
          <a:prstGeom prst="rect">
            <a:avLst/>
          </a:prstGeom>
          <a:noFill/>
        </p:spPr>
        <p:txBody>
          <a:bodyPr wrap="none" rtlCol="0">
            <a:spAutoFit/>
          </a:bodyPr>
          <a:lstStyle/>
          <a:p>
            <a:r>
              <a:rPr lang="en-US" sz="1600" dirty="0">
                <a:solidFill>
                  <a:srgbClr val="E47588"/>
                </a:solidFill>
                <a:latin typeface="Gill Sans MT" panose="020B0502020104020203" pitchFamily="34" charset="0"/>
              </a:rPr>
              <a:t>EDG: Trigonal Planar;</a:t>
            </a:r>
          </a:p>
          <a:p>
            <a:r>
              <a:rPr lang="en-US" sz="1600" dirty="0">
                <a:solidFill>
                  <a:srgbClr val="E47588"/>
                </a:solidFill>
                <a:latin typeface="Gill Sans MT" panose="020B0502020104020203" pitchFamily="34" charset="0"/>
              </a:rPr>
              <a:t>MG: Trigonal Planar</a:t>
            </a:r>
          </a:p>
        </p:txBody>
      </p:sp>
      <p:sp>
        <p:nvSpPr>
          <p:cNvPr id="42" name="TextBox 41">
            <a:extLst>
              <a:ext uri="{FF2B5EF4-FFF2-40B4-BE49-F238E27FC236}">
                <a16:creationId xmlns:a16="http://schemas.microsoft.com/office/drawing/2014/main" id="{26F2F885-3D68-4B4B-9522-C5BC65D139D7}"/>
              </a:ext>
            </a:extLst>
          </p:cNvPr>
          <p:cNvSpPr txBox="1"/>
          <p:nvPr/>
        </p:nvSpPr>
        <p:spPr>
          <a:xfrm>
            <a:off x="2369114" y="6086319"/>
            <a:ext cx="2370264" cy="584775"/>
          </a:xfrm>
          <a:prstGeom prst="rect">
            <a:avLst/>
          </a:prstGeom>
          <a:noFill/>
        </p:spPr>
        <p:txBody>
          <a:bodyPr wrap="none" rtlCol="0">
            <a:spAutoFit/>
          </a:bodyPr>
          <a:lstStyle/>
          <a:p>
            <a:r>
              <a:rPr lang="en-US" sz="1600" dirty="0">
                <a:solidFill>
                  <a:srgbClr val="E47588"/>
                </a:solidFill>
                <a:latin typeface="Gill Sans MT" panose="020B0502020104020203" pitchFamily="34" charset="0"/>
              </a:rPr>
              <a:t>EDG: Trigonal Bipyramidal;</a:t>
            </a:r>
          </a:p>
          <a:p>
            <a:r>
              <a:rPr lang="en-US" sz="1600" dirty="0">
                <a:solidFill>
                  <a:srgbClr val="E47588"/>
                </a:solidFill>
                <a:latin typeface="Gill Sans MT" panose="020B0502020104020203" pitchFamily="34" charset="0"/>
              </a:rPr>
              <a:t>MG: See-Saw</a:t>
            </a:r>
          </a:p>
        </p:txBody>
      </p:sp>
    </p:spTree>
    <p:extLst>
      <p:ext uri="{BB962C8B-B14F-4D97-AF65-F5344CB8AC3E}">
        <p14:creationId xmlns:p14="http://schemas.microsoft.com/office/powerpoint/2010/main" val="32294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34" grpId="0"/>
      <p:bldP spid="35" grpId="0"/>
      <p:bldP spid="36" grpId="0"/>
      <p:bldP spid="37" grpId="0"/>
      <p:bldP spid="38" grpId="0"/>
      <p:bldP spid="39"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a:t>
            </a:fld>
            <a:endParaRPr lang="en-US" dirty="0">
              <a:solidFill>
                <a:schemeClr val="bg1"/>
              </a:solidFill>
            </a:endParaRPr>
          </a:p>
        </p:txBody>
      </p:sp>
      <p:sp>
        <p:nvSpPr>
          <p:cNvPr id="8" name="Rectangle 2">
            <a:extLst>
              <a:ext uri="{FF2B5EF4-FFF2-40B4-BE49-F238E27FC236}">
                <a16:creationId xmlns:a16="http://schemas.microsoft.com/office/drawing/2014/main" id="{FBCB6BDA-C570-4951-B714-0C9183D9FCA6}"/>
              </a:ext>
            </a:extLst>
          </p:cNvPr>
          <p:cNvSpPr txBox="1">
            <a:spLocks noChangeArrowheads="1"/>
          </p:cNvSpPr>
          <p:nvPr/>
        </p:nvSpPr>
        <p:spPr>
          <a:xfrm>
            <a:off x="0" y="319330"/>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b="1" dirty="0">
                <a:solidFill>
                  <a:schemeClr val="tx1">
                    <a:lumMod val="75000"/>
                    <a:lumOff val="25000"/>
                  </a:schemeClr>
                </a:solidFill>
                <a:latin typeface="Gill Sans MT" panose="020B0502020104020203" pitchFamily="34" charset="0"/>
              </a:rPr>
              <a:t>Practice</a:t>
            </a:r>
            <a:endPar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FF8266A4-E13F-4E19-B737-E0CD5A651492}"/>
              </a:ext>
            </a:extLst>
          </p:cNvPr>
          <p:cNvSpPr txBox="1">
            <a:spLocks noChangeArrowheads="1"/>
          </p:cNvSpPr>
          <p:nvPr/>
        </p:nvSpPr>
        <p:spPr bwMode="auto">
          <a:xfrm>
            <a:off x="0" y="1181100"/>
            <a:ext cx="9144000" cy="703911"/>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Write electron configurations for the following ions of main group elements: (a) N</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(b) Ba</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and (c) Be</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p:sp>
        <p:nvSpPr>
          <p:cNvPr id="7" name="Rectangle 6">
            <a:extLst>
              <a:ext uri="{FF2B5EF4-FFF2-40B4-BE49-F238E27FC236}">
                <a16:creationId xmlns:a16="http://schemas.microsoft.com/office/drawing/2014/main" id="{887F9704-02CF-4AC2-B90F-D95382FBC0BE}"/>
              </a:ext>
            </a:extLst>
          </p:cNvPr>
          <p:cNvSpPr/>
          <p:nvPr/>
        </p:nvSpPr>
        <p:spPr>
          <a:xfrm>
            <a:off x="1487714" y="1601891"/>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 [He]2</a:t>
            </a:r>
            <a:r>
              <a:rPr lang="en-US" i="1" dirty="0">
                <a:solidFill>
                  <a:srgbClr val="E47588"/>
                </a:solidFill>
                <a:latin typeface="Gill Sans MT" panose="020B0502020104020203" pitchFamily="34" charset="0"/>
                <a:ea typeface="ＭＳ Ｐゴシック" pitchFamily="34" charset="-128"/>
                <a:cs typeface="Times New Roman" pitchFamily="18" charset="0"/>
              </a:rPr>
              <a:t>s</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r>
              <a:rPr lang="en-US" dirty="0">
                <a:solidFill>
                  <a:srgbClr val="E47588"/>
                </a:solidFill>
                <a:latin typeface="Gill Sans MT" panose="020B0502020104020203" pitchFamily="34" charset="0"/>
                <a:ea typeface="ＭＳ Ｐゴシック" pitchFamily="34" charset="-128"/>
                <a:cs typeface="Times New Roman" pitchFamily="18" charset="0"/>
              </a:rPr>
              <a:t>2</a:t>
            </a:r>
            <a:r>
              <a:rPr lang="en-US" i="1" dirty="0">
                <a:solidFill>
                  <a:srgbClr val="E47588"/>
                </a:solidFill>
                <a:latin typeface="Gill Sans MT" panose="020B0502020104020203" pitchFamily="34" charset="0"/>
                <a:ea typeface="ＭＳ Ｐゴシック" pitchFamily="34" charset="-128"/>
                <a:cs typeface="Times New Roman" pitchFamily="18" charset="0"/>
              </a:rPr>
              <a:t>p</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6</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11" name="Content Placeholder 3">
            <a:extLst>
              <a:ext uri="{FF2B5EF4-FFF2-40B4-BE49-F238E27FC236}">
                <a16:creationId xmlns:a16="http://schemas.microsoft.com/office/drawing/2014/main" id="{1F35BA7C-5C50-4228-9B54-5080E45AB9E4}"/>
              </a:ext>
            </a:extLst>
          </p:cNvPr>
          <p:cNvSpPr txBox="1">
            <a:spLocks/>
          </p:cNvSpPr>
          <p:nvPr/>
        </p:nvSpPr>
        <p:spPr>
          <a:xfrm>
            <a:off x="0" y="2732164"/>
            <a:ext cx="9144000" cy="2932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Determine the electron configuration for the following ions:</a:t>
            </a:r>
          </a:p>
          <a:p>
            <a:pPr marL="0" indent="0">
              <a:lnSpc>
                <a:spcPct val="150000"/>
              </a:lnSpc>
              <a:buNone/>
            </a:pPr>
            <a:r>
              <a:rPr lang="en-US" sz="1800" dirty="0">
                <a:solidFill>
                  <a:schemeClr val="tx1">
                    <a:lumMod val="75000"/>
                    <a:lumOff val="25000"/>
                  </a:schemeClr>
                </a:solidFill>
                <a:latin typeface="Gill Sans MT" panose="020B0502020104020203" pitchFamily="34" charset="0"/>
              </a:rPr>
              <a:t>Cl</a:t>
            </a:r>
            <a:r>
              <a:rPr lang="en-US" sz="1800" baseline="30000" dirty="0">
                <a:solidFill>
                  <a:schemeClr val="tx1">
                    <a:lumMod val="75000"/>
                    <a:lumOff val="25000"/>
                  </a:schemeClr>
                </a:solidFill>
                <a:latin typeface="Gill Sans MT" panose="020B0502020104020203" pitchFamily="34" charset="0"/>
              </a:rPr>
              <a:t>–</a:t>
            </a:r>
          </a:p>
          <a:p>
            <a:pPr marL="0" indent="0">
              <a:lnSpc>
                <a:spcPct val="150000"/>
              </a:lnSpc>
              <a:buNone/>
            </a:pPr>
            <a:r>
              <a:rPr lang="en-US" sz="1800" dirty="0">
                <a:solidFill>
                  <a:schemeClr val="tx1">
                    <a:lumMod val="75000"/>
                    <a:lumOff val="25000"/>
                  </a:schemeClr>
                </a:solidFill>
                <a:latin typeface="Gill Sans MT" panose="020B0502020104020203" pitchFamily="34" charset="0"/>
              </a:rPr>
              <a:t>N</a:t>
            </a:r>
            <a:r>
              <a:rPr lang="en-US" sz="1800" baseline="30000" dirty="0">
                <a:solidFill>
                  <a:schemeClr val="tx1">
                    <a:lumMod val="75000"/>
                    <a:lumOff val="25000"/>
                  </a:schemeClr>
                </a:solidFill>
                <a:latin typeface="Gill Sans MT" panose="020B0502020104020203" pitchFamily="34" charset="0"/>
              </a:rPr>
              <a:t>3–</a:t>
            </a:r>
          </a:p>
          <a:p>
            <a:pPr marL="0" indent="0">
              <a:lnSpc>
                <a:spcPct val="150000"/>
              </a:lnSpc>
              <a:buNone/>
            </a:pPr>
            <a:r>
              <a:rPr lang="en-US" sz="1800" dirty="0">
                <a:solidFill>
                  <a:schemeClr val="tx1">
                    <a:lumMod val="75000"/>
                    <a:lumOff val="25000"/>
                  </a:schemeClr>
                </a:solidFill>
                <a:latin typeface="Gill Sans MT" panose="020B0502020104020203" pitchFamily="34" charset="0"/>
              </a:rPr>
              <a:t>K</a:t>
            </a:r>
            <a:r>
              <a:rPr lang="en-US" sz="1800" baseline="30000" dirty="0">
                <a:solidFill>
                  <a:schemeClr val="tx1">
                    <a:lumMod val="75000"/>
                    <a:lumOff val="25000"/>
                  </a:schemeClr>
                </a:solidFill>
                <a:latin typeface="Gill Sans MT" panose="020B0502020104020203" pitchFamily="34" charset="0"/>
              </a:rPr>
              <a:t>+</a:t>
            </a:r>
          </a:p>
          <a:p>
            <a:pPr marL="0" indent="0">
              <a:lnSpc>
                <a:spcPct val="150000"/>
              </a:lnSpc>
              <a:buNone/>
            </a:pPr>
            <a:r>
              <a:rPr lang="en-US" sz="1800" dirty="0">
                <a:solidFill>
                  <a:schemeClr val="tx1">
                    <a:lumMod val="75000"/>
                    <a:lumOff val="25000"/>
                  </a:schemeClr>
                </a:solidFill>
                <a:latin typeface="Gill Sans MT" panose="020B0502020104020203" pitchFamily="34" charset="0"/>
              </a:rPr>
              <a:t>Ca</a:t>
            </a:r>
            <a:r>
              <a:rPr lang="en-US" sz="1800" baseline="30000" dirty="0">
                <a:solidFill>
                  <a:schemeClr val="tx1">
                    <a:lumMod val="75000"/>
                    <a:lumOff val="25000"/>
                  </a:schemeClr>
                </a:solidFill>
                <a:latin typeface="Gill Sans MT" panose="020B0502020104020203" pitchFamily="34" charset="0"/>
              </a:rPr>
              <a:t>2+</a:t>
            </a:r>
          </a:p>
          <a:p>
            <a:pPr marL="0" indent="0">
              <a:buNone/>
            </a:pPr>
            <a:r>
              <a:rPr lang="en-US" sz="1800" dirty="0">
                <a:solidFill>
                  <a:schemeClr val="tx1">
                    <a:lumMod val="75000"/>
                    <a:lumOff val="25000"/>
                  </a:schemeClr>
                </a:solidFill>
                <a:latin typeface="Gill Sans MT" panose="020B0502020104020203" pitchFamily="34" charset="0"/>
              </a:rPr>
              <a:t>Are any of them isoelectronic?</a:t>
            </a:r>
          </a:p>
        </p:txBody>
      </p:sp>
      <p:sp>
        <p:nvSpPr>
          <p:cNvPr id="10" name="Rectangle 9">
            <a:extLst>
              <a:ext uri="{FF2B5EF4-FFF2-40B4-BE49-F238E27FC236}">
                <a16:creationId xmlns:a16="http://schemas.microsoft.com/office/drawing/2014/main" id="{D0E35ECD-E65E-4204-A747-7417DA8FD612}"/>
              </a:ext>
            </a:extLst>
          </p:cNvPr>
          <p:cNvSpPr/>
          <p:nvPr/>
        </p:nvSpPr>
        <p:spPr>
          <a:xfrm>
            <a:off x="1487714" y="1936470"/>
            <a:ext cx="1869423" cy="369332"/>
          </a:xfrm>
          <a:prstGeom prst="rect">
            <a:avLst/>
          </a:prstGeom>
        </p:spPr>
        <p:txBody>
          <a:bodyPr wrap="none">
            <a:spAutoFit/>
          </a:bodyPr>
          <a:lstStyle/>
          <a:p>
            <a:r>
              <a:rPr lang="en-US" dirty="0">
                <a:solidFill>
                  <a:srgbClr val="E47588"/>
                </a:solidFill>
                <a:latin typeface="Gill Sans MT" panose="020B0502020104020203" pitchFamily="34" charset="0"/>
                <a:ea typeface="ＭＳ Ｐゴシック" pitchFamily="34" charset="-128"/>
                <a:cs typeface="Times New Roman" pitchFamily="18" charset="0"/>
              </a:rPr>
              <a:t>(b) [Kr]5</a:t>
            </a:r>
            <a:r>
              <a:rPr lang="en-US" i="1" dirty="0">
                <a:solidFill>
                  <a:srgbClr val="E47588"/>
                </a:solidFill>
                <a:latin typeface="Gill Sans MT" panose="020B0502020104020203" pitchFamily="34" charset="0"/>
                <a:ea typeface="ＭＳ Ｐゴシック" pitchFamily="34" charset="-128"/>
                <a:cs typeface="Times New Roman" pitchFamily="18" charset="0"/>
              </a:rPr>
              <a:t>s</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r>
              <a:rPr lang="en-US" dirty="0">
                <a:solidFill>
                  <a:srgbClr val="E47588"/>
                </a:solidFill>
                <a:latin typeface="Gill Sans MT" panose="020B0502020104020203" pitchFamily="34" charset="0"/>
                <a:ea typeface="ＭＳ Ｐゴシック" pitchFamily="34" charset="-128"/>
                <a:cs typeface="Times New Roman" pitchFamily="18" charset="0"/>
              </a:rPr>
              <a:t>4</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10</a:t>
            </a:r>
            <a:r>
              <a:rPr lang="en-US" dirty="0">
                <a:solidFill>
                  <a:srgbClr val="E47588"/>
                </a:solidFill>
                <a:latin typeface="Gill Sans MT" panose="020B0502020104020203" pitchFamily="34" charset="0"/>
                <a:ea typeface="ＭＳ Ｐゴシック" pitchFamily="34" charset="-128"/>
                <a:cs typeface="Times New Roman" pitchFamily="18" charset="0"/>
              </a:rPr>
              <a:t>5</a:t>
            </a:r>
            <a:r>
              <a:rPr lang="en-US" i="1" dirty="0">
                <a:solidFill>
                  <a:srgbClr val="E47588"/>
                </a:solidFill>
                <a:latin typeface="Gill Sans MT" panose="020B0502020104020203" pitchFamily="34" charset="0"/>
                <a:ea typeface="ＭＳ Ｐゴシック" pitchFamily="34" charset="-128"/>
                <a:cs typeface="Times New Roman" pitchFamily="18" charset="0"/>
              </a:rPr>
              <a:t>p</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6</a:t>
            </a:r>
            <a:endParaRPr lang="en-US" dirty="0"/>
          </a:p>
        </p:txBody>
      </p:sp>
      <p:sp>
        <p:nvSpPr>
          <p:cNvPr id="13" name="Rectangle 12">
            <a:extLst>
              <a:ext uri="{FF2B5EF4-FFF2-40B4-BE49-F238E27FC236}">
                <a16:creationId xmlns:a16="http://schemas.microsoft.com/office/drawing/2014/main" id="{552FBBC4-3C13-459E-A5B9-30D046A35B2E}"/>
              </a:ext>
            </a:extLst>
          </p:cNvPr>
          <p:cNvSpPr/>
          <p:nvPr/>
        </p:nvSpPr>
        <p:spPr>
          <a:xfrm>
            <a:off x="1487714" y="2305802"/>
            <a:ext cx="774571" cy="369332"/>
          </a:xfrm>
          <a:prstGeom prst="rect">
            <a:avLst/>
          </a:prstGeom>
        </p:spPr>
        <p:txBody>
          <a:bodyPr wrap="none">
            <a:spAutoFit/>
          </a:bodyPr>
          <a:lstStyle/>
          <a:p>
            <a:r>
              <a:rPr lang="en-US" dirty="0">
                <a:solidFill>
                  <a:srgbClr val="E47588"/>
                </a:solidFill>
                <a:latin typeface="Gill Sans MT" panose="020B0502020104020203" pitchFamily="34" charset="0"/>
                <a:ea typeface="ＭＳ Ｐゴシック" pitchFamily="34" charset="-128"/>
                <a:cs typeface="Times New Roman" pitchFamily="18" charset="0"/>
              </a:rPr>
              <a:t>(c) 1</a:t>
            </a:r>
            <a:r>
              <a:rPr lang="en-US" i="1" dirty="0">
                <a:solidFill>
                  <a:srgbClr val="E47588"/>
                </a:solidFill>
                <a:latin typeface="Gill Sans MT" panose="020B0502020104020203" pitchFamily="34" charset="0"/>
                <a:ea typeface="ＭＳ Ｐゴシック" pitchFamily="34" charset="-128"/>
                <a:cs typeface="Times New Roman" pitchFamily="18" charset="0"/>
              </a:rPr>
              <a:t>s</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endParaRPr lang="en-US" dirty="0"/>
          </a:p>
        </p:txBody>
      </p:sp>
      <p:sp>
        <p:nvSpPr>
          <p:cNvPr id="14" name="Rectangle 13">
            <a:extLst>
              <a:ext uri="{FF2B5EF4-FFF2-40B4-BE49-F238E27FC236}">
                <a16:creationId xmlns:a16="http://schemas.microsoft.com/office/drawing/2014/main" id="{466E43CB-89AA-4775-8E4D-084DDD9A1D80}"/>
              </a:ext>
            </a:extLst>
          </p:cNvPr>
          <p:cNvSpPr/>
          <p:nvPr/>
        </p:nvSpPr>
        <p:spPr>
          <a:xfrm>
            <a:off x="1487714" y="3199418"/>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s</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p</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6</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15" name="Rectangle 14">
            <a:extLst>
              <a:ext uri="{FF2B5EF4-FFF2-40B4-BE49-F238E27FC236}">
                <a16:creationId xmlns:a16="http://schemas.microsoft.com/office/drawing/2014/main" id="{605D42D6-011D-4FC4-98F5-8846E151DAA1}"/>
              </a:ext>
            </a:extLst>
          </p:cNvPr>
          <p:cNvSpPr/>
          <p:nvPr/>
        </p:nvSpPr>
        <p:spPr>
          <a:xfrm>
            <a:off x="1487714" y="3736759"/>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[He]2</a:t>
            </a:r>
            <a:r>
              <a:rPr lang="en-US" i="1" dirty="0">
                <a:solidFill>
                  <a:srgbClr val="E47588"/>
                </a:solidFill>
                <a:latin typeface="Gill Sans MT" panose="020B0502020104020203" pitchFamily="34" charset="0"/>
                <a:ea typeface="ＭＳ Ｐゴシック" pitchFamily="34" charset="-128"/>
                <a:cs typeface="Times New Roman" pitchFamily="18" charset="0"/>
              </a:rPr>
              <a:t>s</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r>
              <a:rPr lang="en-US" dirty="0">
                <a:solidFill>
                  <a:srgbClr val="E47588"/>
                </a:solidFill>
                <a:latin typeface="Gill Sans MT" panose="020B0502020104020203" pitchFamily="34" charset="0"/>
                <a:ea typeface="ＭＳ Ｐゴシック" pitchFamily="34" charset="-128"/>
                <a:cs typeface="Times New Roman" pitchFamily="18" charset="0"/>
              </a:rPr>
              <a:t>2</a:t>
            </a:r>
            <a:r>
              <a:rPr lang="en-US" i="1" dirty="0">
                <a:solidFill>
                  <a:srgbClr val="E47588"/>
                </a:solidFill>
                <a:latin typeface="Gill Sans MT" panose="020B0502020104020203" pitchFamily="34" charset="0"/>
                <a:ea typeface="ＭＳ Ｐゴシック" pitchFamily="34" charset="-128"/>
                <a:cs typeface="Times New Roman" pitchFamily="18" charset="0"/>
              </a:rPr>
              <a:t>p</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6</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16" name="Rectangle 15">
            <a:extLst>
              <a:ext uri="{FF2B5EF4-FFF2-40B4-BE49-F238E27FC236}">
                <a16:creationId xmlns:a16="http://schemas.microsoft.com/office/drawing/2014/main" id="{B7872219-42F2-49C7-8322-4891B80FE5C3}"/>
              </a:ext>
            </a:extLst>
          </p:cNvPr>
          <p:cNvSpPr/>
          <p:nvPr/>
        </p:nvSpPr>
        <p:spPr>
          <a:xfrm>
            <a:off x="1487714" y="4272504"/>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[Ne]3</a:t>
            </a:r>
            <a:r>
              <a:rPr lang="en-US" i="1" dirty="0">
                <a:solidFill>
                  <a:srgbClr val="E47588"/>
                </a:solidFill>
                <a:latin typeface="Gill Sans MT" panose="020B0502020104020203" pitchFamily="34" charset="0"/>
                <a:ea typeface="ＭＳ Ｐゴシック" pitchFamily="34" charset="-128"/>
                <a:cs typeface="Times New Roman" pitchFamily="18" charset="0"/>
              </a:rPr>
              <a:t>s</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p</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6</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17" name="Rectangle 16">
            <a:extLst>
              <a:ext uri="{FF2B5EF4-FFF2-40B4-BE49-F238E27FC236}">
                <a16:creationId xmlns:a16="http://schemas.microsoft.com/office/drawing/2014/main" id="{A676CC3B-9BC5-4028-A943-7DD2F709C806}"/>
              </a:ext>
            </a:extLst>
          </p:cNvPr>
          <p:cNvSpPr/>
          <p:nvPr/>
        </p:nvSpPr>
        <p:spPr>
          <a:xfrm>
            <a:off x="1487714" y="4817034"/>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[Ne]3</a:t>
            </a:r>
            <a:r>
              <a:rPr lang="en-US" i="1" dirty="0">
                <a:solidFill>
                  <a:srgbClr val="E47588"/>
                </a:solidFill>
                <a:latin typeface="Gill Sans MT" panose="020B0502020104020203" pitchFamily="34" charset="0"/>
                <a:ea typeface="ＭＳ Ｐゴシック" pitchFamily="34" charset="-128"/>
                <a:cs typeface="Times New Roman" pitchFamily="18" charset="0"/>
              </a:rPr>
              <a:t>s</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p</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6</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26" name="Rectangle 25">
            <a:extLst>
              <a:ext uri="{FF2B5EF4-FFF2-40B4-BE49-F238E27FC236}">
                <a16:creationId xmlns:a16="http://schemas.microsoft.com/office/drawing/2014/main" id="{F1F4EBC2-5828-434E-9430-169CF61F2FF5}"/>
              </a:ext>
            </a:extLst>
          </p:cNvPr>
          <p:cNvSpPr/>
          <p:nvPr/>
        </p:nvSpPr>
        <p:spPr>
          <a:xfrm>
            <a:off x="1487714" y="5760649"/>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Cl</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a:t>
            </a:r>
            <a:r>
              <a:rPr lang="en-US" dirty="0">
                <a:solidFill>
                  <a:srgbClr val="E47588"/>
                </a:solidFill>
                <a:latin typeface="Gill Sans MT" panose="020B0502020104020203" pitchFamily="34" charset="0"/>
                <a:ea typeface="ＭＳ Ｐゴシック" pitchFamily="34" charset="-128"/>
                <a:cs typeface="Times New Roman" pitchFamily="18" charset="0"/>
              </a:rPr>
              <a:t>, K</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a:t>
            </a:r>
            <a:r>
              <a:rPr lang="en-US" dirty="0">
                <a:solidFill>
                  <a:srgbClr val="E47588"/>
                </a:solidFill>
                <a:latin typeface="Gill Sans MT" panose="020B0502020104020203" pitchFamily="34" charset="0"/>
                <a:ea typeface="ＭＳ Ｐゴシック" pitchFamily="34" charset="-128"/>
                <a:cs typeface="Times New Roman" pitchFamily="18" charset="0"/>
              </a:rPr>
              <a:t>, Ca</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109870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4" grpId="0"/>
      <p:bldP spid="15" grpId="0"/>
      <p:bldP spid="16" grpId="0"/>
      <p:bldP spid="17" grpId="0"/>
      <p:bldP spid="2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70</a:t>
            </a:fld>
            <a:endParaRPr lang="en-US" dirty="0">
              <a:solidFill>
                <a:schemeClr val="bg1"/>
              </a:solidFill>
            </a:endParaRPr>
          </a:p>
        </p:txBody>
      </p:sp>
      <p:sp>
        <p:nvSpPr>
          <p:cNvPr id="8" name="Rectangle 2">
            <a:extLst>
              <a:ext uri="{FF2B5EF4-FFF2-40B4-BE49-F238E27FC236}">
                <a16:creationId xmlns:a16="http://schemas.microsoft.com/office/drawing/2014/main" id="{6E698F2F-0A94-47A5-A95C-310CCE04A05E}"/>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Deviation from Ideal Bond Angles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6DAA51DA-3B7B-4B9A-84B9-07A2A45AC8BF}"/>
              </a:ext>
            </a:extLst>
          </p:cNvPr>
          <p:cNvSpPr txBox="1">
            <a:spLocks noChangeArrowheads="1"/>
          </p:cNvSpPr>
          <p:nvPr/>
        </p:nvSpPr>
        <p:spPr bwMode="auto">
          <a:xfrm>
            <a:off x="-1" y="914402"/>
            <a:ext cx="9143999" cy="923330"/>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Some electron domains are better than others at repelling neighboring domains.</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	Lone pairs take up more space than bonded pairs of electrons.</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	Multiple bonds repel more strongly than single bonds.</a:t>
            </a:r>
          </a:p>
        </p:txBody>
      </p:sp>
      <p:pic>
        <p:nvPicPr>
          <p:cNvPr id="13" name="Picture 4" descr="F:\McGraw-Hill\Burdge - Atoms First\Images\Chapter07\bur11161_ma07011.jpg">
            <a:extLst>
              <a:ext uri="{FF2B5EF4-FFF2-40B4-BE49-F238E27FC236}">
                <a16:creationId xmlns:a16="http://schemas.microsoft.com/office/drawing/2014/main" id="{D64A237C-FA4A-4B18-A4D1-F358F3A07691}"/>
              </a:ext>
            </a:extLst>
          </p:cNvPr>
          <p:cNvPicPr>
            <a:picLocks noChangeAspect="1" noChangeArrowheads="1"/>
          </p:cNvPicPr>
          <p:nvPr/>
        </p:nvPicPr>
        <p:blipFill>
          <a:blip r:embed="rId2" cstate="print"/>
          <a:srcRect t="36537" r="86057" b="29291"/>
          <a:stretch>
            <a:fillRect/>
          </a:stretch>
        </p:blipFill>
        <p:spPr bwMode="auto">
          <a:xfrm>
            <a:off x="774303" y="3106936"/>
            <a:ext cx="1260475" cy="974725"/>
          </a:xfrm>
          <a:prstGeom prst="rect">
            <a:avLst/>
          </a:prstGeom>
          <a:noFill/>
          <a:ln w="9525">
            <a:noFill/>
            <a:miter lim="800000"/>
            <a:headEnd/>
            <a:tailEnd/>
          </a:ln>
        </p:spPr>
      </p:pic>
      <p:pic>
        <p:nvPicPr>
          <p:cNvPr id="14" name="Picture 4" descr="F:\McGraw-Hill\Burdge - Atoms First\Images\Chapter07\bur11161_ma07011.jpg">
            <a:extLst>
              <a:ext uri="{FF2B5EF4-FFF2-40B4-BE49-F238E27FC236}">
                <a16:creationId xmlns:a16="http://schemas.microsoft.com/office/drawing/2014/main" id="{A3944CCA-D0F8-4F9D-8EC4-045DE632DAAD}"/>
              </a:ext>
            </a:extLst>
          </p:cNvPr>
          <p:cNvPicPr>
            <a:picLocks noChangeAspect="1" noChangeArrowheads="1"/>
          </p:cNvPicPr>
          <p:nvPr/>
        </p:nvPicPr>
        <p:blipFill>
          <a:blip r:embed="rId2" cstate="print"/>
          <a:srcRect l="19016" t="22076" r="59433" b="24100"/>
          <a:stretch>
            <a:fillRect/>
          </a:stretch>
        </p:blipFill>
        <p:spPr bwMode="auto">
          <a:xfrm>
            <a:off x="6035124" y="3253905"/>
            <a:ext cx="1328033" cy="1047298"/>
          </a:xfrm>
          <a:prstGeom prst="rect">
            <a:avLst/>
          </a:prstGeom>
          <a:noFill/>
          <a:ln w="9525">
            <a:noFill/>
            <a:miter lim="800000"/>
            <a:headEnd/>
            <a:tailEnd/>
          </a:ln>
        </p:spPr>
      </p:pic>
      <p:pic>
        <p:nvPicPr>
          <p:cNvPr id="15" name="Picture 4" descr="F:\McGraw-Hill\Burdge - Atoms First\Images\Chapter07\bur11161_ma07011.jpg">
            <a:extLst>
              <a:ext uri="{FF2B5EF4-FFF2-40B4-BE49-F238E27FC236}">
                <a16:creationId xmlns:a16="http://schemas.microsoft.com/office/drawing/2014/main" id="{8EE8D3D5-4327-4435-AAF0-D0FEFDEB8B06}"/>
              </a:ext>
            </a:extLst>
          </p:cNvPr>
          <p:cNvPicPr>
            <a:picLocks noChangeAspect="1" noChangeArrowheads="1"/>
          </p:cNvPicPr>
          <p:nvPr/>
        </p:nvPicPr>
        <p:blipFill>
          <a:blip r:embed="rId2" cstate="print"/>
          <a:srcRect l="46271" t="8421" r="30276" b="11649"/>
          <a:stretch>
            <a:fillRect/>
          </a:stretch>
        </p:blipFill>
        <p:spPr bwMode="auto">
          <a:xfrm>
            <a:off x="2380261" y="3144956"/>
            <a:ext cx="1176434" cy="1265197"/>
          </a:xfrm>
          <a:prstGeom prst="rect">
            <a:avLst/>
          </a:prstGeom>
          <a:noFill/>
          <a:ln w="9525">
            <a:noFill/>
            <a:miter lim="800000"/>
            <a:headEnd/>
            <a:tailEnd/>
          </a:ln>
        </p:spPr>
      </p:pic>
      <p:pic>
        <p:nvPicPr>
          <p:cNvPr id="16" name="Picture 4" descr="F:\McGraw-Hill\Burdge - Atoms First\Images\Chapter07\bur11161_ma07011.jpg">
            <a:extLst>
              <a:ext uri="{FF2B5EF4-FFF2-40B4-BE49-F238E27FC236}">
                <a16:creationId xmlns:a16="http://schemas.microsoft.com/office/drawing/2014/main" id="{CA7F0A9D-611E-4AE9-9FF2-A9894C371E3E}"/>
              </a:ext>
            </a:extLst>
          </p:cNvPr>
          <p:cNvPicPr>
            <a:picLocks noChangeAspect="1" noChangeArrowheads="1"/>
          </p:cNvPicPr>
          <p:nvPr/>
        </p:nvPicPr>
        <p:blipFill>
          <a:blip r:embed="rId2" cstate="print"/>
          <a:srcRect l="74667" t="8421" b="28116"/>
          <a:stretch>
            <a:fillRect/>
          </a:stretch>
        </p:blipFill>
        <p:spPr bwMode="auto">
          <a:xfrm>
            <a:off x="4145255" y="3139795"/>
            <a:ext cx="1345874" cy="1063787"/>
          </a:xfrm>
          <a:prstGeom prst="rect">
            <a:avLst/>
          </a:prstGeom>
          <a:noFill/>
          <a:ln w="9525">
            <a:noFill/>
            <a:miter lim="800000"/>
            <a:headEnd/>
            <a:tailEnd/>
          </a:ln>
        </p:spPr>
      </p:pic>
      <p:pic>
        <p:nvPicPr>
          <p:cNvPr id="19" name="Picture 18" descr="A picture containing drawing&#10;&#10;Description automatically generated">
            <a:extLst>
              <a:ext uri="{FF2B5EF4-FFF2-40B4-BE49-F238E27FC236}">
                <a16:creationId xmlns:a16="http://schemas.microsoft.com/office/drawing/2014/main" id="{0BC81FB2-F2D0-47D3-9DDA-F52EC861C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83" y="1959483"/>
            <a:ext cx="1324633" cy="1147453"/>
          </a:xfrm>
          <a:prstGeom prst="rect">
            <a:avLst/>
          </a:prstGeom>
        </p:spPr>
      </p:pic>
      <p:pic>
        <p:nvPicPr>
          <p:cNvPr id="47" name="Picture 46" descr="A picture containing clock&#10;&#10;Description automatically generated">
            <a:extLst>
              <a:ext uri="{FF2B5EF4-FFF2-40B4-BE49-F238E27FC236}">
                <a16:creationId xmlns:a16="http://schemas.microsoft.com/office/drawing/2014/main" id="{46D3CDA7-921A-4A1F-9F14-B25D37250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545" y="1747743"/>
            <a:ext cx="895373" cy="1392052"/>
          </a:xfrm>
          <a:prstGeom prst="rect">
            <a:avLst/>
          </a:prstGeom>
        </p:spPr>
      </p:pic>
      <p:pic>
        <p:nvPicPr>
          <p:cNvPr id="61" name="Picture 60" descr="A picture containing clock&#10;&#10;Description automatically generated">
            <a:extLst>
              <a:ext uri="{FF2B5EF4-FFF2-40B4-BE49-F238E27FC236}">
                <a16:creationId xmlns:a16="http://schemas.microsoft.com/office/drawing/2014/main" id="{E1513542-A7EC-4171-8862-F58C8848D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6686" y="1855620"/>
            <a:ext cx="1243013" cy="1176298"/>
          </a:xfrm>
          <a:prstGeom prst="rect">
            <a:avLst/>
          </a:prstGeom>
        </p:spPr>
      </p:pic>
      <p:pic>
        <p:nvPicPr>
          <p:cNvPr id="67" name="Picture 66" descr="A picture containing object, clock&#10;&#10;Description automatically generated">
            <a:extLst>
              <a:ext uri="{FF2B5EF4-FFF2-40B4-BE49-F238E27FC236}">
                <a16:creationId xmlns:a16="http://schemas.microsoft.com/office/drawing/2014/main" id="{E260CD35-A458-4C94-8BC0-79AF9DCF8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399" y="1985370"/>
            <a:ext cx="1397378" cy="916798"/>
          </a:xfrm>
          <a:prstGeom prst="rect">
            <a:avLst/>
          </a:prstGeom>
        </p:spPr>
      </p:pic>
      <p:sp>
        <p:nvSpPr>
          <p:cNvPr id="68" name="TextBox 4">
            <a:extLst>
              <a:ext uri="{FF2B5EF4-FFF2-40B4-BE49-F238E27FC236}">
                <a16:creationId xmlns:a16="http://schemas.microsoft.com/office/drawing/2014/main" id="{4DAD73C3-EB19-4E1F-9A2E-6F52E1C1305D}"/>
              </a:ext>
            </a:extLst>
          </p:cNvPr>
          <p:cNvSpPr txBox="1">
            <a:spLocks noChangeArrowheads="1"/>
          </p:cNvSpPr>
          <p:nvPr/>
        </p:nvSpPr>
        <p:spPr bwMode="auto">
          <a:xfrm>
            <a:off x="0" y="4408440"/>
            <a:ext cx="9144000"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geometry of more complex molecules can be determined by treating them as though they have multiple central atoms.</a:t>
            </a:r>
          </a:p>
        </p:txBody>
      </p:sp>
      <p:grpSp>
        <p:nvGrpSpPr>
          <p:cNvPr id="82" name="Group 81">
            <a:extLst>
              <a:ext uri="{FF2B5EF4-FFF2-40B4-BE49-F238E27FC236}">
                <a16:creationId xmlns:a16="http://schemas.microsoft.com/office/drawing/2014/main" id="{AE918C54-DB62-4A0E-ACB0-ECE83195A225}"/>
              </a:ext>
            </a:extLst>
          </p:cNvPr>
          <p:cNvGrpSpPr/>
          <p:nvPr/>
        </p:nvGrpSpPr>
        <p:grpSpPr>
          <a:xfrm>
            <a:off x="3098841" y="4911827"/>
            <a:ext cx="1529222" cy="1169488"/>
            <a:chOff x="3439648" y="5573311"/>
            <a:chExt cx="1529222" cy="1169488"/>
          </a:xfrm>
        </p:grpSpPr>
        <p:sp>
          <p:nvSpPr>
            <p:cNvPr id="69" name="Rectangle 68">
              <a:extLst>
                <a:ext uri="{FF2B5EF4-FFF2-40B4-BE49-F238E27FC236}">
                  <a16:creationId xmlns:a16="http://schemas.microsoft.com/office/drawing/2014/main" id="{A42B3EAA-4A47-4CA4-8DC4-8A68D74D8A6D}"/>
                </a:ext>
              </a:extLst>
            </p:cNvPr>
            <p:cNvSpPr/>
            <p:nvPr/>
          </p:nvSpPr>
          <p:spPr>
            <a:xfrm>
              <a:off x="3843233" y="5969155"/>
              <a:ext cx="301625" cy="369332"/>
            </a:xfrm>
            <a:prstGeom prst="rect">
              <a:avLst/>
            </a:prstGeom>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C</a:t>
              </a:r>
            </a:p>
          </p:txBody>
        </p:sp>
        <p:cxnSp>
          <p:nvCxnSpPr>
            <p:cNvPr id="70" name="Straight Connector 69">
              <a:extLst>
                <a:ext uri="{FF2B5EF4-FFF2-40B4-BE49-F238E27FC236}">
                  <a16:creationId xmlns:a16="http://schemas.microsoft.com/office/drawing/2014/main" id="{DDA4FF67-B80B-41B6-B8F4-6598FBF086D7}"/>
                </a:ext>
              </a:extLst>
            </p:cNvPr>
            <p:cNvCxnSpPr/>
            <p:nvPr/>
          </p:nvCxnSpPr>
          <p:spPr>
            <a:xfrm flipV="1">
              <a:off x="4021033" y="5861710"/>
              <a:ext cx="0" cy="19584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45D929D-AE91-478C-8A11-9CDD85F0106F}"/>
                </a:ext>
              </a:extLst>
            </p:cNvPr>
            <p:cNvCxnSpPr/>
            <p:nvPr/>
          </p:nvCxnSpPr>
          <p:spPr>
            <a:xfrm flipV="1">
              <a:off x="4021033" y="6265016"/>
              <a:ext cx="0" cy="19584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8538A12-4A4D-4DA6-A7EE-2BD1542136B6}"/>
                </a:ext>
              </a:extLst>
            </p:cNvPr>
            <p:cNvCxnSpPr>
              <a:cxnSpLocks/>
            </p:cNvCxnSpPr>
            <p:nvPr/>
          </p:nvCxnSpPr>
          <p:spPr>
            <a:xfrm rot="16200000" flipV="1">
              <a:off x="4213915" y="6052649"/>
              <a:ext cx="0" cy="19584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E87E00-B639-41DA-8801-AC90365423B1}"/>
                </a:ext>
              </a:extLst>
            </p:cNvPr>
            <p:cNvCxnSpPr>
              <a:cxnSpLocks/>
            </p:cNvCxnSpPr>
            <p:nvPr/>
          </p:nvCxnSpPr>
          <p:spPr>
            <a:xfrm rot="16200000" flipV="1">
              <a:off x="3817329" y="6058502"/>
              <a:ext cx="0" cy="19584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3419624B-451A-4B8B-91D5-85886F039984}"/>
                </a:ext>
              </a:extLst>
            </p:cNvPr>
            <p:cNvSpPr/>
            <p:nvPr/>
          </p:nvSpPr>
          <p:spPr>
            <a:xfrm>
              <a:off x="3843630" y="5573311"/>
              <a:ext cx="301625" cy="369332"/>
            </a:xfrm>
            <a:prstGeom prst="rect">
              <a:avLst/>
            </a:prstGeom>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H</a:t>
              </a:r>
            </a:p>
          </p:txBody>
        </p:sp>
        <p:sp>
          <p:nvSpPr>
            <p:cNvPr id="75" name="Rectangle 74">
              <a:extLst>
                <a:ext uri="{FF2B5EF4-FFF2-40B4-BE49-F238E27FC236}">
                  <a16:creationId xmlns:a16="http://schemas.microsoft.com/office/drawing/2014/main" id="{CA178568-BEF3-4CB6-99ED-570B591B2696}"/>
                </a:ext>
              </a:extLst>
            </p:cNvPr>
            <p:cNvSpPr/>
            <p:nvPr/>
          </p:nvSpPr>
          <p:spPr>
            <a:xfrm>
              <a:off x="4241298" y="5962807"/>
              <a:ext cx="301625" cy="369332"/>
            </a:xfrm>
            <a:prstGeom prst="rect">
              <a:avLst/>
            </a:prstGeom>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O</a:t>
              </a:r>
            </a:p>
          </p:txBody>
        </p:sp>
        <p:sp>
          <p:nvSpPr>
            <p:cNvPr id="76" name="Rectangle 75">
              <a:extLst>
                <a:ext uri="{FF2B5EF4-FFF2-40B4-BE49-F238E27FC236}">
                  <a16:creationId xmlns:a16="http://schemas.microsoft.com/office/drawing/2014/main" id="{44996134-9162-4E19-933C-D6488668DC58}"/>
                </a:ext>
              </a:extLst>
            </p:cNvPr>
            <p:cNvSpPr/>
            <p:nvPr/>
          </p:nvSpPr>
          <p:spPr>
            <a:xfrm>
              <a:off x="3843233" y="6373467"/>
              <a:ext cx="301625" cy="369332"/>
            </a:xfrm>
            <a:prstGeom prst="rect">
              <a:avLst/>
            </a:prstGeom>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H</a:t>
              </a:r>
            </a:p>
          </p:txBody>
        </p:sp>
        <p:sp>
          <p:nvSpPr>
            <p:cNvPr id="77" name="Rectangle 76">
              <a:extLst>
                <a:ext uri="{FF2B5EF4-FFF2-40B4-BE49-F238E27FC236}">
                  <a16:creationId xmlns:a16="http://schemas.microsoft.com/office/drawing/2014/main" id="{CE7D0EF9-1604-4617-802D-5AE3A2EA6E25}"/>
                </a:ext>
              </a:extLst>
            </p:cNvPr>
            <p:cNvSpPr/>
            <p:nvPr/>
          </p:nvSpPr>
          <p:spPr>
            <a:xfrm>
              <a:off x="3439648" y="5965484"/>
              <a:ext cx="301625" cy="369332"/>
            </a:xfrm>
            <a:prstGeom prst="rect">
              <a:avLst/>
            </a:prstGeom>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H</a:t>
              </a:r>
            </a:p>
          </p:txBody>
        </p:sp>
        <p:cxnSp>
          <p:nvCxnSpPr>
            <p:cNvPr id="78" name="Straight Connector 77">
              <a:extLst>
                <a:ext uri="{FF2B5EF4-FFF2-40B4-BE49-F238E27FC236}">
                  <a16:creationId xmlns:a16="http://schemas.microsoft.com/office/drawing/2014/main" id="{70981500-397B-4748-85A4-941FC2EB4F90}"/>
                </a:ext>
              </a:extLst>
            </p:cNvPr>
            <p:cNvCxnSpPr>
              <a:cxnSpLocks/>
            </p:cNvCxnSpPr>
            <p:nvPr/>
          </p:nvCxnSpPr>
          <p:spPr>
            <a:xfrm rot="16200000" flipV="1">
              <a:off x="4639862" y="6052649"/>
              <a:ext cx="0" cy="19584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27C9984-AE12-4B47-BE47-90EE7469620B}"/>
                </a:ext>
              </a:extLst>
            </p:cNvPr>
            <p:cNvSpPr/>
            <p:nvPr/>
          </p:nvSpPr>
          <p:spPr>
            <a:xfrm>
              <a:off x="4667245" y="5962807"/>
              <a:ext cx="301625" cy="369332"/>
            </a:xfrm>
            <a:prstGeom prst="rect">
              <a:avLst/>
            </a:prstGeom>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H</a:t>
              </a:r>
            </a:p>
          </p:txBody>
        </p:sp>
        <p:sp>
          <p:nvSpPr>
            <p:cNvPr id="80" name="TextBox 60">
              <a:extLst>
                <a:ext uri="{FF2B5EF4-FFF2-40B4-BE49-F238E27FC236}">
                  <a16:creationId xmlns:a16="http://schemas.microsoft.com/office/drawing/2014/main" id="{BFCAC0AA-6150-4F3B-A05D-3C3CBBE36ABE}"/>
                </a:ext>
              </a:extLst>
            </p:cNvPr>
            <p:cNvSpPr txBox="1">
              <a:spLocks noChangeArrowheads="1"/>
            </p:cNvSpPr>
            <p:nvPr/>
          </p:nvSpPr>
          <p:spPr bwMode="auto">
            <a:xfrm flipH="1">
              <a:off x="4200165" y="5883016"/>
              <a:ext cx="448905"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sp>
          <p:nvSpPr>
            <p:cNvPr id="81" name="TextBox 60">
              <a:extLst>
                <a:ext uri="{FF2B5EF4-FFF2-40B4-BE49-F238E27FC236}">
                  <a16:creationId xmlns:a16="http://schemas.microsoft.com/office/drawing/2014/main" id="{54FDFC21-FFB5-4C34-9C00-032FC0D8E826}"/>
                </a:ext>
              </a:extLst>
            </p:cNvPr>
            <p:cNvSpPr txBox="1">
              <a:spLocks noChangeArrowheads="1"/>
            </p:cNvSpPr>
            <p:nvPr/>
          </p:nvSpPr>
          <p:spPr bwMode="auto">
            <a:xfrm flipH="1">
              <a:off x="4209295" y="6147473"/>
              <a:ext cx="448905"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a:t>
              </a:r>
            </a:p>
          </p:txBody>
        </p:sp>
      </p:grpSp>
      <p:sp>
        <p:nvSpPr>
          <p:cNvPr id="83" name="TextBox 82">
            <a:extLst>
              <a:ext uri="{FF2B5EF4-FFF2-40B4-BE49-F238E27FC236}">
                <a16:creationId xmlns:a16="http://schemas.microsoft.com/office/drawing/2014/main" id="{4FD9550C-23DD-4254-8C36-17F1D4FEC6B7}"/>
              </a:ext>
            </a:extLst>
          </p:cNvPr>
          <p:cNvSpPr txBox="1">
            <a:spLocks noChangeArrowheads="1"/>
          </p:cNvSpPr>
          <p:nvPr/>
        </p:nvSpPr>
        <p:spPr bwMode="auto">
          <a:xfrm>
            <a:off x="4963508" y="4748872"/>
            <a:ext cx="3060700" cy="1200329"/>
          </a:xfrm>
          <a:prstGeom prst="rect">
            <a:avLst/>
          </a:prstGeom>
          <a:noFill/>
          <a:ln w="9525">
            <a:noFill/>
            <a:miter lim="800000"/>
            <a:headEnd/>
            <a:tailEnd/>
          </a:ln>
        </p:spPr>
        <p:txBody>
          <a:bodyPr wrap="square">
            <a:spAutoFit/>
          </a:bodyPr>
          <a:lstStyle/>
          <a:p>
            <a:pPr algn="ctr" eaLnBrk="0" hangingPunct="0">
              <a:buClr>
                <a:srgbClr val="000000"/>
              </a:buClr>
              <a:buSzPct val="100000"/>
            </a:pPr>
            <a:r>
              <a:rPr lang="en-US" altLang="en-US" dirty="0">
                <a:solidFill>
                  <a:srgbClr val="E47588"/>
                </a:solidFill>
                <a:latin typeface="Gill Sans MT" panose="020B0502020104020203" pitchFamily="34" charset="0"/>
              </a:rPr>
              <a:t>Central O atom</a:t>
            </a:r>
          </a:p>
          <a:p>
            <a:pPr algn="ctr" eaLnBrk="0" hangingPunct="0">
              <a:buClr>
                <a:srgbClr val="000000"/>
              </a:buClr>
              <a:buSzPct val="100000"/>
            </a:pPr>
            <a:r>
              <a:rPr lang="en-US" altLang="en-US" dirty="0">
                <a:solidFill>
                  <a:srgbClr val="E47588"/>
                </a:solidFill>
                <a:latin typeface="Gill Sans MT" panose="020B0502020104020203" pitchFamily="34" charset="0"/>
              </a:rPr>
              <a:t>No. of e</a:t>
            </a:r>
            <a:r>
              <a:rPr lang="en-US" altLang="en-US" baseline="30000" dirty="0">
                <a:solidFill>
                  <a:srgbClr val="E47588"/>
                </a:solidFill>
                <a:latin typeface="Gill Sans MT" panose="020B0502020104020203" pitchFamily="34" charset="0"/>
              </a:rPr>
              <a:t>–</a:t>
            </a:r>
            <a:r>
              <a:rPr lang="en-US" altLang="en-US" dirty="0">
                <a:solidFill>
                  <a:srgbClr val="E47588"/>
                </a:solidFill>
                <a:latin typeface="Gill Sans MT" panose="020B0502020104020203" pitchFamily="34" charset="0"/>
              </a:rPr>
              <a:t> domains: 4</a:t>
            </a:r>
          </a:p>
          <a:p>
            <a:pPr algn="ctr" eaLnBrk="0" hangingPunct="0">
              <a:buClr>
                <a:srgbClr val="000000"/>
              </a:buClr>
              <a:buSzPct val="100000"/>
            </a:pPr>
            <a:r>
              <a:rPr lang="en-US" altLang="en-US" dirty="0">
                <a:solidFill>
                  <a:srgbClr val="E47588"/>
                </a:solidFill>
                <a:latin typeface="Gill Sans MT" panose="020B0502020104020203" pitchFamily="34" charset="0"/>
              </a:rPr>
              <a:t>e</a:t>
            </a:r>
            <a:r>
              <a:rPr lang="en-US" altLang="en-US" baseline="30000" dirty="0">
                <a:solidFill>
                  <a:srgbClr val="E47588"/>
                </a:solidFill>
                <a:latin typeface="Gill Sans MT" panose="020B0502020104020203" pitchFamily="34" charset="0"/>
              </a:rPr>
              <a:t>–</a:t>
            </a:r>
            <a:r>
              <a:rPr lang="en-US" altLang="en-US" dirty="0">
                <a:solidFill>
                  <a:srgbClr val="E47588"/>
                </a:solidFill>
                <a:latin typeface="Gill Sans MT" panose="020B0502020104020203" pitchFamily="34" charset="0"/>
              </a:rPr>
              <a:t> geometry: tetrahedral</a:t>
            </a:r>
          </a:p>
          <a:p>
            <a:pPr algn="ctr" eaLnBrk="0" hangingPunct="0">
              <a:buClr>
                <a:srgbClr val="000000"/>
              </a:buClr>
              <a:buSzPct val="100000"/>
            </a:pPr>
            <a:r>
              <a:rPr lang="en-US" altLang="en-US" dirty="0">
                <a:solidFill>
                  <a:srgbClr val="E47588"/>
                </a:solidFill>
                <a:latin typeface="Gill Sans MT" panose="020B0502020104020203" pitchFamily="34" charset="0"/>
              </a:rPr>
              <a:t>Molecular geometry: bent</a:t>
            </a:r>
          </a:p>
        </p:txBody>
      </p:sp>
      <p:cxnSp>
        <p:nvCxnSpPr>
          <p:cNvPr id="85" name="Straight Arrow Connector 84">
            <a:extLst>
              <a:ext uri="{FF2B5EF4-FFF2-40B4-BE49-F238E27FC236}">
                <a16:creationId xmlns:a16="http://schemas.microsoft.com/office/drawing/2014/main" id="{82EB51E6-B737-4257-A052-8F34D382E1A1}"/>
              </a:ext>
            </a:extLst>
          </p:cNvPr>
          <p:cNvCxnSpPr>
            <a:cxnSpLocks/>
          </p:cNvCxnSpPr>
          <p:nvPr/>
        </p:nvCxnSpPr>
        <p:spPr>
          <a:xfrm flipH="1">
            <a:off x="4196686" y="4986338"/>
            <a:ext cx="1463545" cy="450514"/>
          </a:xfrm>
          <a:prstGeom prst="straightConnector1">
            <a:avLst/>
          </a:prstGeom>
          <a:ln w="28575">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C0EEC5CD-E534-426A-9B63-C6B9A0AD2800}"/>
              </a:ext>
            </a:extLst>
          </p:cNvPr>
          <p:cNvSpPr txBox="1">
            <a:spLocks noChangeArrowheads="1"/>
          </p:cNvSpPr>
          <p:nvPr/>
        </p:nvSpPr>
        <p:spPr bwMode="auto">
          <a:xfrm>
            <a:off x="349239" y="5685875"/>
            <a:ext cx="3556000" cy="1200329"/>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rPr>
              <a:t>Central C atom</a:t>
            </a:r>
          </a:p>
          <a:p>
            <a:pPr eaLnBrk="0" hangingPunct="0">
              <a:buClr>
                <a:srgbClr val="000000"/>
              </a:buClr>
              <a:buSzPct val="100000"/>
            </a:pPr>
            <a:r>
              <a:rPr lang="en-US" altLang="en-US" dirty="0">
                <a:solidFill>
                  <a:srgbClr val="E47588"/>
                </a:solidFill>
                <a:latin typeface="Gill Sans MT" panose="020B0502020104020203" pitchFamily="34" charset="0"/>
              </a:rPr>
              <a:t>No. of e</a:t>
            </a:r>
            <a:r>
              <a:rPr lang="en-US" altLang="en-US" baseline="30000" dirty="0">
                <a:solidFill>
                  <a:srgbClr val="E47588"/>
                </a:solidFill>
                <a:latin typeface="Gill Sans MT" panose="020B0502020104020203" pitchFamily="34" charset="0"/>
              </a:rPr>
              <a:t>–</a:t>
            </a:r>
            <a:r>
              <a:rPr lang="en-US" altLang="en-US" dirty="0">
                <a:solidFill>
                  <a:srgbClr val="E47588"/>
                </a:solidFill>
                <a:latin typeface="Gill Sans MT" panose="020B0502020104020203" pitchFamily="34" charset="0"/>
              </a:rPr>
              <a:t> domains: 4</a:t>
            </a:r>
          </a:p>
          <a:p>
            <a:pPr eaLnBrk="0" hangingPunct="0">
              <a:buClr>
                <a:srgbClr val="000000"/>
              </a:buClr>
              <a:buSzPct val="100000"/>
            </a:pPr>
            <a:r>
              <a:rPr lang="en-US" altLang="en-US" dirty="0">
                <a:solidFill>
                  <a:srgbClr val="E47588"/>
                </a:solidFill>
                <a:latin typeface="Gill Sans MT" panose="020B0502020104020203" pitchFamily="34" charset="0"/>
              </a:rPr>
              <a:t>e</a:t>
            </a:r>
            <a:r>
              <a:rPr lang="en-US" altLang="en-US" baseline="30000" dirty="0">
                <a:solidFill>
                  <a:srgbClr val="E47588"/>
                </a:solidFill>
                <a:latin typeface="Gill Sans MT" panose="020B0502020104020203" pitchFamily="34" charset="0"/>
              </a:rPr>
              <a:t>–</a:t>
            </a:r>
            <a:r>
              <a:rPr lang="en-US" altLang="en-US" dirty="0">
                <a:solidFill>
                  <a:srgbClr val="E47588"/>
                </a:solidFill>
                <a:latin typeface="Gill Sans MT" panose="020B0502020104020203" pitchFamily="34" charset="0"/>
              </a:rPr>
              <a:t> geometry: tetrahedral</a:t>
            </a:r>
          </a:p>
          <a:p>
            <a:pPr eaLnBrk="0" hangingPunct="0">
              <a:buClr>
                <a:srgbClr val="000000"/>
              </a:buClr>
              <a:buSzPct val="100000"/>
            </a:pPr>
            <a:r>
              <a:rPr lang="en-US" altLang="en-US" dirty="0">
                <a:solidFill>
                  <a:srgbClr val="E47588"/>
                </a:solidFill>
                <a:latin typeface="Gill Sans MT" panose="020B0502020104020203" pitchFamily="34" charset="0"/>
              </a:rPr>
              <a:t>Molecular geometry: tetrahedral</a:t>
            </a:r>
          </a:p>
        </p:txBody>
      </p:sp>
      <p:cxnSp>
        <p:nvCxnSpPr>
          <p:cNvPr id="92" name="Straight Arrow Connector 91">
            <a:extLst>
              <a:ext uri="{FF2B5EF4-FFF2-40B4-BE49-F238E27FC236}">
                <a16:creationId xmlns:a16="http://schemas.microsoft.com/office/drawing/2014/main" id="{B7B0C2FF-57B5-4233-AD0F-BE2C28A079E9}"/>
              </a:ext>
            </a:extLst>
          </p:cNvPr>
          <p:cNvCxnSpPr>
            <a:cxnSpLocks/>
          </p:cNvCxnSpPr>
          <p:nvPr/>
        </p:nvCxnSpPr>
        <p:spPr>
          <a:xfrm flipV="1">
            <a:off x="1966011" y="5556445"/>
            <a:ext cx="1629854" cy="359981"/>
          </a:xfrm>
          <a:prstGeom prst="straightConnector1">
            <a:avLst/>
          </a:prstGeom>
          <a:ln w="28575">
            <a:solidFill>
              <a:srgbClr val="E4758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7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3" grpId="0"/>
      <p:bldP spid="8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picture containing object, clock&#10;&#10;Description automatically generated">
            <a:extLst>
              <a:ext uri="{FF2B5EF4-FFF2-40B4-BE49-F238E27FC236}">
                <a16:creationId xmlns:a16="http://schemas.microsoft.com/office/drawing/2014/main" id="{FC090AE0-DA8D-49BF-ABF6-0BE72FCDD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148" y="3638874"/>
            <a:ext cx="1564613" cy="1079044"/>
          </a:xfrm>
          <a:prstGeom prst="rect">
            <a:avLst/>
          </a:prstGeom>
        </p:spPr>
      </p:pic>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71</a:t>
            </a:fld>
            <a:endParaRPr lang="en-US" dirty="0">
              <a:solidFill>
                <a:schemeClr val="bg1"/>
              </a:solidFill>
            </a:endParaRPr>
          </a:p>
        </p:txBody>
      </p:sp>
      <p:sp>
        <p:nvSpPr>
          <p:cNvPr id="8" name="Rectangle 2">
            <a:extLst>
              <a:ext uri="{FF2B5EF4-FFF2-40B4-BE49-F238E27FC236}">
                <a16:creationId xmlns:a16="http://schemas.microsoft.com/office/drawing/2014/main" id="{32889B09-CC83-4764-9D3D-5D30841EE08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BFD1CD3C-4A7A-4C86-8623-BB7653E2BC29}"/>
              </a:ext>
            </a:extLst>
          </p:cNvPr>
          <p:cNvSpPr txBox="1">
            <a:spLocks noChangeArrowheads="1"/>
          </p:cNvSpPr>
          <p:nvPr/>
        </p:nvSpPr>
        <p:spPr bwMode="auto">
          <a:xfrm>
            <a:off x="-1" y="933263"/>
            <a:ext cx="9143999" cy="1023422"/>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Acetic acid, the substance that gives vinegar its characteristic smell and sour taste, is sometimes used in combination with corticosteroids to treat certain types of ear infections. It has a molecular formula of CH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COOH. Its Lewis structure is:</a:t>
            </a:r>
          </a:p>
        </p:txBody>
      </p:sp>
      <p:grpSp>
        <p:nvGrpSpPr>
          <p:cNvPr id="16" name="Group 15">
            <a:extLst>
              <a:ext uri="{FF2B5EF4-FFF2-40B4-BE49-F238E27FC236}">
                <a16:creationId xmlns:a16="http://schemas.microsoft.com/office/drawing/2014/main" id="{F7C9A768-1506-4D0E-9AFA-CF7F63D0C1C0}"/>
              </a:ext>
            </a:extLst>
          </p:cNvPr>
          <p:cNvGrpSpPr/>
          <p:nvPr/>
        </p:nvGrpSpPr>
        <p:grpSpPr>
          <a:xfrm>
            <a:off x="3747415" y="3656967"/>
            <a:ext cx="1083054" cy="694990"/>
            <a:chOff x="5984923" y="4113392"/>
            <a:chExt cx="1083054" cy="694990"/>
          </a:xfrm>
        </p:grpSpPr>
        <p:sp>
          <p:nvSpPr>
            <p:cNvPr id="17" name="Arc 16">
              <a:extLst>
                <a:ext uri="{FF2B5EF4-FFF2-40B4-BE49-F238E27FC236}">
                  <a16:creationId xmlns:a16="http://schemas.microsoft.com/office/drawing/2014/main" id="{7B1534E0-CE2D-4F76-9D17-E084305BAEED}"/>
                </a:ext>
              </a:extLst>
            </p:cNvPr>
            <p:cNvSpPr/>
            <p:nvPr/>
          </p:nvSpPr>
          <p:spPr bwMode="auto">
            <a:xfrm>
              <a:off x="5984923" y="4524215"/>
              <a:ext cx="381000" cy="284167"/>
            </a:xfrm>
            <a:prstGeom prst="arc">
              <a:avLst/>
            </a:prstGeom>
            <a:noFill/>
            <a:ln w="12700" cap="flat" cmpd="sng" algn="ctr">
              <a:solidFill>
                <a:srgbClr val="67AEB6"/>
              </a:solidFill>
              <a:prstDash val="solid"/>
              <a:round/>
              <a:headEnd type="triangle" w="med" len="med"/>
              <a:tailEnd type="triangle" w="med" len="med"/>
            </a:ln>
            <a:effectLst/>
          </p:spPr>
          <p:txBody>
            <a:bodyPr/>
            <a:lstStyle/>
            <a:p>
              <a:pPr eaLnBrk="0" hangingPunct="0">
                <a:lnSpc>
                  <a:spcPct val="81000"/>
                </a:lnSpc>
                <a:buClr>
                  <a:srgbClr val="000000"/>
                </a:buClr>
                <a:buSzPct val="100000"/>
                <a:defRPr/>
              </a:pPr>
              <a:endParaRPr lang="en-US" sz="2400">
                <a:solidFill>
                  <a:srgbClr val="FFFFFF"/>
                </a:solidFill>
                <a:latin typeface="Arial"/>
                <a:cs typeface="+mn-cs"/>
              </a:endParaRPr>
            </a:p>
          </p:txBody>
        </p:sp>
        <p:cxnSp>
          <p:nvCxnSpPr>
            <p:cNvPr id="18" name="Straight Connector 23">
              <a:extLst>
                <a:ext uri="{FF2B5EF4-FFF2-40B4-BE49-F238E27FC236}">
                  <a16:creationId xmlns:a16="http://schemas.microsoft.com/office/drawing/2014/main" id="{77C94D11-E467-46CE-98F4-7AF5AD63002D}"/>
                </a:ext>
              </a:extLst>
            </p:cNvPr>
            <p:cNvCxnSpPr>
              <a:cxnSpLocks noChangeShapeType="1"/>
            </p:cNvCxnSpPr>
            <p:nvPr/>
          </p:nvCxnSpPr>
          <p:spPr bwMode="auto">
            <a:xfrm flipV="1">
              <a:off x="6324181" y="4385365"/>
              <a:ext cx="153939" cy="154816"/>
            </a:xfrm>
            <a:prstGeom prst="line">
              <a:avLst/>
            </a:prstGeom>
            <a:noFill/>
            <a:ln w="12700" algn="ctr">
              <a:solidFill>
                <a:srgbClr val="67AEB6"/>
              </a:solidFill>
              <a:round/>
              <a:headEnd/>
              <a:tailEnd/>
            </a:ln>
          </p:spPr>
        </p:cxnSp>
        <p:sp>
          <p:nvSpPr>
            <p:cNvPr id="19" name="TextBox 24">
              <a:extLst>
                <a:ext uri="{FF2B5EF4-FFF2-40B4-BE49-F238E27FC236}">
                  <a16:creationId xmlns:a16="http://schemas.microsoft.com/office/drawing/2014/main" id="{5C7435E0-5CB4-4F2C-A7F5-326BBD7D0EF2}"/>
                </a:ext>
              </a:extLst>
            </p:cNvPr>
            <p:cNvSpPr txBox="1">
              <a:spLocks noChangeArrowheads="1"/>
            </p:cNvSpPr>
            <p:nvPr/>
          </p:nvSpPr>
          <p:spPr bwMode="auto">
            <a:xfrm>
              <a:off x="6153577" y="4113392"/>
              <a:ext cx="914400" cy="338138"/>
            </a:xfrm>
            <a:prstGeom prst="rect">
              <a:avLst/>
            </a:prstGeom>
            <a:noFill/>
            <a:ln w="9525">
              <a:noFill/>
              <a:miter lim="800000"/>
              <a:headEnd/>
              <a:tailEnd/>
            </a:ln>
          </p:spPr>
          <p:txBody>
            <a:bodyPr>
              <a:spAutoFit/>
            </a:bodyPr>
            <a:lstStyle/>
            <a:p>
              <a:pPr algn="ctr"/>
              <a:r>
                <a:rPr lang="en-US" altLang="en-US" sz="1600" dirty="0">
                  <a:solidFill>
                    <a:srgbClr val="67AEB6"/>
                  </a:solidFill>
                  <a:latin typeface="Gill Sans MT" panose="020B0502020104020203" pitchFamily="34" charset="0"/>
                </a:rPr>
                <a:t>&gt;120</a:t>
              </a:r>
              <a:r>
                <a:rPr lang="en-US" altLang="en-US" sz="1600" dirty="0">
                  <a:solidFill>
                    <a:srgbClr val="67AEB6"/>
                  </a:solidFill>
                  <a:latin typeface="Gill Sans MT" panose="020B0502020104020203" pitchFamily="34" charset="0"/>
                  <a:cs typeface="Times New Roman" pitchFamily="18" charset="0"/>
                </a:rPr>
                <a:t>°</a:t>
              </a:r>
              <a:endParaRPr lang="en-US" altLang="en-US" sz="1600" dirty="0">
                <a:solidFill>
                  <a:srgbClr val="67AEB6"/>
                </a:solidFill>
                <a:latin typeface="Gill Sans MT" panose="020B0502020104020203" pitchFamily="34" charset="0"/>
              </a:endParaRPr>
            </a:p>
          </p:txBody>
        </p:sp>
      </p:grpSp>
      <p:sp>
        <p:nvSpPr>
          <p:cNvPr id="7" name="Rectangle 6">
            <a:extLst>
              <a:ext uri="{FF2B5EF4-FFF2-40B4-BE49-F238E27FC236}">
                <a16:creationId xmlns:a16="http://schemas.microsoft.com/office/drawing/2014/main" id="{6241E788-5A70-4523-8F14-F1441692C08C}"/>
              </a:ext>
            </a:extLst>
          </p:cNvPr>
          <p:cNvSpPr/>
          <p:nvPr/>
        </p:nvSpPr>
        <p:spPr>
          <a:xfrm>
            <a:off x="-2" y="2662689"/>
            <a:ext cx="9143999" cy="1023422"/>
          </a:xfrm>
          <a:prstGeom prst="rect">
            <a:avLst/>
          </a:prstGeom>
        </p:spPr>
        <p:txBody>
          <a:bodyPr wrap="square">
            <a:spAutoFit/>
          </a:bodyPr>
          <a:lstStyle/>
          <a:p>
            <a:pPr eaLnBrk="0" hangingPunct="0">
              <a:lnSpc>
                <a:spcPct val="115000"/>
              </a:lnSpc>
              <a:spcAft>
                <a:spcPts val="1000"/>
              </a:spcAft>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Determine the molecular geometry about each of the central atoms and determine the approximate value of each of the bond angles in the molecule. Which if any of the bond angles would you expect to be smaller than the ideal values?</a:t>
            </a:r>
          </a:p>
        </p:txBody>
      </p:sp>
      <p:pic>
        <p:nvPicPr>
          <p:cNvPr id="55" name="Picture 54" descr="A picture containing object, clock&#10;&#10;Description automatically generated">
            <a:extLst>
              <a:ext uri="{FF2B5EF4-FFF2-40B4-BE49-F238E27FC236}">
                <a16:creationId xmlns:a16="http://schemas.microsoft.com/office/drawing/2014/main" id="{0D4AA7C7-7012-4F97-A708-DC9270E7A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799" y="1790809"/>
            <a:ext cx="1564613" cy="1079044"/>
          </a:xfrm>
          <a:prstGeom prst="rect">
            <a:avLst/>
          </a:prstGeom>
        </p:spPr>
      </p:pic>
      <p:grpSp>
        <p:nvGrpSpPr>
          <p:cNvPr id="56" name="Group 55">
            <a:extLst>
              <a:ext uri="{FF2B5EF4-FFF2-40B4-BE49-F238E27FC236}">
                <a16:creationId xmlns:a16="http://schemas.microsoft.com/office/drawing/2014/main" id="{C05626E8-A6E6-4413-BA27-687F709FF70A}"/>
              </a:ext>
            </a:extLst>
          </p:cNvPr>
          <p:cNvGrpSpPr/>
          <p:nvPr/>
        </p:nvGrpSpPr>
        <p:grpSpPr>
          <a:xfrm>
            <a:off x="2498823" y="3684351"/>
            <a:ext cx="1297641" cy="692029"/>
            <a:chOff x="4455591" y="4111750"/>
            <a:chExt cx="1297641" cy="692029"/>
          </a:xfrm>
        </p:grpSpPr>
        <p:cxnSp>
          <p:nvCxnSpPr>
            <p:cNvPr id="57" name="Straight Connector 9">
              <a:extLst>
                <a:ext uri="{FF2B5EF4-FFF2-40B4-BE49-F238E27FC236}">
                  <a16:creationId xmlns:a16="http://schemas.microsoft.com/office/drawing/2014/main" id="{346036EB-F356-4972-9FC5-F8713B91D359}"/>
                </a:ext>
              </a:extLst>
            </p:cNvPr>
            <p:cNvCxnSpPr>
              <a:cxnSpLocks noChangeShapeType="1"/>
            </p:cNvCxnSpPr>
            <p:nvPr/>
          </p:nvCxnSpPr>
          <p:spPr bwMode="auto">
            <a:xfrm rot="10800000">
              <a:off x="5171553" y="4316314"/>
              <a:ext cx="198438" cy="198437"/>
            </a:xfrm>
            <a:prstGeom prst="line">
              <a:avLst/>
            </a:prstGeom>
            <a:noFill/>
            <a:ln w="12700" algn="ctr">
              <a:solidFill>
                <a:srgbClr val="E47588"/>
              </a:solidFill>
              <a:round/>
              <a:headEnd/>
              <a:tailEnd/>
            </a:ln>
          </p:spPr>
        </p:cxnSp>
        <mc:AlternateContent xmlns:mc="http://schemas.openxmlformats.org/markup-compatibility/2006" xmlns:a14="http://schemas.microsoft.com/office/drawing/2010/main">
          <mc:Choice Requires="a14">
            <p:sp>
              <p:nvSpPr>
                <p:cNvPr id="58" name="TextBox 10">
                  <a:extLst>
                    <a:ext uri="{FF2B5EF4-FFF2-40B4-BE49-F238E27FC236}">
                      <a16:creationId xmlns:a16="http://schemas.microsoft.com/office/drawing/2014/main" id="{E82D9297-23AA-4D00-9D76-A1B31A840604}"/>
                    </a:ext>
                  </a:extLst>
                </p:cNvPr>
                <p:cNvSpPr txBox="1">
                  <a:spLocks noChangeArrowheads="1"/>
                </p:cNvSpPr>
                <p:nvPr/>
              </p:nvSpPr>
              <p:spPr bwMode="auto">
                <a:xfrm>
                  <a:off x="4455591" y="4111750"/>
                  <a:ext cx="914400" cy="338138"/>
                </a:xfrm>
                <a:prstGeom prst="rect">
                  <a:avLst/>
                </a:prstGeom>
                <a:noFill/>
                <a:ln w="9525">
                  <a:noFill/>
                  <a:miter lim="800000"/>
                  <a:headEnd/>
                  <a:tailEnd/>
                </a:ln>
              </p:spPr>
              <p:txBody>
                <a:bodyPr>
                  <a:spAutoFit/>
                </a:bodyPr>
                <a:lstStyle/>
                <a:p>
                  <a:pPr algn="ctr"/>
                  <a:r>
                    <a:rPr lang="en-US" altLang="en-US" sz="1600" dirty="0">
                      <a:solidFill>
                        <a:srgbClr val="E47588"/>
                      </a:solidFill>
                      <a:latin typeface="Gill Sans MT" panose="020B0502020104020203" pitchFamily="34" charset="0"/>
                    </a:rPr>
                    <a:t>~109.5</a:t>
                  </a:r>
                  <a14:m>
                    <m:oMath xmlns:m="http://schemas.openxmlformats.org/officeDocument/2006/math">
                      <m:r>
                        <a:rPr lang="en-US" altLang="en-US" sz="1600" i="1" dirty="0" smtClean="0">
                          <a:solidFill>
                            <a:srgbClr val="E47588"/>
                          </a:solidFill>
                          <a:latin typeface="Cambria Math" panose="02040503050406030204" pitchFamily="18" charset="0"/>
                          <a:ea typeface="Cambria Math" panose="02040503050406030204" pitchFamily="18" charset="0"/>
                          <a:cs typeface="Times New Roman" pitchFamily="18" charset="0"/>
                        </a:rPr>
                        <m:t>°</m:t>
                      </m:r>
                    </m:oMath>
                  </a14:m>
                  <a:endParaRPr lang="en-US" altLang="en-US" sz="1600" dirty="0">
                    <a:solidFill>
                      <a:srgbClr val="E47588"/>
                    </a:solidFill>
                    <a:latin typeface="Gill Sans MT" panose="020B0502020104020203" pitchFamily="34" charset="0"/>
                  </a:endParaRPr>
                </a:p>
              </p:txBody>
            </p:sp>
          </mc:Choice>
          <mc:Fallback xmlns="">
            <p:sp>
              <p:nvSpPr>
                <p:cNvPr id="58" name="TextBox 10">
                  <a:extLst>
                    <a:ext uri="{FF2B5EF4-FFF2-40B4-BE49-F238E27FC236}">
                      <a16:creationId xmlns:a16="http://schemas.microsoft.com/office/drawing/2014/main" id="{E82D9297-23AA-4D00-9D76-A1B31A840604}"/>
                    </a:ext>
                  </a:extLst>
                </p:cNvPr>
                <p:cNvSpPr txBox="1">
                  <a:spLocks noRot="1" noChangeAspect="1" noMove="1" noResize="1" noEditPoints="1" noAdjustHandles="1" noChangeArrowheads="1" noChangeShapeType="1" noTextEdit="1"/>
                </p:cNvSpPr>
                <p:nvPr/>
              </p:nvSpPr>
              <p:spPr bwMode="auto">
                <a:xfrm>
                  <a:off x="4455591" y="4111750"/>
                  <a:ext cx="914400" cy="338138"/>
                </a:xfrm>
                <a:prstGeom prst="rect">
                  <a:avLst/>
                </a:prstGeom>
                <a:blipFill>
                  <a:blip r:embed="rId3"/>
                  <a:stretch>
                    <a:fillRect t="-5357" b="-21429"/>
                  </a:stretch>
                </a:blipFill>
                <a:ln w="9525">
                  <a:noFill/>
                  <a:miter lim="800000"/>
                  <a:headEnd/>
                  <a:tailEnd/>
                </a:ln>
              </p:spPr>
              <p:txBody>
                <a:bodyPr/>
                <a:lstStyle/>
                <a:p>
                  <a:r>
                    <a:rPr lang="en-US">
                      <a:noFill/>
                    </a:rPr>
                    <a:t> </a:t>
                  </a:r>
                </a:p>
              </p:txBody>
            </p:sp>
          </mc:Fallback>
        </mc:AlternateContent>
        <p:sp>
          <p:nvSpPr>
            <p:cNvPr id="59" name="Arc 58">
              <a:extLst>
                <a:ext uri="{FF2B5EF4-FFF2-40B4-BE49-F238E27FC236}">
                  <a16:creationId xmlns:a16="http://schemas.microsoft.com/office/drawing/2014/main" id="{7249BF3C-9547-48D4-915E-E7237F9F1019}"/>
                </a:ext>
              </a:extLst>
            </p:cNvPr>
            <p:cNvSpPr/>
            <p:nvPr/>
          </p:nvSpPr>
          <p:spPr bwMode="auto">
            <a:xfrm flipH="1">
              <a:off x="5335635" y="4481136"/>
              <a:ext cx="417597" cy="322643"/>
            </a:xfrm>
            <a:prstGeom prst="arc">
              <a:avLst>
                <a:gd name="adj1" fmla="val 16503821"/>
                <a:gd name="adj2" fmla="val 0"/>
              </a:avLst>
            </a:prstGeom>
            <a:noFill/>
            <a:ln w="12700" cap="flat" cmpd="sng" algn="ctr">
              <a:solidFill>
                <a:srgbClr val="E47588"/>
              </a:solidFill>
              <a:prstDash val="solid"/>
              <a:round/>
              <a:headEnd type="triangle" w="med" len="med"/>
              <a:tailEnd type="triangle" w="med" len="med"/>
            </a:ln>
            <a:effectLst/>
          </p:spPr>
          <p:txBody>
            <a:bodyPr/>
            <a:lstStyle/>
            <a:p>
              <a:pPr eaLnBrk="0" hangingPunct="0">
                <a:lnSpc>
                  <a:spcPct val="81000"/>
                </a:lnSpc>
                <a:buClr>
                  <a:srgbClr val="000000"/>
                </a:buClr>
                <a:buSzPct val="100000"/>
                <a:defRPr/>
              </a:pPr>
              <a:endParaRPr lang="en-US" sz="2400">
                <a:solidFill>
                  <a:srgbClr val="FFFFFF"/>
                </a:solidFill>
                <a:latin typeface="Arial"/>
                <a:cs typeface="+mn-cs"/>
              </a:endParaRPr>
            </a:p>
          </p:txBody>
        </p:sp>
      </p:grpSp>
      <p:grpSp>
        <p:nvGrpSpPr>
          <p:cNvPr id="61" name="Group 60">
            <a:extLst>
              <a:ext uri="{FF2B5EF4-FFF2-40B4-BE49-F238E27FC236}">
                <a16:creationId xmlns:a16="http://schemas.microsoft.com/office/drawing/2014/main" id="{07D62437-4BCE-459A-9463-1401111FAC75}"/>
              </a:ext>
            </a:extLst>
          </p:cNvPr>
          <p:cNvGrpSpPr/>
          <p:nvPr/>
        </p:nvGrpSpPr>
        <p:grpSpPr>
          <a:xfrm>
            <a:off x="3170686" y="4414868"/>
            <a:ext cx="914400" cy="608408"/>
            <a:chOff x="5343574" y="4995862"/>
            <a:chExt cx="914400" cy="608408"/>
          </a:xfrm>
        </p:grpSpPr>
        <p:cxnSp>
          <p:nvCxnSpPr>
            <p:cNvPr id="62" name="Straight Connector 37">
              <a:extLst>
                <a:ext uri="{FF2B5EF4-FFF2-40B4-BE49-F238E27FC236}">
                  <a16:creationId xmlns:a16="http://schemas.microsoft.com/office/drawing/2014/main" id="{E62CB4D4-C6D3-41F1-8350-56CB40D0BAF1}"/>
                </a:ext>
              </a:extLst>
            </p:cNvPr>
            <p:cNvCxnSpPr>
              <a:cxnSpLocks noChangeShapeType="1"/>
            </p:cNvCxnSpPr>
            <p:nvPr/>
          </p:nvCxnSpPr>
          <p:spPr bwMode="auto">
            <a:xfrm rot="5400000" flipH="1" flipV="1">
              <a:off x="5785692" y="5088731"/>
              <a:ext cx="338138" cy="152400"/>
            </a:xfrm>
            <a:prstGeom prst="line">
              <a:avLst/>
            </a:prstGeom>
            <a:noFill/>
            <a:ln w="12700" algn="ctr">
              <a:solidFill>
                <a:schemeClr val="tx1">
                  <a:lumMod val="75000"/>
                  <a:lumOff val="25000"/>
                </a:schemeClr>
              </a:solidFill>
              <a:round/>
              <a:headEnd/>
              <a:tailEnd/>
            </a:ln>
          </p:spPr>
        </p:cxnSp>
        <p:sp>
          <p:nvSpPr>
            <p:cNvPr id="63" name="TextBox 38">
              <a:extLst>
                <a:ext uri="{FF2B5EF4-FFF2-40B4-BE49-F238E27FC236}">
                  <a16:creationId xmlns:a16="http://schemas.microsoft.com/office/drawing/2014/main" id="{73016C52-4CAC-4320-A568-C1790DFC78F6}"/>
                </a:ext>
              </a:extLst>
            </p:cNvPr>
            <p:cNvSpPr txBox="1">
              <a:spLocks noChangeArrowheads="1"/>
            </p:cNvSpPr>
            <p:nvPr/>
          </p:nvSpPr>
          <p:spPr bwMode="auto">
            <a:xfrm>
              <a:off x="5343574" y="5266132"/>
              <a:ext cx="914400" cy="338138"/>
            </a:xfrm>
            <a:prstGeom prst="rect">
              <a:avLst/>
            </a:prstGeom>
            <a:noFill/>
            <a:ln w="9525">
              <a:noFill/>
              <a:miter lim="800000"/>
              <a:headEnd/>
              <a:tailEnd/>
            </a:ln>
          </p:spPr>
          <p:txBody>
            <a:bodyPr>
              <a:spAutoFit/>
            </a:bodyPr>
            <a:lstStyle/>
            <a:p>
              <a:pPr algn="ctr"/>
              <a:r>
                <a:rPr lang="en-US" altLang="en-US" sz="1600" dirty="0">
                  <a:solidFill>
                    <a:schemeClr val="tx1">
                      <a:lumMod val="75000"/>
                      <a:lumOff val="25000"/>
                    </a:schemeClr>
                  </a:solidFill>
                  <a:latin typeface="Gill Sans MT" panose="020B0502020104020203" pitchFamily="34" charset="0"/>
                </a:rPr>
                <a:t>&lt;120</a:t>
              </a:r>
              <a:r>
                <a:rPr lang="en-US" altLang="en-US" sz="1600" dirty="0">
                  <a:solidFill>
                    <a:schemeClr val="tx1">
                      <a:lumMod val="75000"/>
                      <a:lumOff val="25000"/>
                    </a:schemeClr>
                  </a:solidFill>
                  <a:latin typeface="Gill Sans MT" panose="020B0502020104020203" pitchFamily="34" charset="0"/>
                  <a:cs typeface="Times New Roman" pitchFamily="18" charset="0"/>
                </a:rPr>
                <a:t>°</a:t>
              </a:r>
              <a:endParaRPr lang="en-US" altLang="en-US" sz="1600" dirty="0">
                <a:solidFill>
                  <a:schemeClr val="tx1">
                    <a:lumMod val="75000"/>
                    <a:lumOff val="25000"/>
                  </a:schemeClr>
                </a:solidFill>
                <a:latin typeface="Gill Sans MT" panose="020B0502020104020203" pitchFamily="34" charset="0"/>
              </a:endParaRPr>
            </a:p>
          </p:txBody>
        </p:sp>
      </p:grpSp>
      <p:grpSp>
        <p:nvGrpSpPr>
          <p:cNvPr id="64" name="Group 63">
            <a:extLst>
              <a:ext uri="{FF2B5EF4-FFF2-40B4-BE49-F238E27FC236}">
                <a16:creationId xmlns:a16="http://schemas.microsoft.com/office/drawing/2014/main" id="{0541B46C-32C3-4C7A-BCE5-50659484A1FB}"/>
              </a:ext>
            </a:extLst>
          </p:cNvPr>
          <p:cNvGrpSpPr/>
          <p:nvPr/>
        </p:nvGrpSpPr>
        <p:grpSpPr>
          <a:xfrm>
            <a:off x="4192987" y="4413993"/>
            <a:ext cx="914400" cy="604534"/>
            <a:chOff x="6592936" y="4995862"/>
            <a:chExt cx="914400" cy="604534"/>
          </a:xfrm>
        </p:grpSpPr>
        <p:cxnSp>
          <p:nvCxnSpPr>
            <p:cNvPr id="65" name="Straight Connector 40">
              <a:extLst>
                <a:ext uri="{FF2B5EF4-FFF2-40B4-BE49-F238E27FC236}">
                  <a16:creationId xmlns:a16="http://schemas.microsoft.com/office/drawing/2014/main" id="{4D985694-0B29-4177-8105-093247A80F60}"/>
                </a:ext>
              </a:extLst>
            </p:cNvPr>
            <p:cNvCxnSpPr>
              <a:cxnSpLocks noChangeShapeType="1"/>
            </p:cNvCxnSpPr>
            <p:nvPr/>
          </p:nvCxnSpPr>
          <p:spPr bwMode="auto">
            <a:xfrm rot="10800000">
              <a:off x="6640561" y="4995862"/>
              <a:ext cx="381000" cy="338138"/>
            </a:xfrm>
            <a:prstGeom prst="line">
              <a:avLst/>
            </a:prstGeom>
            <a:noFill/>
            <a:ln w="12700" algn="ctr">
              <a:solidFill>
                <a:schemeClr val="tx1">
                  <a:lumMod val="75000"/>
                  <a:lumOff val="25000"/>
                </a:schemeClr>
              </a:solidFill>
              <a:round/>
              <a:headEnd/>
              <a:tailEnd/>
            </a:ln>
          </p:spPr>
        </p:cxnSp>
        <p:sp>
          <p:nvSpPr>
            <p:cNvPr id="66" name="TextBox 42">
              <a:extLst>
                <a:ext uri="{FF2B5EF4-FFF2-40B4-BE49-F238E27FC236}">
                  <a16:creationId xmlns:a16="http://schemas.microsoft.com/office/drawing/2014/main" id="{D68C60D4-63BC-4FF3-A7B1-C255CA7B951C}"/>
                </a:ext>
              </a:extLst>
            </p:cNvPr>
            <p:cNvSpPr txBox="1">
              <a:spLocks noChangeArrowheads="1"/>
            </p:cNvSpPr>
            <p:nvPr/>
          </p:nvSpPr>
          <p:spPr bwMode="auto">
            <a:xfrm>
              <a:off x="6592936" y="5262258"/>
              <a:ext cx="914400" cy="338138"/>
            </a:xfrm>
            <a:prstGeom prst="rect">
              <a:avLst/>
            </a:prstGeom>
            <a:noFill/>
            <a:ln w="9525">
              <a:noFill/>
              <a:miter lim="800000"/>
              <a:headEnd/>
              <a:tailEnd/>
            </a:ln>
          </p:spPr>
          <p:txBody>
            <a:bodyPr>
              <a:spAutoFit/>
            </a:bodyPr>
            <a:lstStyle/>
            <a:p>
              <a:pPr algn="ctr"/>
              <a:r>
                <a:rPr lang="en-US" altLang="en-US" sz="1600" dirty="0">
                  <a:solidFill>
                    <a:schemeClr val="tx1">
                      <a:lumMod val="75000"/>
                      <a:lumOff val="25000"/>
                    </a:schemeClr>
                  </a:solidFill>
                  <a:latin typeface="Gill Sans MT" panose="020B0502020104020203" pitchFamily="34" charset="0"/>
                </a:rPr>
                <a:t>&lt;109.5</a:t>
              </a:r>
              <a:r>
                <a:rPr lang="en-US" altLang="en-US" sz="1600" dirty="0">
                  <a:solidFill>
                    <a:schemeClr val="tx1">
                      <a:lumMod val="75000"/>
                      <a:lumOff val="25000"/>
                    </a:schemeClr>
                  </a:solidFill>
                  <a:latin typeface="Gill Sans MT" panose="020B0502020104020203" pitchFamily="34" charset="0"/>
                  <a:cs typeface="Times New Roman" pitchFamily="18" charset="0"/>
                </a:rPr>
                <a:t>°</a:t>
              </a:r>
              <a:endParaRPr lang="en-US" altLang="en-US" sz="1600" dirty="0">
                <a:solidFill>
                  <a:schemeClr val="tx1">
                    <a:lumMod val="75000"/>
                    <a:lumOff val="25000"/>
                  </a:schemeClr>
                </a:solidFill>
                <a:latin typeface="Gill Sans MT" panose="020B0502020104020203" pitchFamily="34" charset="0"/>
              </a:endParaRPr>
            </a:p>
          </p:txBody>
        </p:sp>
      </p:grpSp>
      <p:sp>
        <p:nvSpPr>
          <p:cNvPr id="77" name="Arc 76">
            <a:extLst>
              <a:ext uri="{FF2B5EF4-FFF2-40B4-BE49-F238E27FC236}">
                <a16:creationId xmlns:a16="http://schemas.microsoft.com/office/drawing/2014/main" id="{A4CBCC9F-71AB-4948-9373-896AF60059CA}"/>
              </a:ext>
            </a:extLst>
          </p:cNvPr>
          <p:cNvSpPr/>
          <p:nvPr/>
        </p:nvSpPr>
        <p:spPr bwMode="auto">
          <a:xfrm flipH="1" flipV="1">
            <a:off x="3740849" y="4092224"/>
            <a:ext cx="276320" cy="302599"/>
          </a:xfrm>
          <a:prstGeom prst="arc">
            <a:avLst>
              <a:gd name="adj1" fmla="val 10571156"/>
              <a:gd name="adj2" fmla="val 0"/>
            </a:avLst>
          </a:prstGeom>
          <a:noFill/>
          <a:ln w="12700" cap="flat" cmpd="sng" algn="ctr">
            <a:solidFill>
              <a:schemeClr val="tx1">
                <a:lumMod val="75000"/>
                <a:lumOff val="25000"/>
              </a:schemeClr>
            </a:solidFill>
            <a:prstDash val="solid"/>
            <a:round/>
            <a:headEnd type="triangle" w="med" len="med"/>
            <a:tailEnd type="triangle" w="med" len="med"/>
          </a:ln>
          <a:effectLst/>
        </p:spPr>
        <p:txBody>
          <a:bodyPr/>
          <a:lstStyle/>
          <a:p>
            <a:pPr eaLnBrk="0" hangingPunct="0">
              <a:lnSpc>
                <a:spcPct val="81000"/>
              </a:lnSpc>
              <a:buClr>
                <a:srgbClr val="000000"/>
              </a:buClr>
              <a:buSzPct val="100000"/>
              <a:defRPr/>
            </a:pPr>
            <a:endParaRPr lang="en-US" sz="2400">
              <a:solidFill>
                <a:srgbClr val="FFFFFF"/>
              </a:solidFill>
              <a:latin typeface="Arial"/>
              <a:cs typeface="+mn-cs"/>
            </a:endParaRPr>
          </a:p>
        </p:txBody>
      </p:sp>
      <p:sp>
        <p:nvSpPr>
          <p:cNvPr id="78" name="Arc 77">
            <a:extLst>
              <a:ext uri="{FF2B5EF4-FFF2-40B4-BE49-F238E27FC236}">
                <a16:creationId xmlns:a16="http://schemas.microsoft.com/office/drawing/2014/main" id="{62F297F9-109C-45AB-88E0-7CC8990DCE35}"/>
              </a:ext>
            </a:extLst>
          </p:cNvPr>
          <p:cNvSpPr/>
          <p:nvPr/>
        </p:nvSpPr>
        <p:spPr bwMode="auto">
          <a:xfrm flipH="1" flipV="1">
            <a:off x="4080332" y="4092224"/>
            <a:ext cx="276320" cy="302599"/>
          </a:xfrm>
          <a:prstGeom prst="arc">
            <a:avLst>
              <a:gd name="adj1" fmla="val 10571156"/>
              <a:gd name="adj2" fmla="val 0"/>
            </a:avLst>
          </a:prstGeom>
          <a:noFill/>
          <a:ln w="12700" cap="flat" cmpd="sng" algn="ctr">
            <a:solidFill>
              <a:schemeClr val="tx1">
                <a:lumMod val="75000"/>
                <a:lumOff val="25000"/>
              </a:schemeClr>
            </a:solidFill>
            <a:prstDash val="solid"/>
            <a:round/>
            <a:headEnd type="triangle" w="med" len="med"/>
            <a:tailEnd type="triangle" w="med" len="med"/>
          </a:ln>
          <a:effectLst/>
        </p:spPr>
        <p:txBody>
          <a:bodyPr/>
          <a:lstStyle/>
          <a:p>
            <a:pPr eaLnBrk="0" hangingPunct="0">
              <a:lnSpc>
                <a:spcPct val="81000"/>
              </a:lnSpc>
              <a:buClr>
                <a:srgbClr val="000000"/>
              </a:buClr>
              <a:buSzPct val="100000"/>
              <a:defRPr/>
            </a:pPr>
            <a:endParaRPr lang="en-US" sz="2400">
              <a:solidFill>
                <a:srgbClr val="FFFFFF"/>
              </a:solidFill>
              <a:latin typeface="Arial"/>
              <a:cs typeface="+mn-cs"/>
            </a:endParaRPr>
          </a:p>
        </p:txBody>
      </p:sp>
      <p:sp>
        <p:nvSpPr>
          <p:cNvPr id="79" name="TPQuestion">
            <a:extLst>
              <a:ext uri="{FF2B5EF4-FFF2-40B4-BE49-F238E27FC236}">
                <a16:creationId xmlns:a16="http://schemas.microsoft.com/office/drawing/2014/main" id="{C1FB6744-B324-4656-94E0-AAC56E6E1258}"/>
              </a:ext>
            </a:extLst>
          </p:cNvPr>
          <p:cNvSpPr txBox="1">
            <a:spLocks/>
          </p:cNvSpPr>
          <p:nvPr/>
        </p:nvSpPr>
        <p:spPr>
          <a:xfrm>
            <a:off x="-3" y="5282662"/>
            <a:ext cx="9143999" cy="955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cs typeface="Arial" panose="020B0604020202020204" pitchFamily="34" charset="0"/>
              </a:rPr>
              <a:t>According to the VSEPR theory, the </a:t>
            </a:r>
            <a:r>
              <a:rPr lang="en-US" sz="1800" i="1" dirty="0">
                <a:solidFill>
                  <a:schemeClr val="tx1">
                    <a:lumMod val="75000"/>
                    <a:lumOff val="25000"/>
                  </a:schemeClr>
                </a:solidFill>
                <a:latin typeface="Gill Sans MT" panose="020B0502020104020203" pitchFamily="34" charset="0"/>
                <a:cs typeface="Arial" panose="020B0604020202020204" pitchFamily="34" charset="0"/>
              </a:rPr>
              <a:t>actual</a:t>
            </a:r>
            <a:r>
              <a:rPr lang="en-US" sz="1800" dirty="0">
                <a:solidFill>
                  <a:schemeClr val="tx1">
                    <a:lumMod val="75000"/>
                    <a:lumOff val="25000"/>
                  </a:schemeClr>
                </a:solidFill>
                <a:latin typeface="Gill Sans MT" panose="020B0502020104020203" pitchFamily="34" charset="0"/>
                <a:cs typeface="Arial" panose="020B0604020202020204" pitchFamily="34" charset="0"/>
              </a:rPr>
              <a:t> O–C–O bond angles in the CO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ion are predicted to be:	</a:t>
            </a:r>
          </a:p>
        </p:txBody>
      </p:sp>
    </p:spTree>
    <p:extLst>
      <p:ext uri="{BB962C8B-B14F-4D97-AF65-F5344CB8AC3E}">
        <p14:creationId xmlns:p14="http://schemas.microsoft.com/office/powerpoint/2010/main" val="135436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72</a:t>
            </a:fld>
            <a:endParaRPr lang="en-US" dirty="0">
              <a:solidFill>
                <a:schemeClr val="bg1"/>
              </a:solidFill>
            </a:endParaRPr>
          </a:p>
        </p:txBody>
      </p:sp>
      <p:sp>
        <p:nvSpPr>
          <p:cNvPr id="8" name="Rectangle 2">
            <a:extLst>
              <a:ext uri="{FF2B5EF4-FFF2-40B4-BE49-F238E27FC236}">
                <a16:creationId xmlns:a16="http://schemas.microsoft.com/office/drawing/2014/main" id="{84107D21-D3F1-40A1-89E2-9118EEFADA11}"/>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Geometry and Polarity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9EA31E3E-9395-474D-97DB-E03A49C94032}"/>
              </a:ext>
            </a:extLst>
          </p:cNvPr>
          <p:cNvSpPr txBox="1">
            <a:spLocks noChangeArrowheads="1"/>
          </p:cNvSpPr>
          <p:nvPr/>
        </p:nvSpPr>
        <p:spPr bwMode="auto">
          <a:xfrm>
            <a:off x="1" y="1017886"/>
            <a:ext cx="9143999" cy="923330"/>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rgbClr val="67AEB6"/>
                </a:solidFill>
                <a:latin typeface="Gill Sans MT" panose="020B0502020104020203" pitchFamily="34" charset="0"/>
              </a:rPr>
              <a:t>Molecular polarity</a:t>
            </a:r>
            <a:r>
              <a:rPr lang="en-US" altLang="en-US" b="1" dirty="0">
                <a:solidFill>
                  <a:srgbClr val="67AEB6"/>
                </a:solidFill>
                <a:latin typeface="Gill Sans MT" panose="020B0502020104020203" pitchFamily="34" charset="0"/>
              </a:rPr>
              <a:t> </a:t>
            </a:r>
            <a:r>
              <a:rPr lang="en-US" altLang="en-US" dirty="0">
                <a:solidFill>
                  <a:schemeClr val="tx1">
                    <a:lumMod val="75000"/>
                    <a:lumOff val="25000"/>
                  </a:schemeClr>
                </a:solidFill>
                <a:latin typeface="Gill Sans MT" panose="020B0502020104020203" pitchFamily="34" charset="0"/>
              </a:rPr>
              <a:t>is one of the most important consequences of molecular geometry. </a:t>
            </a:r>
          </a:p>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A bond is polar when the electronegativities of the two atoms are different, this is also true for a diatomic molecule (where the molecule only has the one bond. </a:t>
            </a:r>
          </a:p>
        </p:txBody>
      </p:sp>
      <p:grpSp>
        <p:nvGrpSpPr>
          <p:cNvPr id="37" name="Group 36">
            <a:extLst>
              <a:ext uri="{FF2B5EF4-FFF2-40B4-BE49-F238E27FC236}">
                <a16:creationId xmlns:a16="http://schemas.microsoft.com/office/drawing/2014/main" id="{08D01DAE-410D-4553-9E1F-AA1F0F54B18F}"/>
              </a:ext>
            </a:extLst>
          </p:cNvPr>
          <p:cNvGrpSpPr/>
          <p:nvPr/>
        </p:nvGrpSpPr>
        <p:grpSpPr>
          <a:xfrm>
            <a:off x="1356203" y="2072080"/>
            <a:ext cx="1575031" cy="1218933"/>
            <a:chOff x="978698" y="2450522"/>
            <a:chExt cx="1575031" cy="1218933"/>
          </a:xfrm>
        </p:grpSpPr>
        <p:pic>
          <p:nvPicPr>
            <p:cNvPr id="10" name="Picture 10" descr="F:\McGraw-Hill\Burdge - Atoms First\Images\Chapter06\bur11161_06003.jpg">
              <a:extLst>
                <a:ext uri="{FF2B5EF4-FFF2-40B4-BE49-F238E27FC236}">
                  <a16:creationId xmlns:a16="http://schemas.microsoft.com/office/drawing/2014/main" id="{0E8E66E5-596C-4284-A72B-E4350162722D}"/>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33565" t="9159" r="39910" b="13571"/>
            <a:stretch/>
          </p:blipFill>
          <p:spPr bwMode="auto">
            <a:xfrm>
              <a:off x="978698" y="2450522"/>
              <a:ext cx="1575031" cy="1218933"/>
            </a:xfrm>
            <a:prstGeom prst="rect">
              <a:avLst/>
            </a:prstGeom>
            <a:noFill/>
            <a:ln w="9525">
              <a:noFill/>
              <a:miter lim="800000"/>
              <a:headEnd/>
              <a:tailEnd/>
            </a:ln>
          </p:spPr>
        </p:pic>
        <p:sp>
          <p:nvSpPr>
            <p:cNvPr id="11" name="TextBox 10">
              <a:extLst>
                <a:ext uri="{FF2B5EF4-FFF2-40B4-BE49-F238E27FC236}">
                  <a16:creationId xmlns:a16="http://schemas.microsoft.com/office/drawing/2014/main" id="{6DD32D59-511B-4B18-BE12-756884BD3550}"/>
                </a:ext>
              </a:extLst>
            </p:cNvPr>
            <p:cNvSpPr txBox="1"/>
            <p:nvPr/>
          </p:nvSpPr>
          <p:spPr>
            <a:xfrm>
              <a:off x="1177719" y="2618774"/>
              <a:ext cx="1106393" cy="861774"/>
            </a:xfrm>
            <a:prstGeom prst="rect">
              <a:avLst/>
            </a:prstGeom>
            <a:noFill/>
          </p:spPr>
          <p:txBody>
            <a:bodyPr wrap="none" rtlCol="0">
              <a:spAutoFit/>
            </a:bodyPr>
            <a:lstStyle/>
            <a:p>
              <a:r>
                <a:rPr lang="en-US" sz="5000" b="1" dirty="0">
                  <a:solidFill>
                    <a:schemeClr val="tx1">
                      <a:lumMod val="75000"/>
                      <a:lumOff val="25000"/>
                    </a:schemeClr>
                  </a:solidFill>
                  <a:latin typeface="Gill Sans MT" panose="020B0502020104020203" pitchFamily="34" charset="0"/>
                </a:rPr>
                <a:t>HF</a:t>
              </a:r>
            </a:p>
          </p:txBody>
        </p:sp>
      </p:grpSp>
      <p:sp>
        <p:nvSpPr>
          <p:cNvPr id="7" name="Rectangle 6">
            <a:extLst>
              <a:ext uri="{FF2B5EF4-FFF2-40B4-BE49-F238E27FC236}">
                <a16:creationId xmlns:a16="http://schemas.microsoft.com/office/drawing/2014/main" id="{7D5D2C66-B548-406B-9D67-156AB5335D24}"/>
              </a:ext>
            </a:extLst>
          </p:cNvPr>
          <p:cNvSpPr/>
          <p:nvPr/>
        </p:nvSpPr>
        <p:spPr>
          <a:xfrm>
            <a:off x="-1" y="4101434"/>
            <a:ext cx="9131739" cy="646331"/>
          </a:xfrm>
          <a:prstGeom prst="rect">
            <a:avLst/>
          </a:prstGeom>
        </p:spPr>
        <p:txBody>
          <a:bodyPr wrap="square">
            <a:spAutoFit/>
          </a:bodyPr>
          <a:lstStyle/>
          <a:p>
            <a:r>
              <a:rPr lang="en-US" altLang="en-US" dirty="0">
                <a:solidFill>
                  <a:schemeClr val="tx1">
                    <a:lumMod val="75000"/>
                    <a:lumOff val="25000"/>
                  </a:schemeClr>
                </a:solidFill>
                <a:latin typeface="Gill Sans MT" panose="020B0502020104020203" pitchFamily="34" charset="0"/>
              </a:rPr>
              <a:t>For a molecule made of three or more atoms, it will be polar if you superimpose vectors over polar bonds (pointing toward the atom of higher electronegativity) do NOT sum to zero.</a:t>
            </a:r>
            <a:endParaRPr lang="en-US" dirty="0"/>
          </a:p>
        </p:txBody>
      </p:sp>
      <p:sp>
        <p:nvSpPr>
          <p:cNvPr id="34" name="TextBox 4">
            <a:extLst>
              <a:ext uri="{FF2B5EF4-FFF2-40B4-BE49-F238E27FC236}">
                <a16:creationId xmlns:a16="http://schemas.microsoft.com/office/drawing/2014/main" id="{0B4D3056-C105-48F7-8D94-C8B46CCD10E4}"/>
              </a:ext>
            </a:extLst>
          </p:cNvPr>
          <p:cNvSpPr txBox="1">
            <a:spLocks noChangeArrowheads="1"/>
          </p:cNvSpPr>
          <p:nvPr/>
        </p:nvSpPr>
        <p:spPr bwMode="auto">
          <a:xfrm>
            <a:off x="0" y="3239723"/>
            <a:ext cx="8458200" cy="923330"/>
          </a:xfrm>
          <a:prstGeom prst="rect">
            <a:avLst/>
          </a:prstGeom>
          <a:noFill/>
          <a:ln w="9525">
            <a:noFill/>
            <a:miter lim="800000"/>
            <a:headEnd/>
            <a:tailEnd/>
          </a:ln>
        </p:spPr>
        <p:txBody>
          <a:bodyPr>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polarity of a molecule made up of three or more atoms depends on:	</a:t>
            </a: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	(1)	</a:t>
            </a:r>
            <a:r>
              <a:rPr lang="en-US" altLang="en-US" dirty="0">
                <a:solidFill>
                  <a:schemeClr val="tx1">
                    <a:lumMod val="75000"/>
                    <a:lumOff val="25000"/>
                  </a:schemeClr>
                </a:solidFill>
                <a:latin typeface="Gill Sans MT" panose="020B0502020104020203" pitchFamily="34" charset="0"/>
              </a:rPr>
              <a:t>the polarity of the individual bonds</a:t>
            </a: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	(2)	</a:t>
            </a:r>
            <a:r>
              <a:rPr lang="en-US" altLang="en-US" dirty="0">
                <a:solidFill>
                  <a:schemeClr val="tx1">
                    <a:lumMod val="75000"/>
                    <a:lumOff val="25000"/>
                  </a:schemeClr>
                </a:solidFill>
                <a:latin typeface="Gill Sans MT" panose="020B0502020104020203" pitchFamily="34" charset="0"/>
              </a:rPr>
              <a:t>the molecular geometry</a:t>
            </a:r>
          </a:p>
        </p:txBody>
      </p:sp>
      <p:pic>
        <p:nvPicPr>
          <p:cNvPr id="36" name="Picture 35" descr="A picture containing drawing&#10;&#10;Description automatically generated">
            <a:extLst>
              <a:ext uri="{FF2B5EF4-FFF2-40B4-BE49-F238E27FC236}">
                <a16:creationId xmlns:a16="http://schemas.microsoft.com/office/drawing/2014/main" id="{A32548C2-B4C7-44EE-84A4-BA8928821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317" y="1921829"/>
            <a:ext cx="1720292" cy="1517904"/>
          </a:xfrm>
          <a:prstGeom prst="rect">
            <a:avLst/>
          </a:prstGeom>
        </p:spPr>
      </p:pic>
      <p:pic>
        <p:nvPicPr>
          <p:cNvPr id="39" name="Picture 38" descr="A close up of a logo&#10;&#10;Description automatically generated">
            <a:extLst>
              <a:ext uri="{FF2B5EF4-FFF2-40B4-BE49-F238E27FC236}">
                <a16:creationId xmlns:a16="http://schemas.microsoft.com/office/drawing/2014/main" id="{C4ABC684-4201-4A53-9B63-B84B33989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692" y="1998337"/>
            <a:ext cx="1732823" cy="1520641"/>
          </a:xfrm>
          <a:prstGeom prst="rect">
            <a:avLst/>
          </a:prstGeom>
        </p:spPr>
      </p:pic>
      <p:pic>
        <p:nvPicPr>
          <p:cNvPr id="40" name="Picture 8" descr="F:\McGraw-Hill\Burdge - Atoms First\Images\Chapter07\bur11161_ma07018.jpg">
            <a:extLst>
              <a:ext uri="{FF2B5EF4-FFF2-40B4-BE49-F238E27FC236}">
                <a16:creationId xmlns:a16="http://schemas.microsoft.com/office/drawing/2014/main" id="{4F177189-4C4B-4067-A64D-FD59BD42BDCB}"/>
              </a:ext>
            </a:extLst>
          </p:cNvPr>
          <p:cNvPicPr>
            <a:picLocks noChangeAspect="1" noChangeArrowheads="1"/>
          </p:cNvPicPr>
          <p:nvPr/>
        </p:nvPicPr>
        <p:blipFill>
          <a:blip r:embed="rId5" cstate="print"/>
          <a:srcRect t="6340"/>
          <a:stretch>
            <a:fillRect/>
          </a:stretch>
        </p:blipFill>
        <p:spPr bwMode="auto">
          <a:xfrm>
            <a:off x="2400861" y="5060890"/>
            <a:ext cx="4534424" cy="1738437"/>
          </a:xfrm>
          <a:prstGeom prst="rect">
            <a:avLst/>
          </a:prstGeom>
          <a:noFill/>
          <a:ln w="9525">
            <a:noFill/>
            <a:miter lim="800000"/>
            <a:headEnd/>
            <a:tailEnd/>
          </a:ln>
        </p:spPr>
      </p:pic>
      <p:sp>
        <p:nvSpPr>
          <p:cNvPr id="41" name="TextBox 4">
            <a:extLst>
              <a:ext uri="{FF2B5EF4-FFF2-40B4-BE49-F238E27FC236}">
                <a16:creationId xmlns:a16="http://schemas.microsoft.com/office/drawing/2014/main" id="{E334B43B-D1B5-4D13-936C-B845EC055475}"/>
              </a:ext>
            </a:extLst>
          </p:cNvPr>
          <p:cNvSpPr txBox="1">
            <a:spLocks noChangeArrowheads="1"/>
          </p:cNvSpPr>
          <p:nvPr/>
        </p:nvSpPr>
        <p:spPr bwMode="auto">
          <a:xfrm>
            <a:off x="0" y="5378449"/>
            <a:ext cx="2266538" cy="923330"/>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a:t>
            </a:r>
            <a:r>
              <a:rPr lang="en-US" altLang="en-US" dirty="0">
                <a:solidFill>
                  <a:srgbClr val="67AEB6"/>
                </a:solidFill>
                <a:latin typeface="Gill Sans MT" panose="020B0502020104020203" pitchFamily="34" charset="0"/>
              </a:rPr>
              <a:t>bonds</a:t>
            </a:r>
            <a:r>
              <a:rPr lang="en-US" altLang="en-US" dirty="0">
                <a:solidFill>
                  <a:schemeClr val="tx1">
                    <a:lumMod val="75000"/>
                    <a:lumOff val="25000"/>
                  </a:schemeClr>
                </a:solidFill>
                <a:latin typeface="Gill Sans MT" panose="020B0502020104020203" pitchFamily="34" charset="0"/>
              </a:rPr>
              <a:t> in CO</a:t>
            </a:r>
            <a:r>
              <a:rPr lang="en-US" altLang="en-US" baseline="-25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 are </a:t>
            </a:r>
            <a:r>
              <a:rPr lang="en-US" altLang="en-US" dirty="0">
                <a:solidFill>
                  <a:srgbClr val="67AEB6"/>
                </a:solidFill>
                <a:latin typeface="Gill Sans MT" panose="020B0502020104020203" pitchFamily="34" charset="0"/>
              </a:rPr>
              <a:t>polar</a:t>
            </a:r>
            <a:r>
              <a:rPr lang="en-US" altLang="en-US" dirty="0">
                <a:solidFill>
                  <a:schemeClr val="tx1">
                    <a:lumMod val="75000"/>
                    <a:lumOff val="25000"/>
                  </a:schemeClr>
                </a:solidFill>
                <a:latin typeface="Gill Sans MT" panose="020B0502020104020203" pitchFamily="34" charset="0"/>
              </a:rPr>
              <a:t> but the </a:t>
            </a:r>
            <a:r>
              <a:rPr lang="en-US" altLang="en-US" dirty="0">
                <a:solidFill>
                  <a:srgbClr val="E47588"/>
                </a:solidFill>
                <a:latin typeface="Gill Sans MT" panose="020B0502020104020203" pitchFamily="34" charset="0"/>
              </a:rPr>
              <a:t>molecule</a:t>
            </a:r>
            <a:r>
              <a:rPr lang="en-US" altLang="en-US" dirty="0">
                <a:solidFill>
                  <a:schemeClr val="tx1">
                    <a:lumMod val="75000"/>
                    <a:lumOff val="25000"/>
                  </a:schemeClr>
                </a:solidFill>
                <a:latin typeface="Gill Sans MT" panose="020B0502020104020203" pitchFamily="34" charset="0"/>
              </a:rPr>
              <a:t> is </a:t>
            </a:r>
            <a:r>
              <a:rPr lang="en-US" altLang="en-US" dirty="0">
                <a:solidFill>
                  <a:srgbClr val="E47588"/>
                </a:solidFill>
                <a:latin typeface="Gill Sans MT" panose="020B0502020104020203" pitchFamily="34" charset="0"/>
              </a:rPr>
              <a:t>nonpolar</a:t>
            </a:r>
            <a:r>
              <a:rPr lang="en-US" altLang="en-US" dirty="0">
                <a:solidFill>
                  <a:schemeClr val="tx1">
                    <a:lumMod val="75000"/>
                    <a:lumOff val="25000"/>
                  </a:schemeClr>
                </a:solidFill>
                <a:latin typeface="Gill Sans MT" panose="020B0502020104020203" pitchFamily="34" charset="0"/>
              </a:rPr>
              <a:t>.</a:t>
            </a:r>
          </a:p>
        </p:txBody>
      </p:sp>
      <p:sp>
        <p:nvSpPr>
          <p:cNvPr id="42" name="TextBox 4">
            <a:extLst>
              <a:ext uri="{FF2B5EF4-FFF2-40B4-BE49-F238E27FC236}">
                <a16:creationId xmlns:a16="http://schemas.microsoft.com/office/drawing/2014/main" id="{9BA8FB1F-80BD-4FB2-B787-26ACADF062D5}"/>
              </a:ext>
            </a:extLst>
          </p:cNvPr>
          <p:cNvSpPr txBox="1">
            <a:spLocks noChangeArrowheads="1"/>
          </p:cNvSpPr>
          <p:nvPr/>
        </p:nvSpPr>
        <p:spPr bwMode="auto">
          <a:xfrm>
            <a:off x="2417544" y="4733307"/>
            <a:ext cx="3124200" cy="369332"/>
          </a:xfrm>
          <a:prstGeom prst="rect">
            <a:avLst/>
          </a:prstGeom>
          <a:noFill/>
          <a:ln w="9525">
            <a:noFill/>
            <a:miter lim="800000"/>
            <a:headEnd/>
            <a:tailEnd/>
          </a:ln>
        </p:spPr>
        <p:txBody>
          <a:bodyPr>
            <a:spAutoFit/>
          </a:bodyPr>
          <a:lstStyle/>
          <a:p>
            <a:pPr algn="ctr" eaLnBrk="0" hangingPunct="0">
              <a:buClr>
                <a:srgbClr val="000000"/>
              </a:buClr>
              <a:buSzPct val="100000"/>
            </a:pPr>
            <a:r>
              <a:rPr lang="en-US" altLang="en-US">
                <a:solidFill>
                  <a:schemeClr val="tx1">
                    <a:lumMod val="75000"/>
                    <a:lumOff val="25000"/>
                  </a:schemeClr>
                </a:solidFill>
                <a:latin typeface="Gill Sans MT" panose="020B0502020104020203" pitchFamily="34" charset="0"/>
              </a:rPr>
              <a:t>Carbon dioxide, CO</a:t>
            </a:r>
            <a:r>
              <a:rPr lang="en-US" altLang="en-US" baseline="-25000">
                <a:solidFill>
                  <a:schemeClr val="tx1">
                    <a:lumMod val="75000"/>
                    <a:lumOff val="25000"/>
                  </a:schemeClr>
                </a:solidFill>
                <a:latin typeface="Gill Sans MT" panose="020B0502020104020203" pitchFamily="34" charset="0"/>
              </a:rPr>
              <a:t>2</a:t>
            </a:r>
          </a:p>
        </p:txBody>
      </p:sp>
    </p:spTree>
    <p:extLst>
      <p:ext uri="{BB962C8B-B14F-4D97-AF65-F5344CB8AC3E}">
        <p14:creationId xmlns:p14="http://schemas.microsoft.com/office/powerpoint/2010/main" val="3476899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F:\McGraw-Hill\Burdge - Atoms First\Images\Chapter07\bur11161_ma07019.jpg">
            <a:extLst>
              <a:ext uri="{FF2B5EF4-FFF2-40B4-BE49-F238E27FC236}">
                <a16:creationId xmlns:a16="http://schemas.microsoft.com/office/drawing/2014/main" id="{42BCEF98-EF60-4564-92B8-E8199D24EABF}"/>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t="6789" r="73391"/>
          <a:stretch/>
        </p:blipFill>
        <p:spPr bwMode="auto">
          <a:xfrm>
            <a:off x="180322" y="2998579"/>
            <a:ext cx="1254778" cy="1941243"/>
          </a:xfrm>
          <a:prstGeom prst="rect">
            <a:avLst/>
          </a:prstGeom>
          <a:noFill/>
          <a:ln w="9525">
            <a:noFill/>
            <a:miter lim="800000"/>
            <a:headEnd/>
            <a:tailEnd/>
          </a:ln>
        </p:spPr>
      </p:pic>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73</a:t>
            </a:fld>
            <a:endParaRPr lang="en-US" dirty="0">
              <a:solidFill>
                <a:schemeClr val="bg1"/>
              </a:solidFill>
            </a:endParaRPr>
          </a:p>
        </p:txBody>
      </p:sp>
      <p:sp>
        <p:nvSpPr>
          <p:cNvPr id="8" name="Rectangle 2">
            <a:extLst>
              <a:ext uri="{FF2B5EF4-FFF2-40B4-BE49-F238E27FC236}">
                <a16:creationId xmlns:a16="http://schemas.microsoft.com/office/drawing/2014/main" id="{C00BB9E5-5F51-4DAC-9F7E-D1AA00679AE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Geometry and Polarity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B77C58E6-9501-4C48-BF27-C2D05C7BD953}"/>
              </a:ext>
            </a:extLst>
          </p:cNvPr>
          <p:cNvSpPr/>
          <p:nvPr/>
        </p:nvSpPr>
        <p:spPr>
          <a:xfrm>
            <a:off x="0" y="1924240"/>
            <a:ext cx="9131739" cy="646331"/>
          </a:xfrm>
          <a:prstGeom prst="rect">
            <a:avLst/>
          </a:prstGeom>
        </p:spPr>
        <p:txBody>
          <a:bodyPr wrap="square">
            <a:spAutoFit/>
          </a:bodyPr>
          <a:lstStyle/>
          <a:p>
            <a:r>
              <a:rPr lang="en-US" altLang="en-US" dirty="0">
                <a:solidFill>
                  <a:schemeClr val="tx1">
                    <a:lumMod val="75000"/>
                    <a:lumOff val="25000"/>
                  </a:schemeClr>
                </a:solidFill>
                <a:latin typeface="Gill Sans MT" panose="020B0502020104020203" pitchFamily="34" charset="0"/>
              </a:rPr>
              <a:t>For a molecule made of three or more atoms, it will be polar if you superimpose vectors over polar bonds (pointing toward the atom of higher electronegativity) do NOT sum to zero.</a:t>
            </a:r>
            <a:endParaRPr lang="en-US" dirty="0"/>
          </a:p>
        </p:txBody>
      </p:sp>
      <p:sp>
        <p:nvSpPr>
          <p:cNvPr id="10" name="TextBox 4">
            <a:extLst>
              <a:ext uri="{FF2B5EF4-FFF2-40B4-BE49-F238E27FC236}">
                <a16:creationId xmlns:a16="http://schemas.microsoft.com/office/drawing/2014/main" id="{5AFA1D37-7047-4608-8527-FF44C3F6FCEF}"/>
              </a:ext>
            </a:extLst>
          </p:cNvPr>
          <p:cNvSpPr txBox="1">
            <a:spLocks noChangeArrowheads="1"/>
          </p:cNvSpPr>
          <p:nvPr/>
        </p:nvSpPr>
        <p:spPr bwMode="auto">
          <a:xfrm>
            <a:off x="1" y="1062529"/>
            <a:ext cx="8458200" cy="923330"/>
          </a:xfrm>
          <a:prstGeom prst="rect">
            <a:avLst/>
          </a:prstGeom>
          <a:noFill/>
          <a:ln w="9525">
            <a:noFill/>
            <a:miter lim="800000"/>
            <a:headEnd/>
            <a:tailEnd/>
          </a:ln>
        </p:spPr>
        <p:txBody>
          <a:bodyPr>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polarity of a molecule made up of three or more atoms depends on:	</a:t>
            </a: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	(1)	</a:t>
            </a:r>
            <a:r>
              <a:rPr lang="en-US" altLang="en-US" dirty="0">
                <a:solidFill>
                  <a:schemeClr val="tx1">
                    <a:lumMod val="75000"/>
                    <a:lumOff val="25000"/>
                  </a:schemeClr>
                </a:solidFill>
                <a:latin typeface="Gill Sans MT" panose="020B0502020104020203" pitchFamily="34" charset="0"/>
              </a:rPr>
              <a:t>the polarity of the individual bonds</a:t>
            </a: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	(2)	</a:t>
            </a:r>
            <a:r>
              <a:rPr lang="en-US" altLang="en-US" dirty="0">
                <a:solidFill>
                  <a:schemeClr val="tx1">
                    <a:lumMod val="75000"/>
                    <a:lumOff val="25000"/>
                  </a:schemeClr>
                </a:solidFill>
                <a:latin typeface="Gill Sans MT" panose="020B0502020104020203" pitchFamily="34" charset="0"/>
              </a:rPr>
              <a:t>the molecular geometry</a:t>
            </a:r>
          </a:p>
        </p:txBody>
      </p:sp>
      <p:sp>
        <p:nvSpPr>
          <p:cNvPr id="13" name="TextBox 4">
            <a:extLst>
              <a:ext uri="{FF2B5EF4-FFF2-40B4-BE49-F238E27FC236}">
                <a16:creationId xmlns:a16="http://schemas.microsoft.com/office/drawing/2014/main" id="{C76AEE22-27E2-4216-81CB-235D5FF56E98}"/>
              </a:ext>
            </a:extLst>
          </p:cNvPr>
          <p:cNvSpPr txBox="1">
            <a:spLocks noChangeArrowheads="1"/>
          </p:cNvSpPr>
          <p:nvPr/>
        </p:nvSpPr>
        <p:spPr bwMode="auto">
          <a:xfrm>
            <a:off x="0" y="4906943"/>
            <a:ext cx="4229101"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a:t>
            </a:r>
            <a:r>
              <a:rPr lang="en-US" altLang="en-US" dirty="0">
                <a:solidFill>
                  <a:srgbClr val="67AEB6"/>
                </a:solidFill>
                <a:latin typeface="Gill Sans MT" panose="020B0502020104020203" pitchFamily="34" charset="0"/>
              </a:rPr>
              <a:t>bonds</a:t>
            </a:r>
            <a:r>
              <a:rPr lang="en-US" altLang="en-US" dirty="0">
                <a:solidFill>
                  <a:schemeClr val="tx1">
                    <a:lumMod val="75000"/>
                    <a:lumOff val="25000"/>
                  </a:schemeClr>
                </a:solidFill>
                <a:latin typeface="Gill Sans MT" panose="020B0502020104020203" pitchFamily="34" charset="0"/>
              </a:rPr>
              <a:t> in H</a:t>
            </a:r>
            <a:r>
              <a:rPr lang="en-US" altLang="en-US" baseline="-25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O are </a:t>
            </a:r>
            <a:r>
              <a:rPr lang="en-US" altLang="en-US" dirty="0">
                <a:solidFill>
                  <a:srgbClr val="67AEB6"/>
                </a:solidFill>
                <a:latin typeface="Gill Sans MT" panose="020B0502020104020203" pitchFamily="34" charset="0"/>
              </a:rPr>
              <a:t>polar</a:t>
            </a:r>
            <a:r>
              <a:rPr lang="en-US" altLang="en-US" dirty="0">
                <a:solidFill>
                  <a:schemeClr val="tx1">
                    <a:lumMod val="75000"/>
                    <a:lumOff val="25000"/>
                  </a:schemeClr>
                </a:solidFill>
                <a:latin typeface="Gill Sans MT" panose="020B0502020104020203" pitchFamily="34" charset="0"/>
              </a:rPr>
              <a:t> and the </a:t>
            </a:r>
            <a:r>
              <a:rPr lang="en-US" altLang="en-US" dirty="0">
                <a:solidFill>
                  <a:srgbClr val="E47588"/>
                </a:solidFill>
                <a:latin typeface="Gill Sans MT" panose="020B0502020104020203" pitchFamily="34" charset="0"/>
              </a:rPr>
              <a:t>molecule</a:t>
            </a:r>
            <a:r>
              <a:rPr lang="en-US" altLang="en-US" dirty="0">
                <a:solidFill>
                  <a:schemeClr val="tx1">
                    <a:lumMod val="75000"/>
                    <a:lumOff val="25000"/>
                  </a:schemeClr>
                </a:solidFill>
                <a:latin typeface="Gill Sans MT" panose="020B0502020104020203" pitchFamily="34" charset="0"/>
              </a:rPr>
              <a:t> is </a:t>
            </a:r>
            <a:r>
              <a:rPr lang="en-US" altLang="en-US" dirty="0">
                <a:solidFill>
                  <a:srgbClr val="E47588"/>
                </a:solidFill>
                <a:latin typeface="Gill Sans MT" panose="020B0502020104020203" pitchFamily="34" charset="0"/>
              </a:rPr>
              <a:t>polar</a:t>
            </a:r>
            <a:r>
              <a:rPr lang="en-US" altLang="en-US" dirty="0">
                <a:solidFill>
                  <a:schemeClr val="tx1">
                    <a:lumMod val="75000"/>
                    <a:lumOff val="25000"/>
                  </a:schemeClr>
                </a:solidFill>
                <a:latin typeface="Gill Sans MT" panose="020B0502020104020203" pitchFamily="34" charset="0"/>
              </a:rPr>
              <a:t>.</a:t>
            </a:r>
          </a:p>
        </p:txBody>
      </p:sp>
      <p:sp>
        <p:nvSpPr>
          <p:cNvPr id="14" name="TextBox 4">
            <a:extLst>
              <a:ext uri="{FF2B5EF4-FFF2-40B4-BE49-F238E27FC236}">
                <a16:creationId xmlns:a16="http://schemas.microsoft.com/office/drawing/2014/main" id="{6C24C190-FB3F-4145-B7F8-AAC5A34FEB0E}"/>
              </a:ext>
            </a:extLst>
          </p:cNvPr>
          <p:cNvSpPr txBox="1">
            <a:spLocks noChangeArrowheads="1"/>
          </p:cNvSpPr>
          <p:nvPr/>
        </p:nvSpPr>
        <p:spPr bwMode="auto">
          <a:xfrm>
            <a:off x="90161" y="3110689"/>
            <a:ext cx="1435100" cy="369332"/>
          </a:xfrm>
          <a:prstGeom prst="rect">
            <a:avLst/>
          </a:prstGeom>
          <a:noFill/>
          <a:ln w="9525">
            <a:noFill/>
            <a:miter lim="800000"/>
            <a:headEnd/>
            <a:tailEnd/>
          </a:ln>
        </p:spPr>
        <p:txBody>
          <a:bodyPr wrap="square">
            <a:spAutoFit/>
          </a:bodyPr>
          <a:lstStyle/>
          <a:p>
            <a:pPr algn="ct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Water, H</a:t>
            </a:r>
            <a:r>
              <a:rPr lang="en-US" altLang="en-US" baseline="-25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O</a:t>
            </a:r>
            <a:endParaRPr lang="en-US" altLang="en-US" baseline="-25000" dirty="0">
              <a:solidFill>
                <a:schemeClr val="tx1">
                  <a:lumMod val="75000"/>
                  <a:lumOff val="25000"/>
                </a:schemeClr>
              </a:solidFill>
              <a:latin typeface="Gill Sans MT" panose="020B0502020104020203" pitchFamily="34" charset="0"/>
            </a:endParaRPr>
          </a:p>
        </p:txBody>
      </p:sp>
      <p:pic>
        <p:nvPicPr>
          <p:cNvPr id="16" name="Picture 2" descr="F:\McGraw-Hill\Burdge - Atoms First\Images\Chapter07\bur11161_ma07020.jpg">
            <a:extLst>
              <a:ext uri="{FF2B5EF4-FFF2-40B4-BE49-F238E27FC236}">
                <a16:creationId xmlns:a16="http://schemas.microsoft.com/office/drawing/2014/main" id="{33A94EA6-BCA7-4032-8143-C5015EF83158}"/>
              </a:ext>
            </a:extLst>
          </p:cNvPr>
          <p:cNvPicPr>
            <a:picLocks noChangeAspect="1" noChangeArrowheads="1"/>
          </p:cNvPicPr>
          <p:nvPr/>
        </p:nvPicPr>
        <p:blipFill rotWithShape="1">
          <a:blip r:embed="rId3" cstate="print"/>
          <a:srcRect l="37694" t="6256"/>
          <a:stretch/>
        </p:blipFill>
        <p:spPr bwMode="auto">
          <a:xfrm>
            <a:off x="6146802" y="3142730"/>
            <a:ext cx="2793819" cy="1764213"/>
          </a:xfrm>
          <a:prstGeom prst="rect">
            <a:avLst/>
          </a:prstGeom>
          <a:noFill/>
          <a:ln w="9525">
            <a:noFill/>
            <a:miter lim="800000"/>
            <a:headEnd/>
            <a:tailEnd/>
          </a:ln>
        </p:spPr>
      </p:pic>
      <p:sp>
        <p:nvSpPr>
          <p:cNvPr id="17" name="TextBox 4">
            <a:extLst>
              <a:ext uri="{FF2B5EF4-FFF2-40B4-BE49-F238E27FC236}">
                <a16:creationId xmlns:a16="http://schemas.microsoft.com/office/drawing/2014/main" id="{F217AF29-053F-4206-9A69-70373846007F}"/>
              </a:ext>
            </a:extLst>
          </p:cNvPr>
          <p:cNvSpPr txBox="1">
            <a:spLocks noChangeArrowheads="1"/>
          </p:cNvSpPr>
          <p:nvPr/>
        </p:nvSpPr>
        <p:spPr bwMode="auto">
          <a:xfrm>
            <a:off x="3951852" y="3110689"/>
            <a:ext cx="3124200" cy="369332"/>
          </a:xfrm>
          <a:prstGeom prst="rect">
            <a:avLst/>
          </a:prstGeom>
          <a:noFill/>
          <a:ln w="9525">
            <a:noFill/>
            <a:miter lim="800000"/>
            <a:headEnd/>
            <a:tailEnd/>
          </a:ln>
        </p:spPr>
        <p:txBody>
          <a:bodyPr>
            <a:spAutoFit/>
          </a:bodyPr>
          <a:lstStyle/>
          <a:p>
            <a:pPr algn="ct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Boron trifluoride, BF</a:t>
            </a:r>
            <a:r>
              <a:rPr lang="en-US" altLang="en-US" baseline="-25000" dirty="0">
                <a:solidFill>
                  <a:schemeClr val="tx1">
                    <a:lumMod val="75000"/>
                    <a:lumOff val="25000"/>
                  </a:schemeClr>
                </a:solidFill>
                <a:latin typeface="Gill Sans MT" panose="020B0502020104020203" pitchFamily="34" charset="0"/>
              </a:rPr>
              <a:t>3</a:t>
            </a:r>
          </a:p>
        </p:txBody>
      </p:sp>
      <p:pic>
        <p:nvPicPr>
          <p:cNvPr id="18" name="Picture 2" descr="F:\McGraw-Hill\Burdge - Atoms First\Images\Chapter07\bur11161_ma07020.jpg">
            <a:extLst>
              <a:ext uri="{FF2B5EF4-FFF2-40B4-BE49-F238E27FC236}">
                <a16:creationId xmlns:a16="http://schemas.microsoft.com/office/drawing/2014/main" id="{83B113A9-8EDF-482B-B547-9A90F5F44F9E}"/>
              </a:ext>
            </a:extLst>
          </p:cNvPr>
          <p:cNvPicPr>
            <a:picLocks noChangeAspect="1" noChangeArrowheads="1"/>
          </p:cNvPicPr>
          <p:nvPr/>
        </p:nvPicPr>
        <p:blipFill rotWithShape="1">
          <a:blip r:embed="rId3" cstate="print"/>
          <a:srcRect t="6256" r="66410"/>
          <a:stretch/>
        </p:blipFill>
        <p:spPr bwMode="auto">
          <a:xfrm>
            <a:off x="4861951" y="3425336"/>
            <a:ext cx="1506177" cy="1764213"/>
          </a:xfrm>
          <a:prstGeom prst="rect">
            <a:avLst/>
          </a:prstGeom>
          <a:noFill/>
          <a:ln w="9525">
            <a:noFill/>
            <a:miter lim="800000"/>
            <a:headEnd/>
            <a:tailEnd/>
          </a:ln>
        </p:spPr>
      </p:pic>
      <p:pic>
        <p:nvPicPr>
          <p:cNvPr id="11" name="Picture 2" descr="F:\McGraw-Hill\Burdge - Atoms First\Images\Chapter07\bur11161_ma07019.jpg">
            <a:extLst>
              <a:ext uri="{FF2B5EF4-FFF2-40B4-BE49-F238E27FC236}">
                <a16:creationId xmlns:a16="http://schemas.microsoft.com/office/drawing/2014/main" id="{FE2F5F25-9FEC-4B57-A1CD-A14A3C24A673}"/>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28279" t="6789"/>
          <a:stretch/>
        </p:blipFill>
        <p:spPr bwMode="auto">
          <a:xfrm>
            <a:off x="1180232" y="3204536"/>
            <a:ext cx="3048869" cy="1749989"/>
          </a:xfrm>
          <a:prstGeom prst="rect">
            <a:avLst/>
          </a:prstGeom>
          <a:noFill/>
          <a:ln w="9525">
            <a:noFill/>
            <a:miter lim="800000"/>
            <a:headEnd/>
            <a:tailEnd/>
          </a:ln>
        </p:spPr>
      </p:pic>
      <p:sp>
        <p:nvSpPr>
          <p:cNvPr id="19" name="TextBox 4">
            <a:extLst>
              <a:ext uri="{FF2B5EF4-FFF2-40B4-BE49-F238E27FC236}">
                <a16:creationId xmlns:a16="http://schemas.microsoft.com/office/drawing/2014/main" id="{47F351A0-6F17-45DC-8762-868FA28F94B8}"/>
              </a:ext>
            </a:extLst>
          </p:cNvPr>
          <p:cNvSpPr txBox="1">
            <a:spLocks noChangeArrowheads="1"/>
          </p:cNvSpPr>
          <p:nvPr/>
        </p:nvSpPr>
        <p:spPr bwMode="auto">
          <a:xfrm>
            <a:off x="4572000" y="4864466"/>
            <a:ext cx="3987800"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a:t>
            </a:r>
            <a:r>
              <a:rPr lang="en-US" altLang="en-US" dirty="0">
                <a:solidFill>
                  <a:srgbClr val="67AEB6"/>
                </a:solidFill>
                <a:latin typeface="Gill Sans MT" panose="020B0502020104020203" pitchFamily="34" charset="0"/>
              </a:rPr>
              <a:t>bonds</a:t>
            </a:r>
            <a:r>
              <a:rPr lang="en-US" altLang="en-US" dirty="0">
                <a:solidFill>
                  <a:schemeClr val="tx1">
                    <a:lumMod val="75000"/>
                    <a:lumOff val="25000"/>
                  </a:schemeClr>
                </a:solidFill>
                <a:latin typeface="Gill Sans MT" panose="020B0502020104020203" pitchFamily="34" charset="0"/>
              </a:rPr>
              <a:t> in BF</a:t>
            </a:r>
            <a:r>
              <a:rPr lang="en-US" altLang="en-US" baseline="-25000" dirty="0">
                <a:solidFill>
                  <a:schemeClr val="tx1">
                    <a:lumMod val="75000"/>
                    <a:lumOff val="25000"/>
                  </a:schemeClr>
                </a:solidFill>
                <a:latin typeface="Gill Sans MT" panose="020B0502020104020203" pitchFamily="34" charset="0"/>
              </a:rPr>
              <a:t>3</a:t>
            </a:r>
            <a:r>
              <a:rPr lang="en-US" altLang="en-US" dirty="0">
                <a:solidFill>
                  <a:schemeClr val="tx1">
                    <a:lumMod val="75000"/>
                    <a:lumOff val="25000"/>
                  </a:schemeClr>
                </a:solidFill>
                <a:latin typeface="Gill Sans MT" panose="020B0502020104020203" pitchFamily="34" charset="0"/>
              </a:rPr>
              <a:t> are </a:t>
            </a:r>
            <a:r>
              <a:rPr lang="en-US" altLang="en-US" dirty="0">
                <a:solidFill>
                  <a:srgbClr val="67AEB6"/>
                </a:solidFill>
                <a:latin typeface="Gill Sans MT" panose="020B0502020104020203" pitchFamily="34" charset="0"/>
              </a:rPr>
              <a:t>polar</a:t>
            </a:r>
            <a:r>
              <a:rPr lang="en-US" altLang="en-US" dirty="0">
                <a:solidFill>
                  <a:schemeClr val="tx1">
                    <a:lumMod val="75000"/>
                    <a:lumOff val="25000"/>
                  </a:schemeClr>
                </a:solidFill>
                <a:latin typeface="Gill Sans MT" panose="020B0502020104020203" pitchFamily="34" charset="0"/>
              </a:rPr>
              <a:t> but the </a:t>
            </a:r>
            <a:r>
              <a:rPr lang="en-US" altLang="en-US" dirty="0">
                <a:solidFill>
                  <a:srgbClr val="E47588"/>
                </a:solidFill>
                <a:latin typeface="Gill Sans MT" panose="020B0502020104020203" pitchFamily="34" charset="0"/>
              </a:rPr>
              <a:t>molecule</a:t>
            </a:r>
            <a:r>
              <a:rPr lang="en-US" altLang="en-US" dirty="0">
                <a:solidFill>
                  <a:schemeClr val="tx1">
                    <a:lumMod val="75000"/>
                    <a:lumOff val="25000"/>
                  </a:schemeClr>
                </a:solidFill>
                <a:latin typeface="Gill Sans MT" panose="020B0502020104020203" pitchFamily="34" charset="0"/>
              </a:rPr>
              <a:t> is </a:t>
            </a:r>
            <a:r>
              <a:rPr lang="en-US" altLang="en-US" dirty="0">
                <a:solidFill>
                  <a:srgbClr val="E47588"/>
                </a:solidFill>
                <a:latin typeface="Gill Sans MT" panose="020B0502020104020203" pitchFamily="34" charset="0"/>
              </a:rPr>
              <a:t>nonpolar</a:t>
            </a:r>
            <a:r>
              <a:rPr lang="en-US" altLang="en-US" dirty="0">
                <a:solidFill>
                  <a:schemeClr val="tx1">
                    <a:lumMod val="75000"/>
                    <a:lumOff val="25000"/>
                  </a:schemeClr>
                </a:solidFill>
                <a:latin typeface="Gill Sans MT" panose="020B0502020104020203" pitchFamily="34" charset="0"/>
              </a:rPr>
              <a:t>.</a:t>
            </a:r>
          </a:p>
        </p:txBody>
      </p:sp>
    </p:spTree>
    <p:extLst>
      <p:ext uri="{BB962C8B-B14F-4D97-AF65-F5344CB8AC3E}">
        <p14:creationId xmlns:p14="http://schemas.microsoft.com/office/powerpoint/2010/main" val="289942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74</a:t>
            </a:fld>
            <a:endParaRPr lang="en-US" dirty="0">
              <a:solidFill>
                <a:schemeClr val="bg1"/>
              </a:solidFill>
            </a:endParaRPr>
          </a:p>
        </p:txBody>
      </p:sp>
      <p:sp>
        <p:nvSpPr>
          <p:cNvPr id="8" name="Rectangle 2">
            <a:extLst>
              <a:ext uri="{FF2B5EF4-FFF2-40B4-BE49-F238E27FC236}">
                <a16:creationId xmlns:a16="http://schemas.microsoft.com/office/drawing/2014/main" id="{80359DCA-BDBC-4E3B-AEA4-798829F64025}"/>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Geometry and Polarity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4C18FB4C-FCBF-4945-AAEC-5148ADF910D6}"/>
              </a:ext>
            </a:extLst>
          </p:cNvPr>
          <p:cNvSpPr/>
          <p:nvPr/>
        </p:nvSpPr>
        <p:spPr>
          <a:xfrm>
            <a:off x="0" y="1924240"/>
            <a:ext cx="9131739" cy="646331"/>
          </a:xfrm>
          <a:prstGeom prst="rect">
            <a:avLst/>
          </a:prstGeom>
        </p:spPr>
        <p:txBody>
          <a:bodyPr wrap="square">
            <a:spAutoFit/>
          </a:bodyPr>
          <a:lstStyle/>
          <a:p>
            <a:r>
              <a:rPr lang="en-US" altLang="en-US" dirty="0">
                <a:solidFill>
                  <a:schemeClr val="tx1">
                    <a:lumMod val="75000"/>
                    <a:lumOff val="25000"/>
                  </a:schemeClr>
                </a:solidFill>
                <a:latin typeface="Gill Sans MT" panose="020B0502020104020203" pitchFamily="34" charset="0"/>
              </a:rPr>
              <a:t>For a molecule made of three or more atoms, it will be polar if you superimpose vectors over polar bonds (pointing toward the atom of higher electronegativity) do NOT sum to zero.</a:t>
            </a:r>
            <a:endParaRPr lang="en-US" dirty="0"/>
          </a:p>
        </p:txBody>
      </p:sp>
      <p:sp>
        <p:nvSpPr>
          <p:cNvPr id="10" name="TextBox 4">
            <a:extLst>
              <a:ext uri="{FF2B5EF4-FFF2-40B4-BE49-F238E27FC236}">
                <a16:creationId xmlns:a16="http://schemas.microsoft.com/office/drawing/2014/main" id="{6E107EE1-0250-479B-BB9D-F727920AEA7F}"/>
              </a:ext>
            </a:extLst>
          </p:cNvPr>
          <p:cNvSpPr txBox="1">
            <a:spLocks noChangeArrowheads="1"/>
          </p:cNvSpPr>
          <p:nvPr/>
        </p:nvSpPr>
        <p:spPr bwMode="auto">
          <a:xfrm>
            <a:off x="1" y="1062529"/>
            <a:ext cx="8458200" cy="923330"/>
          </a:xfrm>
          <a:prstGeom prst="rect">
            <a:avLst/>
          </a:prstGeom>
          <a:noFill/>
          <a:ln w="9525">
            <a:noFill/>
            <a:miter lim="800000"/>
            <a:headEnd/>
            <a:tailEnd/>
          </a:ln>
        </p:spPr>
        <p:txBody>
          <a:bodyPr>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polarity of a molecule made up of three or more atoms depends on:	</a:t>
            </a: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	(1)	</a:t>
            </a:r>
            <a:r>
              <a:rPr lang="en-US" altLang="en-US" dirty="0">
                <a:solidFill>
                  <a:schemeClr val="tx1">
                    <a:lumMod val="75000"/>
                    <a:lumOff val="25000"/>
                  </a:schemeClr>
                </a:solidFill>
                <a:latin typeface="Gill Sans MT" panose="020B0502020104020203" pitchFamily="34" charset="0"/>
              </a:rPr>
              <a:t>the polarity of the individual bonds</a:t>
            </a:r>
          </a:p>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	(2)	</a:t>
            </a:r>
            <a:r>
              <a:rPr lang="en-US" altLang="en-US" dirty="0">
                <a:solidFill>
                  <a:schemeClr val="tx1">
                    <a:lumMod val="75000"/>
                    <a:lumOff val="25000"/>
                  </a:schemeClr>
                </a:solidFill>
                <a:latin typeface="Gill Sans MT" panose="020B0502020104020203" pitchFamily="34" charset="0"/>
              </a:rPr>
              <a:t>the molecular geometry</a:t>
            </a:r>
          </a:p>
        </p:txBody>
      </p:sp>
      <p:sp>
        <p:nvSpPr>
          <p:cNvPr id="11" name="TextBox 4">
            <a:extLst>
              <a:ext uri="{FF2B5EF4-FFF2-40B4-BE49-F238E27FC236}">
                <a16:creationId xmlns:a16="http://schemas.microsoft.com/office/drawing/2014/main" id="{942D06AB-E9B0-461C-BC84-BF28EB348246}"/>
              </a:ext>
            </a:extLst>
          </p:cNvPr>
          <p:cNvSpPr txBox="1">
            <a:spLocks noChangeArrowheads="1"/>
          </p:cNvSpPr>
          <p:nvPr/>
        </p:nvSpPr>
        <p:spPr bwMode="auto">
          <a:xfrm>
            <a:off x="128406" y="4845343"/>
            <a:ext cx="4100694"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a:t>
            </a:r>
            <a:r>
              <a:rPr lang="en-US" altLang="en-US" dirty="0">
                <a:solidFill>
                  <a:srgbClr val="67AEB6"/>
                </a:solidFill>
                <a:latin typeface="Gill Sans MT" panose="020B0502020104020203" pitchFamily="34" charset="0"/>
              </a:rPr>
              <a:t>bonds</a:t>
            </a:r>
            <a:r>
              <a:rPr lang="en-US" altLang="en-US" dirty="0">
                <a:solidFill>
                  <a:schemeClr val="tx1">
                    <a:lumMod val="75000"/>
                    <a:lumOff val="25000"/>
                  </a:schemeClr>
                </a:solidFill>
                <a:latin typeface="Gill Sans MT" panose="020B0502020104020203" pitchFamily="34" charset="0"/>
              </a:rPr>
              <a:t> in CCl</a:t>
            </a:r>
            <a:r>
              <a:rPr lang="en-US" altLang="en-US" baseline="-25000" dirty="0">
                <a:solidFill>
                  <a:schemeClr val="tx1">
                    <a:lumMod val="75000"/>
                    <a:lumOff val="25000"/>
                  </a:schemeClr>
                </a:solidFill>
                <a:latin typeface="Gill Sans MT" panose="020B0502020104020203" pitchFamily="34" charset="0"/>
              </a:rPr>
              <a:t>4</a:t>
            </a:r>
            <a:r>
              <a:rPr lang="en-US" altLang="en-US" dirty="0">
                <a:solidFill>
                  <a:schemeClr val="tx1">
                    <a:lumMod val="75000"/>
                    <a:lumOff val="25000"/>
                  </a:schemeClr>
                </a:solidFill>
                <a:latin typeface="Gill Sans MT" panose="020B0502020104020203" pitchFamily="34" charset="0"/>
              </a:rPr>
              <a:t> are </a:t>
            </a:r>
            <a:r>
              <a:rPr lang="en-US" altLang="en-US" b="1" dirty="0">
                <a:solidFill>
                  <a:srgbClr val="67AEB6"/>
                </a:solidFill>
                <a:latin typeface="Gill Sans MT" panose="020B0502020104020203" pitchFamily="34" charset="0"/>
              </a:rPr>
              <a:t>polar</a:t>
            </a:r>
            <a:r>
              <a:rPr lang="en-US" altLang="en-US" dirty="0">
                <a:solidFill>
                  <a:schemeClr val="tx1">
                    <a:lumMod val="75000"/>
                    <a:lumOff val="25000"/>
                  </a:schemeClr>
                </a:solidFill>
                <a:latin typeface="Gill Sans MT" panose="020B0502020104020203" pitchFamily="34" charset="0"/>
              </a:rPr>
              <a:t> but the </a:t>
            </a:r>
            <a:r>
              <a:rPr lang="en-US" altLang="en-US" dirty="0">
                <a:solidFill>
                  <a:srgbClr val="E47588"/>
                </a:solidFill>
                <a:latin typeface="Gill Sans MT" panose="020B0502020104020203" pitchFamily="34" charset="0"/>
              </a:rPr>
              <a:t>molecule</a:t>
            </a:r>
            <a:r>
              <a:rPr lang="en-US" altLang="en-US" dirty="0">
                <a:solidFill>
                  <a:schemeClr val="tx1">
                    <a:lumMod val="75000"/>
                    <a:lumOff val="25000"/>
                  </a:schemeClr>
                </a:solidFill>
                <a:latin typeface="Gill Sans MT" panose="020B0502020104020203" pitchFamily="34" charset="0"/>
              </a:rPr>
              <a:t> is </a:t>
            </a:r>
            <a:r>
              <a:rPr lang="en-US" altLang="en-US" b="1" dirty="0">
                <a:solidFill>
                  <a:srgbClr val="E47588"/>
                </a:solidFill>
                <a:latin typeface="Gill Sans MT" panose="020B0502020104020203" pitchFamily="34" charset="0"/>
              </a:rPr>
              <a:t>nonpolar</a:t>
            </a:r>
            <a:endParaRPr lang="en-US" altLang="en-US" dirty="0">
              <a:solidFill>
                <a:srgbClr val="E47588"/>
              </a:solidFill>
              <a:latin typeface="Gill Sans MT" panose="020B0502020104020203" pitchFamily="34" charset="0"/>
            </a:endParaRPr>
          </a:p>
        </p:txBody>
      </p:sp>
      <p:pic>
        <p:nvPicPr>
          <p:cNvPr id="13" name="Picture 8">
            <a:extLst>
              <a:ext uri="{FF2B5EF4-FFF2-40B4-BE49-F238E27FC236}">
                <a16:creationId xmlns:a16="http://schemas.microsoft.com/office/drawing/2014/main" id="{C17B7657-2953-4532-B98C-7F17080C9F99}"/>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t="3014" b="56459"/>
          <a:stretch/>
        </p:blipFill>
        <p:spPr bwMode="auto">
          <a:xfrm>
            <a:off x="128406" y="2955140"/>
            <a:ext cx="3941764" cy="1828800"/>
          </a:xfrm>
          <a:prstGeom prst="rect">
            <a:avLst/>
          </a:prstGeom>
          <a:noFill/>
          <a:ln w="9525">
            <a:noFill/>
            <a:miter lim="800000"/>
            <a:headEnd/>
            <a:tailEnd/>
          </a:ln>
        </p:spPr>
      </p:pic>
      <p:sp>
        <p:nvSpPr>
          <p:cNvPr id="14" name="TextBox 4">
            <a:extLst>
              <a:ext uri="{FF2B5EF4-FFF2-40B4-BE49-F238E27FC236}">
                <a16:creationId xmlns:a16="http://schemas.microsoft.com/office/drawing/2014/main" id="{CA48C40C-D0E5-4719-BCF1-B395C23617B6}"/>
              </a:ext>
            </a:extLst>
          </p:cNvPr>
          <p:cNvSpPr txBox="1">
            <a:spLocks noChangeArrowheads="1"/>
          </p:cNvSpPr>
          <p:nvPr/>
        </p:nvSpPr>
        <p:spPr bwMode="auto">
          <a:xfrm>
            <a:off x="4914063" y="4842697"/>
            <a:ext cx="4039960" cy="646331"/>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rPr>
              <a:t>The </a:t>
            </a:r>
            <a:r>
              <a:rPr lang="en-US" altLang="en-US" dirty="0">
                <a:solidFill>
                  <a:srgbClr val="67AEB6"/>
                </a:solidFill>
                <a:latin typeface="Gill Sans MT" panose="020B0502020104020203" pitchFamily="34" charset="0"/>
              </a:rPr>
              <a:t>bonds</a:t>
            </a:r>
            <a:r>
              <a:rPr lang="en-US" altLang="en-US" dirty="0">
                <a:solidFill>
                  <a:schemeClr val="tx1">
                    <a:lumMod val="75000"/>
                    <a:lumOff val="25000"/>
                  </a:schemeClr>
                </a:solidFill>
                <a:latin typeface="Gill Sans MT" panose="020B0502020104020203" pitchFamily="34" charset="0"/>
              </a:rPr>
              <a:t> in CHCl</a:t>
            </a:r>
            <a:r>
              <a:rPr lang="en-US" altLang="en-US" baseline="-25000" dirty="0">
                <a:solidFill>
                  <a:schemeClr val="tx1">
                    <a:lumMod val="75000"/>
                    <a:lumOff val="25000"/>
                  </a:schemeClr>
                </a:solidFill>
                <a:latin typeface="Gill Sans MT" panose="020B0502020104020203" pitchFamily="34" charset="0"/>
              </a:rPr>
              <a:t>3</a:t>
            </a:r>
            <a:r>
              <a:rPr lang="en-US" altLang="en-US" dirty="0">
                <a:solidFill>
                  <a:schemeClr val="tx1">
                    <a:lumMod val="75000"/>
                    <a:lumOff val="25000"/>
                  </a:schemeClr>
                </a:solidFill>
                <a:latin typeface="Gill Sans MT" panose="020B0502020104020203" pitchFamily="34" charset="0"/>
              </a:rPr>
              <a:t> are </a:t>
            </a:r>
            <a:r>
              <a:rPr lang="en-US" altLang="en-US" b="1" dirty="0">
                <a:solidFill>
                  <a:srgbClr val="67AEB6"/>
                </a:solidFill>
                <a:latin typeface="Gill Sans MT" panose="020B0502020104020203" pitchFamily="34" charset="0"/>
              </a:rPr>
              <a:t>polar</a:t>
            </a:r>
            <a:r>
              <a:rPr lang="en-US" altLang="en-US" dirty="0">
                <a:solidFill>
                  <a:schemeClr val="tx1">
                    <a:lumMod val="75000"/>
                    <a:lumOff val="25000"/>
                  </a:schemeClr>
                </a:solidFill>
                <a:latin typeface="Gill Sans MT" panose="020B0502020104020203" pitchFamily="34" charset="0"/>
              </a:rPr>
              <a:t> and the </a:t>
            </a:r>
            <a:r>
              <a:rPr lang="en-US" altLang="en-US" dirty="0">
                <a:solidFill>
                  <a:srgbClr val="E47588"/>
                </a:solidFill>
                <a:latin typeface="Gill Sans MT" panose="020B0502020104020203" pitchFamily="34" charset="0"/>
              </a:rPr>
              <a:t>molecule</a:t>
            </a:r>
            <a:r>
              <a:rPr lang="en-US" altLang="en-US" dirty="0">
                <a:solidFill>
                  <a:schemeClr val="tx1">
                    <a:lumMod val="75000"/>
                    <a:lumOff val="25000"/>
                  </a:schemeClr>
                </a:solidFill>
                <a:latin typeface="Gill Sans MT" panose="020B0502020104020203" pitchFamily="34" charset="0"/>
              </a:rPr>
              <a:t> is </a:t>
            </a:r>
            <a:r>
              <a:rPr lang="en-US" altLang="en-US" b="1" dirty="0">
                <a:solidFill>
                  <a:srgbClr val="E47588"/>
                </a:solidFill>
                <a:latin typeface="Gill Sans MT" panose="020B0502020104020203" pitchFamily="34" charset="0"/>
              </a:rPr>
              <a:t>polar</a:t>
            </a:r>
            <a:endParaRPr lang="en-US" altLang="en-US" dirty="0">
              <a:solidFill>
                <a:srgbClr val="E47588"/>
              </a:solidFill>
              <a:latin typeface="Gill Sans MT" panose="020B0502020104020203" pitchFamily="34" charset="0"/>
            </a:endParaRPr>
          </a:p>
        </p:txBody>
      </p:sp>
      <p:pic>
        <p:nvPicPr>
          <p:cNvPr id="15" name="Picture 8">
            <a:extLst>
              <a:ext uri="{FF2B5EF4-FFF2-40B4-BE49-F238E27FC236}">
                <a16:creationId xmlns:a16="http://schemas.microsoft.com/office/drawing/2014/main" id="{C6065368-4B1F-45BB-9E67-9585DF4044A5}"/>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t="60460" b="1"/>
          <a:stretch/>
        </p:blipFill>
        <p:spPr bwMode="auto">
          <a:xfrm>
            <a:off x="4914063" y="2922300"/>
            <a:ext cx="4039960" cy="1828800"/>
          </a:xfrm>
          <a:prstGeom prst="rect">
            <a:avLst/>
          </a:prstGeom>
          <a:noFill/>
          <a:ln w="9525">
            <a:noFill/>
            <a:miter lim="800000"/>
            <a:headEnd/>
            <a:tailEnd/>
          </a:ln>
        </p:spPr>
      </p:pic>
    </p:spTree>
    <p:extLst>
      <p:ext uri="{BB962C8B-B14F-4D97-AF65-F5344CB8AC3E}">
        <p14:creationId xmlns:p14="http://schemas.microsoft.com/office/powerpoint/2010/main" val="19305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clock&#10;&#10;Description automatically generated">
            <a:extLst>
              <a:ext uri="{FF2B5EF4-FFF2-40B4-BE49-F238E27FC236}">
                <a16:creationId xmlns:a16="http://schemas.microsoft.com/office/drawing/2014/main" id="{220334F9-A9C4-454C-960C-59B17F0E2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39" y="1279223"/>
            <a:ext cx="1783658" cy="1774672"/>
          </a:xfrm>
          <a:prstGeom prst="rect">
            <a:avLst/>
          </a:prstGeom>
        </p:spPr>
      </p:pic>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75</a:t>
            </a:fld>
            <a:endParaRPr lang="en-US" dirty="0">
              <a:solidFill>
                <a:schemeClr val="bg1"/>
              </a:solidFill>
            </a:endParaRPr>
          </a:p>
        </p:txBody>
      </p:sp>
      <p:sp>
        <p:nvSpPr>
          <p:cNvPr id="8" name="Rectangle 2">
            <a:extLst>
              <a:ext uri="{FF2B5EF4-FFF2-40B4-BE49-F238E27FC236}">
                <a16:creationId xmlns:a16="http://schemas.microsoft.com/office/drawing/2014/main" id="{C29B7BD2-F1DF-455D-925D-87B8CE2DBD3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6AF9D02E-4918-4DA9-ABF3-E5B308BA3791}"/>
              </a:ext>
            </a:extLst>
          </p:cNvPr>
          <p:cNvSpPr txBox="1">
            <a:spLocks noChangeArrowheads="1"/>
          </p:cNvSpPr>
          <p:nvPr/>
        </p:nvSpPr>
        <p:spPr bwMode="auto">
          <a:xfrm>
            <a:off x="0" y="950915"/>
            <a:ext cx="9144000" cy="392159"/>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rPr>
              <a:t>Determine whether PCl</a:t>
            </a:r>
            <a:r>
              <a:rPr lang="en-US" altLang="en-US" baseline="-25000" dirty="0">
                <a:solidFill>
                  <a:schemeClr val="tx1">
                    <a:lumMod val="75000"/>
                    <a:lumOff val="25000"/>
                  </a:schemeClr>
                </a:solidFill>
                <a:latin typeface="Gill Sans MT" panose="020B0502020104020203" pitchFamily="34" charset="0"/>
                <a:ea typeface="MS PGothic" pitchFamily="34" charset="-128"/>
              </a:rPr>
              <a:t>5</a:t>
            </a:r>
            <a:r>
              <a:rPr lang="en-US" altLang="en-US" dirty="0">
                <a:solidFill>
                  <a:schemeClr val="tx1">
                    <a:lumMod val="75000"/>
                    <a:lumOff val="25000"/>
                  </a:schemeClr>
                </a:solidFill>
                <a:latin typeface="Gill Sans MT" panose="020B0502020104020203" pitchFamily="34" charset="0"/>
                <a:ea typeface="MS PGothic" pitchFamily="34" charset="-128"/>
              </a:rPr>
              <a:t> is polar.</a:t>
            </a:r>
          </a:p>
        </p:txBody>
      </p:sp>
      <p:grpSp>
        <p:nvGrpSpPr>
          <p:cNvPr id="85" name="Group 84">
            <a:extLst>
              <a:ext uri="{FF2B5EF4-FFF2-40B4-BE49-F238E27FC236}">
                <a16:creationId xmlns:a16="http://schemas.microsoft.com/office/drawing/2014/main" id="{08F6C48F-6474-48E3-833E-7C38A0633698}"/>
              </a:ext>
            </a:extLst>
          </p:cNvPr>
          <p:cNvGrpSpPr/>
          <p:nvPr/>
        </p:nvGrpSpPr>
        <p:grpSpPr>
          <a:xfrm>
            <a:off x="1263251" y="1762125"/>
            <a:ext cx="87278" cy="276225"/>
            <a:chOff x="1263251" y="1895475"/>
            <a:chExt cx="87278" cy="276225"/>
          </a:xfrm>
        </p:grpSpPr>
        <p:cxnSp>
          <p:nvCxnSpPr>
            <p:cNvPr id="42" name="Straight Arrow Connector 41">
              <a:extLst>
                <a:ext uri="{FF2B5EF4-FFF2-40B4-BE49-F238E27FC236}">
                  <a16:creationId xmlns:a16="http://schemas.microsoft.com/office/drawing/2014/main" id="{454982FC-5A6B-4622-B47C-F2B6B7F7ECF8}"/>
                </a:ext>
              </a:extLst>
            </p:cNvPr>
            <p:cNvCxnSpPr/>
            <p:nvPr/>
          </p:nvCxnSpPr>
          <p:spPr>
            <a:xfrm flipV="1">
              <a:off x="1304925" y="1895475"/>
              <a:ext cx="0" cy="276225"/>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FBC513-B601-4964-A187-BF28A0159285}"/>
                </a:ext>
              </a:extLst>
            </p:cNvPr>
            <p:cNvCxnSpPr/>
            <p:nvPr/>
          </p:nvCxnSpPr>
          <p:spPr>
            <a:xfrm>
              <a:off x="1263251" y="2133599"/>
              <a:ext cx="87278" cy="0"/>
            </a:xfrm>
            <a:prstGeom prst="line">
              <a:avLst/>
            </a:prstGeom>
            <a:ln w="19050">
              <a:solidFill>
                <a:srgbClr val="67AEB6"/>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42ABEF8-7989-4B34-9FC3-6E2E749B1018}"/>
              </a:ext>
            </a:extLst>
          </p:cNvPr>
          <p:cNvGrpSpPr/>
          <p:nvPr/>
        </p:nvGrpSpPr>
        <p:grpSpPr>
          <a:xfrm rot="5400000">
            <a:off x="1446985" y="1945860"/>
            <a:ext cx="87278" cy="276225"/>
            <a:chOff x="2180032" y="2509837"/>
            <a:chExt cx="87278" cy="276225"/>
          </a:xfrm>
        </p:grpSpPr>
        <p:cxnSp>
          <p:nvCxnSpPr>
            <p:cNvPr id="45" name="Straight Arrow Connector 44">
              <a:extLst>
                <a:ext uri="{FF2B5EF4-FFF2-40B4-BE49-F238E27FC236}">
                  <a16:creationId xmlns:a16="http://schemas.microsoft.com/office/drawing/2014/main" id="{8C4C2FDD-0CEB-41F8-9DF8-E8946F198B21}"/>
                </a:ext>
              </a:extLst>
            </p:cNvPr>
            <p:cNvCxnSpPr/>
            <p:nvPr/>
          </p:nvCxnSpPr>
          <p:spPr>
            <a:xfrm flipV="1">
              <a:off x="2226468" y="2509837"/>
              <a:ext cx="0" cy="276225"/>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BFDB3E5-E827-4E67-92B5-772E47AB3FCB}"/>
                </a:ext>
              </a:extLst>
            </p:cNvPr>
            <p:cNvCxnSpPr/>
            <p:nvPr/>
          </p:nvCxnSpPr>
          <p:spPr>
            <a:xfrm>
              <a:off x="2180032" y="2747961"/>
              <a:ext cx="87278" cy="0"/>
            </a:xfrm>
            <a:prstGeom prst="line">
              <a:avLst/>
            </a:prstGeom>
            <a:ln w="19050">
              <a:solidFill>
                <a:srgbClr val="67AEB6"/>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72267378-EB90-4CF6-AB83-BE63C595F81F}"/>
              </a:ext>
            </a:extLst>
          </p:cNvPr>
          <p:cNvGrpSpPr/>
          <p:nvPr/>
        </p:nvGrpSpPr>
        <p:grpSpPr>
          <a:xfrm rot="10800000">
            <a:off x="1242180" y="2288947"/>
            <a:ext cx="96006" cy="276225"/>
            <a:chOff x="2178049" y="2509837"/>
            <a:chExt cx="96006" cy="276225"/>
          </a:xfrm>
        </p:grpSpPr>
        <p:cxnSp>
          <p:nvCxnSpPr>
            <p:cNvPr id="49" name="Straight Arrow Connector 48">
              <a:extLst>
                <a:ext uri="{FF2B5EF4-FFF2-40B4-BE49-F238E27FC236}">
                  <a16:creationId xmlns:a16="http://schemas.microsoft.com/office/drawing/2014/main" id="{0BF9326F-04E5-40CA-94C3-29B8271E30FC}"/>
                </a:ext>
              </a:extLst>
            </p:cNvPr>
            <p:cNvCxnSpPr/>
            <p:nvPr/>
          </p:nvCxnSpPr>
          <p:spPr>
            <a:xfrm flipV="1">
              <a:off x="2226468" y="2509837"/>
              <a:ext cx="0" cy="276225"/>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B0C4E1-BE30-461F-A15B-E798E4E9C6AF}"/>
                </a:ext>
              </a:extLst>
            </p:cNvPr>
            <p:cNvCxnSpPr/>
            <p:nvPr/>
          </p:nvCxnSpPr>
          <p:spPr>
            <a:xfrm>
              <a:off x="2178049" y="2747961"/>
              <a:ext cx="96006" cy="0"/>
            </a:xfrm>
            <a:prstGeom prst="line">
              <a:avLst/>
            </a:prstGeom>
            <a:ln w="19050">
              <a:solidFill>
                <a:srgbClr val="67AEB6"/>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5D1D4A34-FDF5-45F9-BA31-DC7726E77B2A}"/>
              </a:ext>
            </a:extLst>
          </p:cNvPr>
          <p:cNvGrpSpPr/>
          <p:nvPr/>
        </p:nvGrpSpPr>
        <p:grpSpPr>
          <a:xfrm rot="14294129">
            <a:off x="945274" y="2073696"/>
            <a:ext cx="87278" cy="276225"/>
            <a:chOff x="2184436" y="2509837"/>
            <a:chExt cx="87278" cy="276225"/>
          </a:xfrm>
        </p:grpSpPr>
        <p:cxnSp>
          <p:nvCxnSpPr>
            <p:cNvPr id="52" name="Straight Arrow Connector 51">
              <a:extLst>
                <a:ext uri="{FF2B5EF4-FFF2-40B4-BE49-F238E27FC236}">
                  <a16:creationId xmlns:a16="http://schemas.microsoft.com/office/drawing/2014/main" id="{471E6E9E-2478-47D5-9B9B-139C4B877028}"/>
                </a:ext>
              </a:extLst>
            </p:cNvPr>
            <p:cNvCxnSpPr/>
            <p:nvPr/>
          </p:nvCxnSpPr>
          <p:spPr>
            <a:xfrm flipV="1">
              <a:off x="2226468" y="2509837"/>
              <a:ext cx="0" cy="276225"/>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45F5C3-EAA6-4ABB-B022-9476DCFFF673}"/>
                </a:ext>
              </a:extLst>
            </p:cNvPr>
            <p:cNvCxnSpPr/>
            <p:nvPr/>
          </p:nvCxnSpPr>
          <p:spPr>
            <a:xfrm>
              <a:off x="2184436" y="2749214"/>
              <a:ext cx="87278" cy="0"/>
            </a:xfrm>
            <a:prstGeom prst="line">
              <a:avLst/>
            </a:prstGeom>
            <a:ln w="19050">
              <a:solidFill>
                <a:srgbClr val="67AEB6"/>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8C0C556-9367-43F6-9486-0A41919E23E4}"/>
              </a:ext>
            </a:extLst>
          </p:cNvPr>
          <p:cNvGrpSpPr/>
          <p:nvPr/>
        </p:nvGrpSpPr>
        <p:grpSpPr>
          <a:xfrm rot="17926844">
            <a:off x="983529" y="1807389"/>
            <a:ext cx="87278" cy="276225"/>
            <a:chOff x="2184500" y="2509837"/>
            <a:chExt cx="87278" cy="276225"/>
          </a:xfrm>
        </p:grpSpPr>
        <p:cxnSp>
          <p:nvCxnSpPr>
            <p:cNvPr id="55" name="Straight Arrow Connector 54">
              <a:extLst>
                <a:ext uri="{FF2B5EF4-FFF2-40B4-BE49-F238E27FC236}">
                  <a16:creationId xmlns:a16="http://schemas.microsoft.com/office/drawing/2014/main" id="{AA7906AD-CC52-4457-A02D-A9F672987934}"/>
                </a:ext>
              </a:extLst>
            </p:cNvPr>
            <p:cNvCxnSpPr/>
            <p:nvPr/>
          </p:nvCxnSpPr>
          <p:spPr>
            <a:xfrm flipV="1">
              <a:off x="2226468" y="2509837"/>
              <a:ext cx="0" cy="276225"/>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E69AB51-CF91-4137-BC03-70A38D9602B9}"/>
                </a:ext>
              </a:extLst>
            </p:cNvPr>
            <p:cNvCxnSpPr/>
            <p:nvPr/>
          </p:nvCxnSpPr>
          <p:spPr>
            <a:xfrm>
              <a:off x="2184500" y="2746815"/>
              <a:ext cx="87278" cy="0"/>
            </a:xfrm>
            <a:prstGeom prst="line">
              <a:avLst/>
            </a:prstGeom>
            <a:ln w="19050">
              <a:solidFill>
                <a:srgbClr val="67AEB6"/>
              </a:solidFill>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3B1A9288-F272-4B54-9548-01CD9D529FB0}"/>
              </a:ext>
            </a:extLst>
          </p:cNvPr>
          <p:cNvSpPr/>
          <p:nvPr/>
        </p:nvSpPr>
        <p:spPr>
          <a:xfrm>
            <a:off x="2148297" y="2166559"/>
            <a:ext cx="6850073" cy="1200329"/>
          </a:xfrm>
          <a:prstGeom prst="rect">
            <a:avLst/>
          </a:prstGeom>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With five identical electron domains around the central atom, the electron-domain and molecular geometries are trigonal </a:t>
            </a:r>
            <a:r>
              <a:rPr lang="en-US" altLang="en-US" dirty="0" err="1">
                <a:solidFill>
                  <a:srgbClr val="E47588"/>
                </a:solidFill>
                <a:latin typeface="Gill Sans MT" panose="020B0502020104020203" pitchFamily="34" charset="0"/>
                <a:ea typeface="MS PGothic" pitchFamily="34" charset="-128"/>
              </a:rPr>
              <a:t>bipyramidal</a:t>
            </a:r>
            <a:r>
              <a:rPr lang="en-US" altLang="en-US" dirty="0">
                <a:solidFill>
                  <a:srgbClr val="E47588"/>
                </a:solidFill>
                <a:latin typeface="Gill Sans MT" panose="020B0502020104020203" pitchFamily="34" charset="0"/>
                <a:ea typeface="MS PGothic" pitchFamily="34" charset="-128"/>
              </a:rPr>
              <a:t>. The equatorial bond dipoles will cancel one another, just as in the case of BF</a:t>
            </a:r>
            <a:r>
              <a:rPr lang="en-US" altLang="en-US" baseline="-25000" dirty="0">
                <a:solidFill>
                  <a:srgbClr val="E47588"/>
                </a:solidFill>
                <a:latin typeface="Gill Sans MT" panose="020B0502020104020203" pitchFamily="34" charset="0"/>
                <a:ea typeface="MS PGothic" pitchFamily="34" charset="-128"/>
              </a:rPr>
              <a:t>3</a:t>
            </a:r>
            <a:r>
              <a:rPr lang="en-US" altLang="en-US" dirty="0">
                <a:solidFill>
                  <a:srgbClr val="E47588"/>
                </a:solidFill>
                <a:latin typeface="Gill Sans MT" panose="020B0502020104020203" pitchFamily="34" charset="0"/>
                <a:ea typeface="MS PGothic" pitchFamily="34" charset="-128"/>
              </a:rPr>
              <a:t>, and the axial bond dipoles will also cancel each other.</a:t>
            </a:r>
          </a:p>
        </p:txBody>
      </p:sp>
      <p:sp>
        <p:nvSpPr>
          <p:cNvPr id="58" name="Rectangle 57">
            <a:extLst>
              <a:ext uri="{FF2B5EF4-FFF2-40B4-BE49-F238E27FC236}">
                <a16:creationId xmlns:a16="http://schemas.microsoft.com/office/drawing/2014/main" id="{EF1D8132-2780-462B-AB81-7AD2563A98FA}"/>
              </a:ext>
            </a:extLst>
          </p:cNvPr>
          <p:cNvSpPr/>
          <p:nvPr/>
        </p:nvSpPr>
        <p:spPr>
          <a:xfrm>
            <a:off x="320609" y="2946693"/>
            <a:ext cx="1729320" cy="369332"/>
          </a:xfrm>
          <a:prstGeom prst="rect">
            <a:avLst/>
          </a:prstGeom>
        </p:spPr>
        <p:txBody>
          <a:bodyPr wrap="non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PCl</a:t>
            </a:r>
            <a:r>
              <a:rPr lang="en-US" altLang="en-US" baseline="-25000" dirty="0">
                <a:solidFill>
                  <a:srgbClr val="E47588"/>
                </a:solidFill>
                <a:latin typeface="Gill Sans MT" panose="020B0502020104020203" pitchFamily="34" charset="0"/>
                <a:ea typeface="MS PGothic" pitchFamily="34" charset="-128"/>
              </a:rPr>
              <a:t>5</a:t>
            </a:r>
            <a:r>
              <a:rPr lang="en-US" altLang="en-US" dirty="0">
                <a:solidFill>
                  <a:srgbClr val="E47588"/>
                </a:solidFill>
                <a:latin typeface="Gill Sans MT" panose="020B0502020104020203" pitchFamily="34" charset="0"/>
                <a:ea typeface="MS PGothic" pitchFamily="34" charset="-128"/>
              </a:rPr>
              <a:t> is nonpolar.</a:t>
            </a:r>
          </a:p>
        </p:txBody>
      </p:sp>
      <p:sp>
        <p:nvSpPr>
          <p:cNvPr id="60" name="TextBox 4">
            <a:extLst>
              <a:ext uri="{FF2B5EF4-FFF2-40B4-BE49-F238E27FC236}">
                <a16:creationId xmlns:a16="http://schemas.microsoft.com/office/drawing/2014/main" id="{63AB94DE-3188-4D85-BD71-E4787EF7E5BB}"/>
              </a:ext>
            </a:extLst>
          </p:cNvPr>
          <p:cNvSpPr txBox="1">
            <a:spLocks noChangeArrowheads="1"/>
          </p:cNvSpPr>
          <p:nvPr/>
        </p:nvSpPr>
        <p:spPr bwMode="auto">
          <a:xfrm>
            <a:off x="0" y="3776431"/>
            <a:ext cx="8534400" cy="392159"/>
          </a:xfrm>
          <a:prstGeom prst="rect">
            <a:avLst/>
          </a:prstGeom>
          <a:noFill/>
          <a:ln w="9525">
            <a:noFill/>
            <a:miter lim="800000"/>
            <a:headEnd/>
            <a:tailEnd/>
          </a:ln>
        </p:spPr>
        <p:txBody>
          <a:bodyPr>
            <a:spAutoFit/>
          </a:bodyPr>
          <a:lstStyle/>
          <a:p>
            <a:pPr eaLnBrk="0" hangingPunct="0">
              <a:lnSpc>
                <a:spcPct val="115000"/>
              </a:lnSpc>
              <a:spcAft>
                <a:spcPts val="1000"/>
              </a:spcAft>
              <a:buClr>
                <a:srgbClr val="000000"/>
              </a:buClr>
              <a:buSzPct val="100000"/>
            </a:pPr>
            <a:r>
              <a:rPr lang="en-US" altLang="en-US" dirty="0">
                <a:solidFill>
                  <a:schemeClr val="tx1">
                    <a:lumMod val="75000"/>
                    <a:lumOff val="25000"/>
                  </a:schemeClr>
                </a:solidFill>
                <a:latin typeface="Gill Sans MT" panose="020B0502020104020203" pitchFamily="34" charset="0"/>
                <a:ea typeface="MS PGothic" pitchFamily="34" charset="-128"/>
              </a:rPr>
              <a:t>Determine whether (b) H</a:t>
            </a:r>
            <a:r>
              <a:rPr lang="en-US" altLang="en-US" baseline="-25000" dirty="0">
                <a:solidFill>
                  <a:schemeClr val="tx1">
                    <a:lumMod val="75000"/>
                    <a:lumOff val="25000"/>
                  </a:schemeClr>
                </a:solidFill>
                <a:latin typeface="Gill Sans MT" panose="020B0502020104020203" pitchFamily="34" charset="0"/>
                <a:ea typeface="MS PGothic" pitchFamily="34" charset="-128"/>
              </a:rPr>
              <a:t>2</a:t>
            </a:r>
            <a:r>
              <a:rPr lang="en-US" altLang="en-US" dirty="0">
                <a:solidFill>
                  <a:schemeClr val="tx1">
                    <a:lumMod val="75000"/>
                    <a:lumOff val="25000"/>
                  </a:schemeClr>
                </a:solidFill>
                <a:latin typeface="Gill Sans MT" panose="020B0502020104020203" pitchFamily="34" charset="0"/>
                <a:ea typeface="MS PGothic" pitchFamily="34" charset="-128"/>
              </a:rPr>
              <a:t>CO (C double bonded to O) is polar.</a:t>
            </a:r>
          </a:p>
        </p:txBody>
      </p:sp>
      <p:grpSp>
        <p:nvGrpSpPr>
          <p:cNvPr id="61" name="Group 60">
            <a:extLst>
              <a:ext uri="{FF2B5EF4-FFF2-40B4-BE49-F238E27FC236}">
                <a16:creationId xmlns:a16="http://schemas.microsoft.com/office/drawing/2014/main" id="{33BFFAC6-F87D-473D-A33D-49E62AFFD509}"/>
              </a:ext>
            </a:extLst>
          </p:cNvPr>
          <p:cNvGrpSpPr/>
          <p:nvPr/>
        </p:nvGrpSpPr>
        <p:grpSpPr>
          <a:xfrm>
            <a:off x="670843" y="4228698"/>
            <a:ext cx="1184816" cy="1058155"/>
            <a:chOff x="5103284" y="2370845"/>
            <a:chExt cx="1184816" cy="1058155"/>
          </a:xfrm>
        </p:grpSpPr>
        <p:sp>
          <p:nvSpPr>
            <p:cNvPr id="63" name="TextBox 62">
              <a:extLst>
                <a:ext uri="{FF2B5EF4-FFF2-40B4-BE49-F238E27FC236}">
                  <a16:creationId xmlns:a16="http://schemas.microsoft.com/office/drawing/2014/main" id="{E5564C73-133A-4C60-8BF0-2CEE2BC73FAA}"/>
                </a:ext>
              </a:extLst>
            </p:cNvPr>
            <p:cNvSpPr txBox="1"/>
            <p:nvPr/>
          </p:nvSpPr>
          <p:spPr>
            <a:xfrm>
              <a:off x="5368057" y="2700465"/>
              <a:ext cx="365806" cy="400110"/>
            </a:xfrm>
            <a:prstGeom prst="rect">
              <a:avLst/>
            </a:prstGeom>
            <a:noFill/>
          </p:spPr>
          <p:txBody>
            <a:bodyPr wrap="none" rtlCol="0">
              <a:spAutoFit/>
            </a:bodyPr>
            <a:lstStyle/>
            <a:p>
              <a:r>
                <a:rPr lang="en-US" sz="2000" dirty="0">
                  <a:solidFill>
                    <a:srgbClr val="E47588"/>
                  </a:solidFill>
                  <a:latin typeface="Gill Sans MT" panose="020B0502020104020203" pitchFamily="34" charset="0"/>
                </a:rPr>
                <a:t>C</a:t>
              </a:r>
            </a:p>
          </p:txBody>
        </p:sp>
        <p:sp>
          <p:nvSpPr>
            <p:cNvPr id="65" name="TextBox 64">
              <a:extLst>
                <a:ext uri="{FF2B5EF4-FFF2-40B4-BE49-F238E27FC236}">
                  <a16:creationId xmlns:a16="http://schemas.microsoft.com/office/drawing/2014/main" id="{0F7E416B-5AB7-41A2-94A4-20C1001BB50B}"/>
                </a:ext>
              </a:extLst>
            </p:cNvPr>
            <p:cNvSpPr txBox="1"/>
            <p:nvPr/>
          </p:nvSpPr>
          <p:spPr>
            <a:xfrm>
              <a:off x="5103284" y="2370845"/>
              <a:ext cx="372218" cy="400110"/>
            </a:xfrm>
            <a:prstGeom prst="rect">
              <a:avLst/>
            </a:prstGeom>
            <a:noFill/>
          </p:spPr>
          <p:txBody>
            <a:bodyPr wrap="none" rtlCol="0">
              <a:spAutoFit/>
            </a:bodyPr>
            <a:lstStyle/>
            <a:p>
              <a:r>
                <a:rPr lang="en-US" sz="2000" dirty="0">
                  <a:solidFill>
                    <a:srgbClr val="E47588"/>
                  </a:solidFill>
                  <a:latin typeface="Gill Sans MT" panose="020B0502020104020203" pitchFamily="34" charset="0"/>
                </a:rPr>
                <a:t>H</a:t>
              </a:r>
            </a:p>
          </p:txBody>
        </p:sp>
        <p:sp>
          <p:nvSpPr>
            <p:cNvPr id="71" name="TextBox 26">
              <a:extLst>
                <a:ext uri="{FF2B5EF4-FFF2-40B4-BE49-F238E27FC236}">
                  <a16:creationId xmlns:a16="http://schemas.microsoft.com/office/drawing/2014/main" id="{0F967986-AFC6-4E35-949D-327884353A14}"/>
                </a:ext>
              </a:extLst>
            </p:cNvPr>
            <p:cNvSpPr txBox="1">
              <a:spLocks noChangeArrowheads="1"/>
            </p:cNvSpPr>
            <p:nvPr/>
          </p:nvSpPr>
          <p:spPr bwMode="auto">
            <a:xfrm rot="10800000" flipH="1" flipV="1">
              <a:off x="5793559" y="2921119"/>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rgbClr val="E47588"/>
                  </a:solidFill>
                  <a:latin typeface="Gill Sans MT" panose="020B0502020104020203" pitchFamily="34" charset="0"/>
                </a:rPr>
                <a:t>••</a:t>
              </a:r>
            </a:p>
          </p:txBody>
        </p:sp>
        <p:sp>
          <p:nvSpPr>
            <p:cNvPr id="62" name="TextBox 61">
              <a:extLst>
                <a:ext uri="{FF2B5EF4-FFF2-40B4-BE49-F238E27FC236}">
                  <a16:creationId xmlns:a16="http://schemas.microsoft.com/office/drawing/2014/main" id="{6C2CFCE4-F128-44ED-B4D6-BBC603A055C6}"/>
                </a:ext>
              </a:extLst>
            </p:cNvPr>
            <p:cNvSpPr txBox="1"/>
            <p:nvPr/>
          </p:nvSpPr>
          <p:spPr>
            <a:xfrm>
              <a:off x="5831717" y="2700465"/>
              <a:ext cx="396262" cy="400110"/>
            </a:xfrm>
            <a:prstGeom prst="rect">
              <a:avLst/>
            </a:prstGeom>
            <a:noFill/>
          </p:spPr>
          <p:txBody>
            <a:bodyPr wrap="none" rtlCol="0">
              <a:spAutoFit/>
            </a:bodyPr>
            <a:lstStyle/>
            <a:p>
              <a:r>
                <a:rPr lang="en-US" sz="2000" dirty="0">
                  <a:solidFill>
                    <a:srgbClr val="E47588"/>
                  </a:solidFill>
                  <a:latin typeface="Gill Sans MT" panose="020B0502020104020203" pitchFamily="34" charset="0"/>
                </a:rPr>
                <a:t>O</a:t>
              </a:r>
            </a:p>
          </p:txBody>
        </p:sp>
        <p:sp>
          <p:nvSpPr>
            <p:cNvPr id="70" name="TextBox 26">
              <a:extLst>
                <a:ext uri="{FF2B5EF4-FFF2-40B4-BE49-F238E27FC236}">
                  <a16:creationId xmlns:a16="http://schemas.microsoft.com/office/drawing/2014/main" id="{F6A8B2FA-0472-4C5A-ACE9-98F02703D23D}"/>
                </a:ext>
              </a:extLst>
            </p:cNvPr>
            <p:cNvSpPr txBox="1">
              <a:spLocks noChangeArrowheads="1"/>
            </p:cNvSpPr>
            <p:nvPr/>
          </p:nvSpPr>
          <p:spPr bwMode="auto">
            <a:xfrm rot="10800000" flipH="1" flipV="1">
              <a:off x="5779270" y="2604429"/>
              <a:ext cx="494541" cy="316690"/>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b="1" dirty="0">
                  <a:solidFill>
                    <a:srgbClr val="E47588"/>
                  </a:solidFill>
                  <a:latin typeface="Gill Sans MT" panose="020B0502020104020203" pitchFamily="34" charset="0"/>
                </a:rPr>
                <a:t>••</a:t>
              </a:r>
            </a:p>
          </p:txBody>
        </p:sp>
        <p:sp>
          <p:nvSpPr>
            <p:cNvPr id="64" name="TextBox 63">
              <a:extLst>
                <a:ext uri="{FF2B5EF4-FFF2-40B4-BE49-F238E27FC236}">
                  <a16:creationId xmlns:a16="http://schemas.microsoft.com/office/drawing/2014/main" id="{B427A9CE-8598-48E3-A9F1-D3E41ACE57DC}"/>
                </a:ext>
              </a:extLst>
            </p:cNvPr>
            <p:cNvSpPr txBox="1"/>
            <p:nvPr/>
          </p:nvSpPr>
          <p:spPr>
            <a:xfrm>
              <a:off x="5131859" y="3028890"/>
              <a:ext cx="372218" cy="400110"/>
            </a:xfrm>
            <a:prstGeom prst="rect">
              <a:avLst/>
            </a:prstGeom>
            <a:noFill/>
          </p:spPr>
          <p:txBody>
            <a:bodyPr wrap="none" rtlCol="0">
              <a:spAutoFit/>
            </a:bodyPr>
            <a:lstStyle/>
            <a:p>
              <a:r>
                <a:rPr lang="en-US" sz="2000" dirty="0">
                  <a:solidFill>
                    <a:srgbClr val="E47588"/>
                  </a:solidFill>
                  <a:latin typeface="Gill Sans MT" panose="020B0502020104020203" pitchFamily="34" charset="0"/>
                </a:rPr>
                <a:t>H</a:t>
              </a:r>
            </a:p>
          </p:txBody>
        </p:sp>
        <p:cxnSp>
          <p:nvCxnSpPr>
            <p:cNvPr id="66" name="Straight Connector 65">
              <a:extLst>
                <a:ext uri="{FF2B5EF4-FFF2-40B4-BE49-F238E27FC236}">
                  <a16:creationId xmlns:a16="http://schemas.microsoft.com/office/drawing/2014/main" id="{BF6CC4F6-377F-4EB2-BCCB-79B8007EE9F2}"/>
                </a:ext>
              </a:extLst>
            </p:cNvPr>
            <p:cNvCxnSpPr/>
            <p:nvPr/>
          </p:nvCxnSpPr>
          <p:spPr>
            <a:xfrm>
              <a:off x="5679139" y="2872549"/>
              <a:ext cx="224902" cy="0"/>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6905864-3F08-4D51-AB34-A322D4D56DBF}"/>
                </a:ext>
              </a:extLst>
            </p:cNvPr>
            <p:cNvCxnSpPr/>
            <p:nvPr/>
          </p:nvCxnSpPr>
          <p:spPr>
            <a:xfrm>
              <a:off x="5683081" y="2948749"/>
              <a:ext cx="224902" cy="0"/>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855BE3B-300A-4E42-A415-D7D89802C0D4}"/>
                </a:ext>
              </a:extLst>
            </p:cNvPr>
            <p:cNvCxnSpPr>
              <a:cxnSpLocks/>
            </p:cNvCxnSpPr>
            <p:nvPr/>
          </p:nvCxnSpPr>
          <p:spPr>
            <a:xfrm>
              <a:off x="5370800" y="2667148"/>
              <a:ext cx="122690" cy="130037"/>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D5AB78F-4850-4F63-AB28-494CD0A94C26}"/>
                </a:ext>
              </a:extLst>
            </p:cNvPr>
            <p:cNvCxnSpPr>
              <a:cxnSpLocks/>
            </p:cNvCxnSpPr>
            <p:nvPr/>
          </p:nvCxnSpPr>
          <p:spPr>
            <a:xfrm flipH="1">
              <a:off x="5400003" y="2993047"/>
              <a:ext cx="96034" cy="137783"/>
            </a:xfrm>
            <a:prstGeom prst="line">
              <a:avLst/>
            </a:prstGeom>
            <a:ln w="28575">
              <a:solidFill>
                <a:srgbClr val="E47588"/>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F6C79002-9668-4668-B0D3-B701DBBBFD07}"/>
              </a:ext>
            </a:extLst>
          </p:cNvPr>
          <p:cNvSpPr/>
          <p:nvPr/>
        </p:nvSpPr>
        <p:spPr>
          <a:xfrm>
            <a:off x="2214872" y="5046370"/>
            <a:ext cx="6951673" cy="646331"/>
          </a:xfrm>
          <a:prstGeom prst="rect">
            <a:avLst/>
          </a:prstGeom>
        </p:spPr>
        <p:txBody>
          <a:bodyPr wrap="square">
            <a:spAutoFit/>
          </a:bodyPr>
          <a:lstStyle/>
          <a:p>
            <a:pPr eaLnBrk="0" hangingPunct="0">
              <a:buClr>
                <a:srgbClr val="000000"/>
              </a:buClr>
              <a:buSzPct val="100000"/>
            </a:pPr>
            <a:r>
              <a:rPr lang="en-US" altLang="en-US" dirty="0">
                <a:solidFill>
                  <a:srgbClr val="E47588"/>
                </a:solidFill>
                <a:ea typeface="MS PGothic" pitchFamily="34" charset="-128"/>
              </a:rPr>
              <a:t>The bond dipoles, although symmetrically distributed around the C atom, are not identical and therefore will not sum to zero.</a:t>
            </a:r>
          </a:p>
        </p:txBody>
      </p:sp>
      <p:grpSp>
        <p:nvGrpSpPr>
          <p:cNvPr id="73" name="Group 72">
            <a:extLst>
              <a:ext uri="{FF2B5EF4-FFF2-40B4-BE49-F238E27FC236}">
                <a16:creationId xmlns:a16="http://schemas.microsoft.com/office/drawing/2014/main" id="{C6A04E59-62BA-4709-B9A0-3B481FE82BF8}"/>
              </a:ext>
            </a:extLst>
          </p:cNvPr>
          <p:cNvGrpSpPr/>
          <p:nvPr/>
        </p:nvGrpSpPr>
        <p:grpSpPr>
          <a:xfrm rot="5400000">
            <a:off x="1315221" y="4510552"/>
            <a:ext cx="87278" cy="276225"/>
            <a:chOff x="2180032" y="2509837"/>
            <a:chExt cx="87278" cy="276225"/>
          </a:xfrm>
        </p:grpSpPr>
        <p:cxnSp>
          <p:nvCxnSpPr>
            <p:cNvPr id="74" name="Straight Arrow Connector 73">
              <a:extLst>
                <a:ext uri="{FF2B5EF4-FFF2-40B4-BE49-F238E27FC236}">
                  <a16:creationId xmlns:a16="http://schemas.microsoft.com/office/drawing/2014/main" id="{BF28146D-001D-4638-9020-AF035F916E05}"/>
                </a:ext>
              </a:extLst>
            </p:cNvPr>
            <p:cNvCxnSpPr/>
            <p:nvPr/>
          </p:nvCxnSpPr>
          <p:spPr>
            <a:xfrm flipV="1">
              <a:off x="2226468" y="2509837"/>
              <a:ext cx="0" cy="276225"/>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1329368-D0BB-4C2B-A537-BA4B7FEDA3FA}"/>
                </a:ext>
              </a:extLst>
            </p:cNvPr>
            <p:cNvCxnSpPr/>
            <p:nvPr/>
          </p:nvCxnSpPr>
          <p:spPr>
            <a:xfrm>
              <a:off x="2180032" y="2747961"/>
              <a:ext cx="87278" cy="0"/>
            </a:xfrm>
            <a:prstGeom prst="line">
              <a:avLst/>
            </a:prstGeom>
            <a:ln w="19050">
              <a:solidFill>
                <a:srgbClr val="67AEB6"/>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54BC3CFD-2C49-4063-AD7E-145FE7123BFE}"/>
              </a:ext>
            </a:extLst>
          </p:cNvPr>
          <p:cNvGrpSpPr/>
          <p:nvPr/>
        </p:nvGrpSpPr>
        <p:grpSpPr>
          <a:xfrm rot="2178420">
            <a:off x="1049418" y="4843086"/>
            <a:ext cx="87278" cy="251114"/>
            <a:chOff x="2180032" y="2509837"/>
            <a:chExt cx="87278" cy="276225"/>
          </a:xfrm>
        </p:grpSpPr>
        <p:cxnSp>
          <p:nvCxnSpPr>
            <p:cNvPr id="77" name="Straight Arrow Connector 76">
              <a:extLst>
                <a:ext uri="{FF2B5EF4-FFF2-40B4-BE49-F238E27FC236}">
                  <a16:creationId xmlns:a16="http://schemas.microsoft.com/office/drawing/2014/main" id="{EFE75D0E-6DF1-4E4C-8EF6-BD1D8EFB9660}"/>
                </a:ext>
              </a:extLst>
            </p:cNvPr>
            <p:cNvCxnSpPr/>
            <p:nvPr/>
          </p:nvCxnSpPr>
          <p:spPr>
            <a:xfrm flipV="1">
              <a:off x="2226468" y="2509837"/>
              <a:ext cx="0" cy="276225"/>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4BA1469-5918-466A-BB75-3E12AF11D342}"/>
                </a:ext>
              </a:extLst>
            </p:cNvPr>
            <p:cNvCxnSpPr/>
            <p:nvPr/>
          </p:nvCxnSpPr>
          <p:spPr>
            <a:xfrm>
              <a:off x="2180032" y="2747961"/>
              <a:ext cx="87278" cy="0"/>
            </a:xfrm>
            <a:prstGeom prst="line">
              <a:avLst/>
            </a:prstGeom>
            <a:ln w="19050">
              <a:solidFill>
                <a:srgbClr val="67AEB6"/>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08D35C9F-4840-4C44-B50F-636C8C6D65C0}"/>
              </a:ext>
            </a:extLst>
          </p:cNvPr>
          <p:cNvGrpSpPr/>
          <p:nvPr/>
        </p:nvGrpSpPr>
        <p:grpSpPr>
          <a:xfrm rot="8114133">
            <a:off x="1030311" y="4427030"/>
            <a:ext cx="87278" cy="251114"/>
            <a:chOff x="2180032" y="2509837"/>
            <a:chExt cx="87278" cy="276225"/>
          </a:xfrm>
        </p:grpSpPr>
        <p:cxnSp>
          <p:nvCxnSpPr>
            <p:cNvPr id="80" name="Straight Arrow Connector 79">
              <a:extLst>
                <a:ext uri="{FF2B5EF4-FFF2-40B4-BE49-F238E27FC236}">
                  <a16:creationId xmlns:a16="http://schemas.microsoft.com/office/drawing/2014/main" id="{0DD79B26-A01C-4D10-95E1-8969EED96210}"/>
                </a:ext>
              </a:extLst>
            </p:cNvPr>
            <p:cNvCxnSpPr/>
            <p:nvPr/>
          </p:nvCxnSpPr>
          <p:spPr>
            <a:xfrm flipV="1">
              <a:off x="2226468" y="2509837"/>
              <a:ext cx="0" cy="276225"/>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1F449CA-AE42-466B-8884-4FC9A6DC88D9}"/>
                </a:ext>
              </a:extLst>
            </p:cNvPr>
            <p:cNvCxnSpPr/>
            <p:nvPr/>
          </p:nvCxnSpPr>
          <p:spPr>
            <a:xfrm>
              <a:off x="2180032" y="2747961"/>
              <a:ext cx="87278" cy="0"/>
            </a:xfrm>
            <a:prstGeom prst="line">
              <a:avLst/>
            </a:prstGeom>
            <a:ln w="19050">
              <a:solidFill>
                <a:srgbClr val="67AEB6"/>
              </a:solidFill>
            </a:ln>
          </p:spPr>
          <p:style>
            <a:lnRef idx="1">
              <a:schemeClr val="accent1"/>
            </a:lnRef>
            <a:fillRef idx="0">
              <a:schemeClr val="accent1"/>
            </a:fillRef>
            <a:effectRef idx="0">
              <a:schemeClr val="accent1"/>
            </a:effectRef>
            <a:fontRef idx="minor">
              <a:schemeClr val="tx1"/>
            </a:fontRef>
          </p:style>
        </p:cxnSp>
      </p:grpSp>
      <p:sp>
        <p:nvSpPr>
          <p:cNvPr id="82" name="TextBox 4">
            <a:extLst>
              <a:ext uri="{FF2B5EF4-FFF2-40B4-BE49-F238E27FC236}">
                <a16:creationId xmlns:a16="http://schemas.microsoft.com/office/drawing/2014/main" id="{93E42C75-1EF3-4DBD-A244-841A82819FF3}"/>
              </a:ext>
            </a:extLst>
          </p:cNvPr>
          <p:cNvSpPr txBox="1">
            <a:spLocks noChangeArrowheads="1"/>
          </p:cNvSpPr>
          <p:nvPr/>
        </p:nvSpPr>
        <p:spPr bwMode="auto">
          <a:xfrm>
            <a:off x="402262" y="5302586"/>
            <a:ext cx="1798320" cy="369332"/>
          </a:xfrm>
          <a:prstGeom prst="rect">
            <a:avLst/>
          </a:prstGeom>
          <a:noFill/>
          <a:ln w="28575">
            <a:noFill/>
            <a:miter lim="800000"/>
            <a:headEnd/>
            <a:tailEnd/>
          </a:ln>
        </p:spPr>
        <p:txBody>
          <a:bodyPr wrap="square">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H</a:t>
            </a:r>
            <a:r>
              <a:rPr lang="en-US" altLang="en-US" baseline="-25000" dirty="0">
                <a:solidFill>
                  <a:srgbClr val="E47588"/>
                </a:solidFill>
                <a:latin typeface="Gill Sans MT" panose="020B0502020104020203" pitchFamily="34" charset="0"/>
                <a:ea typeface="MS PGothic" pitchFamily="34" charset="-128"/>
              </a:rPr>
              <a:t>2</a:t>
            </a:r>
            <a:r>
              <a:rPr lang="en-US" altLang="en-US" dirty="0">
                <a:solidFill>
                  <a:srgbClr val="E47588"/>
                </a:solidFill>
                <a:latin typeface="Gill Sans MT" panose="020B0502020104020203" pitchFamily="34" charset="0"/>
                <a:ea typeface="MS PGothic" pitchFamily="34" charset="-128"/>
              </a:rPr>
              <a:t>CO is polar.</a:t>
            </a:r>
          </a:p>
        </p:txBody>
      </p:sp>
      <p:sp>
        <p:nvSpPr>
          <p:cNvPr id="83" name="Rectangle 82">
            <a:extLst>
              <a:ext uri="{FF2B5EF4-FFF2-40B4-BE49-F238E27FC236}">
                <a16:creationId xmlns:a16="http://schemas.microsoft.com/office/drawing/2014/main" id="{E8A99C40-B4F9-4323-B805-1432E02E0AF7}"/>
              </a:ext>
            </a:extLst>
          </p:cNvPr>
          <p:cNvSpPr/>
          <p:nvPr/>
        </p:nvSpPr>
        <p:spPr>
          <a:xfrm>
            <a:off x="2189971" y="1453449"/>
            <a:ext cx="4572000" cy="369332"/>
          </a:xfrm>
          <a:prstGeom prst="rect">
            <a:avLst/>
          </a:prstGeom>
        </p:spPr>
        <p:txBody>
          <a:bodyPr>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First draw the Lewis structure for PCl</a:t>
            </a:r>
            <a:r>
              <a:rPr lang="en-US" altLang="en-US" baseline="-25000" dirty="0">
                <a:solidFill>
                  <a:srgbClr val="E47588"/>
                </a:solidFill>
                <a:latin typeface="Gill Sans MT" panose="020B0502020104020203" pitchFamily="34" charset="0"/>
                <a:ea typeface="MS PGothic" pitchFamily="34" charset="-128"/>
              </a:rPr>
              <a:t>5</a:t>
            </a:r>
            <a:r>
              <a:rPr lang="en-US" altLang="en-US" dirty="0">
                <a:solidFill>
                  <a:srgbClr val="E47588"/>
                </a:solidFill>
                <a:latin typeface="Gill Sans MT" panose="020B0502020104020203" pitchFamily="34" charset="0"/>
                <a:ea typeface="MS PGothic" pitchFamily="34" charset="-128"/>
              </a:rPr>
              <a:t>. </a:t>
            </a:r>
          </a:p>
        </p:txBody>
      </p:sp>
      <p:sp>
        <p:nvSpPr>
          <p:cNvPr id="84" name="Rectangle 83">
            <a:extLst>
              <a:ext uri="{FF2B5EF4-FFF2-40B4-BE49-F238E27FC236}">
                <a16:creationId xmlns:a16="http://schemas.microsoft.com/office/drawing/2014/main" id="{459DADF5-4A2F-48B6-B483-F3249C9F3771}"/>
              </a:ext>
            </a:extLst>
          </p:cNvPr>
          <p:cNvSpPr/>
          <p:nvPr/>
        </p:nvSpPr>
        <p:spPr>
          <a:xfrm>
            <a:off x="2200582" y="4303367"/>
            <a:ext cx="4572000" cy="369332"/>
          </a:xfrm>
          <a:prstGeom prst="rect">
            <a:avLst/>
          </a:prstGeom>
        </p:spPr>
        <p:txBody>
          <a:bodyPr>
            <a:spAutoFit/>
          </a:bodyPr>
          <a:lstStyle/>
          <a:p>
            <a:pPr eaLnBrk="0" hangingPunct="0">
              <a:buClr>
                <a:srgbClr val="000000"/>
              </a:buClr>
              <a:buSzPct val="100000"/>
            </a:pPr>
            <a:r>
              <a:rPr lang="en-US" altLang="en-US" dirty="0">
                <a:solidFill>
                  <a:srgbClr val="E47588"/>
                </a:solidFill>
                <a:latin typeface="Gill Sans MT" panose="020B0502020104020203" pitchFamily="34" charset="0"/>
                <a:ea typeface="MS PGothic" pitchFamily="34" charset="-128"/>
              </a:rPr>
              <a:t>First draw the Lewis structure for H</a:t>
            </a:r>
            <a:r>
              <a:rPr lang="en-US" altLang="en-US" baseline="-25000" dirty="0">
                <a:solidFill>
                  <a:srgbClr val="E47588"/>
                </a:solidFill>
                <a:latin typeface="Gill Sans MT" panose="020B0502020104020203" pitchFamily="34" charset="0"/>
                <a:ea typeface="MS PGothic" pitchFamily="34" charset="-128"/>
              </a:rPr>
              <a:t>2</a:t>
            </a:r>
            <a:r>
              <a:rPr lang="en-US" altLang="en-US" dirty="0">
                <a:solidFill>
                  <a:srgbClr val="E47588"/>
                </a:solidFill>
                <a:latin typeface="Gill Sans MT" panose="020B0502020104020203" pitchFamily="34" charset="0"/>
                <a:ea typeface="MS PGothic" pitchFamily="34" charset="-128"/>
              </a:rPr>
              <a:t>CO. </a:t>
            </a:r>
          </a:p>
        </p:txBody>
      </p:sp>
    </p:spTree>
    <p:extLst>
      <p:ext uri="{BB962C8B-B14F-4D97-AF65-F5344CB8AC3E}">
        <p14:creationId xmlns:p14="http://schemas.microsoft.com/office/powerpoint/2010/main" val="75171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P spid="72" grpId="0"/>
      <p:bldP spid="82" grpId="0"/>
      <p:bldP spid="83" grpId="0"/>
      <p:bldP spid="8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76</a:t>
            </a:fld>
            <a:endParaRPr lang="en-US" dirty="0">
              <a:solidFill>
                <a:schemeClr val="bg1"/>
              </a:solidFill>
            </a:endParaRPr>
          </a:p>
        </p:txBody>
      </p:sp>
      <p:sp>
        <p:nvSpPr>
          <p:cNvPr id="8" name="Rectangle 2">
            <a:extLst>
              <a:ext uri="{FF2B5EF4-FFF2-40B4-BE49-F238E27FC236}">
                <a16:creationId xmlns:a16="http://schemas.microsoft.com/office/drawing/2014/main" id="{BE005ADB-D5B4-4447-A2BC-36FE357A29DF}"/>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Geometry and Polarity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3E9E6A13-7F96-47B3-82F5-C98D40AA4B6A}"/>
              </a:ext>
            </a:extLst>
          </p:cNvPr>
          <p:cNvSpPr txBox="1">
            <a:spLocks noChangeArrowheads="1"/>
          </p:cNvSpPr>
          <p:nvPr/>
        </p:nvSpPr>
        <p:spPr bwMode="auto">
          <a:xfrm>
            <a:off x="0" y="1219202"/>
            <a:ext cx="9144000"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rPr>
              <a:t>Dipole moments can be used to distinguish between </a:t>
            </a:r>
            <a:r>
              <a:rPr lang="en-US" altLang="en-US" b="1" dirty="0">
                <a:solidFill>
                  <a:srgbClr val="E47588"/>
                </a:solidFill>
              </a:rPr>
              <a:t>structural</a:t>
            </a:r>
            <a:r>
              <a:rPr lang="en-US" altLang="en-US" b="1" dirty="0">
                <a:solidFill>
                  <a:schemeClr val="tx1">
                    <a:lumMod val="75000"/>
                    <a:lumOff val="25000"/>
                  </a:schemeClr>
                </a:solidFill>
              </a:rPr>
              <a:t> </a:t>
            </a:r>
            <a:r>
              <a:rPr lang="en-US" altLang="en-US" b="1" dirty="0">
                <a:solidFill>
                  <a:srgbClr val="E47588"/>
                </a:solidFill>
              </a:rPr>
              <a:t>isomers</a:t>
            </a:r>
            <a:r>
              <a:rPr lang="en-US" altLang="en-US" dirty="0">
                <a:solidFill>
                  <a:schemeClr val="tx1">
                    <a:lumMod val="75000"/>
                    <a:lumOff val="25000"/>
                  </a:schemeClr>
                </a:solidFill>
              </a:rPr>
              <a:t>.</a:t>
            </a:r>
          </a:p>
        </p:txBody>
      </p:sp>
      <p:sp>
        <p:nvSpPr>
          <p:cNvPr id="10" name="TextBox 4">
            <a:extLst>
              <a:ext uri="{FF2B5EF4-FFF2-40B4-BE49-F238E27FC236}">
                <a16:creationId xmlns:a16="http://schemas.microsoft.com/office/drawing/2014/main" id="{5E291AE6-C957-4555-B987-EDBD6DB246AC}"/>
              </a:ext>
            </a:extLst>
          </p:cNvPr>
          <p:cNvSpPr txBox="1">
            <a:spLocks noChangeArrowheads="1"/>
          </p:cNvSpPr>
          <p:nvPr/>
        </p:nvSpPr>
        <p:spPr bwMode="auto">
          <a:xfrm>
            <a:off x="304800" y="2156937"/>
            <a:ext cx="2819400" cy="646331"/>
          </a:xfrm>
          <a:prstGeom prst="rect">
            <a:avLst/>
          </a:prstGeom>
          <a:noFill/>
          <a:ln w="9525">
            <a:noFill/>
            <a:miter lim="800000"/>
            <a:headEnd/>
            <a:tailEnd/>
          </a:ln>
        </p:spPr>
        <p:txBody>
          <a:bodyPr>
            <a:spAutoFit/>
          </a:bodyPr>
          <a:lstStyle/>
          <a:p>
            <a:pPr algn="ctr" eaLnBrk="0" hangingPunct="0">
              <a:buClr>
                <a:srgbClr val="000000"/>
              </a:buClr>
              <a:buSzPct val="100000"/>
            </a:pPr>
            <a:r>
              <a:rPr lang="en-US" altLang="en-US" i="1" dirty="0">
                <a:solidFill>
                  <a:schemeClr val="tx1">
                    <a:lumMod val="75000"/>
                    <a:lumOff val="25000"/>
                  </a:schemeClr>
                </a:solidFill>
                <a:latin typeface="Gill Sans MT" panose="020B0502020104020203" pitchFamily="34" charset="0"/>
              </a:rPr>
              <a:t>trans-</a:t>
            </a:r>
            <a:r>
              <a:rPr lang="en-US" altLang="en-US" dirty="0" err="1">
                <a:solidFill>
                  <a:schemeClr val="tx1">
                    <a:lumMod val="75000"/>
                    <a:lumOff val="25000"/>
                  </a:schemeClr>
                </a:solidFill>
                <a:latin typeface="Gill Sans MT" panose="020B0502020104020203" pitchFamily="34" charset="0"/>
              </a:rPr>
              <a:t>dichloroethylene</a:t>
            </a:r>
            <a:endParaRPr lang="en-US" altLang="en-US" dirty="0">
              <a:solidFill>
                <a:schemeClr val="tx1">
                  <a:lumMod val="75000"/>
                  <a:lumOff val="25000"/>
                </a:schemeClr>
              </a:solidFill>
              <a:latin typeface="Gill Sans MT" panose="020B0502020104020203" pitchFamily="34" charset="0"/>
            </a:endParaRPr>
          </a:p>
          <a:p>
            <a:pPr algn="ctr" eaLnBrk="0" hangingPunct="0">
              <a:buClr>
                <a:srgbClr val="000000"/>
              </a:buClr>
              <a:buSzPct val="100000"/>
            </a:pPr>
            <a:r>
              <a:rPr lang="en-US" altLang="en-US" dirty="0">
                <a:solidFill>
                  <a:srgbClr val="67AEB6"/>
                </a:solidFill>
                <a:latin typeface="Gill Sans MT" panose="020B0502020104020203" pitchFamily="34" charset="0"/>
              </a:rPr>
              <a:t>nonpolar</a:t>
            </a:r>
          </a:p>
        </p:txBody>
      </p:sp>
      <p:sp>
        <p:nvSpPr>
          <p:cNvPr id="11" name="TextBox 4">
            <a:extLst>
              <a:ext uri="{FF2B5EF4-FFF2-40B4-BE49-F238E27FC236}">
                <a16:creationId xmlns:a16="http://schemas.microsoft.com/office/drawing/2014/main" id="{0930596C-EC03-4C4C-8787-7552B75B5BC1}"/>
              </a:ext>
            </a:extLst>
          </p:cNvPr>
          <p:cNvSpPr txBox="1">
            <a:spLocks noChangeArrowheads="1"/>
          </p:cNvSpPr>
          <p:nvPr/>
        </p:nvSpPr>
        <p:spPr bwMode="auto">
          <a:xfrm>
            <a:off x="365760" y="4381775"/>
            <a:ext cx="2819400" cy="646331"/>
          </a:xfrm>
          <a:prstGeom prst="rect">
            <a:avLst/>
          </a:prstGeom>
          <a:noFill/>
          <a:ln w="9525">
            <a:noFill/>
            <a:miter lim="800000"/>
            <a:headEnd/>
            <a:tailEnd/>
          </a:ln>
        </p:spPr>
        <p:txBody>
          <a:bodyPr>
            <a:spAutoFit/>
          </a:bodyPr>
          <a:lstStyle/>
          <a:p>
            <a:pPr algn="ctr" eaLnBrk="0" hangingPunct="0">
              <a:buClr>
                <a:srgbClr val="000000"/>
              </a:buClr>
              <a:buSzPct val="100000"/>
            </a:pPr>
            <a:r>
              <a:rPr lang="en-US" altLang="en-US" i="1" dirty="0">
                <a:solidFill>
                  <a:schemeClr val="tx1">
                    <a:lumMod val="75000"/>
                    <a:lumOff val="25000"/>
                  </a:schemeClr>
                </a:solidFill>
                <a:latin typeface="Gill Sans MT" panose="020B0502020104020203" pitchFamily="34" charset="0"/>
              </a:rPr>
              <a:t>cis-</a:t>
            </a:r>
            <a:r>
              <a:rPr lang="en-US" altLang="en-US" dirty="0" err="1">
                <a:solidFill>
                  <a:schemeClr val="tx1">
                    <a:lumMod val="75000"/>
                    <a:lumOff val="25000"/>
                  </a:schemeClr>
                </a:solidFill>
                <a:latin typeface="Gill Sans MT" panose="020B0502020104020203" pitchFamily="34" charset="0"/>
              </a:rPr>
              <a:t>dichloroethylene</a:t>
            </a:r>
            <a:endParaRPr lang="en-US" altLang="en-US" dirty="0">
              <a:solidFill>
                <a:schemeClr val="tx1">
                  <a:lumMod val="75000"/>
                  <a:lumOff val="25000"/>
                </a:schemeClr>
              </a:solidFill>
              <a:latin typeface="Gill Sans MT" panose="020B0502020104020203" pitchFamily="34" charset="0"/>
            </a:endParaRPr>
          </a:p>
          <a:p>
            <a:pPr algn="ctr" eaLnBrk="0" hangingPunct="0">
              <a:buClr>
                <a:srgbClr val="000000"/>
              </a:buClr>
              <a:buSzPct val="100000"/>
            </a:pPr>
            <a:r>
              <a:rPr lang="en-US" altLang="en-US" dirty="0">
                <a:solidFill>
                  <a:srgbClr val="67AEB6"/>
                </a:solidFill>
                <a:latin typeface="Gill Sans MT" panose="020B0502020104020203" pitchFamily="34" charset="0"/>
              </a:rPr>
              <a:t>polar</a:t>
            </a:r>
          </a:p>
        </p:txBody>
      </p:sp>
      <p:pic>
        <p:nvPicPr>
          <p:cNvPr id="13" name="Picture 10" descr="bur75640_ta0909">
            <a:extLst>
              <a:ext uri="{FF2B5EF4-FFF2-40B4-BE49-F238E27FC236}">
                <a16:creationId xmlns:a16="http://schemas.microsoft.com/office/drawing/2014/main" id="{47A7AF09-2184-40CD-B4A2-5AE07DB3EF18}"/>
              </a:ext>
            </a:extLst>
          </p:cNvPr>
          <p:cNvPicPr>
            <a:picLocks noChangeAspect="1" noChangeArrowheads="1"/>
          </p:cNvPicPr>
          <p:nvPr/>
        </p:nvPicPr>
        <p:blipFill>
          <a:blip r:embed="rId2" cstate="print"/>
          <a:srcRect t="7698"/>
          <a:stretch>
            <a:fillRect/>
          </a:stretch>
        </p:blipFill>
        <p:spPr bwMode="auto">
          <a:xfrm>
            <a:off x="3124200" y="1837916"/>
            <a:ext cx="4842741" cy="1747149"/>
          </a:xfrm>
          <a:prstGeom prst="rect">
            <a:avLst/>
          </a:prstGeom>
          <a:noFill/>
          <a:ln w="9525">
            <a:noFill/>
            <a:miter lim="800000"/>
            <a:headEnd/>
            <a:tailEnd/>
          </a:ln>
        </p:spPr>
      </p:pic>
      <p:pic>
        <p:nvPicPr>
          <p:cNvPr id="14" name="Picture 11" descr="bur75640_ta0912">
            <a:extLst>
              <a:ext uri="{FF2B5EF4-FFF2-40B4-BE49-F238E27FC236}">
                <a16:creationId xmlns:a16="http://schemas.microsoft.com/office/drawing/2014/main" id="{ADA7FAC4-6A0A-42F7-9DD3-A0285A36B367}"/>
              </a:ext>
            </a:extLst>
          </p:cNvPr>
          <p:cNvPicPr>
            <a:picLocks noChangeAspect="1" noChangeArrowheads="1"/>
          </p:cNvPicPr>
          <p:nvPr/>
        </p:nvPicPr>
        <p:blipFill>
          <a:blip r:embed="rId3" cstate="print"/>
          <a:srcRect t="8380"/>
          <a:stretch>
            <a:fillRect/>
          </a:stretch>
        </p:blipFill>
        <p:spPr bwMode="auto">
          <a:xfrm>
            <a:off x="3104857" y="3831689"/>
            <a:ext cx="4881426" cy="1746504"/>
          </a:xfrm>
          <a:prstGeom prst="rect">
            <a:avLst/>
          </a:prstGeom>
          <a:noFill/>
          <a:ln w="9525">
            <a:noFill/>
            <a:miter lim="800000"/>
            <a:headEnd/>
            <a:tailEnd/>
          </a:ln>
        </p:spPr>
      </p:pic>
    </p:spTree>
    <p:extLst>
      <p:ext uri="{BB962C8B-B14F-4D97-AF65-F5344CB8AC3E}">
        <p14:creationId xmlns:p14="http://schemas.microsoft.com/office/powerpoint/2010/main" val="1466890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77</a:t>
            </a:fld>
            <a:endParaRPr lang="en-US" dirty="0">
              <a:solidFill>
                <a:schemeClr val="bg1"/>
              </a:solidFill>
            </a:endParaRPr>
          </a:p>
        </p:txBody>
      </p:sp>
      <p:sp>
        <p:nvSpPr>
          <p:cNvPr id="8" name="Rectangle 2">
            <a:extLst>
              <a:ext uri="{FF2B5EF4-FFF2-40B4-BE49-F238E27FC236}">
                <a16:creationId xmlns:a16="http://schemas.microsoft.com/office/drawing/2014/main" id="{AD8E5BB0-AB7F-4AAA-A8B8-7FA2C0EFF7D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Content Placeholder 4">
            <a:extLst>
              <a:ext uri="{FF2B5EF4-FFF2-40B4-BE49-F238E27FC236}">
                <a16:creationId xmlns:a16="http://schemas.microsoft.com/office/drawing/2014/main" id="{3BB7CFA5-613E-4C60-A06C-2D755D9A8643}"/>
              </a:ext>
            </a:extLst>
          </p:cNvPr>
          <p:cNvSpPr txBox="1">
            <a:spLocks/>
          </p:cNvSpPr>
          <p:nvPr/>
        </p:nvSpPr>
        <p:spPr>
          <a:xfrm>
            <a:off x="188119" y="1177721"/>
            <a:ext cx="3806825" cy="48641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PCl</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5</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O</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XeF</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XeF</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CO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SF</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p>
        </p:txBody>
      </p:sp>
      <p:sp>
        <p:nvSpPr>
          <p:cNvPr id="11" name="Content Placeholder 5">
            <a:extLst>
              <a:ext uri="{FF2B5EF4-FFF2-40B4-BE49-F238E27FC236}">
                <a16:creationId xmlns:a16="http://schemas.microsoft.com/office/drawing/2014/main" id="{758E7032-5DFB-4B38-B501-8ABE0E5D0CEF}"/>
              </a:ext>
            </a:extLst>
          </p:cNvPr>
          <p:cNvSpPr txBox="1">
            <a:spLocks/>
          </p:cNvSpPr>
          <p:nvPr/>
        </p:nvSpPr>
        <p:spPr>
          <a:xfrm>
            <a:off x="4844034" y="1166835"/>
            <a:ext cx="3808413" cy="4110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BrF</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5</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BrF</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SF</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NH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CH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p>
          <a:p>
            <a:pPr marL="0" indent="0">
              <a:lnSpc>
                <a:spcPct val="15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BF</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13" name="Title 3">
            <a:extLst>
              <a:ext uri="{FF2B5EF4-FFF2-40B4-BE49-F238E27FC236}">
                <a16:creationId xmlns:a16="http://schemas.microsoft.com/office/drawing/2014/main" id="{CA02CCE7-4E4B-4753-9219-E324F6F3517B}"/>
              </a:ext>
            </a:extLst>
          </p:cNvPr>
          <p:cNvSpPr txBox="1">
            <a:spLocks/>
          </p:cNvSpPr>
          <p:nvPr/>
        </p:nvSpPr>
        <p:spPr>
          <a:xfrm>
            <a:off x="0" y="874505"/>
            <a:ext cx="8860970" cy="14303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cs typeface="Arial" panose="020B0604020202020204" pitchFamily="34" charset="0"/>
              </a:rPr>
              <a:t>Do these molecules have a dipole? (same molecules from slide 50)</a:t>
            </a:r>
            <a:br>
              <a:rPr lang="en-US" sz="1800" dirty="0">
                <a:solidFill>
                  <a:schemeClr val="tx1">
                    <a:lumMod val="75000"/>
                    <a:lumOff val="25000"/>
                  </a:schemeClr>
                </a:solidFill>
                <a:latin typeface="Gill Sans MT" panose="020B0502020104020203" pitchFamily="34" charset="0"/>
                <a:cs typeface="Arial" panose="020B0604020202020204" pitchFamily="34" charset="0"/>
              </a:rPr>
            </a:b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8384AB28-3908-490A-BF6D-38912B106F92}"/>
              </a:ext>
            </a:extLst>
          </p:cNvPr>
          <p:cNvCxnSpPr/>
          <p:nvPr/>
        </p:nvCxnSpPr>
        <p:spPr bwMode="auto">
          <a:xfrm>
            <a:off x="873587" y="1464669"/>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590E1D6-119B-408E-942D-53EBA34010FC}"/>
              </a:ext>
            </a:extLst>
          </p:cNvPr>
          <p:cNvCxnSpPr/>
          <p:nvPr/>
        </p:nvCxnSpPr>
        <p:spPr bwMode="auto">
          <a:xfrm>
            <a:off x="873721" y="1998406"/>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9FF85809-773C-4B38-9FD4-62473B363A8C}"/>
              </a:ext>
            </a:extLst>
          </p:cNvPr>
          <p:cNvCxnSpPr/>
          <p:nvPr/>
        </p:nvCxnSpPr>
        <p:spPr bwMode="auto">
          <a:xfrm>
            <a:off x="873673" y="2534644"/>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BCA718D0-DF02-416C-A401-649231476435}"/>
              </a:ext>
            </a:extLst>
          </p:cNvPr>
          <p:cNvCxnSpPr/>
          <p:nvPr/>
        </p:nvCxnSpPr>
        <p:spPr bwMode="auto">
          <a:xfrm>
            <a:off x="872995" y="3077534"/>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F4CCB96E-09D7-4B9A-A13B-5072D1403B93}"/>
              </a:ext>
            </a:extLst>
          </p:cNvPr>
          <p:cNvCxnSpPr/>
          <p:nvPr/>
        </p:nvCxnSpPr>
        <p:spPr bwMode="auto">
          <a:xfrm>
            <a:off x="874869" y="3601559"/>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9DF04279-53EA-4447-A323-C8D204977788}"/>
              </a:ext>
            </a:extLst>
          </p:cNvPr>
          <p:cNvCxnSpPr/>
          <p:nvPr/>
        </p:nvCxnSpPr>
        <p:spPr bwMode="auto">
          <a:xfrm>
            <a:off x="880998" y="4139655"/>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sp>
        <p:nvSpPr>
          <p:cNvPr id="20" name="TextBox 19">
            <a:extLst>
              <a:ext uri="{FF2B5EF4-FFF2-40B4-BE49-F238E27FC236}">
                <a16:creationId xmlns:a16="http://schemas.microsoft.com/office/drawing/2014/main" id="{1D3F1A0B-8535-4538-96C5-B09DB73FD060}"/>
              </a:ext>
            </a:extLst>
          </p:cNvPr>
          <p:cNvSpPr txBox="1"/>
          <p:nvPr/>
        </p:nvSpPr>
        <p:spPr>
          <a:xfrm>
            <a:off x="1163767" y="1235377"/>
            <a:ext cx="103746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nonpolar</a:t>
            </a:r>
          </a:p>
        </p:txBody>
      </p:sp>
      <p:sp>
        <p:nvSpPr>
          <p:cNvPr id="21" name="TextBox 20">
            <a:extLst>
              <a:ext uri="{FF2B5EF4-FFF2-40B4-BE49-F238E27FC236}">
                <a16:creationId xmlns:a16="http://schemas.microsoft.com/office/drawing/2014/main" id="{7214CED7-AD34-4953-98DA-50F2BF73F7BF}"/>
              </a:ext>
            </a:extLst>
          </p:cNvPr>
          <p:cNvSpPr txBox="1"/>
          <p:nvPr/>
        </p:nvSpPr>
        <p:spPr>
          <a:xfrm>
            <a:off x="1150541" y="1785580"/>
            <a:ext cx="67197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polar</a:t>
            </a:r>
          </a:p>
        </p:txBody>
      </p:sp>
      <p:sp>
        <p:nvSpPr>
          <p:cNvPr id="22" name="TextBox 21">
            <a:extLst>
              <a:ext uri="{FF2B5EF4-FFF2-40B4-BE49-F238E27FC236}">
                <a16:creationId xmlns:a16="http://schemas.microsoft.com/office/drawing/2014/main" id="{80A24C79-970D-4681-A6A3-148BEC58D44A}"/>
              </a:ext>
            </a:extLst>
          </p:cNvPr>
          <p:cNvSpPr txBox="1"/>
          <p:nvPr/>
        </p:nvSpPr>
        <p:spPr>
          <a:xfrm>
            <a:off x="1135260" y="2329492"/>
            <a:ext cx="103746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nonpolar</a:t>
            </a:r>
          </a:p>
        </p:txBody>
      </p:sp>
      <p:sp>
        <p:nvSpPr>
          <p:cNvPr id="23" name="TextBox 22">
            <a:extLst>
              <a:ext uri="{FF2B5EF4-FFF2-40B4-BE49-F238E27FC236}">
                <a16:creationId xmlns:a16="http://schemas.microsoft.com/office/drawing/2014/main" id="{2CCBB135-2D74-4027-AFF9-8E233790FB52}"/>
              </a:ext>
            </a:extLst>
          </p:cNvPr>
          <p:cNvSpPr txBox="1"/>
          <p:nvPr/>
        </p:nvSpPr>
        <p:spPr>
          <a:xfrm>
            <a:off x="1135260" y="2865417"/>
            <a:ext cx="103746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nonpolar</a:t>
            </a:r>
          </a:p>
        </p:txBody>
      </p:sp>
      <p:sp>
        <p:nvSpPr>
          <p:cNvPr id="24" name="TextBox 23">
            <a:extLst>
              <a:ext uri="{FF2B5EF4-FFF2-40B4-BE49-F238E27FC236}">
                <a16:creationId xmlns:a16="http://schemas.microsoft.com/office/drawing/2014/main" id="{E258BC83-0078-4752-9B12-9CA89736FFE1}"/>
              </a:ext>
            </a:extLst>
          </p:cNvPr>
          <p:cNvSpPr txBox="1"/>
          <p:nvPr/>
        </p:nvSpPr>
        <p:spPr>
          <a:xfrm>
            <a:off x="1149681" y="3363872"/>
            <a:ext cx="67197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polar</a:t>
            </a:r>
          </a:p>
        </p:txBody>
      </p:sp>
      <p:sp>
        <p:nvSpPr>
          <p:cNvPr id="25" name="TextBox 24">
            <a:extLst>
              <a:ext uri="{FF2B5EF4-FFF2-40B4-BE49-F238E27FC236}">
                <a16:creationId xmlns:a16="http://schemas.microsoft.com/office/drawing/2014/main" id="{2EF4F09B-A946-4BB4-842C-B581FA9787FD}"/>
              </a:ext>
            </a:extLst>
          </p:cNvPr>
          <p:cNvSpPr txBox="1"/>
          <p:nvPr/>
        </p:nvSpPr>
        <p:spPr>
          <a:xfrm>
            <a:off x="1132879" y="3930340"/>
            <a:ext cx="103746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nonpolar</a:t>
            </a:r>
          </a:p>
        </p:txBody>
      </p:sp>
      <p:cxnSp>
        <p:nvCxnSpPr>
          <p:cNvPr id="26" name="Straight Arrow Connector 25">
            <a:extLst>
              <a:ext uri="{FF2B5EF4-FFF2-40B4-BE49-F238E27FC236}">
                <a16:creationId xmlns:a16="http://schemas.microsoft.com/office/drawing/2014/main" id="{8751FC1C-4FB7-4309-A918-A8499EA7E0F9}"/>
              </a:ext>
            </a:extLst>
          </p:cNvPr>
          <p:cNvCxnSpPr/>
          <p:nvPr/>
        </p:nvCxnSpPr>
        <p:spPr bwMode="auto">
          <a:xfrm>
            <a:off x="876236" y="4690891"/>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sp>
        <p:nvSpPr>
          <p:cNvPr id="27" name="TextBox 26">
            <a:extLst>
              <a:ext uri="{FF2B5EF4-FFF2-40B4-BE49-F238E27FC236}">
                <a16:creationId xmlns:a16="http://schemas.microsoft.com/office/drawing/2014/main" id="{5EC03177-2BF2-47DD-94B3-718BC18C44F2}"/>
              </a:ext>
            </a:extLst>
          </p:cNvPr>
          <p:cNvSpPr txBox="1"/>
          <p:nvPr/>
        </p:nvSpPr>
        <p:spPr>
          <a:xfrm>
            <a:off x="1128117" y="4475143"/>
            <a:ext cx="67197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polar</a:t>
            </a:r>
          </a:p>
        </p:txBody>
      </p:sp>
      <p:sp>
        <p:nvSpPr>
          <p:cNvPr id="29" name="Content Placeholder 2">
            <a:extLst>
              <a:ext uri="{FF2B5EF4-FFF2-40B4-BE49-F238E27FC236}">
                <a16:creationId xmlns:a16="http://schemas.microsoft.com/office/drawing/2014/main" id="{C658AD96-D056-489A-BBFD-B2C2651B73EE}"/>
              </a:ext>
            </a:extLst>
          </p:cNvPr>
          <p:cNvSpPr txBox="1">
            <a:spLocks/>
          </p:cNvSpPr>
          <p:nvPr/>
        </p:nvSpPr>
        <p:spPr>
          <a:xfrm>
            <a:off x="0" y="5117732"/>
            <a:ext cx="9144000" cy="6244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Explain why CO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CCl</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are both nonpolar even though they contain polar bonds.</a:t>
            </a:r>
          </a:p>
        </p:txBody>
      </p:sp>
      <p:sp>
        <p:nvSpPr>
          <p:cNvPr id="32" name="TPQuestion">
            <a:extLst>
              <a:ext uri="{FF2B5EF4-FFF2-40B4-BE49-F238E27FC236}">
                <a16:creationId xmlns:a16="http://schemas.microsoft.com/office/drawing/2014/main" id="{83757C81-C369-45A8-BBA6-CF04E72527D3}"/>
              </a:ext>
            </a:extLst>
          </p:cNvPr>
          <p:cNvSpPr txBox="1">
            <a:spLocks/>
          </p:cNvSpPr>
          <p:nvPr/>
        </p:nvSpPr>
        <p:spPr>
          <a:xfrm>
            <a:off x="0" y="5959994"/>
            <a:ext cx="6587696" cy="42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solidFill>
                  <a:schemeClr val="tx1">
                    <a:lumMod val="75000"/>
                    <a:lumOff val="25000"/>
                  </a:schemeClr>
                </a:solidFill>
                <a:latin typeface="Gill Sans MT" panose="020B0502020104020203" pitchFamily="34" charset="0"/>
              </a:rPr>
              <a:t>(a) For SCl</a:t>
            </a:r>
            <a:r>
              <a:rPr lang="en-US" sz="1800" baseline="-25000">
                <a:solidFill>
                  <a:schemeClr val="tx1">
                    <a:lumMod val="75000"/>
                    <a:lumOff val="25000"/>
                  </a:schemeClr>
                </a:solidFill>
                <a:latin typeface="Gill Sans MT" panose="020B0502020104020203" pitchFamily="34" charset="0"/>
              </a:rPr>
              <a:t>2</a:t>
            </a:r>
            <a:r>
              <a:rPr lang="en-US" sz="1800">
                <a:solidFill>
                  <a:schemeClr val="tx1">
                    <a:lumMod val="75000"/>
                    <a:lumOff val="25000"/>
                  </a:schemeClr>
                </a:solidFill>
                <a:latin typeface="Gill Sans MT" panose="020B0502020104020203" pitchFamily="34" charset="0"/>
              </a:rPr>
              <a:t>, Does it have polar bonds? (b) Does it have a dipole?</a:t>
            </a:r>
            <a:endParaRPr lang="en-US" sz="1800" dirty="0">
              <a:solidFill>
                <a:schemeClr val="tx1">
                  <a:lumMod val="75000"/>
                  <a:lumOff val="25000"/>
                </a:schemeClr>
              </a:solidFill>
              <a:latin typeface="Gill Sans MT" panose="020B0502020104020203" pitchFamily="34" charset="0"/>
            </a:endParaRPr>
          </a:p>
        </p:txBody>
      </p:sp>
      <p:cxnSp>
        <p:nvCxnSpPr>
          <p:cNvPr id="28" name="Straight Arrow Connector 27">
            <a:extLst>
              <a:ext uri="{FF2B5EF4-FFF2-40B4-BE49-F238E27FC236}">
                <a16:creationId xmlns:a16="http://schemas.microsoft.com/office/drawing/2014/main" id="{4CA69BFD-8DA5-4762-955D-F30211D5455A}"/>
              </a:ext>
            </a:extLst>
          </p:cNvPr>
          <p:cNvCxnSpPr/>
          <p:nvPr/>
        </p:nvCxnSpPr>
        <p:spPr bwMode="auto">
          <a:xfrm>
            <a:off x="5442395" y="1409015"/>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C0B495D0-4EE6-4AE3-8A31-079D05E89F59}"/>
              </a:ext>
            </a:extLst>
          </p:cNvPr>
          <p:cNvCxnSpPr/>
          <p:nvPr/>
        </p:nvCxnSpPr>
        <p:spPr bwMode="auto">
          <a:xfrm>
            <a:off x="5442529" y="1942752"/>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3F23722-EABC-4265-9D6E-D1B0BB69CFBF}"/>
              </a:ext>
            </a:extLst>
          </p:cNvPr>
          <p:cNvCxnSpPr/>
          <p:nvPr/>
        </p:nvCxnSpPr>
        <p:spPr bwMode="auto">
          <a:xfrm>
            <a:off x="5442481" y="2478990"/>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334ECC10-B734-46DE-B412-8D2078286127}"/>
              </a:ext>
            </a:extLst>
          </p:cNvPr>
          <p:cNvCxnSpPr/>
          <p:nvPr/>
        </p:nvCxnSpPr>
        <p:spPr bwMode="auto">
          <a:xfrm>
            <a:off x="5441803" y="3021880"/>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9AED876B-CFAA-4299-A868-D020823D5279}"/>
              </a:ext>
            </a:extLst>
          </p:cNvPr>
          <p:cNvCxnSpPr/>
          <p:nvPr/>
        </p:nvCxnSpPr>
        <p:spPr bwMode="auto">
          <a:xfrm>
            <a:off x="5443677" y="3545905"/>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5AD40A6C-0CB5-4F44-8FEA-3092E74381B9}"/>
              </a:ext>
            </a:extLst>
          </p:cNvPr>
          <p:cNvCxnSpPr/>
          <p:nvPr/>
        </p:nvCxnSpPr>
        <p:spPr bwMode="auto">
          <a:xfrm>
            <a:off x="5449806" y="4084001"/>
            <a:ext cx="269543" cy="0"/>
          </a:xfrm>
          <a:prstGeom prst="straightConnector1">
            <a:avLst/>
          </a:prstGeom>
          <a:solidFill>
            <a:srgbClr val="00B8FF"/>
          </a:solidFill>
          <a:ln w="19050" cap="flat" cmpd="sng" algn="ctr">
            <a:solidFill>
              <a:srgbClr val="E47588"/>
            </a:solidFill>
            <a:prstDash val="solid"/>
            <a:round/>
            <a:headEnd type="none" w="med" len="med"/>
            <a:tailEnd type="triangle"/>
          </a:ln>
          <a:effectLst/>
        </p:spPr>
      </p:cxnSp>
      <p:sp>
        <p:nvSpPr>
          <p:cNvPr id="36" name="TextBox 35">
            <a:extLst>
              <a:ext uri="{FF2B5EF4-FFF2-40B4-BE49-F238E27FC236}">
                <a16:creationId xmlns:a16="http://schemas.microsoft.com/office/drawing/2014/main" id="{0D137752-E26C-45D1-A577-0A0622E644BA}"/>
              </a:ext>
            </a:extLst>
          </p:cNvPr>
          <p:cNvSpPr txBox="1"/>
          <p:nvPr/>
        </p:nvSpPr>
        <p:spPr>
          <a:xfrm>
            <a:off x="5732575" y="1179723"/>
            <a:ext cx="66717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polar</a:t>
            </a:r>
          </a:p>
        </p:txBody>
      </p:sp>
      <p:sp>
        <p:nvSpPr>
          <p:cNvPr id="37" name="TextBox 36">
            <a:extLst>
              <a:ext uri="{FF2B5EF4-FFF2-40B4-BE49-F238E27FC236}">
                <a16:creationId xmlns:a16="http://schemas.microsoft.com/office/drawing/2014/main" id="{E4B383C3-4C62-4735-A7EF-A7DC71B8B2C9}"/>
              </a:ext>
            </a:extLst>
          </p:cNvPr>
          <p:cNvSpPr txBox="1"/>
          <p:nvPr/>
        </p:nvSpPr>
        <p:spPr>
          <a:xfrm>
            <a:off x="5719349" y="1729926"/>
            <a:ext cx="67197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polar</a:t>
            </a:r>
          </a:p>
        </p:txBody>
      </p:sp>
      <p:sp>
        <p:nvSpPr>
          <p:cNvPr id="38" name="TextBox 37">
            <a:extLst>
              <a:ext uri="{FF2B5EF4-FFF2-40B4-BE49-F238E27FC236}">
                <a16:creationId xmlns:a16="http://schemas.microsoft.com/office/drawing/2014/main" id="{57529458-B85D-42C4-8943-82F2E2E1B8DD}"/>
              </a:ext>
            </a:extLst>
          </p:cNvPr>
          <p:cNvSpPr txBox="1"/>
          <p:nvPr/>
        </p:nvSpPr>
        <p:spPr>
          <a:xfrm>
            <a:off x="5704068" y="2273838"/>
            <a:ext cx="103746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nonpolar</a:t>
            </a:r>
          </a:p>
        </p:txBody>
      </p:sp>
      <p:sp>
        <p:nvSpPr>
          <p:cNvPr id="39" name="TextBox 38">
            <a:extLst>
              <a:ext uri="{FF2B5EF4-FFF2-40B4-BE49-F238E27FC236}">
                <a16:creationId xmlns:a16="http://schemas.microsoft.com/office/drawing/2014/main" id="{23D7C8EF-DFA4-4490-8443-ADAF58B87B14}"/>
              </a:ext>
            </a:extLst>
          </p:cNvPr>
          <p:cNvSpPr txBox="1"/>
          <p:nvPr/>
        </p:nvSpPr>
        <p:spPr>
          <a:xfrm>
            <a:off x="5704068" y="2809763"/>
            <a:ext cx="66717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polar</a:t>
            </a:r>
          </a:p>
        </p:txBody>
      </p:sp>
      <p:sp>
        <p:nvSpPr>
          <p:cNvPr id="40" name="TextBox 39">
            <a:extLst>
              <a:ext uri="{FF2B5EF4-FFF2-40B4-BE49-F238E27FC236}">
                <a16:creationId xmlns:a16="http://schemas.microsoft.com/office/drawing/2014/main" id="{F98BDB16-D419-4843-AA3D-AF8451B873F9}"/>
              </a:ext>
            </a:extLst>
          </p:cNvPr>
          <p:cNvSpPr txBox="1"/>
          <p:nvPr/>
        </p:nvSpPr>
        <p:spPr>
          <a:xfrm>
            <a:off x="5718489" y="3308218"/>
            <a:ext cx="102463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nonpolar</a:t>
            </a:r>
          </a:p>
        </p:txBody>
      </p:sp>
      <p:sp>
        <p:nvSpPr>
          <p:cNvPr id="41" name="TextBox 40">
            <a:extLst>
              <a:ext uri="{FF2B5EF4-FFF2-40B4-BE49-F238E27FC236}">
                <a16:creationId xmlns:a16="http://schemas.microsoft.com/office/drawing/2014/main" id="{FA7F79AF-A956-4B8B-B9DF-1EC82805D6C5}"/>
              </a:ext>
            </a:extLst>
          </p:cNvPr>
          <p:cNvSpPr txBox="1"/>
          <p:nvPr/>
        </p:nvSpPr>
        <p:spPr>
          <a:xfrm>
            <a:off x="5701687" y="3874686"/>
            <a:ext cx="102463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nonpolar</a:t>
            </a:r>
          </a:p>
        </p:txBody>
      </p:sp>
      <p:sp>
        <p:nvSpPr>
          <p:cNvPr id="7" name="TextBox 6">
            <a:extLst>
              <a:ext uri="{FF2B5EF4-FFF2-40B4-BE49-F238E27FC236}">
                <a16:creationId xmlns:a16="http://schemas.microsoft.com/office/drawing/2014/main" id="{57A97F0D-7FE5-4235-A42B-F60F203F6F89}"/>
              </a:ext>
            </a:extLst>
          </p:cNvPr>
          <p:cNvSpPr txBox="1"/>
          <p:nvPr/>
        </p:nvSpPr>
        <p:spPr>
          <a:xfrm>
            <a:off x="1323703" y="5468983"/>
            <a:ext cx="379687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Due to the canceling of all polar bonds</a:t>
            </a:r>
          </a:p>
        </p:txBody>
      </p:sp>
      <p:sp>
        <p:nvSpPr>
          <p:cNvPr id="44" name="TextBox 43">
            <a:extLst>
              <a:ext uri="{FF2B5EF4-FFF2-40B4-BE49-F238E27FC236}">
                <a16:creationId xmlns:a16="http://schemas.microsoft.com/office/drawing/2014/main" id="{DB94011F-4C56-4888-9145-7AC0AF9A89AE}"/>
              </a:ext>
            </a:extLst>
          </p:cNvPr>
          <p:cNvSpPr txBox="1"/>
          <p:nvPr/>
        </p:nvSpPr>
        <p:spPr>
          <a:xfrm>
            <a:off x="1323702" y="6361427"/>
            <a:ext cx="125572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a. Yes  b. Yes</a:t>
            </a:r>
          </a:p>
        </p:txBody>
      </p:sp>
    </p:spTree>
    <p:extLst>
      <p:ext uri="{BB962C8B-B14F-4D97-AF65-F5344CB8AC3E}">
        <p14:creationId xmlns:p14="http://schemas.microsoft.com/office/powerpoint/2010/main" val="582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7" grpId="0"/>
      <p:bldP spid="36" grpId="0"/>
      <p:bldP spid="37" grpId="0"/>
      <p:bldP spid="38" grpId="0"/>
      <p:bldP spid="39" grpId="0"/>
      <p:bldP spid="40" grpId="0"/>
      <p:bldP spid="41" grpId="0"/>
      <p:bldP spid="7" grpId="0"/>
      <p:bldP spid="4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78</a:t>
            </a:fld>
            <a:endParaRPr lang="en-US" dirty="0">
              <a:solidFill>
                <a:schemeClr val="bg1"/>
              </a:solidFill>
              <a:latin typeface="Gill Sans MT" panose="020B0502020104020203" pitchFamily="34" charset="0"/>
            </a:endParaRPr>
          </a:p>
        </p:txBody>
      </p:sp>
      <p:sp>
        <p:nvSpPr>
          <p:cNvPr id="13" name="Rectangle 12"/>
          <p:cNvSpPr/>
          <p:nvPr/>
        </p:nvSpPr>
        <p:spPr>
          <a:xfrm>
            <a:off x="217046" y="1099593"/>
            <a:ext cx="8706821" cy="430887"/>
          </a:xfrm>
          <a:prstGeom prst="rect">
            <a:avLst/>
          </a:prstGeom>
        </p:spPr>
        <p:txBody>
          <a:bodyPr wrap="square">
            <a:spAutoFit/>
          </a:bodyPr>
          <a:lstStyle/>
          <a:p>
            <a:r>
              <a:rPr lang="en-US" sz="2200" b="1" dirty="0">
                <a:solidFill>
                  <a:schemeClr val="bg2">
                    <a:lumMod val="25000"/>
                  </a:schemeClr>
                </a:solidFill>
                <a:latin typeface="Gill Sans MT" panose="020B0502020104020203" pitchFamily="34" charset="0"/>
                <a:ea typeface="CMU Sans Serif" panose="02000603000000000000" pitchFamily="2" charset="0"/>
                <a:cs typeface="Arial" panose="020B0604020202020204" pitchFamily="34" charset="0"/>
              </a:rPr>
              <a:t>1. 	</a:t>
            </a:r>
            <a:r>
              <a:rPr lang="en-US" sz="2200" b="1" dirty="0">
                <a:solidFill>
                  <a:srgbClr val="67AEB6"/>
                </a:solidFill>
                <a:latin typeface="Gill Sans MT" panose="020B0502020104020203" pitchFamily="34" charset="0"/>
                <a:ea typeface="CMU Sans Serif" panose="02000603000000000000" pitchFamily="2" charset="0"/>
                <a:cs typeface="Arial" panose="020B0604020202020204" pitchFamily="34" charset="0"/>
              </a:rPr>
              <a:t>Intra</a:t>
            </a:r>
            <a:r>
              <a:rPr lang="en-US" sz="22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forces</a:t>
            </a:r>
          </a:p>
        </p:txBody>
      </p:sp>
      <p:sp>
        <p:nvSpPr>
          <p:cNvPr id="14" name="Rectangle 13"/>
          <p:cNvSpPr/>
          <p:nvPr/>
        </p:nvSpPr>
        <p:spPr>
          <a:xfrm>
            <a:off x="217044" y="1622813"/>
            <a:ext cx="8926955" cy="769441"/>
          </a:xfrm>
          <a:prstGeom prst="rect">
            <a:avLst/>
          </a:prstGeom>
        </p:spPr>
        <p:txBody>
          <a:bodyPr wrap="square">
            <a:spAutoFit/>
          </a:bodyPr>
          <a:lstStyle/>
          <a:p>
            <a:r>
              <a:rPr lang="en-US" sz="22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Strong attractive forces between atoms in molecules. Also known as </a:t>
            </a:r>
            <a:r>
              <a:rPr lang="en-US" sz="2200"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Covalent bonds</a:t>
            </a:r>
            <a:r>
              <a:rPr lang="en-US" sz="2200" b="1" dirty="0">
                <a:solidFill>
                  <a:schemeClr val="bg2">
                    <a:lumMod val="25000"/>
                  </a:schemeClr>
                </a:solidFill>
                <a:latin typeface="Gill Sans MT" panose="020B0502020104020203" pitchFamily="34" charset="0"/>
                <a:ea typeface="CMU Sans Serif" panose="02000603000000000000" pitchFamily="2" charset="0"/>
                <a:cs typeface="Arial" panose="020B0604020202020204" pitchFamily="34" charset="0"/>
              </a:rPr>
              <a:t>.  </a:t>
            </a:r>
          </a:p>
        </p:txBody>
      </p:sp>
      <p:pic>
        <p:nvPicPr>
          <p:cNvPr id="15" name="Picture 14"/>
          <p:cNvPicPr>
            <a:picLocks noChangeAspect="1"/>
          </p:cNvPicPr>
          <p:nvPr/>
        </p:nvPicPr>
        <p:blipFill>
          <a:blip r:embed="rId2"/>
          <a:stretch>
            <a:fillRect/>
          </a:stretch>
        </p:blipFill>
        <p:spPr>
          <a:xfrm>
            <a:off x="2872595" y="2462925"/>
            <a:ext cx="3707539" cy="1454496"/>
          </a:xfrm>
          <a:prstGeom prst="rect">
            <a:avLst/>
          </a:prstGeom>
        </p:spPr>
      </p:pic>
      <p:sp>
        <p:nvSpPr>
          <p:cNvPr id="16" name="Rectangle 15"/>
          <p:cNvSpPr/>
          <p:nvPr/>
        </p:nvSpPr>
        <p:spPr>
          <a:xfrm>
            <a:off x="217045" y="4652495"/>
            <a:ext cx="8706821" cy="430887"/>
          </a:xfrm>
          <a:prstGeom prst="rect">
            <a:avLst/>
          </a:prstGeom>
        </p:spPr>
        <p:txBody>
          <a:bodyPr wrap="square">
            <a:spAutoFit/>
          </a:bodyPr>
          <a:lstStyle/>
          <a:p>
            <a:r>
              <a:rPr lang="en-US" sz="2200" b="1" dirty="0">
                <a:solidFill>
                  <a:schemeClr val="bg2">
                    <a:lumMod val="25000"/>
                  </a:schemeClr>
                </a:solidFill>
                <a:latin typeface="Gill Sans MT" panose="020B0502020104020203" pitchFamily="34" charset="0"/>
                <a:ea typeface="CMU Sans Serif" panose="02000603000000000000" pitchFamily="2" charset="0"/>
                <a:cs typeface="Arial" panose="020B0604020202020204" pitchFamily="34" charset="0"/>
              </a:rPr>
              <a:t>2. 	</a:t>
            </a:r>
            <a:r>
              <a:rPr lang="en-US" sz="2200" b="1" dirty="0">
                <a:solidFill>
                  <a:srgbClr val="67AEB6"/>
                </a:solidFill>
                <a:latin typeface="Gill Sans MT" panose="020B0502020104020203" pitchFamily="34" charset="0"/>
                <a:ea typeface="CMU Sans Serif" panose="02000603000000000000" pitchFamily="2" charset="0"/>
                <a:cs typeface="Arial" panose="020B0604020202020204" pitchFamily="34" charset="0"/>
              </a:rPr>
              <a:t>Inter</a:t>
            </a:r>
            <a:r>
              <a:rPr lang="en-US" sz="22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forces </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(Much weaker than intramolecular forces)</a:t>
            </a:r>
          </a:p>
        </p:txBody>
      </p:sp>
      <p:sp>
        <p:nvSpPr>
          <p:cNvPr id="17" name="Rectangle 16"/>
          <p:cNvSpPr/>
          <p:nvPr/>
        </p:nvSpPr>
        <p:spPr>
          <a:xfrm>
            <a:off x="217044" y="5178505"/>
            <a:ext cx="8706822" cy="1107996"/>
          </a:xfrm>
          <a:prstGeom prst="rect">
            <a:avLst/>
          </a:prstGeom>
        </p:spPr>
        <p:txBody>
          <a:bodyPr wrap="square">
            <a:spAutoFit/>
          </a:bodyPr>
          <a:lstStyle/>
          <a:p>
            <a:r>
              <a:rPr lang="en-US" sz="2200" b="1" dirty="0">
                <a:solidFill>
                  <a:schemeClr val="bg2">
                    <a:lumMod val="25000"/>
                  </a:schemeClr>
                </a:solidFill>
                <a:latin typeface="Gill Sans MT" panose="020B0502020104020203" pitchFamily="34" charset="0"/>
                <a:ea typeface="CMU Sans Serif" panose="02000603000000000000" pitchFamily="2" charset="0"/>
                <a:cs typeface="Arial" panose="020B0604020202020204" pitchFamily="34" charset="0"/>
              </a:rPr>
              <a:t>	</a:t>
            </a:r>
            <a:r>
              <a:rPr lang="en-US" sz="22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Dispersion</a:t>
            </a:r>
          </a:p>
          <a:p>
            <a:r>
              <a:rPr lang="en-US" sz="22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Dipole-dipole</a:t>
            </a:r>
          </a:p>
          <a:p>
            <a:r>
              <a:rPr lang="en-US" sz="22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Hydrogen bond (specific dipole-dipole)</a:t>
            </a:r>
          </a:p>
        </p:txBody>
      </p:sp>
      <p:sp>
        <p:nvSpPr>
          <p:cNvPr id="18" name="Rectangle 2"/>
          <p:cNvSpPr txBox="1">
            <a:spLocks noChangeArrowheads="1"/>
          </p:cNvSpPr>
          <p:nvPr/>
        </p:nvSpPr>
        <p:spPr>
          <a:xfrm>
            <a:off x="0" y="271704"/>
            <a:ext cx="825267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cs typeface="Arial" panose="020B0604020202020204" pitchFamily="34" charset="0"/>
              </a:rPr>
              <a:t>Bonding Forces: 2 Types</a:t>
            </a:r>
            <a:endPar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182769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79</a:t>
            </a:fld>
            <a:endParaRPr lang="en-US" dirty="0">
              <a:solidFill>
                <a:schemeClr val="bg1"/>
              </a:solidFill>
              <a:latin typeface="Gill Sans MT" panose="020B0502020104020203" pitchFamily="34" charset="0"/>
            </a:endParaRPr>
          </a:p>
        </p:txBody>
      </p:sp>
      <p:sp>
        <p:nvSpPr>
          <p:cNvPr id="8" name="Rectangle 2"/>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Intermolecular forces (IMFs)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Rectangle 9"/>
          <p:cNvSpPr/>
          <p:nvPr/>
        </p:nvSpPr>
        <p:spPr>
          <a:xfrm>
            <a:off x="217045" y="912497"/>
            <a:ext cx="8706822" cy="707886"/>
          </a:xfrm>
          <a:prstGeom prst="rect">
            <a:avLst/>
          </a:prstGeom>
        </p:spPr>
        <p:txBody>
          <a:bodyPr wrap="square">
            <a:spAutoFit/>
          </a:bodyPr>
          <a:lstStyle/>
          <a:p>
            <a:r>
              <a:rPr lang="en-US" sz="2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Also known as van der Waals (</a:t>
            </a:r>
            <a:r>
              <a:rPr lang="en-US" sz="2000"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vdW</a:t>
            </a:r>
            <a:r>
              <a:rPr lang="en-US" sz="2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forces</a:t>
            </a:r>
          </a:p>
          <a:p>
            <a:r>
              <a:rPr lang="en-US" sz="2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Forces </a:t>
            </a:r>
            <a:r>
              <a:rPr lang="en-US" sz="2000"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increase</a:t>
            </a:r>
            <a:r>
              <a:rPr lang="en-US" sz="2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as Kinetic Energy (K.E.) of particles </a:t>
            </a:r>
            <a:r>
              <a:rPr lang="en-US" sz="2000"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decreases</a:t>
            </a:r>
            <a:endParaRPr lang="en-US" sz="2000" b="1" i="1" dirty="0">
              <a:solidFill>
                <a:srgbClr val="E47588"/>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955849" y="1879578"/>
            <a:ext cx="5232303" cy="2966715"/>
          </a:xfrm>
          <a:prstGeom prst="rect">
            <a:avLst/>
          </a:prstGeom>
        </p:spPr>
      </p:pic>
      <p:sp>
        <p:nvSpPr>
          <p:cNvPr id="13" name="Rectangle 3"/>
          <p:cNvSpPr txBox="1">
            <a:spLocks noChangeArrowheads="1"/>
          </p:cNvSpPr>
          <p:nvPr/>
        </p:nvSpPr>
        <p:spPr>
          <a:xfrm>
            <a:off x="0" y="5010882"/>
            <a:ext cx="9144000" cy="1196975"/>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defRPr/>
            </a:pPr>
            <a:r>
              <a:rPr lang="en-US" altLang="en-US" sz="2000" dirty="0">
                <a:solidFill>
                  <a:schemeClr val="tx1">
                    <a:lumMod val="75000"/>
                    <a:lumOff val="25000"/>
                  </a:schemeClr>
                </a:solidFill>
                <a:latin typeface="Gill Sans MT" panose="020B0502020104020203" pitchFamily="34" charset="0"/>
                <a:cs typeface="Arial" panose="020B0604020202020204" pitchFamily="34" charset="0"/>
              </a:rPr>
              <a:t>Physical properties depend on the balance between:</a:t>
            </a:r>
          </a:p>
          <a:p>
            <a:pPr lvl="1" algn="l">
              <a:defRPr/>
            </a:pPr>
            <a:r>
              <a:rPr lang="en-US" altLang="en-US" sz="2000" dirty="0">
                <a:solidFill>
                  <a:schemeClr val="tx1">
                    <a:lumMod val="75000"/>
                    <a:lumOff val="25000"/>
                  </a:schemeClr>
                </a:solidFill>
                <a:latin typeface="Gill Sans MT" panose="020B0502020104020203" pitchFamily="34" charset="0"/>
                <a:cs typeface="Arial" panose="020B0604020202020204" pitchFamily="34" charset="0"/>
              </a:rPr>
              <a:t>IMFs which pull molecules together </a:t>
            </a:r>
          </a:p>
          <a:p>
            <a:pPr lvl="1" algn="l">
              <a:defRPr/>
            </a:pPr>
            <a:r>
              <a:rPr lang="en-US" altLang="en-US" sz="2000" dirty="0">
                <a:solidFill>
                  <a:schemeClr val="tx1">
                    <a:lumMod val="75000"/>
                    <a:lumOff val="25000"/>
                  </a:schemeClr>
                </a:solidFill>
                <a:latin typeface="Gill Sans MT" panose="020B0502020104020203" pitchFamily="34" charset="0"/>
                <a:cs typeface="Arial" panose="020B0604020202020204" pitchFamily="34" charset="0"/>
              </a:rPr>
              <a:t>	(stronger IMFs = stronger interactions between molecules)</a:t>
            </a:r>
          </a:p>
          <a:p>
            <a:pPr lvl="1" algn="l">
              <a:defRPr/>
            </a:pPr>
            <a:r>
              <a:rPr lang="en-US" altLang="en-US" sz="2000" dirty="0">
                <a:solidFill>
                  <a:schemeClr val="tx1">
                    <a:lumMod val="75000"/>
                    <a:lumOff val="25000"/>
                  </a:schemeClr>
                </a:solidFill>
                <a:latin typeface="Gill Sans MT" panose="020B0502020104020203" pitchFamily="34" charset="0"/>
                <a:cs typeface="Arial" panose="020B0604020202020204" pitchFamily="34" charset="0"/>
              </a:rPr>
              <a:t>K.E. which separates molecules</a:t>
            </a:r>
          </a:p>
          <a:p>
            <a:pPr algn="l">
              <a:buFont typeface="Wingdings" panose="05000000000000000000" pitchFamily="2" charset="2"/>
              <a:buChar char="§"/>
              <a:defRPr/>
            </a:pPr>
            <a:endParaRPr lang="en-US" altLang="en-US" sz="2000" dirty="0">
              <a:solidFill>
                <a:schemeClr val="tx1">
                  <a:lumMod val="75000"/>
                  <a:lumOff val="25000"/>
                </a:schemeClr>
              </a:solidFill>
              <a:latin typeface="Gill Sans MT" panose="020B0502020104020203" pitchFamily="34" charset="0"/>
              <a:cs typeface="Arial" panose="020B0604020202020204" pitchFamily="34" charset="0"/>
            </a:endParaRPr>
          </a:p>
          <a:p>
            <a:pPr algn="l">
              <a:defRPr/>
            </a:pPr>
            <a:endParaRPr lang="en-US" altLang="en-US" sz="2000" dirty="0">
              <a:solidFill>
                <a:schemeClr val="tx1">
                  <a:lumMod val="75000"/>
                  <a:lumOff val="25000"/>
                </a:schemeClr>
              </a:solidFill>
              <a:latin typeface="Gill Sans MT" panose="020B0502020104020203" pitchFamily="34" charset="0"/>
              <a:cs typeface="Arial" panose="020B0604020202020204" pitchFamily="34" charset="0"/>
            </a:endParaRPr>
          </a:p>
          <a:p>
            <a:pPr algn="l">
              <a:buFont typeface="Wingdings 3" panose="05040102010807070707" pitchFamily="18" charset="2"/>
              <a:buNone/>
              <a:defRPr/>
            </a:pPr>
            <a:endParaRPr lang="en-US" altLang="en-US" sz="2000" dirty="0">
              <a:solidFill>
                <a:schemeClr val="tx1">
                  <a:lumMod val="75000"/>
                  <a:lumOff val="25000"/>
                </a:schemeClr>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75588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8</a:t>
            </a:fld>
            <a:endParaRPr lang="en-US" dirty="0">
              <a:solidFill>
                <a:schemeClr val="bg1"/>
              </a:solidFill>
            </a:endParaRPr>
          </a:p>
        </p:txBody>
      </p:sp>
      <p:sp>
        <p:nvSpPr>
          <p:cNvPr id="8" name="TextBox 4">
            <a:extLst>
              <a:ext uri="{FF2B5EF4-FFF2-40B4-BE49-F238E27FC236}">
                <a16:creationId xmlns:a16="http://schemas.microsoft.com/office/drawing/2014/main" id="{14B48DE7-749B-465E-A5E7-82E6CF6AA175}"/>
              </a:ext>
            </a:extLst>
          </p:cNvPr>
          <p:cNvSpPr txBox="1">
            <a:spLocks noChangeArrowheads="1"/>
          </p:cNvSpPr>
          <p:nvPr/>
        </p:nvSpPr>
        <p:spPr bwMode="auto">
          <a:xfrm>
            <a:off x="0" y="1200150"/>
            <a:ext cx="91440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Ions of d-block elements are formed by removing electrons first from the shell with the highest value of n.</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For Fe to form Fe</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 two electrons are lost from the 4s subshell not the 3d.</a:t>
            </a:r>
          </a:p>
        </p:txBody>
      </p:sp>
      <p:sp>
        <p:nvSpPr>
          <p:cNvPr id="10" name="TextBox 4">
            <a:extLst>
              <a:ext uri="{FF2B5EF4-FFF2-40B4-BE49-F238E27FC236}">
                <a16:creationId xmlns:a16="http://schemas.microsoft.com/office/drawing/2014/main" id="{AAB356BC-3679-442B-AF1B-1066208B634D}"/>
              </a:ext>
            </a:extLst>
          </p:cNvPr>
          <p:cNvSpPr txBox="1">
            <a:spLocks noChangeArrowheads="1"/>
          </p:cNvSpPr>
          <p:nvPr/>
        </p:nvSpPr>
        <p:spPr bwMode="auto">
          <a:xfrm>
            <a:off x="1168400" y="2400479"/>
            <a:ext cx="16510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Fe:  [</a:t>
            </a:r>
            <a:r>
              <a:rPr lang="en-US" altLang="en-US" dirty="0" err="1">
                <a:solidFill>
                  <a:schemeClr val="tx1">
                    <a:lumMod val="75000"/>
                    <a:lumOff val="25000"/>
                  </a:schemeClr>
                </a:solidFill>
                <a:latin typeface="Gill Sans MT" panose="020B0502020104020203" pitchFamily="34" charset="0"/>
                <a:cs typeface="Times New Roman" pitchFamily="18" charset="0"/>
              </a:rPr>
              <a:t>Ar</a:t>
            </a:r>
            <a:r>
              <a:rPr lang="en-US" altLang="en-US" dirty="0">
                <a:solidFill>
                  <a:schemeClr val="tx1">
                    <a:lumMod val="75000"/>
                    <a:lumOff val="25000"/>
                  </a:schemeClr>
                </a:solidFill>
                <a:latin typeface="Gill Sans MT" panose="020B0502020104020203" pitchFamily="34" charset="0"/>
                <a:cs typeface="Times New Roman" pitchFamily="18" charset="0"/>
              </a:rPr>
              <a:t>]4</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3</a:t>
            </a:r>
            <a:r>
              <a:rPr lang="en-US" altLang="en-US" i="1" dirty="0">
                <a:solidFill>
                  <a:schemeClr val="tx1">
                    <a:lumMod val="75000"/>
                    <a:lumOff val="25000"/>
                  </a:schemeClr>
                </a:solidFill>
                <a:latin typeface="Gill Sans MT" panose="020B0502020104020203" pitchFamily="34" charset="0"/>
                <a:cs typeface="Times New Roman" pitchFamily="18" charset="0"/>
              </a:rPr>
              <a:t>d</a:t>
            </a:r>
            <a:r>
              <a:rPr lang="en-US" altLang="en-US" i="1" baseline="30000" dirty="0">
                <a:solidFill>
                  <a:schemeClr val="tx1">
                    <a:lumMod val="75000"/>
                    <a:lumOff val="25000"/>
                  </a:schemeClr>
                </a:solidFill>
                <a:latin typeface="Gill Sans MT" panose="020B0502020104020203" pitchFamily="34" charset="0"/>
                <a:cs typeface="Times New Roman" pitchFamily="18" charset="0"/>
              </a:rPr>
              <a:t> </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endParaRPr lang="en-US" altLang="en-US" baseline="-25000" dirty="0">
              <a:solidFill>
                <a:schemeClr val="tx1">
                  <a:lumMod val="75000"/>
                  <a:lumOff val="25000"/>
                </a:schemeClr>
              </a:solidFill>
              <a:latin typeface="Gill Sans MT" panose="020B0502020104020203" pitchFamily="34" charset="0"/>
              <a:cs typeface="Times New Roman" pitchFamily="18" charset="0"/>
            </a:endParaRPr>
          </a:p>
        </p:txBody>
      </p:sp>
      <p:sp>
        <p:nvSpPr>
          <p:cNvPr id="11" name="TextBox 4">
            <a:extLst>
              <a:ext uri="{FF2B5EF4-FFF2-40B4-BE49-F238E27FC236}">
                <a16:creationId xmlns:a16="http://schemas.microsoft.com/office/drawing/2014/main" id="{69FABC49-C2E0-469F-9E6F-3E85DC4F282C}"/>
              </a:ext>
            </a:extLst>
          </p:cNvPr>
          <p:cNvSpPr txBox="1">
            <a:spLocks noChangeArrowheads="1"/>
          </p:cNvSpPr>
          <p:nvPr/>
        </p:nvSpPr>
        <p:spPr bwMode="auto">
          <a:xfrm>
            <a:off x="3200400" y="2400479"/>
            <a:ext cx="16510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Fe</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dirty="0" err="1">
                <a:solidFill>
                  <a:schemeClr val="tx1">
                    <a:lumMod val="75000"/>
                    <a:lumOff val="25000"/>
                  </a:schemeClr>
                </a:solidFill>
                <a:latin typeface="Gill Sans MT" panose="020B0502020104020203" pitchFamily="34" charset="0"/>
                <a:cs typeface="Times New Roman" pitchFamily="18" charset="0"/>
              </a:rPr>
              <a:t>Ar</a:t>
            </a:r>
            <a:r>
              <a:rPr lang="en-US" altLang="en-US" dirty="0">
                <a:solidFill>
                  <a:schemeClr val="tx1">
                    <a:lumMod val="75000"/>
                    <a:lumOff val="25000"/>
                  </a:schemeClr>
                </a:solidFill>
                <a:latin typeface="Gill Sans MT" panose="020B0502020104020203" pitchFamily="34" charset="0"/>
                <a:cs typeface="Times New Roman" pitchFamily="18" charset="0"/>
              </a:rPr>
              <a:t>]3</a:t>
            </a:r>
            <a:r>
              <a:rPr lang="en-US" altLang="en-US" i="1" dirty="0">
                <a:solidFill>
                  <a:schemeClr val="tx1">
                    <a:lumMod val="75000"/>
                    <a:lumOff val="25000"/>
                  </a:schemeClr>
                </a:solidFill>
                <a:latin typeface="Gill Sans MT" panose="020B0502020104020203" pitchFamily="34" charset="0"/>
                <a:cs typeface="Times New Roman" pitchFamily="18" charset="0"/>
              </a:rPr>
              <a:t>d</a:t>
            </a:r>
            <a:r>
              <a:rPr lang="en-US" altLang="en-US" i="1" baseline="30000" dirty="0">
                <a:solidFill>
                  <a:schemeClr val="tx1">
                    <a:lumMod val="75000"/>
                    <a:lumOff val="25000"/>
                  </a:schemeClr>
                </a:solidFill>
                <a:latin typeface="Gill Sans MT" panose="020B0502020104020203" pitchFamily="34" charset="0"/>
                <a:cs typeface="Times New Roman" pitchFamily="18" charset="0"/>
              </a:rPr>
              <a:t> </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endParaRPr lang="en-US" altLang="en-US" baseline="-25000" dirty="0">
              <a:solidFill>
                <a:schemeClr val="tx1">
                  <a:lumMod val="75000"/>
                  <a:lumOff val="25000"/>
                </a:schemeClr>
              </a:solidFill>
              <a:latin typeface="Gill Sans MT" panose="020B0502020104020203" pitchFamily="34" charset="0"/>
              <a:cs typeface="Times New Roman" pitchFamily="18" charset="0"/>
            </a:endParaRPr>
          </a:p>
        </p:txBody>
      </p:sp>
      <p:cxnSp>
        <p:nvCxnSpPr>
          <p:cNvPr id="13" name="Straight Arrow Connector 12">
            <a:extLst>
              <a:ext uri="{FF2B5EF4-FFF2-40B4-BE49-F238E27FC236}">
                <a16:creationId xmlns:a16="http://schemas.microsoft.com/office/drawing/2014/main" id="{7C1501D8-A84E-47C8-871E-F88178D507D3}"/>
              </a:ext>
            </a:extLst>
          </p:cNvPr>
          <p:cNvCxnSpPr>
            <a:cxnSpLocks noChangeShapeType="1"/>
          </p:cNvCxnSpPr>
          <p:nvPr/>
        </p:nvCxnSpPr>
        <p:spPr bwMode="auto">
          <a:xfrm>
            <a:off x="2690248" y="2608846"/>
            <a:ext cx="426575" cy="1588"/>
          </a:xfrm>
          <a:prstGeom prst="straightConnector1">
            <a:avLst/>
          </a:prstGeom>
          <a:noFill/>
          <a:ln w="38100" algn="ctr">
            <a:solidFill>
              <a:schemeClr val="tx1">
                <a:lumMod val="75000"/>
                <a:lumOff val="25000"/>
              </a:schemeClr>
            </a:solidFill>
            <a:round/>
            <a:headEnd/>
            <a:tailEnd type="triangle" w="med" len="med"/>
          </a:ln>
        </p:spPr>
      </p:cxnSp>
      <p:sp>
        <p:nvSpPr>
          <p:cNvPr id="15" name="TextBox 4">
            <a:extLst>
              <a:ext uri="{FF2B5EF4-FFF2-40B4-BE49-F238E27FC236}">
                <a16:creationId xmlns:a16="http://schemas.microsoft.com/office/drawing/2014/main" id="{DA36A30F-3359-4952-941E-57B575B1B323}"/>
              </a:ext>
            </a:extLst>
          </p:cNvPr>
          <p:cNvSpPr txBox="1">
            <a:spLocks noChangeArrowheads="1"/>
          </p:cNvSpPr>
          <p:nvPr/>
        </p:nvSpPr>
        <p:spPr bwMode="auto">
          <a:xfrm>
            <a:off x="1168400" y="3217455"/>
            <a:ext cx="3505200" cy="36933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Fe:  [</a:t>
            </a:r>
            <a:r>
              <a:rPr lang="en-US" altLang="en-US" dirty="0" err="1">
                <a:solidFill>
                  <a:schemeClr val="tx1">
                    <a:lumMod val="75000"/>
                    <a:lumOff val="25000"/>
                  </a:schemeClr>
                </a:solidFill>
                <a:latin typeface="Gill Sans MT" panose="020B0502020104020203" pitchFamily="34" charset="0"/>
                <a:cs typeface="Times New Roman" pitchFamily="18" charset="0"/>
              </a:rPr>
              <a:t>Ar</a:t>
            </a:r>
            <a:r>
              <a:rPr lang="en-US" altLang="en-US" dirty="0">
                <a:solidFill>
                  <a:schemeClr val="tx1">
                    <a:lumMod val="75000"/>
                    <a:lumOff val="25000"/>
                  </a:schemeClr>
                </a:solidFill>
                <a:latin typeface="Gill Sans MT" panose="020B0502020104020203" pitchFamily="34" charset="0"/>
                <a:cs typeface="Times New Roman" pitchFamily="18" charset="0"/>
              </a:rPr>
              <a:t>]4</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3</a:t>
            </a:r>
            <a:r>
              <a:rPr lang="en-US" altLang="en-US" i="1" dirty="0">
                <a:solidFill>
                  <a:schemeClr val="tx1">
                    <a:lumMod val="75000"/>
                    <a:lumOff val="25000"/>
                  </a:schemeClr>
                </a:solidFill>
                <a:latin typeface="Gill Sans MT" panose="020B0502020104020203" pitchFamily="34" charset="0"/>
                <a:cs typeface="Times New Roman" pitchFamily="18" charset="0"/>
              </a:rPr>
              <a:t>d</a:t>
            </a:r>
            <a:r>
              <a:rPr lang="en-US" altLang="en-US" i="1" baseline="30000" dirty="0">
                <a:solidFill>
                  <a:schemeClr val="tx1">
                    <a:lumMod val="75000"/>
                    <a:lumOff val="25000"/>
                  </a:schemeClr>
                </a:solidFill>
                <a:latin typeface="Gill Sans MT" panose="020B0502020104020203" pitchFamily="34" charset="0"/>
                <a:cs typeface="Times New Roman" pitchFamily="18" charset="0"/>
              </a:rPr>
              <a:t> </a:t>
            </a:r>
            <a:r>
              <a:rPr lang="en-US" altLang="en-US" baseline="30000" dirty="0">
                <a:solidFill>
                  <a:schemeClr val="tx1">
                    <a:lumMod val="75000"/>
                    <a:lumOff val="25000"/>
                  </a:schemeClr>
                </a:solidFill>
                <a:latin typeface="Gill Sans MT" panose="020B0502020104020203" pitchFamily="34" charset="0"/>
                <a:cs typeface="Times New Roman" pitchFamily="18" charset="0"/>
              </a:rPr>
              <a:t>6</a:t>
            </a:r>
            <a:endParaRPr lang="en-US" altLang="en-US" baseline="-25000" dirty="0">
              <a:solidFill>
                <a:schemeClr val="tx1">
                  <a:lumMod val="75000"/>
                  <a:lumOff val="25000"/>
                </a:schemeClr>
              </a:solidFill>
              <a:latin typeface="Gill Sans MT" panose="020B0502020104020203" pitchFamily="34" charset="0"/>
              <a:cs typeface="Times New Roman" pitchFamily="18" charset="0"/>
            </a:endParaRPr>
          </a:p>
        </p:txBody>
      </p:sp>
      <p:sp>
        <p:nvSpPr>
          <p:cNvPr id="16" name="TextBox 4">
            <a:extLst>
              <a:ext uri="{FF2B5EF4-FFF2-40B4-BE49-F238E27FC236}">
                <a16:creationId xmlns:a16="http://schemas.microsoft.com/office/drawing/2014/main" id="{BFE590BB-5E89-49C6-BF47-3B4B04E45BE1}"/>
              </a:ext>
            </a:extLst>
          </p:cNvPr>
          <p:cNvSpPr txBox="1">
            <a:spLocks noChangeArrowheads="1"/>
          </p:cNvSpPr>
          <p:nvPr/>
        </p:nvSpPr>
        <p:spPr bwMode="auto">
          <a:xfrm>
            <a:off x="3200400" y="3217455"/>
            <a:ext cx="1473199"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Times New Roman" pitchFamily="18" charset="0"/>
              </a:rPr>
              <a:t>Fe</a:t>
            </a:r>
            <a:r>
              <a:rPr lang="en-US" altLang="en-US" baseline="30000">
                <a:solidFill>
                  <a:schemeClr val="tx1">
                    <a:lumMod val="75000"/>
                    <a:lumOff val="25000"/>
                  </a:schemeClr>
                </a:solidFill>
                <a:latin typeface="Gill Sans MT" panose="020B0502020104020203" pitchFamily="34" charset="0"/>
                <a:cs typeface="Times New Roman" pitchFamily="18" charset="0"/>
              </a:rPr>
              <a:t>3+</a:t>
            </a:r>
            <a:r>
              <a:rPr lang="en-US" altLang="en-US">
                <a:solidFill>
                  <a:schemeClr val="tx1">
                    <a:lumMod val="75000"/>
                    <a:lumOff val="25000"/>
                  </a:schemeClr>
                </a:solidFill>
                <a:latin typeface="Gill Sans MT" panose="020B0502020104020203" pitchFamily="34" charset="0"/>
                <a:cs typeface="Times New Roman" pitchFamily="18" charset="0"/>
              </a:rPr>
              <a:t>:  [Ar]3</a:t>
            </a:r>
            <a:r>
              <a:rPr lang="en-US" altLang="en-US" i="1">
                <a:solidFill>
                  <a:schemeClr val="tx1">
                    <a:lumMod val="75000"/>
                    <a:lumOff val="25000"/>
                  </a:schemeClr>
                </a:solidFill>
                <a:latin typeface="Gill Sans MT" panose="020B0502020104020203" pitchFamily="34" charset="0"/>
                <a:cs typeface="Times New Roman" pitchFamily="18" charset="0"/>
              </a:rPr>
              <a:t>d</a:t>
            </a:r>
            <a:r>
              <a:rPr lang="en-US" altLang="en-US" i="1" baseline="30000">
                <a:solidFill>
                  <a:schemeClr val="tx1">
                    <a:lumMod val="75000"/>
                    <a:lumOff val="25000"/>
                  </a:schemeClr>
                </a:solidFill>
                <a:latin typeface="Gill Sans MT" panose="020B0502020104020203" pitchFamily="34" charset="0"/>
                <a:cs typeface="Times New Roman" pitchFamily="18" charset="0"/>
              </a:rPr>
              <a:t> </a:t>
            </a:r>
            <a:r>
              <a:rPr lang="en-US" altLang="en-US" baseline="30000">
                <a:solidFill>
                  <a:schemeClr val="tx1">
                    <a:lumMod val="75000"/>
                    <a:lumOff val="25000"/>
                  </a:schemeClr>
                </a:solidFill>
                <a:latin typeface="Gill Sans MT" panose="020B0502020104020203" pitchFamily="34" charset="0"/>
                <a:cs typeface="Times New Roman" pitchFamily="18" charset="0"/>
              </a:rPr>
              <a:t>5</a:t>
            </a:r>
            <a:endParaRPr lang="en-US" altLang="en-US" baseline="-25000">
              <a:solidFill>
                <a:schemeClr val="tx1">
                  <a:lumMod val="75000"/>
                  <a:lumOff val="25000"/>
                </a:schemeClr>
              </a:solidFill>
              <a:latin typeface="Gill Sans MT" panose="020B0502020104020203" pitchFamily="34" charset="0"/>
              <a:cs typeface="Times New Roman" pitchFamily="18" charset="0"/>
            </a:endParaRPr>
          </a:p>
        </p:txBody>
      </p:sp>
      <p:sp>
        <p:nvSpPr>
          <p:cNvPr id="7" name="Rectangle 6">
            <a:extLst>
              <a:ext uri="{FF2B5EF4-FFF2-40B4-BE49-F238E27FC236}">
                <a16:creationId xmlns:a16="http://schemas.microsoft.com/office/drawing/2014/main" id="{3E16AEB5-A7BB-40F9-BA4F-B7C68FF7823B}"/>
              </a:ext>
            </a:extLst>
          </p:cNvPr>
          <p:cNvSpPr/>
          <p:nvPr/>
        </p:nvSpPr>
        <p:spPr>
          <a:xfrm>
            <a:off x="0" y="2848123"/>
            <a:ext cx="9144000"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Fe can also form Fe</a:t>
            </a:r>
            <a:r>
              <a:rPr lang="en-US" altLang="en-US" baseline="30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 in which case the third electron is removed from the 3</a:t>
            </a:r>
            <a:r>
              <a:rPr lang="en-US" altLang="en-US" i="1" dirty="0">
                <a:solidFill>
                  <a:schemeClr val="tx1">
                    <a:lumMod val="75000"/>
                    <a:lumOff val="25000"/>
                  </a:schemeClr>
                </a:solidFill>
                <a:latin typeface="Gill Sans MT" panose="020B0502020104020203" pitchFamily="34" charset="0"/>
                <a:cs typeface="Times New Roman" pitchFamily="18" charset="0"/>
              </a:rPr>
              <a:t>d</a:t>
            </a:r>
            <a:r>
              <a:rPr lang="en-US" altLang="en-US" dirty="0">
                <a:solidFill>
                  <a:schemeClr val="tx1">
                    <a:lumMod val="75000"/>
                    <a:lumOff val="25000"/>
                  </a:schemeClr>
                </a:solidFill>
                <a:latin typeface="Gill Sans MT" panose="020B0502020104020203" pitchFamily="34" charset="0"/>
                <a:cs typeface="Times New Roman" pitchFamily="18" charset="0"/>
              </a:rPr>
              <a:t> subshell.</a:t>
            </a:r>
          </a:p>
        </p:txBody>
      </p:sp>
      <p:cxnSp>
        <p:nvCxnSpPr>
          <p:cNvPr id="17" name="Straight Arrow Connector 16">
            <a:extLst>
              <a:ext uri="{FF2B5EF4-FFF2-40B4-BE49-F238E27FC236}">
                <a16:creationId xmlns:a16="http://schemas.microsoft.com/office/drawing/2014/main" id="{34A5FB4E-C47C-4174-8033-5C68C4928389}"/>
              </a:ext>
            </a:extLst>
          </p:cNvPr>
          <p:cNvCxnSpPr>
            <a:cxnSpLocks noChangeShapeType="1"/>
          </p:cNvCxnSpPr>
          <p:nvPr/>
        </p:nvCxnSpPr>
        <p:spPr bwMode="auto">
          <a:xfrm>
            <a:off x="2707712" y="3399739"/>
            <a:ext cx="426575" cy="1588"/>
          </a:xfrm>
          <a:prstGeom prst="straightConnector1">
            <a:avLst/>
          </a:prstGeom>
          <a:noFill/>
          <a:ln w="38100" algn="ctr">
            <a:solidFill>
              <a:schemeClr val="tx1">
                <a:lumMod val="75000"/>
                <a:lumOff val="25000"/>
              </a:schemeClr>
            </a:solidFill>
            <a:round/>
            <a:headEnd/>
            <a:tailEnd type="triangle" w="med" len="med"/>
          </a:ln>
        </p:spPr>
      </p:cxnSp>
      <p:sp>
        <p:nvSpPr>
          <p:cNvPr id="18" name="Rectangle 2">
            <a:extLst>
              <a:ext uri="{FF2B5EF4-FFF2-40B4-BE49-F238E27FC236}">
                <a16:creationId xmlns:a16="http://schemas.microsoft.com/office/drawing/2014/main" id="{DC225A54-DB9F-4195-BC5B-60EEC22803F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Ions of </a:t>
            </a:r>
            <a:r>
              <a:rPr lang="en-US" sz="3300" b="1" i="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–Block Elements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9" name="TextBox 4">
            <a:extLst>
              <a:ext uri="{FF2B5EF4-FFF2-40B4-BE49-F238E27FC236}">
                <a16:creationId xmlns:a16="http://schemas.microsoft.com/office/drawing/2014/main" id="{BE7FDF82-F042-468C-9323-EFB477D314D5}"/>
              </a:ext>
            </a:extLst>
          </p:cNvPr>
          <p:cNvSpPr txBox="1">
            <a:spLocks noChangeArrowheads="1"/>
          </p:cNvSpPr>
          <p:nvPr/>
        </p:nvSpPr>
        <p:spPr bwMode="auto">
          <a:xfrm>
            <a:off x="-14203" y="3922331"/>
            <a:ext cx="9144000" cy="704873"/>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Write electron configurations for the following ions of </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d</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-block elements: (a) Zn</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(b) Mn</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and (c) Cr</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p>
        </p:txBody>
      </p:sp>
      <p:cxnSp>
        <p:nvCxnSpPr>
          <p:cNvPr id="21" name="Straight Connector 20">
            <a:extLst>
              <a:ext uri="{FF2B5EF4-FFF2-40B4-BE49-F238E27FC236}">
                <a16:creationId xmlns:a16="http://schemas.microsoft.com/office/drawing/2014/main" id="{F303DC7C-1A05-4A62-ACD1-4D5D83070BAC}"/>
              </a:ext>
            </a:extLst>
          </p:cNvPr>
          <p:cNvCxnSpPr/>
          <p:nvPr/>
        </p:nvCxnSpPr>
        <p:spPr>
          <a:xfrm>
            <a:off x="0" y="3943350"/>
            <a:ext cx="9129797"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extBox 4">
            <a:extLst>
              <a:ext uri="{FF2B5EF4-FFF2-40B4-BE49-F238E27FC236}">
                <a16:creationId xmlns:a16="http://schemas.microsoft.com/office/drawing/2014/main" id="{C9371FB9-FD4A-4FD9-A8F7-00665B05FC9E}"/>
              </a:ext>
            </a:extLst>
          </p:cNvPr>
          <p:cNvSpPr txBox="1">
            <a:spLocks noChangeArrowheads="1"/>
          </p:cNvSpPr>
          <p:nvPr/>
        </p:nvSpPr>
        <p:spPr bwMode="auto">
          <a:xfrm>
            <a:off x="7706641" y="4265649"/>
            <a:ext cx="1423156" cy="923330"/>
          </a:xfrm>
          <a:prstGeom prst="rect">
            <a:avLst/>
          </a:prstGeom>
          <a:noFill/>
          <a:ln w="9525">
            <a:noFill/>
            <a:miter lim="800000"/>
            <a:headEnd/>
            <a:tailEnd/>
          </a:ln>
        </p:spPr>
        <p:txBody>
          <a:bodyPr wrap="square">
            <a:spAutoFit/>
          </a:bodyPr>
          <a:lstStyle/>
          <a:p>
            <a:pPr marL="457200" indent="-457200" eaLnBrk="0" hangingPunct="0">
              <a:buClr>
                <a:srgbClr val="E47588"/>
              </a:buClr>
              <a:buSzPct val="100000"/>
              <a:buFont typeface="+mj-lt"/>
              <a:buAutoNum type="alphaLcParenR"/>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10</a:t>
            </a:r>
          </a:p>
          <a:p>
            <a:pPr marL="457200" indent="-457200" eaLnBrk="0" hangingPunct="0">
              <a:buClr>
                <a:srgbClr val="E47588"/>
              </a:buClr>
              <a:buSzPct val="100000"/>
              <a:buFont typeface="Arial" charset="0"/>
              <a:buAutoNum type="alphaLcParenR"/>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5</a:t>
            </a:r>
          </a:p>
          <a:p>
            <a:pPr marL="457200" indent="-457200" eaLnBrk="0" hangingPunct="0">
              <a:buClr>
                <a:srgbClr val="E47588"/>
              </a:buClr>
              <a:buSzPct val="100000"/>
              <a:buFont typeface="Arial" charset="0"/>
              <a:buAutoNum type="alphaLcParenR"/>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3</a:t>
            </a:r>
          </a:p>
        </p:txBody>
      </p:sp>
    </p:spTree>
    <p:extLst>
      <p:ext uri="{BB962C8B-B14F-4D97-AF65-F5344CB8AC3E}">
        <p14:creationId xmlns:p14="http://schemas.microsoft.com/office/powerpoint/2010/main" val="37781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80</a:t>
            </a:fld>
            <a:endParaRPr lang="en-US" dirty="0">
              <a:solidFill>
                <a:schemeClr val="bg1"/>
              </a:solidFill>
              <a:latin typeface="Gill Sans MT" panose="020B0502020104020203" pitchFamily="34" charset="0"/>
            </a:endParaRPr>
          </a:p>
        </p:txBody>
      </p:sp>
      <p:sp>
        <p:nvSpPr>
          <p:cNvPr id="14" name="Rectangle 2"/>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Intermolecular forces (IMFs)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10" name="Picture 9">
            <a:extLst>
              <a:ext uri="{FF2B5EF4-FFF2-40B4-BE49-F238E27FC236}">
                <a16:creationId xmlns:a16="http://schemas.microsoft.com/office/drawing/2014/main" id="{095606E9-D3D0-41A8-9A8A-59C3FCC324D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31951" y="1547038"/>
            <a:ext cx="2267204" cy="1688171"/>
          </a:xfrm>
          <a:prstGeom prst="rect">
            <a:avLst/>
          </a:prstGeom>
        </p:spPr>
      </p:pic>
      <p:sp>
        <p:nvSpPr>
          <p:cNvPr id="7" name="Rectangle 6">
            <a:extLst>
              <a:ext uri="{FF2B5EF4-FFF2-40B4-BE49-F238E27FC236}">
                <a16:creationId xmlns:a16="http://schemas.microsoft.com/office/drawing/2014/main" id="{5C0E0D4F-F937-43DF-9C97-1CF0E124883D}"/>
              </a:ext>
            </a:extLst>
          </p:cNvPr>
          <p:cNvSpPr/>
          <p:nvPr/>
        </p:nvSpPr>
        <p:spPr>
          <a:xfrm>
            <a:off x="0" y="926885"/>
            <a:ext cx="6858000" cy="2308324"/>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Dispersion</a:t>
            </a:r>
          </a:p>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Weakest discussed: Resulting from instantaneous dipoles that 		arise from random e</a:t>
            </a:r>
            <a:r>
              <a:rPr lang="en-US" baseline="30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motion in a molecule/atom This affects 		surround atoms/molecules. </a:t>
            </a:r>
            <a:r>
              <a:rPr lang="en-US" i="1" dirty="0">
                <a:solidFill>
                  <a:schemeClr val="tx1">
                    <a:lumMod val="75000"/>
                    <a:lumOff val="25000"/>
                  </a:schemeClr>
                </a:solidFill>
                <a:effectLst>
                  <a:outerShdw blurRad="38100" dist="38100" dir="2700000" algn="tl">
                    <a:srgbClr val="C0C0C0"/>
                  </a:outerShdw>
                </a:effectLst>
                <a:latin typeface="Gill Sans MT" panose="020B0502020104020203" pitchFamily="34" charset="0"/>
                <a:cs typeface="Arial" panose="020B0604020202020204" pitchFamily="34" charset="0"/>
              </a:rPr>
              <a:t> </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a:t>
            </a:r>
          </a:p>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Found in all molecules</a:t>
            </a:r>
          </a:p>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Heavier molecule = more e</a:t>
            </a:r>
            <a:r>
              <a:rPr lang="en-US" baseline="30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stronger dispersion = Higher 		M.P./B.P.</a:t>
            </a:r>
          </a:p>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Larger surface area = more dispersion = higher M.P./B.P.</a:t>
            </a:r>
          </a:p>
        </p:txBody>
      </p:sp>
      <p:sp>
        <p:nvSpPr>
          <p:cNvPr id="8" name="Rectangle 7">
            <a:extLst>
              <a:ext uri="{FF2B5EF4-FFF2-40B4-BE49-F238E27FC236}">
                <a16:creationId xmlns:a16="http://schemas.microsoft.com/office/drawing/2014/main" id="{1EE550C3-753F-4B15-957B-424BD6B3B5FF}"/>
              </a:ext>
            </a:extLst>
          </p:cNvPr>
          <p:cNvSpPr/>
          <p:nvPr/>
        </p:nvSpPr>
        <p:spPr>
          <a:xfrm>
            <a:off x="0" y="3521859"/>
            <a:ext cx="5528345" cy="1477328"/>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Dipole-dipole</a:t>
            </a:r>
          </a:p>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Stronger than dispersion, attractive force between 	molecules with permanent dipoles (polar covalent 	molecules)</a:t>
            </a:r>
          </a:p>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a:t>
            </a:r>
          </a:p>
        </p:txBody>
      </p:sp>
      <p:sp>
        <p:nvSpPr>
          <p:cNvPr id="9" name="Rectangle 8">
            <a:extLst>
              <a:ext uri="{FF2B5EF4-FFF2-40B4-BE49-F238E27FC236}">
                <a16:creationId xmlns:a16="http://schemas.microsoft.com/office/drawing/2014/main" id="{EF8C0E62-07B9-4DA3-AB11-28102D96ABFC}"/>
              </a:ext>
            </a:extLst>
          </p:cNvPr>
          <p:cNvSpPr/>
          <p:nvPr/>
        </p:nvSpPr>
        <p:spPr>
          <a:xfrm>
            <a:off x="0" y="5192451"/>
            <a:ext cx="4630724" cy="1477328"/>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Hydrogen bond (specific dipole-dipole)</a:t>
            </a:r>
          </a:p>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Stronger than other dipoles, occurs 	between molecules that 	contain a covalent 	bond between H and O, N, or F (example 	H</a:t>
            </a:r>
            <a:r>
              <a:rPr lang="en-US" baseline="-25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a:t>
            </a:r>
          </a:p>
        </p:txBody>
      </p:sp>
      <p:pic>
        <p:nvPicPr>
          <p:cNvPr id="16" name="Picture 15">
            <a:extLst>
              <a:ext uri="{FF2B5EF4-FFF2-40B4-BE49-F238E27FC236}">
                <a16:creationId xmlns:a16="http://schemas.microsoft.com/office/drawing/2014/main" id="{EE4CCE06-755A-4571-9D15-60091656E3E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28345" y="3777392"/>
            <a:ext cx="3492416" cy="838180"/>
          </a:xfrm>
          <a:prstGeom prst="rect">
            <a:avLst/>
          </a:prstGeom>
        </p:spPr>
      </p:pic>
      <p:pic>
        <p:nvPicPr>
          <p:cNvPr id="17" name="Picture 16">
            <a:extLst>
              <a:ext uri="{FF2B5EF4-FFF2-40B4-BE49-F238E27FC236}">
                <a16:creationId xmlns:a16="http://schemas.microsoft.com/office/drawing/2014/main" id="{793884B8-DEE4-44F9-B4C4-BA7E9C5DC4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19327" y="5350831"/>
            <a:ext cx="2358735" cy="1160567"/>
          </a:xfrm>
          <a:prstGeom prst="rect">
            <a:avLst/>
          </a:prstGeom>
        </p:spPr>
      </p:pic>
    </p:spTree>
    <p:extLst>
      <p:ext uri="{BB962C8B-B14F-4D97-AF65-F5344CB8AC3E}">
        <p14:creationId xmlns:p14="http://schemas.microsoft.com/office/powerpoint/2010/main" val="35548103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588181"/>
            <a:ext cx="2046914" cy="430887"/>
          </a:xfrm>
          <a:prstGeom prst="rect">
            <a:avLst/>
          </a:prstGeom>
        </p:spPr>
        <p:txBody>
          <a:bodyPr wrap="square">
            <a:spAutoFit/>
          </a:bodyPr>
          <a:lstStyle/>
          <a:p>
            <a:r>
              <a:rPr lang="en-US" sz="22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Dispersion</a:t>
            </a:r>
          </a:p>
        </p:txBody>
      </p:sp>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81</a:t>
            </a:fld>
            <a:endParaRPr lang="en-US" dirty="0">
              <a:solidFill>
                <a:schemeClr val="bg1"/>
              </a:solidFill>
              <a:latin typeface="Gill Sans MT" panose="020B0502020104020203" pitchFamily="34" charset="0"/>
            </a:endParaRPr>
          </a:p>
        </p:txBody>
      </p:sp>
      <p:pic>
        <p:nvPicPr>
          <p:cNvPr id="13" name="Picture 12"/>
          <p:cNvPicPr>
            <a:picLocks noChangeAspect="1"/>
          </p:cNvPicPr>
          <p:nvPr/>
        </p:nvPicPr>
        <p:blipFill>
          <a:blip r:embed="rId2">
            <a:clrChange>
              <a:clrFrom>
                <a:srgbClr val="FFFFFF"/>
              </a:clrFrom>
              <a:clrTo>
                <a:srgbClr val="FFFFFF">
                  <a:alpha val="0"/>
                </a:srgbClr>
              </a:clrTo>
            </a:clrChange>
          </a:blip>
          <a:stretch>
            <a:fillRect/>
          </a:stretch>
        </p:blipFill>
        <p:spPr>
          <a:xfrm>
            <a:off x="1599250" y="898242"/>
            <a:ext cx="2399867" cy="1786952"/>
          </a:xfrm>
          <a:prstGeom prst="rect">
            <a:avLst/>
          </a:prstGeom>
        </p:spPr>
      </p:pic>
      <p:sp>
        <p:nvSpPr>
          <p:cNvPr id="18" name="Rectangle 2"/>
          <p:cNvSpPr txBox="1">
            <a:spLocks noChangeArrowheads="1"/>
          </p:cNvSpPr>
          <p:nvPr/>
        </p:nvSpPr>
        <p:spPr>
          <a:xfrm>
            <a:off x="0" y="6465"/>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Intermolecular forces (IMFs)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20" name="Picture 19"/>
          <p:cNvPicPr>
            <a:picLocks noChangeAspect="1"/>
          </p:cNvPicPr>
          <p:nvPr/>
        </p:nvPicPr>
        <p:blipFill>
          <a:blip r:embed="rId3">
            <a:clrChange>
              <a:clrFrom>
                <a:srgbClr val="FFFFFF"/>
              </a:clrFrom>
              <a:clrTo>
                <a:srgbClr val="FFFFFF">
                  <a:alpha val="0"/>
                </a:srgbClr>
              </a:clrTo>
            </a:clrChange>
          </a:blip>
          <a:stretch>
            <a:fillRect/>
          </a:stretch>
        </p:blipFill>
        <p:spPr>
          <a:xfrm>
            <a:off x="1597307" y="5880305"/>
            <a:ext cx="3492416" cy="838180"/>
          </a:xfrm>
          <a:prstGeom prst="rect">
            <a:avLst/>
          </a:prstGeom>
        </p:spPr>
      </p:pic>
      <p:pic>
        <p:nvPicPr>
          <p:cNvPr id="21" name="Picture 20"/>
          <p:cNvPicPr>
            <a:picLocks noChangeAspect="1"/>
          </p:cNvPicPr>
          <p:nvPr/>
        </p:nvPicPr>
        <p:blipFill>
          <a:blip r:embed="rId4">
            <a:clrChange>
              <a:clrFrom>
                <a:srgbClr val="FFFFFF"/>
              </a:clrFrom>
              <a:clrTo>
                <a:srgbClr val="FFFFFF">
                  <a:alpha val="0"/>
                </a:srgbClr>
              </a:clrTo>
            </a:clrChange>
          </a:blip>
          <a:stretch>
            <a:fillRect/>
          </a:stretch>
        </p:blipFill>
        <p:spPr>
          <a:xfrm>
            <a:off x="1597307" y="3446792"/>
            <a:ext cx="3375849" cy="1661017"/>
          </a:xfrm>
          <a:prstGeom prst="rect">
            <a:avLst/>
          </a:prstGeom>
        </p:spPr>
      </p:pic>
      <p:pic>
        <p:nvPicPr>
          <p:cNvPr id="15" name="Picture Placeholder 1" descr="CNX_Chem_10_01_HydrideBP2.jpg">
            <a:extLst>
              <a:ext uri="{FF2B5EF4-FFF2-40B4-BE49-F238E27FC236}">
                <a16:creationId xmlns:a16="http://schemas.microsoft.com/office/drawing/2014/main" id="{53C1198A-5FAB-4CCD-B1E5-E4085A60599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70" r="1607"/>
          <a:stretch>
            <a:fillRect/>
          </a:stretch>
        </p:blipFill>
        <p:spPr bwMode="auto">
          <a:xfrm>
            <a:off x="5309053" y="3040073"/>
            <a:ext cx="2947744" cy="258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9C84AB-BFBE-4315-8D83-D2A7515E508E}"/>
              </a:ext>
            </a:extLst>
          </p:cNvPr>
          <p:cNvSpPr/>
          <p:nvPr/>
        </p:nvSpPr>
        <p:spPr>
          <a:xfrm>
            <a:off x="0" y="6104548"/>
            <a:ext cx="1460656"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Dipole-dipole</a:t>
            </a:r>
            <a:endParaRPr lang="en-US" dirty="0">
              <a:latin typeface="Gill Sans MT" panose="020B0502020104020203" pitchFamily="34" charset="0"/>
            </a:endParaRPr>
          </a:p>
        </p:txBody>
      </p:sp>
      <p:sp>
        <p:nvSpPr>
          <p:cNvPr id="8" name="Rectangle 7">
            <a:extLst>
              <a:ext uri="{FF2B5EF4-FFF2-40B4-BE49-F238E27FC236}">
                <a16:creationId xmlns:a16="http://schemas.microsoft.com/office/drawing/2014/main" id="{F4154603-93D4-4488-A39C-233C76E48647}"/>
              </a:ext>
            </a:extLst>
          </p:cNvPr>
          <p:cNvSpPr/>
          <p:nvPr/>
        </p:nvSpPr>
        <p:spPr>
          <a:xfrm>
            <a:off x="-41945" y="4083249"/>
            <a:ext cx="1775979"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Hydrogen bond</a:t>
            </a:r>
          </a:p>
        </p:txBody>
      </p:sp>
      <p:graphicFrame>
        <p:nvGraphicFramePr>
          <p:cNvPr id="9" name="Table 9">
            <a:extLst>
              <a:ext uri="{FF2B5EF4-FFF2-40B4-BE49-F238E27FC236}">
                <a16:creationId xmlns:a16="http://schemas.microsoft.com/office/drawing/2014/main" id="{984D93CE-9C2B-471C-9A32-E2E00884BDBA}"/>
              </a:ext>
            </a:extLst>
          </p:cNvPr>
          <p:cNvGraphicFramePr>
            <a:graphicFrameLocks noGrp="1"/>
          </p:cNvGraphicFramePr>
          <p:nvPr>
            <p:extLst>
              <p:ext uri="{D42A27DB-BD31-4B8C-83A1-F6EECF244321}">
                <p14:modId xmlns:p14="http://schemas.microsoft.com/office/powerpoint/2010/main" val="2553597111"/>
              </p:ext>
            </p:extLst>
          </p:nvPr>
        </p:nvGraphicFramePr>
        <p:xfrm>
          <a:off x="4369181" y="776110"/>
          <a:ext cx="4572000" cy="20421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887239654"/>
                    </a:ext>
                  </a:extLst>
                </a:gridCol>
                <a:gridCol w="914400">
                  <a:extLst>
                    <a:ext uri="{9D8B030D-6E8A-4147-A177-3AD203B41FA5}">
                      <a16:colId xmlns:a16="http://schemas.microsoft.com/office/drawing/2014/main" val="3379009851"/>
                    </a:ext>
                  </a:extLst>
                </a:gridCol>
                <a:gridCol w="914400">
                  <a:extLst>
                    <a:ext uri="{9D8B030D-6E8A-4147-A177-3AD203B41FA5}">
                      <a16:colId xmlns:a16="http://schemas.microsoft.com/office/drawing/2014/main" val="2586791386"/>
                    </a:ext>
                  </a:extLst>
                </a:gridCol>
                <a:gridCol w="914400">
                  <a:extLst>
                    <a:ext uri="{9D8B030D-6E8A-4147-A177-3AD203B41FA5}">
                      <a16:colId xmlns:a16="http://schemas.microsoft.com/office/drawing/2014/main" val="441850419"/>
                    </a:ext>
                  </a:extLst>
                </a:gridCol>
                <a:gridCol w="914400">
                  <a:extLst>
                    <a:ext uri="{9D8B030D-6E8A-4147-A177-3AD203B41FA5}">
                      <a16:colId xmlns:a16="http://schemas.microsoft.com/office/drawing/2014/main" val="1912190323"/>
                    </a:ext>
                  </a:extLst>
                </a:gridCol>
              </a:tblGrid>
              <a:tr h="0">
                <a:tc gridSpan="5">
                  <a:txBody>
                    <a:bodyPr/>
                    <a:lstStyle/>
                    <a:p>
                      <a:pPr algn="ctr"/>
                      <a:r>
                        <a:rPr lang="en-US" sz="1400" dirty="0">
                          <a:solidFill>
                            <a:schemeClr val="tx1">
                              <a:lumMod val="75000"/>
                              <a:lumOff val="25000"/>
                            </a:schemeClr>
                          </a:solidFill>
                          <a:latin typeface="Gill Sans MT" panose="020B0502020104020203" pitchFamily="34" charset="0"/>
                        </a:rPr>
                        <a:t>Melting and Boiling Points of the Halogens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479091963"/>
                  </a:ext>
                </a:extLst>
              </a:tr>
              <a:tr h="0">
                <a:tc>
                  <a:txBody>
                    <a:bodyPr/>
                    <a:lstStyle/>
                    <a:p>
                      <a:pPr algn="ctr"/>
                      <a:r>
                        <a:rPr lang="en-US" sz="1400" dirty="0">
                          <a:solidFill>
                            <a:schemeClr val="tx1">
                              <a:lumMod val="75000"/>
                              <a:lumOff val="25000"/>
                            </a:schemeClr>
                          </a:solidFill>
                          <a:latin typeface="Gill Sans MT" panose="020B0502020104020203" pitchFamily="34" charset="0"/>
                        </a:rPr>
                        <a:t>Halogen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Molar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Atomic 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Melting Point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Boiling Point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4934728"/>
                  </a:ext>
                </a:extLst>
              </a:tr>
              <a:tr h="0">
                <a:tc>
                  <a:txBody>
                    <a:bodyPr/>
                    <a:lstStyle/>
                    <a:p>
                      <a:pPr algn="ctr"/>
                      <a:r>
                        <a:rPr lang="en-US" sz="1400" dirty="0">
                          <a:solidFill>
                            <a:schemeClr val="tx1">
                              <a:lumMod val="75000"/>
                              <a:lumOff val="25000"/>
                            </a:schemeClr>
                          </a:solidFill>
                          <a:latin typeface="Gill Sans MT" panose="020B0502020104020203" pitchFamily="34" charset="0"/>
                        </a:rPr>
                        <a:t>F</a:t>
                      </a:r>
                      <a:r>
                        <a:rPr lang="en-US" sz="1400" baseline="-25000" dirty="0">
                          <a:solidFill>
                            <a:schemeClr val="tx1">
                              <a:lumMod val="75000"/>
                              <a:lumOff val="25000"/>
                            </a:schemeClr>
                          </a:solidFill>
                          <a:latin typeface="Gill Sans MT" panose="020B0502020104020203" pitchFamily="34" charset="0"/>
                        </a:rPr>
                        <a:t>2</a:t>
                      </a:r>
                      <a:endParaRPr lang="en-US" sz="14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38 g/mol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72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64928"/>
                  </a:ext>
                </a:extLst>
              </a:tr>
              <a:tr h="0">
                <a:tc>
                  <a:txBody>
                    <a:bodyPr/>
                    <a:lstStyle/>
                    <a:p>
                      <a:pPr algn="ctr"/>
                      <a:r>
                        <a:rPr lang="en-US" sz="1400" dirty="0">
                          <a:solidFill>
                            <a:schemeClr val="tx1">
                              <a:lumMod val="75000"/>
                              <a:lumOff val="25000"/>
                            </a:schemeClr>
                          </a:solidFill>
                          <a:latin typeface="Gill Sans MT" panose="020B0502020104020203" pitchFamily="34" charset="0"/>
                        </a:rPr>
                        <a:t>Cl</a:t>
                      </a:r>
                      <a:r>
                        <a:rPr lang="en-US" sz="1400" baseline="-25000" dirty="0">
                          <a:solidFill>
                            <a:schemeClr val="tx1">
                              <a:lumMod val="75000"/>
                              <a:lumOff val="25000"/>
                            </a:schemeClr>
                          </a:solidFill>
                          <a:latin typeface="Gill Sans MT" panose="020B0502020104020203" pitchFamily="34" charset="0"/>
                        </a:rPr>
                        <a:t>2</a:t>
                      </a:r>
                      <a:endParaRPr lang="en-US" sz="14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71 g/mol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99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335893"/>
                  </a:ext>
                </a:extLst>
              </a:tr>
              <a:tr h="0">
                <a:tc>
                  <a:txBody>
                    <a:bodyPr/>
                    <a:lstStyle/>
                    <a:p>
                      <a:pPr algn="ctr"/>
                      <a:r>
                        <a:rPr lang="en-US" sz="1400" dirty="0">
                          <a:solidFill>
                            <a:schemeClr val="tx1">
                              <a:lumMod val="75000"/>
                              <a:lumOff val="25000"/>
                            </a:schemeClr>
                          </a:solidFill>
                          <a:latin typeface="Gill Sans MT" panose="020B0502020104020203" pitchFamily="34" charset="0"/>
                        </a:rPr>
                        <a:t>Br</a:t>
                      </a:r>
                      <a:r>
                        <a:rPr lang="en-US" sz="1400" baseline="-25000" dirty="0">
                          <a:solidFill>
                            <a:schemeClr val="tx1">
                              <a:lumMod val="75000"/>
                              <a:lumOff val="25000"/>
                            </a:schemeClr>
                          </a:solidFill>
                          <a:latin typeface="Gill Sans MT" panose="020B0502020104020203" pitchFamily="34" charset="0"/>
                        </a:rPr>
                        <a:t>2</a:t>
                      </a:r>
                      <a:endParaRPr lang="en-US" sz="14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160 g/mol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114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2399715"/>
                  </a:ext>
                </a:extLst>
              </a:tr>
              <a:tr h="0">
                <a:tc>
                  <a:txBody>
                    <a:bodyPr/>
                    <a:lstStyle/>
                    <a:p>
                      <a:pPr algn="ctr"/>
                      <a:r>
                        <a:rPr lang="en-US" sz="1400" dirty="0">
                          <a:solidFill>
                            <a:schemeClr val="tx1">
                              <a:lumMod val="75000"/>
                              <a:lumOff val="25000"/>
                            </a:schemeClr>
                          </a:solidFill>
                          <a:latin typeface="Gill Sans MT" panose="020B0502020104020203" pitchFamily="34" charset="0"/>
                        </a:rPr>
                        <a:t>I</a:t>
                      </a:r>
                      <a:r>
                        <a:rPr lang="en-US" sz="1400" baseline="-25000" dirty="0">
                          <a:solidFill>
                            <a:schemeClr val="tx1">
                              <a:lumMod val="75000"/>
                              <a:lumOff val="25000"/>
                            </a:schemeClr>
                          </a:solidFill>
                          <a:latin typeface="Gill Sans MT" panose="020B0502020104020203" pitchFamily="34" charset="0"/>
                        </a:rPr>
                        <a:t>2</a:t>
                      </a:r>
                      <a:endParaRPr lang="en-US" sz="1400" dirty="0">
                        <a:solidFill>
                          <a:schemeClr val="tx1">
                            <a:lumMod val="75000"/>
                            <a:lumOff val="25000"/>
                          </a:schemeClr>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254 g/mol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133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75000"/>
                              <a:lumOff val="25000"/>
                            </a:schemeClr>
                          </a:solidFill>
                          <a:latin typeface="Gill Sans MT" panose="020B0502020104020203"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73419"/>
                  </a:ext>
                </a:extLst>
              </a:tr>
            </a:tbl>
          </a:graphicData>
        </a:graphic>
      </p:graphicFrame>
    </p:spTree>
    <p:extLst>
      <p:ext uri="{BB962C8B-B14F-4D97-AF65-F5344CB8AC3E}">
        <p14:creationId xmlns:p14="http://schemas.microsoft.com/office/powerpoint/2010/main" val="17287166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82</a:t>
            </a:fld>
            <a:endParaRPr lang="en-US" dirty="0">
              <a:solidFill>
                <a:schemeClr val="bg1"/>
              </a:solidFill>
              <a:latin typeface="Gill Sans MT" panose="020B0502020104020203" pitchFamily="34" charset="0"/>
            </a:endParaRPr>
          </a:p>
        </p:txBody>
      </p:sp>
      <p:sp>
        <p:nvSpPr>
          <p:cNvPr id="8" name="Rectangle 2"/>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Other Intermolecular forces (IMFs)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p:cNvSpPr/>
          <p:nvPr/>
        </p:nvSpPr>
        <p:spPr>
          <a:xfrm>
            <a:off x="217046" y="1637441"/>
            <a:ext cx="8926954" cy="923330"/>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Occurs between a molecule with a permanent dipole and another molecule without a permanent dipole (non-polar)</a:t>
            </a:r>
          </a:p>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Weaker than dipole/dipole; stronger than dispersion</a:t>
            </a:r>
          </a:p>
        </p:txBody>
      </p:sp>
      <p:sp>
        <p:nvSpPr>
          <p:cNvPr id="10" name="Rectangle 9"/>
          <p:cNvSpPr/>
          <p:nvPr/>
        </p:nvSpPr>
        <p:spPr>
          <a:xfrm>
            <a:off x="217046" y="1177803"/>
            <a:ext cx="8706821" cy="369332"/>
          </a:xfrm>
          <a:prstGeom prst="rect">
            <a:avLst/>
          </a:prstGeom>
        </p:spPr>
        <p:txBody>
          <a:bodyPr wrap="square">
            <a:spAutoFit/>
          </a:bodyPr>
          <a:lstStyle/>
          <a:p>
            <a:r>
              <a:rPr lang="en-US"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Dipole/induced dipole</a:t>
            </a:r>
          </a:p>
        </p:txBody>
      </p:sp>
      <p:sp>
        <p:nvSpPr>
          <p:cNvPr id="11" name="Rectangle 10"/>
          <p:cNvSpPr/>
          <p:nvPr/>
        </p:nvSpPr>
        <p:spPr>
          <a:xfrm>
            <a:off x="217046" y="2880132"/>
            <a:ext cx="8706821" cy="369332"/>
          </a:xfrm>
          <a:prstGeom prst="rect">
            <a:avLst/>
          </a:prstGeom>
        </p:spPr>
        <p:txBody>
          <a:bodyPr wrap="square">
            <a:spAutoFit/>
          </a:bodyPr>
          <a:lstStyle/>
          <a:p>
            <a:r>
              <a:rPr lang="en-US"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Ion/dipole</a:t>
            </a:r>
          </a:p>
        </p:txBody>
      </p:sp>
      <p:sp>
        <p:nvSpPr>
          <p:cNvPr id="13" name="Rectangle 12"/>
          <p:cNvSpPr/>
          <p:nvPr/>
        </p:nvSpPr>
        <p:spPr>
          <a:xfrm>
            <a:off x="217046" y="3250089"/>
            <a:ext cx="8489776"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Occurs between an ion and another molecule with a permanent dipole</a:t>
            </a:r>
          </a:p>
        </p:txBody>
      </p:sp>
      <p:graphicFrame>
        <p:nvGraphicFramePr>
          <p:cNvPr id="14" name="Object 13"/>
          <p:cNvGraphicFramePr>
            <a:graphicFrameLocks noChangeAspect="1"/>
          </p:cNvGraphicFramePr>
          <p:nvPr/>
        </p:nvGraphicFramePr>
        <p:xfrm>
          <a:off x="6068719" y="2251270"/>
          <a:ext cx="1513954" cy="234569"/>
        </p:xfrm>
        <a:graphic>
          <a:graphicData uri="http://schemas.openxmlformats.org/presentationml/2006/ole">
            <mc:AlternateContent xmlns:mc="http://schemas.openxmlformats.org/markup-compatibility/2006">
              <mc:Choice xmlns:v="urn:schemas-microsoft-com:vml" Requires="v">
                <p:oleObj name="CS ChemDraw Drawing" r:id="rId2" imgW="1275298" imgH="196290" progId="ChemDraw.Document.6.0">
                  <p:embed/>
                </p:oleObj>
              </mc:Choice>
              <mc:Fallback>
                <p:oleObj name="CS ChemDraw Drawing" r:id="rId2" imgW="1275298" imgH="196290" progId="ChemDraw.Document.6.0">
                  <p:embed/>
                  <p:pic>
                    <p:nvPicPr>
                      <p:cNvPr id="14" name="Object 13"/>
                      <p:cNvPicPr/>
                      <p:nvPr/>
                    </p:nvPicPr>
                    <p:blipFill>
                      <a:blip r:embed="rId3"/>
                      <a:stretch>
                        <a:fillRect/>
                      </a:stretch>
                    </p:blipFill>
                    <p:spPr>
                      <a:xfrm>
                        <a:off x="6068719" y="2251270"/>
                        <a:ext cx="1513954" cy="234569"/>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7176587" y="3258855"/>
          <a:ext cx="1177931" cy="380682"/>
        </p:xfrm>
        <a:graphic>
          <a:graphicData uri="http://schemas.openxmlformats.org/presentationml/2006/ole">
            <mc:AlternateContent xmlns:mc="http://schemas.openxmlformats.org/markup-compatibility/2006">
              <mc:Choice xmlns:v="urn:schemas-microsoft-com:vml" Requires="v">
                <p:oleObj name="CS ChemDraw Drawing" r:id="rId4" imgW="1199120" imgH="386640" progId="ChemDraw.Document.6.0">
                  <p:embed/>
                </p:oleObj>
              </mc:Choice>
              <mc:Fallback>
                <p:oleObj name="CS ChemDraw Drawing" r:id="rId4" imgW="1199120" imgH="386640" progId="ChemDraw.Document.6.0">
                  <p:embed/>
                  <p:pic>
                    <p:nvPicPr>
                      <p:cNvPr id="15" name="Object 14"/>
                      <p:cNvPicPr/>
                      <p:nvPr/>
                    </p:nvPicPr>
                    <p:blipFill>
                      <a:blip r:embed="rId5"/>
                      <a:stretch>
                        <a:fillRect/>
                      </a:stretch>
                    </p:blipFill>
                    <p:spPr>
                      <a:xfrm>
                        <a:off x="7176587" y="3258855"/>
                        <a:ext cx="1177931" cy="380682"/>
                      </a:xfrm>
                      <a:prstGeom prst="rect">
                        <a:avLst/>
                      </a:prstGeom>
                    </p:spPr>
                  </p:pic>
                </p:oleObj>
              </mc:Fallback>
            </mc:AlternateContent>
          </a:graphicData>
        </a:graphic>
      </p:graphicFrame>
      <p:sp>
        <p:nvSpPr>
          <p:cNvPr id="16" name="Rectangle 15"/>
          <p:cNvSpPr/>
          <p:nvPr/>
        </p:nvSpPr>
        <p:spPr>
          <a:xfrm>
            <a:off x="217046" y="3987681"/>
            <a:ext cx="8706821" cy="369332"/>
          </a:xfrm>
          <a:prstGeom prst="rect">
            <a:avLst/>
          </a:prstGeom>
        </p:spPr>
        <p:txBody>
          <a:bodyPr wrap="square">
            <a:spAutoFit/>
          </a:bodyPr>
          <a:lstStyle/>
          <a:p>
            <a:r>
              <a:rPr lang="en-US" b="1" dirty="0">
                <a:solidFill>
                  <a:schemeClr val="tx1">
                    <a:lumMod val="75000"/>
                    <a:lumOff val="25000"/>
                  </a:schemeClr>
                </a:solidFill>
                <a:latin typeface="Gill Sans MT" panose="020B0502020104020203" pitchFamily="34" charset="0"/>
                <a:ea typeface="CMU Sans Serif" panose="02000603000000000000" pitchFamily="2" charset="0"/>
                <a:cs typeface="CMU Sans Serif" panose="02000603000000000000" pitchFamily="2" charset="0"/>
              </a:rPr>
              <a:t>Ion/ion</a:t>
            </a:r>
          </a:p>
        </p:txBody>
      </p:sp>
      <p:sp>
        <p:nvSpPr>
          <p:cNvPr id="17" name="Rectangle 16"/>
          <p:cNvSpPr/>
          <p:nvPr/>
        </p:nvSpPr>
        <p:spPr>
          <a:xfrm>
            <a:off x="217046" y="4362624"/>
            <a:ext cx="8489776"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Occurs between two ions</a:t>
            </a:r>
          </a:p>
        </p:txBody>
      </p:sp>
      <p:sp>
        <p:nvSpPr>
          <p:cNvPr id="18" name="Rectangle 17"/>
          <p:cNvSpPr/>
          <p:nvPr/>
        </p:nvSpPr>
        <p:spPr>
          <a:xfrm>
            <a:off x="217046" y="5041308"/>
            <a:ext cx="8706821" cy="369332"/>
          </a:xfrm>
          <a:prstGeom prst="rect">
            <a:avLst/>
          </a:prstGeom>
        </p:spPr>
        <p:txBody>
          <a:bodyPr wrap="square">
            <a:spAutoFit/>
          </a:bodyPr>
          <a:lstStyle/>
          <a:p>
            <a:r>
              <a:rPr lang="en-US"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Ion/induced dipole</a:t>
            </a:r>
          </a:p>
        </p:txBody>
      </p:sp>
      <p:sp>
        <p:nvSpPr>
          <p:cNvPr id="19" name="Rectangle 18"/>
          <p:cNvSpPr/>
          <p:nvPr/>
        </p:nvSpPr>
        <p:spPr>
          <a:xfrm>
            <a:off x="217046" y="5505004"/>
            <a:ext cx="8489776"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Occurs between an ion and another molecule without a permanent dipole</a:t>
            </a:r>
          </a:p>
        </p:txBody>
      </p:sp>
      <p:graphicFrame>
        <p:nvGraphicFramePr>
          <p:cNvPr id="20" name="Object 19"/>
          <p:cNvGraphicFramePr>
            <a:graphicFrameLocks noChangeAspect="1"/>
          </p:cNvGraphicFramePr>
          <p:nvPr/>
        </p:nvGraphicFramePr>
        <p:xfrm>
          <a:off x="3140035" y="4349230"/>
          <a:ext cx="1289383" cy="381074"/>
        </p:xfrm>
        <a:graphic>
          <a:graphicData uri="http://schemas.openxmlformats.org/presentationml/2006/ole">
            <mc:AlternateContent xmlns:mc="http://schemas.openxmlformats.org/markup-compatibility/2006">
              <mc:Choice xmlns:v="urn:schemas-microsoft-com:vml" Requires="v">
                <p:oleObj name="CS ChemDraw Drawing" r:id="rId6" imgW="1176159" imgH="347220" progId="ChemDraw.Document.6.0">
                  <p:embed/>
                </p:oleObj>
              </mc:Choice>
              <mc:Fallback>
                <p:oleObj name="CS ChemDraw Drawing" r:id="rId6" imgW="1176159" imgH="347220" progId="ChemDraw.Document.6.0">
                  <p:embed/>
                  <p:pic>
                    <p:nvPicPr>
                      <p:cNvPr id="20" name="Object 19"/>
                      <p:cNvPicPr/>
                      <p:nvPr/>
                    </p:nvPicPr>
                    <p:blipFill>
                      <a:blip r:embed="rId7"/>
                      <a:stretch>
                        <a:fillRect/>
                      </a:stretch>
                    </p:blipFill>
                    <p:spPr>
                      <a:xfrm>
                        <a:off x="3140035" y="4349230"/>
                        <a:ext cx="1289383" cy="381074"/>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5092210" y="4346159"/>
          <a:ext cx="983940" cy="377476"/>
        </p:xfrm>
        <a:graphic>
          <a:graphicData uri="http://schemas.openxmlformats.org/presentationml/2006/ole">
            <mc:AlternateContent xmlns:mc="http://schemas.openxmlformats.org/markup-compatibility/2006">
              <mc:Choice xmlns:v="urn:schemas-microsoft-com:vml" Requires="v">
                <p:oleObj name="CS ChemDraw Drawing" r:id="rId8" imgW="872800" imgH="334800" progId="ChemDraw.Document.6.0">
                  <p:embed/>
                </p:oleObj>
              </mc:Choice>
              <mc:Fallback>
                <p:oleObj name="CS ChemDraw Drawing" r:id="rId8" imgW="872800" imgH="334800" progId="ChemDraw.Document.6.0">
                  <p:embed/>
                  <p:pic>
                    <p:nvPicPr>
                      <p:cNvPr id="21" name="Object 20"/>
                      <p:cNvPicPr/>
                      <p:nvPr/>
                    </p:nvPicPr>
                    <p:blipFill>
                      <a:blip r:embed="rId9"/>
                      <a:stretch>
                        <a:fillRect/>
                      </a:stretch>
                    </p:blipFill>
                    <p:spPr>
                      <a:xfrm>
                        <a:off x="5092210" y="4346159"/>
                        <a:ext cx="983940" cy="377476"/>
                      </a:xfrm>
                      <a:prstGeom prst="rect">
                        <a:avLst/>
                      </a:prstGeom>
                    </p:spPr>
                  </p:pic>
                </p:oleObj>
              </mc:Fallback>
            </mc:AlternateContent>
          </a:graphicData>
        </a:graphic>
      </p:graphicFrame>
      <p:graphicFrame>
        <p:nvGraphicFramePr>
          <p:cNvPr id="22" name="Object 21"/>
          <p:cNvGraphicFramePr>
            <a:graphicFrameLocks noChangeAspect="1"/>
          </p:cNvGraphicFramePr>
          <p:nvPr/>
        </p:nvGraphicFramePr>
        <p:xfrm>
          <a:off x="7399793" y="5514395"/>
          <a:ext cx="1215345" cy="371111"/>
        </p:xfrm>
        <a:graphic>
          <a:graphicData uri="http://schemas.openxmlformats.org/presentationml/2006/ole">
            <mc:AlternateContent xmlns:mc="http://schemas.openxmlformats.org/markup-compatibility/2006">
              <mc:Choice xmlns:v="urn:schemas-microsoft-com:vml" Requires="v">
                <p:oleObj name="CS ChemDraw Drawing" r:id="rId10" imgW="1097010" imgH="335070" progId="ChemDraw.Document.6.0">
                  <p:embed/>
                </p:oleObj>
              </mc:Choice>
              <mc:Fallback>
                <p:oleObj name="CS ChemDraw Drawing" r:id="rId10" imgW="1097010" imgH="335070" progId="ChemDraw.Document.6.0">
                  <p:embed/>
                  <p:pic>
                    <p:nvPicPr>
                      <p:cNvPr id="22" name="Object 21"/>
                      <p:cNvPicPr/>
                      <p:nvPr/>
                    </p:nvPicPr>
                    <p:blipFill>
                      <a:blip r:embed="rId11"/>
                      <a:stretch>
                        <a:fillRect/>
                      </a:stretch>
                    </p:blipFill>
                    <p:spPr>
                      <a:xfrm>
                        <a:off x="7399793" y="5514395"/>
                        <a:ext cx="1215345" cy="371111"/>
                      </a:xfrm>
                      <a:prstGeom prst="rect">
                        <a:avLst/>
                      </a:prstGeom>
                    </p:spPr>
                  </p:pic>
                </p:oleObj>
              </mc:Fallback>
            </mc:AlternateContent>
          </a:graphicData>
        </a:graphic>
      </p:graphicFrame>
    </p:spTree>
    <p:extLst>
      <p:ext uri="{BB962C8B-B14F-4D97-AF65-F5344CB8AC3E}">
        <p14:creationId xmlns:p14="http://schemas.microsoft.com/office/powerpoint/2010/main" val="22842490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83</a:t>
            </a:fld>
            <a:endParaRPr lang="en-US" dirty="0">
              <a:solidFill>
                <a:schemeClr val="bg1"/>
              </a:solidFill>
              <a:latin typeface="Gill Sans MT" panose="020B0502020104020203" pitchFamily="34" charset="0"/>
            </a:endParaRPr>
          </a:p>
        </p:txBody>
      </p:sp>
      <p:sp>
        <p:nvSpPr>
          <p:cNvPr id="8" name="Rectangle 2"/>
          <p:cNvSpPr txBox="1">
            <a:spLocks noChangeArrowheads="1"/>
          </p:cNvSpPr>
          <p:nvPr/>
        </p:nvSpPr>
        <p:spPr>
          <a:xfrm>
            <a:off x="0" y="271704"/>
            <a:ext cx="825267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cs typeface="Arial" panose="020B0604020202020204" pitchFamily="34" charset="0"/>
              </a:rPr>
              <a:t>Intermolecular forces</a:t>
            </a:r>
            <a:endPar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Rectangle 8"/>
          <p:cNvSpPr/>
          <p:nvPr/>
        </p:nvSpPr>
        <p:spPr>
          <a:xfrm>
            <a:off x="0" y="978454"/>
            <a:ext cx="8706821" cy="430887"/>
          </a:xfrm>
          <a:prstGeom prst="rect">
            <a:avLst/>
          </a:prstGeom>
        </p:spPr>
        <p:txBody>
          <a:bodyPr wrap="square">
            <a:spAutoFit/>
          </a:bodyPr>
          <a:lstStyle/>
          <a:p>
            <a:r>
              <a:rPr lang="en-US" sz="22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Trends</a:t>
            </a:r>
          </a:p>
        </p:txBody>
      </p:sp>
      <p:sp>
        <p:nvSpPr>
          <p:cNvPr id="10" name="Rectangle 9"/>
          <p:cNvSpPr/>
          <p:nvPr/>
        </p:nvSpPr>
        <p:spPr>
          <a:xfrm>
            <a:off x="0" y="1306896"/>
            <a:ext cx="9144000" cy="923330"/>
          </a:xfrm>
          <a:prstGeom prst="rect">
            <a:avLst/>
          </a:prstGeom>
        </p:spPr>
        <p:txBody>
          <a:bodyPr wrap="square">
            <a:spAutoFit/>
          </a:bodyPr>
          <a:lstStyle/>
          <a:p>
            <a:r>
              <a:rPr lang="en-US"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Stronger</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intermolecular forces = </a:t>
            </a:r>
            <a:r>
              <a:rPr lang="en-US"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Higher</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Melting Point/ Boiling Point</a:t>
            </a:r>
          </a:p>
          <a:p>
            <a:r>
              <a:rPr lang="en-US"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Increasing</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molecular weight = </a:t>
            </a:r>
            <a:r>
              <a:rPr lang="en-US"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Higher</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Melting Point/ Boiling Point</a:t>
            </a:r>
          </a:p>
          <a:p>
            <a:r>
              <a:rPr lang="en-US"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Increasing</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surface area = </a:t>
            </a:r>
            <a:r>
              <a:rPr lang="en-US" b="1" dirty="0">
                <a:solidFill>
                  <a:srgbClr val="E47588"/>
                </a:solidFill>
                <a:latin typeface="Gill Sans MT" panose="020B0502020104020203" pitchFamily="34" charset="0"/>
                <a:ea typeface="CMU Sans Serif" panose="02000603000000000000" pitchFamily="2" charset="0"/>
                <a:cs typeface="Arial" panose="020B0604020202020204" pitchFamily="34" charset="0"/>
              </a:rPr>
              <a:t>Higher</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Melting Point/ Boiling Point</a:t>
            </a:r>
          </a:p>
        </p:txBody>
      </p:sp>
      <p:sp>
        <p:nvSpPr>
          <p:cNvPr id="7" name="Rectangle 6"/>
          <p:cNvSpPr/>
          <p:nvPr/>
        </p:nvSpPr>
        <p:spPr>
          <a:xfrm>
            <a:off x="-1" y="2741544"/>
            <a:ext cx="9144001" cy="369332"/>
          </a:xfrm>
          <a:prstGeom prst="rect">
            <a:avLst/>
          </a:prstGeom>
        </p:spPr>
        <p:txBody>
          <a:bodyPr wrap="square">
            <a:spAutoFit/>
          </a:bodyPr>
          <a:lstStyle/>
          <a:p>
            <a:pPr algn="ct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Ionic &gt; H-bonding &gt; dipole/dipole &gt; dispersion</a:t>
            </a:r>
          </a:p>
        </p:txBody>
      </p:sp>
      <p:sp>
        <p:nvSpPr>
          <p:cNvPr id="11" name="Rectangle 10"/>
          <p:cNvSpPr/>
          <p:nvPr/>
        </p:nvSpPr>
        <p:spPr>
          <a:xfrm>
            <a:off x="-1544" y="2266020"/>
            <a:ext cx="4572000" cy="430887"/>
          </a:xfrm>
          <a:prstGeom prst="rect">
            <a:avLst/>
          </a:prstGeom>
        </p:spPr>
        <p:txBody>
          <a:bodyPr>
            <a:spAutoFit/>
          </a:bodyPr>
          <a:lstStyle/>
          <a:p>
            <a:r>
              <a:rPr lang="en-US" sz="22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Overall IMFs Strength:</a:t>
            </a:r>
            <a:endParaRPr lang="en-US" sz="2200" dirty="0">
              <a:latin typeface="Gill Sans MT" panose="020B0502020104020203" pitchFamily="34" charset="0"/>
            </a:endParaRPr>
          </a:p>
        </p:txBody>
      </p:sp>
      <p:sp>
        <p:nvSpPr>
          <p:cNvPr id="14" name="Rectangle 13"/>
          <p:cNvSpPr/>
          <p:nvPr/>
        </p:nvSpPr>
        <p:spPr>
          <a:xfrm>
            <a:off x="-1544" y="3287898"/>
            <a:ext cx="9145544" cy="646331"/>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Predict the relative boiling points (largest to smallest) for the following – water, sodium chloride, chlorine gas</a:t>
            </a:r>
          </a:p>
        </p:txBody>
      </p:sp>
      <p:sp>
        <p:nvSpPr>
          <p:cNvPr id="15" name="Rectangle 14"/>
          <p:cNvSpPr/>
          <p:nvPr/>
        </p:nvSpPr>
        <p:spPr>
          <a:xfrm>
            <a:off x="3171581" y="3870104"/>
            <a:ext cx="1315329" cy="338554"/>
          </a:xfrm>
          <a:prstGeom prst="rect">
            <a:avLst/>
          </a:prstGeom>
        </p:spPr>
        <p:txBody>
          <a:bodyPr wrap="square">
            <a:spAutoFit/>
          </a:bodyPr>
          <a:lstStyle/>
          <a:p>
            <a:pPr algn="ctr"/>
            <a:r>
              <a:rPr lang="en-US" sz="1600" dirty="0" err="1">
                <a:solidFill>
                  <a:srgbClr val="E47588"/>
                </a:solidFill>
                <a:latin typeface="Gill Sans MT" panose="020B0502020104020203" pitchFamily="34" charset="0"/>
                <a:ea typeface="CMU Sans Serif" panose="02000603000000000000" pitchFamily="2" charset="0"/>
                <a:cs typeface="Arial" panose="020B0604020202020204" pitchFamily="34" charset="0"/>
              </a:rPr>
              <a:t>NaCl</a:t>
            </a:r>
            <a:endParaRPr lang="en-US" sz="1600" dirty="0">
              <a:solidFill>
                <a:srgbClr val="E47588"/>
              </a:solidFill>
              <a:latin typeface="Gill Sans MT" panose="020B0502020104020203" pitchFamily="34" charset="0"/>
              <a:cs typeface="Arial" panose="020B0604020202020204" pitchFamily="34" charset="0"/>
            </a:endParaRPr>
          </a:p>
        </p:txBody>
      </p:sp>
      <p:sp>
        <p:nvSpPr>
          <p:cNvPr id="16" name="Rectangle 15"/>
          <p:cNvSpPr/>
          <p:nvPr/>
        </p:nvSpPr>
        <p:spPr>
          <a:xfrm>
            <a:off x="4339388" y="3870104"/>
            <a:ext cx="1074420" cy="338554"/>
          </a:xfrm>
          <a:prstGeom prst="rect">
            <a:avLst/>
          </a:prstGeom>
        </p:spPr>
        <p:txBody>
          <a:bodyPr wrap="square">
            <a:spAutoFit/>
          </a:bodyPr>
          <a:lstStyle/>
          <a:p>
            <a:pPr algn="ctr"/>
            <a:r>
              <a:rPr lang="en-US" sz="16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H</a:t>
            </a:r>
            <a:r>
              <a:rPr lang="en-US" sz="1600" baseline="-250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2</a:t>
            </a:r>
            <a:r>
              <a:rPr lang="en-US" sz="16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O</a:t>
            </a:r>
            <a:endParaRPr lang="en-US" sz="1600" dirty="0">
              <a:solidFill>
                <a:srgbClr val="E47588"/>
              </a:solidFill>
              <a:latin typeface="Gill Sans MT" panose="020B0502020104020203" pitchFamily="34" charset="0"/>
              <a:cs typeface="Arial" panose="020B0604020202020204" pitchFamily="34" charset="0"/>
            </a:endParaRPr>
          </a:p>
        </p:txBody>
      </p:sp>
      <p:sp>
        <p:nvSpPr>
          <p:cNvPr id="17" name="Rectangle 16"/>
          <p:cNvSpPr/>
          <p:nvPr/>
        </p:nvSpPr>
        <p:spPr>
          <a:xfrm>
            <a:off x="5286209" y="3870104"/>
            <a:ext cx="1074420" cy="338554"/>
          </a:xfrm>
          <a:prstGeom prst="rect">
            <a:avLst/>
          </a:prstGeom>
        </p:spPr>
        <p:txBody>
          <a:bodyPr wrap="square">
            <a:spAutoFit/>
          </a:bodyPr>
          <a:lstStyle/>
          <a:p>
            <a:pPr algn="ctr"/>
            <a:r>
              <a:rPr lang="en-US" sz="16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Cl</a:t>
            </a:r>
            <a:r>
              <a:rPr lang="en-US" sz="1600" baseline="-250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2</a:t>
            </a:r>
            <a:endParaRPr lang="en-US" sz="1600" baseline="-25000" dirty="0">
              <a:solidFill>
                <a:srgbClr val="E47588"/>
              </a:solidFill>
              <a:latin typeface="Gill Sans MT" panose="020B0502020104020203" pitchFamily="34" charset="0"/>
              <a:cs typeface="Arial" panose="020B0604020202020204" pitchFamily="34" charset="0"/>
            </a:endParaRPr>
          </a:p>
        </p:txBody>
      </p:sp>
      <p:sp>
        <p:nvSpPr>
          <p:cNvPr id="18" name="Rectangle 17"/>
          <p:cNvSpPr/>
          <p:nvPr/>
        </p:nvSpPr>
        <p:spPr>
          <a:xfrm>
            <a:off x="4291450" y="3963895"/>
            <a:ext cx="304892" cy="338554"/>
          </a:xfrm>
          <a:prstGeom prst="rect">
            <a:avLst/>
          </a:prstGeom>
        </p:spPr>
        <p:txBody>
          <a:bodyPr wrap="none">
            <a:spAutoFit/>
          </a:bodyPr>
          <a:lstStyle/>
          <a:p>
            <a:r>
              <a:rPr lang="en-US" sz="16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&gt;</a:t>
            </a:r>
            <a:endParaRPr lang="en-US" sz="1600" dirty="0">
              <a:solidFill>
                <a:srgbClr val="E47588"/>
              </a:solidFill>
              <a:latin typeface="Gill Sans MT" panose="020B0502020104020203" pitchFamily="34" charset="0"/>
              <a:cs typeface="Arial" panose="020B0604020202020204" pitchFamily="34" charset="0"/>
            </a:endParaRPr>
          </a:p>
        </p:txBody>
      </p:sp>
      <p:sp>
        <p:nvSpPr>
          <p:cNvPr id="19" name="Rectangle 18"/>
          <p:cNvSpPr/>
          <p:nvPr/>
        </p:nvSpPr>
        <p:spPr>
          <a:xfrm>
            <a:off x="5356862" y="3963895"/>
            <a:ext cx="304892" cy="338554"/>
          </a:xfrm>
          <a:prstGeom prst="rect">
            <a:avLst/>
          </a:prstGeom>
        </p:spPr>
        <p:txBody>
          <a:bodyPr wrap="none">
            <a:spAutoFit/>
          </a:bodyPr>
          <a:lstStyle/>
          <a:p>
            <a:r>
              <a:rPr lang="en-US" sz="16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&gt;</a:t>
            </a:r>
            <a:endParaRPr lang="en-US" sz="1600" dirty="0">
              <a:solidFill>
                <a:srgbClr val="E47588"/>
              </a:solidFill>
              <a:latin typeface="Gill Sans MT" panose="020B0502020104020203" pitchFamily="34" charset="0"/>
              <a:cs typeface="Arial" panose="020B0604020202020204" pitchFamily="34" charset="0"/>
            </a:endParaRPr>
          </a:p>
        </p:txBody>
      </p:sp>
      <p:sp>
        <p:nvSpPr>
          <p:cNvPr id="20" name="Rectangle 19"/>
          <p:cNvSpPr/>
          <p:nvPr/>
        </p:nvSpPr>
        <p:spPr>
          <a:xfrm>
            <a:off x="3187095" y="4117691"/>
            <a:ext cx="1315329" cy="338554"/>
          </a:xfrm>
          <a:prstGeom prst="rect">
            <a:avLst/>
          </a:prstGeom>
        </p:spPr>
        <p:txBody>
          <a:bodyPr wrap="square">
            <a:spAutoFit/>
          </a:bodyPr>
          <a:lstStyle/>
          <a:p>
            <a:pPr algn="ctr"/>
            <a:r>
              <a:rPr lang="en-US" sz="16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Ion/ion</a:t>
            </a:r>
            <a:endParaRPr lang="en-US" sz="1600" dirty="0">
              <a:solidFill>
                <a:srgbClr val="E47588"/>
              </a:solidFill>
              <a:latin typeface="Gill Sans MT" panose="020B0502020104020203" pitchFamily="34" charset="0"/>
              <a:cs typeface="Arial" panose="020B0604020202020204" pitchFamily="34" charset="0"/>
            </a:endParaRPr>
          </a:p>
        </p:txBody>
      </p:sp>
      <p:sp>
        <p:nvSpPr>
          <p:cNvPr id="21" name="Rectangle 20"/>
          <p:cNvSpPr/>
          <p:nvPr/>
        </p:nvSpPr>
        <p:spPr>
          <a:xfrm>
            <a:off x="4281517" y="4117691"/>
            <a:ext cx="1315329" cy="338554"/>
          </a:xfrm>
          <a:prstGeom prst="rect">
            <a:avLst/>
          </a:prstGeom>
        </p:spPr>
        <p:txBody>
          <a:bodyPr wrap="square">
            <a:spAutoFit/>
          </a:bodyPr>
          <a:lstStyle/>
          <a:p>
            <a:pPr algn="ctr"/>
            <a:r>
              <a:rPr lang="en-US" sz="16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H-bond</a:t>
            </a:r>
            <a:endParaRPr lang="en-US" sz="1600" dirty="0">
              <a:solidFill>
                <a:srgbClr val="E47588"/>
              </a:solidFill>
              <a:latin typeface="Gill Sans MT" panose="020B0502020104020203" pitchFamily="34" charset="0"/>
              <a:cs typeface="Arial" panose="020B0604020202020204" pitchFamily="34" charset="0"/>
            </a:endParaRPr>
          </a:p>
        </p:txBody>
      </p:sp>
      <p:sp>
        <p:nvSpPr>
          <p:cNvPr id="22" name="Rectangle 21"/>
          <p:cNvSpPr/>
          <p:nvPr/>
        </p:nvSpPr>
        <p:spPr>
          <a:xfrm>
            <a:off x="5308721" y="4117691"/>
            <a:ext cx="1699552" cy="338554"/>
          </a:xfrm>
          <a:prstGeom prst="rect">
            <a:avLst/>
          </a:prstGeom>
        </p:spPr>
        <p:txBody>
          <a:bodyPr wrap="square">
            <a:spAutoFit/>
          </a:bodyPr>
          <a:lstStyle/>
          <a:p>
            <a:pPr algn="ctr"/>
            <a:r>
              <a:rPr lang="en-US" sz="16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Dispersion</a:t>
            </a:r>
            <a:endParaRPr lang="en-US" sz="1600" dirty="0">
              <a:solidFill>
                <a:srgbClr val="E47588"/>
              </a:solidFill>
              <a:latin typeface="Gill Sans MT" panose="020B0502020104020203" pitchFamily="34" charset="0"/>
              <a:cs typeface="Arial" panose="020B0604020202020204" pitchFamily="34" charset="0"/>
            </a:endParaRPr>
          </a:p>
        </p:txBody>
      </p:sp>
      <p:sp>
        <p:nvSpPr>
          <p:cNvPr id="24" name="Rectangle 23"/>
          <p:cNvSpPr/>
          <p:nvPr/>
        </p:nvSpPr>
        <p:spPr>
          <a:xfrm>
            <a:off x="-14581" y="4936154"/>
            <a:ext cx="9145544" cy="646331"/>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Predict the relative boiling points (largest to smallest) for the following non-polar alkanes : C</a:t>
            </a:r>
            <a:r>
              <a:rPr lang="en-US" baseline="-25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H</a:t>
            </a:r>
            <a:r>
              <a:rPr lang="en-US" baseline="-25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4</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C</a:t>
            </a:r>
            <a:r>
              <a:rPr lang="en-US" baseline="-25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4</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H</a:t>
            </a:r>
            <a:r>
              <a:rPr lang="en-US" baseline="-25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10</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C</a:t>
            </a:r>
            <a:r>
              <a:rPr lang="en-US" baseline="-25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8</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H</a:t>
            </a:r>
            <a:r>
              <a:rPr lang="en-US" baseline="-250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18</a:t>
            </a:r>
            <a:endPar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5" name="Rectangle 24"/>
          <p:cNvSpPr/>
          <p:nvPr/>
        </p:nvSpPr>
        <p:spPr>
          <a:xfrm>
            <a:off x="3174057" y="5518266"/>
            <a:ext cx="1315329" cy="369332"/>
          </a:xfrm>
          <a:prstGeom prst="rect">
            <a:avLst/>
          </a:prstGeom>
        </p:spPr>
        <p:txBody>
          <a:bodyPr wrap="square">
            <a:spAutoFit/>
          </a:bodyPr>
          <a:lstStyle/>
          <a:p>
            <a:pPr algn="ctr"/>
            <a:r>
              <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rPr>
              <a:t>C</a:t>
            </a:r>
            <a:r>
              <a:rPr lang="en-US" baseline="-250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8</a:t>
            </a:r>
            <a:r>
              <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rPr>
              <a:t>H</a:t>
            </a:r>
            <a:r>
              <a:rPr lang="en-US" baseline="-250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18</a:t>
            </a:r>
            <a:endPar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6" name="Rectangle 25"/>
          <p:cNvSpPr/>
          <p:nvPr/>
        </p:nvSpPr>
        <p:spPr>
          <a:xfrm>
            <a:off x="4434604" y="5518266"/>
            <a:ext cx="1074420" cy="369332"/>
          </a:xfrm>
          <a:prstGeom prst="rect">
            <a:avLst/>
          </a:prstGeom>
        </p:spPr>
        <p:txBody>
          <a:bodyPr wrap="square">
            <a:spAutoFit/>
          </a:bodyPr>
          <a:lstStyle/>
          <a:p>
            <a:pPr algn="ctr"/>
            <a:r>
              <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rPr>
              <a:t>C</a:t>
            </a:r>
            <a:r>
              <a:rPr lang="en-US" baseline="-250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4</a:t>
            </a:r>
            <a:r>
              <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rPr>
              <a:t>H</a:t>
            </a:r>
            <a:r>
              <a:rPr lang="en-US" baseline="-250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10</a:t>
            </a:r>
            <a:endParaRPr lang="en-US" dirty="0">
              <a:solidFill>
                <a:srgbClr val="E47588"/>
              </a:solidFill>
              <a:latin typeface="Gill Sans MT" panose="020B0502020104020203" pitchFamily="34" charset="0"/>
              <a:cs typeface="Arial" panose="020B0604020202020204" pitchFamily="34" charset="0"/>
            </a:endParaRPr>
          </a:p>
        </p:txBody>
      </p:sp>
      <p:sp>
        <p:nvSpPr>
          <p:cNvPr id="27" name="Rectangle 26"/>
          <p:cNvSpPr/>
          <p:nvPr/>
        </p:nvSpPr>
        <p:spPr>
          <a:xfrm>
            <a:off x="5518316" y="5550628"/>
            <a:ext cx="1074420" cy="369332"/>
          </a:xfrm>
          <a:prstGeom prst="rect">
            <a:avLst/>
          </a:prstGeom>
        </p:spPr>
        <p:txBody>
          <a:bodyPr wrap="square">
            <a:spAutoFit/>
          </a:bodyPr>
          <a:lstStyle/>
          <a:p>
            <a:pPr algn="ctr"/>
            <a:r>
              <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rPr>
              <a:t>C</a:t>
            </a:r>
            <a:r>
              <a:rPr lang="en-US" baseline="-250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2</a:t>
            </a:r>
            <a:r>
              <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rPr>
              <a:t>H</a:t>
            </a:r>
            <a:r>
              <a:rPr lang="en-US" baseline="-25000" dirty="0">
                <a:solidFill>
                  <a:srgbClr val="E47588"/>
                </a:solidFill>
                <a:latin typeface="Gill Sans MT" panose="020B0502020104020203" pitchFamily="34" charset="0"/>
                <a:ea typeface="CMU Sans Serif" panose="02000603000000000000" pitchFamily="2" charset="0"/>
                <a:cs typeface="Arial" panose="020B0604020202020204" pitchFamily="34" charset="0"/>
              </a:rPr>
              <a:t>4</a:t>
            </a:r>
            <a:endParaRPr lang="en-US" baseline="-25000" dirty="0">
              <a:solidFill>
                <a:srgbClr val="E47588"/>
              </a:solidFill>
              <a:latin typeface="Gill Sans MT" panose="020B0502020104020203" pitchFamily="34" charset="0"/>
              <a:cs typeface="Arial" panose="020B0604020202020204" pitchFamily="34" charset="0"/>
            </a:endParaRPr>
          </a:p>
        </p:txBody>
      </p:sp>
      <p:sp>
        <p:nvSpPr>
          <p:cNvPr id="28" name="Rectangle 27"/>
          <p:cNvSpPr/>
          <p:nvPr/>
        </p:nvSpPr>
        <p:spPr>
          <a:xfrm>
            <a:off x="4234976" y="5549454"/>
            <a:ext cx="319318" cy="369332"/>
          </a:xfrm>
          <a:prstGeom prst="rect">
            <a:avLst/>
          </a:prstGeom>
        </p:spPr>
        <p:txBody>
          <a:bodyPr wrap="none">
            <a:spAutoFit/>
          </a:bodyPr>
          <a:lstStyle/>
          <a:p>
            <a:r>
              <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rPr>
              <a:t>&gt;</a:t>
            </a:r>
            <a:endParaRPr lang="en-US" dirty="0">
              <a:solidFill>
                <a:srgbClr val="E47588"/>
              </a:solidFill>
              <a:latin typeface="Gill Sans MT" panose="020B0502020104020203" pitchFamily="34" charset="0"/>
              <a:cs typeface="Arial" panose="020B0604020202020204" pitchFamily="34" charset="0"/>
            </a:endParaRPr>
          </a:p>
        </p:txBody>
      </p:sp>
      <p:sp>
        <p:nvSpPr>
          <p:cNvPr id="29" name="Rectangle 28"/>
          <p:cNvSpPr/>
          <p:nvPr/>
        </p:nvSpPr>
        <p:spPr>
          <a:xfrm>
            <a:off x="5364664" y="5549454"/>
            <a:ext cx="319318" cy="369332"/>
          </a:xfrm>
          <a:prstGeom prst="rect">
            <a:avLst/>
          </a:prstGeom>
        </p:spPr>
        <p:txBody>
          <a:bodyPr wrap="none">
            <a:spAutoFit/>
          </a:bodyPr>
          <a:lstStyle/>
          <a:p>
            <a:r>
              <a:rPr lang="en-US" dirty="0">
                <a:solidFill>
                  <a:srgbClr val="E47588"/>
                </a:solidFill>
                <a:latin typeface="Gill Sans MT" panose="020B0502020104020203" pitchFamily="34" charset="0"/>
                <a:ea typeface="CMU Sans Serif" panose="02000603000000000000" pitchFamily="2" charset="0"/>
                <a:cs typeface="Arial" panose="020B0604020202020204" pitchFamily="34" charset="0"/>
              </a:rPr>
              <a:t>&gt;</a:t>
            </a:r>
            <a:endParaRPr lang="en-US" dirty="0">
              <a:solidFill>
                <a:srgbClr val="E47588"/>
              </a:solidFill>
              <a:latin typeface="Gill Sans MT" panose="020B0502020104020203" pitchFamily="34" charset="0"/>
              <a:cs typeface="Arial" panose="020B0604020202020204" pitchFamily="34" charset="0"/>
            </a:endParaRPr>
          </a:p>
        </p:txBody>
      </p:sp>
      <p:sp>
        <p:nvSpPr>
          <p:cNvPr id="30" name="Rectangle 29"/>
          <p:cNvSpPr/>
          <p:nvPr/>
        </p:nvSpPr>
        <p:spPr>
          <a:xfrm>
            <a:off x="18795" y="6431159"/>
            <a:ext cx="9074405" cy="400110"/>
          </a:xfrm>
          <a:prstGeom prst="rect">
            <a:avLst/>
          </a:prstGeom>
        </p:spPr>
        <p:txBody>
          <a:bodyPr wrap="square">
            <a:spAutoFit/>
          </a:bodyPr>
          <a:lstStyle/>
          <a:p>
            <a:pPr algn="ctr"/>
            <a:r>
              <a:rPr lang="en-US" sz="2000" b="1" dirty="0">
                <a:solidFill>
                  <a:srgbClr val="67AEB6"/>
                </a:solidFill>
                <a:latin typeface="Gill Sans MT" panose="020B0502020104020203" pitchFamily="34" charset="0"/>
                <a:ea typeface="CMU Sans Serif" panose="02000603000000000000" pitchFamily="2" charset="0"/>
                <a:cs typeface="Arial" panose="020B0604020202020204" pitchFamily="34" charset="0"/>
              </a:rPr>
              <a:t>Dispersion: larger molecules = stronger dispersion</a:t>
            </a:r>
            <a:endParaRPr lang="en-US" sz="2000" dirty="0">
              <a:solidFill>
                <a:srgbClr val="67AEB6"/>
              </a:solidFill>
              <a:latin typeface="Gill Sans MT" panose="020B0502020104020203" pitchFamily="34" charset="0"/>
              <a:cs typeface="Arial" panose="020B0604020202020204" pitchFamily="34" charset="0"/>
            </a:endParaRPr>
          </a:p>
        </p:txBody>
      </p:sp>
      <p:cxnSp>
        <p:nvCxnSpPr>
          <p:cNvPr id="34" name="Straight Connector 33"/>
          <p:cNvCxnSpPr/>
          <p:nvPr/>
        </p:nvCxnSpPr>
        <p:spPr>
          <a:xfrm>
            <a:off x="0" y="3213100"/>
            <a:ext cx="9144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9</a:t>
            </a:fld>
            <a:endParaRPr lang="en-US" dirty="0">
              <a:solidFill>
                <a:schemeClr val="bg1"/>
              </a:solidFill>
            </a:endParaRPr>
          </a:p>
        </p:txBody>
      </p:sp>
      <p:sp>
        <p:nvSpPr>
          <p:cNvPr id="8" name="Content Placeholder 4">
            <a:extLst>
              <a:ext uri="{FF2B5EF4-FFF2-40B4-BE49-F238E27FC236}">
                <a16:creationId xmlns:a16="http://schemas.microsoft.com/office/drawing/2014/main" id="{40235ED0-0ED4-43FD-992F-886E9C0F389B}"/>
              </a:ext>
            </a:extLst>
          </p:cNvPr>
          <p:cNvSpPr txBox="1">
            <a:spLocks/>
          </p:cNvSpPr>
          <p:nvPr/>
        </p:nvSpPr>
        <p:spPr>
          <a:xfrm>
            <a:off x="0" y="1147762"/>
            <a:ext cx="9144000" cy="51821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Determine the electron configuration for the following ions:</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Fe</a:t>
            </a:r>
            <a:r>
              <a:rPr lang="en-US" sz="1800" baseline="30000" dirty="0">
                <a:solidFill>
                  <a:schemeClr val="tx1">
                    <a:lumMod val="75000"/>
                    <a:lumOff val="25000"/>
                  </a:schemeClr>
                </a:solidFill>
                <a:latin typeface="Gill Sans MT" panose="020B0502020104020203" pitchFamily="34" charset="0"/>
              </a:rPr>
              <a:t>+2</a:t>
            </a:r>
          </a:p>
          <a:p>
            <a:endParaRPr lang="en-US" sz="1800" baseline="300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Fe</a:t>
            </a:r>
            <a:r>
              <a:rPr lang="en-US" sz="1800" baseline="30000" dirty="0">
                <a:solidFill>
                  <a:schemeClr val="tx1">
                    <a:lumMod val="75000"/>
                    <a:lumOff val="25000"/>
                  </a:schemeClr>
                </a:solidFill>
                <a:latin typeface="Gill Sans MT" panose="020B0502020104020203" pitchFamily="34" charset="0"/>
              </a:rPr>
              <a:t>+3</a:t>
            </a:r>
          </a:p>
          <a:p>
            <a:endParaRPr lang="en-US" sz="1800" baseline="300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Cr</a:t>
            </a:r>
            <a:r>
              <a:rPr lang="en-US" sz="1800" baseline="30000" dirty="0">
                <a:solidFill>
                  <a:schemeClr val="tx1">
                    <a:lumMod val="75000"/>
                    <a:lumOff val="25000"/>
                  </a:schemeClr>
                </a:solidFill>
                <a:latin typeface="Gill Sans MT" panose="020B0502020104020203" pitchFamily="34" charset="0"/>
              </a:rPr>
              <a:t>+3</a:t>
            </a:r>
          </a:p>
          <a:p>
            <a:endParaRPr lang="en-US" sz="1800" baseline="300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Ti</a:t>
            </a:r>
            <a:r>
              <a:rPr lang="en-US" sz="1800" baseline="30000" dirty="0">
                <a:solidFill>
                  <a:schemeClr val="tx1">
                    <a:lumMod val="75000"/>
                    <a:lumOff val="25000"/>
                  </a:schemeClr>
                </a:solidFill>
                <a:latin typeface="Gill Sans MT" panose="020B0502020104020203" pitchFamily="34" charset="0"/>
              </a:rPr>
              <a:t>+2</a:t>
            </a:r>
          </a:p>
          <a:p>
            <a:endParaRPr lang="en-US" sz="1800" baseline="300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Ti</a:t>
            </a:r>
            <a:r>
              <a:rPr lang="en-US" sz="1800" baseline="30000" dirty="0">
                <a:solidFill>
                  <a:schemeClr val="tx1">
                    <a:lumMod val="75000"/>
                    <a:lumOff val="25000"/>
                  </a:schemeClr>
                </a:solidFill>
                <a:latin typeface="Gill Sans MT" panose="020B0502020104020203" pitchFamily="34" charset="0"/>
              </a:rPr>
              <a:t>+4</a:t>
            </a:r>
          </a:p>
          <a:p>
            <a:endParaRPr lang="en-US" sz="1800" baseline="300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Ni</a:t>
            </a:r>
            <a:r>
              <a:rPr lang="en-US" sz="1800" baseline="30000" dirty="0">
                <a:solidFill>
                  <a:schemeClr val="tx1">
                    <a:lumMod val="75000"/>
                    <a:lumOff val="25000"/>
                  </a:schemeClr>
                </a:solidFill>
                <a:latin typeface="Gill Sans MT" panose="020B0502020104020203" pitchFamily="34" charset="0"/>
              </a:rPr>
              <a:t>+2</a:t>
            </a:r>
          </a:p>
          <a:p>
            <a:endParaRPr lang="en-US" sz="1800" baseline="300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rPr>
              <a:t>Ag</a:t>
            </a:r>
            <a:r>
              <a:rPr lang="en-US" sz="1800" baseline="30000" dirty="0">
                <a:solidFill>
                  <a:schemeClr val="tx1">
                    <a:lumMod val="75000"/>
                    <a:lumOff val="25000"/>
                  </a:schemeClr>
                </a:solidFill>
                <a:latin typeface="Gill Sans MT" panose="020B0502020104020203" pitchFamily="34" charset="0"/>
              </a:rPr>
              <a:t>+</a:t>
            </a:r>
          </a:p>
        </p:txBody>
      </p:sp>
      <p:sp>
        <p:nvSpPr>
          <p:cNvPr id="9" name="Rectangle 2">
            <a:extLst>
              <a:ext uri="{FF2B5EF4-FFF2-40B4-BE49-F238E27FC236}">
                <a16:creationId xmlns:a16="http://schemas.microsoft.com/office/drawing/2014/main" id="{F0B4527E-58D3-4135-AE5C-0B46C2C0C77C}"/>
              </a:ext>
            </a:extLst>
          </p:cNvPr>
          <p:cNvSpPr txBox="1">
            <a:spLocks noChangeArrowheads="1"/>
          </p:cNvSpPr>
          <p:nvPr/>
        </p:nvSpPr>
        <p:spPr>
          <a:xfrm>
            <a:off x="0" y="319330"/>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b="1" dirty="0">
                <a:solidFill>
                  <a:schemeClr val="tx1">
                    <a:lumMod val="75000"/>
                    <a:lumOff val="25000"/>
                  </a:schemeClr>
                </a:solidFill>
                <a:latin typeface="Gill Sans MT" panose="020B0502020104020203" pitchFamily="34" charset="0"/>
              </a:rPr>
              <a:t>Practice</a:t>
            </a:r>
            <a:endPar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5" name="Rectangle 14">
            <a:extLst>
              <a:ext uri="{FF2B5EF4-FFF2-40B4-BE49-F238E27FC236}">
                <a16:creationId xmlns:a16="http://schemas.microsoft.com/office/drawing/2014/main" id="{1D8D2826-6AF6-450C-B90F-ABE23235F6CD}"/>
              </a:ext>
            </a:extLst>
          </p:cNvPr>
          <p:cNvSpPr/>
          <p:nvPr/>
        </p:nvSpPr>
        <p:spPr>
          <a:xfrm>
            <a:off x="1221014" y="1866150"/>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6</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16" name="Rectangle 15">
            <a:extLst>
              <a:ext uri="{FF2B5EF4-FFF2-40B4-BE49-F238E27FC236}">
                <a16:creationId xmlns:a16="http://schemas.microsoft.com/office/drawing/2014/main" id="{0957A3CA-9193-414F-91D3-C89243998F18}"/>
              </a:ext>
            </a:extLst>
          </p:cNvPr>
          <p:cNvSpPr/>
          <p:nvPr/>
        </p:nvSpPr>
        <p:spPr>
          <a:xfrm>
            <a:off x="1221014" y="2530339"/>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5</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17" name="Rectangle 16">
            <a:extLst>
              <a:ext uri="{FF2B5EF4-FFF2-40B4-BE49-F238E27FC236}">
                <a16:creationId xmlns:a16="http://schemas.microsoft.com/office/drawing/2014/main" id="{CC7E4923-A349-4034-B10B-403BA8F8D9AD}"/>
              </a:ext>
            </a:extLst>
          </p:cNvPr>
          <p:cNvSpPr/>
          <p:nvPr/>
        </p:nvSpPr>
        <p:spPr>
          <a:xfrm>
            <a:off x="1221014" y="3199568"/>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3</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18" name="Rectangle 17">
            <a:extLst>
              <a:ext uri="{FF2B5EF4-FFF2-40B4-BE49-F238E27FC236}">
                <a16:creationId xmlns:a16="http://schemas.microsoft.com/office/drawing/2014/main" id="{B75CA13B-8CBB-45C8-89C7-431F96B63106}"/>
              </a:ext>
            </a:extLst>
          </p:cNvPr>
          <p:cNvSpPr/>
          <p:nvPr/>
        </p:nvSpPr>
        <p:spPr>
          <a:xfrm>
            <a:off x="1221014" y="3864705"/>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19" name="Rectangle 18">
            <a:extLst>
              <a:ext uri="{FF2B5EF4-FFF2-40B4-BE49-F238E27FC236}">
                <a16:creationId xmlns:a16="http://schemas.microsoft.com/office/drawing/2014/main" id="{48A032E3-4208-4FE3-8C60-9702D68CCDA5}"/>
              </a:ext>
            </a:extLst>
          </p:cNvPr>
          <p:cNvSpPr/>
          <p:nvPr/>
        </p:nvSpPr>
        <p:spPr>
          <a:xfrm>
            <a:off x="1221014" y="4531554"/>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[Ne]3</a:t>
            </a:r>
            <a:r>
              <a:rPr lang="en-US" i="1" dirty="0">
                <a:solidFill>
                  <a:srgbClr val="E47588"/>
                </a:solidFill>
                <a:latin typeface="Gill Sans MT" panose="020B0502020104020203" pitchFamily="34" charset="0"/>
                <a:ea typeface="ＭＳ Ｐゴシック" pitchFamily="34" charset="-128"/>
                <a:cs typeface="Times New Roman" pitchFamily="18" charset="0"/>
              </a:rPr>
              <a:t>s</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2</a:t>
            </a:r>
            <a:r>
              <a:rPr lang="en-US" dirty="0">
                <a:solidFill>
                  <a:srgbClr val="E47588"/>
                </a:solidFill>
                <a:latin typeface="Gill Sans MT" panose="020B0502020104020203" pitchFamily="34" charset="0"/>
                <a:ea typeface="ＭＳ Ｐゴシック" pitchFamily="34" charset="-128"/>
                <a:cs typeface="Times New Roman" pitchFamily="18" charset="0"/>
              </a:rPr>
              <a:t>3p</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6</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20" name="Rectangle 19">
            <a:extLst>
              <a:ext uri="{FF2B5EF4-FFF2-40B4-BE49-F238E27FC236}">
                <a16:creationId xmlns:a16="http://schemas.microsoft.com/office/drawing/2014/main" id="{56C1B212-5487-4B70-BA6E-11695824CB14}"/>
              </a:ext>
            </a:extLst>
          </p:cNvPr>
          <p:cNvSpPr/>
          <p:nvPr/>
        </p:nvSpPr>
        <p:spPr>
          <a:xfrm>
            <a:off x="1221014" y="5198786"/>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a:t>
            </a:r>
            <a:r>
              <a:rPr lang="en-US" dirty="0" err="1">
                <a:solidFill>
                  <a:srgbClr val="E47588"/>
                </a:solidFill>
                <a:latin typeface="Gill Sans MT" panose="020B0502020104020203" pitchFamily="34" charset="0"/>
                <a:ea typeface="ＭＳ Ｐゴシック" pitchFamily="34" charset="-128"/>
                <a:cs typeface="Times New Roman" pitchFamily="18" charset="0"/>
              </a:rPr>
              <a:t>Ar</a:t>
            </a:r>
            <a:r>
              <a:rPr lang="en-US" dirty="0">
                <a:solidFill>
                  <a:srgbClr val="E47588"/>
                </a:solidFill>
                <a:latin typeface="Gill Sans MT" panose="020B0502020104020203" pitchFamily="34" charset="0"/>
                <a:ea typeface="ＭＳ Ｐゴシック" pitchFamily="34" charset="-128"/>
                <a:cs typeface="Times New Roman" pitchFamily="18" charset="0"/>
              </a:rPr>
              <a:t>]3</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8</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
        <p:nvSpPr>
          <p:cNvPr id="21" name="Rectangle 20">
            <a:extLst>
              <a:ext uri="{FF2B5EF4-FFF2-40B4-BE49-F238E27FC236}">
                <a16:creationId xmlns:a16="http://schemas.microsoft.com/office/drawing/2014/main" id="{3B839E04-E373-431E-9BBD-C072625A6C5D}"/>
              </a:ext>
            </a:extLst>
          </p:cNvPr>
          <p:cNvSpPr/>
          <p:nvPr/>
        </p:nvSpPr>
        <p:spPr>
          <a:xfrm>
            <a:off x="1221014" y="5864259"/>
            <a:ext cx="6859510" cy="369332"/>
          </a:xfrm>
          <a:prstGeom prst="rect">
            <a:avLst/>
          </a:prstGeom>
        </p:spPr>
        <p:txBody>
          <a:bodyPr wrap="square">
            <a:spAutoFit/>
          </a:bodyPr>
          <a:lstStyle/>
          <a:p>
            <a:pPr eaLnBrk="0" hangingPunct="0">
              <a:buClr>
                <a:srgbClr val="000000"/>
              </a:buClr>
              <a:buSzPct val="100000"/>
              <a:tabLst>
                <a:tab pos="1143000" algn="l"/>
              </a:tabLst>
              <a:defRPr/>
            </a:pPr>
            <a:r>
              <a:rPr lang="en-US" dirty="0">
                <a:solidFill>
                  <a:srgbClr val="E47588"/>
                </a:solidFill>
                <a:latin typeface="Gill Sans MT" panose="020B0502020104020203" pitchFamily="34" charset="0"/>
                <a:ea typeface="ＭＳ Ｐゴシック" pitchFamily="34" charset="-128"/>
                <a:cs typeface="Times New Roman" pitchFamily="18" charset="0"/>
              </a:rPr>
              <a:t>[Kr]4</a:t>
            </a:r>
            <a:r>
              <a:rPr lang="en-US" i="1" dirty="0">
                <a:solidFill>
                  <a:srgbClr val="E47588"/>
                </a:solidFill>
                <a:latin typeface="Gill Sans MT" panose="020B0502020104020203" pitchFamily="34" charset="0"/>
                <a:ea typeface="ＭＳ Ｐゴシック" pitchFamily="34" charset="-128"/>
                <a:cs typeface="Times New Roman" pitchFamily="18" charset="0"/>
              </a:rPr>
              <a:t>d</a:t>
            </a:r>
            <a:r>
              <a:rPr lang="en-US" baseline="30000" dirty="0">
                <a:solidFill>
                  <a:srgbClr val="E47588"/>
                </a:solidFill>
                <a:latin typeface="Gill Sans MT" panose="020B0502020104020203" pitchFamily="34" charset="0"/>
                <a:ea typeface="ＭＳ Ｐゴシック" pitchFamily="34" charset="-128"/>
                <a:cs typeface="Times New Roman" pitchFamily="18" charset="0"/>
              </a:rPr>
              <a:t>10</a:t>
            </a:r>
            <a:endParaRPr lang="en-US" dirty="0">
              <a:solidFill>
                <a:srgbClr val="E47588"/>
              </a:solidFill>
              <a:latin typeface="Gill Sans MT" panose="020B0502020104020203"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427122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60655</TotalTime>
  <Words>9492</Words>
  <Application>Microsoft Office PowerPoint</Application>
  <PresentationFormat>On-screen Show (4:3)</PresentationFormat>
  <Paragraphs>2099</Paragraphs>
  <Slides>83</Slides>
  <Notes>0</Notes>
  <HiddenSlides>10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4" baseType="lpstr">
      <vt:lpstr>Arial</vt:lpstr>
      <vt:lpstr>Calibri</vt:lpstr>
      <vt:lpstr>Calibri Light</vt:lpstr>
      <vt:lpstr>Cambria Math</vt:lpstr>
      <vt:lpstr>Gill Sans MT</vt:lpstr>
      <vt:lpstr>Inter</vt:lpstr>
      <vt:lpstr>Times New Roman</vt:lpstr>
      <vt:lpstr>Wingdings</vt:lpstr>
      <vt:lpstr>Wingdings 3</vt:lpstr>
      <vt:lpstr>Office Theme</vt:lpstr>
      <vt:lpstr>CS ChemDraw Drawing</vt:lpstr>
      <vt:lpstr>Chapter 4: Chemical Bonding and Molecular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Chemical Bonding and Molecular Geometry</dc:title>
  <dc:creator>Nettles, Whitnee</dc:creator>
  <cp:lastModifiedBy>Nettles, Whitnee</cp:lastModifiedBy>
  <cp:revision>207</cp:revision>
  <cp:lastPrinted>2020-11-02T12:33:07Z</cp:lastPrinted>
  <dcterms:created xsi:type="dcterms:W3CDTF">2019-10-14T17:58:38Z</dcterms:created>
  <dcterms:modified xsi:type="dcterms:W3CDTF">2023-09-14T01:25:22Z</dcterms:modified>
</cp:coreProperties>
</file>