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tags/tag100.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331" r:id="rId14"/>
    <p:sldId id="269" r:id="rId15"/>
    <p:sldId id="271" r:id="rId16"/>
    <p:sldId id="324" r:id="rId17"/>
    <p:sldId id="270" r:id="rId18"/>
    <p:sldId id="272" r:id="rId19"/>
    <p:sldId id="273" r:id="rId20"/>
    <p:sldId id="274" r:id="rId21"/>
    <p:sldId id="275" r:id="rId22"/>
    <p:sldId id="276" r:id="rId23"/>
    <p:sldId id="277" r:id="rId24"/>
    <p:sldId id="279" r:id="rId25"/>
    <p:sldId id="278" r:id="rId26"/>
    <p:sldId id="280" r:id="rId27"/>
    <p:sldId id="281" r:id="rId28"/>
    <p:sldId id="282" r:id="rId29"/>
    <p:sldId id="283" r:id="rId30"/>
    <p:sldId id="292" r:id="rId31"/>
    <p:sldId id="284" r:id="rId32"/>
    <p:sldId id="285" r:id="rId33"/>
    <p:sldId id="286" r:id="rId34"/>
    <p:sldId id="287" r:id="rId35"/>
    <p:sldId id="288" r:id="rId36"/>
    <p:sldId id="289" r:id="rId37"/>
    <p:sldId id="290" r:id="rId38"/>
    <p:sldId id="291" r:id="rId39"/>
    <p:sldId id="293" r:id="rId40"/>
    <p:sldId id="294" r:id="rId41"/>
    <p:sldId id="295" r:id="rId42"/>
    <p:sldId id="296" r:id="rId43"/>
    <p:sldId id="297" r:id="rId44"/>
    <p:sldId id="323"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5" r:id="rId71"/>
    <p:sldId id="326" r:id="rId72"/>
    <p:sldId id="327" r:id="rId73"/>
    <p:sldId id="328" r:id="rId74"/>
    <p:sldId id="329" r:id="rId75"/>
    <p:sldId id="330" r:id="rId76"/>
  </p:sldIdLst>
  <p:sldSz cx="9144000" cy="6858000" type="screen4x3"/>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7588"/>
    <a:srgbClr val="67AEB6"/>
    <a:srgbClr val="DBDBDB"/>
    <a:srgbClr val="8776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B4462F-E7FC-44DB-8E65-3420375A40E3}" v="5" dt="2023-09-05T15:02:45.6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1" autoAdjust="0"/>
    <p:restoredTop sz="94660"/>
  </p:normalViewPr>
  <p:slideViewPr>
    <p:cSldViewPr snapToGrid="0">
      <p:cViewPr varScale="1">
        <p:scale>
          <a:sx n="110" d="100"/>
          <a:sy n="110" d="100"/>
        </p:scale>
        <p:origin x="1578"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ttles, Whitnee" userId="559dbfaa-6e09-4c76-875e-162f4fad0431" providerId="ADAL" clId="{63B4462F-E7FC-44DB-8E65-3420375A40E3}"/>
    <pc:docChg chg="addSld delSld modSld">
      <pc:chgData name="Nettles, Whitnee" userId="559dbfaa-6e09-4c76-875e-162f4fad0431" providerId="ADAL" clId="{63B4462F-E7FC-44DB-8E65-3420375A40E3}" dt="2023-09-05T15:15:42.840" v="22" actId="2696"/>
      <pc:docMkLst>
        <pc:docMk/>
      </pc:docMkLst>
      <pc:sldChg chg="modSp mod">
        <pc:chgData name="Nettles, Whitnee" userId="559dbfaa-6e09-4c76-875e-162f4fad0431" providerId="ADAL" clId="{63B4462F-E7FC-44DB-8E65-3420375A40E3}" dt="2023-07-27T17:42:22.366" v="0" actId="20577"/>
        <pc:sldMkLst>
          <pc:docMk/>
          <pc:sldMk cId="2787291894" sldId="257"/>
        </pc:sldMkLst>
        <pc:spChg chg="mod">
          <ac:chgData name="Nettles, Whitnee" userId="559dbfaa-6e09-4c76-875e-162f4fad0431" providerId="ADAL" clId="{63B4462F-E7FC-44DB-8E65-3420375A40E3}" dt="2023-07-27T17:42:22.366" v="0" actId="20577"/>
          <ac:spMkLst>
            <pc:docMk/>
            <pc:sldMk cId="2787291894" sldId="257"/>
            <ac:spMk id="4" creationId="{00000000-0000-0000-0000-000000000000}"/>
          </ac:spMkLst>
        </pc:spChg>
      </pc:sldChg>
      <pc:sldChg chg="mod modShow">
        <pc:chgData name="Nettles, Whitnee" userId="559dbfaa-6e09-4c76-875e-162f4fad0431" providerId="ADAL" clId="{63B4462F-E7FC-44DB-8E65-3420375A40E3}" dt="2023-09-05T15:01:48.921" v="13" actId="729"/>
        <pc:sldMkLst>
          <pc:docMk/>
          <pc:sldMk cId="3637218426" sldId="275"/>
        </pc:sldMkLst>
      </pc:sldChg>
      <pc:sldChg chg="add">
        <pc:chgData name="Nettles, Whitnee" userId="559dbfaa-6e09-4c76-875e-162f4fad0431" providerId="ADAL" clId="{63B4462F-E7FC-44DB-8E65-3420375A40E3}" dt="2023-07-27T17:43:02.994" v="1"/>
        <pc:sldMkLst>
          <pc:docMk/>
          <pc:sldMk cId="3691950865" sldId="325"/>
        </pc:sldMkLst>
      </pc:sldChg>
      <pc:sldChg chg="add">
        <pc:chgData name="Nettles, Whitnee" userId="559dbfaa-6e09-4c76-875e-162f4fad0431" providerId="ADAL" clId="{63B4462F-E7FC-44DB-8E65-3420375A40E3}" dt="2023-07-27T17:43:02.994" v="1"/>
        <pc:sldMkLst>
          <pc:docMk/>
          <pc:sldMk cId="2803561536" sldId="326"/>
        </pc:sldMkLst>
      </pc:sldChg>
      <pc:sldChg chg="add">
        <pc:chgData name="Nettles, Whitnee" userId="559dbfaa-6e09-4c76-875e-162f4fad0431" providerId="ADAL" clId="{63B4462F-E7FC-44DB-8E65-3420375A40E3}" dt="2023-07-27T17:43:02.994" v="1"/>
        <pc:sldMkLst>
          <pc:docMk/>
          <pc:sldMk cId="3743156355" sldId="327"/>
        </pc:sldMkLst>
      </pc:sldChg>
      <pc:sldChg chg="add">
        <pc:chgData name="Nettles, Whitnee" userId="559dbfaa-6e09-4c76-875e-162f4fad0431" providerId="ADAL" clId="{63B4462F-E7FC-44DB-8E65-3420375A40E3}" dt="2023-07-27T17:43:02.994" v="1"/>
        <pc:sldMkLst>
          <pc:docMk/>
          <pc:sldMk cId="509350645" sldId="328"/>
        </pc:sldMkLst>
      </pc:sldChg>
      <pc:sldChg chg="add">
        <pc:chgData name="Nettles, Whitnee" userId="559dbfaa-6e09-4c76-875e-162f4fad0431" providerId="ADAL" clId="{63B4462F-E7FC-44DB-8E65-3420375A40E3}" dt="2023-07-27T17:43:02.994" v="1"/>
        <pc:sldMkLst>
          <pc:docMk/>
          <pc:sldMk cId="1195249968" sldId="329"/>
        </pc:sldMkLst>
      </pc:sldChg>
      <pc:sldChg chg="add">
        <pc:chgData name="Nettles, Whitnee" userId="559dbfaa-6e09-4c76-875e-162f4fad0431" providerId="ADAL" clId="{63B4462F-E7FC-44DB-8E65-3420375A40E3}" dt="2023-07-27T17:43:02.994" v="1"/>
        <pc:sldMkLst>
          <pc:docMk/>
          <pc:sldMk cId="3657034470" sldId="330"/>
        </pc:sldMkLst>
      </pc:sldChg>
      <pc:sldChg chg="add del">
        <pc:chgData name="Nettles, Whitnee" userId="559dbfaa-6e09-4c76-875e-162f4fad0431" providerId="ADAL" clId="{63B4462F-E7FC-44DB-8E65-3420375A40E3}" dt="2023-07-27T17:47:12.019" v="2" actId="47"/>
        <pc:sldMkLst>
          <pc:docMk/>
          <pc:sldMk cId="805270839" sldId="331"/>
        </pc:sldMkLst>
      </pc:sldChg>
      <pc:sldChg chg="addSp modSp new mod">
        <pc:chgData name="Nettles, Whitnee" userId="559dbfaa-6e09-4c76-875e-162f4fad0431" providerId="ADAL" clId="{63B4462F-E7FC-44DB-8E65-3420375A40E3}" dt="2023-09-05T15:04:01.917" v="21" actId="20577"/>
        <pc:sldMkLst>
          <pc:docMk/>
          <pc:sldMk cId="3692536938" sldId="331"/>
        </pc:sldMkLst>
        <pc:spChg chg="add mod">
          <ac:chgData name="Nettles, Whitnee" userId="559dbfaa-6e09-4c76-875e-162f4fad0431" providerId="ADAL" clId="{63B4462F-E7FC-44DB-8E65-3420375A40E3}" dt="2023-09-05T15:00:29.328" v="4"/>
          <ac:spMkLst>
            <pc:docMk/>
            <pc:sldMk cId="3692536938" sldId="331"/>
            <ac:spMk id="2" creationId="{D90D45EF-61CE-523B-2428-D2844D65A4F8}"/>
          </ac:spMkLst>
        </pc:spChg>
        <pc:spChg chg="add mod">
          <ac:chgData name="Nettles, Whitnee" userId="559dbfaa-6e09-4c76-875e-162f4fad0431" providerId="ADAL" clId="{63B4462F-E7FC-44DB-8E65-3420375A40E3}" dt="2023-09-05T15:00:29.328" v="4"/>
          <ac:spMkLst>
            <pc:docMk/>
            <pc:sldMk cId="3692536938" sldId="331"/>
            <ac:spMk id="3" creationId="{F5928BDB-31EB-8BB7-9103-BD109933C201}"/>
          </ac:spMkLst>
        </pc:spChg>
        <pc:spChg chg="add mod">
          <ac:chgData name="Nettles, Whitnee" userId="559dbfaa-6e09-4c76-875e-162f4fad0431" providerId="ADAL" clId="{63B4462F-E7FC-44DB-8E65-3420375A40E3}" dt="2023-09-05T15:00:29.328" v="4"/>
          <ac:spMkLst>
            <pc:docMk/>
            <pc:sldMk cId="3692536938" sldId="331"/>
            <ac:spMk id="4" creationId="{8414F663-8506-B589-5B59-A8B7EF779D53}"/>
          </ac:spMkLst>
        </pc:spChg>
        <pc:spChg chg="add mod">
          <ac:chgData name="Nettles, Whitnee" userId="559dbfaa-6e09-4c76-875e-162f4fad0431" providerId="ADAL" clId="{63B4462F-E7FC-44DB-8E65-3420375A40E3}" dt="2023-09-05T15:00:29.328" v="4"/>
          <ac:spMkLst>
            <pc:docMk/>
            <pc:sldMk cId="3692536938" sldId="331"/>
            <ac:spMk id="5" creationId="{08EB029A-2CC2-8558-3933-D4341459A27A}"/>
          </ac:spMkLst>
        </pc:spChg>
        <pc:spChg chg="add mod">
          <ac:chgData name="Nettles, Whitnee" userId="559dbfaa-6e09-4c76-875e-162f4fad0431" providerId="ADAL" clId="{63B4462F-E7FC-44DB-8E65-3420375A40E3}" dt="2023-09-05T15:00:29.328" v="4"/>
          <ac:spMkLst>
            <pc:docMk/>
            <pc:sldMk cId="3692536938" sldId="331"/>
            <ac:spMk id="6" creationId="{3CDD2B0C-4442-EB76-F143-92A01C9293AF}"/>
          </ac:spMkLst>
        </pc:spChg>
        <pc:spChg chg="add mod">
          <ac:chgData name="Nettles, Whitnee" userId="559dbfaa-6e09-4c76-875e-162f4fad0431" providerId="ADAL" clId="{63B4462F-E7FC-44DB-8E65-3420375A40E3}" dt="2023-09-05T15:00:29.328" v="4"/>
          <ac:spMkLst>
            <pc:docMk/>
            <pc:sldMk cId="3692536938" sldId="331"/>
            <ac:spMk id="7" creationId="{A0C1BC06-E860-E2CC-6605-86C0FCEED8CB}"/>
          </ac:spMkLst>
        </pc:spChg>
        <pc:spChg chg="add mod">
          <ac:chgData name="Nettles, Whitnee" userId="559dbfaa-6e09-4c76-875e-162f4fad0431" providerId="ADAL" clId="{63B4462F-E7FC-44DB-8E65-3420375A40E3}" dt="2023-09-05T15:04:01.917" v="21" actId="20577"/>
          <ac:spMkLst>
            <pc:docMk/>
            <pc:sldMk cId="3692536938" sldId="331"/>
            <ac:spMk id="8" creationId="{17D6A48C-0C83-7A4E-C171-E5FC01E9BD02}"/>
          </ac:spMkLst>
        </pc:spChg>
        <pc:spChg chg="add mod">
          <ac:chgData name="Nettles, Whitnee" userId="559dbfaa-6e09-4c76-875e-162f4fad0431" providerId="ADAL" clId="{63B4462F-E7FC-44DB-8E65-3420375A40E3}" dt="2023-09-05T15:00:44.548" v="5"/>
          <ac:spMkLst>
            <pc:docMk/>
            <pc:sldMk cId="3692536938" sldId="331"/>
            <ac:spMk id="9" creationId="{BA4BE410-EA4A-6E84-AEC6-CA271E5C6A6B}"/>
          </ac:spMkLst>
        </pc:spChg>
      </pc:sldChg>
      <pc:sldChg chg="add del">
        <pc:chgData name="Nettles, Whitnee" userId="559dbfaa-6e09-4c76-875e-162f4fad0431" providerId="ADAL" clId="{63B4462F-E7FC-44DB-8E65-3420375A40E3}" dt="2023-07-27T17:47:12.019" v="2" actId="47"/>
        <pc:sldMkLst>
          <pc:docMk/>
          <pc:sldMk cId="1410932062" sldId="332"/>
        </pc:sldMkLst>
      </pc:sldChg>
      <pc:sldChg chg="addSp modSp new del mod">
        <pc:chgData name="Nettles, Whitnee" userId="559dbfaa-6e09-4c76-875e-162f4fad0431" providerId="ADAL" clId="{63B4462F-E7FC-44DB-8E65-3420375A40E3}" dt="2023-09-05T15:15:42.840" v="22" actId="2696"/>
        <pc:sldMkLst>
          <pc:docMk/>
          <pc:sldMk cId="3089136991" sldId="332"/>
        </pc:sldMkLst>
        <pc:spChg chg="add mod">
          <ac:chgData name="Nettles, Whitnee" userId="559dbfaa-6e09-4c76-875e-162f4fad0431" providerId="ADAL" clId="{63B4462F-E7FC-44DB-8E65-3420375A40E3}" dt="2023-09-05T15:02:36.821" v="15"/>
          <ac:spMkLst>
            <pc:docMk/>
            <pc:sldMk cId="3089136991" sldId="332"/>
            <ac:spMk id="2" creationId="{B8E874A7-A789-51A8-A5B4-90131B6ABC86}"/>
          </ac:spMkLst>
        </pc:spChg>
        <pc:spChg chg="add mod">
          <ac:chgData name="Nettles, Whitnee" userId="559dbfaa-6e09-4c76-875e-162f4fad0431" providerId="ADAL" clId="{63B4462F-E7FC-44DB-8E65-3420375A40E3}" dt="2023-09-05T15:02:36.821" v="15"/>
          <ac:spMkLst>
            <pc:docMk/>
            <pc:sldMk cId="3089136991" sldId="332"/>
            <ac:spMk id="3" creationId="{2F149D8E-A435-9778-7C2D-16DA5CEB6783}"/>
          </ac:spMkLst>
        </pc:spChg>
        <pc:spChg chg="add mod">
          <ac:chgData name="Nettles, Whitnee" userId="559dbfaa-6e09-4c76-875e-162f4fad0431" providerId="ADAL" clId="{63B4462F-E7FC-44DB-8E65-3420375A40E3}" dt="2023-09-05T15:02:36.821" v="15"/>
          <ac:spMkLst>
            <pc:docMk/>
            <pc:sldMk cId="3089136991" sldId="332"/>
            <ac:spMk id="4" creationId="{6A4977AA-3106-7C28-7BFF-3EC9B1AF5E90}"/>
          </ac:spMkLst>
        </pc:spChg>
        <pc:spChg chg="add mod">
          <ac:chgData name="Nettles, Whitnee" userId="559dbfaa-6e09-4c76-875e-162f4fad0431" providerId="ADAL" clId="{63B4462F-E7FC-44DB-8E65-3420375A40E3}" dt="2023-09-05T15:02:36.821" v="15"/>
          <ac:spMkLst>
            <pc:docMk/>
            <pc:sldMk cId="3089136991" sldId="332"/>
            <ac:spMk id="5" creationId="{97552644-1F5D-19D0-CC4A-4E587DE38A50}"/>
          </ac:spMkLst>
        </pc:spChg>
        <pc:spChg chg="add mod">
          <ac:chgData name="Nettles, Whitnee" userId="559dbfaa-6e09-4c76-875e-162f4fad0431" providerId="ADAL" clId="{63B4462F-E7FC-44DB-8E65-3420375A40E3}" dt="2023-09-05T15:02:36.821" v="15"/>
          <ac:spMkLst>
            <pc:docMk/>
            <pc:sldMk cId="3089136991" sldId="332"/>
            <ac:spMk id="6" creationId="{46270CD8-61BC-C828-DF03-F5A9079534AB}"/>
          </ac:spMkLst>
        </pc:spChg>
        <pc:spChg chg="add mod">
          <ac:chgData name="Nettles, Whitnee" userId="559dbfaa-6e09-4c76-875e-162f4fad0431" providerId="ADAL" clId="{63B4462F-E7FC-44DB-8E65-3420375A40E3}" dt="2023-09-05T15:02:36.821" v="15"/>
          <ac:spMkLst>
            <pc:docMk/>
            <pc:sldMk cId="3089136991" sldId="332"/>
            <ac:spMk id="7" creationId="{079C49A9-A20A-72DC-F0BA-EEC6F1E93E21}"/>
          </ac:spMkLst>
        </pc:spChg>
        <pc:spChg chg="add mod">
          <ac:chgData name="Nettles, Whitnee" userId="559dbfaa-6e09-4c76-875e-162f4fad0431" providerId="ADAL" clId="{63B4462F-E7FC-44DB-8E65-3420375A40E3}" dt="2023-09-05T15:02:49.240" v="18" actId="20577"/>
          <ac:spMkLst>
            <pc:docMk/>
            <pc:sldMk cId="3089136991" sldId="332"/>
            <ac:spMk id="8" creationId="{F70EAF5B-3313-4F9C-524C-BE5D7304CF87}"/>
          </ac:spMkLst>
        </pc:spChg>
        <pc:spChg chg="add mod">
          <ac:chgData name="Nettles, Whitnee" userId="559dbfaa-6e09-4c76-875e-162f4fad0431" providerId="ADAL" clId="{63B4462F-E7FC-44DB-8E65-3420375A40E3}" dt="2023-09-05T15:02:45.675" v="16"/>
          <ac:spMkLst>
            <pc:docMk/>
            <pc:sldMk cId="3089136991" sldId="332"/>
            <ac:spMk id="9" creationId="{3D4EFB13-8015-B7D3-7D3B-13053B478A78}"/>
          </ac:spMkLst>
        </pc:spChg>
      </pc:sldChg>
      <pc:sldChg chg="add del">
        <pc:chgData name="Nettles, Whitnee" userId="559dbfaa-6e09-4c76-875e-162f4fad0431" providerId="ADAL" clId="{63B4462F-E7FC-44DB-8E65-3420375A40E3}" dt="2023-07-27T17:47:12.019" v="2" actId="47"/>
        <pc:sldMkLst>
          <pc:docMk/>
          <pc:sldMk cId="1720292609" sldId="333"/>
        </pc:sldMkLst>
      </pc:sldChg>
      <pc:sldChg chg="add del">
        <pc:chgData name="Nettles, Whitnee" userId="559dbfaa-6e09-4c76-875e-162f4fad0431" providerId="ADAL" clId="{63B4462F-E7FC-44DB-8E65-3420375A40E3}" dt="2023-07-27T17:47:12.019" v="2" actId="47"/>
        <pc:sldMkLst>
          <pc:docMk/>
          <pc:sldMk cId="2204596884" sldId="334"/>
        </pc:sldMkLst>
      </pc:sldChg>
      <pc:sldChg chg="add del">
        <pc:chgData name="Nettles, Whitnee" userId="559dbfaa-6e09-4c76-875e-162f4fad0431" providerId="ADAL" clId="{63B4462F-E7FC-44DB-8E65-3420375A40E3}" dt="2023-07-27T17:47:12.019" v="2" actId="47"/>
        <pc:sldMkLst>
          <pc:docMk/>
          <pc:sldMk cId="2267864005" sldId="335"/>
        </pc:sldMkLst>
      </pc:sldChg>
      <pc:sldChg chg="add del">
        <pc:chgData name="Nettles, Whitnee" userId="559dbfaa-6e09-4c76-875e-162f4fad0431" providerId="ADAL" clId="{63B4462F-E7FC-44DB-8E65-3420375A40E3}" dt="2023-07-27T17:47:12.019" v="2" actId="47"/>
        <pc:sldMkLst>
          <pc:docMk/>
          <pc:sldMk cId="2151079912" sldId="336"/>
        </pc:sldMkLst>
      </pc:sldChg>
      <pc:sldChg chg="add del">
        <pc:chgData name="Nettles, Whitnee" userId="559dbfaa-6e09-4c76-875e-162f4fad0431" providerId="ADAL" clId="{63B4462F-E7FC-44DB-8E65-3420375A40E3}" dt="2023-07-27T17:47:12.019" v="2" actId="47"/>
        <pc:sldMkLst>
          <pc:docMk/>
          <pc:sldMk cId="2887322807" sldId="337"/>
        </pc:sldMkLst>
      </pc:sldChg>
      <pc:sldChg chg="add del">
        <pc:chgData name="Nettles, Whitnee" userId="559dbfaa-6e09-4c76-875e-162f4fad0431" providerId="ADAL" clId="{63B4462F-E7FC-44DB-8E65-3420375A40E3}" dt="2023-07-27T17:47:12.019" v="2" actId="47"/>
        <pc:sldMkLst>
          <pc:docMk/>
          <pc:sldMk cId="4070088044" sldId="338"/>
        </pc:sldMkLst>
      </pc:sldChg>
      <pc:sldChg chg="add del">
        <pc:chgData name="Nettles, Whitnee" userId="559dbfaa-6e09-4c76-875e-162f4fad0431" providerId="ADAL" clId="{63B4462F-E7FC-44DB-8E65-3420375A40E3}" dt="2023-07-27T17:47:12.019" v="2" actId="47"/>
        <pc:sldMkLst>
          <pc:docMk/>
          <pc:sldMk cId="2697127925" sldId="339"/>
        </pc:sldMkLst>
      </pc:sldChg>
      <pc:sldChg chg="add del">
        <pc:chgData name="Nettles, Whitnee" userId="559dbfaa-6e09-4c76-875e-162f4fad0431" providerId="ADAL" clId="{63B4462F-E7FC-44DB-8E65-3420375A40E3}" dt="2023-07-27T17:47:12.019" v="2" actId="47"/>
        <pc:sldMkLst>
          <pc:docMk/>
          <pc:sldMk cId="2826214869" sldId="340"/>
        </pc:sldMkLst>
      </pc:sldChg>
      <pc:sldChg chg="add del">
        <pc:chgData name="Nettles, Whitnee" userId="559dbfaa-6e09-4c76-875e-162f4fad0431" providerId="ADAL" clId="{63B4462F-E7FC-44DB-8E65-3420375A40E3}" dt="2023-07-27T17:47:12.019" v="2" actId="47"/>
        <pc:sldMkLst>
          <pc:docMk/>
          <pc:sldMk cId="4286023687" sldId="341"/>
        </pc:sldMkLst>
      </pc:sldChg>
      <pc:sldChg chg="add del">
        <pc:chgData name="Nettles, Whitnee" userId="559dbfaa-6e09-4c76-875e-162f4fad0431" providerId="ADAL" clId="{63B4462F-E7FC-44DB-8E65-3420375A40E3}" dt="2023-07-27T17:47:12.019" v="2" actId="47"/>
        <pc:sldMkLst>
          <pc:docMk/>
          <pc:sldMk cId="507048292" sldId="342"/>
        </pc:sldMkLst>
      </pc:sldChg>
      <pc:sldChg chg="add del">
        <pc:chgData name="Nettles, Whitnee" userId="559dbfaa-6e09-4c76-875e-162f4fad0431" providerId="ADAL" clId="{63B4462F-E7FC-44DB-8E65-3420375A40E3}" dt="2023-07-27T17:47:12.019" v="2" actId="47"/>
        <pc:sldMkLst>
          <pc:docMk/>
          <pc:sldMk cId="2799805025" sldId="343"/>
        </pc:sldMkLst>
      </pc:sldChg>
      <pc:sldChg chg="add del">
        <pc:chgData name="Nettles, Whitnee" userId="559dbfaa-6e09-4c76-875e-162f4fad0431" providerId="ADAL" clId="{63B4462F-E7FC-44DB-8E65-3420375A40E3}" dt="2023-07-27T17:47:12.019" v="2" actId="47"/>
        <pc:sldMkLst>
          <pc:docMk/>
          <pc:sldMk cId="2143267581" sldId="344"/>
        </pc:sldMkLst>
      </pc:sldChg>
      <pc:sldChg chg="add del">
        <pc:chgData name="Nettles, Whitnee" userId="559dbfaa-6e09-4c76-875e-162f4fad0431" providerId="ADAL" clId="{63B4462F-E7FC-44DB-8E65-3420375A40E3}" dt="2023-07-27T17:47:12.019" v="2" actId="47"/>
        <pc:sldMkLst>
          <pc:docMk/>
          <pc:sldMk cId="3961421584" sldId="345"/>
        </pc:sldMkLst>
      </pc:sldChg>
      <pc:sldChg chg="add del">
        <pc:chgData name="Nettles, Whitnee" userId="559dbfaa-6e09-4c76-875e-162f4fad0431" providerId="ADAL" clId="{63B4462F-E7FC-44DB-8E65-3420375A40E3}" dt="2023-07-27T17:47:12.019" v="2" actId="47"/>
        <pc:sldMkLst>
          <pc:docMk/>
          <pc:sldMk cId="4018428323" sldId="346"/>
        </pc:sldMkLst>
      </pc:sldChg>
      <pc:sldChg chg="add del">
        <pc:chgData name="Nettles, Whitnee" userId="559dbfaa-6e09-4c76-875e-162f4fad0431" providerId="ADAL" clId="{63B4462F-E7FC-44DB-8E65-3420375A40E3}" dt="2023-07-27T17:47:12.019" v="2" actId="47"/>
        <pc:sldMkLst>
          <pc:docMk/>
          <pc:sldMk cId="2149783101" sldId="34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A985DE-E623-4366-A49A-5B232CEEF8F5}"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1EFD4-73D3-48DE-8145-3286CB7D8E8C}" type="slidenum">
              <a:rPr lang="en-US" smtClean="0"/>
              <a:t>‹#›</a:t>
            </a:fld>
            <a:endParaRPr lang="en-US"/>
          </a:p>
        </p:txBody>
      </p:sp>
    </p:spTree>
    <p:extLst>
      <p:ext uri="{BB962C8B-B14F-4D97-AF65-F5344CB8AC3E}">
        <p14:creationId xmlns:p14="http://schemas.microsoft.com/office/powerpoint/2010/main" val="1649547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A985DE-E623-4366-A49A-5B232CEEF8F5}"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1EFD4-73D3-48DE-8145-3286CB7D8E8C}" type="slidenum">
              <a:rPr lang="en-US" smtClean="0"/>
              <a:t>‹#›</a:t>
            </a:fld>
            <a:endParaRPr lang="en-US"/>
          </a:p>
        </p:txBody>
      </p:sp>
    </p:spTree>
    <p:extLst>
      <p:ext uri="{BB962C8B-B14F-4D97-AF65-F5344CB8AC3E}">
        <p14:creationId xmlns:p14="http://schemas.microsoft.com/office/powerpoint/2010/main" val="3424586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A985DE-E623-4366-A49A-5B232CEEF8F5}"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1EFD4-73D3-48DE-8145-3286CB7D8E8C}" type="slidenum">
              <a:rPr lang="en-US" smtClean="0"/>
              <a:t>‹#›</a:t>
            </a:fld>
            <a:endParaRPr lang="en-US"/>
          </a:p>
        </p:txBody>
      </p:sp>
    </p:spTree>
    <p:extLst>
      <p:ext uri="{BB962C8B-B14F-4D97-AF65-F5344CB8AC3E}">
        <p14:creationId xmlns:p14="http://schemas.microsoft.com/office/powerpoint/2010/main" val="3184077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A985DE-E623-4366-A49A-5B232CEEF8F5}"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1EFD4-73D3-48DE-8145-3286CB7D8E8C}" type="slidenum">
              <a:rPr lang="en-US" smtClean="0"/>
              <a:t>‹#›</a:t>
            </a:fld>
            <a:endParaRPr lang="en-US"/>
          </a:p>
        </p:txBody>
      </p:sp>
    </p:spTree>
    <p:extLst>
      <p:ext uri="{BB962C8B-B14F-4D97-AF65-F5344CB8AC3E}">
        <p14:creationId xmlns:p14="http://schemas.microsoft.com/office/powerpoint/2010/main" val="3033401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A985DE-E623-4366-A49A-5B232CEEF8F5}"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1EFD4-73D3-48DE-8145-3286CB7D8E8C}" type="slidenum">
              <a:rPr lang="en-US" smtClean="0"/>
              <a:t>‹#›</a:t>
            </a:fld>
            <a:endParaRPr lang="en-US"/>
          </a:p>
        </p:txBody>
      </p:sp>
    </p:spTree>
    <p:extLst>
      <p:ext uri="{BB962C8B-B14F-4D97-AF65-F5344CB8AC3E}">
        <p14:creationId xmlns:p14="http://schemas.microsoft.com/office/powerpoint/2010/main" val="42513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A985DE-E623-4366-A49A-5B232CEEF8F5}" type="datetimeFigureOut">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1EFD4-73D3-48DE-8145-3286CB7D8E8C}" type="slidenum">
              <a:rPr lang="en-US" smtClean="0"/>
              <a:t>‹#›</a:t>
            </a:fld>
            <a:endParaRPr lang="en-US"/>
          </a:p>
        </p:txBody>
      </p:sp>
    </p:spTree>
    <p:extLst>
      <p:ext uri="{BB962C8B-B14F-4D97-AF65-F5344CB8AC3E}">
        <p14:creationId xmlns:p14="http://schemas.microsoft.com/office/powerpoint/2010/main" val="2657381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A985DE-E623-4366-A49A-5B232CEEF8F5}" type="datetimeFigureOut">
              <a:rPr lang="en-US" smtClean="0"/>
              <a:t>9/5/2023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81EFD4-73D3-48DE-8145-3286CB7D8E8C}" type="slidenum">
              <a:rPr lang="en-US" smtClean="0"/>
              <a:t>‹#›</a:t>
            </a:fld>
            <a:endParaRPr lang="en-US"/>
          </a:p>
        </p:txBody>
      </p:sp>
    </p:spTree>
    <p:extLst>
      <p:ext uri="{BB962C8B-B14F-4D97-AF65-F5344CB8AC3E}">
        <p14:creationId xmlns:p14="http://schemas.microsoft.com/office/powerpoint/2010/main" val="588451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A985DE-E623-4366-A49A-5B232CEEF8F5}" type="datetimeFigureOut">
              <a:rPr lang="en-US" smtClean="0"/>
              <a:t>9/5/2023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81EFD4-73D3-48DE-8145-3286CB7D8E8C}" type="slidenum">
              <a:rPr lang="en-US" smtClean="0"/>
              <a:t>‹#›</a:t>
            </a:fld>
            <a:endParaRPr lang="en-US"/>
          </a:p>
        </p:txBody>
      </p:sp>
    </p:spTree>
    <p:extLst>
      <p:ext uri="{BB962C8B-B14F-4D97-AF65-F5344CB8AC3E}">
        <p14:creationId xmlns:p14="http://schemas.microsoft.com/office/powerpoint/2010/main" val="3019051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985DE-E623-4366-A49A-5B232CEEF8F5}" type="datetimeFigureOut">
              <a:rPr lang="en-US" smtClean="0"/>
              <a:t>9/5/2023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81EFD4-73D3-48DE-8145-3286CB7D8E8C}" type="slidenum">
              <a:rPr lang="en-US" smtClean="0"/>
              <a:t>‹#›</a:t>
            </a:fld>
            <a:endParaRPr lang="en-US"/>
          </a:p>
        </p:txBody>
      </p:sp>
    </p:spTree>
    <p:extLst>
      <p:ext uri="{BB962C8B-B14F-4D97-AF65-F5344CB8AC3E}">
        <p14:creationId xmlns:p14="http://schemas.microsoft.com/office/powerpoint/2010/main" val="2901325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A985DE-E623-4366-A49A-5B232CEEF8F5}" type="datetimeFigureOut">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1EFD4-73D3-48DE-8145-3286CB7D8E8C}" type="slidenum">
              <a:rPr lang="en-US" smtClean="0"/>
              <a:t>‹#›</a:t>
            </a:fld>
            <a:endParaRPr lang="en-US"/>
          </a:p>
        </p:txBody>
      </p:sp>
    </p:spTree>
    <p:extLst>
      <p:ext uri="{BB962C8B-B14F-4D97-AF65-F5344CB8AC3E}">
        <p14:creationId xmlns:p14="http://schemas.microsoft.com/office/powerpoint/2010/main" val="2953214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A985DE-E623-4366-A49A-5B232CEEF8F5}" type="datetimeFigureOut">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1EFD4-73D3-48DE-8145-3286CB7D8E8C}" type="slidenum">
              <a:rPr lang="en-US" smtClean="0"/>
              <a:t>‹#›</a:t>
            </a:fld>
            <a:endParaRPr lang="en-US"/>
          </a:p>
        </p:txBody>
      </p:sp>
    </p:spTree>
    <p:extLst>
      <p:ext uri="{BB962C8B-B14F-4D97-AF65-F5344CB8AC3E}">
        <p14:creationId xmlns:p14="http://schemas.microsoft.com/office/powerpoint/2010/main" val="4084328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985DE-E623-4366-A49A-5B232CEEF8F5}" type="datetimeFigureOut">
              <a:rPr lang="en-US" smtClean="0"/>
              <a:t>9/5/2023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1EFD4-73D3-48DE-8145-3286CB7D8E8C}" type="slidenum">
              <a:rPr lang="en-US" smtClean="0"/>
              <a:t>‹#›</a:t>
            </a:fld>
            <a:endParaRPr lang="en-US"/>
          </a:p>
        </p:txBody>
      </p:sp>
    </p:spTree>
    <p:extLst>
      <p:ext uri="{BB962C8B-B14F-4D97-AF65-F5344CB8AC3E}">
        <p14:creationId xmlns:p14="http://schemas.microsoft.com/office/powerpoint/2010/main" val="315216453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40.png"/><Relationship Id="rId5" Type="http://schemas.openxmlformats.org/officeDocument/2006/relationships/image" Target="../media/image230.png"/><Relationship Id="rId4" Type="http://schemas.openxmlformats.org/officeDocument/2006/relationships/image" Target="../media/image220.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wmf"/><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45.jpeg"/><Relationship Id="rId7" Type="http://schemas.openxmlformats.org/officeDocument/2006/relationships/image" Target="../media/image420.png"/><Relationship Id="rId12" Type="http://schemas.openxmlformats.org/officeDocument/2006/relationships/image" Target="../media/image47.png"/><Relationship Id="rId2" Type="http://schemas.openxmlformats.org/officeDocument/2006/relationships/image" Target="../media/image370.png"/><Relationship Id="rId1" Type="http://schemas.openxmlformats.org/officeDocument/2006/relationships/slideLayout" Target="../slideLayouts/slideLayout7.xml"/><Relationship Id="rId6" Type="http://schemas.openxmlformats.org/officeDocument/2006/relationships/image" Target="../media/image410.png"/><Relationship Id="rId11" Type="http://schemas.openxmlformats.org/officeDocument/2006/relationships/image" Target="../media/image460.png"/><Relationship Id="rId5" Type="http://schemas.openxmlformats.org/officeDocument/2006/relationships/image" Target="../media/image400.png"/><Relationship Id="rId10" Type="http://schemas.openxmlformats.org/officeDocument/2006/relationships/image" Target="../media/image450.png"/><Relationship Id="rId4" Type="http://schemas.openxmlformats.org/officeDocument/2006/relationships/image" Target="../media/image390.png"/><Relationship Id="rId9" Type="http://schemas.openxmlformats.org/officeDocument/2006/relationships/image" Target="../media/image440.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media/image570.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0.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1.png"/><Relationship Id="rId7" Type="http://schemas.openxmlformats.org/officeDocument/2006/relationships/image" Target="../media/image66.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2.png"/><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0.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75.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3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3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118.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image" Target="../media/image95.png"/><Relationship Id="rId16"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11.png"/><Relationship Id="rId5" Type="http://schemas.openxmlformats.org/officeDocument/2006/relationships/image" Target="../media/image98.png"/><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97.png"/><Relationship Id="rId9" Type="http://schemas.openxmlformats.org/officeDocument/2006/relationships/image" Target="../media/image109.png"/><Relationship Id="rId14" Type="http://schemas.openxmlformats.org/officeDocument/2006/relationships/image" Target="../media/image114.png"/></Relationships>
</file>

<file path=ppt/slides/_rels/slide38.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96.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18" Type="http://schemas.openxmlformats.org/officeDocument/2006/relationships/image" Target="../media/image144.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png"/><Relationship Id="rId2" Type="http://schemas.openxmlformats.org/officeDocument/2006/relationships/image" Target="../media/image128.png"/><Relationship Id="rId16"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image" Target="../media/image14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3" Type="http://schemas.openxmlformats.org/officeDocument/2006/relationships/image" Target="../media/image152.png"/><Relationship Id="rId18" Type="http://schemas.openxmlformats.org/officeDocument/2006/relationships/image" Target="../media/image157.png"/><Relationship Id="rId26" Type="http://schemas.openxmlformats.org/officeDocument/2006/relationships/image" Target="../media/image165.png"/><Relationship Id="rId3" Type="http://schemas.openxmlformats.org/officeDocument/2006/relationships/image" Target="../media/image76.png"/><Relationship Id="rId21" Type="http://schemas.openxmlformats.org/officeDocument/2006/relationships/image" Target="../media/image160.png"/><Relationship Id="rId34" Type="http://schemas.openxmlformats.org/officeDocument/2006/relationships/image" Target="../media/image173.png"/><Relationship Id="rId7" Type="http://schemas.openxmlformats.org/officeDocument/2006/relationships/image" Target="../media/image146.png"/><Relationship Id="rId12" Type="http://schemas.openxmlformats.org/officeDocument/2006/relationships/image" Target="../media/image151.png"/><Relationship Id="rId17" Type="http://schemas.openxmlformats.org/officeDocument/2006/relationships/image" Target="../media/image156.png"/><Relationship Id="rId25" Type="http://schemas.openxmlformats.org/officeDocument/2006/relationships/image" Target="../media/image164.png"/><Relationship Id="rId33" Type="http://schemas.openxmlformats.org/officeDocument/2006/relationships/image" Target="../media/image172.png"/><Relationship Id="rId2" Type="http://schemas.openxmlformats.org/officeDocument/2006/relationships/image" Target="../media/image750.png"/><Relationship Id="rId16" Type="http://schemas.openxmlformats.org/officeDocument/2006/relationships/image" Target="../media/image155.png"/><Relationship Id="rId20" Type="http://schemas.openxmlformats.org/officeDocument/2006/relationships/image" Target="../media/image159.png"/><Relationship Id="rId29" Type="http://schemas.openxmlformats.org/officeDocument/2006/relationships/image" Target="../media/image168.png"/><Relationship Id="rId1" Type="http://schemas.openxmlformats.org/officeDocument/2006/relationships/slideLayout" Target="../slideLayouts/slideLayout7.xml"/><Relationship Id="rId6" Type="http://schemas.openxmlformats.org/officeDocument/2006/relationships/image" Target="../media/image145.png"/><Relationship Id="rId11" Type="http://schemas.openxmlformats.org/officeDocument/2006/relationships/image" Target="../media/image150.png"/><Relationship Id="rId24" Type="http://schemas.openxmlformats.org/officeDocument/2006/relationships/image" Target="../media/image163.png"/><Relationship Id="rId32" Type="http://schemas.openxmlformats.org/officeDocument/2006/relationships/image" Target="../media/image171.png"/><Relationship Id="rId5" Type="http://schemas.openxmlformats.org/officeDocument/2006/relationships/image" Target="../media/image80.png"/><Relationship Id="rId15" Type="http://schemas.openxmlformats.org/officeDocument/2006/relationships/image" Target="../media/image154.png"/><Relationship Id="rId23" Type="http://schemas.openxmlformats.org/officeDocument/2006/relationships/image" Target="../media/image162.png"/><Relationship Id="rId28" Type="http://schemas.openxmlformats.org/officeDocument/2006/relationships/image" Target="../media/image167.png"/><Relationship Id="rId36" Type="http://schemas.openxmlformats.org/officeDocument/2006/relationships/image" Target="../media/image175.png"/><Relationship Id="rId10" Type="http://schemas.openxmlformats.org/officeDocument/2006/relationships/image" Target="../media/image149.png"/><Relationship Id="rId19" Type="http://schemas.openxmlformats.org/officeDocument/2006/relationships/image" Target="../media/image158.png"/><Relationship Id="rId31" Type="http://schemas.openxmlformats.org/officeDocument/2006/relationships/image" Target="../media/image170.png"/><Relationship Id="rId4" Type="http://schemas.openxmlformats.org/officeDocument/2006/relationships/image" Target="../media/image77.png"/><Relationship Id="rId9" Type="http://schemas.openxmlformats.org/officeDocument/2006/relationships/image" Target="../media/image148.png"/><Relationship Id="rId14" Type="http://schemas.openxmlformats.org/officeDocument/2006/relationships/image" Target="../media/image153.png"/><Relationship Id="rId22" Type="http://schemas.openxmlformats.org/officeDocument/2006/relationships/image" Target="../media/image161.png"/><Relationship Id="rId27" Type="http://schemas.openxmlformats.org/officeDocument/2006/relationships/image" Target="../media/image166.png"/><Relationship Id="rId30" Type="http://schemas.openxmlformats.org/officeDocument/2006/relationships/image" Target="../media/image169.png"/><Relationship Id="rId35" Type="http://schemas.openxmlformats.org/officeDocument/2006/relationships/image" Target="../media/image174.png"/><Relationship Id="rId8" Type="http://schemas.openxmlformats.org/officeDocument/2006/relationships/image" Target="../media/image1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76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510.pn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1570.png"/><Relationship Id="rId5" Type="http://schemas.openxmlformats.org/officeDocument/2006/relationships/image" Target="../media/image1560.png"/><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62.xml.rels><?xml version="1.0" encoding="UTF-8" standalone="yes"?>
<Relationships xmlns="http://schemas.openxmlformats.org/package/2006/relationships"><Relationship Id="rId3" Type="http://schemas.openxmlformats.org/officeDocument/2006/relationships/image" Target="../media/image1600.pn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63.xml.rels><?xml version="1.0" encoding="UTF-8" standalone="yes"?>
<Relationships xmlns="http://schemas.openxmlformats.org/package/2006/relationships"><Relationship Id="rId8" Type="http://schemas.openxmlformats.org/officeDocument/2006/relationships/image" Target="../media/image1680.png"/><Relationship Id="rId13" Type="http://schemas.openxmlformats.org/officeDocument/2006/relationships/image" Target="../media/image1730.png"/><Relationship Id="rId3" Type="http://schemas.openxmlformats.org/officeDocument/2006/relationships/image" Target="../media/image1630.png"/><Relationship Id="rId7" Type="http://schemas.openxmlformats.org/officeDocument/2006/relationships/image" Target="../media/image1670.png"/><Relationship Id="rId12" Type="http://schemas.openxmlformats.org/officeDocument/2006/relationships/image" Target="../media/image1720.png"/><Relationship Id="rId2" Type="http://schemas.openxmlformats.org/officeDocument/2006/relationships/image" Target="../media/image1620.png"/><Relationship Id="rId1" Type="http://schemas.openxmlformats.org/officeDocument/2006/relationships/slideLayout" Target="../slideLayouts/slideLayout7.xml"/><Relationship Id="rId6" Type="http://schemas.openxmlformats.org/officeDocument/2006/relationships/image" Target="../media/image1660.png"/><Relationship Id="rId11" Type="http://schemas.openxmlformats.org/officeDocument/2006/relationships/image" Target="../media/image1710.png"/><Relationship Id="rId5" Type="http://schemas.openxmlformats.org/officeDocument/2006/relationships/image" Target="../media/image1650.png"/><Relationship Id="rId10" Type="http://schemas.openxmlformats.org/officeDocument/2006/relationships/image" Target="../media/image1700.png"/><Relationship Id="rId4" Type="http://schemas.openxmlformats.org/officeDocument/2006/relationships/image" Target="../media/image1640.png"/><Relationship Id="rId9" Type="http://schemas.openxmlformats.org/officeDocument/2006/relationships/image" Target="../media/image1690.png"/></Relationships>
</file>

<file path=ppt/slides/_rels/slide64.xml.rels><?xml version="1.0" encoding="UTF-8" standalone="yes"?>
<Relationships xmlns="http://schemas.openxmlformats.org/package/2006/relationships"><Relationship Id="rId2" Type="http://schemas.openxmlformats.org/officeDocument/2006/relationships/image" Target="../media/image174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750.png"/><Relationship Id="rId4" Type="http://schemas.openxmlformats.org/officeDocument/2006/relationships/tags" Target="../tags/tag100.xml"/></Relationships>
</file>

<file path=ppt/slides/_rels/slide6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tags" Target="../tags/tag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1143000" y="2235200"/>
            <a:ext cx="6858000" cy="2387600"/>
          </a:xfrm>
        </p:spPr>
        <p:txBody>
          <a:bodyPr>
            <a:normAutofit fontScale="90000"/>
          </a:bodyPr>
          <a:lstStyle/>
          <a:p>
            <a:r>
              <a:rPr lang="en-US" dirty="0">
                <a:solidFill>
                  <a:schemeClr val="tx1">
                    <a:lumMod val="75000"/>
                    <a:lumOff val="25000"/>
                  </a:schemeClr>
                </a:solidFill>
                <a:latin typeface="Gill Sans MT" panose="020B0502020104020203" pitchFamily="34" charset="0"/>
              </a:rPr>
              <a:t>Chapter 3: Electronic Structure and Periodic Properties of Elements</a:t>
            </a:r>
          </a:p>
        </p:txBody>
      </p:sp>
      <p:grpSp>
        <p:nvGrpSpPr>
          <p:cNvPr id="9" name="Group 8">
            <a:extLst>
              <a:ext uri="{FF2B5EF4-FFF2-40B4-BE49-F238E27FC236}">
                <a16:creationId xmlns:a16="http://schemas.microsoft.com/office/drawing/2014/main" id="{66FC32D2-FA22-4451-A35B-3D7035648993}"/>
              </a:ext>
            </a:extLst>
          </p:cNvPr>
          <p:cNvGrpSpPr/>
          <p:nvPr/>
        </p:nvGrpSpPr>
        <p:grpSpPr>
          <a:xfrm flipH="1">
            <a:off x="314956" y="75616"/>
            <a:ext cx="1811371" cy="859536"/>
            <a:chOff x="1974672" y="262827"/>
            <a:chExt cx="1811370" cy="859536"/>
          </a:xfrm>
        </p:grpSpPr>
        <p:sp>
          <p:nvSpPr>
            <p:cNvPr id="10" name="Oval 9">
              <a:extLst>
                <a:ext uri="{FF2B5EF4-FFF2-40B4-BE49-F238E27FC236}">
                  <a16:creationId xmlns:a16="http://schemas.microsoft.com/office/drawing/2014/main" id="{D84C6666-4E72-4C39-B114-DF80DB947737}"/>
                </a:ext>
              </a:extLst>
            </p:cNvPr>
            <p:cNvSpPr/>
            <p:nvPr/>
          </p:nvSpPr>
          <p:spPr>
            <a:xfrm rot="168764">
              <a:off x="1974672" y="534568"/>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088FCB1-E759-4DE9-A751-8790C88A488C}"/>
                </a:ext>
              </a:extLst>
            </p:cNvPr>
            <p:cNvSpPr/>
            <p:nvPr/>
          </p:nvSpPr>
          <p:spPr>
            <a:xfrm>
              <a:off x="2332855" y="749806"/>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75D7472-0FE2-4F37-9C68-AA22C448054C}"/>
                </a:ext>
              </a:extLst>
            </p:cNvPr>
            <p:cNvSpPr/>
            <p:nvPr/>
          </p:nvSpPr>
          <p:spPr>
            <a:xfrm>
              <a:off x="2581809" y="262827"/>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DEBC7C4-17C1-4AEC-81C6-1EEBCC8BB406}"/>
                </a:ext>
              </a:extLst>
            </p:cNvPr>
            <p:cNvSpPr/>
            <p:nvPr/>
          </p:nvSpPr>
          <p:spPr>
            <a:xfrm>
              <a:off x="3145962" y="482283"/>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Slide Number Placeholder 17">
            <a:extLst>
              <a:ext uri="{FF2B5EF4-FFF2-40B4-BE49-F238E27FC236}">
                <a16:creationId xmlns:a16="http://schemas.microsoft.com/office/drawing/2014/main" id="{F8A049B6-D69B-4F27-A1C7-57B9A8E84899}"/>
              </a:ext>
            </a:extLst>
          </p:cNvPr>
          <p:cNvSpPr>
            <a:spLocks noGrp="1"/>
          </p:cNvSpPr>
          <p:nvPr>
            <p:ph type="sldNum" sz="quarter" idx="12"/>
          </p:nvPr>
        </p:nvSpPr>
        <p:spPr>
          <a:xfrm>
            <a:off x="8258621" y="6116834"/>
            <a:ext cx="548641" cy="365125"/>
          </a:xfrm>
        </p:spPr>
        <p:txBody>
          <a:bodyPr/>
          <a:lstStyle/>
          <a:p>
            <a:pPr algn="ctr"/>
            <a:fld id="{B180894A-C3BF-4F4C-9DC9-DEC95B57AE84}" type="slidenum">
              <a:rPr lang="en-US">
                <a:solidFill>
                  <a:srgbClr val="E3E3E3"/>
                </a:solidFill>
                <a:latin typeface="Arial" panose="020B0604020202020204" pitchFamily="34" charset="0"/>
                <a:cs typeface="Arial" panose="020B0604020202020204" pitchFamily="34" charset="0"/>
              </a:rPr>
              <a:pPr algn="ctr"/>
              <a:t>1</a:t>
            </a:fld>
            <a:endParaRPr lang="en-US" dirty="0">
              <a:solidFill>
                <a:srgbClr val="E3E3E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7291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10</a:t>
            </a:fld>
            <a:endParaRPr lang="en-US" dirty="0">
              <a:solidFill>
                <a:schemeClr val="bg1"/>
              </a:solidFill>
            </a:endParaRPr>
          </a:p>
        </p:txBody>
      </p:sp>
      <p:sp>
        <p:nvSpPr>
          <p:cNvPr id="8" name="TextBox 4">
            <a:extLst>
              <a:ext uri="{FF2B5EF4-FFF2-40B4-BE49-F238E27FC236}">
                <a16:creationId xmlns:a16="http://schemas.microsoft.com/office/drawing/2014/main" id="{04256490-D4E1-45EF-B5C7-8C912E160562}"/>
              </a:ext>
            </a:extLst>
          </p:cNvPr>
          <p:cNvSpPr txBox="1">
            <a:spLocks noChangeArrowheads="1"/>
          </p:cNvSpPr>
          <p:nvPr/>
        </p:nvSpPr>
        <p:spPr bwMode="auto">
          <a:xfrm>
            <a:off x="0" y="1144867"/>
            <a:ext cx="9144000" cy="2031325"/>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Arial" pitchFamily="34" charset="0"/>
              </a:rPr>
              <a:t>Early attempts by nineteenth-century physicists to figure out the structure of the atom met with only limited success. They were using the laws of classical physics. These laws describe the behavior of macroscopic objects.</a:t>
            </a: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Arial" pitchFamily="34" charset="0"/>
            </a:endParaRPr>
          </a:p>
          <a:p>
            <a:pPr eaLnBrk="0" hangingPunct="0">
              <a:buClr>
                <a:srgbClr val="000000"/>
              </a:buClr>
              <a:buSzPct val="100000"/>
              <a:buFont typeface="Wingdings" pitchFamily="82" charset="0"/>
              <a:buNone/>
            </a:pPr>
            <a:r>
              <a:rPr lang="en-US" altLang="en-US" dirty="0">
                <a:solidFill>
                  <a:schemeClr val="tx1">
                    <a:lumMod val="75000"/>
                    <a:lumOff val="25000"/>
                  </a:schemeClr>
                </a:solidFill>
                <a:latin typeface="Gill Sans MT" panose="020B0502020104020203" pitchFamily="34" charset="0"/>
                <a:cs typeface="Arial" pitchFamily="34" charset="0"/>
              </a:rPr>
              <a:t>Over time, the realization and acceptance was the behavior of subatomic particles is </a:t>
            </a:r>
            <a:r>
              <a:rPr lang="en-US" altLang="en-US" b="1" dirty="0">
                <a:solidFill>
                  <a:srgbClr val="67AEB6"/>
                </a:solidFill>
                <a:latin typeface="Gill Sans MT" panose="020B0502020104020203" pitchFamily="34" charset="0"/>
                <a:cs typeface="Arial" pitchFamily="34" charset="0"/>
              </a:rPr>
              <a:t>NOT</a:t>
            </a:r>
            <a:r>
              <a:rPr lang="en-US" altLang="en-US" dirty="0">
                <a:solidFill>
                  <a:schemeClr val="tx1">
                    <a:lumMod val="75000"/>
                    <a:lumOff val="25000"/>
                  </a:schemeClr>
                </a:solidFill>
                <a:latin typeface="Gill Sans MT" panose="020B0502020104020203" pitchFamily="34" charset="0"/>
                <a:cs typeface="Arial" pitchFamily="34" charset="0"/>
              </a:rPr>
              <a:t> governed by the same physical laws as larger objects. This became known as </a:t>
            </a:r>
            <a:r>
              <a:rPr lang="en-US" altLang="en-US" dirty="0">
                <a:solidFill>
                  <a:srgbClr val="E47588"/>
                </a:solidFill>
                <a:latin typeface="Gill Sans MT" panose="020B0502020104020203" pitchFamily="34" charset="0"/>
                <a:cs typeface="Arial" pitchFamily="34" charset="0"/>
              </a:rPr>
              <a:t>Quantum Mechanics</a:t>
            </a:r>
            <a:r>
              <a:rPr lang="en-US" altLang="en-US" dirty="0">
                <a:solidFill>
                  <a:schemeClr val="tx1">
                    <a:lumMod val="75000"/>
                    <a:lumOff val="25000"/>
                  </a:schemeClr>
                </a:solidFill>
                <a:latin typeface="Gill Sans MT" panose="020B0502020104020203" pitchFamily="34" charset="0"/>
                <a:cs typeface="Arial" pitchFamily="34" charset="0"/>
              </a:rPr>
              <a:t>.</a:t>
            </a:r>
          </a:p>
        </p:txBody>
      </p:sp>
      <p:sp>
        <p:nvSpPr>
          <p:cNvPr id="9" name="Rectangle 2">
            <a:extLst>
              <a:ext uri="{FF2B5EF4-FFF2-40B4-BE49-F238E27FC236}">
                <a16:creationId xmlns:a16="http://schemas.microsoft.com/office/drawing/2014/main" id="{3AEC96F8-C713-408E-935A-D0D50AE62A25}"/>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Quantum Theory</a:t>
            </a:r>
          </a:p>
        </p:txBody>
      </p:sp>
      <p:grpSp>
        <p:nvGrpSpPr>
          <p:cNvPr id="10" name="Group 10">
            <a:extLst>
              <a:ext uri="{FF2B5EF4-FFF2-40B4-BE49-F238E27FC236}">
                <a16:creationId xmlns:a16="http://schemas.microsoft.com/office/drawing/2014/main" id="{B2000E52-5BD4-40E8-B808-ED6B29AD438A}"/>
              </a:ext>
            </a:extLst>
          </p:cNvPr>
          <p:cNvGrpSpPr>
            <a:grpSpLocks/>
          </p:cNvGrpSpPr>
          <p:nvPr/>
        </p:nvGrpSpPr>
        <p:grpSpPr bwMode="auto">
          <a:xfrm>
            <a:off x="1942601" y="3023182"/>
            <a:ext cx="4766192" cy="3563114"/>
            <a:chOff x="3461" y="636"/>
            <a:chExt cx="2225" cy="1911"/>
          </a:xfrm>
        </p:grpSpPr>
        <p:sp>
          <p:nvSpPr>
            <p:cNvPr id="11" name="Rectangle 6">
              <a:extLst>
                <a:ext uri="{FF2B5EF4-FFF2-40B4-BE49-F238E27FC236}">
                  <a16:creationId xmlns:a16="http://schemas.microsoft.com/office/drawing/2014/main" id="{B8F6BC04-1426-4B98-8747-5B5397267E31}"/>
                </a:ext>
              </a:extLst>
            </p:cNvPr>
            <p:cNvSpPr>
              <a:spLocks noChangeArrowheads="1"/>
            </p:cNvSpPr>
            <p:nvPr/>
          </p:nvSpPr>
          <p:spPr bwMode="auto">
            <a:xfrm>
              <a:off x="3461" y="636"/>
              <a:ext cx="2225" cy="1911"/>
            </a:xfrm>
            <a:prstGeom prst="rect">
              <a:avLst/>
            </a:prstGeom>
            <a:solidFill>
              <a:schemeClr val="bg1"/>
            </a:solidFill>
            <a:ln w="9525">
              <a:solidFill>
                <a:srgbClr val="C0C0C0"/>
              </a:solidFill>
              <a:miter lim="800000"/>
              <a:headEnd/>
              <a:tailEnd/>
            </a:ln>
            <a:effectLst/>
          </p:spPr>
          <p:txBody>
            <a:bodyPr wrap="none" anchor="b" anchorCtr="1"/>
            <a:lstStyle/>
            <a:p>
              <a:pPr algn="ctr" eaLnBrk="0" hangingPunct="0">
                <a:buClr>
                  <a:srgbClr val="000000"/>
                </a:buClr>
                <a:buSzPct val="100000"/>
                <a:buFont typeface="Arial" pitchFamily="34" charset="0"/>
                <a:buNone/>
              </a:pPr>
              <a:r>
                <a:rPr lang="en-US" sz="1600" dirty="0">
                  <a:solidFill>
                    <a:srgbClr val="000000"/>
                  </a:solidFill>
                  <a:cs typeface="Arial" pitchFamily="34" charset="0"/>
                </a:rPr>
                <a:t>Ramp (“classical”) &amp; stairs (quantized)</a:t>
              </a:r>
            </a:p>
          </p:txBody>
        </p:sp>
        <p:pic>
          <p:nvPicPr>
            <p:cNvPr id="13" name="Picture 9" descr="07_u05">
              <a:extLst>
                <a:ext uri="{FF2B5EF4-FFF2-40B4-BE49-F238E27FC236}">
                  <a16:creationId xmlns:a16="http://schemas.microsoft.com/office/drawing/2014/main" id="{B3E6DE25-0312-48F4-8CF7-D01F8F97282B}"/>
                </a:ext>
              </a:extLst>
            </p:cNvPr>
            <p:cNvPicPr>
              <a:picLocks noChangeAspect="1" noChangeArrowheads="1"/>
            </p:cNvPicPr>
            <p:nvPr/>
          </p:nvPicPr>
          <p:blipFill>
            <a:blip r:embed="rId2" cstate="print"/>
            <a:srcRect/>
            <a:stretch>
              <a:fillRect/>
            </a:stretch>
          </p:blipFill>
          <p:spPr bwMode="auto">
            <a:xfrm>
              <a:off x="3514" y="708"/>
              <a:ext cx="2084" cy="1555"/>
            </a:xfrm>
            <a:prstGeom prst="rect">
              <a:avLst/>
            </a:prstGeom>
            <a:noFill/>
          </p:spPr>
        </p:pic>
      </p:grpSp>
    </p:spTree>
    <p:extLst>
      <p:ext uri="{BB962C8B-B14F-4D97-AF65-F5344CB8AC3E}">
        <p14:creationId xmlns:p14="http://schemas.microsoft.com/office/powerpoint/2010/main" val="1072427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11</a:t>
            </a:fld>
            <a:endParaRPr lang="en-US" dirty="0">
              <a:solidFill>
                <a:schemeClr val="bg1"/>
              </a:solidFill>
            </a:endParaRPr>
          </a:p>
        </p:txBody>
      </p:sp>
      <p:sp>
        <p:nvSpPr>
          <p:cNvPr id="8" name="TextBox 4">
            <a:extLst>
              <a:ext uri="{FF2B5EF4-FFF2-40B4-BE49-F238E27FC236}">
                <a16:creationId xmlns:a16="http://schemas.microsoft.com/office/drawing/2014/main" id="{8571370B-73CF-448E-A1FE-E0BDFCE85E8E}"/>
              </a:ext>
            </a:extLst>
          </p:cNvPr>
          <p:cNvSpPr txBox="1">
            <a:spLocks noChangeArrowheads="1"/>
          </p:cNvSpPr>
          <p:nvPr/>
        </p:nvSpPr>
        <p:spPr bwMode="auto">
          <a:xfrm>
            <a:off x="0" y="3590908"/>
            <a:ext cx="9144000" cy="1477328"/>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 energy E of a single quantum of energy is</a:t>
            </a:r>
          </a:p>
          <a:p>
            <a:pPr lvl="1" eaLnBrk="0" hangingPunct="0">
              <a:buClr>
                <a:srgbClr val="000000"/>
              </a:buClr>
              <a:buSzPct val="100000"/>
            </a:pPr>
            <a:r>
              <a:rPr lang="en-US" altLang="en-US" dirty="0">
                <a:solidFill>
                  <a:srgbClr val="E47588"/>
                </a:solidFill>
                <a:latin typeface="Gill Sans MT" panose="020B0502020104020203" pitchFamily="34" charset="0"/>
                <a:cs typeface="Times New Roman" pitchFamily="18" charset="0"/>
              </a:rPr>
              <a:t>								</a:t>
            </a:r>
            <a:r>
              <a:rPr lang="en-US" altLang="en-US" i="1" dirty="0">
                <a:solidFill>
                  <a:srgbClr val="E47588"/>
                </a:solidFill>
                <a:latin typeface="Gill Sans MT" panose="020B0502020104020203" pitchFamily="34" charset="0"/>
                <a:cs typeface="Times New Roman" pitchFamily="18" charset="0"/>
              </a:rPr>
              <a:t>h </a:t>
            </a:r>
            <a:r>
              <a:rPr lang="en-US" altLang="en-US" dirty="0">
                <a:solidFill>
                  <a:srgbClr val="E47588"/>
                </a:solidFill>
                <a:latin typeface="Gill Sans MT" panose="020B0502020104020203" pitchFamily="34" charset="0"/>
                <a:cs typeface="Times New Roman" pitchFamily="18" charset="0"/>
              </a:rPr>
              <a:t>: Planck’s constant:  </a:t>
            </a:r>
            <a:r>
              <a:rPr lang="en-US" altLang="en-US" b="1" dirty="0">
                <a:solidFill>
                  <a:srgbClr val="E47588"/>
                </a:solidFill>
                <a:latin typeface="Gill Sans MT" panose="020B0502020104020203" pitchFamily="34" charset="0"/>
                <a:cs typeface="Times New Roman" pitchFamily="18" charset="0"/>
              </a:rPr>
              <a:t>6.626 </a:t>
            </a:r>
            <a:r>
              <a:rPr lang="en-US" altLang="en-US" b="1" dirty="0">
                <a:solidFill>
                  <a:srgbClr val="E47588"/>
                </a:solidFill>
                <a:latin typeface="Gill Sans MT" panose="020B0502020104020203" pitchFamily="34" charset="0"/>
                <a:ea typeface="MS PGothic" pitchFamily="34" charset="-128"/>
                <a:cs typeface="Times New Roman" pitchFamily="18" charset="0"/>
              </a:rPr>
              <a:t>x</a:t>
            </a:r>
            <a:r>
              <a:rPr lang="en-US" altLang="en-US" b="1" dirty="0">
                <a:solidFill>
                  <a:srgbClr val="E47588"/>
                </a:solidFill>
                <a:latin typeface="Gill Sans MT" panose="020B0502020104020203" pitchFamily="34" charset="0"/>
                <a:cs typeface="Times New Roman" pitchFamily="18" charset="0"/>
              </a:rPr>
              <a:t>10</a:t>
            </a:r>
            <a:r>
              <a:rPr lang="en-US" altLang="en-US" b="1" baseline="30000" dirty="0">
                <a:solidFill>
                  <a:srgbClr val="E47588"/>
                </a:solidFill>
                <a:latin typeface="Gill Sans MT" panose="020B0502020104020203" pitchFamily="34" charset="0"/>
                <a:cs typeface="Times New Roman" pitchFamily="18" charset="0"/>
              </a:rPr>
              <a:t>–34</a:t>
            </a:r>
            <a:r>
              <a:rPr lang="en-US" altLang="en-US" b="1" dirty="0">
                <a:solidFill>
                  <a:srgbClr val="E47588"/>
                </a:solidFill>
                <a:latin typeface="Gill Sans MT" panose="020B0502020104020203" pitchFamily="34" charset="0"/>
                <a:cs typeface="Times New Roman" pitchFamily="18" charset="0"/>
              </a:rPr>
              <a:t> J∙s</a:t>
            </a: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 idea that energy is quantized rather than continuous is like walking up a staircase or playing the piano. You cannot step or play anywhere (continuous), you can only step on a stair or play on a key (quantized).</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E3C3C93-5C1C-46BD-BA11-957D0EFACB6E}"/>
                  </a:ext>
                </a:extLst>
              </p:cNvPr>
              <p:cNvSpPr txBox="1"/>
              <p:nvPr/>
            </p:nvSpPr>
            <p:spPr>
              <a:xfrm>
                <a:off x="2066925" y="3924057"/>
                <a:ext cx="78226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E47588"/>
                          </a:solidFill>
                          <a:latin typeface="Cambria Math" panose="02040503050406030204" pitchFamily="18" charset="0"/>
                        </a:rPr>
                        <m:t>𝑬</m:t>
                      </m:r>
                      <m:r>
                        <a:rPr lang="en-US" b="1" i="1" smtClean="0">
                          <a:solidFill>
                            <a:srgbClr val="E47588"/>
                          </a:solidFill>
                          <a:latin typeface="Cambria Math" panose="02040503050406030204" pitchFamily="18" charset="0"/>
                        </a:rPr>
                        <m:t>=</m:t>
                      </m:r>
                      <m:r>
                        <a:rPr lang="en-US" b="1" i="1" smtClean="0">
                          <a:solidFill>
                            <a:srgbClr val="E47588"/>
                          </a:solidFill>
                          <a:latin typeface="Cambria Math" panose="02040503050406030204" pitchFamily="18" charset="0"/>
                        </a:rPr>
                        <m:t>𝒉</m:t>
                      </m:r>
                      <m:r>
                        <a:rPr lang="en-US" b="1" i="1" smtClean="0">
                          <a:solidFill>
                            <a:srgbClr val="E47588"/>
                          </a:solidFill>
                          <a:latin typeface="Cambria Math" panose="02040503050406030204" pitchFamily="18" charset="0"/>
                          <a:ea typeface="Cambria Math" panose="02040503050406030204" pitchFamily="18" charset="0"/>
                        </a:rPr>
                        <m:t>𝝂</m:t>
                      </m:r>
                    </m:oMath>
                  </m:oMathPara>
                </a14:m>
                <a:endParaRPr lang="en-US" b="1" dirty="0">
                  <a:solidFill>
                    <a:srgbClr val="E47588"/>
                  </a:solidFill>
                </a:endParaRPr>
              </a:p>
            </p:txBody>
          </p:sp>
        </mc:Choice>
        <mc:Fallback xmlns="">
          <p:sp>
            <p:nvSpPr>
              <p:cNvPr id="7" name="TextBox 6">
                <a:extLst>
                  <a:ext uri="{FF2B5EF4-FFF2-40B4-BE49-F238E27FC236}">
                    <a16:creationId xmlns:a16="http://schemas.microsoft.com/office/drawing/2014/main" id="{6E3C3C93-5C1C-46BD-BA11-957D0EFACB6E}"/>
                  </a:ext>
                </a:extLst>
              </p:cNvPr>
              <p:cNvSpPr txBox="1">
                <a:spLocks noRot="1" noChangeAspect="1" noMove="1" noResize="1" noEditPoints="1" noAdjustHandles="1" noChangeArrowheads="1" noChangeShapeType="1" noTextEdit="1"/>
              </p:cNvSpPr>
              <p:nvPr/>
            </p:nvSpPr>
            <p:spPr>
              <a:xfrm>
                <a:off x="2066925" y="3924057"/>
                <a:ext cx="782265" cy="276999"/>
              </a:xfrm>
              <a:prstGeom prst="rect">
                <a:avLst/>
              </a:prstGeom>
              <a:blipFill>
                <a:blip r:embed="rId2"/>
                <a:stretch>
                  <a:fillRect l="-6250" t="-2222" r="-4688" b="-8889"/>
                </a:stretch>
              </a:blipFill>
            </p:spPr>
            <p:txBody>
              <a:bodyPr/>
              <a:lstStyle/>
              <a:p>
                <a:r>
                  <a:rPr lang="en-US">
                    <a:noFill/>
                  </a:rPr>
                  <a:t> </a:t>
                </a:r>
              </a:p>
            </p:txBody>
          </p:sp>
        </mc:Fallback>
      </mc:AlternateContent>
      <p:sp>
        <p:nvSpPr>
          <p:cNvPr id="10" name="Rectangle 2">
            <a:extLst>
              <a:ext uri="{FF2B5EF4-FFF2-40B4-BE49-F238E27FC236}">
                <a16:creationId xmlns:a16="http://schemas.microsoft.com/office/drawing/2014/main" id="{6222A9A0-4E7A-4469-89EC-1E10106DE61E}"/>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Quantization of Energy</a:t>
            </a:r>
          </a:p>
        </p:txBody>
      </p:sp>
      <p:sp>
        <p:nvSpPr>
          <p:cNvPr id="11" name="TextBox 4">
            <a:extLst>
              <a:ext uri="{FF2B5EF4-FFF2-40B4-BE49-F238E27FC236}">
                <a16:creationId xmlns:a16="http://schemas.microsoft.com/office/drawing/2014/main" id="{1429F556-3C83-436B-8D06-49F61F8E2463}"/>
              </a:ext>
            </a:extLst>
          </p:cNvPr>
          <p:cNvSpPr txBox="1">
            <a:spLocks noChangeArrowheads="1"/>
          </p:cNvSpPr>
          <p:nvPr/>
        </p:nvSpPr>
        <p:spPr bwMode="auto">
          <a:xfrm>
            <a:off x="-10908" y="963456"/>
            <a:ext cx="9112619" cy="1200329"/>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When a solid is heated, it emits electromagnetic radiation, known as </a:t>
            </a:r>
            <a:r>
              <a:rPr lang="en-US" altLang="en-US" b="1" dirty="0">
                <a:solidFill>
                  <a:srgbClr val="E47588"/>
                </a:solidFill>
                <a:latin typeface="Gill Sans MT" panose="020B0502020104020203" pitchFamily="34" charset="0"/>
                <a:cs typeface="Times New Roman" pitchFamily="18" charset="0"/>
              </a:rPr>
              <a:t>blackbody</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radiation</a:t>
            </a:r>
            <a:r>
              <a:rPr lang="en-US" altLang="en-US" dirty="0">
                <a:solidFill>
                  <a:schemeClr val="tx1">
                    <a:lumMod val="75000"/>
                    <a:lumOff val="25000"/>
                  </a:schemeClr>
                </a:solidFill>
                <a:latin typeface="Gill Sans MT" panose="020B0502020104020203" pitchFamily="34" charset="0"/>
                <a:cs typeface="Times New Roman" pitchFamily="18" charset="0"/>
              </a:rPr>
              <a:t>,</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dirty="0">
                <a:solidFill>
                  <a:schemeClr val="tx1">
                    <a:lumMod val="75000"/>
                    <a:lumOff val="25000"/>
                  </a:schemeClr>
                </a:solidFill>
                <a:latin typeface="Gill Sans MT" panose="020B0502020104020203" pitchFamily="34" charset="0"/>
                <a:cs typeface="Times New Roman" pitchFamily="18" charset="0"/>
              </a:rPr>
              <a:t>over a wide range of wavelengths. The amount of energy given off at a certain temperature depends on the wavelength. Classical physics assumed that radiant energy was continuous; that is, could be emitted or absorbed in any amount.</a:t>
            </a:r>
          </a:p>
        </p:txBody>
      </p:sp>
      <p:sp>
        <p:nvSpPr>
          <p:cNvPr id="13" name="Rectangle 12">
            <a:extLst>
              <a:ext uri="{FF2B5EF4-FFF2-40B4-BE49-F238E27FC236}">
                <a16:creationId xmlns:a16="http://schemas.microsoft.com/office/drawing/2014/main" id="{5BB6A22A-60EF-45E4-9A7E-3EC234D9175D}"/>
              </a:ext>
            </a:extLst>
          </p:cNvPr>
          <p:cNvSpPr/>
          <p:nvPr/>
        </p:nvSpPr>
        <p:spPr>
          <a:xfrm>
            <a:off x="-10908" y="2361677"/>
            <a:ext cx="9144000" cy="923330"/>
          </a:xfrm>
          <a:prstGeom prst="rect">
            <a:avLst/>
          </a:prstGeom>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Max Planck suggested that radiant energy is only emitted or absorbed in discrete quantities, like small packages or bundles. A </a:t>
            </a:r>
            <a:r>
              <a:rPr lang="en-US" altLang="en-US" b="1" dirty="0">
                <a:solidFill>
                  <a:srgbClr val="E47588"/>
                </a:solidFill>
                <a:latin typeface="Gill Sans MT" panose="020B0502020104020203" pitchFamily="34" charset="0"/>
                <a:cs typeface="Times New Roman" pitchFamily="18" charset="0"/>
              </a:rPr>
              <a:t>quantum</a:t>
            </a:r>
            <a:r>
              <a:rPr lang="en-US" altLang="en-US" dirty="0">
                <a:solidFill>
                  <a:schemeClr val="tx1">
                    <a:lumMod val="75000"/>
                    <a:lumOff val="25000"/>
                  </a:schemeClr>
                </a:solidFill>
                <a:latin typeface="Gill Sans MT" panose="020B0502020104020203" pitchFamily="34" charset="0"/>
                <a:cs typeface="Times New Roman" pitchFamily="18" charset="0"/>
              </a:rPr>
              <a:t> of energy is the smallest quantity of energy that can be emitted (or absorbed).</a:t>
            </a:r>
          </a:p>
        </p:txBody>
      </p:sp>
      <p:sp>
        <p:nvSpPr>
          <p:cNvPr id="14" name="TextBox 4">
            <a:extLst>
              <a:ext uri="{FF2B5EF4-FFF2-40B4-BE49-F238E27FC236}">
                <a16:creationId xmlns:a16="http://schemas.microsoft.com/office/drawing/2014/main" id="{EA70A56E-3974-4881-A6F7-ED9C63B4287A}"/>
              </a:ext>
            </a:extLst>
          </p:cNvPr>
          <p:cNvSpPr txBox="1">
            <a:spLocks noChangeArrowheads="1"/>
          </p:cNvSpPr>
          <p:nvPr/>
        </p:nvSpPr>
        <p:spPr bwMode="auto">
          <a:xfrm>
            <a:off x="-1" y="5376065"/>
            <a:ext cx="9098281" cy="923330"/>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Einstein proposed that the beam of light is really a stream of particles. These “</a:t>
            </a:r>
            <a:r>
              <a:rPr lang="en-US" altLang="en-US" u="sng" dirty="0">
                <a:solidFill>
                  <a:schemeClr val="tx1">
                    <a:lumMod val="75000"/>
                    <a:lumOff val="25000"/>
                  </a:schemeClr>
                </a:solidFill>
                <a:latin typeface="Gill Sans MT" panose="020B0502020104020203" pitchFamily="34" charset="0"/>
                <a:cs typeface="Times New Roman" pitchFamily="18" charset="0"/>
              </a:rPr>
              <a:t>particles</a:t>
            </a:r>
            <a:r>
              <a:rPr lang="en-US" altLang="en-US" dirty="0">
                <a:solidFill>
                  <a:schemeClr val="tx1">
                    <a:lumMod val="75000"/>
                    <a:lumOff val="25000"/>
                  </a:schemeClr>
                </a:solidFill>
                <a:latin typeface="Gill Sans MT" panose="020B0502020104020203" pitchFamily="34" charset="0"/>
                <a:cs typeface="Times New Roman" pitchFamily="18" charset="0"/>
              </a:rPr>
              <a:t>” of light are now called </a:t>
            </a:r>
            <a:r>
              <a:rPr lang="en-US" altLang="en-US" b="1" dirty="0">
                <a:solidFill>
                  <a:srgbClr val="E47588"/>
                </a:solidFill>
                <a:latin typeface="Gill Sans MT" panose="020B0502020104020203" pitchFamily="34" charset="0"/>
                <a:cs typeface="Times New Roman" pitchFamily="18" charset="0"/>
              </a:rPr>
              <a:t>photons</a:t>
            </a:r>
            <a:r>
              <a:rPr lang="en-US" altLang="en-US" dirty="0">
                <a:solidFill>
                  <a:schemeClr val="tx1">
                    <a:lumMod val="75000"/>
                    <a:lumOff val="25000"/>
                  </a:schemeClr>
                </a:solidFill>
                <a:latin typeface="Gill Sans MT" panose="020B0502020104020203" pitchFamily="34" charset="0"/>
                <a:cs typeface="Times New Roman" pitchFamily="18" charset="0"/>
              </a:rPr>
              <a:t>.</a:t>
            </a: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996A3CE-AABB-4A79-B846-23B43A00489D}"/>
                  </a:ext>
                </a:extLst>
              </p:cNvPr>
              <p:cNvSpPr txBox="1"/>
              <p:nvPr/>
            </p:nvSpPr>
            <p:spPr>
              <a:xfrm>
                <a:off x="281747" y="6268879"/>
                <a:ext cx="7486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E47588"/>
                          </a:solidFill>
                          <a:latin typeface="Cambria Math" panose="02040503050406030204" pitchFamily="18" charset="0"/>
                        </a:rPr>
                        <m:t>𝒄</m:t>
                      </m:r>
                      <m:r>
                        <a:rPr lang="en-US" b="1" i="1" smtClean="0">
                          <a:solidFill>
                            <a:srgbClr val="E47588"/>
                          </a:solidFill>
                          <a:latin typeface="Cambria Math" panose="02040503050406030204" pitchFamily="18" charset="0"/>
                        </a:rPr>
                        <m:t>=</m:t>
                      </m:r>
                      <m:r>
                        <a:rPr lang="en-US" b="1" i="1" smtClean="0">
                          <a:solidFill>
                            <a:srgbClr val="E47588"/>
                          </a:solidFill>
                          <a:latin typeface="Cambria Math" panose="02040503050406030204" pitchFamily="18" charset="0"/>
                          <a:ea typeface="Cambria Math" panose="02040503050406030204" pitchFamily="18" charset="0"/>
                        </a:rPr>
                        <m:t>𝝀𝝂</m:t>
                      </m:r>
                    </m:oMath>
                  </m:oMathPara>
                </a14:m>
                <a:endParaRPr lang="en-US" b="1" dirty="0">
                  <a:solidFill>
                    <a:srgbClr val="E47588"/>
                  </a:solidFill>
                </a:endParaRPr>
              </a:p>
            </p:txBody>
          </p:sp>
        </mc:Choice>
        <mc:Fallback xmlns="">
          <p:sp>
            <p:nvSpPr>
              <p:cNvPr id="15" name="TextBox 14">
                <a:extLst>
                  <a:ext uri="{FF2B5EF4-FFF2-40B4-BE49-F238E27FC236}">
                    <a16:creationId xmlns:a16="http://schemas.microsoft.com/office/drawing/2014/main" id="{5996A3CE-AABB-4A79-B846-23B43A00489D}"/>
                  </a:ext>
                </a:extLst>
              </p:cNvPr>
              <p:cNvSpPr txBox="1">
                <a:spLocks noRot="1" noChangeAspect="1" noMove="1" noResize="1" noEditPoints="1" noAdjustHandles="1" noChangeArrowheads="1" noChangeShapeType="1" noTextEdit="1"/>
              </p:cNvSpPr>
              <p:nvPr/>
            </p:nvSpPr>
            <p:spPr>
              <a:xfrm>
                <a:off x="281747" y="6268879"/>
                <a:ext cx="748602" cy="276999"/>
              </a:xfrm>
              <a:prstGeom prst="rect">
                <a:avLst/>
              </a:prstGeom>
              <a:blipFill>
                <a:blip r:embed="rId3"/>
                <a:stretch>
                  <a:fillRect l="-3252" r="-6504"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9E3AA39-3ED5-4949-8F36-FAAC48BC8BF8}"/>
                  </a:ext>
                </a:extLst>
              </p:cNvPr>
              <p:cNvSpPr txBox="1"/>
              <p:nvPr/>
            </p:nvSpPr>
            <p:spPr>
              <a:xfrm>
                <a:off x="2712397" y="6271082"/>
                <a:ext cx="78226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E47588"/>
                          </a:solidFill>
                          <a:latin typeface="Cambria Math" panose="02040503050406030204" pitchFamily="18" charset="0"/>
                        </a:rPr>
                        <m:t>𝑬</m:t>
                      </m:r>
                      <m:r>
                        <a:rPr lang="en-US" b="1" i="1" smtClean="0">
                          <a:solidFill>
                            <a:srgbClr val="E47588"/>
                          </a:solidFill>
                          <a:latin typeface="Cambria Math" panose="02040503050406030204" pitchFamily="18" charset="0"/>
                        </a:rPr>
                        <m:t>=</m:t>
                      </m:r>
                      <m:r>
                        <a:rPr lang="en-US" b="1" i="1" smtClean="0">
                          <a:solidFill>
                            <a:srgbClr val="E47588"/>
                          </a:solidFill>
                          <a:latin typeface="Cambria Math" panose="02040503050406030204" pitchFamily="18" charset="0"/>
                        </a:rPr>
                        <m:t>𝒉</m:t>
                      </m:r>
                      <m:r>
                        <a:rPr lang="en-US" b="1" i="1" smtClean="0">
                          <a:solidFill>
                            <a:srgbClr val="E47588"/>
                          </a:solidFill>
                          <a:latin typeface="Cambria Math" panose="02040503050406030204" pitchFamily="18" charset="0"/>
                          <a:ea typeface="Cambria Math" panose="02040503050406030204" pitchFamily="18" charset="0"/>
                        </a:rPr>
                        <m:t>𝝂</m:t>
                      </m:r>
                    </m:oMath>
                  </m:oMathPara>
                </a14:m>
                <a:endParaRPr lang="en-US" b="1" dirty="0">
                  <a:solidFill>
                    <a:srgbClr val="E47588"/>
                  </a:solidFill>
                </a:endParaRPr>
              </a:p>
            </p:txBody>
          </p:sp>
        </mc:Choice>
        <mc:Fallback xmlns="">
          <p:sp>
            <p:nvSpPr>
              <p:cNvPr id="16" name="TextBox 15">
                <a:extLst>
                  <a:ext uri="{FF2B5EF4-FFF2-40B4-BE49-F238E27FC236}">
                    <a16:creationId xmlns:a16="http://schemas.microsoft.com/office/drawing/2014/main" id="{B9E3AA39-3ED5-4949-8F36-FAAC48BC8BF8}"/>
                  </a:ext>
                </a:extLst>
              </p:cNvPr>
              <p:cNvSpPr txBox="1">
                <a:spLocks noRot="1" noChangeAspect="1" noMove="1" noResize="1" noEditPoints="1" noAdjustHandles="1" noChangeArrowheads="1" noChangeShapeType="1" noTextEdit="1"/>
              </p:cNvSpPr>
              <p:nvPr/>
            </p:nvSpPr>
            <p:spPr>
              <a:xfrm>
                <a:off x="2712397" y="6271082"/>
                <a:ext cx="782265" cy="276999"/>
              </a:xfrm>
              <a:prstGeom prst="rect">
                <a:avLst/>
              </a:prstGeom>
              <a:blipFill>
                <a:blip r:embed="rId4"/>
                <a:stretch>
                  <a:fillRect l="-7031" t="-2222" r="-4688"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62F063F-9688-46F7-98BF-166F945CB659}"/>
                  </a:ext>
                </a:extLst>
              </p:cNvPr>
              <p:cNvSpPr txBox="1"/>
              <p:nvPr/>
            </p:nvSpPr>
            <p:spPr>
              <a:xfrm>
                <a:off x="3942010" y="6141596"/>
                <a:ext cx="767839" cy="5261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E47588"/>
                          </a:solidFill>
                          <a:latin typeface="Cambria Math" panose="02040503050406030204" pitchFamily="18" charset="0"/>
                        </a:rPr>
                        <m:t>𝑬</m:t>
                      </m:r>
                      <m:r>
                        <a:rPr lang="en-US" b="1" i="1" smtClean="0">
                          <a:solidFill>
                            <a:srgbClr val="E47588"/>
                          </a:solidFill>
                          <a:latin typeface="Cambria Math" panose="02040503050406030204" pitchFamily="18" charset="0"/>
                        </a:rPr>
                        <m:t>=</m:t>
                      </m:r>
                      <m:f>
                        <m:fPr>
                          <m:ctrlPr>
                            <a:rPr lang="en-US" b="1" i="1" smtClean="0">
                              <a:solidFill>
                                <a:srgbClr val="E47588"/>
                              </a:solidFill>
                              <a:latin typeface="Cambria Math" panose="02040503050406030204" pitchFamily="18" charset="0"/>
                            </a:rPr>
                          </m:ctrlPr>
                        </m:fPr>
                        <m:num>
                          <m:r>
                            <a:rPr lang="en-US" b="1" i="1" smtClean="0">
                              <a:solidFill>
                                <a:srgbClr val="E47588"/>
                              </a:solidFill>
                              <a:latin typeface="Cambria Math" panose="02040503050406030204" pitchFamily="18" charset="0"/>
                            </a:rPr>
                            <m:t>𝒉𝒄</m:t>
                          </m:r>
                        </m:num>
                        <m:den>
                          <m:r>
                            <a:rPr lang="en-US" b="1" i="1" smtClean="0">
                              <a:solidFill>
                                <a:srgbClr val="E47588"/>
                              </a:solidFill>
                              <a:latin typeface="Cambria Math" panose="02040503050406030204" pitchFamily="18" charset="0"/>
                              <a:ea typeface="Cambria Math" panose="02040503050406030204" pitchFamily="18" charset="0"/>
                            </a:rPr>
                            <m:t>𝝀</m:t>
                          </m:r>
                        </m:den>
                      </m:f>
                    </m:oMath>
                  </m:oMathPara>
                </a14:m>
                <a:endParaRPr lang="en-US" b="1" dirty="0">
                  <a:solidFill>
                    <a:srgbClr val="E47588"/>
                  </a:solidFill>
                </a:endParaRPr>
              </a:p>
            </p:txBody>
          </p:sp>
        </mc:Choice>
        <mc:Fallback xmlns="">
          <p:sp>
            <p:nvSpPr>
              <p:cNvPr id="17" name="TextBox 16">
                <a:extLst>
                  <a:ext uri="{FF2B5EF4-FFF2-40B4-BE49-F238E27FC236}">
                    <a16:creationId xmlns:a16="http://schemas.microsoft.com/office/drawing/2014/main" id="{C62F063F-9688-46F7-98BF-166F945CB659}"/>
                  </a:ext>
                </a:extLst>
              </p:cNvPr>
              <p:cNvSpPr txBox="1">
                <a:spLocks noRot="1" noChangeAspect="1" noMove="1" noResize="1" noEditPoints="1" noAdjustHandles="1" noChangeArrowheads="1" noChangeShapeType="1" noTextEdit="1"/>
              </p:cNvSpPr>
              <p:nvPr/>
            </p:nvSpPr>
            <p:spPr>
              <a:xfrm>
                <a:off x="3942010" y="6141596"/>
                <a:ext cx="767839" cy="52610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F07EFC8-61C4-40F8-9033-08E0C78FAE8F}"/>
                  </a:ext>
                </a:extLst>
              </p:cNvPr>
              <p:cNvSpPr txBox="1"/>
              <p:nvPr/>
            </p:nvSpPr>
            <p:spPr>
              <a:xfrm>
                <a:off x="1540972" y="6167896"/>
                <a:ext cx="615553" cy="4783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E47588"/>
                          </a:solidFill>
                          <a:latin typeface="Cambria Math" panose="02040503050406030204" pitchFamily="18" charset="0"/>
                          <a:ea typeface="Cambria Math" panose="02040503050406030204" pitchFamily="18" charset="0"/>
                        </a:rPr>
                        <m:t>𝝂</m:t>
                      </m:r>
                      <m:r>
                        <a:rPr lang="en-US" b="1" i="1" smtClean="0">
                          <a:solidFill>
                            <a:srgbClr val="E47588"/>
                          </a:solidFill>
                          <a:latin typeface="Cambria Math" panose="02040503050406030204" pitchFamily="18" charset="0"/>
                        </a:rPr>
                        <m:t>=</m:t>
                      </m:r>
                      <m:f>
                        <m:fPr>
                          <m:ctrlPr>
                            <a:rPr lang="en-US" b="1" i="1" smtClean="0">
                              <a:solidFill>
                                <a:srgbClr val="E47588"/>
                              </a:solidFill>
                              <a:latin typeface="Cambria Math" panose="02040503050406030204" pitchFamily="18" charset="0"/>
                            </a:rPr>
                          </m:ctrlPr>
                        </m:fPr>
                        <m:num>
                          <m:r>
                            <a:rPr lang="en-US" b="1" i="1" smtClean="0">
                              <a:solidFill>
                                <a:srgbClr val="E47588"/>
                              </a:solidFill>
                              <a:latin typeface="Cambria Math" panose="02040503050406030204" pitchFamily="18" charset="0"/>
                            </a:rPr>
                            <m:t>𝒄</m:t>
                          </m:r>
                        </m:num>
                        <m:den>
                          <m:r>
                            <a:rPr lang="en-US" b="1" i="1" smtClean="0">
                              <a:solidFill>
                                <a:srgbClr val="E47588"/>
                              </a:solidFill>
                              <a:latin typeface="Cambria Math" panose="02040503050406030204" pitchFamily="18" charset="0"/>
                              <a:ea typeface="Cambria Math" panose="02040503050406030204" pitchFamily="18" charset="0"/>
                            </a:rPr>
                            <m:t>𝝀</m:t>
                          </m:r>
                        </m:den>
                      </m:f>
                    </m:oMath>
                  </m:oMathPara>
                </a14:m>
                <a:endParaRPr lang="en-US" b="1" dirty="0">
                  <a:solidFill>
                    <a:srgbClr val="E47588"/>
                  </a:solidFill>
                </a:endParaRPr>
              </a:p>
            </p:txBody>
          </p:sp>
        </mc:Choice>
        <mc:Fallback xmlns="">
          <p:sp>
            <p:nvSpPr>
              <p:cNvPr id="18" name="TextBox 17">
                <a:extLst>
                  <a:ext uri="{FF2B5EF4-FFF2-40B4-BE49-F238E27FC236}">
                    <a16:creationId xmlns:a16="http://schemas.microsoft.com/office/drawing/2014/main" id="{CF07EFC8-61C4-40F8-9033-08E0C78FAE8F}"/>
                  </a:ext>
                </a:extLst>
              </p:cNvPr>
              <p:cNvSpPr txBox="1">
                <a:spLocks noRot="1" noChangeAspect="1" noMove="1" noResize="1" noEditPoints="1" noAdjustHandles="1" noChangeArrowheads="1" noChangeShapeType="1" noTextEdit="1"/>
              </p:cNvSpPr>
              <p:nvPr/>
            </p:nvSpPr>
            <p:spPr>
              <a:xfrm>
                <a:off x="1540972" y="6167896"/>
                <a:ext cx="615553" cy="478336"/>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2449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1" grpId="0"/>
      <p:bldP spid="13" grpId="0"/>
      <p:bldP spid="14" grpId="0"/>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12</a:t>
            </a:fld>
            <a:endParaRPr lang="en-US" dirty="0">
              <a:solidFill>
                <a:schemeClr val="bg1"/>
              </a:solidFill>
            </a:endParaRPr>
          </a:p>
        </p:txBody>
      </p:sp>
      <p:sp>
        <p:nvSpPr>
          <p:cNvPr id="8" name="TextBox 4">
            <a:extLst>
              <a:ext uri="{FF2B5EF4-FFF2-40B4-BE49-F238E27FC236}">
                <a16:creationId xmlns:a16="http://schemas.microsoft.com/office/drawing/2014/main" id="{FDA63149-D8D4-4E1B-8C1D-2DCF929106D3}"/>
              </a:ext>
            </a:extLst>
          </p:cNvPr>
          <p:cNvSpPr txBox="1">
            <a:spLocks noChangeArrowheads="1"/>
          </p:cNvSpPr>
          <p:nvPr/>
        </p:nvSpPr>
        <p:spPr bwMode="auto">
          <a:xfrm>
            <a:off x="-2086" y="851600"/>
            <a:ext cx="9144000" cy="704873"/>
          </a:xfrm>
          <a:prstGeom prst="rect">
            <a:avLst/>
          </a:prstGeom>
          <a:noFill/>
          <a:ln w="9525">
            <a:noFill/>
            <a:miter lim="800000"/>
            <a:headEnd/>
            <a:tailEnd/>
          </a:ln>
        </p:spPr>
        <p:txBody>
          <a:bodyPr wrap="square">
            <a:spAutoFit/>
          </a:bodyPr>
          <a:lstStyle/>
          <a:p>
            <a:pPr eaLnBrk="0" hangingPunct="0">
              <a:lnSpc>
                <a:spcPct val="115000"/>
              </a:lnSpc>
              <a:spcAft>
                <a:spcPts val="1000"/>
              </a:spcAft>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Calculate the energy (in joules) of (a) a photon with a wavelength of 501 nm and (b) a photon with a wavelength of 50.1 nm. </a:t>
            </a:r>
          </a:p>
        </p:txBody>
      </p:sp>
      <p:sp>
        <p:nvSpPr>
          <p:cNvPr id="9" name="Rectangle 2">
            <a:extLst>
              <a:ext uri="{FF2B5EF4-FFF2-40B4-BE49-F238E27FC236}">
                <a16:creationId xmlns:a16="http://schemas.microsoft.com/office/drawing/2014/main" id="{5DB63C2A-E25C-455A-A6A9-B3FF1E4CA9C9}"/>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Practice</a:t>
            </a:r>
          </a:p>
        </p:txBody>
      </p:sp>
      <p:sp>
        <p:nvSpPr>
          <p:cNvPr id="10" name="Content Placeholder 4">
            <a:extLst>
              <a:ext uri="{FF2B5EF4-FFF2-40B4-BE49-F238E27FC236}">
                <a16:creationId xmlns:a16="http://schemas.microsoft.com/office/drawing/2014/main" id="{47AF6788-8685-4032-9E0D-8A52DE0D53D7}"/>
              </a:ext>
            </a:extLst>
          </p:cNvPr>
          <p:cNvSpPr txBox="1">
            <a:spLocks/>
          </p:cNvSpPr>
          <p:nvPr/>
        </p:nvSpPr>
        <p:spPr>
          <a:xfrm>
            <a:off x="-2086" y="2683624"/>
            <a:ext cx="7767638" cy="365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Gill Sans MT" panose="020B0502020104020203" pitchFamily="34" charset="0"/>
              </a:rPr>
              <a:t>What is the energy of a photon at 379. nm?</a:t>
            </a:r>
          </a:p>
        </p:txBody>
      </p:sp>
      <p:sp>
        <p:nvSpPr>
          <p:cNvPr id="7" name="Rectangle 6">
            <a:extLst>
              <a:ext uri="{FF2B5EF4-FFF2-40B4-BE49-F238E27FC236}">
                <a16:creationId xmlns:a16="http://schemas.microsoft.com/office/drawing/2014/main" id="{3D69FAC9-1B60-443B-99E4-E2E6E8D54EBD}"/>
              </a:ext>
            </a:extLst>
          </p:cNvPr>
          <p:cNvSpPr/>
          <p:nvPr/>
        </p:nvSpPr>
        <p:spPr>
          <a:xfrm>
            <a:off x="-12561" y="3737572"/>
            <a:ext cx="9069885" cy="369332"/>
          </a:xfrm>
          <a:prstGeom prst="rect">
            <a:avLst/>
          </a:prstGeom>
        </p:spPr>
        <p:txBody>
          <a:bodyPr wrap="square">
            <a:spAutoFit/>
          </a:bodyPr>
          <a:lstStyle/>
          <a:p>
            <a:r>
              <a:rPr lang="en-US" dirty="0">
                <a:solidFill>
                  <a:schemeClr val="tx1">
                    <a:lumMod val="75000"/>
                    <a:lumOff val="25000"/>
                  </a:schemeClr>
                </a:solidFill>
                <a:latin typeface="Gill Sans MT" panose="020B0502020104020203" pitchFamily="34" charset="0"/>
              </a:rPr>
              <a:t>What is the energy of a photon of frequency 4.86 x 10</a:t>
            </a:r>
            <a:r>
              <a:rPr lang="en-US" baseline="30000" dirty="0">
                <a:solidFill>
                  <a:schemeClr val="tx1">
                    <a:lumMod val="75000"/>
                    <a:lumOff val="25000"/>
                  </a:schemeClr>
                </a:solidFill>
                <a:latin typeface="Gill Sans MT" panose="020B0502020104020203" pitchFamily="34" charset="0"/>
              </a:rPr>
              <a:t>11</a:t>
            </a:r>
            <a:r>
              <a:rPr lang="en-US" dirty="0">
                <a:solidFill>
                  <a:schemeClr val="tx1">
                    <a:lumMod val="75000"/>
                    <a:lumOff val="25000"/>
                  </a:schemeClr>
                </a:solidFill>
                <a:latin typeface="Gill Sans MT" panose="020B0502020104020203" pitchFamily="34" charset="0"/>
              </a:rPr>
              <a:t> s</a:t>
            </a:r>
            <a:r>
              <a:rPr lang="en-US" baseline="30000" dirty="0">
                <a:solidFill>
                  <a:schemeClr val="tx1">
                    <a:lumMod val="75000"/>
                    <a:lumOff val="25000"/>
                  </a:schemeClr>
                </a:solidFill>
                <a:latin typeface="Gill Sans MT" panose="020B0502020104020203" pitchFamily="34" charset="0"/>
              </a:rPr>
              <a:t>-1</a:t>
            </a:r>
            <a:r>
              <a:rPr lang="en-US" dirty="0">
                <a:solidFill>
                  <a:schemeClr val="tx1">
                    <a:lumMod val="75000"/>
                    <a:lumOff val="25000"/>
                  </a:schemeClr>
                </a:solidFill>
                <a:latin typeface="Gill Sans MT" panose="020B0502020104020203" pitchFamily="34" charset="0"/>
              </a:rPr>
              <a:t>?</a:t>
            </a:r>
          </a:p>
        </p:txBody>
      </p:sp>
      <p:sp>
        <p:nvSpPr>
          <p:cNvPr id="13" name="TPQuestion">
            <a:extLst>
              <a:ext uri="{FF2B5EF4-FFF2-40B4-BE49-F238E27FC236}">
                <a16:creationId xmlns:a16="http://schemas.microsoft.com/office/drawing/2014/main" id="{2E0DE3F2-397C-467E-8E4C-7E1FADD88CD2}"/>
              </a:ext>
            </a:extLst>
          </p:cNvPr>
          <p:cNvSpPr txBox="1">
            <a:spLocks/>
          </p:cNvSpPr>
          <p:nvPr/>
        </p:nvSpPr>
        <p:spPr>
          <a:xfrm>
            <a:off x="-2086" y="4711876"/>
            <a:ext cx="7767638" cy="3657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tx1">
                    <a:lumMod val="75000"/>
                    <a:lumOff val="25000"/>
                  </a:schemeClr>
                </a:solidFill>
                <a:latin typeface="Gill Sans MT" panose="020B0502020104020203" pitchFamily="34" charset="0"/>
              </a:rPr>
              <a:t>What is the frequency of light having an energy of 1.93 x 10</a:t>
            </a:r>
            <a:r>
              <a:rPr lang="en-US" sz="1800" baseline="30000" dirty="0">
                <a:solidFill>
                  <a:schemeClr val="tx1">
                    <a:lumMod val="75000"/>
                    <a:lumOff val="25000"/>
                  </a:schemeClr>
                </a:solidFill>
                <a:latin typeface="Gill Sans MT" panose="020B0502020104020203" pitchFamily="34" charset="0"/>
              </a:rPr>
              <a:t>–17</a:t>
            </a:r>
            <a:r>
              <a:rPr lang="en-US" sz="1800" dirty="0">
                <a:solidFill>
                  <a:schemeClr val="tx1">
                    <a:lumMod val="75000"/>
                    <a:lumOff val="25000"/>
                  </a:schemeClr>
                </a:solidFill>
                <a:latin typeface="Gill Sans MT" panose="020B0502020104020203" pitchFamily="34" charset="0"/>
              </a:rPr>
              <a:t> J</a:t>
            </a:r>
          </a:p>
        </p:txBody>
      </p:sp>
      <p:sp>
        <p:nvSpPr>
          <p:cNvPr id="14" name="TPQuestion">
            <a:extLst>
              <a:ext uri="{FF2B5EF4-FFF2-40B4-BE49-F238E27FC236}">
                <a16:creationId xmlns:a16="http://schemas.microsoft.com/office/drawing/2014/main" id="{A7DAFFF6-C145-4F4D-B04B-8BE65A1ECAC5}"/>
              </a:ext>
            </a:extLst>
          </p:cNvPr>
          <p:cNvSpPr txBox="1">
            <a:spLocks/>
          </p:cNvSpPr>
          <p:nvPr/>
        </p:nvSpPr>
        <p:spPr>
          <a:xfrm>
            <a:off x="10474" y="5787331"/>
            <a:ext cx="7767638" cy="3657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1800">
                <a:solidFill>
                  <a:schemeClr val="tx1">
                    <a:lumMod val="75000"/>
                    <a:lumOff val="25000"/>
                  </a:schemeClr>
                </a:solidFill>
                <a:latin typeface="Gill Sans MT" panose="020B0502020104020203" pitchFamily="34" charset="0"/>
              </a:rPr>
              <a:t>The nitrogen laser emits light at 337.1 nm.  What is the energy of this light?</a:t>
            </a:r>
            <a:endParaRPr lang="en-US" sz="1800" dirty="0">
              <a:solidFill>
                <a:schemeClr val="tx1">
                  <a:lumMod val="75000"/>
                  <a:lumOff val="25000"/>
                </a:schemeClr>
              </a:solidFill>
              <a:latin typeface="Gill Sans MT" panose="020B0502020104020203"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5CB0136-026A-4FA5-BD20-EDE5004A36AD}"/>
                  </a:ext>
                </a:extLst>
              </p:cNvPr>
              <p:cNvSpPr txBox="1"/>
              <p:nvPr/>
            </p:nvSpPr>
            <p:spPr>
              <a:xfrm>
                <a:off x="459264" y="1563643"/>
                <a:ext cx="939296" cy="398955"/>
              </a:xfrm>
              <a:prstGeom prst="rect">
                <a:avLst/>
              </a:prstGeom>
              <a:noFill/>
            </p:spPr>
            <p:txBody>
              <a:bodyPr wrap="none" lIns="0" tIns="0" rIns="0" bIns="0" rtlCol="0">
                <a:spAutoFit/>
              </a:bodyPr>
              <a:lstStyle/>
              <a:p>
                <a14:m>
                  <m:oMath xmlns:m="http://schemas.openxmlformats.org/officeDocument/2006/math">
                    <m:r>
                      <a:rPr lang="en-US" b="0" i="1" smtClean="0">
                        <a:solidFill>
                          <a:srgbClr val="E47588"/>
                        </a:solidFill>
                        <a:latin typeface="Cambria Math" panose="02040503050406030204" pitchFamily="18" charset="0"/>
                      </a:rPr>
                      <m:t>𝐸</m:t>
                    </m:r>
                    <m:r>
                      <a:rPr lang="en-US" b="0" i="1" smtClean="0">
                        <a:solidFill>
                          <a:srgbClr val="E47588"/>
                        </a:solidFill>
                        <a:latin typeface="Cambria Math" panose="02040503050406030204" pitchFamily="18" charset="0"/>
                      </a:rPr>
                      <m:t>=</m:t>
                    </m:r>
                    <m:f>
                      <m:fPr>
                        <m:ctrlPr>
                          <a:rPr lang="en-US" i="1" smtClean="0">
                            <a:solidFill>
                              <a:srgbClr val="E47588"/>
                            </a:solidFill>
                            <a:latin typeface="Cambria Math" panose="02040503050406030204" pitchFamily="18" charset="0"/>
                          </a:rPr>
                        </m:ctrlPr>
                      </m:fPr>
                      <m:num>
                        <m:r>
                          <a:rPr lang="en-US" b="0" i="1" smtClean="0">
                            <a:solidFill>
                              <a:srgbClr val="E47588"/>
                            </a:solidFill>
                            <a:latin typeface="Cambria Math" panose="02040503050406030204" pitchFamily="18" charset="0"/>
                          </a:rPr>
                          <m:t>h𝑐</m:t>
                        </m:r>
                      </m:num>
                      <m:den>
                        <m:r>
                          <a:rPr lang="en-US" b="0" i="1" smtClean="0">
                            <a:solidFill>
                              <a:srgbClr val="E47588"/>
                            </a:solidFill>
                            <a:latin typeface="Cambria Math" panose="02040503050406030204" pitchFamily="18" charset="0"/>
                            <a:ea typeface="Cambria Math" panose="02040503050406030204" pitchFamily="18" charset="0"/>
                          </a:rPr>
                          <m:t>𝜆</m:t>
                        </m:r>
                      </m:den>
                    </m:f>
                    <m:r>
                      <a:rPr lang="en-US" b="0" i="1" smtClean="0">
                        <a:solidFill>
                          <a:srgbClr val="E47588"/>
                        </a:solidFill>
                        <a:latin typeface="Cambria Math" panose="02040503050406030204" pitchFamily="18" charset="0"/>
                      </a:rPr>
                      <m:t>=</m:t>
                    </m:r>
                  </m:oMath>
                </a14:m>
                <a:r>
                  <a:rPr lang="en-US" dirty="0">
                    <a:solidFill>
                      <a:srgbClr val="E47588"/>
                    </a:solidFill>
                  </a:rPr>
                  <a:t> </a:t>
                </a:r>
              </a:p>
            </p:txBody>
          </p:sp>
        </mc:Choice>
        <mc:Fallback xmlns="">
          <p:sp>
            <p:nvSpPr>
              <p:cNvPr id="15" name="TextBox 14">
                <a:extLst>
                  <a:ext uri="{FF2B5EF4-FFF2-40B4-BE49-F238E27FC236}">
                    <a16:creationId xmlns:a16="http://schemas.microsoft.com/office/drawing/2014/main" id="{05CB0136-026A-4FA5-BD20-EDE5004A36AD}"/>
                  </a:ext>
                </a:extLst>
              </p:cNvPr>
              <p:cNvSpPr txBox="1">
                <a:spLocks noRot="1" noChangeAspect="1" noMove="1" noResize="1" noEditPoints="1" noAdjustHandles="1" noChangeArrowheads="1" noChangeShapeType="1" noTextEdit="1"/>
              </p:cNvSpPr>
              <p:nvPr/>
            </p:nvSpPr>
            <p:spPr>
              <a:xfrm>
                <a:off x="459264" y="1563643"/>
                <a:ext cx="939296" cy="398955"/>
              </a:xfrm>
              <a:prstGeom prst="rect">
                <a:avLst/>
              </a:prstGeom>
              <a:blipFill>
                <a:blip r:embed="rId2"/>
                <a:stretch>
                  <a:fillRect l="-8442" t="-1538"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8FAA671D-509E-4851-A4A1-DC65F3B4EDD9}"/>
                  </a:ext>
                </a:extLst>
              </p:cNvPr>
              <p:cNvSpPr/>
              <p:nvPr/>
            </p:nvSpPr>
            <p:spPr>
              <a:xfrm>
                <a:off x="1382833" y="1503663"/>
                <a:ext cx="3088731" cy="535981"/>
              </a:xfrm>
              <a:prstGeom prst="rect">
                <a:avLst/>
              </a:prstGeom>
            </p:spPr>
            <p:txBody>
              <a:bodyPr wrap="none">
                <a:spAutoFit/>
              </a:bodyPr>
              <a:lstStyle/>
              <a:p>
                <a14:m>
                  <m:oMath xmlns:m="http://schemas.openxmlformats.org/officeDocument/2006/math">
                    <m:f>
                      <m:fPr>
                        <m:ctrlPr>
                          <a:rPr lang="en-US" i="1" smtClean="0">
                            <a:solidFill>
                              <a:srgbClr val="E47588"/>
                            </a:solidFill>
                            <a:latin typeface="Cambria Math" panose="02040503050406030204" pitchFamily="18" charset="0"/>
                          </a:rPr>
                        </m:ctrlPr>
                      </m:fPr>
                      <m:num>
                        <m:d>
                          <m:dPr>
                            <m:ctrlPr>
                              <a:rPr lang="en-US" i="1">
                                <a:solidFill>
                                  <a:srgbClr val="E47588"/>
                                </a:solidFill>
                                <a:latin typeface="Cambria Math" panose="02040503050406030204" pitchFamily="18" charset="0"/>
                              </a:rPr>
                            </m:ctrlPr>
                          </m:dPr>
                          <m:e>
                            <m:sSup>
                              <m:sSupPr>
                                <m:ctrlPr>
                                  <a:rPr lang="en-US" i="1">
                                    <a:solidFill>
                                      <a:srgbClr val="E47588"/>
                                    </a:solidFill>
                                    <a:latin typeface="Cambria Math" panose="02040503050406030204" pitchFamily="18" charset="0"/>
                                  </a:rPr>
                                </m:ctrlPr>
                              </m:sSupPr>
                              <m:e>
                                <m:r>
                                  <a:rPr lang="en-US" b="0" i="1">
                                    <a:solidFill>
                                      <a:srgbClr val="E47588"/>
                                    </a:solidFill>
                                    <a:latin typeface="Cambria Math" panose="02040503050406030204" pitchFamily="18" charset="0"/>
                                  </a:rPr>
                                  <m:t>6.63 </m:t>
                                </m:r>
                                <m:r>
                                  <a:rPr lang="en-US" b="0" i="1">
                                    <a:solidFill>
                                      <a:srgbClr val="E47588"/>
                                    </a:solidFill>
                                    <a:latin typeface="Cambria Math" panose="02040503050406030204" pitchFamily="18" charset="0"/>
                                  </a:rPr>
                                  <m:t>𝑥</m:t>
                                </m:r>
                                <m:r>
                                  <a:rPr lang="en-US" b="0" i="1">
                                    <a:solidFill>
                                      <a:srgbClr val="E47588"/>
                                    </a:solidFill>
                                    <a:latin typeface="Cambria Math" panose="02040503050406030204" pitchFamily="18" charset="0"/>
                                  </a:rPr>
                                  <m:t> 10</m:t>
                                </m:r>
                              </m:e>
                              <m:sup>
                                <m:r>
                                  <a:rPr lang="en-US" b="0" i="1">
                                    <a:solidFill>
                                      <a:srgbClr val="E47588"/>
                                    </a:solidFill>
                                    <a:latin typeface="Cambria Math" panose="02040503050406030204" pitchFamily="18" charset="0"/>
                                  </a:rPr>
                                  <m:t>−34</m:t>
                                </m:r>
                              </m:sup>
                            </m:sSup>
                            <m:r>
                              <m:rPr>
                                <m:sty m:val="p"/>
                              </m:rPr>
                              <a:rPr lang="en-US" b="0" i="1">
                                <a:solidFill>
                                  <a:srgbClr val="E47588"/>
                                </a:solidFill>
                                <a:latin typeface="Cambria Math" panose="02040503050406030204" pitchFamily="18" charset="0"/>
                              </a:rPr>
                              <m:t>J</m:t>
                            </m:r>
                            <m:r>
                              <a:rPr lang="en-US" b="0" i="1">
                                <a:solidFill>
                                  <a:srgbClr val="E47588"/>
                                </a:solidFill>
                                <a:latin typeface="Cambria Math" panose="02040503050406030204" pitchFamily="18" charset="0"/>
                                <a:ea typeface="Cambria Math" panose="02040503050406030204" pitchFamily="18" charset="0"/>
                              </a:rPr>
                              <m:t>∙</m:t>
                            </m:r>
                            <m:r>
                              <m:rPr>
                                <m:sty m:val="p"/>
                              </m:rPr>
                              <a:rPr lang="en-US" b="0" i="1">
                                <a:solidFill>
                                  <a:srgbClr val="E47588"/>
                                </a:solidFill>
                                <a:latin typeface="Cambria Math" panose="02040503050406030204" pitchFamily="18" charset="0"/>
                                <a:ea typeface="Cambria Math" panose="02040503050406030204" pitchFamily="18" charset="0"/>
                              </a:rPr>
                              <m:t>s</m:t>
                            </m:r>
                          </m:e>
                        </m:d>
                        <m:d>
                          <m:dPr>
                            <m:ctrlPr>
                              <a:rPr lang="en-US" i="1">
                                <a:solidFill>
                                  <a:srgbClr val="E47588"/>
                                </a:solidFill>
                                <a:latin typeface="Cambria Math" panose="02040503050406030204" pitchFamily="18" charset="0"/>
                              </a:rPr>
                            </m:ctrlPr>
                          </m:dPr>
                          <m:e>
                            <m:sSup>
                              <m:sSupPr>
                                <m:ctrlPr>
                                  <a:rPr lang="en-US" i="1">
                                    <a:solidFill>
                                      <a:srgbClr val="E47588"/>
                                    </a:solidFill>
                                    <a:latin typeface="Cambria Math" panose="02040503050406030204" pitchFamily="18" charset="0"/>
                                  </a:rPr>
                                </m:ctrlPr>
                              </m:sSupPr>
                              <m:e>
                                <m:r>
                                  <a:rPr lang="en-US" b="0" i="1">
                                    <a:solidFill>
                                      <a:srgbClr val="E47588"/>
                                    </a:solidFill>
                                    <a:latin typeface="Cambria Math" panose="02040503050406030204" pitchFamily="18" charset="0"/>
                                  </a:rPr>
                                  <m:t>2.998 </m:t>
                                </m:r>
                                <m:r>
                                  <a:rPr lang="en-US" b="0" i="1">
                                    <a:solidFill>
                                      <a:srgbClr val="E47588"/>
                                    </a:solidFill>
                                    <a:latin typeface="Cambria Math" panose="02040503050406030204" pitchFamily="18" charset="0"/>
                                  </a:rPr>
                                  <m:t>𝑥</m:t>
                                </m:r>
                                <m:r>
                                  <a:rPr lang="en-US" b="0" i="1">
                                    <a:solidFill>
                                      <a:srgbClr val="E47588"/>
                                    </a:solidFill>
                                    <a:latin typeface="Cambria Math" panose="02040503050406030204" pitchFamily="18" charset="0"/>
                                  </a:rPr>
                                  <m:t> 10</m:t>
                                </m:r>
                              </m:e>
                              <m:sup>
                                <m:r>
                                  <a:rPr lang="en-US" b="0" i="1">
                                    <a:solidFill>
                                      <a:srgbClr val="E47588"/>
                                    </a:solidFill>
                                    <a:latin typeface="Cambria Math" panose="02040503050406030204" pitchFamily="18" charset="0"/>
                                  </a:rPr>
                                  <m:t>8</m:t>
                                </m:r>
                              </m:sup>
                            </m:sSup>
                            <m:r>
                              <a:rPr lang="en-US" b="0" i="1">
                                <a:solidFill>
                                  <a:srgbClr val="E47588"/>
                                </a:solidFill>
                                <a:latin typeface="Cambria Math" panose="02040503050406030204" pitchFamily="18" charset="0"/>
                              </a:rPr>
                              <m:t> </m:t>
                            </m:r>
                            <m:sSup>
                              <m:sSupPr>
                                <m:ctrlPr>
                                  <a:rPr lang="en-US" i="1">
                                    <a:solidFill>
                                      <a:srgbClr val="E47588"/>
                                    </a:solidFill>
                                    <a:latin typeface="Cambria Math" panose="02040503050406030204" pitchFamily="18" charset="0"/>
                                  </a:rPr>
                                </m:ctrlPr>
                              </m:sSupPr>
                              <m:e>
                                <m:r>
                                  <m:rPr>
                                    <m:sty m:val="p"/>
                                  </m:rPr>
                                  <a:rPr lang="en-US" b="0" i="1">
                                    <a:solidFill>
                                      <a:srgbClr val="E47588"/>
                                    </a:solidFill>
                                    <a:latin typeface="Cambria Math" panose="02040503050406030204" pitchFamily="18" charset="0"/>
                                  </a:rPr>
                                  <m:t>m</m:t>
                                </m:r>
                                <m:r>
                                  <a:rPr lang="en-US" b="0">
                                    <a:solidFill>
                                      <a:srgbClr val="E47588"/>
                                    </a:solidFill>
                                    <a:latin typeface="Cambria Math" panose="02040503050406030204" pitchFamily="18" charset="0"/>
                                  </a:rPr>
                                  <m:t> </m:t>
                                </m:r>
                                <m:r>
                                  <m:rPr>
                                    <m:sty m:val="p"/>
                                  </m:rPr>
                                  <a:rPr lang="en-US" b="0" i="1">
                                    <a:solidFill>
                                      <a:srgbClr val="E47588"/>
                                    </a:solidFill>
                                    <a:latin typeface="Cambria Math" panose="02040503050406030204" pitchFamily="18" charset="0"/>
                                  </a:rPr>
                                  <m:t>s</m:t>
                                </m:r>
                              </m:e>
                              <m:sup>
                                <m:r>
                                  <a:rPr lang="en-US" b="0" i="1">
                                    <a:solidFill>
                                      <a:srgbClr val="E47588"/>
                                    </a:solidFill>
                                    <a:latin typeface="Cambria Math" panose="02040503050406030204" pitchFamily="18" charset="0"/>
                                  </a:rPr>
                                  <m:t>−1</m:t>
                                </m:r>
                              </m:sup>
                            </m:sSup>
                          </m:e>
                        </m:d>
                      </m:num>
                      <m:den>
                        <m:sSup>
                          <m:sSupPr>
                            <m:ctrlPr>
                              <a:rPr lang="en-US" i="1">
                                <a:solidFill>
                                  <a:srgbClr val="E47588"/>
                                </a:solidFill>
                                <a:latin typeface="Cambria Math" panose="02040503050406030204" pitchFamily="18" charset="0"/>
                              </a:rPr>
                            </m:ctrlPr>
                          </m:sSupPr>
                          <m:e>
                            <m:r>
                              <a:rPr lang="en-US" b="0" i="1" smtClean="0">
                                <a:solidFill>
                                  <a:srgbClr val="E47588"/>
                                </a:solidFill>
                                <a:latin typeface="Cambria Math" panose="02040503050406030204" pitchFamily="18" charset="0"/>
                              </a:rPr>
                              <m:t>501</m:t>
                            </m:r>
                            <m:r>
                              <a:rPr lang="en-US" b="0" i="1">
                                <a:solidFill>
                                  <a:srgbClr val="E47588"/>
                                </a:solidFill>
                                <a:latin typeface="Cambria Math" panose="02040503050406030204" pitchFamily="18" charset="0"/>
                              </a:rPr>
                              <m:t> </m:t>
                            </m:r>
                            <m:r>
                              <a:rPr lang="en-US" b="0" i="1">
                                <a:solidFill>
                                  <a:srgbClr val="E47588"/>
                                </a:solidFill>
                                <a:latin typeface="Cambria Math" panose="02040503050406030204" pitchFamily="18" charset="0"/>
                              </a:rPr>
                              <m:t>𝑥</m:t>
                            </m:r>
                            <m:r>
                              <a:rPr lang="en-US" b="0" i="1">
                                <a:solidFill>
                                  <a:srgbClr val="E47588"/>
                                </a:solidFill>
                                <a:latin typeface="Cambria Math" panose="02040503050406030204" pitchFamily="18" charset="0"/>
                              </a:rPr>
                              <m:t> 10</m:t>
                            </m:r>
                          </m:e>
                          <m:sup>
                            <m:r>
                              <a:rPr lang="en-US" b="0" i="1">
                                <a:solidFill>
                                  <a:srgbClr val="E47588"/>
                                </a:solidFill>
                                <a:latin typeface="Cambria Math" panose="02040503050406030204" pitchFamily="18" charset="0"/>
                              </a:rPr>
                              <m:t>−</m:t>
                            </m:r>
                            <m:r>
                              <a:rPr lang="en-US" b="0" i="1" smtClean="0">
                                <a:solidFill>
                                  <a:srgbClr val="E47588"/>
                                </a:solidFill>
                                <a:latin typeface="Cambria Math" panose="02040503050406030204" pitchFamily="18" charset="0"/>
                              </a:rPr>
                              <m:t>9</m:t>
                            </m:r>
                          </m:sup>
                        </m:sSup>
                        <m:r>
                          <a:rPr lang="en-US" b="0">
                            <a:solidFill>
                              <a:srgbClr val="E47588"/>
                            </a:solidFill>
                            <a:latin typeface="Cambria Math" panose="02040503050406030204" pitchFamily="18" charset="0"/>
                          </a:rPr>
                          <m:t> </m:t>
                        </m:r>
                        <m:r>
                          <m:rPr>
                            <m:sty m:val="p"/>
                          </m:rPr>
                          <a:rPr lang="en-US" b="0" i="1">
                            <a:solidFill>
                              <a:srgbClr val="E47588"/>
                            </a:solidFill>
                            <a:latin typeface="Cambria Math" panose="02040503050406030204" pitchFamily="18" charset="0"/>
                          </a:rPr>
                          <m:t>m</m:t>
                        </m:r>
                      </m:den>
                    </m:f>
                  </m:oMath>
                </a14:m>
                <a:r>
                  <a:rPr lang="en-US" dirty="0"/>
                  <a:t> </a:t>
                </a:r>
              </a:p>
            </p:txBody>
          </p:sp>
        </mc:Choice>
        <mc:Fallback xmlns="">
          <p:sp>
            <p:nvSpPr>
              <p:cNvPr id="11" name="Rectangle 10">
                <a:extLst>
                  <a:ext uri="{FF2B5EF4-FFF2-40B4-BE49-F238E27FC236}">
                    <a16:creationId xmlns:a16="http://schemas.microsoft.com/office/drawing/2014/main" id="{8FAA671D-509E-4851-A4A1-DC65F3B4EDD9}"/>
                  </a:ext>
                </a:extLst>
              </p:cNvPr>
              <p:cNvSpPr>
                <a:spLocks noRot="1" noChangeAspect="1" noMove="1" noResize="1" noEditPoints="1" noAdjustHandles="1" noChangeArrowheads="1" noChangeShapeType="1" noTextEdit="1"/>
              </p:cNvSpPr>
              <p:nvPr/>
            </p:nvSpPr>
            <p:spPr>
              <a:xfrm>
                <a:off x="1382833" y="1503663"/>
                <a:ext cx="3088731" cy="53598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EB453A85-FB59-498D-A6AB-57564D1C32C9}"/>
                  </a:ext>
                </a:extLst>
              </p:cNvPr>
              <p:cNvSpPr/>
              <p:nvPr/>
            </p:nvSpPr>
            <p:spPr>
              <a:xfrm>
                <a:off x="375444" y="2084978"/>
                <a:ext cx="1801006" cy="33855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1600" b="0" i="1" smtClean="0">
                          <a:solidFill>
                            <a:srgbClr val="E47588"/>
                          </a:solidFill>
                          <a:latin typeface="Cambria Math" panose="02040503050406030204" pitchFamily="18" charset="0"/>
                        </a:rPr>
                        <m:t>𝐸</m:t>
                      </m:r>
                      <m:r>
                        <a:rPr lang="en-US" sz="1600" b="0" i="1" smtClean="0">
                          <a:solidFill>
                            <a:srgbClr val="E47588"/>
                          </a:solidFill>
                          <a:latin typeface="Cambria Math" panose="02040503050406030204" pitchFamily="18" charset="0"/>
                        </a:rPr>
                        <m:t>=3.97</m:t>
                      </m:r>
                      <m:r>
                        <a:rPr lang="en-US" sz="1600" b="0" i="1">
                          <a:solidFill>
                            <a:srgbClr val="E47588"/>
                          </a:solidFill>
                          <a:latin typeface="Cambria Math" panose="02040503050406030204" pitchFamily="18" charset="0"/>
                        </a:rPr>
                        <m:t>𝑥</m:t>
                      </m:r>
                      <m:r>
                        <a:rPr lang="en-US" sz="1600" b="0" i="1">
                          <a:solidFill>
                            <a:srgbClr val="E47588"/>
                          </a:solidFill>
                          <a:latin typeface="Cambria Math" panose="02040503050406030204" pitchFamily="18" charset="0"/>
                        </a:rPr>
                        <m:t> </m:t>
                      </m:r>
                      <m:sSup>
                        <m:sSupPr>
                          <m:ctrlPr>
                            <a:rPr lang="en-US" sz="1600" i="1">
                              <a:solidFill>
                                <a:srgbClr val="E47588"/>
                              </a:solidFill>
                              <a:latin typeface="Cambria Math" panose="02040503050406030204" pitchFamily="18" charset="0"/>
                            </a:rPr>
                          </m:ctrlPr>
                        </m:sSupPr>
                        <m:e>
                          <m:r>
                            <a:rPr lang="en-US" sz="1600" b="0" i="1">
                              <a:solidFill>
                                <a:srgbClr val="E47588"/>
                              </a:solidFill>
                              <a:latin typeface="Cambria Math" panose="02040503050406030204" pitchFamily="18" charset="0"/>
                            </a:rPr>
                            <m:t>10</m:t>
                          </m:r>
                        </m:e>
                        <m:sup>
                          <m:r>
                            <a:rPr lang="en-US" sz="1600" b="0" i="1">
                              <a:solidFill>
                                <a:srgbClr val="E47588"/>
                              </a:solidFill>
                              <a:latin typeface="Cambria Math" panose="02040503050406030204" pitchFamily="18" charset="0"/>
                            </a:rPr>
                            <m:t>−19</m:t>
                          </m:r>
                        </m:sup>
                      </m:sSup>
                      <m:r>
                        <a:rPr lang="en-US" sz="1600" b="0" i="1">
                          <a:solidFill>
                            <a:srgbClr val="E47588"/>
                          </a:solidFill>
                          <a:latin typeface="Cambria Math" panose="02040503050406030204" pitchFamily="18" charset="0"/>
                        </a:rPr>
                        <m:t> </m:t>
                      </m:r>
                      <m:r>
                        <m:rPr>
                          <m:sty m:val="p"/>
                        </m:rPr>
                        <a:rPr lang="en-US" sz="1600" b="0" i="1">
                          <a:solidFill>
                            <a:srgbClr val="E47588"/>
                          </a:solidFill>
                          <a:latin typeface="Cambria Math" panose="02040503050406030204" pitchFamily="18" charset="0"/>
                        </a:rPr>
                        <m:t>J</m:t>
                      </m:r>
                    </m:oMath>
                  </m:oMathPara>
                </a14:m>
                <a:endParaRPr lang="en-US" sz="1600" dirty="0"/>
              </a:p>
            </p:txBody>
          </p:sp>
        </mc:Choice>
        <mc:Fallback xmlns="">
          <p:sp>
            <p:nvSpPr>
              <p:cNvPr id="16" name="Rectangle 15">
                <a:extLst>
                  <a:ext uri="{FF2B5EF4-FFF2-40B4-BE49-F238E27FC236}">
                    <a16:creationId xmlns:a16="http://schemas.microsoft.com/office/drawing/2014/main" id="{EB453A85-FB59-498D-A6AB-57564D1C32C9}"/>
                  </a:ext>
                </a:extLst>
              </p:cNvPr>
              <p:cNvSpPr>
                <a:spLocks noRot="1" noChangeAspect="1" noMove="1" noResize="1" noEditPoints="1" noAdjustHandles="1" noChangeArrowheads="1" noChangeShapeType="1" noTextEdit="1"/>
              </p:cNvSpPr>
              <p:nvPr/>
            </p:nvSpPr>
            <p:spPr>
              <a:xfrm>
                <a:off x="375444" y="2084978"/>
                <a:ext cx="1801006" cy="338554"/>
              </a:xfrm>
              <a:prstGeom prst="rect">
                <a:avLst/>
              </a:prstGeom>
              <a:blipFill>
                <a:blip r:embed="rId4"/>
                <a:stretch>
                  <a:fillRect b="-5357"/>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451283C0-DF73-4868-A2B4-0F086CF37F44}"/>
              </a:ext>
            </a:extLst>
          </p:cNvPr>
          <p:cNvSpPr/>
          <p:nvPr/>
        </p:nvSpPr>
        <p:spPr>
          <a:xfrm>
            <a:off x="10474" y="1548458"/>
            <a:ext cx="433132" cy="369332"/>
          </a:xfrm>
          <a:prstGeom prst="rect">
            <a:avLst/>
          </a:prstGeom>
        </p:spPr>
        <p:txBody>
          <a:bodyPr wrap="none">
            <a:spAutoFit/>
          </a:bodyPr>
          <a:lstStyle/>
          <a:p>
            <a:r>
              <a:rPr lang="en-US" altLang="en-US" dirty="0">
                <a:solidFill>
                  <a:srgbClr val="E47588"/>
                </a:solidFill>
                <a:latin typeface="Gill Sans MT" panose="020B0502020104020203" pitchFamily="34" charset="0"/>
                <a:ea typeface="MS PGothic" pitchFamily="34" charset="-128"/>
                <a:cs typeface="Times New Roman" pitchFamily="18" charset="0"/>
              </a:rPr>
              <a:t>(a)</a:t>
            </a:r>
            <a:endParaRPr lang="en-US" dirty="0">
              <a:solidFill>
                <a:srgbClr val="E47588"/>
              </a:solidFill>
            </a:endParaRPr>
          </a:p>
        </p:txBody>
      </p:sp>
      <p:sp>
        <p:nvSpPr>
          <p:cNvPr id="19" name="Rectangle 18">
            <a:extLst>
              <a:ext uri="{FF2B5EF4-FFF2-40B4-BE49-F238E27FC236}">
                <a16:creationId xmlns:a16="http://schemas.microsoft.com/office/drawing/2014/main" id="{4C980E7B-86D7-439C-95D3-18F30D99DDD4}"/>
              </a:ext>
            </a:extLst>
          </p:cNvPr>
          <p:cNvSpPr/>
          <p:nvPr/>
        </p:nvSpPr>
        <p:spPr>
          <a:xfrm>
            <a:off x="4681126" y="1608260"/>
            <a:ext cx="450764" cy="369332"/>
          </a:xfrm>
          <a:prstGeom prst="rect">
            <a:avLst/>
          </a:prstGeom>
        </p:spPr>
        <p:txBody>
          <a:bodyPr wrap="none">
            <a:spAutoFit/>
          </a:bodyPr>
          <a:lstStyle/>
          <a:p>
            <a:r>
              <a:rPr lang="en-US" altLang="en-US" dirty="0">
                <a:solidFill>
                  <a:srgbClr val="E47588"/>
                </a:solidFill>
                <a:latin typeface="Gill Sans MT" panose="020B0502020104020203" pitchFamily="34" charset="0"/>
                <a:ea typeface="MS PGothic" pitchFamily="34" charset="-128"/>
                <a:cs typeface="Times New Roman" pitchFamily="18" charset="0"/>
              </a:rPr>
              <a:t>(b)</a:t>
            </a:r>
            <a:endParaRPr lang="en-US" dirty="0">
              <a:solidFill>
                <a:srgbClr val="E47588"/>
              </a:solidFill>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1F272C0-F646-4E18-81B1-076150AD813C}"/>
                  </a:ext>
                </a:extLst>
              </p:cNvPr>
              <p:cNvSpPr txBox="1"/>
              <p:nvPr/>
            </p:nvSpPr>
            <p:spPr>
              <a:xfrm>
                <a:off x="5081318" y="1592930"/>
                <a:ext cx="939296" cy="398955"/>
              </a:xfrm>
              <a:prstGeom prst="rect">
                <a:avLst/>
              </a:prstGeom>
              <a:noFill/>
            </p:spPr>
            <p:txBody>
              <a:bodyPr wrap="none" lIns="0" tIns="0" rIns="0" bIns="0" rtlCol="0">
                <a:spAutoFit/>
              </a:bodyPr>
              <a:lstStyle/>
              <a:p>
                <a14:m>
                  <m:oMath xmlns:m="http://schemas.openxmlformats.org/officeDocument/2006/math">
                    <m:r>
                      <a:rPr lang="en-US" b="0" i="1" smtClean="0">
                        <a:solidFill>
                          <a:srgbClr val="E47588"/>
                        </a:solidFill>
                        <a:latin typeface="Cambria Math" panose="02040503050406030204" pitchFamily="18" charset="0"/>
                      </a:rPr>
                      <m:t>𝐸</m:t>
                    </m:r>
                    <m:r>
                      <a:rPr lang="en-US" b="0" i="1" smtClean="0">
                        <a:solidFill>
                          <a:srgbClr val="E47588"/>
                        </a:solidFill>
                        <a:latin typeface="Cambria Math" panose="02040503050406030204" pitchFamily="18" charset="0"/>
                      </a:rPr>
                      <m:t>=</m:t>
                    </m:r>
                    <m:f>
                      <m:fPr>
                        <m:ctrlPr>
                          <a:rPr lang="en-US" i="1" smtClean="0">
                            <a:solidFill>
                              <a:srgbClr val="E47588"/>
                            </a:solidFill>
                            <a:latin typeface="Cambria Math" panose="02040503050406030204" pitchFamily="18" charset="0"/>
                          </a:rPr>
                        </m:ctrlPr>
                      </m:fPr>
                      <m:num>
                        <m:r>
                          <a:rPr lang="en-US" b="0" i="1" smtClean="0">
                            <a:solidFill>
                              <a:srgbClr val="E47588"/>
                            </a:solidFill>
                            <a:latin typeface="Cambria Math" panose="02040503050406030204" pitchFamily="18" charset="0"/>
                          </a:rPr>
                          <m:t>h𝑐</m:t>
                        </m:r>
                      </m:num>
                      <m:den>
                        <m:r>
                          <a:rPr lang="en-US" b="0" i="1" smtClean="0">
                            <a:solidFill>
                              <a:srgbClr val="E47588"/>
                            </a:solidFill>
                            <a:latin typeface="Cambria Math" panose="02040503050406030204" pitchFamily="18" charset="0"/>
                            <a:ea typeface="Cambria Math" panose="02040503050406030204" pitchFamily="18" charset="0"/>
                          </a:rPr>
                          <m:t>𝜆</m:t>
                        </m:r>
                      </m:den>
                    </m:f>
                    <m:r>
                      <a:rPr lang="en-US" b="0" i="1" smtClean="0">
                        <a:solidFill>
                          <a:srgbClr val="E47588"/>
                        </a:solidFill>
                        <a:latin typeface="Cambria Math" panose="02040503050406030204" pitchFamily="18" charset="0"/>
                      </a:rPr>
                      <m:t>=</m:t>
                    </m:r>
                  </m:oMath>
                </a14:m>
                <a:r>
                  <a:rPr lang="en-US" dirty="0">
                    <a:solidFill>
                      <a:srgbClr val="E47588"/>
                    </a:solidFill>
                  </a:rPr>
                  <a:t> </a:t>
                </a:r>
              </a:p>
            </p:txBody>
          </p:sp>
        </mc:Choice>
        <mc:Fallback xmlns="">
          <p:sp>
            <p:nvSpPr>
              <p:cNvPr id="20" name="TextBox 19">
                <a:extLst>
                  <a:ext uri="{FF2B5EF4-FFF2-40B4-BE49-F238E27FC236}">
                    <a16:creationId xmlns:a16="http://schemas.microsoft.com/office/drawing/2014/main" id="{81F272C0-F646-4E18-81B1-076150AD813C}"/>
                  </a:ext>
                </a:extLst>
              </p:cNvPr>
              <p:cNvSpPr txBox="1">
                <a:spLocks noRot="1" noChangeAspect="1" noMove="1" noResize="1" noEditPoints="1" noAdjustHandles="1" noChangeArrowheads="1" noChangeShapeType="1" noTextEdit="1"/>
              </p:cNvSpPr>
              <p:nvPr/>
            </p:nvSpPr>
            <p:spPr>
              <a:xfrm>
                <a:off x="5081318" y="1592930"/>
                <a:ext cx="939296" cy="398955"/>
              </a:xfrm>
              <a:prstGeom prst="rect">
                <a:avLst/>
              </a:prstGeom>
              <a:blipFill>
                <a:blip r:embed="rId5"/>
                <a:stretch>
                  <a:fillRect l="-9091"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42D7B39B-44DC-4D0A-A4DD-11F35BBB4308}"/>
                  </a:ext>
                </a:extLst>
              </p:cNvPr>
              <p:cNvSpPr/>
              <p:nvPr/>
            </p:nvSpPr>
            <p:spPr>
              <a:xfrm>
                <a:off x="5979068" y="1554853"/>
                <a:ext cx="3141629" cy="535981"/>
              </a:xfrm>
              <a:prstGeom prst="rect">
                <a:avLst/>
              </a:prstGeom>
            </p:spPr>
            <p:txBody>
              <a:bodyPr wrap="none">
                <a:spAutoFit/>
              </a:bodyPr>
              <a:lstStyle/>
              <a:p>
                <a14:m>
                  <m:oMath xmlns:m="http://schemas.openxmlformats.org/officeDocument/2006/math">
                    <m:f>
                      <m:fPr>
                        <m:ctrlPr>
                          <a:rPr lang="en-US" i="1" smtClean="0">
                            <a:solidFill>
                              <a:srgbClr val="E47588"/>
                            </a:solidFill>
                            <a:latin typeface="Cambria Math" panose="02040503050406030204" pitchFamily="18" charset="0"/>
                          </a:rPr>
                        </m:ctrlPr>
                      </m:fPr>
                      <m:num>
                        <m:d>
                          <m:dPr>
                            <m:ctrlPr>
                              <a:rPr lang="en-US" i="1">
                                <a:solidFill>
                                  <a:srgbClr val="E47588"/>
                                </a:solidFill>
                                <a:latin typeface="Cambria Math" panose="02040503050406030204" pitchFamily="18" charset="0"/>
                              </a:rPr>
                            </m:ctrlPr>
                          </m:dPr>
                          <m:e>
                            <m:sSup>
                              <m:sSupPr>
                                <m:ctrlPr>
                                  <a:rPr lang="en-US" i="1">
                                    <a:solidFill>
                                      <a:srgbClr val="E47588"/>
                                    </a:solidFill>
                                    <a:latin typeface="Cambria Math" panose="02040503050406030204" pitchFamily="18" charset="0"/>
                                  </a:rPr>
                                </m:ctrlPr>
                              </m:sSupPr>
                              <m:e>
                                <m:r>
                                  <a:rPr lang="en-US" b="0" i="1">
                                    <a:solidFill>
                                      <a:srgbClr val="E47588"/>
                                    </a:solidFill>
                                    <a:latin typeface="Cambria Math" panose="02040503050406030204" pitchFamily="18" charset="0"/>
                                  </a:rPr>
                                  <m:t>6.63 </m:t>
                                </m:r>
                                <m:r>
                                  <a:rPr lang="en-US" b="0" i="1">
                                    <a:solidFill>
                                      <a:srgbClr val="E47588"/>
                                    </a:solidFill>
                                    <a:latin typeface="Cambria Math" panose="02040503050406030204" pitchFamily="18" charset="0"/>
                                  </a:rPr>
                                  <m:t>𝑥</m:t>
                                </m:r>
                                <m:r>
                                  <a:rPr lang="en-US" b="0" i="1">
                                    <a:solidFill>
                                      <a:srgbClr val="E47588"/>
                                    </a:solidFill>
                                    <a:latin typeface="Cambria Math" panose="02040503050406030204" pitchFamily="18" charset="0"/>
                                  </a:rPr>
                                  <m:t> 10</m:t>
                                </m:r>
                              </m:e>
                              <m:sup>
                                <m:r>
                                  <a:rPr lang="en-US" b="0" i="1">
                                    <a:solidFill>
                                      <a:srgbClr val="E47588"/>
                                    </a:solidFill>
                                    <a:latin typeface="Cambria Math" panose="02040503050406030204" pitchFamily="18" charset="0"/>
                                  </a:rPr>
                                  <m:t>−34</m:t>
                                </m:r>
                              </m:sup>
                            </m:sSup>
                            <m:r>
                              <m:rPr>
                                <m:sty m:val="p"/>
                              </m:rPr>
                              <a:rPr lang="en-US" b="0" i="1">
                                <a:solidFill>
                                  <a:srgbClr val="E47588"/>
                                </a:solidFill>
                                <a:latin typeface="Cambria Math" panose="02040503050406030204" pitchFamily="18" charset="0"/>
                              </a:rPr>
                              <m:t>J</m:t>
                            </m:r>
                            <m:r>
                              <a:rPr lang="en-US" b="0" i="1">
                                <a:solidFill>
                                  <a:srgbClr val="E47588"/>
                                </a:solidFill>
                                <a:latin typeface="Cambria Math" panose="02040503050406030204" pitchFamily="18" charset="0"/>
                                <a:ea typeface="Cambria Math" panose="02040503050406030204" pitchFamily="18" charset="0"/>
                              </a:rPr>
                              <m:t>∙</m:t>
                            </m:r>
                            <m:r>
                              <m:rPr>
                                <m:sty m:val="p"/>
                              </m:rPr>
                              <a:rPr lang="en-US" b="0" i="1">
                                <a:solidFill>
                                  <a:srgbClr val="E47588"/>
                                </a:solidFill>
                                <a:latin typeface="Cambria Math" panose="02040503050406030204" pitchFamily="18" charset="0"/>
                                <a:ea typeface="Cambria Math" panose="02040503050406030204" pitchFamily="18" charset="0"/>
                              </a:rPr>
                              <m:t>s</m:t>
                            </m:r>
                          </m:e>
                        </m:d>
                        <m:d>
                          <m:dPr>
                            <m:ctrlPr>
                              <a:rPr lang="en-US" i="1">
                                <a:solidFill>
                                  <a:srgbClr val="E47588"/>
                                </a:solidFill>
                                <a:latin typeface="Cambria Math" panose="02040503050406030204" pitchFamily="18" charset="0"/>
                              </a:rPr>
                            </m:ctrlPr>
                          </m:dPr>
                          <m:e>
                            <m:sSup>
                              <m:sSupPr>
                                <m:ctrlPr>
                                  <a:rPr lang="en-US" i="1">
                                    <a:solidFill>
                                      <a:srgbClr val="E47588"/>
                                    </a:solidFill>
                                    <a:latin typeface="Cambria Math" panose="02040503050406030204" pitchFamily="18" charset="0"/>
                                  </a:rPr>
                                </m:ctrlPr>
                              </m:sSupPr>
                              <m:e>
                                <m:r>
                                  <a:rPr lang="en-US" b="0" i="1">
                                    <a:solidFill>
                                      <a:srgbClr val="E47588"/>
                                    </a:solidFill>
                                    <a:latin typeface="Cambria Math" panose="02040503050406030204" pitchFamily="18" charset="0"/>
                                  </a:rPr>
                                  <m:t>2.998 </m:t>
                                </m:r>
                                <m:r>
                                  <a:rPr lang="en-US" b="0" i="1">
                                    <a:solidFill>
                                      <a:srgbClr val="E47588"/>
                                    </a:solidFill>
                                    <a:latin typeface="Cambria Math" panose="02040503050406030204" pitchFamily="18" charset="0"/>
                                  </a:rPr>
                                  <m:t>𝑥</m:t>
                                </m:r>
                                <m:r>
                                  <a:rPr lang="en-US" b="0" i="1">
                                    <a:solidFill>
                                      <a:srgbClr val="E47588"/>
                                    </a:solidFill>
                                    <a:latin typeface="Cambria Math" panose="02040503050406030204" pitchFamily="18" charset="0"/>
                                  </a:rPr>
                                  <m:t> 10</m:t>
                                </m:r>
                              </m:e>
                              <m:sup>
                                <m:r>
                                  <a:rPr lang="en-US" b="0" i="1">
                                    <a:solidFill>
                                      <a:srgbClr val="E47588"/>
                                    </a:solidFill>
                                    <a:latin typeface="Cambria Math" panose="02040503050406030204" pitchFamily="18" charset="0"/>
                                  </a:rPr>
                                  <m:t>8</m:t>
                                </m:r>
                              </m:sup>
                            </m:sSup>
                            <m:r>
                              <a:rPr lang="en-US" b="0" i="1">
                                <a:solidFill>
                                  <a:srgbClr val="E47588"/>
                                </a:solidFill>
                                <a:latin typeface="Cambria Math" panose="02040503050406030204" pitchFamily="18" charset="0"/>
                              </a:rPr>
                              <m:t> </m:t>
                            </m:r>
                            <m:sSup>
                              <m:sSupPr>
                                <m:ctrlPr>
                                  <a:rPr lang="en-US" i="1">
                                    <a:solidFill>
                                      <a:srgbClr val="E47588"/>
                                    </a:solidFill>
                                    <a:latin typeface="Cambria Math" panose="02040503050406030204" pitchFamily="18" charset="0"/>
                                  </a:rPr>
                                </m:ctrlPr>
                              </m:sSupPr>
                              <m:e>
                                <m:r>
                                  <m:rPr>
                                    <m:sty m:val="p"/>
                                  </m:rPr>
                                  <a:rPr lang="en-US" b="0" i="1">
                                    <a:solidFill>
                                      <a:srgbClr val="E47588"/>
                                    </a:solidFill>
                                    <a:latin typeface="Cambria Math" panose="02040503050406030204" pitchFamily="18" charset="0"/>
                                  </a:rPr>
                                  <m:t>m</m:t>
                                </m:r>
                                <m:r>
                                  <a:rPr lang="en-US" b="0">
                                    <a:solidFill>
                                      <a:srgbClr val="E47588"/>
                                    </a:solidFill>
                                    <a:latin typeface="Cambria Math" panose="02040503050406030204" pitchFamily="18" charset="0"/>
                                  </a:rPr>
                                  <m:t> </m:t>
                                </m:r>
                                <m:r>
                                  <m:rPr>
                                    <m:sty m:val="p"/>
                                  </m:rPr>
                                  <a:rPr lang="en-US" b="0" i="1">
                                    <a:solidFill>
                                      <a:srgbClr val="E47588"/>
                                    </a:solidFill>
                                    <a:latin typeface="Cambria Math" panose="02040503050406030204" pitchFamily="18" charset="0"/>
                                  </a:rPr>
                                  <m:t>s</m:t>
                                </m:r>
                              </m:e>
                              <m:sup>
                                <m:r>
                                  <a:rPr lang="en-US" b="0" i="1">
                                    <a:solidFill>
                                      <a:srgbClr val="E47588"/>
                                    </a:solidFill>
                                    <a:latin typeface="Cambria Math" panose="02040503050406030204" pitchFamily="18" charset="0"/>
                                  </a:rPr>
                                  <m:t>−1</m:t>
                                </m:r>
                              </m:sup>
                            </m:sSup>
                          </m:e>
                        </m:d>
                      </m:num>
                      <m:den>
                        <m:sSup>
                          <m:sSupPr>
                            <m:ctrlPr>
                              <a:rPr lang="en-US" i="1">
                                <a:solidFill>
                                  <a:srgbClr val="E47588"/>
                                </a:solidFill>
                                <a:latin typeface="Cambria Math" panose="02040503050406030204" pitchFamily="18" charset="0"/>
                              </a:rPr>
                            </m:ctrlPr>
                          </m:sSupPr>
                          <m:e>
                            <m:r>
                              <a:rPr lang="en-US" b="0" i="1">
                                <a:solidFill>
                                  <a:srgbClr val="E47588"/>
                                </a:solidFill>
                                <a:latin typeface="Cambria Math" panose="02040503050406030204" pitchFamily="18" charset="0"/>
                              </a:rPr>
                              <m:t>5</m:t>
                            </m:r>
                            <m:r>
                              <a:rPr lang="en-US" b="0" i="1" smtClean="0">
                                <a:solidFill>
                                  <a:srgbClr val="E47588"/>
                                </a:solidFill>
                                <a:latin typeface="Cambria Math" panose="02040503050406030204" pitchFamily="18" charset="0"/>
                              </a:rPr>
                              <m:t>0.1 </m:t>
                            </m:r>
                            <m:r>
                              <a:rPr lang="en-US" b="0" i="1">
                                <a:solidFill>
                                  <a:srgbClr val="E47588"/>
                                </a:solidFill>
                                <a:latin typeface="Cambria Math" panose="02040503050406030204" pitchFamily="18" charset="0"/>
                              </a:rPr>
                              <m:t>𝑥</m:t>
                            </m:r>
                            <m:r>
                              <a:rPr lang="en-US" b="0" i="1">
                                <a:solidFill>
                                  <a:srgbClr val="E47588"/>
                                </a:solidFill>
                                <a:latin typeface="Cambria Math" panose="02040503050406030204" pitchFamily="18" charset="0"/>
                              </a:rPr>
                              <m:t> 10</m:t>
                            </m:r>
                          </m:e>
                          <m:sup>
                            <m:r>
                              <a:rPr lang="en-US" b="0" i="1">
                                <a:solidFill>
                                  <a:srgbClr val="E47588"/>
                                </a:solidFill>
                                <a:latin typeface="Cambria Math" panose="02040503050406030204" pitchFamily="18" charset="0"/>
                              </a:rPr>
                              <m:t>−</m:t>
                            </m:r>
                            <m:r>
                              <a:rPr lang="en-US" b="0" i="1" smtClean="0">
                                <a:solidFill>
                                  <a:srgbClr val="E47588"/>
                                </a:solidFill>
                                <a:latin typeface="Cambria Math" panose="02040503050406030204" pitchFamily="18" charset="0"/>
                              </a:rPr>
                              <m:t>9</m:t>
                            </m:r>
                          </m:sup>
                        </m:sSup>
                        <m:r>
                          <a:rPr lang="en-US" b="0">
                            <a:solidFill>
                              <a:srgbClr val="E47588"/>
                            </a:solidFill>
                            <a:latin typeface="Cambria Math" panose="02040503050406030204" pitchFamily="18" charset="0"/>
                          </a:rPr>
                          <m:t> </m:t>
                        </m:r>
                        <m:r>
                          <m:rPr>
                            <m:sty m:val="p"/>
                          </m:rPr>
                          <a:rPr lang="en-US" b="0" i="1">
                            <a:solidFill>
                              <a:srgbClr val="E47588"/>
                            </a:solidFill>
                            <a:latin typeface="Cambria Math" panose="02040503050406030204" pitchFamily="18" charset="0"/>
                          </a:rPr>
                          <m:t>m</m:t>
                        </m:r>
                      </m:den>
                    </m:f>
                  </m:oMath>
                </a14:m>
                <a:r>
                  <a:rPr lang="en-US" dirty="0"/>
                  <a:t>  </a:t>
                </a:r>
              </a:p>
            </p:txBody>
          </p:sp>
        </mc:Choice>
        <mc:Fallback xmlns="">
          <p:sp>
            <p:nvSpPr>
              <p:cNvPr id="21" name="Rectangle 20">
                <a:extLst>
                  <a:ext uri="{FF2B5EF4-FFF2-40B4-BE49-F238E27FC236}">
                    <a16:creationId xmlns:a16="http://schemas.microsoft.com/office/drawing/2014/main" id="{42D7B39B-44DC-4D0A-A4DD-11F35BBB4308}"/>
                  </a:ext>
                </a:extLst>
              </p:cNvPr>
              <p:cNvSpPr>
                <a:spLocks noRot="1" noChangeAspect="1" noMove="1" noResize="1" noEditPoints="1" noAdjustHandles="1" noChangeArrowheads="1" noChangeShapeType="1" noTextEdit="1"/>
              </p:cNvSpPr>
              <p:nvPr/>
            </p:nvSpPr>
            <p:spPr>
              <a:xfrm>
                <a:off x="5979068" y="1554853"/>
                <a:ext cx="3141629" cy="53598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086E784B-ACF8-41FB-8916-A31DCEAA0269}"/>
                  </a:ext>
                </a:extLst>
              </p:cNvPr>
              <p:cNvSpPr/>
              <p:nvPr/>
            </p:nvSpPr>
            <p:spPr>
              <a:xfrm>
                <a:off x="5076962" y="2115929"/>
                <a:ext cx="180421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E47588"/>
                          </a:solidFill>
                          <a:latin typeface="Cambria Math" panose="02040503050406030204" pitchFamily="18" charset="0"/>
                        </a:rPr>
                        <m:t>𝐸</m:t>
                      </m:r>
                      <m:r>
                        <a:rPr lang="en-US" sz="1600" b="0" i="1" smtClean="0">
                          <a:solidFill>
                            <a:srgbClr val="E47588"/>
                          </a:solidFill>
                          <a:latin typeface="Cambria Math" panose="02040503050406030204" pitchFamily="18" charset="0"/>
                        </a:rPr>
                        <m:t>=3.97</m:t>
                      </m:r>
                      <m:r>
                        <a:rPr lang="en-US" sz="1600" b="0" i="1">
                          <a:solidFill>
                            <a:srgbClr val="E47588"/>
                          </a:solidFill>
                          <a:latin typeface="Cambria Math" panose="02040503050406030204" pitchFamily="18" charset="0"/>
                        </a:rPr>
                        <m:t>𝑥</m:t>
                      </m:r>
                      <m:r>
                        <a:rPr lang="en-US" sz="1600" b="0" i="1">
                          <a:solidFill>
                            <a:srgbClr val="E47588"/>
                          </a:solidFill>
                          <a:latin typeface="Cambria Math" panose="02040503050406030204" pitchFamily="18" charset="0"/>
                        </a:rPr>
                        <m:t> </m:t>
                      </m:r>
                      <m:sSup>
                        <m:sSupPr>
                          <m:ctrlPr>
                            <a:rPr lang="en-US" sz="1600" i="1">
                              <a:solidFill>
                                <a:srgbClr val="E47588"/>
                              </a:solidFill>
                              <a:latin typeface="Cambria Math" panose="02040503050406030204" pitchFamily="18" charset="0"/>
                            </a:rPr>
                          </m:ctrlPr>
                        </m:sSupPr>
                        <m:e>
                          <m:r>
                            <a:rPr lang="en-US" sz="1600" b="0" i="1">
                              <a:solidFill>
                                <a:srgbClr val="E47588"/>
                              </a:solidFill>
                              <a:latin typeface="Cambria Math" panose="02040503050406030204" pitchFamily="18" charset="0"/>
                            </a:rPr>
                            <m:t>10</m:t>
                          </m:r>
                        </m:e>
                        <m:sup>
                          <m:r>
                            <a:rPr lang="en-US" sz="1600" b="0" i="1">
                              <a:solidFill>
                                <a:srgbClr val="E47588"/>
                              </a:solidFill>
                              <a:latin typeface="Cambria Math" panose="02040503050406030204" pitchFamily="18" charset="0"/>
                            </a:rPr>
                            <m:t>−1</m:t>
                          </m:r>
                          <m:r>
                            <a:rPr lang="en-US" sz="1600" b="0" i="1" smtClean="0">
                              <a:solidFill>
                                <a:srgbClr val="E47588"/>
                              </a:solidFill>
                              <a:latin typeface="Cambria Math" panose="02040503050406030204" pitchFamily="18" charset="0"/>
                            </a:rPr>
                            <m:t>8</m:t>
                          </m:r>
                        </m:sup>
                      </m:sSup>
                      <m:r>
                        <a:rPr lang="en-US" sz="1600" b="0" i="1">
                          <a:solidFill>
                            <a:srgbClr val="E47588"/>
                          </a:solidFill>
                          <a:latin typeface="Cambria Math" panose="02040503050406030204" pitchFamily="18" charset="0"/>
                        </a:rPr>
                        <m:t> </m:t>
                      </m:r>
                      <m:r>
                        <m:rPr>
                          <m:sty m:val="p"/>
                        </m:rPr>
                        <a:rPr lang="en-US" sz="1600" b="0" i="1">
                          <a:solidFill>
                            <a:srgbClr val="E47588"/>
                          </a:solidFill>
                          <a:latin typeface="Cambria Math" panose="02040503050406030204" pitchFamily="18" charset="0"/>
                        </a:rPr>
                        <m:t>J</m:t>
                      </m:r>
                    </m:oMath>
                  </m:oMathPara>
                </a14:m>
                <a:endParaRPr lang="en-US" sz="1600" dirty="0"/>
              </a:p>
            </p:txBody>
          </p:sp>
        </mc:Choice>
        <mc:Fallback xmlns="">
          <p:sp>
            <p:nvSpPr>
              <p:cNvPr id="22" name="Rectangle 21">
                <a:extLst>
                  <a:ext uri="{FF2B5EF4-FFF2-40B4-BE49-F238E27FC236}">
                    <a16:creationId xmlns:a16="http://schemas.microsoft.com/office/drawing/2014/main" id="{086E784B-ACF8-41FB-8916-A31DCEAA0269}"/>
                  </a:ext>
                </a:extLst>
              </p:cNvPr>
              <p:cNvSpPr>
                <a:spLocks noRot="1" noChangeAspect="1" noMove="1" noResize="1" noEditPoints="1" noAdjustHandles="1" noChangeArrowheads="1" noChangeShapeType="1" noTextEdit="1"/>
              </p:cNvSpPr>
              <p:nvPr/>
            </p:nvSpPr>
            <p:spPr>
              <a:xfrm>
                <a:off x="5076962" y="2115929"/>
                <a:ext cx="1804212" cy="338554"/>
              </a:xfrm>
              <a:prstGeom prst="rect">
                <a:avLst/>
              </a:prstGeom>
              <a:blipFill>
                <a:blip r:embed="rId7"/>
                <a:stretch>
                  <a:fillRect b="-53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A08C1BA-B6E4-4A29-939C-678FDC9A2C60}"/>
                  </a:ext>
                </a:extLst>
              </p:cNvPr>
              <p:cNvSpPr txBox="1"/>
              <p:nvPr/>
            </p:nvSpPr>
            <p:spPr>
              <a:xfrm>
                <a:off x="362884" y="3119038"/>
                <a:ext cx="939296" cy="398955"/>
              </a:xfrm>
              <a:prstGeom prst="rect">
                <a:avLst/>
              </a:prstGeom>
              <a:noFill/>
            </p:spPr>
            <p:txBody>
              <a:bodyPr wrap="none" lIns="0" tIns="0" rIns="0" bIns="0" rtlCol="0">
                <a:spAutoFit/>
              </a:bodyPr>
              <a:lstStyle/>
              <a:p>
                <a14:m>
                  <m:oMath xmlns:m="http://schemas.openxmlformats.org/officeDocument/2006/math">
                    <m:r>
                      <a:rPr lang="en-US" b="0" i="1" smtClean="0">
                        <a:solidFill>
                          <a:srgbClr val="E47588"/>
                        </a:solidFill>
                        <a:latin typeface="Cambria Math" panose="02040503050406030204" pitchFamily="18" charset="0"/>
                      </a:rPr>
                      <m:t>𝐸</m:t>
                    </m:r>
                    <m:r>
                      <a:rPr lang="en-US" b="0" i="1" smtClean="0">
                        <a:solidFill>
                          <a:srgbClr val="E47588"/>
                        </a:solidFill>
                        <a:latin typeface="Cambria Math" panose="02040503050406030204" pitchFamily="18" charset="0"/>
                      </a:rPr>
                      <m:t>=</m:t>
                    </m:r>
                    <m:f>
                      <m:fPr>
                        <m:ctrlPr>
                          <a:rPr lang="en-US" i="1" smtClean="0">
                            <a:solidFill>
                              <a:srgbClr val="E47588"/>
                            </a:solidFill>
                            <a:latin typeface="Cambria Math" panose="02040503050406030204" pitchFamily="18" charset="0"/>
                          </a:rPr>
                        </m:ctrlPr>
                      </m:fPr>
                      <m:num>
                        <m:r>
                          <a:rPr lang="en-US" b="0" i="1" smtClean="0">
                            <a:solidFill>
                              <a:srgbClr val="E47588"/>
                            </a:solidFill>
                            <a:latin typeface="Cambria Math" panose="02040503050406030204" pitchFamily="18" charset="0"/>
                          </a:rPr>
                          <m:t>h𝑐</m:t>
                        </m:r>
                      </m:num>
                      <m:den>
                        <m:r>
                          <a:rPr lang="en-US" b="0" i="1" smtClean="0">
                            <a:solidFill>
                              <a:srgbClr val="E47588"/>
                            </a:solidFill>
                            <a:latin typeface="Cambria Math" panose="02040503050406030204" pitchFamily="18" charset="0"/>
                            <a:ea typeface="Cambria Math" panose="02040503050406030204" pitchFamily="18" charset="0"/>
                          </a:rPr>
                          <m:t>𝜆</m:t>
                        </m:r>
                      </m:den>
                    </m:f>
                    <m:r>
                      <a:rPr lang="en-US" b="0" i="1" smtClean="0">
                        <a:solidFill>
                          <a:srgbClr val="E47588"/>
                        </a:solidFill>
                        <a:latin typeface="Cambria Math" panose="02040503050406030204" pitchFamily="18" charset="0"/>
                      </a:rPr>
                      <m:t>=</m:t>
                    </m:r>
                  </m:oMath>
                </a14:m>
                <a:r>
                  <a:rPr lang="en-US" dirty="0">
                    <a:solidFill>
                      <a:srgbClr val="E47588"/>
                    </a:solidFill>
                  </a:rPr>
                  <a:t> </a:t>
                </a:r>
              </a:p>
            </p:txBody>
          </p:sp>
        </mc:Choice>
        <mc:Fallback xmlns="">
          <p:sp>
            <p:nvSpPr>
              <p:cNvPr id="23" name="TextBox 22">
                <a:extLst>
                  <a:ext uri="{FF2B5EF4-FFF2-40B4-BE49-F238E27FC236}">
                    <a16:creationId xmlns:a16="http://schemas.microsoft.com/office/drawing/2014/main" id="{CA08C1BA-B6E4-4A29-939C-678FDC9A2C60}"/>
                  </a:ext>
                </a:extLst>
              </p:cNvPr>
              <p:cNvSpPr txBox="1">
                <a:spLocks noRot="1" noChangeAspect="1" noMove="1" noResize="1" noEditPoints="1" noAdjustHandles="1" noChangeArrowheads="1" noChangeShapeType="1" noTextEdit="1"/>
              </p:cNvSpPr>
              <p:nvPr/>
            </p:nvSpPr>
            <p:spPr>
              <a:xfrm>
                <a:off x="362884" y="3119038"/>
                <a:ext cx="939296" cy="398955"/>
              </a:xfrm>
              <a:prstGeom prst="rect">
                <a:avLst/>
              </a:prstGeom>
              <a:blipFill>
                <a:blip r:embed="rId8"/>
                <a:stretch>
                  <a:fillRect l="-9091" t="-1538"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1DCDEE98-4F20-4131-AA25-57497E9B3E31}"/>
                  </a:ext>
                </a:extLst>
              </p:cNvPr>
              <p:cNvSpPr/>
              <p:nvPr/>
            </p:nvSpPr>
            <p:spPr>
              <a:xfrm>
                <a:off x="1286453" y="3059058"/>
                <a:ext cx="4705071" cy="535981"/>
              </a:xfrm>
              <a:prstGeom prst="rect">
                <a:avLst/>
              </a:prstGeom>
            </p:spPr>
            <p:txBody>
              <a:bodyPr wrap="none">
                <a:spAutoFit/>
              </a:bodyPr>
              <a:lstStyle/>
              <a:p>
                <a14:m>
                  <m:oMath xmlns:m="http://schemas.openxmlformats.org/officeDocument/2006/math">
                    <m:f>
                      <m:fPr>
                        <m:ctrlPr>
                          <a:rPr lang="en-US" i="1" smtClean="0">
                            <a:solidFill>
                              <a:srgbClr val="E47588"/>
                            </a:solidFill>
                            <a:latin typeface="Cambria Math" panose="02040503050406030204" pitchFamily="18" charset="0"/>
                          </a:rPr>
                        </m:ctrlPr>
                      </m:fPr>
                      <m:num>
                        <m:d>
                          <m:dPr>
                            <m:ctrlPr>
                              <a:rPr lang="en-US" i="1">
                                <a:solidFill>
                                  <a:srgbClr val="E47588"/>
                                </a:solidFill>
                                <a:latin typeface="Cambria Math" panose="02040503050406030204" pitchFamily="18" charset="0"/>
                              </a:rPr>
                            </m:ctrlPr>
                          </m:dPr>
                          <m:e>
                            <m:sSup>
                              <m:sSupPr>
                                <m:ctrlPr>
                                  <a:rPr lang="en-US" i="1">
                                    <a:solidFill>
                                      <a:srgbClr val="E47588"/>
                                    </a:solidFill>
                                    <a:latin typeface="Cambria Math" panose="02040503050406030204" pitchFamily="18" charset="0"/>
                                  </a:rPr>
                                </m:ctrlPr>
                              </m:sSupPr>
                              <m:e>
                                <m:r>
                                  <a:rPr lang="en-US" b="0" i="1">
                                    <a:solidFill>
                                      <a:srgbClr val="E47588"/>
                                    </a:solidFill>
                                    <a:latin typeface="Cambria Math" panose="02040503050406030204" pitchFamily="18" charset="0"/>
                                  </a:rPr>
                                  <m:t>6.63 </m:t>
                                </m:r>
                                <m:r>
                                  <a:rPr lang="en-US" b="0" i="1">
                                    <a:solidFill>
                                      <a:srgbClr val="E47588"/>
                                    </a:solidFill>
                                    <a:latin typeface="Cambria Math" panose="02040503050406030204" pitchFamily="18" charset="0"/>
                                  </a:rPr>
                                  <m:t>𝑥</m:t>
                                </m:r>
                                <m:r>
                                  <a:rPr lang="en-US" b="0" i="1">
                                    <a:solidFill>
                                      <a:srgbClr val="E47588"/>
                                    </a:solidFill>
                                    <a:latin typeface="Cambria Math" panose="02040503050406030204" pitchFamily="18" charset="0"/>
                                  </a:rPr>
                                  <m:t> 10</m:t>
                                </m:r>
                              </m:e>
                              <m:sup>
                                <m:r>
                                  <a:rPr lang="en-US" b="0" i="1">
                                    <a:solidFill>
                                      <a:srgbClr val="E47588"/>
                                    </a:solidFill>
                                    <a:latin typeface="Cambria Math" panose="02040503050406030204" pitchFamily="18" charset="0"/>
                                  </a:rPr>
                                  <m:t>−34</m:t>
                                </m:r>
                              </m:sup>
                            </m:sSup>
                            <m:r>
                              <m:rPr>
                                <m:sty m:val="p"/>
                              </m:rPr>
                              <a:rPr lang="en-US" b="0" i="1">
                                <a:solidFill>
                                  <a:srgbClr val="E47588"/>
                                </a:solidFill>
                                <a:latin typeface="Cambria Math" panose="02040503050406030204" pitchFamily="18" charset="0"/>
                              </a:rPr>
                              <m:t>J</m:t>
                            </m:r>
                            <m:r>
                              <a:rPr lang="en-US" b="0" i="1">
                                <a:solidFill>
                                  <a:srgbClr val="E47588"/>
                                </a:solidFill>
                                <a:latin typeface="Cambria Math" panose="02040503050406030204" pitchFamily="18" charset="0"/>
                                <a:ea typeface="Cambria Math" panose="02040503050406030204" pitchFamily="18" charset="0"/>
                              </a:rPr>
                              <m:t>∙</m:t>
                            </m:r>
                            <m:r>
                              <m:rPr>
                                <m:sty m:val="p"/>
                              </m:rPr>
                              <a:rPr lang="en-US" b="0" i="1">
                                <a:solidFill>
                                  <a:srgbClr val="E47588"/>
                                </a:solidFill>
                                <a:latin typeface="Cambria Math" panose="02040503050406030204" pitchFamily="18" charset="0"/>
                                <a:ea typeface="Cambria Math" panose="02040503050406030204" pitchFamily="18" charset="0"/>
                              </a:rPr>
                              <m:t>s</m:t>
                            </m:r>
                          </m:e>
                        </m:d>
                        <m:d>
                          <m:dPr>
                            <m:ctrlPr>
                              <a:rPr lang="en-US" i="1">
                                <a:solidFill>
                                  <a:srgbClr val="E47588"/>
                                </a:solidFill>
                                <a:latin typeface="Cambria Math" panose="02040503050406030204" pitchFamily="18" charset="0"/>
                              </a:rPr>
                            </m:ctrlPr>
                          </m:dPr>
                          <m:e>
                            <m:sSup>
                              <m:sSupPr>
                                <m:ctrlPr>
                                  <a:rPr lang="en-US" i="1">
                                    <a:solidFill>
                                      <a:srgbClr val="E47588"/>
                                    </a:solidFill>
                                    <a:latin typeface="Cambria Math" panose="02040503050406030204" pitchFamily="18" charset="0"/>
                                  </a:rPr>
                                </m:ctrlPr>
                              </m:sSupPr>
                              <m:e>
                                <m:r>
                                  <a:rPr lang="en-US" b="0" i="1">
                                    <a:solidFill>
                                      <a:srgbClr val="E47588"/>
                                    </a:solidFill>
                                    <a:latin typeface="Cambria Math" panose="02040503050406030204" pitchFamily="18" charset="0"/>
                                  </a:rPr>
                                  <m:t>2.998 </m:t>
                                </m:r>
                                <m:r>
                                  <a:rPr lang="en-US" b="0" i="1">
                                    <a:solidFill>
                                      <a:srgbClr val="E47588"/>
                                    </a:solidFill>
                                    <a:latin typeface="Cambria Math" panose="02040503050406030204" pitchFamily="18" charset="0"/>
                                  </a:rPr>
                                  <m:t>𝑥</m:t>
                                </m:r>
                                <m:r>
                                  <a:rPr lang="en-US" b="0" i="1">
                                    <a:solidFill>
                                      <a:srgbClr val="E47588"/>
                                    </a:solidFill>
                                    <a:latin typeface="Cambria Math" panose="02040503050406030204" pitchFamily="18" charset="0"/>
                                  </a:rPr>
                                  <m:t> 10</m:t>
                                </m:r>
                              </m:e>
                              <m:sup>
                                <m:r>
                                  <a:rPr lang="en-US" b="0" i="1">
                                    <a:solidFill>
                                      <a:srgbClr val="E47588"/>
                                    </a:solidFill>
                                    <a:latin typeface="Cambria Math" panose="02040503050406030204" pitchFamily="18" charset="0"/>
                                  </a:rPr>
                                  <m:t>8</m:t>
                                </m:r>
                              </m:sup>
                            </m:sSup>
                            <m:r>
                              <a:rPr lang="en-US" b="0" i="1">
                                <a:solidFill>
                                  <a:srgbClr val="E47588"/>
                                </a:solidFill>
                                <a:latin typeface="Cambria Math" panose="02040503050406030204" pitchFamily="18" charset="0"/>
                              </a:rPr>
                              <m:t> </m:t>
                            </m:r>
                            <m:sSup>
                              <m:sSupPr>
                                <m:ctrlPr>
                                  <a:rPr lang="en-US" i="1">
                                    <a:solidFill>
                                      <a:srgbClr val="E47588"/>
                                    </a:solidFill>
                                    <a:latin typeface="Cambria Math" panose="02040503050406030204" pitchFamily="18" charset="0"/>
                                  </a:rPr>
                                </m:ctrlPr>
                              </m:sSupPr>
                              <m:e>
                                <m:r>
                                  <m:rPr>
                                    <m:sty m:val="p"/>
                                  </m:rPr>
                                  <a:rPr lang="en-US" b="0" i="1">
                                    <a:solidFill>
                                      <a:srgbClr val="E47588"/>
                                    </a:solidFill>
                                    <a:latin typeface="Cambria Math" panose="02040503050406030204" pitchFamily="18" charset="0"/>
                                  </a:rPr>
                                  <m:t>m</m:t>
                                </m:r>
                                <m:r>
                                  <a:rPr lang="en-US" b="0">
                                    <a:solidFill>
                                      <a:srgbClr val="E47588"/>
                                    </a:solidFill>
                                    <a:latin typeface="Cambria Math" panose="02040503050406030204" pitchFamily="18" charset="0"/>
                                  </a:rPr>
                                  <m:t> </m:t>
                                </m:r>
                                <m:r>
                                  <m:rPr>
                                    <m:sty m:val="p"/>
                                  </m:rPr>
                                  <a:rPr lang="en-US" b="0" i="1">
                                    <a:solidFill>
                                      <a:srgbClr val="E47588"/>
                                    </a:solidFill>
                                    <a:latin typeface="Cambria Math" panose="02040503050406030204" pitchFamily="18" charset="0"/>
                                  </a:rPr>
                                  <m:t>s</m:t>
                                </m:r>
                              </m:e>
                              <m:sup>
                                <m:r>
                                  <a:rPr lang="en-US" b="0" i="1">
                                    <a:solidFill>
                                      <a:srgbClr val="E47588"/>
                                    </a:solidFill>
                                    <a:latin typeface="Cambria Math" panose="02040503050406030204" pitchFamily="18" charset="0"/>
                                  </a:rPr>
                                  <m:t>−1</m:t>
                                </m:r>
                              </m:sup>
                            </m:sSup>
                          </m:e>
                        </m:d>
                      </m:num>
                      <m:den>
                        <m:sSup>
                          <m:sSupPr>
                            <m:ctrlPr>
                              <a:rPr lang="en-US" i="1">
                                <a:solidFill>
                                  <a:srgbClr val="E47588"/>
                                </a:solidFill>
                                <a:latin typeface="Cambria Math" panose="02040503050406030204" pitchFamily="18" charset="0"/>
                              </a:rPr>
                            </m:ctrlPr>
                          </m:sSupPr>
                          <m:e>
                            <m:r>
                              <a:rPr lang="en-US" b="0" i="1" smtClean="0">
                                <a:solidFill>
                                  <a:srgbClr val="E47588"/>
                                </a:solidFill>
                                <a:latin typeface="Cambria Math" panose="02040503050406030204" pitchFamily="18" charset="0"/>
                              </a:rPr>
                              <m:t>379</m:t>
                            </m:r>
                            <m:r>
                              <a:rPr lang="en-US" b="0" i="1">
                                <a:solidFill>
                                  <a:srgbClr val="E47588"/>
                                </a:solidFill>
                                <a:latin typeface="Cambria Math" panose="02040503050406030204" pitchFamily="18" charset="0"/>
                              </a:rPr>
                              <m:t> </m:t>
                            </m:r>
                            <m:r>
                              <a:rPr lang="en-US" b="0" i="1">
                                <a:solidFill>
                                  <a:srgbClr val="E47588"/>
                                </a:solidFill>
                                <a:latin typeface="Cambria Math" panose="02040503050406030204" pitchFamily="18" charset="0"/>
                              </a:rPr>
                              <m:t>𝑥</m:t>
                            </m:r>
                            <m:r>
                              <a:rPr lang="en-US" b="0" i="1">
                                <a:solidFill>
                                  <a:srgbClr val="E47588"/>
                                </a:solidFill>
                                <a:latin typeface="Cambria Math" panose="02040503050406030204" pitchFamily="18" charset="0"/>
                              </a:rPr>
                              <m:t> 10</m:t>
                            </m:r>
                          </m:e>
                          <m:sup>
                            <m:r>
                              <a:rPr lang="en-US" b="0" i="1">
                                <a:solidFill>
                                  <a:srgbClr val="E47588"/>
                                </a:solidFill>
                                <a:latin typeface="Cambria Math" panose="02040503050406030204" pitchFamily="18" charset="0"/>
                              </a:rPr>
                              <m:t>−</m:t>
                            </m:r>
                            <m:r>
                              <a:rPr lang="en-US" b="0" i="1" smtClean="0">
                                <a:solidFill>
                                  <a:srgbClr val="E47588"/>
                                </a:solidFill>
                                <a:latin typeface="Cambria Math" panose="02040503050406030204" pitchFamily="18" charset="0"/>
                              </a:rPr>
                              <m:t>9</m:t>
                            </m:r>
                          </m:sup>
                        </m:sSup>
                        <m:r>
                          <a:rPr lang="en-US" b="0">
                            <a:solidFill>
                              <a:srgbClr val="E47588"/>
                            </a:solidFill>
                            <a:latin typeface="Cambria Math" panose="02040503050406030204" pitchFamily="18" charset="0"/>
                          </a:rPr>
                          <m:t> </m:t>
                        </m:r>
                        <m:r>
                          <m:rPr>
                            <m:sty m:val="p"/>
                          </m:rPr>
                          <a:rPr lang="en-US" b="0" i="1">
                            <a:solidFill>
                              <a:srgbClr val="E47588"/>
                            </a:solidFill>
                            <a:latin typeface="Cambria Math" panose="02040503050406030204" pitchFamily="18" charset="0"/>
                          </a:rPr>
                          <m:t>m</m:t>
                        </m:r>
                      </m:den>
                    </m:f>
                    <m:r>
                      <a:rPr lang="en-US" b="0" i="1" smtClean="0">
                        <a:solidFill>
                          <a:srgbClr val="E47588"/>
                        </a:solidFill>
                        <a:latin typeface="Cambria Math" panose="02040503050406030204" pitchFamily="18" charset="0"/>
                      </a:rPr>
                      <m:t>=</m:t>
                    </m:r>
                    <m:r>
                      <a:rPr lang="en-US" i="1">
                        <a:solidFill>
                          <a:srgbClr val="E47588"/>
                        </a:solidFill>
                        <a:latin typeface="Cambria Math" panose="02040503050406030204" pitchFamily="18" charset="0"/>
                      </a:rPr>
                      <m:t>5.24</m:t>
                    </m:r>
                    <m:r>
                      <a:rPr lang="en-US" i="1">
                        <a:solidFill>
                          <a:srgbClr val="E47588"/>
                        </a:solidFill>
                        <a:latin typeface="Cambria Math" panose="02040503050406030204" pitchFamily="18" charset="0"/>
                      </a:rPr>
                      <m:t>𝑥</m:t>
                    </m:r>
                    <m:r>
                      <a:rPr lang="en-US" i="1">
                        <a:solidFill>
                          <a:srgbClr val="E47588"/>
                        </a:solidFill>
                        <a:latin typeface="Cambria Math" panose="02040503050406030204" pitchFamily="18" charset="0"/>
                      </a:rPr>
                      <m:t> </m:t>
                    </m:r>
                    <m:sSup>
                      <m:sSupPr>
                        <m:ctrlPr>
                          <a:rPr lang="en-US" i="1">
                            <a:solidFill>
                              <a:srgbClr val="E47588"/>
                            </a:solidFill>
                            <a:latin typeface="Cambria Math" panose="02040503050406030204" pitchFamily="18" charset="0"/>
                          </a:rPr>
                        </m:ctrlPr>
                      </m:sSupPr>
                      <m:e>
                        <m:r>
                          <a:rPr lang="en-US" i="1">
                            <a:solidFill>
                              <a:srgbClr val="E47588"/>
                            </a:solidFill>
                            <a:latin typeface="Cambria Math" panose="02040503050406030204" pitchFamily="18" charset="0"/>
                          </a:rPr>
                          <m:t>10</m:t>
                        </m:r>
                      </m:e>
                      <m:sup>
                        <m:r>
                          <a:rPr lang="en-US" i="1">
                            <a:solidFill>
                              <a:srgbClr val="E47588"/>
                            </a:solidFill>
                            <a:latin typeface="Cambria Math" panose="02040503050406030204" pitchFamily="18" charset="0"/>
                          </a:rPr>
                          <m:t>−19</m:t>
                        </m:r>
                      </m:sup>
                    </m:sSup>
                    <m:r>
                      <a:rPr lang="en-US" i="1">
                        <a:solidFill>
                          <a:srgbClr val="E47588"/>
                        </a:solidFill>
                        <a:latin typeface="Cambria Math" panose="02040503050406030204" pitchFamily="18" charset="0"/>
                      </a:rPr>
                      <m:t> </m:t>
                    </m:r>
                    <m:r>
                      <m:rPr>
                        <m:sty m:val="p"/>
                      </m:rPr>
                      <a:rPr lang="en-US" i="1">
                        <a:solidFill>
                          <a:srgbClr val="E47588"/>
                        </a:solidFill>
                        <a:latin typeface="Cambria Math" panose="02040503050406030204" pitchFamily="18" charset="0"/>
                      </a:rPr>
                      <m:t>J</m:t>
                    </m:r>
                  </m:oMath>
                </a14:m>
                <a:r>
                  <a:rPr lang="en-US" dirty="0"/>
                  <a:t> </a:t>
                </a:r>
              </a:p>
            </p:txBody>
          </p:sp>
        </mc:Choice>
        <mc:Fallback xmlns="">
          <p:sp>
            <p:nvSpPr>
              <p:cNvPr id="24" name="Rectangle 23">
                <a:extLst>
                  <a:ext uri="{FF2B5EF4-FFF2-40B4-BE49-F238E27FC236}">
                    <a16:creationId xmlns:a16="http://schemas.microsoft.com/office/drawing/2014/main" id="{1DCDEE98-4F20-4131-AA25-57497E9B3E31}"/>
                  </a:ext>
                </a:extLst>
              </p:cNvPr>
              <p:cNvSpPr>
                <a:spLocks noRot="1" noChangeAspect="1" noMove="1" noResize="1" noEditPoints="1" noAdjustHandles="1" noChangeArrowheads="1" noChangeShapeType="1" noTextEdit="1"/>
              </p:cNvSpPr>
              <p:nvPr/>
            </p:nvSpPr>
            <p:spPr>
              <a:xfrm>
                <a:off x="1286453" y="3059058"/>
                <a:ext cx="4705071" cy="53598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A0BE921-8FC3-4C8C-8135-262AA863D62F}"/>
                  </a:ext>
                </a:extLst>
              </p:cNvPr>
              <p:cNvSpPr txBox="1"/>
              <p:nvPr/>
            </p:nvSpPr>
            <p:spPr>
              <a:xfrm>
                <a:off x="362883" y="4206181"/>
                <a:ext cx="983667" cy="276999"/>
              </a:xfrm>
              <a:prstGeom prst="rect">
                <a:avLst/>
              </a:prstGeom>
              <a:noFill/>
            </p:spPr>
            <p:txBody>
              <a:bodyPr wrap="none" lIns="0" tIns="0" rIns="0" bIns="0" rtlCol="0">
                <a:spAutoFit/>
              </a:bodyPr>
              <a:lstStyle/>
              <a:p>
                <a14:m>
                  <m:oMath xmlns:m="http://schemas.openxmlformats.org/officeDocument/2006/math">
                    <m:r>
                      <a:rPr lang="en-US" b="0" i="1" smtClean="0">
                        <a:solidFill>
                          <a:srgbClr val="E47588"/>
                        </a:solidFill>
                        <a:latin typeface="Cambria Math" panose="02040503050406030204" pitchFamily="18" charset="0"/>
                      </a:rPr>
                      <m:t>𝐸</m:t>
                    </m:r>
                    <m:r>
                      <a:rPr lang="en-US" b="0" i="1" smtClean="0">
                        <a:solidFill>
                          <a:srgbClr val="E47588"/>
                        </a:solidFill>
                        <a:latin typeface="Cambria Math" panose="02040503050406030204" pitchFamily="18" charset="0"/>
                      </a:rPr>
                      <m:t>=</m:t>
                    </m:r>
                    <m:r>
                      <a:rPr lang="en-US" i="1" smtClean="0">
                        <a:solidFill>
                          <a:srgbClr val="E47588"/>
                        </a:solidFill>
                        <a:latin typeface="Cambria Math" panose="02040503050406030204" pitchFamily="18" charset="0"/>
                      </a:rPr>
                      <m:t>h</m:t>
                    </m:r>
                    <m:r>
                      <m:rPr>
                        <m:sty m:val="p"/>
                      </m:rPr>
                      <a:rPr lang="el-GR" i="1" smtClean="0">
                        <a:solidFill>
                          <a:srgbClr val="E47588"/>
                        </a:solidFill>
                        <a:latin typeface="Cambria Math" panose="02040503050406030204" pitchFamily="18" charset="0"/>
                      </a:rPr>
                      <m:t>ν</m:t>
                    </m:r>
                    <m:r>
                      <a:rPr lang="en-US" b="0" i="1" smtClean="0">
                        <a:solidFill>
                          <a:srgbClr val="E47588"/>
                        </a:solidFill>
                        <a:latin typeface="Cambria Math" panose="02040503050406030204" pitchFamily="18" charset="0"/>
                      </a:rPr>
                      <m:t>=</m:t>
                    </m:r>
                  </m:oMath>
                </a14:m>
                <a:r>
                  <a:rPr lang="en-US" dirty="0">
                    <a:solidFill>
                      <a:srgbClr val="E47588"/>
                    </a:solidFill>
                  </a:rPr>
                  <a:t> </a:t>
                </a:r>
              </a:p>
            </p:txBody>
          </p:sp>
        </mc:Choice>
        <mc:Fallback xmlns="">
          <p:sp>
            <p:nvSpPr>
              <p:cNvPr id="26" name="TextBox 25">
                <a:extLst>
                  <a:ext uri="{FF2B5EF4-FFF2-40B4-BE49-F238E27FC236}">
                    <a16:creationId xmlns:a16="http://schemas.microsoft.com/office/drawing/2014/main" id="{9A0BE921-8FC3-4C8C-8135-262AA863D62F}"/>
                  </a:ext>
                </a:extLst>
              </p:cNvPr>
              <p:cNvSpPr txBox="1">
                <a:spLocks noRot="1" noChangeAspect="1" noMove="1" noResize="1" noEditPoints="1" noAdjustHandles="1" noChangeArrowheads="1" noChangeShapeType="1" noTextEdit="1"/>
              </p:cNvSpPr>
              <p:nvPr/>
            </p:nvSpPr>
            <p:spPr>
              <a:xfrm>
                <a:off x="362883" y="4206181"/>
                <a:ext cx="983667" cy="276999"/>
              </a:xfrm>
              <a:prstGeom prst="rect">
                <a:avLst/>
              </a:prstGeom>
              <a:blipFill>
                <a:blip r:embed="rId10"/>
                <a:stretch>
                  <a:fillRect l="-8696"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04CE917-E59A-4FE1-8033-32A073699C6C}"/>
                  </a:ext>
                </a:extLst>
              </p:cNvPr>
              <p:cNvSpPr txBox="1"/>
              <p:nvPr/>
            </p:nvSpPr>
            <p:spPr>
              <a:xfrm>
                <a:off x="1288898" y="4212153"/>
                <a:ext cx="35480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solidFill>
                                <a:srgbClr val="E47588"/>
                              </a:solidFill>
                              <a:latin typeface="Cambria Math" panose="02040503050406030204" pitchFamily="18" charset="0"/>
                            </a:rPr>
                          </m:ctrlPr>
                        </m:dPr>
                        <m:e>
                          <m:sSup>
                            <m:sSupPr>
                              <m:ctrlPr>
                                <a:rPr lang="en-US" i="1">
                                  <a:solidFill>
                                    <a:srgbClr val="E47588"/>
                                  </a:solidFill>
                                  <a:latin typeface="Cambria Math" panose="02040503050406030204" pitchFamily="18" charset="0"/>
                                </a:rPr>
                              </m:ctrlPr>
                            </m:sSupPr>
                            <m:e>
                              <m:r>
                                <a:rPr lang="en-US" i="0">
                                  <a:solidFill>
                                    <a:srgbClr val="E47588"/>
                                  </a:solidFill>
                                  <a:latin typeface="Cambria Math" panose="02040503050406030204" pitchFamily="18" charset="0"/>
                                </a:rPr>
                                <m:t>6.63 </m:t>
                              </m:r>
                              <m:r>
                                <m:rPr>
                                  <m:sty m:val="p"/>
                                </m:rPr>
                                <a:rPr lang="en-US" i="0">
                                  <a:solidFill>
                                    <a:srgbClr val="E47588"/>
                                  </a:solidFill>
                                  <a:latin typeface="Cambria Math" panose="02040503050406030204" pitchFamily="18" charset="0"/>
                                </a:rPr>
                                <m:t>x</m:t>
                              </m:r>
                              <m:r>
                                <a:rPr lang="en-US" i="0">
                                  <a:solidFill>
                                    <a:srgbClr val="E47588"/>
                                  </a:solidFill>
                                  <a:latin typeface="Cambria Math" panose="02040503050406030204" pitchFamily="18" charset="0"/>
                                </a:rPr>
                                <m:t> 10</m:t>
                              </m:r>
                            </m:e>
                            <m:sup>
                              <m:r>
                                <a:rPr lang="en-US" i="0">
                                  <a:solidFill>
                                    <a:srgbClr val="E47588"/>
                                  </a:solidFill>
                                  <a:latin typeface="Cambria Math" panose="02040503050406030204" pitchFamily="18" charset="0"/>
                                </a:rPr>
                                <m:t>−34</m:t>
                              </m:r>
                            </m:sup>
                          </m:sSup>
                          <m:r>
                            <m:rPr>
                              <m:sty m:val="p"/>
                            </m:rPr>
                            <a:rPr lang="en-US" i="0">
                              <a:solidFill>
                                <a:srgbClr val="E47588"/>
                              </a:solidFill>
                              <a:latin typeface="Cambria Math" panose="02040503050406030204" pitchFamily="18" charset="0"/>
                            </a:rPr>
                            <m:t>J</m:t>
                          </m:r>
                          <m:r>
                            <a:rPr lang="en-US" i="0">
                              <a:solidFill>
                                <a:srgbClr val="E47588"/>
                              </a:solidFill>
                              <a:latin typeface="Cambria Math" panose="02040503050406030204" pitchFamily="18" charset="0"/>
                              <a:ea typeface="Cambria Math" panose="02040503050406030204" pitchFamily="18" charset="0"/>
                            </a:rPr>
                            <m:t>∙</m:t>
                          </m:r>
                          <m:r>
                            <m:rPr>
                              <m:sty m:val="p"/>
                            </m:rPr>
                            <a:rPr lang="en-US" i="0">
                              <a:solidFill>
                                <a:srgbClr val="E47588"/>
                              </a:solidFill>
                              <a:latin typeface="Cambria Math" panose="02040503050406030204" pitchFamily="18" charset="0"/>
                              <a:ea typeface="Cambria Math" panose="02040503050406030204" pitchFamily="18" charset="0"/>
                            </a:rPr>
                            <m:t>s</m:t>
                          </m:r>
                        </m:e>
                      </m:d>
                      <m:d>
                        <m:dPr>
                          <m:ctrlPr>
                            <a:rPr lang="en-US" i="1" smtClean="0">
                              <a:solidFill>
                                <a:srgbClr val="E47588"/>
                              </a:solidFill>
                              <a:latin typeface="Cambria Math" panose="02040503050406030204" pitchFamily="18" charset="0"/>
                              <a:ea typeface="Cambria Math" panose="02040503050406030204" pitchFamily="18" charset="0"/>
                            </a:rPr>
                          </m:ctrlPr>
                        </m:dPr>
                        <m:e>
                          <m:sSup>
                            <m:sSupPr>
                              <m:ctrlPr>
                                <a:rPr lang="en-US" i="1">
                                  <a:solidFill>
                                    <a:srgbClr val="E47588"/>
                                  </a:solidFill>
                                  <a:latin typeface="Cambria Math" panose="02040503050406030204" pitchFamily="18" charset="0"/>
                                </a:rPr>
                              </m:ctrlPr>
                            </m:sSupPr>
                            <m:e>
                              <m:r>
                                <a:rPr lang="en-US" b="0" i="0" smtClean="0">
                                  <a:solidFill>
                                    <a:srgbClr val="E47588"/>
                                  </a:solidFill>
                                  <a:latin typeface="Cambria Math" panose="02040503050406030204" pitchFamily="18" charset="0"/>
                                </a:rPr>
                                <m:t>4.86</m:t>
                              </m:r>
                              <m:r>
                                <a:rPr lang="en-US" i="0">
                                  <a:solidFill>
                                    <a:srgbClr val="E47588"/>
                                  </a:solidFill>
                                  <a:latin typeface="Cambria Math" panose="02040503050406030204" pitchFamily="18" charset="0"/>
                                </a:rPr>
                                <m:t> </m:t>
                              </m:r>
                              <m:r>
                                <m:rPr>
                                  <m:sty m:val="p"/>
                                </m:rPr>
                                <a:rPr lang="en-US" i="0">
                                  <a:solidFill>
                                    <a:srgbClr val="E47588"/>
                                  </a:solidFill>
                                  <a:latin typeface="Cambria Math" panose="02040503050406030204" pitchFamily="18" charset="0"/>
                                </a:rPr>
                                <m:t>x</m:t>
                              </m:r>
                              <m:r>
                                <a:rPr lang="en-US" i="0">
                                  <a:solidFill>
                                    <a:srgbClr val="E47588"/>
                                  </a:solidFill>
                                  <a:latin typeface="Cambria Math" panose="02040503050406030204" pitchFamily="18" charset="0"/>
                                </a:rPr>
                                <m:t> 10</m:t>
                              </m:r>
                            </m:e>
                            <m:sup>
                              <m:r>
                                <a:rPr lang="en-US" b="0" i="0" smtClean="0">
                                  <a:solidFill>
                                    <a:srgbClr val="E47588"/>
                                  </a:solidFill>
                                  <a:latin typeface="Cambria Math" panose="02040503050406030204" pitchFamily="18" charset="0"/>
                                </a:rPr>
                                <m:t>11</m:t>
                              </m:r>
                            </m:sup>
                          </m:sSup>
                          <m:r>
                            <a:rPr lang="en-US" i="0">
                              <a:solidFill>
                                <a:srgbClr val="E47588"/>
                              </a:solidFill>
                              <a:latin typeface="Cambria Math" panose="02040503050406030204" pitchFamily="18" charset="0"/>
                            </a:rPr>
                            <m:t> </m:t>
                          </m:r>
                          <m:sSup>
                            <m:sSupPr>
                              <m:ctrlPr>
                                <a:rPr lang="en-US" i="1">
                                  <a:solidFill>
                                    <a:srgbClr val="E47588"/>
                                  </a:solidFill>
                                  <a:latin typeface="Cambria Math" panose="02040503050406030204" pitchFamily="18" charset="0"/>
                                </a:rPr>
                              </m:ctrlPr>
                            </m:sSupPr>
                            <m:e>
                              <m:r>
                                <a:rPr lang="en-US" i="0">
                                  <a:solidFill>
                                    <a:srgbClr val="E47588"/>
                                  </a:solidFill>
                                  <a:latin typeface="Cambria Math" panose="02040503050406030204" pitchFamily="18" charset="0"/>
                                </a:rPr>
                                <m:t> </m:t>
                              </m:r>
                              <m:r>
                                <m:rPr>
                                  <m:sty m:val="p"/>
                                </m:rPr>
                                <a:rPr lang="en-US" i="0">
                                  <a:solidFill>
                                    <a:srgbClr val="E47588"/>
                                  </a:solidFill>
                                  <a:latin typeface="Cambria Math" panose="02040503050406030204" pitchFamily="18" charset="0"/>
                                </a:rPr>
                                <m:t>s</m:t>
                              </m:r>
                            </m:e>
                            <m:sup>
                              <m:r>
                                <a:rPr lang="en-US" i="0">
                                  <a:solidFill>
                                    <a:srgbClr val="E47588"/>
                                  </a:solidFill>
                                  <a:latin typeface="Cambria Math" panose="02040503050406030204" pitchFamily="18" charset="0"/>
                                </a:rPr>
                                <m:t>−1</m:t>
                              </m:r>
                            </m:sup>
                          </m:sSup>
                        </m:e>
                      </m:d>
                    </m:oMath>
                  </m:oMathPara>
                </a14:m>
                <a:endParaRPr lang="en-US" dirty="0"/>
              </a:p>
            </p:txBody>
          </p:sp>
        </mc:Choice>
        <mc:Fallback xmlns="">
          <p:sp>
            <p:nvSpPr>
              <p:cNvPr id="27" name="TextBox 26">
                <a:extLst>
                  <a:ext uri="{FF2B5EF4-FFF2-40B4-BE49-F238E27FC236}">
                    <a16:creationId xmlns:a16="http://schemas.microsoft.com/office/drawing/2014/main" id="{204CE917-E59A-4FE1-8033-32A073699C6C}"/>
                  </a:ext>
                </a:extLst>
              </p:cNvPr>
              <p:cNvSpPr txBox="1">
                <a:spLocks noRot="1" noChangeAspect="1" noMove="1" noResize="1" noEditPoints="1" noAdjustHandles="1" noChangeArrowheads="1" noChangeShapeType="1" noTextEdit="1"/>
              </p:cNvSpPr>
              <p:nvPr/>
            </p:nvSpPr>
            <p:spPr>
              <a:xfrm>
                <a:off x="1288898" y="4212153"/>
                <a:ext cx="3548086" cy="276999"/>
              </a:xfrm>
              <a:prstGeom prst="rect">
                <a:avLst/>
              </a:prstGeom>
              <a:blipFill>
                <a:blip r:embed="rId11"/>
                <a:stretch>
                  <a:fillRect t="-4444" b="-3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9EF73A21-D4A5-49E0-B943-6D3A5257CF4A}"/>
                  </a:ext>
                </a:extLst>
              </p:cNvPr>
              <p:cNvSpPr/>
              <p:nvPr/>
            </p:nvSpPr>
            <p:spPr>
              <a:xfrm>
                <a:off x="4766853" y="4160014"/>
                <a:ext cx="18276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solidFill>
                            <a:srgbClr val="E47588"/>
                          </a:solidFill>
                          <a:latin typeface="Cambria Math" panose="02040503050406030204" pitchFamily="18" charset="0"/>
                          <a:ea typeface="Cambria Math" panose="02040503050406030204" pitchFamily="18" charset="0"/>
                        </a:rPr>
                        <m:t>=</m:t>
                      </m:r>
                      <m:sSup>
                        <m:sSupPr>
                          <m:ctrlPr>
                            <a:rPr lang="en-US" i="1">
                              <a:solidFill>
                                <a:srgbClr val="E47588"/>
                              </a:solidFill>
                              <a:latin typeface="Cambria Math" panose="02040503050406030204" pitchFamily="18" charset="0"/>
                              <a:ea typeface="Cambria Math" panose="02040503050406030204" pitchFamily="18" charset="0"/>
                            </a:rPr>
                          </m:ctrlPr>
                        </m:sSupPr>
                        <m:e>
                          <m:r>
                            <a:rPr lang="en-US">
                              <a:solidFill>
                                <a:srgbClr val="E47588"/>
                              </a:solidFill>
                              <a:latin typeface="Cambria Math" panose="02040503050406030204" pitchFamily="18" charset="0"/>
                              <a:ea typeface="Cambria Math" panose="02040503050406030204" pitchFamily="18" charset="0"/>
                            </a:rPr>
                            <m:t>3.22 </m:t>
                          </m:r>
                          <m:r>
                            <m:rPr>
                              <m:sty m:val="p"/>
                            </m:rPr>
                            <a:rPr lang="en-US">
                              <a:solidFill>
                                <a:srgbClr val="E47588"/>
                              </a:solidFill>
                              <a:latin typeface="Cambria Math" panose="02040503050406030204" pitchFamily="18" charset="0"/>
                              <a:ea typeface="Cambria Math" panose="02040503050406030204" pitchFamily="18" charset="0"/>
                            </a:rPr>
                            <m:t>x</m:t>
                          </m:r>
                          <m:r>
                            <a:rPr lang="en-US">
                              <a:solidFill>
                                <a:srgbClr val="E47588"/>
                              </a:solidFill>
                              <a:latin typeface="Cambria Math" panose="02040503050406030204" pitchFamily="18" charset="0"/>
                              <a:ea typeface="Cambria Math" panose="02040503050406030204" pitchFamily="18" charset="0"/>
                            </a:rPr>
                            <m:t> 10</m:t>
                          </m:r>
                        </m:e>
                        <m:sup>
                          <m:r>
                            <a:rPr lang="en-US">
                              <a:solidFill>
                                <a:srgbClr val="E47588"/>
                              </a:solidFill>
                              <a:latin typeface="Cambria Math" panose="02040503050406030204" pitchFamily="18" charset="0"/>
                              <a:ea typeface="Cambria Math" panose="02040503050406030204" pitchFamily="18" charset="0"/>
                            </a:rPr>
                            <m:t>−22</m:t>
                          </m:r>
                        </m:sup>
                      </m:sSup>
                      <m:r>
                        <a:rPr lang="en-US">
                          <a:solidFill>
                            <a:srgbClr val="E47588"/>
                          </a:solidFill>
                          <a:latin typeface="Cambria Math" panose="02040503050406030204" pitchFamily="18" charset="0"/>
                          <a:ea typeface="Cambria Math" panose="02040503050406030204" pitchFamily="18" charset="0"/>
                        </a:rPr>
                        <m:t> </m:t>
                      </m:r>
                      <m:r>
                        <m:rPr>
                          <m:sty m:val="p"/>
                        </m:rPr>
                        <a:rPr lang="en-US">
                          <a:solidFill>
                            <a:srgbClr val="E47588"/>
                          </a:solidFill>
                          <a:latin typeface="Cambria Math" panose="02040503050406030204" pitchFamily="18" charset="0"/>
                          <a:ea typeface="Cambria Math" panose="02040503050406030204" pitchFamily="18" charset="0"/>
                        </a:rPr>
                        <m:t>J</m:t>
                      </m:r>
                    </m:oMath>
                  </m:oMathPara>
                </a14:m>
                <a:endParaRPr lang="en-US" dirty="0"/>
              </a:p>
            </p:txBody>
          </p:sp>
        </mc:Choice>
        <mc:Fallback xmlns="">
          <p:sp>
            <p:nvSpPr>
              <p:cNvPr id="28" name="Rectangle 27">
                <a:extLst>
                  <a:ext uri="{FF2B5EF4-FFF2-40B4-BE49-F238E27FC236}">
                    <a16:creationId xmlns:a16="http://schemas.microsoft.com/office/drawing/2014/main" id="{9EF73A21-D4A5-49E0-B943-6D3A5257CF4A}"/>
                  </a:ext>
                </a:extLst>
              </p:cNvPr>
              <p:cNvSpPr>
                <a:spLocks noRot="1" noChangeAspect="1" noMove="1" noResize="1" noEditPoints="1" noAdjustHandles="1" noChangeArrowheads="1" noChangeShapeType="1" noTextEdit="1"/>
              </p:cNvSpPr>
              <p:nvPr/>
            </p:nvSpPr>
            <p:spPr>
              <a:xfrm>
                <a:off x="4766853" y="4160014"/>
                <a:ext cx="1827680" cy="369332"/>
              </a:xfrm>
              <a:prstGeom prst="rect">
                <a:avLst/>
              </a:prstGeom>
              <a:blipFill>
                <a:blip r:embed="rId12"/>
                <a:stretch>
                  <a:fillRect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54D5523-949C-462F-9D12-82AA1F820EA1}"/>
                  </a:ext>
                </a:extLst>
              </p:cNvPr>
              <p:cNvSpPr txBox="1"/>
              <p:nvPr/>
            </p:nvSpPr>
            <p:spPr>
              <a:xfrm>
                <a:off x="362884" y="5132208"/>
                <a:ext cx="816057" cy="393313"/>
              </a:xfrm>
              <a:prstGeom prst="rect">
                <a:avLst/>
              </a:prstGeom>
              <a:noFill/>
            </p:spPr>
            <p:txBody>
              <a:bodyPr wrap="none" lIns="0" tIns="0" rIns="0" bIns="0" rtlCol="0">
                <a:spAutoFit/>
              </a:bodyPr>
              <a:lstStyle/>
              <a:p>
                <a14:m>
                  <m:oMath xmlns:m="http://schemas.openxmlformats.org/officeDocument/2006/math">
                    <m:r>
                      <m:rPr>
                        <m:sty m:val="p"/>
                      </m:rPr>
                      <a:rPr lang="el-GR" b="0" i="1" smtClean="0">
                        <a:solidFill>
                          <a:srgbClr val="E47588"/>
                        </a:solidFill>
                        <a:latin typeface="Cambria Math" panose="02040503050406030204" pitchFamily="18" charset="0"/>
                      </a:rPr>
                      <m:t>ν</m:t>
                    </m:r>
                    <m:r>
                      <a:rPr lang="en-US" b="0" i="1" smtClean="0">
                        <a:solidFill>
                          <a:srgbClr val="E47588"/>
                        </a:solidFill>
                        <a:latin typeface="Cambria Math" panose="02040503050406030204" pitchFamily="18" charset="0"/>
                      </a:rPr>
                      <m:t>=</m:t>
                    </m:r>
                    <m:f>
                      <m:fPr>
                        <m:ctrlPr>
                          <a:rPr lang="en-US" i="1" smtClean="0">
                            <a:solidFill>
                              <a:srgbClr val="E47588"/>
                            </a:solidFill>
                            <a:latin typeface="Cambria Math" panose="02040503050406030204" pitchFamily="18" charset="0"/>
                          </a:rPr>
                        </m:ctrlPr>
                      </m:fPr>
                      <m:num>
                        <m:r>
                          <a:rPr lang="en-US" b="0" i="1" smtClean="0">
                            <a:solidFill>
                              <a:srgbClr val="E47588"/>
                            </a:solidFill>
                            <a:latin typeface="Cambria Math" panose="02040503050406030204" pitchFamily="18" charset="0"/>
                          </a:rPr>
                          <m:t>𝐸</m:t>
                        </m:r>
                      </m:num>
                      <m:den>
                        <m:r>
                          <a:rPr lang="en-US" b="0" i="1" smtClean="0">
                            <a:solidFill>
                              <a:srgbClr val="E47588"/>
                            </a:solidFill>
                            <a:latin typeface="Cambria Math" panose="02040503050406030204" pitchFamily="18" charset="0"/>
                          </a:rPr>
                          <m:t>h</m:t>
                        </m:r>
                      </m:den>
                    </m:f>
                    <m:r>
                      <a:rPr lang="en-US" b="0" i="1" smtClean="0">
                        <a:solidFill>
                          <a:srgbClr val="E47588"/>
                        </a:solidFill>
                        <a:latin typeface="Cambria Math" panose="02040503050406030204" pitchFamily="18" charset="0"/>
                      </a:rPr>
                      <m:t>=</m:t>
                    </m:r>
                  </m:oMath>
                </a14:m>
                <a:r>
                  <a:rPr lang="en-US" dirty="0">
                    <a:solidFill>
                      <a:srgbClr val="E47588"/>
                    </a:solidFill>
                  </a:rPr>
                  <a:t> </a:t>
                </a:r>
              </a:p>
            </p:txBody>
          </p:sp>
        </mc:Choice>
        <mc:Fallback xmlns="">
          <p:sp>
            <p:nvSpPr>
              <p:cNvPr id="29" name="TextBox 28">
                <a:extLst>
                  <a:ext uri="{FF2B5EF4-FFF2-40B4-BE49-F238E27FC236}">
                    <a16:creationId xmlns:a16="http://schemas.microsoft.com/office/drawing/2014/main" id="{D54D5523-949C-462F-9D12-82AA1F820EA1}"/>
                  </a:ext>
                </a:extLst>
              </p:cNvPr>
              <p:cNvSpPr txBox="1">
                <a:spLocks noRot="1" noChangeAspect="1" noMove="1" noResize="1" noEditPoints="1" noAdjustHandles="1" noChangeArrowheads="1" noChangeShapeType="1" noTextEdit="1"/>
              </p:cNvSpPr>
              <p:nvPr/>
            </p:nvSpPr>
            <p:spPr>
              <a:xfrm>
                <a:off x="362884" y="5132208"/>
                <a:ext cx="816057" cy="393313"/>
              </a:xfrm>
              <a:prstGeom prst="rect">
                <a:avLst/>
              </a:prstGeom>
              <a:blipFill>
                <a:blip r:embed="rId13"/>
                <a:stretch>
                  <a:fillRect l="-7519"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A0F3C2E1-52D8-43AD-B043-55EFDBC59CF4}"/>
                  </a:ext>
                </a:extLst>
              </p:cNvPr>
              <p:cNvSpPr/>
              <p:nvPr/>
            </p:nvSpPr>
            <p:spPr>
              <a:xfrm>
                <a:off x="1156240" y="5041427"/>
                <a:ext cx="1543115" cy="566245"/>
              </a:xfrm>
              <a:prstGeom prst="rect">
                <a:avLst/>
              </a:prstGeom>
            </p:spPr>
            <p:txBody>
              <a:bodyPr wrap="none">
                <a:spAutoFit/>
              </a:bodyPr>
              <a:lstStyle/>
              <a:p>
                <a14:m>
                  <m:oMath xmlns:m="http://schemas.openxmlformats.org/officeDocument/2006/math">
                    <m:f>
                      <m:fPr>
                        <m:ctrlPr>
                          <a:rPr lang="en-US" i="1" smtClean="0">
                            <a:solidFill>
                              <a:srgbClr val="E47588"/>
                            </a:solidFill>
                            <a:latin typeface="Cambria Math" panose="02040503050406030204" pitchFamily="18" charset="0"/>
                          </a:rPr>
                        </m:ctrlPr>
                      </m:fPr>
                      <m:num>
                        <m:d>
                          <m:dPr>
                            <m:ctrlPr>
                              <a:rPr lang="en-US" i="1">
                                <a:solidFill>
                                  <a:srgbClr val="E47588"/>
                                </a:solidFill>
                                <a:latin typeface="Cambria Math" panose="02040503050406030204" pitchFamily="18" charset="0"/>
                              </a:rPr>
                            </m:ctrlPr>
                          </m:dPr>
                          <m:e>
                            <m:sSup>
                              <m:sSupPr>
                                <m:ctrlPr>
                                  <a:rPr lang="en-US" i="1">
                                    <a:solidFill>
                                      <a:srgbClr val="E47588"/>
                                    </a:solidFill>
                                    <a:latin typeface="Cambria Math" panose="02040503050406030204" pitchFamily="18" charset="0"/>
                                  </a:rPr>
                                </m:ctrlPr>
                              </m:sSupPr>
                              <m:e>
                                <m:r>
                                  <a:rPr lang="en-US" b="0" i="1" smtClean="0">
                                    <a:solidFill>
                                      <a:srgbClr val="E47588"/>
                                    </a:solidFill>
                                    <a:latin typeface="Cambria Math" panose="02040503050406030204" pitchFamily="18" charset="0"/>
                                  </a:rPr>
                                  <m:t>1.93</m:t>
                                </m:r>
                                <m:r>
                                  <a:rPr lang="en-US" b="0" i="1">
                                    <a:solidFill>
                                      <a:srgbClr val="E47588"/>
                                    </a:solidFill>
                                    <a:latin typeface="Cambria Math" panose="02040503050406030204" pitchFamily="18" charset="0"/>
                                  </a:rPr>
                                  <m:t> </m:t>
                                </m:r>
                                <m:r>
                                  <a:rPr lang="en-US" b="0" i="1">
                                    <a:solidFill>
                                      <a:srgbClr val="E47588"/>
                                    </a:solidFill>
                                    <a:latin typeface="Cambria Math" panose="02040503050406030204" pitchFamily="18" charset="0"/>
                                  </a:rPr>
                                  <m:t>𝑥</m:t>
                                </m:r>
                                <m:r>
                                  <a:rPr lang="en-US" b="0" i="1">
                                    <a:solidFill>
                                      <a:srgbClr val="E47588"/>
                                    </a:solidFill>
                                    <a:latin typeface="Cambria Math" panose="02040503050406030204" pitchFamily="18" charset="0"/>
                                  </a:rPr>
                                  <m:t> 10</m:t>
                                </m:r>
                              </m:e>
                              <m:sup>
                                <m:r>
                                  <a:rPr lang="en-US" b="0" i="1">
                                    <a:solidFill>
                                      <a:srgbClr val="E47588"/>
                                    </a:solidFill>
                                    <a:latin typeface="Cambria Math" panose="02040503050406030204" pitchFamily="18" charset="0"/>
                                  </a:rPr>
                                  <m:t>−</m:t>
                                </m:r>
                                <m:r>
                                  <a:rPr lang="en-US" b="0" i="1" smtClean="0">
                                    <a:solidFill>
                                      <a:srgbClr val="E47588"/>
                                    </a:solidFill>
                                    <a:latin typeface="Cambria Math" panose="02040503050406030204" pitchFamily="18" charset="0"/>
                                  </a:rPr>
                                  <m:t>17</m:t>
                                </m:r>
                              </m:sup>
                            </m:sSup>
                            <m:r>
                              <m:rPr>
                                <m:sty m:val="p"/>
                              </m:rPr>
                              <a:rPr lang="en-US" b="0" i="1">
                                <a:solidFill>
                                  <a:srgbClr val="E47588"/>
                                </a:solidFill>
                                <a:latin typeface="Cambria Math" panose="02040503050406030204" pitchFamily="18" charset="0"/>
                              </a:rPr>
                              <m:t>J</m:t>
                            </m:r>
                          </m:e>
                        </m:d>
                      </m:num>
                      <m:den>
                        <m:d>
                          <m:dPr>
                            <m:ctrlPr>
                              <a:rPr lang="en-US" i="1">
                                <a:solidFill>
                                  <a:srgbClr val="E47588"/>
                                </a:solidFill>
                                <a:latin typeface="Cambria Math" panose="02040503050406030204" pitchFamily="18" charset="0"/>
                              </a:rPr>
                            </m:ctrlPr>
                          </m:dPr>
                          <m:e>
                            <m:sSup>
                              <m:sSupPr>
                                <m:ctrlPr>
                                  <a:rPr lang="en-US" i="1">
                                    <a:solidFill>
                                      <a:srgbClr val="E47588"/>
                                    </a:solidFill>
                                    <a:latin typeface="Cambria Math" panose="02040503050406030204" pitchFamily="18" charset="0"/>
                                  </a:rPr>
                                </m:ctrlPr>
                              </m:sSupPr>
                              <m:e>
                                <m:r>
                                  <a:rPr lang="en-US" i="1">
                                    <a:solidFill>
                                      <a:srgbClr val="E47588"/>
                                    </a:solidFill>
                                    <a:latin typeface="Cambria Math" panose="02040503050406030204" pitchFamily="18" charset="0"/>
                                  </a:rPr>
                                  <m:t>6.63 </m:t>
                                </m:r>
                                <m:r>
                                  <a:rPr lang="en-US" i="1">
                                    <a:solidFill>
                                      <a:srgbClr val="E47588"/>
                                    </a:solidFill>
                                    <a:latin typeface="Cambria Math" panose="02040503050406030204" pitchFamily="18" charset="0"/>
                                  </a:rPr>
                                  <m:t>𝑥</m:t>
                                </m:r>
                                <m:r>
                                  <a:rPr lang="en-US" i="1">
                                    <a:solidFill>
                                      <a:srgbClr val="E47588"/>
                                    </a:solidFill>
                                    <a:latin typeface="Cambria Math" panose="02040503050406030204" pitchFamily="18" charset="0"/>
                                  </a:rPr>
                                  <m:t> 10</m:t>
                                </m:r>
                              </m:e>
                              <m:sup>
                                <m:r>
                                  <a:rPr lang="en-US" i="1">
                                    <a:solidFill>
                                      <a:srgbClr val="E47588"/>
                                    </a:solidFill>
                                    <a:latin typeface="Cambria Math" panose="02040503050406030204" pitchFamily="18" charset="0"/>
                                  </a:rPr>
                                  <m:t>−34</m:t>
                                </m:r>
                              </m:sup>
                            </m:sSup>
                            <m:r>
                              <m:rPr>
                                <m:sty m:val="p"/>
                              </m:rPr>
                              <a:rPr lang="en-US" i="1">
                                <a:solidFill>
                                  <a:srgbClr val="E47588"/>
                                </a:solidFill>
                                <a:latin typeface="Cambria Math" panose="02040503050406030204" pitchFamily="18" charset="0"/>
                              </a:rPr>
                              <m:t>J</m:t>
                            </m:r>
                            <m:r>
                              <a:rPr lang="en-US" i="1">
                                <a:solidFill>
                                  <a:srgbClr val="E47588"/>
                                </a:solidFill>
                                <a:latin typeface="Cambria Math" panose="02040503050406030204" pitchFamily="18" charset="0"/>
                                <a:ea typeface="Cambria Math" panose="02040503050406030204" pitchFamily="18" charset="0"/>
                              </a:rPr>
                              <m:t>∙</m:t>
                            </m:r>
                            <m:r>
                              <m:rPr>
                                <m:sty m:val="p"/>
                              </m:rPr>
                              <a:rPr lang="en-US" i="1">
                                <a:solidFill>
                                  <a:srgbClr val="E47588"/>
                                </a:solidFill>
                                <a:latin typeface="Cambria Math" panose="02040503050406030204" pitchFamily="18" charset="0"/>
                                <a:ea typeface="Cambria Math" panose="02040503050406030204" pitchFamily="18" charset="0"/>
                              </a:rPr>
                              <m:t>s</m:t>
                            </m:r>
                          </m:e>
                        </m:d>
                      </m:den>
                    </m:f>
                  </m:oMath>
                </a14:m>
                <a:r>
                  <a:rPr lang="en-US" dirty="0"/>
                  <a:t> </a:t>
                </a:r>
              </a:p>
            </p:txBody>
          </p:sp>
        </mc:Choice>
        <mc:Fallback xmlns="">
          <p:sp>
            <p:nvSpPr>
              <p:cNvPr id="30" name="Rectangle 29">
                <a:extLst>
                  <a:ext uri="{FF2B5EF4-FFF2-40B4-BE49-F238E27FC236}">
                    <a16:creationId xmlns:a16="http://schemas.microsoft.com/office/drawing/2014/main" id="{A0F3C2E1-52D8-43AD-B043-55EFDBC59CF4}"/>
                  </a:ext>
                </a:extLst>
              </p:cNvPr>
              <p:cNvSpPr>
                <a:spLocks noRot="1" noChangeAspect="1" noMove="1" noResize="1" noEditPoints="1" noAdjustHandles="1" noChangeArrowheads="1" noChangeShapeType="1" noTextEdit="1"/>
              </p:cNvSpPr>
              <p:nvPr/>
            </p:nvSpPr>
            <p:spPr>
              <a:xfrm>
                <a:off x="1156240" y="5041427"/>
                <a:ext cx="1543115" cy="56624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67D5C73C-4BE3-4DB7-AAEE-853170265B17}"/>
                  </a:ext>
                </a:extLst>
              </p:cNvPr>
              <p:cNvSpPr/>
              <p:nvPr/>
            </p:nvSpPr>
            <p:spPr>
              <a:xfrm>
                <a:off x="2589289" y="5147984"/>
                <a:ext cx="1933093" cy="369332"/>
              </a:xfrm>
              <a:prstGeom prst="rect">
                <a:avLst/>
              </a:prstGeom>
            </p:spPr>
            <p:txBody>
              <a:bodyPr wrap="none">
                <a:spAutoFit/>
              </a:bodyPr>
              <a:lstStyle/>
              <a:p>
                <a14:m>
                  <m:oMath xmlns:m="http://schemas.openxmlformats.org/officeDocument/2006/math">
                    <m:r>
                      <a:rPr lang="en-US" i="1">
                        <a:solidFill>
                          <a:srgbClr val="E47588"/>
                        </a:solidFill>
                        <a:latin typeface="Cambria Math" panose="02040503050406030204" pitchFamily="18" charset="0"/>
                      </a:rPr>
                      <m:t>=2.91 </m:t>
                    </m:r>
                    <m:r>
                      <a:rPr lang="en-US" i="1">
                        <a:solidFill>
                          <a:srgbClr val="E47588"/>
                        </a:solidFill>
                        <a:latin typeface="Cambria Math" panose="02040503050406030204" pitchFamily="18" charset="0"/>
                      </a:rPr>
                      <m:t>𝑥</m:t>
                    </m:r>
                    <m:r>
                      <a:rPr lang="en-US" i="1">
                        <a:solidFill>
                          <a:srgbClr val="E47588"/>
                        </a:solidFill>
                        <a:latin typeface="Cambria Math" panose="02040503050406030204" pitchFamily="18" charset="0"/>
                      </a:rPr>
                      <m:t> </m:t>
                    </m:r>
                    <m:sSup>
                      <m:sSupPr>
                        <m:ctrlPr>
                          <a:rPr lang="en-US" i="1">
                            <a:solidFill>
                              <a:srgbClr val="E47588"/>
                            </a:solidFill>
                            <a:latin typeface="Cambria Math" panose="02040503050406030204" pitchFamily="18" charset="0"/>
                          </a:rPr>
                        </m:ctrlPr>
                      </m:sSupPr>
                      <m:e>
                        <m:r>
                          <a:rPr lang="en-US" i="1">
                            <a:solidFill>
                              <a:srgbClr val="E47588"/>
                            </a:solidFill>
                            <a:latin typeface="Cambria Math" panose="02040503050406030204" pitchFamily="18" charset="0"/>
                          </a:rPr>
                          <m:t>10</m:t>
                        </m:r>
                      </m:e>
                      <m:sup>
                        <m:r>
                          <a:rPr lang="en-US" i="1">
                            <a:solidFill>
                              <a:srgbClr val="E47588"/>
                            </a:solidFill>
                            <a:latin typeface="Cambria Math" panose="02040503050406030204" pitchFamily="18" charset="0"/>
                          </a:rPr>
                          <m:t>16</m:t>
                        </m:r>
                      </m:sup>
                    </m:sSup>
                    <m:r>
                      <a:rPr lang="en-US" i="1">
                        <a:solidFill>
                          <a:srgbClr val="E47588"/>
                        </a:solidFill>
                        <a:latin typeface="Cambria Math" panose="02040503050406030204" pitchFamily="18" charset="0"/>
                      </a:rPr>
                      <m:t> </m:t>
                    </m:r>
                    <m:r>
                      <a:rPr lang="en-US" i="1">
                        <a:solidFill>
                          <a:srgbClr val="E47588"/>
                        </a:solidFill>
                        <a:latin typeface="Cambria Math" panose="02040503050406030204" pitchFamily="18" charset="0"/>
                      </a:rPr>
                      <m:t>𝐻𝑧</m:t>
                    </m:r>
                  </m:oMath>
                </a14:m>
                <a:r>
                  <a:rPr lang="en-US" dirty="0"/>
                  <a:t> </a:t>
                </a:r>
              </a:p>
            </p:txBody>
          </p:sp>
        </mc:Choice>
        <mc:Fallback xmlns="">
          <p:sp>
            <p:nvSpPr>
              <p:cNvPr id="31" name="Rectangle 30">
                <a:extLst>
                  <a:ext uri="{FF2B5EF4-FFF2-40B4-BE49-F238E27FC236}">
                    <a16:creationId xmlns:a16="http://schemas.microsoft.com/office/drawing/2014/main" id="{67D5C73C-4BE3-4DB7-AAEE-853170265B17}"/>
                  </a:ext>
                </a:extLst>
              </p:cNvPr>
              <p:cNvSpPr>
                <a:spLocks noRot="1" noChangeAspect="1" noMove="1" noResize="1" noEditPoints="1" noAdjustHandles="1" noChangeArrowheads="1" noChangeShapeType="1" noTextEdit="1"/>
              </p:cNvSpPr>
              <p:nvPr/>
            </p:nvSpPr>
            <p:spPr>
              <a:xfrm>
                <a:off x="2589289" y="5147984"/>
                <a:ext cx="1933093"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5558E7C-AE4A-45F7-B43A-8E68CD3F5FA7}"/>
                  </a:ext>
                </a:extLst>
              </p:cNvPr>
              <p:cNvSpPr txBox="1"/>
              <p:nvPr/>
            </p:nvSpPr>
            <p:spPr>
              <a:xfrm>
                <a:off x="375444" y="6327896"/>
                <a:ext cx="939296" cy="398955"/>
              </a:xfrm>
              <a:prstGeom prst="rect">
                <a:avLst/>
              </a:prstGeom>
              <a:noFill/>
            </p:spPr>
            <p:txBody>
              <a:bodyPr wrap="none" lIns="0" tIns="0" rIns="0" bIns="0" rtlCol="0">
                <a:spAutoFit/>
              </a:bodyPr>
              <a:lstStyle/>
              <a:p>
                <a14:m>
                  <m:oMath xmlns:m="http://schemas.openxmlformats.org/officeDocument/2006/math">
                    <m:r>
                      <a:rPr lang="en-US" b="0" i="1" smtClean="0">
                        <a:solidFill>
                          <a:srgbClr val="E47588"/>
                        </a:solidFill>
                        <a:latin typeface="Cambria Math" panose="02040503050406030204" pitchFamily="18" charset="0"/>
                      </a:rPr>
                      <m:t>𝐸</m:t>
                    </m:r>
                    <m:r>
                      <a:rPr lang="en-US" b="0" i="1" smtClean="0">
                        <a:solidFill>
                          <a:srgbClr val="E47588"/>
                        </a:solidFill>
                        <a:latin typeface="Cambria Math" panose="02040503050406030204" pitchFamily="18" charset="0"/>
                      </a:rPr>
                      <m:t>=</m:t>
                    </m:r>
                    <m:f>
                      <m:fPr>
                        <m:ctrlPr>
                          <a:rPr lang="en-US" i="1" smtClean="0">
                            <a:solidFill>
                              <a:srgbClr val="E47588"/>
                            </a:solidFill>
                            <a:latin typeface="Cambria Math" panose="02040503050406030204" pitchFamily="18" charset="0"/>
                          </a:rPr>
                        </m:ctrlPr>
                      </m:fPr>
                      <m:num>
                        <m:r>
                          <a:rPr lang="en-US" b="0" i="1" smtClean="0">
                            <a:solidFill>
                              <a:srgbClr val="E47588"/>
                            </a:solidFill>
                            <a:latin typeface="Cambria Math" panose="02040503050406030204" pitchFamily="18" charset="0"/>
                          </a:rPr>
                          <m:t>h𝑐</m:t>
                        </m:r>
                      </m:num>
                      <m:den>
                        <m:r>
                          <a:rPr lang="en-US" b="0" i="1" smtClean="0">
                            <a:solidFill>
                              <a:srgbClr val="E47588"/>
                            </a:solidFill>
                            <a:latin typeface="Cambria Math" panose="02040503050406030204" pitchFamily="18" charset="0"/>
                            <a:ea typeface="Cambria Math" panose="02040503050406030204" pitchFamily="18" charset="0"/>
                          </a:rPr>
                          <m:t>𝜆</m:t>
                        </m:r>
                      </m:den>
                    </m:f>
                    <m:r>
                      <a:rPr lang="en-US" b="0" i="1" smtClean="0">
                        <a:solidFill>
                          <a:srgbClr val="E47588"/>
                        </a:solidFill>
                        <a:latin typeface="Cambria Math" panose="02040503050406030204" pitchFamily="18" charset="0"/>
                      </a:rPr>
                      <m:t>=</m:t>
                    </m:r>
                  </m:oMath>
                </a14:m>
                <a:r>
                  <a:rPr lang="en-US" dirty="0">
                    <a:solidFill>
                      <a:srgbClr val="E47588"/>
                    </a:solidFill>
                  </a:rPr>
                  <a:t> </a:t>
                </a:r>
              </a:p>
            </p:txBody>
          </p:sp>
        </mc:Choice>
        <mc:Fallback xmlns="">
          <p:sp>
            <p:nvSpPr>
              <p:cNvPr id="32" name="TextBox 31">
                <a:extLst>
                  <a:ext uri="{FF2B5EF4-FFF2-40B4-BE49-F238E27FC236}">
                    <a16:creationId xmlns:a16="http://schemas.microsoft.com/office/drawing/2014/main" id="{05558E7C-AE4A-45F7-B43A-8E68CD3F5FA7}"/>
                  </a:ext>
                </a:extLst>
              </p:cNvPr>
              <p:cNvSpPr txBox="1">
                <a:spLocks noRot="1" noChangeAspect="1" noMove="1" noResize="1" noEditPoints="1" noAdjustHandles="1" noChangeArrowheads="1" noChangeShapeType="1" noTextEdit="1"/>
              </p:cNvSpPr>
              <p:nvPr/>
            </p:nvSpPr>
            <p:spPr>
              <a:xfrm>
                <a:off x="375444" y="6327896"/>
                <a:ext cx="939296" cy="398955"/>
              </a:xfrm>
              <a:prstGeom prst="rect">
                <a:avLst/>
              </a:prstGeom>
              <a:blipFill>
                <a:blip r:embed="rId16"/>
                <a:stretch>
                  <a:fillRect l="-9091" b="-1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00299A92-2897-4D0E-ACE4-57B959DD541C}"/>
                  </a:ext>
                </a:extLst>
              </p:cNvPr>
              <p:cNvSpPr/>
              <p:nvPr/>
            </p:nvSpPr>
            <p:spPr>
              <a:xfrm>
                <a:off x="1246915" y="6227011"/>
                <a:ext cx="4809265" cy="535981"/>
              </a:xfrm>
              <a:prstGeom prst="rect">
                <a:avLst/>
              </a:prstGeom>
            </p:spPr>
            <p:txBody>
              <a:bodyPr wrap="none">
                <a:spAutoFit/>
              </a:bodyPr>
              <a:lstStyle/>
              <a:p>
                <a14:m>
                  <m:oMath xmlns:m="http://schemas.openxmlformats.org/officeDocument/2006/math">
                    <m:f>
                      <m:fPr>
                        <m:ctrlPr>
                          <a:rPr lang="en-US" i="1" smtClean="0">
                            <a:solidFill>
                              <a:srgbClr val="E47588"/>
                            </a:solidFill>
                            <a:latin typeface="Cambria Math" panose="02040503050406030204" pitchFamily="18" charset="0"/>
                          </a:rPr>
                        </m:ctrlPr>
                      </m:fPr>
                      <m:num>
                        <m:d>
                          <m:dPr>
                            <m:ctrlPr>
                              <a:rPr lang="en-US" i="1">
                                <a:solidFill>
                                  <a:srgbClr val="E47588"/>
                                </a:solidFill>
                                <a:latin typeface="Cambria Math" panose="02040503050406030204" pitchFamily="18" charset="0"/>
                              </a:rPr>
                            </m:ctrlPr>
                          </m:dPr>
                          <m:e>
                            <m:sSup>
                              <m:sSupPr>
                                <m:ctrlPr>
                                  <a:rPr lang="en-US" i="1">
                                    <a:solidFill>
                                      <a:srgbClr val="E47588"/>
                                    </a:solidFill>
                                    <a:latin typeface="Cambria Math" panose="02040503050406030204" pitchFamily="18" charset="0"/>
                                  </a:rPr>
                                </m:ctrlPr>
                              </m:sSupPr>
                              <m:e>
                                <m:r>
                                  <a:rPr lang="en-US" b="0" i="1">
                                    <a:solidFill>
                                      <a:srgbClr val="E47588"/>
                                    </a:solidFill>
                                    <a:latin typeface="Cambria Math" panose="02040503050406030204" pitchFamily="18" charset="0"/>
                                  </a:rPr>
                                  <m:t>6.63 </m:t>
                                </m:r>
                                <m:r>
                                  <a:rPr lang="en-US" b="0" i="1">
                                    <a:solidFill>
                                      <a:srgbClr val="E47588"/>
                                    </a:solidFill>
                                    <a:latin typeface="Cambria Math" panose="02040503050406030204" pitchFamily="18" charset="0"/>
                                  </a:rPr>
                                  <m:t>𝑥</m:t>
                                </m:r>
                                <m:r>
                                  <a:rPr lang="en-US" b="0" i="1">
                                    <a:solidFill>
                                      <a:srgbClr val="E47588"/>
                                    </a:solidFill>
                                    <a:latin typeface="Cambria Math" panose="02040503050406030204" pitchFamily="18" charset="0"/>
                                  </a:rPr>
                                  <m:t> 10</m:t>
                                </m:r>
                              </m:e>
                              <m:sup>
                                <m:r>
                                  <a:rPr lang="en-US" b="0" i="1">
                                    <a:solidFill>
                                      <a:srgbClr val="E47588"/>
                                    </a:solidFill>
                                    <a:latin typeface="Cambria Math" panose="02040503050406030204" pitchFamily="18" charset="0"/>
                                  </a:rPr>
                                  <m:t>−34</m:t>
                                </m:r>
                              </m:sup>
                            </m:sSup>
                            <m:r>
                              <m:rPr>
                                <m:sty m:val="p"/>
                              </m:rPr>
                              <a:rPr lang="en-US" b="0" i="1">
                                <a:solidFill>
                                  <a:srgbClr val="E47588"/>
                                </a:solidFill>
                                <a:latin typeface="Cambria Math" panose="02040503050406030204" pitchFamily="18" charset="0"/>
                              </a:rPr>
                              <m:t>J</m:t>
                            </m:r>
                            <m:r>
                              <a:rPr lang="en-US" b="0" i="1">
                                <a:solidFill>
                                  <a:srgbClr val="E47588"/>
                                </a:solidFill>
                                <a:latin typeface="Cambria Math" panose="02040503050406030204" pitchFamily="18" charset="0"/>
                                <a:ea typeface="Cambria Math" panose="02040503050406030204" pitchFamily="18" charset="0"/>
                              </a:rPr>
                              <m:t>∙</m:t>
                            </m:r>
                            <m:r>
                              <m:rPr>
                                <m:sty m:val="p"/>
                              </m:rPr>
                              <a:rPr lang="en-US" b="0" i="1">
                                <a:solidFill>
                                  <a:srgbClr val="E47588"/>
                                </a:solidFill>
                                <a:latin typeface="Cambria Math" panose="02040503050406030204" pitchFamily="18" charset="0"/>
                                <a:ea typeface="Cambria Math" panose="02040503050406030204" pitchFamily="18" charset="0"/>
                              </a:rPr>
                              <m:t>s</m:t>
                            </m:r>
                          </m:e>
                        </m:d>
                        <m:d>
                          <m:dPr>
                            <m:ctrlPr>
                              <a:rPr lang="en-US" i="1">
                                <a:solidFill>
                                  <a:srgbClr val="E47588"/>
                                </a:solidFill>
                                <a:latin typeface="Cambria Math" panose="02040503050406030204" pitchFamily="18" charset="0"/>
                              </a:rPr>
                            </m:ctrlPr>
                          </m:dPr>
                          <m:e>
                            <m:sSup>
                              <m:sSupPr>
                                <m:ctrlPr>
                                  <a:rPr lang="en-US" i="1">
                                    <a:solidFill>
                                      <a:srgbClr val="E47588"/>
                                    </a:solidFill>
                                    <a:latin typeface="Cambria Math" panose="02040503050406030204" pitchFamily="18" charset="0"/>
                                  </a:rPr>
                                </m:ctrlPr>
                              </m:sSupPr>
                              <m:e>
                                <m:r>
                                  <a:rPr lang="en-US" b="0" i="1">
                                    <a:solidFill>
                                      <a:srgbClr val="E47588"/>
                                    </a:solidFill>
                                    <a:latin typeface="Cambria Math" panose="02040503050406030204" pitchFamily="18" charset="0"/>
                                  </a:rPr>
                                  <m:t>2.998 </m:t>
                                </m:r>
                                <m:r>
                                  <a:rPr lang="en-US" b="0" i="1">
                                    <a:solidFill>
                                      <a:srgbClr val="E47588"/>
                                    </a:solidFill>
                                    <a:latin typeface="Cambria Math" panose="02040503050406030204" pitchFamily="18" charset="0"/>
                                  </a:rPr>
                                  <m:t>𝑥</m:t>
                                </m:r>
                                <m:r>
                                  <a:rPr lang="en-US" b="0" i="1">
                                    <a:solidFill>
                                      <a:srgbClr val="E47588"/>
                                    </a:solidFill>
                                    <a:latin typeface="Cambria Math" panose="02040503050406030204" pitchFamily="18" charset="0"/>
                                  </a:rPr>
                                  <m:t> 10</m:t>
                                </m:r>
                              </m:e>
                              <m:sup>
                                <m:r>
                                  <a:rPr lang="en-US" b="0" i="1">
                                    <a:solidFill>
                                      <a:srgbClr val="E47588"/>
                                    </a:solidFill>
                                    <a:latin typeface="Cambria Math" panose="02040503050406030204" pitchFamily="18" charset="0"/>
                                  </a:rPr>
                                  <m:t>8</m:t>
                                </m:r>
                              </m:sup>
                            </m:sSup>
                            <m:r>
                              <a:rPr lang="en-US" b="0" i="1">
                                <a:solidFill>
                                  <a:srgbClr val="E47588"/>
                                </a:solidFill>
                                <a:latin typeface="Cambria Math" panose="02040503050406030204" pitchFamily="18" charset="0"/>
                              </a:rPr>
                              <m:t> </m:t>
                            </m:r>
                            <m:sSup>
                              <m:sSupPr>
                                <m:ctrlPr>
                                  <a:rPr lang="en-US" i="1">
                                    <a:solidFill>
                                      <a:srgbClr val="E47588"/>
                                    </a:solidFill>
                                    <a:latin typeface="Cambria Math" panose="02040503050406030204" pitchFamily="18" charset="0"/>
                                  </a:rPr>
                                </m:ctrlPr>
                              </m:sSupPr>
                              <m:e>
                                <m:r>
                                  <m:rPr>
                                    <m:sty m:val="p"/>
                                  </m:rPr>
                                  <a:rPr lang="en-US" b="0" i="1">
                                    <a:solidFill>
                                      <a:srgbClr val="E47588"/>
                                    </a:solidFill>
                                    <a:latin typeface="Cambria Math" panose="02040503050406030204" pitchFamily="18" charset="0"/>
                                  </a:rPr>
                                  <m:t>m</m:t>
                                </m:r>
                                <m:r>
                                  <a:rPr lang="en-US" b="0">
                                    <a:solidFill>
                                      <a:srgbClr val="E47588"/>
                                    </a:solidFill>
                                    <a:latin typeface="Cambria Math" panose="02040503050406030204" pitchFamily="18" charset="0"/>
                                  </a:rPr>
                                  <m:t> </m:t>
                                </m:r>
                                <m:r>
                                  <m:rPr>
                                    <m:sty m:val="p"/>
                                  </m:rPr>
                                  <a:rPr lang="en-US" b="0" i="1">
                                    <a:solidFill>
                                      <a:srgbClr val="E47588"/>
                                    </a:solidFill>
                                    <a:latin typeface="Cambria Math" panose="02040503050406030204" pitchFamily="18" charset="0"/>
                                  </a:rPr>
                                  <m:t>s</m:t>
                                </m:r>
                              </m:e>
                              <m:sup>
                                <m:r>
                                  <a:rPr lang="en-US" b="0" i="1">
                                    <a:solidFill>
                                      <a:srgbClr val="E47588"/>
                                    </a:solidFill>
                                    <a:latin typeface="Cambria Math" panose="02040503050406030204" pitchFamily="18" charset="0"/>
                                  </a:rPr>
                                  <m:t>−1</m:t>
                                </m:r>
                              </m:sup>
                            </m:sSup>
                          </m:e>
                        </m:d>
                      </m:num>
                      <m:den>
                        <m:sSup>
                          <m:sSupPr>
                            <m:ctrlPr>
                              <a:rPr lang="en-US" i="1">
                                <a:solidFill>
                                  <a:srgbClr val="E47588"/>
                                </a:solidFill>
                                <a:latin typeface="Cambria Math" panose="02040503050406030204" pitchFamily="18" charset="0"/>
                              </a:rPr>
                            </m:ctrlPr>
                          </m:sSupPr>
                          <m:e>
                            <m:r>
                              <a:rPr lang="en-US" b="0" i="1" smtClean="0">
                                <a:solidFill>
                                  <a:srgbClr val="E47588"/>
                                </a:solidFill>
                                <a:latin typeface="Cambria Math" panose="02040503050406030204" pitchFamily="18" charset="0"/>
                              </a:rPr>
                              <m:t>337.1 </m:t>
                            </m:r>
                            <m:r>
                              <a:rPr lang="en-US" b="0" i="1">
                                <a:solidFill>
                                  <a:srgbClr val="E47588"/>
                                </a:solidFill>
                                <a:latin typeface="Cambria Math" panose="02040503050406030204" pitchFamily="18" charset="0"/>
                              </a:rPr>
                              <m:t>𝑥</m:t>
                            </m:r>
                            <m:r>
                              <a:rPr lang="en-US" b="0" i="1">
                                <a:solidFill>
                                  <a:srgbClr val="E47588"/>
                                </a:solidFill>
                                <a:latin typeface="Cambria Math" panose="02040503050406030204" pitchFamily="18" charset="0"/>
                              </a:rPr>
                              <m:t> 10</m:t>
                            </m:r>
                          </m:e>
                          <m:sup>
                            <m:r>
                              <a:rPr lang="en-US" b="0" i="1">
                                <a:solidFill>
                                  <a:srgbClr val="E47588"/>
                                </a:solidFill>
                                <a:latin typeface="Cambria Math" panose="02040503050406030204" pitchFamily="18" charset="0"/>
                              </a:rPr>
                              <m:t>−</m:t>
                            </m:r>
                            <m:r>
                              <a:rPr lang="en-US" b="0" i="1" smtClean="0">
                                <a:solidFill>
                                  <a:srgbClr val="E47588"/>
                                </a:solidFill>
                                <a:latin typeface="Cambria Math" panose="02040503050406030204" pitchFamily="18" charset="0"/>
                              </a:rPr>
                              <m:t>9</m:t>
                            </m:r>
                          </m:sup>
                        </m:sSup>
                        <m:r>
                          <a:rPr lang="en-US" b="0">
                            <a:solidFill>
                              <a:srgbClr val="E47588"/>
                            </a:solidFill>
                            <a:latin typeface="Cambria Math" panose="02040503050406030204" pitchFamily="18" charset="0"/>
                          </a:rPr>
                          <m:t> </m:t>
                        </m:r>
                        <m:r>
                          <m:rPr>
                            <m:sty m:val="p"/>
                          </m:rPr>
                          <a:rPr lang="en-US" b="0" i="1">
                            <a:solidFill>
                              <a:srgbClr val="E47588"/>
                            </a:solidFill>
                            <a:latin typeface="Cambria Math" panose="02040503050406030204" pitchFamily="18" charset="0"/>
                          </a:rPr>
                          <m:t>m</m:t>
                        </m:r>
                      </m:den>
                    </m:f>
                    <m:r>
                      <a:rPr lang="en-US" b="0" i="1" smtClean="0">
                        <a:solidFill>
                          <a:srgbClr val="E47588"/>
                        </a:solidFill>
                        <a:latin typeface="Cambria Math" panose="02040503050406030204" pitchFamily="18" charset="0"/>
                      </a:rPr>
                      <m:t>=</m:t>
                    </m:r>
                    <m:r>
                      <a:rPr lang="en-US" i="1">
                        <a:solidFill>
                          <a:srgbClr val="E47588"/>
                        </a:solidFill>
                        <a:latin typeface="Cambria Math" panose="02040503050406030204" pitchFamily="18" charset="0"/>
                      </a:rPr>
                      <m:t>5.</m:t>
                    </m:r>
                    <m:r>
                      <a:rPr lang="en-US" b="0" i="1" smtClean="0">
                        <a:solidFill>
                          <a:srgbClr val="E47588"/>
                        </a:solidFill>
                        <a:latin typeface="Cambria Math" panose="02040503050406030204" pitchFamily="18" charset="0"/>
                      </a:rPr>
                      <m:t>90 </m:t>
                    </m:r>
                    <m:r>
                      <a:rPr lang="en-US" i="1">
                        <a:solidFill>
                          <a:srgbClr val="E47588"/>
                        </a:solidFill>
                        <a:latin typeface="Cambria Math" panose="02040503050406030204" pitchFamily="18" charset="0"/>
                      </a:rPr>
                      <m:t>𝑥</m:t>
                    </m:r>
                    <m:r>
                      <a:rPr lang="en-US" i="1">
                        <a:solidFill>
                          <a:srgbClr val="E47588"/>
                        </a:solidFill>
                        <a:latin typeface="Cambria Math" panose="02040503050406030204" pitchFamily="18" charset="0"/>
                      </a:rPr>
                      <m:t> </m:t>
                    </m:r>
                    <m:sSup>
                      <m:sSupPr>
                        <m:ctrlPr>
                          <a:rPr lang="en-US" i="1">
                            <a:solidFill>
                              <a:srgbClr val="E47588"/>
                            </a:solidFill>
                            <a:latin typeface="Cambria Math" panose="02040503050406030204" pitchFamily="18" charset="0"/>
                          </a:rPr>
                        </m:ctrlPr>
                      </m:sSupPr>
                      <m:e>
                        <m:r>
                          <a:rPr lang="en-US" i="1">
                            <a:solidFill>
                              <a:srgbClr val="E47588"/>
                            </a:solidFill>
                            <a:latin typeface="Cambria Math" panose="02040503050406030204" pitchFamily="18" charset="0"/>
                          </a:rPr>
                          <m:t>10</m:t>
                        </m:r>
                      </m:e>
                      <m:sup>
                        <m:r>
                          <a:rPr lang="en-US" i="1">
                            <a:solidFill>
                              <a:srgbClr val="E47588"/>
                            </a:solidFill>
                            <a:latin typeface="Cambria Math" panose="02040503050406030204" pitchFamily="18" charset="0"/>
                          </a:rPr>
                          <m:t>−19</m:t>
                        </m:r>
                      </m:sup>
                    </m:sSup>
                    <m:r>
                      <a:rPr lang="en-US" i="1">
                        <a:solidFill>
                          <a:srgbClr val="E47588"/>
                        </a:solidFill>
                        <a:latin typeface="Cambria Math" panose="02040503050406030204" pitchFamily="18" charset="0"/>
                      </a:rPr>
                      <m:t> </m:t>
                    </m:r>
                    <m:r>
                      <m:rPr>
                        <m:sty m:val="p"/>
                      </m:rPr>
                      <a:rPr lang="en-US" i="1">
                        <a:solidFill>
                          <a:srgbClr val="E47588"/>
                        </a:solidFill>
                        <a:latin typeface="Cambria Math" panose="02040503050406030204" pitchFamily="18" charset="0"/>
                      </a:rPr>
                      <m:t>J</m:t>
                    </m:r>
                  </m:oMath>
                </a14:m>
                <a:r>
                  <a:rPr lang="en-US" dirty="0"/>
                  <a:t>  </a:t>
                </a:r>
              </a:p>
            </p:txBody>
          </p:sp>
        </mc:Choice>
        <mc:Fallback xmlns="">
          <p:sp>
            <p:nvSpPr>
              <p:cNvPr id="33" name="Rectangle 32">
                <a:extLst>
                  <a:ext uri="{FF2B5EF4-FFF2-40B4-BE49-F238E27FC236}">
                    <a16:creationId xmlns:a16="http://schemas.microsoft.com/office/drawing/2014/main" id="{00299A92-2897-4D0E-ACE4-57B959DD541C}"/>
                  </a:ext>
                </a:extLst>
              </p:cNvPr>
              <p:cNvSpPr>
                <a:spLocks noRot="1" noChangeAspect="1" noMove="1" noResize="1" noEditPoints="1" noAdjustHandles="1" noChangeArrowheads="1" noChangeShapeType="1" noTextEdit="1"/>
              </p:cNvSpPr>
              <p:nvPr/>
            </p:nvSpPr>
            <p:spPr>
              <a:xfrm>
                <a:off x="1246915" y="6227011"/>
                <a:ext cx="4809265" cy="535981"/>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5143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6" grpId="0"/>
      <p:bldP spid="18" grpId="0"/>
      <p:bldP spid="19" grpId="0"/>
      <p:bldP spid="20" grpId="0"/>
      <p:bldP spid="21" grpId="0"/>
      <p:bldP spid="22" grpId="0"/>
      <p:bldP spid="23" grpId="0"/>
      <p:bldP spid="24" grpId="0"/>
      <p:bldP spid="26" grpId="0"/>
      <p:bldP spid="27" grpId="0"/>
      <p:bldP spid="28" grpId="0"/>
      <p:bldP spid="29" grpId="0"/>
      <p:bldP spid="30" grpId="0"/>
      <p:bldP spid="31" grpId="0"/>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90D45EF-61CE-523B-2428-D2844D65A4F8}"/>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5928BDB-31EB-8BB7-9103-BD109933C201}"/>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414F663-8506-B589-5B59-A8B7EF779D5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8EB029A-2CC2-8558-3933-D4341459A27A}"/>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7">
            <a:extLst>
              <a:ext uri="{FF2B5EF4-FFF2-40B4-BE49-F238E27FC236}">
                <a16:creationId xmlns:a16="http://schemas.microsoft.com/office/drawing/2014/main" id="{3CDD2B0C-4442-EB76-F143-92A01C9293AF}"/>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A0C1BC06-E860-E2CC-6605-86C0FCEED8CB}"/>
              </a:ext>
            </a:extLst>
          </p:cNvPr>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13</a:t>
            </a:fld>
            <a:endParaRPr lang="en-US" dirty="0">
              <a:solidFill>
                <a:schemeClr val="bg1"/>
              </a:solidFill>
            </a:endParaRPr>
          </a:p>
        </p:txBody>
      </p:sp>
      <p:sp>
        <p:nvSpPr>
          <p:cNvPr id="8" name="TextBox 7">
            <a:extLst>
              <a:ext uri="{FF2B5EF4-FFF2-40B4-BE49-F238E27FC236}">
                <a16:creationId xmlns:a16="http://schemas.microsoft.com/office/drawing/2014/main" id="{17D6A48C-0C83-7A4E-C171-E5FC01E9BD02}"/>
              </a:ext>
            </a:extLst>
          </p:cNvPr>
          <p:cNvSpPr txBox="1"/>
          <p:nvPr/>
        </p:nvSpPr>
        <p:spPr>
          <a:xfrm>
            <a:off x="0" y="2228672"/>
            <a:ext cx="9144000" cy="2585323"/>
          </a:xfrm>
          <a:prstGeom prst="rect">
            <a:avLst/>
          </a:prstGeom>
          <a:noFill/>
        </p:spPr>
        <p:txBody>
          <a:bodyPr wrap="square" rtlCol="0">
            <a:spAutoFit/>
          </a:bodyPr>
          <a:lstStyle/>
          <a:p>
            <a:r>
              <a:rPr lang="en-US" sz="5000" b="1" i="0" dirty="0">
                <a:solidFill>
                  <a:srgbClr val="353945"/>
                </a:solidFill>
                <a:effectLst/>
                <a:latin typeface="Inter"/>
              </a:rPr>
              <a:t>(Ch. 3-Slide 13) </a:t>
            </a:r>
            <a:r>
              <a:rPr lang="en-US" altLang="en-US" sz="5400" dirty="0">
                <a:solidFill>
                  <a:schemeClr val="tx1">
                    <a:lumMod val="75000"/>
                    <a:lumOff val="25000"/>
                  </a:schemeClr>
                </a:solidFill>
                <a:latin typeface="Gill Sans MT" panose="020B0502020104020203" pitchFamily="34" charset="0"/>
                <a:ea typeface="MS PGothic" pitchFamily="34" charset="-128"/>
                <a:cs typeface="Times New Roman" pitchFamily="18" charset="0"/>
              </a:rPr>
              <a:t>Calculate the energy (in joules) of a photon with a wavelength of 602 nm.</a:t>
            </a:r>
            <a:endParaRPr lang="en-US" sz="5000" dirty="0"/>
          </a:p>
        </p:txBody>
      </p:sp>
      <p:sp>
        <p:nvSpPr>
          <p:cNvPr id="9" name="Rectangle 2">
            <a:extLst>
              <a:ext uri="{FF2B5EF4-FFF2-40B4-BE49-F238E27FC236}">
                <a16:creationId xmlns:a16="http://schemas.microsoft.com/office/drawing/2014/main" id="{BA4BE410-EA4A-6E84-AEC6-CA271E5C6A6B}"/>
              </a:ext>
            </a:extLst>
          </p:cNvPr>
          <p:cNvSpPr txBox="1">
            <a:spLocks noChangeArrowheads="1"/>
          </p:cNvSpPr>
          <p:nvPr/>
        </p:nvSpPr>
        <p:spPr>
          <a:xfrm>
            <a:off x="0" y="272473"/>
            <a:ext cx="8252670" cy="547842"/>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Poll Question: </a:t>
            </a:r>
            <a:r>
              <a:rPr lang="en-US" sz="3300" b="1" dirty="0" err="1">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Campusknot</a:t>
            </a:r>
            <a:endParaRPr lang="en-US" sz="3300"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Tree>
    <p:extLst>
      <p:ext uri="{BB962C8B-B14F-4D97-AF65-F5344CB8AC3E}">
        <p14:creationId xmlns:p14="http://schemas.microsoft.com/office/powerpoint/2010/main" val="3692536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14</a:t>
            </a:fld>
            <a:endParaRPr lang="en-US" dirty="0">
              <a:solidFill>
                <a:schemeClr val="bg1"/>
              </a:solidFill>
            </a:endParaRPr>
          </a:p>
        </p:txBody>
      </p:sp>
      <p:sp>
        <p:nvSpPr>
          <p:cNvPr id="8" name="Rectangle 2">
            <a:extLst>
              <a:ext uri="{FF2B5EF4-FFF2-40B4-BE49-F238E27FC236}">
                <a16:creationId xmlns:a16="http://schemas.microsoft.com/office/drawing/2014/main" id="{CA1EB66F-F73C-4D89-9DB3-ED6FC26C292E}"/>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Bohr’s Theory of the Hydrogen Atom</a:t>
            </a:r>
          </a:p>
        </p:txBody>
      </p:sp>
      <p:sp>
        <p:nvSpPr>
          <p:cNvPr id="9" name="TextBox 4">
            <a:extLst>
              <a:ext uri="{FF2B5EF4-FFF2-40B4-BE49-F238E27FC236}">
                <a16:creationId xmlns:a16="http://schemas.microsoft.com/office/drawing/2014/main" id="{3483AF52-56CB-4ABB-91A4-1A0F7270780D}"/>
              </a:ext>
            </a:extLst>
          </p:cNvPr>
          <p:cNvSpPr txBox="1">
            <a:spLocks noChangeArrowheads="1"/>
          </p:cNvSpPr>
          <p:nvPr/>
        </p:nvSpPr>
        <p:spPr bwMode="auto">
          <a:xfrm>
            <a:off x="0" y="981097"/>
            <a:ext cx="7322496"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 </a:t>
            </a:r>
            <a:r>
              <a:rPr lang="en-US" altLang="en-US" b="1" dirty="0">
                <a:solidFill>
                  <a:srgbClr val="E47588"/>
                </a:solidFill>
                <a:latin typeface="Gill Sans MT" panose="020B0502020104020203" pitchFamily="34" charset="0"/>
                <a:cs typeface="Times New Roman" pitchFamily="18" charset="0"/>
              </a:rPr>
              <a:t>emission</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spectrum</a:t>
            </a:r>
            <a:r>
              <a:rPr lang="en-US" altLang="en-US" dirty="0">
                <a:solidFill>
                  <a:schemeClr val="tx1">
                    <a:lumMod val="75000"/>
                    <a:lumOff val="25000"/>
                  </a:schemeClr>
                </a:solidFill>
                <a:latin typeface="Gill Sans MT" panose="020B0502020104020203" pitchFamily="34" charset="0"/>
                <a:cs typeface="Times New Roman" pitchFamily="18" charset="0"/>
              </a:rPr>
              <a:t> of a substance can be seen by energizing a sample of material with some form of energy.</a:t>
            </a:r>
          </a:p>
        </p:txBody>
      </p:sp>
      <p:pic>
        <p:nvPicPr>
          <p:cNvPr id="10" name="Picture 15">
            <a:extLst>
              <a:ext uri="{FF2B5EF4-FFF2-40B4-BE49-F238E27FC236}">
                <a16:creationId xmlns:a16="http://schemas.microsoft.com/office/drawing/2014/main" id="{7A6E9009-AB8F-4C31-86E7-57E2C91AC5CC}"/>
              </a:ext>
            </a:extLst>
          </p:cNvPr>
          <p:cNvPicPr>
            <a:picLocks noChangeAspect="1" noChangeArrowheads="1"/>
          </p:cNvPicPr>
          <p:nvPr/>
        </p:nvPicPr>
        <p:blipFill>
          <a:blip r:embed="rId2" cstate="print"/>
          <a:srcRect/>
          <a:stretch>
            <a:fillRect/>
          </a:stretch>
        </p:blipFill>
        <p:spPr bwMode="auto">
          <a:xfrm>
            <a:off x="7430970" y="821085"/>
            <a:ext cx="1655302" cy="1184575"/>
          </a:xfrm>
          <a:prstGeom prst="rect">
            <a:avLst/>
          </a:prstGeom>
          <a:noFill/>
          <a:ln w="9525">
            <a:noFill/>
            <a:miter lim="800000"/>
            <a:headEnd/>
            <a:tailEnd/>
          </a:ln>
        </p:spPr>
      </p:pic>
      <p:pic>
        <p:nvPicPr>
          <p:cNvPr id="11" name="Picture 16">
            <a:extLst>
              <a:ext uri="{FF2B5EF4-FFF2-40B4-BE49-F238E27FC236}">
                <a16:creationId xmlns:a16="http://schemas.microsoft.com/office/drawing/2014/main" id="{450939FC-BEFE-45A9-8A67-4B569A456A8E}"/>
              </a:ext>
            </a:extLst>
          </p:cNvPr>
          <p:cNvPicPr>
            <a:picLocks noChangeAspect="1" noChangeArrowheads="1"/>
          </p:cNvPicPr>
          <p:nvPr/>
        </p:nvPicPr>
        <p:blipFill>
          <a:blip r:embed="rId3" cstate="print"/>
          <a:srcRect/>
          <a:stretch>
            <a:fillRect/>
          </a:stretch>
        </p:blipFill>
        <p:spPr bwMode="auto">
          <a:xfrm>
            <a:off x="7430970" y="2132758"/>
            <a:ext cx="1655302" cy="1189748"/>
          </a:xfrm>
          <a:prstGeom prst="rect">
            <a:avLst/>
          </a:prstGeom>
          <a:noFill/>
          <a:ln w="9525">
            <a:noFill/>
            <a:miter lim="800000"/>
            <a:headEnd/>
            <a:tailEnd/>
          </a:ln>
        </p:spPr>
      </p:pic>
      <p:sp>
        <p:nvSpPr>
          <p:cNvPr id="7" name="Rectangle 6">
            <a:extLst>
              <a:ext uri="{FF2B5EF4-FFF2-40B4-BE49-F238E27FC236}">
                <a16:creationId xmlns:a16="http://schemas.microsoft.com/office/drawing/2014/main" id="{AE9956AE-B0D0-49D1-90C2-21A5821EF1F9}"/>
              </a:ext>
            </a:extLst>
          </p:cNvPr>
          <p:cNvSpPr/>
          <p:nvPr/>
        </p:nvSpPr>
        <p:spPr>
          <a:xfrm>
            <a:off x="0" y="1728435"/>
            <a:ext cx="7322496" cy="1477328"/>
          </a:xfrm>
          <a:prstGeom prst="rect">
            <a:avLst/>
          </a:prstGeom>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 “red hot” or “white hot” glow of an iron bar removed from a fire is the visible portion of its emission spectrum.</a:t>
            </a: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 emission spectrum of both sunlight and a heated solid are continuous; all wavelengths of visible light are present.</a:t>
            </a:r>
            <a:endParaRPr lang="en-US" altLang="en-US" b="1" dirty="0">
              <a:solidFill>
                <a:schemeClr val="tx1">
                  <a:lumMod val="75000"/>
                  <a:lumOff val="25000"/>
                </a:schemeClr>
              </a:solidFill>
              <a:latin typeface="Gill Sans MT" panose="020B0502020104020203" pitchFamily="34" charset="0"/>
              <a:cs typeface="Times New Roman" pitchFamily="18" charset="0"/>
            </a:endParaRPr>
          </a:p>
        </p:txBody>
      </p:sp>
      <p:sp>
        <p:nvSpPr>
          <p:cNvPr id="13" name="TextBox 4">
            <a:extLst>
              <a:ext uri="{FF2B5EF4-FFF2-40B4-BE49-F238E27FC236}">
                <a16:creationId xmlns:a16="http://schemas.microsoft.com/office/drawing/2014/main" id="{EA2675E5-D3A8-4B5C-877B-9C15822FE3D8}"/>
              </a:ext>
            </a:extLst>
          </p:cNvPr>
          <p:cNvSpPr txBox="1">
            <a:spLocks noChangeArrowheads="1"/>
          </p:cNvSpPr>
          <p:nvPr/>
        </p:nvSpPr>
        <p:spPr bwMode="auto">
          <a:xfrm>
            <a:off x="49056" y="3710694"/>
            <a:ext cx="1377059" cy="3046988"/>
          </a:xfrm>
          <a:prstGeom prst="rect">
            <a:avLst/>
          </a:prstGeom>
          <a:noFill/>
          <a:ln w="9525">
            <a:noFill/>
            <a:miter lim="800000"/>
            <a:headEnd/>
            <a:tailEnd/>
          </a:ln>
        </p:spPr>
        <p:txBody>
          <a:bodyPr wrap="square">
            <a:spAutoFit/>
          </a:bodyPr>
          <a:lstStyle/>
          <a:p>
            <a:pPr algn="ctr" eaLnBrk="0" hangingPunct="0">
              <a:buClr>
                <a:srgbClr val="000000"/>
              </a:buClr>
              <a:buSzPct val="100000"/>
            </a:pPr>
            <a:r>
              <a:rPr lang="en-US" altLang="en-US" sz="1600" b="1" dirty="0">
                <a:solidFill>
                  <a:srgbClr val="E47588"/>
                </a:solidFill>
                <a:latin typeface="Gill Sans MT" panose="020B0502020104020203" pitchFamily="34" charset="0"/>
                <a:cs typeface="Times New Roman" pitchFamily="18" charset="0"/>
              </a:rPr>
              <a:t>Line</a:t>
            </a:r>
            <a:r>
              <a:rPr lang="en-US" altLang="en-US" sz="1600" b="1" dirty="0">
                <a:solidFill>
                  <a:schemeClr val="tx1">
                    <a:lumMod val="75000"/>
                    <a:lumOff val="25000"/>
                  </a:schemeClr>
                </a:solidFill>
                <a:latin typeface="Gill Sans MT" panose="020B0502020104020203" pitchFamily="34" charset="0"/>
                <a:cs typeface="Times New Roman" pitchFamily="18" charset="0"/>
              </a:rPr>
              <a:t> </a:t>
            </a:r>
            <a:r>
              <a:rPr lang="en-US" altLang="en-US" sz="1600" b="1" dirty="0">
                <a:solidFill>
                  <a:srgbClr val="E47588"/>
                </a:solidFill>
                <a:latin typeface="Gill Sans MT" panose="020B0502020104020203" pitchFamily="34" charset="0"/>
                <a:cs typeface="Times New Roman" pitchFamily="18" charset="0"/>
              </a:rPr>
              <a:t>spectra</a:t>
            </a:r>
            <a:r>
              <a:rPr lang="en-US" altLang="en-US" sz="1600" dirty="0">
                <a:solidFill>
                  <a:schemeClr val="tx1">
                    <a:lumMod val="75000"/>
                    <a:lumOff val="25000"/>
                  </a:schemeClr>
                </a:solidFill>
                <a:latin typeface="Gill Sans MT" panose="020B0502020104020203" pitchFamily="34" charset="0"/>
                <a:cs typeface="Times New Roman" pitchFamily="18" charset="0"/>
              </a:rPr>
              <a:t> are the emission of light only at specific wavelengths. Every element has its own unique emission spectrum.</a:t>
            </a:r>
          </a:p>
          <a:p>
            <a:pPr algn="ctr" eaLnBrk="0" hangingPunct="0">
              <a:buClr>
                <a:srgbClr val="000000"/>
              </a:buClr>
              <a:buSzPct val="100000"/>
              <a:buFont typeface="Arial" pitchFamily="34" charset="0"/>
              <a:buNone/>
            </a:pPr>
            <a:endParaRPr lang="en-US" altLang="en-US" sz="1600" b="1" dirty="0">
              <a:solidFill>
                <a:schemeClr val="tx1">
                  <a:lumMod val="75000"/>
                  <a:lumOff val="25000"/>
                </a:schemeClr>
              </a:solidFill>
              <a:latin typeface="Gill Sans MT" panose="020B0502020104020203" pitchFamily="34" charset="0"/>
              <a:cs typeface="Times New Roman" pitchFamily="18" charset="0"/>
            </a:endParaRPr>
          </a:p>
        </p:txBody>
      </p:sp>
      <p:pic>
        <p:nvPicPr>
          <p:cNvPr id="14" name="Picture 8">
            <a:extLst>
              <a:ext uri="{FF2B5EF4-FFF2-40B4-BE49-F238E27FC236}">
                <a16:creationId xmlns:a16="http://schemas.microsoft.com/office/drawing/2014/main" id="{81CD707B-DFAB-4A7F-BE0A-F4BCCB4AD240}"/>
              </a:ext>
            </a:extLst>
          </p:cNvPr>
          <p:cNvPicPr>
            <a:picLocks noChangeAspect="1" noChangeArrowheads="1"/>
          </p:cNvPicPr>
          <p:nvPr/>
        </p:nvPicPr>
        <p:blipFill>
          <a:blip r:embed="rId4" cstate="print"/>
          <a:srcRect/>
          <a:stretch>
            <a:fillRect/>
          </a:stretch>
        </p:blipFill>
        <p:spPr bwMode="auto">
          <a:xfrm>
            <a:off x="7035577" y="3710694"/>
            <a:ext cx="1938542" cy="1522367"/>
          </a:xfrm>
          <a:prstGeom prst="rect">
            <a:avLst/>
          </a:prstGeom>
          <a:noFill/>
          <a:ln w="9525">
            <a:noFill/>
            <a:miter lim="800000"/>
            <a:headEnd/>
            <a:tailEnd/>
          </a:ln>
        </p:spPr>
      </p:pic>
      <p:pic>
        <p:nvPicPr>
          <p:cNvPr id="15" name="Picture 3" descr="bur25542_0608">
            <a:extLst>
              <a:ext uri="{FF2B5EF4-FFF2-40B4-BE49-F238E27FC236}">
                <a16:creationId xmlns:a16="http://schemas.microsoft.com/office/drawing/2014/main" id="{7F2A8B62-5652-43CB-8D64-36D4CF27BB10}"/>
              </a:ext>
            </a:extLst>
          </p:cNvPr>
          <p:cNvPicPr>
            <a:picLocks noChangeAspect="1" noChangeArrowheads="1"/>
          </p:cNvPicPr>
          <p:nvPr/>
        </p:nvPicPr>
        <p:blipFill>
          <a:blip r:embed="rId5" cstate="print"/>
          <a:srcRect l="2284" t="4990" r="2303" b="5019"/>
          <a:stretch>
            <a:fillRect/>
          </a:stretch>
        </p:blipFill>
        <p:spPr bwMode="auto">
          <a:xfrm>
            <a:off x="1503412" y="3493725"/>
            <a:ext cx="5417541" cy="3231408"/>
          </a:xfrm>
          <a:prstGeom prst="rect">
            <a:avLst/>
          </a:prstGeom>
          <a:noFill/>
          <a:ln w="9525">
            <a:noFill/>
            <a:miter lim="800000"/>
            <a:headEnd/>
            <a:tailEnd/>
          </a:ln>
        </p:spPr>
      </p:pic>
    </p:spTree>
    <p:extLst>
      <p:ext uri="{BB962C8B-B14F-4D97-AF65-F5344CB8AC3E}">
        <p14:creationId xmlns:p14="http://schemas.microsoft.com/office/powerpoint/2010/main" val="313397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15</a:t>
            </a:fld>
            <a:endParaRPr lang="en-US" dirty="0">
              <a:solidFill>
                <a:schemeClr val="bg1"/>
              </a:solidFill>
            </a:endParaRPr>
          </a:p>
        </p:txBody>
      </p:sp>
      <p:sp>
        <p:nvSpPr>
          <p:cNvPr id="8" name="TextBox 4">
            <a:extLst>
              <a:ext uri="{FF2B5EF4-FFF2-40B4-BE49-F238E27FC236}">
                <a16:creationId xmlns:a16="http://schemas.microsoft.com/office/drawing/2014/main" id="{4364ABB2-D898-4CD4-A307-FFF13C46FBBA}"/>
              </a:ext>
            </a:extLst>
          </p:cNvPr>
          <p:cNvSpPr txBox="1">
            <a:spLocks noChangeArrowheads="1"/>
          </p:cNvSpPr>
          <p:nvPr/>
        </p:nvSpPr>
        <p:spPr bwMode="auto">
          <a:xfrm>
            <a:off x="0" y="907568"/>
            <a:ext cx="9144000"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Times New Roman" pitchFamily="18" charset="0"/>
              </a:rPr>
              <a:t>The </a:t>
            </a:r>
            <a:r>
              <a:rPr lang="en-US" dirty="0">
                <a:solidFill>
                  <a:srgbClr val="E47588"/>
                </a:solidFill>
                <a:latin typeface="Gill Sans MT" panose="020B0502020104020203" pitchFamily="34" charset="0"/>
                <a:cs typeface="Times New Roman" pitchFamily="18" charset="0"/>
              </a:rPr>
              <a:t>Rydberg</a:t>
            </a:r>
            <a:r>
              <a:rPr lang="en-US" dirty="0">
                <a:solidFill>
                  <a:schemeClr val="tx1">
                    <a:lumMod val="75000"/>
                    <a:lumOff val="25000"/>
                  </a:schemeClr>
                </a:solidFill>
                <a:latin typeface="Gill Sans MT" panose="020B0502020104020203" pitchFamily="34" charset="0"/>
                <a:cs typeface="Times New Roman" pitchFamily="18" charset="0"/>
              </a:rPr>
              <a:t> </a:t>
            </a:r>
            <a:r>
              <a:rPr lang="en-US" dirty="0">
                <a:solidFill>
                  <a:srgbClr val="E47588"/>
                </a:solidFill>
                <a:latin typeface="Gill Sans MT" panose="020B0502020104020203" pitchFamily="34" charset="0"/>
                <a:cs typeface="Times New Roman" pitchFamily="18" charset="0"/>
              </a:rPr>
              <a:t>equation</a:t>
            </a:r>
            <a:r>
              <a:rPr lang="en-US" dirty="0">
                <a:solidFill>
                  <a:schemeClr val="tx1">
                    <a:lumMod val="75000"/>
                    <a:lumOff val="25000"/>
                  </a:schemeClr>
                </a:solidFill>
                <a:latin typeface="Gill Sans MT" panose="020B0502020104020203" pitchFamily="34" charset="0"/>
                <a:cs typeface="Times New Roman" pitchFamily="18" charset="0"/>
              </a:rPr>
              <a:t> can be used to calculate the wavelengths of the four visible lines in the emission spectrum of HYDROGEN.</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6DEEE0D-1818-41B7-B440-7A4F832D684B}"/>
                  </a:ext>
                </a:extLst>
              </p:cNvPr>
              <p:cNvSpPr txBox="1"/>
              <p:nvPr/>
            </p:nvSpPr>
            <p:spPr>
              <a:xfrm>
                <a:off x="561657" y="2996610"/>
                <a:ext cx="3337196" cy="6461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E47588"/>
                          </a:solidFill>
                          <a:latin typeface="Cambria Math" panose="02040503050406030204" pitchFamily="18" charset="0"/>
                          <a:ea typeface="Cambria Math" panose="02040503050406030204" pitchFamily="18" charset="0"/>
                        </a:rPr>
                        <m:t>∆</m:t>
                      </m:r>
                      <m:r>
                        <a:rPr lang="en-US" b="0" i="1" smtClean="0">
                          <a:solidFill>
                            <a:srgbClr val="E47588"/>
                          </a:solidFill>
                          <a:latin typeface="Cambria Math" panose="02040503050406030204" pitchFamily="18" charset="0"/>
                          <a:ea typeface="Cambria Math" panose="02040503050406030204" pitchFamily="18" charset="0"/>
                        </a:rPr>
                        <m:t>𝐸</m:t>
                      </m:r>
                      <m:r>
                        <a:rPr lang="en-US" b="0" i="1" smtClean="0">
                          <a:solidFill>
                            <a:srgbClr val="E47588"/>
                          </a:solidFill>
                          <a:latin typeface="Cambria Math" panose="02040503050406030204" pitchFamily="18" charset="0"/>
                        </a:rPr>
                        <m:t>= </m:t>
                      </m:r>
                      <m:sSup>
                        <m:sSupPr>
                          <m:ctrlPr>
                            <a:rPr lang="en-US" b="0" i="1" smtClean="0">
                              <a:solidFill>
                                <a:srgbClr val="E47588"/>
                              </a:solidFill>
                              <a:latin typeface="Cambria Math" panose="02040503050406030204" pitchFamily="18" charset="0"/>
                            </a:rPr>
                          </m:ctrlPr>
                        </m:sSupPr>
                        <m:e>
                          <m:r>
                            <a:rPr lang="en-US" b="0" i="1" smtClean="0">
                              <a:solidFill>
                                <a:srgbClr val="E47588"/>
                              </a:solidFill>
                              <a:latin typeface="Cambria Math" panose="02040503050406030204" pitchFamily="18" charset="0"/>
                            </a:rPr>
                            <m:t>−2.18 </m:t>
                          </m:r>
                          <m:r>
                            <a:rPr lang="en-US" b="0" i="1" smtClean="0">
                              <a:solidFill>
                                <a:srgbClr val="E47588"/>
                              </a:solidFill>
                              <a:latin typeface="Cambria Math" panose="02040503050406030204" pitchFamily="18" charset="0"/>
                            </a:rPr>
                            <m:t>𝑥</m:t>
                          </m:r>
                          <m:r>
                            <a:rPr lang="en-US" b="0" i="1" smtClean="0">
                              <a:solidFill>
                                <a:srgbClr val="E47588"/>
                              </a:solidFill>
                              <a:latin typeface="Cambria Math" panose="02040503050406030204" pitchFamily="18" charset="0"/>
                            </a:rPr>
                            <m:t> 10</m:t>
                          </m:r>
                        </m:e>
                        <m:sup>
                          <m:r>
                            <a:rPr lang="en-US" b="0" i="1" smtClean="0">
                              <a:solidFill>
                                <a:srgbClr val="E47588"/>
                              </a:solidFill>
                              <a:latin typeface="Cambria Math" panose="02040503050406030204" pitchFamily="18" charset="0"/>
                            </a:rPr>
                            <m:t>−18</m:t>
                          </m:r>
                        </m:sup>
                      </m:sSup>
                      <m:r>
                        <a:rPr lang="en-US" b="0" i="1" smtClean="0">
                          <a:solidFill>
                            <a:srgbClr val="E47588"/>
                          </a:solidFill>
                          <a:latin typeface="Cambria Math" panose="02040503050406030204" pitchFamily="18" charset="0"/>
                        </a:rPr>
                        <m:t>𝐽</m:t>
                      </m:r>
                      <m:d>
                        <m:dPr>
                          <m:ctrlPr>
                            <a:rPr lang="en-US" b="0" i="1" smtClean="0">
                              <a:solidFill>
                                <a:srgbClr val="E47588"/>
                              </a:solidFill>
                              <a:latin typeface="Cambria Math" panose="02040503050406030204" pitchFamily="18" charset="0"/>
                            </a:rPr>
                          </m:ctrlPr>
                        </m:dPr>
                        <m:e>
                          <m:f>
                            <m:fPr>
                              <m:ctrlPr>
                                <a:rPr lang="en-US" b="0" i="1" smtClean="0">
                                  <a:solidFill>
                                    <a:srgbClr val="E47588"/>
                                  </a:solidFill>
                                  <a:latin typeface="Cambria Math" panose="02040503050406030204" pitchFamily="18" charset="0"/>
                                </a:rPr>
                              </m:ctrlPr>
                            </m:fPr>
                            <m:num>
                              <m:r>
                                <a:rPr lang="en-US" b="0" i="1" smtClean="0">
                                  <a:solidFill>
                                    <a:srgbClr val="E47588"/>
                                  </a:solidFill>
                                  <a:latin typeface="Cambria Math" panose="02040503050406030204" pitchFamily="18" charset="0"/>
                                </a:rPr>
                                <m:t>1</m:t>
                              </m:r>
                            </m:num>
                            <m:den>
                              <m:sSubSup>
                                <m:sSubSupPr>
                                  <m:ctrlPr>
                                    <a:rPr lang="en-US" b="0" i="1" smtClean="0">
                                      <a:solidFill>
                                        <a:srgbClr val="E47588"/>
                                      </a:solidFill>
                                      <a:latin typeface="Cambria Math" panose="02040503050406030204" pitchFamily="18" charset="0"/>
                                    </a:rPr>
                                  </m:ctrlPr>
                                </m:sSubSupPr>
                                <m:e>
                                  <m:r>
                                    <a:rPr lang="en-US" b="0" i="1" smtClean="0">
                                      <a:solidFill>
                                        <a:srgbClr val="E47588"/>
                                      </a:solidFill>
                                      <a:latin typeface="Cambria Math" panose="02040503050406030204" pitchFamily="18" charset="0"/>
                                    </a:rPr>
                                    <m:t>𝑛</m:t>
                                  </m:r>
                                </m:e>
                                <m:sub>
                                  <m:r>
                                    <m:rPr>
                                      <m:sty m:val="p"/>
                                    </m:rPr>
                                    <a:rPr lang="en-US" b="0" i="0" smtClean="0">
                                      <a:solidFill>
                                        <a:srgbClr val="E47588"/>
                                      </a:solidFill>
                                      <a:latin typeface="Cambria Math" panose="02040503050406030204" pitchFamily="18" charset="0"/>
                                    </a:rPr>
                                    <m:t>f</m:t>
                                  </m:r>
                                </m:sub>
                                <m:sup>
                                  <m:r>
                                    <a:rPr lang="en-US" b="0" i="1" smtClean="0">
                                      <a:solidFill>
                                        <a:srgbClr val="E47588"/>
                                      </a:solidFill>
                                      <a:latin typeface="Cambria Math" panose="02040503050406030204" pitchFamily="18" charset="0"/>
                                    </a:rPr>
                                    <m:t>2</m:t>
                                  </m:r>
                                </m:sup>
                              </m:sSubSup>
                            </m:den>
                          </m:f>
                          <m:r>
                            <a:rPr lang="en-US" b="0" i="1" smtClean="0">
                              <a:solidFill>
                                <a:srgbClr val="E47588"/>
                              </a:solidFill>
                              <a:latin typeface="Cambria Math" panose="02040503050406030204" pitchFamily="18" charset="0"/>
                            </a:rPr>
                            <m:t>−</m:t>
                          </m:r>
                          <m:f>
                            <m:fPr>
                              <m:ctrlPr>
                                <a:rPr lang="en-US" b="0" i="1" smtClean="0">
                                  <a:solidFill>
                                    <a:srgbClr val="E47588"/>
                                  </a:solidFill>
                                  <a:latin typeface="Cambria Math" panose="02040503050406030204" pitchFamily="18" charset="0"/>
                                </a:rPr>
                              </m:ctrlPr>
                            </m:fPr>
                            <m:num>
                              <m:r>
                                <a:rPr lang="en-US" b="0" i="1" smtClean="0">
                                  <a:solidFill>
                                    <a:srgbClr val="E47588"/>
                                  </a:solidFill>
                                  <a:latin typeface="Cambria Math" panose="02040503050406030204" pitchFamily="18" charset="0"/>
                                </a:rPr>
                                <m:t>1</m:t>
                              </m:r>
                            </m:num>
                            <m:den>
                              <m:sSubSup>
                                <m:sSubSupPr>
                                  <m:ctrlPr>
                                    <a:rPr lang="en-US" b="0" i="1" smtClean="0">
                                      <a:solidFill>
                                        <a:srgbClr val="E47588"/>
                                      </a:solidFill>
                                      <a:latin typeface="Cambria Math" panose="02040503050406030204" pitchFamily="18" charset="0"/>
                                    </a:rPr>
                                  </m:ctrlPr>
                                </m:sSubSupPr>
                                <m:e>
                                  <m:r>
                                    <a:rPr lang="en-US" b="0" i="1" smtClean="0">
                                      <a:solidFill>
                                        <a:srgbClr val="E47588"/>
                                      </a:solidFill>
                                      <a:latin typeface="Cambria Math" panose="02040503050406030204" pitchFamily="18" charset="0"/>
                                    </a:rPr>
                                    <m:t>𝑛</m:t>
                                  </m:r>
                                </m:e>
                                <m:sub>
                                  <m:r>
                                    <m:rPr>
                                      <m:sty m:val="p"/>
                                    </m:rPr>
                                    <a:rPr lang="en-US" b="0" i="0" smtClean="0">
                                      <a:solidFill>
                                        <a:srgbClr val="E47588"/>
                                      </a:solidFill>
                                      <a:latin typeface="Cambria Math" panose="02040503050406030204" pitchFamily="18" charset="0"/>
                                    </a:rPr>
                                    <m:t>i</m:t>
                                  </m:r>
                                </m:sub>
                                <m:sup>
                                  <m:r>
                                    <a:rPr lang="en-US" b="0" i="1" smtClean="0">
                                      <a:solidFill>
                                        <a:srgbClr val="E47588"/>
                                      </a:solidFill>
                                      <a:latin typeface="Cambria Math" panose="02040503050406030204" pitchFamily="18" charset="0"/>
                                    </a:rPr>
                                    <m:t>2</m:t>
                                  </m:r>
                                </m:sup>
                              </m:sSubSup>
                            </m:den>
                          </m:f>
                        </m:e>
                      </m:d>
                    </m:oMath>
                  </m:oMathPara>
                </a14:m>
                <a:endParaRPr lang="en-US" dirty="0">
                  <a:solidFill>
                    <a:srgbClr val="E47588"/>
                  </a:solidFill>
                </a:endParaRPr>
              </a:p>
            </p:txBody>
          </p:sp>
        </mc:Choice>
        <mc:Fallback xmlns="">
          <p:sp>
            <p:nvSpPr>
              <p:cNvPr id="7" name="TextBox 6">
                <a:extLst>
                  <a:ext uri="{FF2B5EF4-FFF2-40B4-BE49-F238E27FC236}">
                    <a16:creationId xmlns:a16="http://schemas.microsoft.com/office/drawing/2014/main" id="{86DEEE0D-1818-41B7-B440-7A4F832D684B}"/>
                  </a:ext>
                </a:extLst>
              </p:cNvPr>
              <p:cNvSpPr txBox="1">
                <a:spLocks noRot="1" noChangeAspect="1" noMove="1" noResize="1" noEditPoints="1" noAdjustHandles="1" noChangeArrowheads="1" noChangeShapeType="1" noTextEdit="1"/>
              </p:cNvSpPr>
              <p:nvPr/>
            </p:nvSpPr>
            <p:spPr>
              <a:xfrm>
                <a:off x="561657" y="2996610"/>
                <a:ext cx="3337196" cy="64613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7EC487B-C445-40F1-A76D-8F1C0B56C72E}"/>
                  </a:ext>
                </a:extLst>
              </p:cNvPr>
              <p:cNvSpPr txBox="1"/>
              <p:nvPr/>
            </p:nvSpPr>
            <p:spPr>
              <a:xfrm>
                <a:off x="561657" y="2015032"/>
                <a:ext cx="1963807" cy="6362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rgbClr val="67AEB6"/>
                              </a:solidFill>
                              <a:latin typeface="Cambria Math" panose="02040503050406030204" pitchFamily="18" charset="0"/>
                              <a:ea typeface="Cambria Math" panose="02040503050406030204" pitchFamily="18" charset="0"/>
                            </a:rPr>
                          </m:ctrlPr>
                        </m:fPr>
                        <m:num>
                          <m:r>
                            <a:rPr lang="en-US" b="0" i="1" smtClean="0">
                              <a:solidFill>
                                <a:srgbClr val="67AEB6"/>
                              </a:solidFill>
                              <a:latin typeface="Cambria Math" panose="02040503050406030204" pitchFamily="18" charset="0"/>
                              <a:ea typeface="Cambria Math" panose="02040503050406030204" pitchFamily="18" charset="0"/>
                            </a:rPr>
                            <m:t>1</m:t>
                          </m:r>
                        </m:num>
                        <m:den>
                          <m:r>
                            <a:rPr lang="en-US" b="0" i="1" smtClean="0">
                              <a:solidFill>
                                <a:srgbClr val="67AEB6"/>
                              </a:solidFill>
                              <a:latin typeface="Cambria Math" panose="02040503050406030204" pitchFamily="18" charset="0"/>
                              <a:ea typeface="Cambria Math" panose="02040503050406030204" pitchFamily="18" charset="0"/>
                            </a:rPr>
                            <m:t>𝜆</m:t>
                          </m:r>
                        </m:den>
                      </m:f>
                      <m:r>
                        <a:rPr lang="en-US" b="0" i="1" smtClean="0">
                          <a:solidFill>
                            <a:srgbClr val="67AEB6"/>
                          </a:solidFill>
                          <a:latin typeface="Cambria Math" panose="02040503050406030204" pitchFamily="18" charset="0"/>
                        </a:rPr>
                        <m:t>= </m:t>
                      </m:r>
                      <m:sSub>
                        <m:sSubPr>
                          <m:ctrlPr>
                            <a:rPr lang="en-US" b="0" i="1" smtClean="0">
                              <a:solidFill>
                                <a:srgbClr val="67AEB6"/>
                              </a:solidFill>
                              <a:latin typeface="Cambria Math" panose="02040503050406030204" pitchFamily="18" charset="0"/>
                            </a:rPr>
                          </m:ctrlPr>
                        </m:sSubPr>
                        <m:e>
                          <m:r>
                            <a:rPr lang="en-US" b="0" i="1" smtClean="0">
                              <a:solidFill>
                                <a:srgbClr val="67AEB6"/>
                              </a:solidFill>
                              <a:latin typeface="Cambria Math" panose="02040503050406030204" pitchFamily="18" charset="0"/>
                            </a:rPr>
                            <m:t>𝑅</m:t>
                          </m:r>
                        </m:e>
                        <m:sub>
                          <m:r>
                            <a:rPr lang="en-US" b="0" i="1" smtClean="0">
                              <a:solidFill>
                                <a:srgbClr val="67AEB6"/>
                              </a:solidFill>
                              <a:latin typeface="Cambria Math" panose="02040503050406030204" pitchFamily="18" charset="0"/>
                              <a:ea typeface="Cambria Math" panose="02040503050406030204" pitchFamily="18" charset="0"/>
                            </a:rPr>
                            <m:t>∞</m:t>
                          </m:r>
                        </m:sub>
                      </m:sSub>
                      <m:d>
                        <m:dPr>
                          <m:ctrlPr>
                            <a:rPr lang="en-US" b="0" i="1" smtClean="0">
                              <a:solidFill>
                                <a:srgbClr val="67AEB6"/>
                              </a:solidFill>
                              <a:latin typeface="Cambria Math" panose="02040503050406030204" pitchFamily="18" charset="0"/>
                            </a:rPr>
                          </m:ctrlPr>
                        </m:dPr>
                        <m:e>
                          <m:f>
                            <m:fPr>
                              <m:ctrlPr>
                                <a:rPr lang="en-US" b="0" i="1" smtClean="0">
                                  <a:solidFill>
                                    <a:srgbClr val="67AEB6"/>
                                  </a:solidFill>
                                  <a:latin typeface="Cambria Math" panose="02040503050406030204" pitchFamily="18" charset="0"/>
                                </a:rPr>
                              </m:ctrlPr>
                            </m:fPr>
                            <m:num>
                              <m:r>
                                <a:rPr lang="en-US" b="0" i="1" smtClean="0">
                                  <a:solidFill>
                                    <a:srgbClr val="67AEB6"/>
                                  </a:solidFill>
                                  <a:latin typeface="Cambria Math" panose="02040503050406030204" pitchFamily="18" charset="0"/>
                                </a:rPr>
                                <m:t>1</m:t>
                              </m:r>
                            </m:num>
                            <m:den>
                              <m:sSubSup>
                                <m:sSubSupPr>
                                  <m:ctrlPr>
                                    <a:rPr lang="en-US" b="0" i="1" smtClean="0">
                                      <a:solidFill>
                                        <a:srgbClr val="67AEB6"/>
                                      </a:solidFill>
                                      <a:latin typeface="Cambria Math" panose="02040503050406030204" pitchFamily="18" charset="0"/>
                                    </a:rPr>
                                  </m:ctrlPr>
                                </m:sSubSupPr>
                                <m:e>
                                  <m:r>
                                    <a:rPr lang="en-US" b="0" i="1" smtClean="0">
                                      <a:solidFill>
                                        <a:srgbClr val="67AEB6"/>
                                      </a:solidFill>
                                      <a:latin typeface="Cambria Math" panose="02040503050406030204" pitchFamily="18" charset="0"/>
                                    </a:rPr>
                                    <m:t>𝑛</m:t>
                                  </m:r>
                                </m:e>
                                <m:sub>
                                  <m:r>
                                    <a:rPr lang="en-US" b="0" i="0" smtClean="0">
                                      <a:solidFill>
                                        <a:srgbClr val="67AEB6"/>
                                      </a:solidFill>
                                      <a:latin typeface="Cambria Math" panose="02040503050406030204" pitchFamily="18" charset="0"/>
                                    </a:rPr>
                                    <m:t>1</m:t>
                                  </m:r>
                                </m:sub>
                                <m:sup>
                                  <m:r>
                                    <a:rPr lang="en-US" b="0" i="1" smtClean="0">
                                      <a:solidFill>
                                        <a:srgbClr val="67AEB6"/>
                                      </a:solidFill>
                                      <a:latin typeface="Cambria Math" panose="02040503050406030204" pitchFamily="18" charset="0"/>
                                    </a:rPr>
                                    <m:t>2</m:t>
                                  </m:r>
                                </m:sup>
                              </m:sSubSup>
                            </m:den>
                          </m:f>
                          <m:r>
                            <a:rPr lang="en-US" b="0" i="1" smtClean="0">
                              <a:solidFill>
                                <a:srgbClr val="67AEB6"/>
                              </a:solidFill>
                              <a:latin typeface="Cambria Math" panose="02040503050406030204" pitchFamily="18" charset="0"/>
                            </a:rPr>
                            <m:t>−</m:t>
                          </m:r>
                          <m:f>
                            <m:fPr>
                              <m:ctrlPr>
                                <a:rPr lang="en-US" b="0" i="1" smtClean="0">
                                  <a:solidFill>
                                    <a:srgbClr val="67AEB6"/>
                                  </a:solidFill>
                                  <a:latin typeface="Cambria Math" panose="02040503050406030204" pitchFamily="18" charset="0"/>
                                </a:rPr>
                              </m:ctrlPr>
                            </m:fPr>
                            <m:num>
                              <m:r>
                                <a:rPr lang="en-US" b="0" i="1" smtClean="0">
                                  <a:solidFill>
                                    <a:srgbClr val="67AEB6"/>
                                  </a:solidFill>
                                  <a:latin typeface="Cambria Math" panose="02040503050406030204" pitchFamily="18" charset="0"/>
                                </a:rPr>
                                <m:t>1</m:t>
                              </m:r>
                            </m:num>
                            <m:den>
                              <m:sSubSup>
                                <m:sSubSupPr>
                                  <m:ctrlPr>
                                    <a:rPr lang="en-US" b="0" i="1" smtClean="0">
                                      <a:solidFill>
                                        <a:srgbClr val="67AEB6"/>
                                      </a:solidFill>
                                      <a:latin typeface="Cambria Math" panose="02040503050406030204" pitchFamily="18" charset="0"/>
                                    </a:rPr>
                                  </m:ctrlPr>
                                </m:sSubSupPr>
                                <m:e>
                                  <m:r>
                                    <a:rPr lang="en-US" b="0" i="1" smtClean="0">
                                      <a:solidFill>
                                        <a:srgbClr val="67AEB6"/>
                                      </a:solidFill>
                                      <a:latin typeface="Cambria Math" panose="02040503050406030204" pitchFamily="18" charset="0"/>
                                    </a:rPr>
                                    <m:t>𝑛</m:t>
                                  </m:r>
                                </m:e>
                                <m:sub>
                                  <m:r>
                                    <a:rPr lang="en-US" b="0" i="0" smtClean="0">
                                      <a:solidFill>
                                        <a:srgbClr val="67AEB6"/>
                                      </a:solidFill>
                                      <a:latin typeface="Cambria Math" panose="02040503050406030204" pitchFamily="18" charset="0"/>
                                    </a:rPr>
                                    <m:t>2</m:t>
                                  </m:r>
                                </m:sub>
                                <m:sup>
                                  <m:r>
                                    <a:rPr lang="en-US" b="0" i="1" smtClean="0">
                                      <a:solidFill>
                                        <a:srgbClr val="67AEB6"/>
                                      </a:solidFill>
                                      <a:latin typeface="Cambria Math" panose="02040503050406030204" pitchFamily="18" charset="0"/>
                                    </a:rPr>
                                    <m:t>2</m:t>
                                  </m:r>
                                </m:sup>
                              </m:sSubSup>
                            </m:den>
                          </m:f>
                        </m:e>
                      </m:d>
                    </m:oMath>
                  </m:oMathPara>
                </a14:m>
                <a:endParaRPr lang="en-US" dirty="0">
                  <a:solidFill>
                    <a:srgbClr val="67AEB6"/>
                  </a:solidFill>
                </a:endParaRPr>
              </a:p>
            </p:txBody>
          </p:sp>
        </mc:Choice>
        <mc:Fallback xmlns="">
          <p:sp>
            <p:nvSpPr>
              <p:cNvPr id="10" name="TextBox 9">
                <a:extLst>
                  <a:ext uri="{FF2B5EF4-FFF2-40B4-BE49-F238E27FC236}">
                    <a16:creationId xmlns:a16="http://schemas.microsoft.com/office/drawing/2014/main" id="{97EC487B-C445-40F1-A76D-8F1C0B56C72E}"/>
                  </a:ext>
                </a:extLst>
              </p:cNvPr>
              <p:cNvSpPr txBox="1">
                <a:spLocks noRot="1" noChangeAspect="1" noMove="1" noResize="1" noEditPoints="1" noAdjustHandles="1" noChangeArrowheads="1" noChangeShapeType="1" noTextEdit="1"/>
              </p:cNvSpPr>
              <p:nvPr/>
            </p:nvSpPr>
            <p:spPr>
              <a:xfrm>
                <a:off x="561657" y="2015032"/>
                <a:ext cx="1963807" cy="636264"/>
              </a:xfrm>
              <a:prstGeom prst="rect">
                <a:avLst/>
              </a:prstGeom>
              <a:blipFill>
                <a:blip r:embed="rId3"/>
                <a:stretch>
                  <a:fillRect/>
                </a:stretch>
              </a:blipFill>
            </p:spPr>
            <p:txBody>
              <a:bodyPr/>
              <a:lstStyle/>
              <a:p>
                <a:r>
                  <a:rPr lang="en-US">
                    <a:noFill/>
                  </a:rPr>
                  <a:t> </a:t>
                </a:r>
              </a:p>
            </p:txBody>
          </p:sp>
        </mc:Fallback>
      </mc:AlternateContent>
      <p:sp>
        <p:nvSpPr>
          <p:cNvPr id="11" name="Rectangle 2">
            <a:extLst>
              <a:ext uri="{FF2B5EF4-FFF2-40B4-BE49-F238E27FC236}">
                <a16:creationId xmlns:a16="http://schemas.microsoft.com/office/drawing/2014/main" id="{A37EB37C-BBFC-4CBA-AAB4-3EAA1653BFFC}"/>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Atomic Line Spectra</a:t>
            </a:r>
          </a:p>
        </p:txBody>
      </p:sp>
      <p:sp>
        <p:nvSpPr>
          <p:cNvPr id="13" name="TextBox 4">
            <a:extLst>
              <a:ext uri="{FF2B5EF4-FFF2-40B4-BE49-F238E27FC236}">
                <a16:creationId xmlns:a16="http://schemas.microsoft.com/office/drawing/2014/main" id="{79BBC843-3183-429A-80FA-5338F1596DA8}"/>
              </a:ext>
            </a:extLst>
          </p:cNvPr>
          <p:cNvSpPr txBox="1">
            <a:spLocks noChangeArrowheads="1"/>
          </p:cNvSpPr>
          <p:nvPr/>
        </p:nvSpPr>
        <p:spPr bwMode="auto">
          <a:xfrm>
            <a:off x="0" y="4272677"/>
            <a:ext cx="9144000" cy="2585323"/>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Bohr’s theory explains the line spectrum of the hydrogen atom.  Radiant energy absorbed by the atom causes the electron to move from the ground state (</a:t>
            </a:r>
            <a:r>
              <a:rPr lang="en-US" altLang="en-US" i="1" dirty="0">
                <a:solidFill>
                  <a:schemeClr val="tx1">
                    <a:lumMod val="75000"/>
                    <a:lumOff val="25000"/>
                  </a:schemeClr>
                </a:solidFill>
                <a:latin typeface="Gill Sans MT" panose="020B0502020104020203" pitchFamily="34" charset="0"/>
                <a:cs typeface="Times New Roman" pitchFamily="18" charset="0"/>
              </a:rPr>
              <a:t>n</a:t>
            </a:r>
            <a:r>
              <a:rPr lang="en-US" altLang="en-US" dirty="0">
                <a:solidFill>
                  <a:schemeClr val="tx1">
                    <a:lumMod val="75000"/>
                    <a:lumOff val="25000"/>
                  </a:schemeClr>
                </a:solidFill>
                <a:latin typeface="Gill Sans MT" panose="020B0502020104020203" pitchFamily="34" charset="0"/>
                <a:cs typeface="Times New Roman" pitchFamily="18" charset="0"/>
              </a:rPr>
              <a:t> = 1) to an excited state (</a:t>
            </a:r>
            <a:r>
              <a:rPr lang="en-US" altLang="en-US" i="1" dirty="0">
                <a:solidFill>
                  <a:schemeClr val="tx1">
                    <a:lumMod val="75000"/>
                    <a:lumOff val="25000"/>
                  </a:schemeClr>
                </a:solidFill>
                <a:latin typeface="Gill Sans MT" panose="020B0502020104020203" pitchFamily="34" charset="0"/>
                <a:cs typeface="Times New Roman" pitchFamily="18" charset="0"/>
              </a:rPr>
              <a:t>n</a:t>
            </a:r>
            <a:r>
              <a:rPr lang="en-US" altLang="en-US" dirty="0">
                <a:solidFill>
                  <a:schemeClr val="tx1">
                    <a:lumMod val="75000"/>
                    <a:lumOff val="25000"/>
                  </a:schemeClr>
                </a:solidFill>
                <a:latin typeface="Gill Sans MT" panose="020B0502020104020203" pitchFamily="34" charset="0"/>
                <a:cs typeface="Times New Roman" pitchFamily="18" charset="0"/>
              </a:rPr>
              <a:t> &gt; 1).</a:t>
            </a: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Conversely, radiant energy is </a:t>
            </a:r>
            <a:r>
              <a:rPr lang="en-US" altLang="en-US" dirty="0">
                <a:solidFill>
                  <a:srgbClr val="E47588"/>
                </a:solidFill>
                <a:latin typeface="Gill Sans MT" panose="020B0502020104020203" pitchFamily="34" charset="0"/>
                <a:cs typeface="Times New Roman" pitchFamily="18" charset="0"/>
              </a:rPr>
              <a:t>emitted</a:t>
            </a:r>
            <a:r>
              <a:rPr lang="en-US" altLang="en-US" dirty="0">
                <a:solidFill>
                  <a:schemeClr val="tx1">
                    <a:lumMod val="75000"/>
                    <a:lumOff val="25000"/>
                  </a:schemeClr>
                </a:solidFill>
                <a:latin typeface="Gill Sans MT" panose="020B0502020104020203" pitchFamily="34" charset="0"/>
                <a:cs typeface="Times New Roman" pitchFamily="18" charset="0"/>
              </a:rPr>
              <a:t> when the electron moves from a higher–energy state to a lower–energy excited state or the ground state.</a:t>
            </a:r>
            <a:endParaRPr lang="en-US" altLang="en-US" i="1"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 quantized movement of the electron from one energy state to another </a:t>
            </a: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is analogous to a ball moving and down steps.</a:t>
            </a: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4A4A211-F033-4872-B889-60BB7593A7DC}"/>
                  </a:ext>
                </a:extLst>
              </p:cNvPr>
              <p:cNvSpPr/>
              <p:nvPr/>
            </p:nvSpPr>
            <p:spPr>
              <a:xfrm>
                <a:off x="3994313" y="2040878"/>
                <a:ext cx="5021579" cy="1569660"/>
              </a:xfrm>
              <a:prstGeom prst="rect">
                <a:avLst/>
              </a:prstGeom>
            </p:spPr>
            <p:txBody>
              <a:bodyPr wrap="square">
                <a:spAutoFit/>
              </a:bodyPr>
              <a:lstStyle/>
              <a:p>
                <a:pPr marL="228600" eaLnBrk="0" hangingPunct="0">
                  <a:buClr>
                    <a:srgbClr val="000000"/>
                  </a:buClr>
                  <a:buSzPct val="100000"/>
                  <a:defRPr/>
                </a:pPr>
                <a:r>
                  <a:rPr lang="en-US" sz="1600" i="1" dirty="0">
                    <a:solidFill>
                      <a:schemeClr val="tx1">
                        <a:lumMod val="75000"/>
                        <a:lumOff val="25000"/>
                      </a:schemeClr>
                    </a:solidFill>
                    <a:latin typeface="Gill Sans MT" panose="020B0502020104020203" pitchFamily="34" charset="0"/>
                    <a:cs typeface="Times New Roman" pitchFamily="18" charset="0"/>
                  </a:rPr>
                  <a:t>R</a:t>
                </a:r>
                <a:r>
                  <a:rPr lang="en-US" sz="1600" baseline="-25000" dirty="0">
                    <a:solidFill>
                      <a:schemeClr val="tx1">
                        <a:lumMod val="75000"/>
                        <a:lumOff val="25000"/>
                      </a:schemeClr>
                    </a:solidFill>
                    <a:latin typeface="Gill Sans MT" panose="020B0502020104020203" pitchFamily="34" charset="0"/>
                    <a:cs typeface="Times New Roman" pitchFamily="18" charset="0"/>
                  </a:rPr>
                  <a:t>∞</a:t>
                </a:r>
                <a:r>
                  <a:rPr lang="en-US" sz="1600" dirty="0">
                    <a:solidFill>
                      <a:schemeClr val="tx1">
                        <a:lumMod val="75000"/>
                        <a:lumOff val="25000"/>
                      </a:schemeClr>
                    </a:solidFill>
                    <a:latin typeface="Gill Sans MT" panose="020B0502020104020203" pitchFamily="34" charset="0"/>
                    <a:cs typeface="Times New Roman" pitchFamily="18" charset="0"/>
                  </a:rPr>
                  <a:t> :Rydberg constant (1.09737317 x 10</a:t>
                </a:r>
                <a:r>
                  <a:rPr lang="en-US" sz="1600" baseline="30000" dirty="0">
                    <a:solidFill>
                      <a:schemeClr val="tx1">
                        <a:lumMod val="75000"/>
                        <a:lumOff val="25000"/>
                      </a:schemeClr>
                    </a:solidFill>
                    <a:latin typeface="Gill Sans MT" panose="020B0502020104020203" pitchFamily="34" charset="0"/>
                    <a:cs typeface="Times New Roman" pitchFamily="18" charset="0"/>
                  </a:rPr>
                  <a:t>7</a:t>
                </a:r>
                <a:r>
                  <a:rPr lang="en-US" sz="1600" dirty="0">
                    <a:solidFill>
                      <a:schemeClr val="tx1">
                        <a:lumMod val="75000"/>
                        <a:lumOff val="25000"/>
                      </a:schemeClr>
                    </a:solidFill>
                    <a:latin typeface="Gill Sans MT" panose="020B0502020104020203" pitchFamily="34" charset="0"/>
                    <a:cs typeface="Times New Roman" pitchFamily="18" charset="0"/>
                  </a:rPr>
                  <a:t> m</a:t>
                </a:r>
                <a:r>
                  <a:rPr lang="en-US" sz="1600" baseline="30000" dirty="0">
                    <a:solidFill>
                      <a:schemeClr val="tx1">
                        <a:lumMod val="75000"/>
                        <a:lumOff val="25000"/>
                      </a:schemeClr>
                    </a:solidFill>
                    <a:latin typeface="Gill Sans MT" panose="020B0502020104020203" pitchFamily="34" charset="0"/>
                    <a:cs typeface="Times New Roman" pitchFamily="18" charset="0"/>
                  </a:rPr>
                  <a:t>–1</a:t>
                </a:r>
                <a:r>
                  <a:rPr lang="en-US" sz="1600" dirty="0">
                    <a:solidFill>
                      <a:schemeClr val="tx1">
                        <a:lumMod val="75000"/>
                        <a:lumOff val="25000"/>
                      </a:schemeClr>
                    </a:solidFill>
                    <a:latin typeface="Gill Sans MT" panose="020B0502020104020203" pitchFamily="34" charset="0"/>
                    <a:cs typeface="Times New Roman" pitchFamily="18" charset="0"/>
                  </a:rPr>
                  <a:t>)</a:t>
                </a:r>
              </a:p>
              <a:p>
                <a:pPr marL="228600" eaLnBrk="0" hangingPunct="0">
                  <a:buClr>
                    <a:srgbClr val="000000"/>
                  </a:buClr>
                  <a:buSzPct val="100000"/>
                  <a:defRPr/>
                </a:pPr>
                <a:r>
                  <a:rPr lang="el-GR" sz="1600" dirty="0">
                    <a:solidFill>
                      <a:schemeClr val="tx1">
                        <a:lumMod val="75000"/>
                        <a:lumOff val="25000"/>
                      </a:schemeClr>
                    </a:solidFill>
                    <a:latin typeface="Arial"/>
                    <a:cs typeface="Times New Roman" pitchFamily="18" charset="0"/>
                  </a:rPr>
                  <a:t>λ</a:t>
                </a:r>
                <a:r>
                  <a:rPr lang="en-US" sz="1600" dirty="0">
                    <a:solidFill>
                      <a:schemeClr val="tx1">
                        <a:lumMod val="75000"/>
                        <a:lumOff val="25000"/>
                      </a:schemeClr>
                    </a:solidFill>
                    <a:latin typeface="Gill Sans MT" panose="020B0502020104020203" pitchFamily="34" charset="0"/>
                    <a:cs typeface="Times New Roman" pitchFamily="18" charset="0"/>
                  </a:rPr>
                  <a:t> the wavelength of a line in the spectrum of hydrogen</a:t>
                </a:r>
              </a:p>
              <a:p>
                <a:pPr marL="228600" eaLnBrk="0" hangingPunct="0">
                  <a:buClr>
                    <a:srgbClr val="000000"/>
                  </a:buClr>
                  <a:buSzPct val="100000"/>
                  <a:defRPr/>
                </a:pPr>
                <a:r>
                  <a:rPr lang="en-US" sz="1600" i="1" dirty="0">
                    <a:solidFill>
                      <a:schemeClr val="tx1">
                        <a:lumMod val="75000"/>
                        <a:lumOff val="25000"/>
                      </a:schemeClr>
                    </a:solidFill>
                    <a:latin typeface="Gill Sans MT" panose="020B0502020104020203" pitchFamily="34" charset="0"/>
                    <a:cs typeface="Times New Roman" pitchFamily="18" charset="0"/>
                  </a:rPr>
                  <a:t>n</a:t>
                </a:r>
                <a:r>
                  <a:rPr lang="en-US" sz="1600" baseline="-25000" dirty="0">
                    <a:solidFill>
                      <a:schemeClr val="tx1">
                        <a:lumMod val="75000"/>
                        <a:lumOff val="25000"/>
                      </a:schemeClr>
                    </a:solidFill>
                    <a:latin typeface="Gill Sans MT" panose="020B0502020104020203" pitchFamily="34" charset="0"/>
                    <a:cs typeface="Times New Roman" pitchFamily="18" charset="0"/>
                  </a:rPr>
                  <a:t>1</a:t>
                </a:r>
                <a:r>
                  <a:rPr lang="en-US" sz="1600" dirty="0">
                    <a:solidFill>
                      <a:schemeClr val="tx1">
                        <a:lumMod val="75000"/>
                        <a:lumOff val="25000"/>
                      </a:schemeClr>
                    </a:solidFill>
                    <a:latin typeface="Gill Sans MT" panose="020B0502020104020203" pitchFamily="34" charset="0"/>
                    <a:cs typeface="Times New Roman" pitchFamily="18" charset="0"/>
                  </a:rPr>
                  <a:t> and </a:t>
                </a:r>
                <a:r>
                  <a:rPr lang="en-US" sz="1600" i="1" dirty="0">
                    <a:solidFill>
                      <a:schemeClr val="tx1">
                        <a:lumMod val="75000"/>
                        <a:lumOff val="25000"/>
                      </a:schemeClr>
                    </a:solidFill>
                    <a:latin typeface="Gill Sans MT" panose="020B0502020104020203" pitchFamily="34" charset="0"/>
                    <a:cs typeface="Times New Roman" pitchFamily="18" charset="0"/>
                  </a:rPr>
                  <a:t>n</a:t>
                </a:r>
                <a:r>
                  <a:rPr lang="en-US" sz="1600" baseline="-25000" dirty="0">
                    <a:solidFill>
                      <a:schemeClr val="tx1">
                        <a:lumMod val="75000"/>
                        <a:lumOff val="25000"/>
                      </a:schemeClr>
                    </a:solidFill>
                    <a:latin typeface="Gill Sans MT" panose="020B0502020104020203" pitchFamily="34" charset="0"/>
                    <a:cs typeface="Times New Roman" pitchFamily="18" charset="0"/>
                  </a:rPr>
                  <a:t>2</a:t>
                </a:r>
                <a:r>
                  <a:rPr lang="en-US" sz="1600" dirty="0">
                    <a:solidFill>
                      <a:schemeClr val="tx1">
                        <a:lumMod val="75000"/>
                        <a:lumOff val="25000"/>
                      </a:schemeClr>
                    </a:solidFill>
                    <a:latin typeface="Gill Sans MT" panose="020B0502020104020203" pitchFamily="34" charset="0"/>
                    <a:cs typeface="Times New Roman" pitchFamily="18" charset="0"/>
                  </a:rPr>
                  <a:t> are positive integers where </a:t>
                </a:r>
                <a:r>
                  <a:rPr lang="en-US" sz="1600" i="1" dirty="0">
                    <a:solidFill>
                      <a:schemeClr val="tx1">
                        <a:lumMod val="75000"/>
                        <a:lumOff val="25000"/>
                      </a:schemeClr>
                    </a:solidFill>
                    <a:latin typeface="Gill Sans MT" panose="020B0502020104020203" pitchFamily="34" charset="0"/>
                    <a:cs typeface="Times New Roman" pitchFamily="18" charset="0"/>
                  </a:rPr>
                  <a:t>n</a:t>
                </a:r>
                <a:r>
                  <a:rPr lang="en-US" sz="1600" baseline="-25000" dirty="0">
                    <a:solidFill>
                      <a:schemeClr val="tx1">
                        <a:lumMod val="75000"/>
                        <a:lumOff val="25000"/>
                      </a:schemeClr>
                    </a:solidFill>
                    <a:latin typeface="Gill Sans MT" panose="020B0502020104020203" pitchFamily="34" charset="0"/>
                    <a:cs typeface="Times New Roman" pitchFamily="18" charset="0"/>
                  </a:rPr>
                  <a:t>2</a:t>
                </a:r>
                <a:r>
                  <a:rPr lang="en-US" sz="1600" dirty="0">
                    <a:solidFill>
                      <a:schemeClr val="tx1">
                        <a:lumMod val="75000"/>
                        <a:lumOff val="25000"/>
                      </a:schemeClr>
                    </a:solidFill>
                    <a:latin typeface="Gill Sans MT" panose="020B0502020104020203" pitchFamily="34" charset="0"/>
                    <a:cs typeface="Times New Roman" pitchFamily="18" charset="0"/>
                  </a:rPr>
                  <a:t> &gt; </a:t>
                </a:r>
                <a:r>
                  <a:rPr lang="en-US" sz="1600" i="1" dirty="0">
                    <a:solidFill>
                      <a:schemeClr val="tx1">
                        <a:lumMod val="75000"/>
                        <a:lumOff val="25000"/>
                      </a:schemeClr>
                    </a:solidFill>
                    <a:latin typeface="Gill Sans MT" panose="020B0502020104020203" pitchFamily="34" charset="0"/>
                    <a:cs typeface="Times New Roman" pitchFamily="18" charset="0"/>
                  </a:rPr>
                  <a:t>n</a:t>
                </a:r>
                <a:r>
                  <a:rPr lang="en-US" sz="1600" baseline="-25000" dirty="0">
                    <a:solidFill>
                      <a:schemeClr val="tx1">
                        <a:lumMod val="75000"/>
                        <a:lumOff val="25000"/>
                      </a:schemeClr>
                    </a:solidFill>
                    <a:latin typeface="Gill Sans MT" panose="020B0502020104020203" pitchFamily="34" charset="0"/>
                    <a:cs typeface="Times New Roman" pitchFamily="18" charset="0"/>
                  </a:rPr>
                  <a:t>1</a:t>
                </a:r>
                <a:r>
                  <a:rPr lang="en-US" sz="1600" dirty="0">
                    <a:solidFill>
                      <a:schemeClr val="tx1">
                        <a:lumMod val="75000"/>
                        <a:lumOff val="25000"/>
                      </a:schemeClr>
                    </a:solidFill>
                    <a:latin typeface="Gill Sans MT" panose="020B0502020104020203" pitchFamily="34" charset="0"/>
                    <a:cs typeface="Times New Roman" pitchFamily="18" charset="0"/>
                  </a:rPr>
                  <a:t>.</a:t>
                </a:r>
              </a:p>
              <a:p>
                <a:pPr marL="228600" eaLnBrk="0" hangingPunct="0">
                  <a:buClr>
                    <a:srgbClr val="000000"/>
                  </a:buClr>
                  <a:buSzPct val="100000"/>
                  <a:defRPr/>
                </a:pPr>
                <a:r>
                  <a:rPr lang="en-US" sz="1600" i="1" dirty="0" err="1">
                    <a:solidFill>
                      <a:schemeClr val="tx1">
                        <a:lumMod val="75000"/>
                        <a:lumOff val="25000"/>
                      </a:schemeClr>
                    </a:solidFill>
                    <a:latin typeface="Gill Sans MT" panose="020B0502020104020203" pitchFamily="34" charset="0"/>
                    <a:cs typeface="Times New Roman" pitchFamily="18" charset="0"/>
                  </a:rPr>
                  <a:t>n</a:t>
                </a:r>
                <a:r>
                  <a:rPr lang="en-US" sz="1600" baseline="-25000" dirty="0" err="1">
                    <a:solidFill>
                      <a:schemeClr val="tx1">
                        <a:lumMod val="75000"/>
                        <a:lumOff val="25000"/>
                      </a:schemeClr>
                    </a:solidFill>
                    <a:latin typeface="Gill Sans MT" panose="020B0502020104020203" pitchFamily="34" charset="0"/>
                    <a:cs typeface="Times New Roman" pitchFamily="18" charset="0"/>
                  </a:rPr>
                  <a:t>i</a:t>
                </a:r>
                <a:r>
                  <a:rPr lang="en-US" sz="1600" dirty="0">
                    <a:solidFill>
                      <a:schemeClr val="tx1">
                        <a:lumMod val="75000"/>
                        <a:lumOff val="25000"/>
                      </a:schemeClr>
                    </a:solidFill>
                    <a:latin typeface="Gill Sans MT" panose="020B0502020104020203" pitchFamily="34" charset="0"/>
                    <a:cs typeface="Times New Roman" pitchFamily="18" charset="0"/>
                  </a:rPr>
                  <a:t> (initial state) and </a:t>
                </a:r>
                <a:r>
                  <a:rPr lang="en-US" sz="1600" i="1" dirty="0" err="1">
                    <a:solidFill>
                      <a:schemeClr val="tx1">
                        <a:lumMod val="75000"/>
                        <a:lumOff val="25000"/>
                      </a:schemeClr>
                    </a:solidFill>
                    <a:latin typeface="Gill Sans MT" panose="020B0502020104020203" pitchFamily="34" charset="0"/>
                    <a:cs typeface="Times New Roman" pitchFamily="18" charset="0"/>
                  </a:rPr>
                  <a:t>n</a:t>
                </a:r>
                <a:r>
                  <a:rPr lang="en-US" sz="1600" baseline="-25000" dirty="0" err="1">
                    <a:solidFill>
                      <a:schemeClr val="tx1">
                        <a:lumMod val="75000"/>
                        <a:lumOff val="25000"/>
                      </a:schemeClr>
                    </a:solidFill>
                    <a:latin typeface="Gill Sans MT" panose="020B0502020104020203" pitchFamily="34" charset="0"/>
                    <a:cs typeface="Times New Roman" pitchFamily="18" charset="0"/>
                  </a:rPr>
                  <a:t>f</a:t>
                </a:r>
                <a:r>
                  <a:rPr lang="en-US" sz="1600" dirty="0">
                    <a:solidFill>
                      <a:schemeClr val="tx1">
                        <a:lumMod val="75000"/>
                        <a:lumOff val="25000"/>
                      </a:schemeClr>
                    </a:solidFill>
                    <a:latin typeface="Gill Sans MT" panose="020B0502020104020203" pitchFamily="34" charset="0"/>
                    <a:cs typeface="Times New Roman" pitchFamily="18" charset="0"/>
                  </a:rPr>
                  <a:t> (final state)</a:t>
                </a:r>
              </a:p>
              <a:p>
                <a:pPr marL="228600" eaLnBrk="0" hangingPunct="0">
                  <a:buClr>
                    <a:srgbClr val="000000"/>
                  </a:buClr>
                  <a:buSzPct val="100000"/>
                  <a:defRPr/>
                </a:pPr>
                <a14:m>
                  <m:oMath xmlns:m="http://schemas.openxmlformats.org/officeDocument/2006/math">
                    <m:r>
                      <a:rPr lang="en-US" sz="1600" i="1" dirty="0">
                        <a:solidFill>
                          <a:schemeClr val="tx1">
                            <a:lumMod val="75000"/>
                            <a:lumOff val="25000"/>
                          </a:schemeClr>
                        </a:solidFill>
                        <a:latin typeface="Cambria Math" panose="02040503050406030204" pitchFamily="18" charset="0"/>
                        <a:ea typeface="Cambria Math" panose="02040503050406030204" pitchFamily="18" charset="0"/>
                        <a:cs typeface="Times New Roman" pitchFamily="18" charset="0"/>
                      </a:rPr>
                      <m:t>∆</m:t>
                    </m:r>
                  </m:oMath>
                </a14:m>
                <a:r>
                  <a:rPr lang="en-US" sz="1600" i="1" dirty="0">
                    <a:solidFill>
                      <a:schemeClr val="tx1">
                        <a:lumMod val="75000"/>
                        <a:lumOff val="25000"/>
                      </a:schemeClr>
                    </a:solidFill>
                    <a:latin typeface="Gill Sans MT" panose="020B0502020104020203" pitchFamily="34" charset="0"/>
                    <a:cs typeface="Times New Roman" pitchFamily="18" charset="0"/>
                  </a:rPr>
                  <a:t>E </a:t>
                </a:r>
                <a:r>
                  <a:rPr lang="en-US" sz="1600" dirty="0">
                    <a:solidFill>
                      <a:schemeClr val="tx1">
                        <a:lumMod val="75000"/>
                        <a:lumOff val="25000"/>
                      </a:schemeClr>
                    </a:solidFill>
                    <a:latin typeface="Gill Sans MT" panose="020B0502020104020203" pitchFamily="34" charset="0"/>
                    <a:cs typeface="Times New Roman" pitchFamily="18" charset="0"/>
                  </a:rPr>
                  <a:t>negative (photon emitted: energy lost to surroundings); positive (photon absorbed)</a:t>
                </a:r>
              </a:p>
            </p:txBody>
          </p:sp>
        </mc:Choice>
        <mc:Fallback xmlns="">
          <p:sp>
            <p:nvSpPr>
              <p:cNvPr id="9" name="Rectangle 8">
                <a:extLst>
                  <a:ext uri="{FF2B5EF4-FFF2-40B4-BE49-F238E27FC236}">
                    <a16:creationId xmlns:a16="http://schemas.microsoft.com/office/drawing/2014/main" id="{34A4A211-F033-4872-B889-60BB7593A7DC}"/>
                  </a:ext>
                </a:extLst>
              </p:cNvPr>
              <p:cNvSpPr>
                <a:spLocks noRot="1" noChangeAspect="1" noMove="1" noResize="1" noEditPoints="1" noAdjustHandles="1" noChangeArrowheads="1" noChangeShapeType="1" noTextEdit="1"/>
              </p:cNvSpPr>
              <p:nvPr/>
            </p:nvSpPr>
            <p:spPr>
              <a:xfrm>
                <a:off x="3994313" y="2040878"/>
                <a:ext cx="5021579" cy="1569660"/>
              </a:xfrm>
              <a:prstGeom prst="rect">
                <a:avLst/>
              </a:prstGeom>
              <a:blipFill>
                <a:blip r:embed="rId4"/>
                <a:stretch>
                  <a:fillRect t="-1167" b="-4280"/>
                </a:stretch>
              </a:blipFill>
            </p:spPr>
            <p:txBody>
              <a:bodyPr/>
              <a:lstStyle/>
              <a:p>
                <a:r>
                  <a:rPr lang="en-US">
                    <a:noFill/>
                  </a:rPr>
                  <a:t> </a:t>
                </a:r>
              </a:p>
            </p:txBody>
          </p:sp>
        </mc:Fallback>
      </mc:AlternateContent>
    </p:spTree>
    <p:extLst>
      <p:ext uri="{BB962C8B-B14F-4D97-AF65-F5344CB8AC3E}">
        <p14:creationId xmlns:p14="http://schemas.microsoft.com/office/powerpoint/2010/main" val="4207861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16</a:t>
            </a:fld>
            <a:endParaRPr lang="en-US" dirty="0">
              <a:solidFill>
                <a:schemeClr val="bg1"/>
              </a:solidFill>
            </a:endParaRPr>
          </a:p>
        </p:txBody>
      </p:sp>
      <p:sp>
        <p:nvSpPr>
          <p:cNvPr id="11" name="Rectangle 2">
            <a:extLst>
              <a:ext uri="{FF2B5EF4-FFF2-40B4-BE49-F238E27FC236}">
                <a16:creationId xmlns:a16="http://schemas.microsoft.com/office/drawing/2014/main" id="{A37EB37C-BBFC-4CBA-AAB4-3EAA1653BFFC}"/>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Atomic Line Spectra</a:t>
            </a:r>
          </a:p>
        </p:txBody>
      </p:sp>
      <p:pic>
        <p:nvPicPr>
          <p:cNvPr id="14" name="Picture 3" descr="bur25542_0611">
            <a:extLst>
              <a:ext uri="{FF2B5EF4-FFF2-40B4-BE49-F238E27FC236}">
                <a16:creationId xmlns:a16="http://schemas.microsoft.com/office/drawing/2014/main" id="{075A7296-7342-43E0-EB99-A401FDC2E2A3}"/>
              </a:ext>
            </a:extLst>
          </p:cNvPr>
          <p:cNvPicPr>
            <a:picLocks noChangeAspect="1" noChangeArrowheads="1"/>
          </p:cNvPicPr>
          <p:nvPr/>
        </p:nvPicPr>
        <p:blipFill>
          <a:blip r:embed="rId2" cstate="print"/>
          <a:srcRect t="3348"/>
          <a:stretch>
            <a:fillRect/>
          </a:stretch>
        </p:blipFill>
        <p:spPr bwMode="auto">
          <a:xfrm>
            <a:off x="2140444" y="886296"/>
            <a:ext cx="4900249" cy="5971704"/>
          </a:xfrm>
          <a:prstGeom prst="rect">
            <a:avLst/>
          </a:prstGeom>
          <a:noFill/>
          <a:ln w="9525">
            <a:noFill/>
            <a:miter lim="800000"/>
            <a:headEnd/>
            <a:tailEnd/>
          </a:ln>
        </p:spPr>
      </p:pic>
      <p:sp>
        <p:nvSpPr>
          <p:cNvPr id="16" name="TextBox 15">
            <a:extLst>
              <a:ext uri="{FF2B5EF4-FFF2-40B4-BE49-F238E27FC236}">
                <a16:creationId xmlns:a16="http://schemas.microsoft.com/office/drawing/2014/main" id="{38EBFE0E-DF9B-227E-2201-66836EE6F525}"/>
              </a:ext>
            </a:extLst>
          </p:cNvPr>
          <p:cNvSpPr txBox="1"/>
          <p:nvPr/>
        </p:nvSpPr>
        <p:spPr>
          <a:xfrm>
            <a:off x="53027" y="2274838"/>
            <a:ext cx="2097990" cy="2308324"/>
          </a:xfrm>
          <a:prstGeom prst="rect">
            <a:avLst/>
          </a:prstGeom>
          <a:noFill/>
        </p:spPr>
        <p:txBody>
          <a:bodyPr wrap="square">
            <a:spAutoFit/>
          </a:bodyPr>
          <a:lstStyle/>
          <a:p>
            <a:pPr eaLnBrk="0" hangingPunct="0">
              <a:buClr>
                <a:srgbClr val="000000"/>
              </a:buClr>
              <a:buSzPct val="100000"/>
            </a:pPr>
            <a:r>
              <a:rPr lang="en-US" altLang="en-US" dirty="0">
                <a:solidFill>
                  <a:schemeClr val="tx1">
                    <a:lumMod val="75000"/>
                    <a:lumOff val="25000"/>
                  </a:schemeClr>
                </a:solidFill>
                <a:latin typeface="Gill Sans MT" panose="020B0502020104020203" pitchFamily="34" charset="0"/>
                <a:cs typeface="Times New Roman" pitchFamily="18" charset="0"/>
              </a:rPr>
              <a:t>The quantized movement of the electron from one energy state to another is analogous to a ball moving and down steps.</a:t>
            </a: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p:txBody>
      </p:sp>
    </p:spTree>
    <p:extLst>
      <p:ext uri="{BB962C8B-B14F-4D97-AF65-F5344CB8AC3E}">
        <p14:creationId xmlns:p14="http://schemas.microsoft.com/office/powerpoint/2010/main" val="4001431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17</a:t>
            </a:fld>
            <a:endParaRPr lang="en-US" dirty="0">
              <a:solidFill>
                <a:schemeClr val="bg1"/>
              </a:solidFill>
            </a:endParaRPr>
          </a:p>
        </p:txBody>
      </p:sp>
      <p:sp>
        <p:nvSpPr>
          <p:cNvPr id="8" name="Rectangle 2">
            <a:extLst>
              <a:ext uri="{FF2B5EF4-FFF2-40B4-BE49-F238E27FC236}">
                <a16:creationId xmlns:a16="http://schemas.microsoft.com/office/drawing/2014/main" id="{0CEE07D4-D0A0-492D-A414-663329D4DA94}"/>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The Line Spectrum of Hydrogen</a:t>
            </a:r>
          </a:p>
        </p:txBody>
      </p:sp>
      <p:sp>
        <p:nvSpPr>
          <p:cNvPr id="9" name="TextBox 4">
            <a:extLst>
              <a:ext uri="{FF2B5EF4-FFF2-40B4-BE49-F238E27FC236}">
                <a16:creationId xmlns:a16="http://schemas.microsoft.com/office/drawing/2014/main" id="{A206F3FE-C5B1-4BA7-9E91-551B093A04A4}"/>
              </a:ext>
            </a:extLst>
          </p:cNvPr>
          <p:cNvSpPr txBox="1">
            <a:spLocks noChangeArrowheads="1"/>
          </p:cNvSpPr>
          <p:nvPr/>
        </p:nvSpPr>
        <p:spPr bwMode="auto">
          <a:xfrm>
            <a:off x="0" y="916877"/>
            <a:ext cx="9144000" cy="1754326"/>
          </a:xfrm>
          <a:prstGeom prst="rect">
            <a:avLst/>
          </a:prstGeom>
          <a:noFill/>
          <a:ln w="9525">
            <a:noFill/>
            <a:miter lim="800000"/>
            <a:headEnd/>
            <a:tailEnd/>
          </a:ln>
        </p:spPr>
        <p:txBody>
          <a:bodyPr wrap="square">
            <a:spAutoFit/>
          </a:bodyPr>
          <a:lstStyle/>
          <a:p>
            <a:pPr eaLnBrk="0" hangingPunct="0">
              <a:buClr>
                <a:srgbClr val="000000"/>
              </a:buClr>
              <a:buSzPct val="100000"/>
              <a:buFont typeface="Arial" charset="0"/>
              <a:buNone/>
              <a:defRPr/>
            </a:pPr>
            <a:r>
              <a:rPr lang="en-US" dirty="0" err="1">
                <a:solidFill>
                  <a:schemeClr val="tx1">
                    <a:lumMod val="75000"/>
                    <a:lumOff val="25000"/>
                  </a:schemeClr>
                </a:solidFill>
                <a:latin typeface="Gill Sans MT" panose="020B0502020104020203" pitchFamily="34" charset="0"/>
                <a:cs typeface="Times New Roman" pitchFamily="18" charset="0"/>
              </a:rPr>
              <a:t>Neils</a:t>
            </a:r>
            <a:r>
              <a:rPr lang="en-US" dirty="0">
                <a:solidFill>
                  <a:schemeClr val="tx1">
                    <a:lumMod val="75000"/>
                    <a:lumOff val="25000"/>
                  </a:schemeClr>
                </a:solidFill>
                <a:latin typeface="Gill Sans MT" panose="020B0502020104020203" pitchFamily="34" charset="0"/>
                <a:cs typeface="Times New Roman" pitchFamily="18" charset="0"/>
              </a:rPr>
              <a:t> Bohr attributed the emission of radiation by an energized hydrogen atom to the electron dropping from a higher–energy orbit to a lower one.</a:t>
            </a:r>
          </a:p>
          <a:p>
            <a:pPr eaLnBrk="0" hangingPunct="0">
              <a:buClr>
                <a:srgbClr val="000000"/>
              </a:buClr>
              <a:buSzPct val="100000"/>
              <a:buFont typeface="Arial" charset="0"/>
              <a:buNone/>
              <a:defRPr/>
            </a:pPr>
            <a:endParaRPr 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Times New Roman" pitchFamily="18" charset="0"/>
              </a:rPr>
              <a:t>As the electron dropped, it gave up a quantum of energy in the form of light.</a:t>
            </a:r>
          </a:p>
          <a:p>
            <a:pPr eaLnBrk="0" hangingPunct="0">
              <a:buClr>
                <a:srgbClr val="000000"/>
              </a:buClr>
              <a:buSzPct val="100000"/>
              <a:buFont typeface="Arial" charset="0"/>
              <a:buNone/>
              <a:defRPr/>
            </a:pPr>
            <a:endParaRPr 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Times New Roman" pitchFamily="18" charset="0"/>
              </a:rPr>
              <a:t>Bohr showed that the energies of the electron in a hydrogen atom are given by the equation:</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7697988-39CE-442C-AD28-0F8D8AF6B0A8}"/>
                  </a:ext>
                </a:extLst>
              </p:cNvPr>
              <p:cNvSpPr txBox="1"/>
              <p:nvPr/>
            </p:nvSpPr>
            <p:spPr>
              <a:xfrm>
                <a:off x="1361243" y="3064915"/>
                <a:ext cx="2693365"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67AEB6"/>
                              </a:solidFill>
                              <a:latin typeface="Cambria Math" panose="02040503050406030204" pitchFamily="18" charset="0"/>
                            </a:rPr>
                          </m:ctrlPr>
                        </m:sSubPr>
                        <m:e>
                          <m:r>
                            <a:rPr lang="en-US" b="0" i="1" smtClean="0">
                              <a:solidFill>
                                <a:srgbClr val="67AEB6"/>
                              </a:solidFill>
                              <a:latin typeface="Cambria Math" panose="02040503050406030204" pitchFamily="18" charset="0"/>
                            </a:rPr>
                            <m:t>𝐸</m:t>
                          </m:r>
                        </m:e>
                        <m:sub>
                          <m:r>
                            <m:rPr>
                              <m:sty m:val="p"/>
                            </m:rPr>
                            <a:rPr lang="en-US" b="0" i="0" smtClean="0">
                              <a:solidFill>
                                <a:srgbClr val="67AEB6"/>
                              </a:solidFill>
                              <a:latin typeface="Cambria Math" panose="02040503050406030204" pitchFamily="18" charset="0"/>
                            </a:rPr>
                            <m:t>n</m:t>
                          </m:r>
                        </m:sub>
                      </m:sSub>
                      <m:r>
                        <a:rPr lang="en-US" b="0" i="1" smtClean="0">
                          <a:solidFill>
                            <a:srgbClr val="67AEB6"/>
                          </a:solidFill>
                          <a:latin typeface="Cambria Math" panose="02040503050406030204" pitchFamily="18" charset="0"/>
                        </a:rPr>
                        <m:t>=−2.18 </m:t>
                      </m:r>
                      <m:r>
                        <a:rPr lang="en-US" b="0" i="1" smtClean="0">
                          <a:solidFill>
                            <a:srgbClr val="67AEB6"/>
                          </a:solidFill>
                          <a:latin typeface="Cambria Math" panose="02040503050406030204" pitchFamily="18" charset="0"/>
                        </a:rPr>
                        <m:t>𝑥</m:t>
                      </m:r>
                      <m:r>
                        <a:rPr lang="en-US" b="0" i="1" smtClean="0">
                          <a:solidFill>
                            <a:srgbClr val="67AEB6"/>
                          </a:solidFill>
                          <a:latin typeface="Cambria Math" panose="02040503050406030204" pitchFamily="18" charset="0"/>
                        </a:rPr>
                        <m:t> </m:t>
                      </m:r>
                      <m:sSup>
                        <m:sSupPr>
                          <m:ctrlPr>
                            <a:rPr lang="en-US" b="0" i="1" smtClean="0">
                              <a:solidFill>
                                <a:srgbClr val="67AEB6"/>
                              </a:solidFill>
                              <a:latin typeface="Cambria Math" panose="02040503050406030204" pitchFamily="18" charset="0"/>
                            </a:rPr>
                          </m:ctrlPr>
                        </m:sSupPr>
                        <m:e>
                          <m:r>
                            <a:rPr lang="en-US" b="0" i="1" smtClean="0">
                              <a:solidFill>
                                <a:srgbClr val="67AEB6"/>
                              </a:solidFill>
                              <a:latin typeface="Cambria Math" panose="02040503050406030204" pitchFamily="18" charset="0"/>
                            </a:rPr>
                            <m:t>10</m:t>
                          </m:r>
                        </m:e>
                        <m:sup>
                          <m:r>
                            <a:rPr lang="en-US" b="0" i="1" smtClean="0">
                              <a:solidFill>
                                <a:srgbClr val="67AEB6"/>
                              </a:solidFill>
                              <a:latin typeface="Cambria Math" panose="02040503050406030204" pitchFamily="18" charset="0"/>
                            </a:rPr>
                            <m:t>−18</m:t>
                          </m:r>
                        </m:sup>
                      </m:sSup>
                      <m:r>
                        <m:rPr>
                          <m:sty m:val="p"/>
                        </m:rPr>
                        <a:rPr lang="en-US" b="0" i="0" smtClean="0">
                          <a:solidFill>
                            <a:srgbClr val="67AEB6"/>
                          </a:solidFill>
                          <a:latin typeface="Cambria Math" panose="02040503050406030204" pitchFamily="18" charset="0"/>
                        </a:rPr>
                        <m:t>J</m:t>
                      </m:r>
                      <m:r>
                        <a:rPr lang="en-US" b="0" i="0" smtClean="0">
                          <a:solidFill>
                            <a:srgbClr val="67AEB6"/>
                          </a:solidFill>
                          <a:latin typeface="Cambria Math" panose="02040503050406030204" pitchFamily="18" charset="0"/>
                        </a:rPr>
                        <m:t> </m:t>
                      </m:r>
                      <m:d>
                        <m:dPr>
                          <m:ctrlPr>
                            <a:rPr lang="en-US" b="0" i="1" smtClean="0">
                              <a:solidFill>
                                <a:srgbClr val="67AEB6"/>
                              </a:solidFill>
                              <a:latin typeface="Cambria Math" panose="02040503050406030204" pitchFamily="18" charset="0"/>
                            </a:rPr>
                          </m:ctrlPr>
                        </m:dPr>
                        <m:e>
                          <m:f>
                            <m:fPr>
                              <m:ctrlPr>
                                <a:rPr lang="en-US" b="0" i="1" smtClean="0">
                                  <a:solidFill>
                                    <a:srgbClr val="67AEB6"/>
                                  </a:solidFill>
                                  <a:latin typeface="Cambria Math" panose="02040503050406030204" pitchFamily="18" charset="0"/>
                                </a:rPr>
                              </m:ctrlPr>
                            </m:fPr>
                            <m:num>
                              <m:r>
                                <a:rPr lang="en-US" b="0" i="1" smtClean="0">
                                  <a:solidFill>
                                    <a:srgbClr val="67AEB6"/>
                                  </a:solidFill>
                                  <a:latin typeface="Cambria Math" panose="02040503050406030204" pitchFamily="18" charset="0"/>
                                </a:rPr>
                                <m:t>1</m:t>
                              </m:r>
                            </m:num>
                            <m:den>
                              <m:sSup>
                                <m:sSupPr>
                                  <m:ctrlPr>
                                    <a:rPr lang="en-US" b="0" i="1" smtClean="0">
                                      <a:solidFill>
                                        <a:srgbClr val="67AEB6"/>
                                      </a:solidFill>
                                      <a:latin typeface="Cambria Math" panose="02040503050406030204" pitchFamily="18" charset="0"/>
                                    </a:rPr>
                                  </m:ctrlPr>
                                </m:sSupPr>
                                <m:e>
                                  <m:r>
                                    <a:rPr lang="en-US" b="0" i="1" smtClean="0">
                                      <a:solidFill>
                                        <a:srgbClr val="67AEB6"/>
                                      </a:solidFill>
                                      <a:latin typeface="Cambria Math" panose="02040503050406030204" pitchFamily="18" charset="0"/>
                                    </a:rPr>
                                    <m:t>𝑛</m:t>
                                  </m:r>
                                </m:e>
                                <m:sup>
                                  <m:r>
                                    <a:rPr lang="en-US" b="0" i="1" smtClean="0">
                                      <a:solidFill>
                                        <a:srgbClr val="67AEB6"/>
                                      </a:solidFill>
                                      <a:latin typeface="Cambria Math" panose="02040503050406030204" pitchFamily="18" charset="0"/>
                                    </a:rPr>
                                    <m:t>2</m:t>
                                  </m:r>
                                </m:sup>
                              </m:sSup>
                            </m:den>
                          </m:f>
                        </m:e>
                      </m:d>
                    </m:oMath>
                  </m:oMathPara>
                </a14:m>
                <a:endParaRPr lang="en-US" dirty="0">
                  <a:solidFill>
                    <a:srgbClr val="67AEB6"/>
                  </a:solidFill>
                </a:endParaRPr>
              </a:p>
            </p:txBody>
          </p:sp>
        </mc:Choice>
        <mc:Fallback xmlns="">
          <p:sp>
            <p:nvSpPr>
              <p:cNvPr id="7" name="TextBox 6">
                <a:extLst>
                  <a:ext uri="{FF2B5EF4-FFF2-40B4-BE49-F238E27FC236}">
                    <a16:creationId xmlns:a16="http://schemas.microsoft.com/office/drawing/2014/main" id="{07697988-39CE-442C-AD28-0F8D8AF6B0A8}"/>
                  </a:ext>
                </a:extLst>
              </p:cNvPr>
              <p:cNvSpPr txBox="1">
                <a:spLocks noRot="1" noChangeAspect="1" noMove="1" noResize="1" noEditPoints="1" noAdjustHandles="1" noChangeArrowheads="1" noChangeShapeType="1" noTextEdit="1"/>
              </p:cNvSpPr>
              <p:nvPr/>
            </p:nvSpPr>
            <p:spPr>
              <a:xfrm>
                <a:off x="1361243" y="3064915"/>
                <a:ext cx="2693365" cy="622350"/>
              </a:xfrm>
              <a:prstGeom prst="rect">
                <a:avLst/>
              </a:prstGeom>
              <a:blipFill>
                <a:blip r:embed="rId2"/>
                <a:stretch>
                  <a:fillRect/>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C41CF015-AF6A-4EBD-A73E-4081F18E8937}"/>
              </a:ext>
            </a:extLst>
          </p:cNvPr>
          <p:cNvSpPr/>
          <p:nvPr/>
        </p:nvSpPr>
        <p:spPr>
          <a:xfrm>
            <a:off x="4705350" y="3052924"/>
            <a:ext cx="2463044" cy="646331"/>
          </a:xfrm>
          <a:prstGeom prst="rect">
            <a:avLst/>
          </a:prstGeom>
        </p:spPr>
        <p:txBody>
          <a:bodyPr wrap="square">
            <a:spAutoFit/>
          </a:bodyPr>
          <a:lstStyle/>
          <a:p>
            <a:pPr marL="228600" eaLnBrk="0" hangingPunct="0">
              <a:buClr>
                <a:srgbClr val="000000"/>
              </a:buClr>
              <a:buSzPct val="100000"/>
              <a:defRPr/>
            </a:pPr>
            <a:r>
              <a:rPr lang="en-US" i="1" dirty="0" err="1">
                <a:solidFill>
                  <a:schemeClr val="tx1">
                    <a:lumMod val="75000"/>
                    <a:lumOff val="25000"/>
                  </a:schemeClr>
                </a:solidFill>
                <a:latin typeface="Gill Sans MT" panose="020B0502020104020203" pitchFamily="34" charset="0"/>
                <a:cs typeface="Times New Roman" pitchFamily="18" charset="0"/>
              </a:rPr>
              <a:t>E</a:t>
            </a:r>
            <a:r>
              <a:rPr lang="en-US" baseline="-25000" dirty="0" err="1">
                <a:solidFill>
                  <a:schemeClr val="tx1">
                    <a:lumMod val="75000"/>
                    <a:lumOff val="25000"/>
                  </a:schemeClr>
                </a:solidFill>
                <a:latin typeface="Gill Sans MT" panose="020B0502020104020203" pitchFamily="34" charset="0"/>
                <a:cs typeface="Times New Roman" pitchFamily="18" charset="0"/>
              </a:rPr>
              <a:t>n</a:t>
            </a:r>
            <a:r>
              <a:rPr lang="en-US" dirty="0">
                <a:solidFill>
                  <a:schemeClr val="tx1">
                    <a:lumMod val="75000"/>
                    <a:lumOff val="25000"/>
                  </a:schemeClr>
                </a:solidFill>
                <a:latin typeface="Gill Sans MT" panose="020B0502020104020203" pitchFamily="34" charset="0"/>
                <a:cs typeface="Times New Roman" pitchFamily="18" charset="0"/>
              </a:rPr>
              <a:t> energy</a:t>
            </a:r>
          </a:p>
          <a:p>
            <a:pPr marL="228600" eaLnBrk="0" hangingPunct="0">
              <a:buClr>
                <a:srgbClr val="000000"/>
              </a:buClr>
              <a:buSzPct val="100000"/>
              <a:defRPr/>
            </a:pPr>
            <a:r>
              <a:rPr lang="en-US" dirty="0">
                <a:solidFill>
                  <a:schemeClr val="tx1">
                    <a:lumMod val="75000"/>
                    <a:lumOff val="25000"/>
                  </a:schemeClr>
                </a:solidFill>
                <a:latin typeface="Gill Sans MT" panose="020B0502020104020203" pitchFamily="34" charset="0"/>
                <a:cs typeface="Times New Roman" pitchFamily="18" charset="0"/>
              </a:rPr>
              <a:t>n a positive integer</a:t>
            </a:r>
          </a:p>
        </p:txBody>
      </p:sp>
      <p:sp>
        <p:nvSpPr>
          <p:cNvPr id="13" name="TextBox 4">
            <a:extLst>
              <a:ext uri="{FF2B5EF4-FFF2-40B4-BE49-F238E27FC236}">
                <a16:creationId xmlns:a16="http://schemas.microsoft.com/office/drawing/2014/main" id="{AE835AE1-30AD-4D38-A06D-B723C6A2C864}"/>
              </a:ext>
            </a:extLst>
          </p:cNvPr>
          <p:cNvSpPr txBox="1">
            <a:spLocks noChangeArrowheads="1"/>
          </p:cNvSpPr>
          <p:nvPr/>
        </p:nvSpPr>
        <p:spPr bwMode="auto">
          <a:xfrm>
            <a:off x="0" y="4080977"/>
            <a:ext cx="9144000" cy="2585323"/>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As an electron gets closer to the nucleus, n decreases. </a:t>
            </a:r>
            <a:r>
              <a:rPr lang="en-US" altLang="en-US" b="1" i="1" u="sng" dirty="0" err="1">
                <a:solidFill>
                  <a:srgbClr val="67AEB6"/>
                </a:solidFill>
                <a:latin typeface="Gill Sans MT" panose="020B0502020104020203" pitchFamily="34" charset="0"/>
                <a:cs typeface="Times New Roman" pitchFamily="18" charset="0"/>
              </a:rPr>
              <a:t>E</a:t>
            </a:r>
            <a:r>
              <a:rPr lang="en-US" altLang="en-US" b="1" u="sng" baseline="-25000" dirty="0" err="1">
                <a:solidFill>
                  <a:srgbClr val="67AEB6"/>
                </a:solidFill>
                <a:latin typeface="Gill Sans MT" panose="020B0502020104020203" pitchFamily="34" charset="0"/>
                <a:cs typeface="Times New Roman" pitchFamily="18" charset="0"/>
              </a:rPr>
              <a:t>n</a:t>
            </a:r>
            <a:r>
              <a:rPr lang="en-US" altLang="en-US" b="1" u="sng" dirty="0">
                <a:solidFill>
                  <a:srgbClr val="67AEB6"/>
                </a:solidFill>
                <a:latin typeface="Gill Sans MT" panose="020B0502020104020203" pitchFamily="34" charset="0"/>
                <a:cs typeface="Times New Roman" pitchFamily="18" charset="0"/>
              </a:rPr>
              <a:t> becomes larger in absolute value (more negative) as n gets smaller.</a:t>
            </a:r>
            <a:r>
              <a:rPr lang="en-US" altLang="en-US" b="1" u="sng" dirty="0">
                <a:solidFill>
                  <a:schemeClr val="tx1">
                    <a:lumMod val="75000"/>
                    <a:lumOff val="25000"/>
                  </a:schemeClr>
                </a:solidFill>
                <a:latin typeface="Gill Sans MT" panose="020B0502020104020203" pitchFamily="34" charset="0"/>
                <a:cs typeface="Times New Roman" pitchFamily="18" charset="0"/>
              </a:rPr>
              <a:t> </a:t>
            </a: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r>
              <a:rPr lang="en-US" altLang="en-US" i="1" dirty="0">
                <a:solidFill>
                  <a:schemeClr val="tx1">
                    <a:lumMod val="75000"/>
                    <a:lumOff val="25000"/>
                  </a:schemeClr>
                </a:solidFill>
                <a:latin typeface="Gill Sans MT" panose="020B0502020104020203" pitchFamily="34" charset="0"/>
                <a:cs typeface="Times New Roman" pitchFamily="18" charset="0"/>
              </a:rPr>
              <a:t>E</a:t>
            </a:r>
            <a:r>
              <a:rPr lang="en-US" altLang="en-US" baseline="-25000" dirty="0">
                <a:solidFill>
                  <a:schemeClr val="tx1">
                    <a:lumMod val="75000"/>
                    <a:lumOff val="25000"/>
                  </a:schemeClr>
                </a:solidFill>
                <a:latin typeface="Gill Sans MT" panose="020B0502020104020203" pitchFamily="34" charset="0"/>
                <a:cs typeface="Times New Roman" pitchFamily="18" charset="0"/>
              </a:rPr>
              <a:t>n</a:t>
            </a:r>
            <a:r>
              <a:rPr lang="en-US" altLang="en-US" dirty="0">
                <a:solidFill>
                  <a:schemeClr val="tx1">
                    <a:lumMod val="75000"/>
                    <a:lumOff val="25000"/>
                  </a:schemeClr>
                </a:solidFill>
                <a:latin typeface="Gill Sans MT" panose="020B0502020104020203" pitchFamily="34" charset="0"/>
                <a:cs typeface="Times New Roman" pitchFamily="18" charset="0"/>
              </a:rPr>
              <a:t> is most negative when n = 1.</a:t>
            </a:r>
          </a:p>
          <a:p>
            <a:pPr eaLnBrk="0" hangingPunct="0">
              <a:buClr>
                <a:srgbClr val="000000"/>
              </a:buClr>
              <a:buSzPct val="100000"/>
            </a:pPr>
            <a:r>
              <a:rPr lang="en-US" altLang="en-US" dirty="0">
                <a:solidFill>
                  <a:schemeClr val="tx1">
                    <a:lumMod val="75000"/>
                    <a:lumOff val="25000"/>
                  </a:schemeClr>
                </a:solidFill>
                <a:latin typeface="Gill Sans MT" panose="020B0502020104020203" pitchFamily="34" charset="0"/>
                <a:cs typeface="Times New Roman" pitchFamily="18" charset="0"/>
              </a:rPr>
              <a:t>	Called the </a:t>
            </a:r>
            <a:r>
              <a:rPr lang="en-US" altLang="en-US" b="1" dirty="0">
                <a:solidFill>
                  <a:srgbClr val="E47588"/>
                </a:solidFill>
                <a:latin typeface="Gill Sans MT" panose="020B0502020104020203" pitchFamily="34" charset="0"/>
                <a:cs typeface="Times New Roman" pitchFamily="18" charset="0"/>
              </a:rPr>
              <a:t>ground</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state</a:t>
            </a:r>
            <a:r>
              <a:rPr lang="en-US" altLang="en-US" dirty="0">
                <a:solidFill>
                  <a:schemeClr val="tx1">
                    <a:lumMod val="75000"/>
                    <a:lumOff val="25000"/>
                  </a:schemeClr>
                </a:solidFill>
                <a:latin typeface="Gill Sans MT" panose="020B0502020104020203" pitchFamily="34" charset="0"/>
                <a:cs typeface="Times New Roman" pitchFamily="18" charset="0"/>
              </a:rPr>
              <a:t>, the lowest energy state of the atom</a:t>
            </a:r>
          </a:p>
          <a:p>
            <a:pPr eaLnBrk="0" hangingPunct="0">
              <a:buClr>
                <a:srgbClr val="000000"/>
              </a:buClr>
              <a:buSzPct val="100000"/>
            </a:pPr>
            <a:r>
              <a:rPr lang="en-US" altLang="en-US" dirty="0">
                <a:solidFill>
                  <a:schemeClr val="tx1">
                    <a:lumMod val="75000"/>
                    <a:lumOff val="25000"/>
                  </a:schemeClr>
                </a:solidFill>
                <a:latin typeface="Gill Sans MT" panose="020B0502020104020203" pitchFamily="34" charset="0"/>
                <a:cs typeface="Times New Roman" pitchFamily="18" charset="0"/>
              </a:rPr>
              <a:t>	For hydrogen, this is the most stable state</a:t>
            </a: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 stability of the electron decreases as n increases.</a:t>
            </a: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Each energy state in which n &gt; 1 is called an </a:t>
            </a:r>
            <a:r>
              <a:rPr lang="en-US" altLang="en-US" b="1" dirty="0">
                <a:solidFill>
                  <a:srgbClr val="E47588"/>
                </a:solidFill>
                <a:latin typeface="Gill Sans MT" panose="020B0502020104020203" pitchFamily="34" charset="0"/>
                <a:cs typeface="Times New Roman" pitchFamily="18" charset="0"/>
              </a:rPr>
              <a:t>excited</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state</a:t>
            </a:r>
            <a:r>
              <a:rPr lang="en-US" altLang="en-US" dirty="0">
                <a:solidFill>
                  <a:schemeClr val="tx1">
                    <a:lumMod val="75000"/>
                    <a:lumOff val="25000"/>
                  </a:schemeClr>
                </a:solidFill>
                <a:latin typeface="Gill Sans MT" panose="020B0502020104020203" pitchFamily="34" charset="0"/>
                <a:cs typeface="Times New Roman" pitchFamily="18" charset="0"/>
              </a:rPr>
              <a:t>.</a:t>
            </a:r>
          </a:p>
        </p:txBody>
      </p:sp>
    </p:spTree>
    <p:extLst>
      <p:ext uri="{BB962C8B-B14F-4D97-AF65-F5344CB8AC3E}">
        <p14:creationId xmlns:p14="http://schemas.microsoft.com/office/powerpoint/2010/main" val="3990289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18</a:t>
            </a:fld>
            <a:endParaRPr lang="en-US" dirty="0">
              <a:solidFill>
                <a:schemeClr val="bg1"/>
              </a:solidFill>
            </a:endParaRPr>
          </a:p>
        </p:txBody>
      </p:sp>
      <p:sp>
        <p:nvSpPr>
          <p:cNvPr id="8" name="Rectangle 2">
            <a:extLst>
              <a:ext uri="{FF2B5EF4-FFF2-40B4-BE49-F238E27FC236}">
                <a16:creationId xmlns:a16="http://schemas.microsoft.com/office/drawing/2014/main" id="{645BFDA2-60DB-459C-BBD1-C790FEA7FFE2}"/>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The Line Spectrum of Hydrogen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BF2488D-4392-4EA5-AD9D-330DF130A0F9}"/>
                  </a:ext>
                </a:extLst>
              </p:cNvPr>
              <p:cNvSpPr txBox="1"/>
              <p:nvPr/>
            </p:nvSpPr>
            <p:spPr>
              <a:xfrm>
                <a:off x="1161578" y="896203"/>
                <a:ext cx="3337196" cy="6461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E47588"/>
                          </a:solidFill>
                          <a:latin typeface="Cambria Math" panose="02040503050406030204" pitchFamily="18" charset="0"/>
                          <a:ea typeface="Cambria Math" panose="02040503050406030204" pitchFamily="18" charset="0"/>
                        </a:rPr>
                        <m:t>∆</m:t>
                      </m:r>
                      <m:r>
                        <a:rPr lang="en-US" b="0" i="1" smtClean="0">
                          <a:solidFill>
                            <a:srgbClr val="E47588"/>
                          </a:solidFill>
                          <a:latin typeface="Cambria Math" panose="02040503050406030204" pitchFamily="18" charset="0"/>
                          <a:ea typeface="Cambria Math" panose="02040503050406030204" pitchFamily="18" charset="0"/>
                        </a:rPr>
                        <m:t>𝐸</m:t>
                      </m:r>
                      <m:r>
                        <a:rPr lang="en-US" b="0" i="1" smtClean="0">
                          <a:solidFill>
                            <a:srgbClr val="E47588"/>
                          </a:solidFill>
                          <a:latin typeface="Cambria Math" panose="02040503050406030204" pitchFamily="18" charset="0"/>
                        </a:rPr>
                        <m:t>= </m:t>
                      </m:r>
                      <m:sSup>
                        <m:sSupPr>
                          <m:ctrlPr>
                            <a:rPr lang="en-US" b="0" i="1" smtClean="0">
                              <a:solidFill>
                                <a:srgbClr val="E47588"/>
                              </a:solidFill>
                              <a:latin typeface="Cambria Math" panose="02040503050406030204" pitchFamily="18" charset="0"/>
                            </a:rPr>
                          </m:ctrlPr>
                        </m:sSupPr>
                        <m:e>
                          <m:r>
                            <a:rPr lang="en-US" b="0" i="1" smtClean="0">
                              <a:solidFill>
                                <a:srgbClr val="E47588"/>
                              </a:solidFill>
                              <a:latin typeface="Cambria Math" panose="02040503050406030204" pitchFamily="18" charset="0"/>
                            </a:rPr>
                            <m:t>−2.18 </m:t>
                          </m:r>
                          <m:r>
                            <a:rPr lang="en-US" b="0" i="1" smtClean="0">
                              <a:solidFill>
                                <a:srgbClr val="E47588"/>
                              </a:solidFill>
                              <a:latin typeface="Cambria Math" panose="02040503050406030204" pitchFamily="18" charset="0"/>
                            </a:rPr>
                            <m:t>𝑥</m:t>
                          </m:r>
                          <m:r>
                            <a:rPr lang="en-US" b="0" i="1" smtClean="0">
                              <a:solidFill>
                                <a:srgbClr val="E47588"/>
                              </a:solidFill>
                              <a:latin typeface="Cambria Math" panose="02040503050406030204" pitchFamily="18" charset="0"/>
                            </a:rPr>
                            <m:t> 10</m:t>
                          </m:r>
                        </m:e>
                        <m:sup>
                          <m:r>
                            <a:rPr lang="en-US" b="0" i="1" smtClean="0">
                              <a:solidFill>
                                <a:srgbClr val="E47588"/>
                              </a:solidFill>
                              <a:latin typeface="Cambria Math" panose="02040503050406030204" pitchFamily="18" charset="0"/>
                            </a:rPr>
                            <m:t>−18</m:t>
                          </m:r>
                        </m:sup>
                      </m:sSup>
                      <m:r>
                        <m:rPr>
                          <m:sty m:val="p"/>
                        </m:rPr>
                        <a:rPr lang="en-US" b="0" i="0" smtClean="0">
                          <a:solidFill>
                            <a:srgbClr val="E47588"/>
                          </a:solidFill>
                          <a:latin typeface="Cambria Math" panose="02040503050406030204" pitchFamily="18" charset="0"/>
                        </a:rPr>
                        <m:t>J</m:t>
                      </m:r>
                      <m:d>
                        <m:dPr>
                          <m:ctrlPr>
                            <a:rPr lang="en-US" b="0" i="1" smtClean="0">
                              <a:solidFill>
                                <a:srgbClr val="E47588"/>
                              </a:solidFill>
                              <a:latin typeface="Cambria Math" panose="02040503050406030204" pitchFamily="18" charset="0"/>
                            </a:rPr>
                          </m:ctrlPr>
                        </m:dPr>
                        <m:e>
                          <m:f>
                            <m:fPr>
                              <m:ctrlPr>
                                <a:rPr lang="en-US" b="0" i="1" smtClean="0">
                                  <a:solidFill>
                                    <a:srgbClr val="E47588"/>
                                  </a:solidFill>
                                  <a:latin typeface="Cambria Math" panose="02040503050406030204" pitchFamily="18" charset="0"/>
                                </a:rPr>
                              </m:ctrlPr>
                            </m:fPr>
                            <m:num>
                              <m:r>
                                <a:rPr lang="en-US" b="0" i="1" smtClean="0">
                                  <a:solidFill>
                                    <a:srgbClr val="E47588"/>
                                  </a:solidFill>
                                  <a:latin typeface="Cambria Math" panose="02040503050406030204" pitchFamily="18" charset="0"/>
                                </a:rPr>
                                <m:t>1</m:t>
                              </m:r>
                            </m:num>
                            <m:den>
                              <m:sSubSup>
                                <m:sSubSupPr>
                                  <m:ctrlPr>
                                    <a:rPr lang="en-US" b="0" i="1" smtClean="0">
                                      <a:solidFill>
                                        <a:srgbClr val="E47588"/>
                                      </a:solidFill>
                                      <a:latin typeface="Cambria Math" panose="02040503050406030204" pitchFamily="18" charset="0"/>
                                    </a:rPr>
                                  </m:ctrlPr>
                                </m:sSubSupPr>
                                <m:e>
                                  <m:r>
                                    <a:rPr lang="en-US" b="0" i="1" smtClean="0">
                                      <a:solidFill>
                                        <a:srgbClr val="E47588"/>
                                      </a:solidFill>
                                      <a:latin typeface="Cambria Math" panose="02040503050406030204" pitchFamily="18" charset="0"/>
                                    </a:rPr>
                                    <m:t>𝑛</m:t>
                                  </m:r>
                                </m:e>
                                <m:sub>
                                  <m:r>
                                    <m:rPr>
                                      <m:sty m:val="p"/>
                                    </m:rPr>
                                    <a:rPr lang="en-US" b="0" i="0" smtClean="0">
                                      <a:solidFill>
                                        <a:srgbClr val="E47588"/>
                                      </a:solidFill>
                                      <a:latin typeface="Cambria Math" panose="02040503050406030204" pitchFamily="18" charset="0"/>
                                    </a:rPr>
                                    <m:t>f</m:t>
                                  </m:r>
                                </m:sub>
                                <m:sup>
                                  <m:r>
                                    <a:rPr lang="en-US" b="0" i="1" smtClean="0">
                                      <a:solidFill>
                                        <a:srgbClr val="E47588"/>
                                      </a:solidFill>
                                      <a:latin typeface="Cambria Math" panose="02040503050406030204" pitchFamily="18" charset="0"/>
                                    </a:rPr>
                                    <m:t>2</m:t>
                                  </m:r>
                                </m:sup>
                              </m:sSubSup>
                            </m:den>
                          </m:f>
                          <m:r>
                            <a:rPr lang="en-US" b="0" i="1" smtClean="0">
                              <a:solidFill>
                                <a:srgbClr val="E47588"/>
                              </a:solidFill>
                              <a:latin typeface="Cambria Math" panose="02040503050406030204" pitchFamily="18" charset="0"/>
                            </a:rPr>
                            <m:t>−</m:t>
                          </m:r>
                          <m:f>
                            <m:fPr>
                              <m:ctrlPr>
                                <a:rPr lang="en-US" b="0" i="1" smtClean="0">
                                  <a:solidFill>
                                    <a:srgbClr val="E47588"/>
                                  </a:solidFill>
                                  <a:latin typeface="Cambria Math" panose="02040503050406030204" pitchFamily="18" charset="0"/>
                                </a:rPr>
                              </m:ctrlPr>
                            </m:fPr>
                            <m:num>
                              <m:r>
                                <a:rPr lang="en-US" b="0" i="1" smtClean="0">
                                  <a:solidFill>
                                    <a:srgbClr val="E47588"/>
                                  </a:solidFill>
                                  <a:latin typeface="Cambria Math" panose="02040503050406030204" pitchFamily="18" charset="0"/>
                                </a:rPr>
                                <m:t>1</m:t>
                              </m:r>
                            </m:num>
                            <m:den>
                              <m:sSubSup>
                                <m:sSubSupPr>
                                  <m:ctrlPr>
                                    <a:rPr lang="en-US" b="0" i="1" smtClean="0">
                                      <a:solidFill>
                                        <a:srgbClr val="E47588"/>
                                      </a:solidFill>
                                      <a:latin typeface="Cambria Math" panose="02040503050406030204" pitchFamily="18" charset="0"/>
                                    </a:rPr>
                                  </m:ctrlPr>
                                </m:sSubSupPr>
                                <m:e>
                                  <m:r>
                                    <a:rPr lang="en-US" b="0" i="1" smtClean="0">
                                      <a:solidFill>
                                        <a:srgbClr val="E47588"/>
                                      </a:solidFill>
                                      <a:latin typeface="Cambria Math" panose="02040503050406030204" pitchFamily="18" charset="0"/>
                                    </a:rPr>
                                    <m:t>𝑛</m:t>
                                  </m:r>
                                </m:e>
                                <m:sub>
                                  <m:r>
                                    <m:rPr>
                                      <m:sty m:val="p"/>
                                    </m:rPr>
                                    <a:rPr lang="en-US" b="0" i="0" smtClean="0">
                                      <a:solidFill>
                                        <a:srgbClr val="E47588"/>
                                      </a:solidFill>
                                      <a:latin typeface="Cambria Math" panose="02040503050406030204" pitchFamily="18" charset="0"/>
                                    </a:rPr>
                                    <m:t>i</m:t>
                                  </m:r>
                                </m:sub>
                                <m:sup>
                                  <m:r>
                                    <a:rPr lang="en-US" b="0" i="1" smtClean="0">
                                      <a:solidFill>
                                        <a:srgbClr val="E47588"/>
                                      </a:solidFill>
                                      <a:latin typeface="Cambria Math" panose="02040503050406030204" pitchFamily="18" charset="0"/>
                                    </a:rPr>
                                    <m:t>2</m:t>
                                  </m:r>
                                </m:sup>
                              </m:sSubSup>
                            </m:den>
                          </m:f>
                        </m:e>
                      </m:d>
                    </m:oMath>
                  </m:oMathPara>
                </a14:m>
                <a:endParaRPr lang="en-US" dirty="0">
                  <a:solidFill>
                    <a:srgbClr val="E47588"/>
                  </a:solidFill>
                </a:endParaRPr>
              </a:p>
            </p:txBody>
          </p:sp>
        </mc:Choice>
        <mc:Fallback xmlns="">
          <p:sp>
            <p:nvSpPr>
              <p:cNvPr id="10" name="TextBox 9">
                <a:extLst>
                  <a:ext uri="{FF2B5EF4-FFF2-40B4-BE49-F238E27FC236}">
                    <a16:creationId xmlns:a16="http://schemas.microsoft.com/office/drawing/2014/main" id="{8BF2488D-4392-4EA5-AD9D-330DF130A0F9}"/>
                  </a:ext>
                </a:extLst>
              </p:cNvPr>
              <p:cNvSpPr txBox="1">
                <a:spLocks noRot="1" noChangeAspect="1" noMove="1" noResize="1" noEditPoints="1" noAdjustHandles="1" noChangeArrowheads="1" noChangeShapeType="1" noTextEdit="1"/>
              </p:cNvSpPr>
              <p:nvPr/>
            </p:nvSpPr>
            <p:spPr>
              <a:xfrm>
                <a:off x="1161578" y="896203"/>
                <a:ext cx="3337196" cy="646139"/>
              </a:xfrm>
              <a:prstGeom prst="rect">
                <a:avLst/>
              </a:prstGeom>
              <a:blipFill>
                <a:blip r:embed="rId2"/>
                <a:stretch>
                  <a:fillRect/>
                </a:stretch>
              </a:blipFill>
            </p:spPr>
            <p:txBody>
              <a:bodyPr/>
              <a:lstStyle/>
              <a:p>
                <a:r>
                  <a:rPr lang="en-US">
                    <a:noFill/>
                  </a:rPr>
                  <a:t> </a:t>
                </a:r>
              </a:p>
            </p:txBody>
          </p:sp>
        </mc:Fallback>
      </mc:AlternateContent>
      <p:pic>
        <p:nvPicPr>
          <p:cNvPr id="11" name="Picture 3" descr="bur25542_0611">
            <a:extLst>
              <a:ext uri="{FF2B5EF4-FFF2-40B4-BE49-F238E27FC236}">
                <a16:creationId xmlns:a16="http://schemas.microsoft.com/office/drawing/2014/main" id="{B9723AC9-D27A-4539-8A36-30943C3338AC}"/>
              </a:ext>
            </a:extLst>
          </p:cNvPr>
          <p:cNvPicPr>
            <a:picLocks noChangeAspect="1" noChangeArrowheads="1"/>
          </p:cNvPicPr>
          <p:nvPr/>
        </p:nvPicPr>
        <p:blipFill>
          <a:blip r:embed="rId3" cstate="print"/>
          <a:srcRect t="3348"/>
          <a:stretch>
            <a:fillRect/>
          </a:stretch>
        </p:blipFill>
        <p:spPr bwMode="auto">
          <a:xfrm>
            <a:off x="6632990" y="820853"/>
            <a:ext cx="2317121" cy="2823766"/>
          </a:xfrm>
          <a:prstGeom prst="rect">
            <a:avLst/>
          </a:prstGeom>
          <a:noFill/>
          <a:ln w="9525">
            <a:noFill/>
            <a:miter lim="800000"/>
            <a:headEnd/>
            <a:tailEnd/>
          </a:ln>
        </p:spPr>
      </p:pic>
      <p:graphicFrame>
        <p:nvGraphicFramePr>
          <p:cNvPr id="7" name="Table 12">
            <a:extLst>
              <a:ext uri="{FF2B5EF4-FFF2-40B4-BE49-F238E27FC236}">
                <a16:creationId xmlns:a16="http://schemas.microsoft.com/office/drawing/2014/main" id="{3D12EA46-1BED-4EEA-A42C-05047EE04FD8}"/>
              </a:ext>
            </a:extLst>
          </p:cNvPr>
          <p:cNvGraphicFramePr>
            <a:graphicFrameLocks noGrp="1"/>
          </p:cNvGraphicFramePr>
          <p:nvPr>
            <p:extLst>
              <p:ext uri="{D42A27DB-BD31-4B8C-83A1-F6EECF244321}">
                <p14:modId xmlns:p14="http://schemas.microsoft.com/office/powerpoint/2010/main" val="3567016640"/>
              </p:ext>
            </p:extLst>
          </p:nvPr>
        </p:nvGraphicFramePr>
        <p:xfrm>
          <a:off x="225308" y="1632938"/>
          <a:ext cx="6096000" cy="2011680"/>
        </p:xfrm>
        <a:graphic>
          <a:graphicData uri="http://schemas.openxmlformats.org/drawingml/2006/table">
            <a:tbl>
              <a:tblPr firstRow="1" bandRow="1">
                <a:tableStyleId>{5C22544A-7EE6-4342-B048-85BDC9FD1C3A}</a:tableStyleId>
              </a:tblPr>
              <a:tblGrid>
                <a:gridCol w="1240629">
                  <a:extLst>
                    <a:ext uri="{9D8B030D-6E8A-4147-A177-3AD203B41FA5}">
                      <a16:colId xmlns:a16="http://schemas.microsoft.com/office/drawing/2014/main" val="939432535"/>
                    </a:ext>
                  </a:extLst>
                </a:gridCol>
                <a:gridCol w="1241571">
                  <a:extLst>
                    <a:ext uri="{9D8B030D-6E8A-4147-A177-3AD203B41FA5}">
                      <a16:colId xmlns:a16="http://schemas.microsoft.com/office/drawing/2014/main" val="4207508611"/>
                    </a:ext>
                  </a:extLst>
                </a:gridCol>
                <a:gridCol w="1510018">
                  <a:extLst>
                    <a:ext uri="{9D8B030D-6E8A-4147-A177-3AD203B41FA5}">
                      <a16:colId xmlns:a16="http://schemas.microsoft.com/office/drawing/2014/main" val="2843394678"/>
                    </a:ext>
                  </a:extLst>
                </a:gridCol>
                <a:gridCol w="2103782">
                  <a:extLst>
                    <a:ext uri="{9D8B030D-6E8A-4147-A177-3AD203B41FA5}">
                      <a16:colId xmlns:a16="http://schemas.microsoft.com/office/drawing/2014/main" val="3971333565"/>
                    </a:ext>
                  </a:extLst>
                </a:gridCol>
              </a:tblGrid>
              <a:tr h="274320">
                <a:tc gridSpan="4">
                  <a:txBody>
                    <a:bodyPr/>
                    <a:lstStyle/>
                    <a:p>
                      <a:pPr algn="ctr"/>
                      <a:r>
                        <a:rPr lang="en-US" sz="1600" dirty="0">
                          <a:solidFill>
                            <a:schemeClr val="tx1">
                              <a:lumMod val="75000"/>
                              <a:lumOff val="25000"/>
                            </a:schemeClr>
                          </a:solidFill>
                          <a:latin typeface="Gill Sans MT" panose="020B0502020104020203" pitchFamily="34" charset="0"/>
                        </a:rPr>
                        <a:t>Emission Series in the Hydrogen Spectrum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76895106"/>
                  </a:ext>
                </a:extLst>
              </a:tr>
              <a:tr h="274320">
                <a:tc>
                  <a:txBody>
                    <a:bodyPr/>
                    <a:lstStyle/>
                    <a:p>
                      <a:pPr algn="ctr"/>
                      <a:r>
                        <a:rPr lang="en-US" sz="1600" dirty="0">
                          <a:solidFill>
                            <a:schemeClr val="tx1">
                              <a:lumMod val="75000"/>
                              <a:lumOff val="25000"/>
                            </a:schemeClr>
                          </a:solidFill>
                          <a:latin typeface="Gill Sans MT" panose="020B0502020104020203" pitchFamily="34" charset="0"/>
                        </a:rPr>
                        <a:t>Series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i="1" dirty="0" err="1">
                          <a:solidFill>
                            <a:schemeClr val="tx1">
                              <a:lumMod val="75000"/>
                              <a:lumOff val="25000"/>
                            </a:schemeClr>
                          </a:solidFill>
                          <a:latin typeface="Gill Sans MT" panose="020B0502020104020203" pitchFamily="34" charset="0"/>
                        </a:rPr>
                        <a:t>n</a:t>
                      </a:r>
                      <a:r>
                        <a:rPr lang="en-US" sz="1600" i="1" baseline="-25000" dirty="0" err="1">
                          <a:solidFill>
                            <a:schemeClr val="tx1">
                              <a:lumMod val="75000"/>
                              <a:lumOff val="25000"/>
                            </a:schemeClr>
                          </a:solidFill>
                          <a:latin typeface="Gill Sans MT" panose="020B0502020104020203" pitchFamily="34" charset="0"/>
                        </a:rPr>
                        <a:t>f</a:t>
                      </a:r>
                      <a:endParaRPr lang="en-US" sz="1600" i="1" baseline="-25000"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err="1">
                          <a:solidFill>
                            <a:schemeClr val="tx1">
                              <a:lumMod val="75000"/>
                              <a:lumOff val="25000"/>
                            </a:schemeClr>
                          </a:solidFill>
                          <a:latin typeface="Gill Sans MT" panose="020B0502020104020203" pitchFamily="34" charset="0"/>
                        </a:rPr>
                        <a:t>n</a:t>
                      </a:r>
                      <a:r>
                        <a:rPr lang="en-US" sz="1600" i="1" baseline="-25000" dirty="0" err="1">
                          <a:solidFill>
                            <a:schemeClr val="tx1">
                              <a:lumMod val="75000"/>
                              <a:lumOff val="25000"/>
                            </a:schemeClr>
                          </a:solidFill>
                          <a:latin typeface="Gill Sans MT" panose="020B0502020104020203" pitchFamily="34" charset="0"/>
                        </a:rPr>
                        <a:t>i</a:t>
                      </a:r>
                      <a:endParaRPr lang="en-US" sz="1600" i="1" baseline="-25000"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75000"/>
                              <a:lumOff val="25000"/>
                            </a:schemeClr>
                          </a:solidFill>
                          <a:latin typeface="Gill Sans MT" panose="020B0502020104020203" pitchFamily="34" charset="0"/>
                        </a:rPr>
                        <a:t>Spectrum Region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8966741"/>
                  </a:ext>
                </a:extLst>
              </a:tr>
              <a:tr h="274320">
                <a:tc>
                  <a:txBody>
                    <a:bodyPr/>
                    <a:lstStyle/>
                    <a:p>
                      <a:pPr algn="ctr"/>
                      <a:r>
                        <a:rPr lang="en-US" sz="1600" dirty="0">
                          <a:solidFill>
                            <a:schemeClr val="tx1">
                              <a:lumMod val="75000"/>
                              <a:lumOff val="25000"/>
                            </a:schemeClr>
                          </a:solidFill>
                          <a:latin typeface="Gill Sans MT" panose="020B0502020104020203" pitchFamily="34" charset="0"/>
                        </a:rPr>
                        <a:t>Lyman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75000"/>
                              <a:lumOff val="25000"/>
                            </a:schemeClr>
                          </a:solidFill>
                          <a:latin typeface="Gill Sans MT" panose="020B0502020104020203"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75000"/>
                              <a:lumOff val="25000"/>
                            </a:schemeClr>
                          </a:solidFill>
                          <a:latin typeface="Gill Sans MT" panose="020B0502020104020203" pitchFamily="34" charset="0"/>
                        </a:rPr>
                        <a:t>2,3,4,….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75000"/>
                              <a:lumOff val="25000"/>
                            </a:schemeClr>
                          </a:solidFill>
                          <a:latin typeface="Gill Sans MT" panose="020B0502020104020203" pitchFamily="34" charset="0"/>
                        </a:rPr>
                        <a:t>Ultraviolet (UV)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9615734"/>
                  </a:ext>
                </a:extLst>
              </a:tr>
              <a:tr h="274320">
                <a:tc>
                  <a:txBody>
                    <a:bodyPr/>
                    <a:lstStyle/>
                    <a:p>
                      <a:pPr algn="ctr"/>
                      <a:r>
                        <a:rPr lang="en-US" sz="1600" dirty="0">
                          <a:solidFill>
                            <a:schemeClr val="tx1">
                              <a:lumMod val="75000"/>
                              <a:lumOff val="25000"/>
                            </a:schemeClr>
                          </a:solidFill>
                          <a:latin typeface="Gill Sans MT" panose="020B0502020104020203" pitchFamily="34" charset="0"/>
                        </a:rPr>
                        <a:t>Balmer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75000"/>
                              <a:lumOff val="25000"/>
                            </a:schemeClr>
                          </a:solidFill>
                          <a:latin typeface="Gill Sans MT" panose="020B0502020104020203"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75000"/>
                              <a:lumOff val="25000"/>
                            </a:schemeClr>
                          </a:solidFill>
                          <a:latin typeface="Gill Sans MT" panose="020B0502020104020203" pitchFamily="34" charset="0"/>
                        </a:rPr>
                        <a:t>3,4,5,….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75000"/>
                              <a:lumOff val="25000"/>
                            </a:schemeClr>
                          </a:solidFill>
                          <a:latin typeface="Gill Sans MT" panose="020B0502020104020203" pitchFamily="34" charset="0"/>
                        </a:rPr>
                        <a:t>Visible and UV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3148060"/>
                  </a:ext>
                </a:extLst>
              </a:tr>
              <a:tr h="274320">
                <a:tc>
                  <a:txBody>
                    <a:bodyPr/>
                    <a:lstStyle/>
                    <a:p>
                      <a:pPr algn="ctr"/>
                      <a:r>
                        <a:rPr lang="en-US" sz="1600" dirty="0" err="1">
                          <a:solidFill>
                            <a:schemeClr val="tx1">
                              <a:lumMod val="75000"/>
                              <a:lumOff val="25000"/>
                            </a:schemeClr>
                          </a:solidFill>
                          <a:latin typeface="Gill Sans MT" panose="020B0502020104020203" pitchFamily="34" charset="0"/>
                        </a:rPr>
                        <a:t>Paschen</a:t>
                      </a:r>
                      <a:endParaRPr lang="en-US" sz="1600"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75000"/>
                              <a:lumOff val="25000"/>
                            </a:schemeClr>
                          </a:solidFill>
                          <a:latin typeface="Gill Sans MT" panose="020B0502020104020203"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75000"/>
                              <a:lumOff val="25000"/>
                            </a:schemeClr>
                          </a:solidFill>
                          <a:latin typeface="Gill Sans MT" panose="020B0502020104020203" pitchFamily="34" charset="0"/>
                        </a:rPr>
                        <a:t>4,5,6,….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75000"/>
                              <a:lumOff val="25000"/>
                            </a:schemeClr>
                          </a:solidFill>
                          <a:latin typeface="Gill Sans MT" panose="020B0502020104020203" pitchFamily="34" charset="0"/>
                        </a:rPr>
                        <a:t>Infrared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4773621"/>
                  </a:ext>
                </a:extLst>
              </a:tr>
              <a:tr h="274320">
                <a:tc>
                  <a:txBody>
                    <a:bodyPr/>
                    <a:lstStyle/>
                    <a:p>
                      <a:pPr algn="ctr"/>
                      <a:r>
                        <a:rPr lang="en-US" sz="1600" dirty="0">
                          <a:solidFill>
                            <a:schemeClr val="tx1">
                              <a:lumMod val="75000"/>
                              <a:lumOff val="25000"/>
                            </a:schemeClr>
                          </a:solidFill>
                          <a:latin typeface="Gill Sans MT" panose="020B0502020104020203" pitchFamily="34" charset="0"/>
                        </a:rPr>
                        <a:t>Brackett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75000"/>
                              <a:lumOff val="25000"/>
                            </a:schemeClr>
                          </a:solidFill>
                          <a:latin typeface="Gill Sans MT" panose="020B0502020104020203"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75000"/>
                              <a:lumOff val="25000"/>
                            </a:schemeClr>
                          </a:solidFill>
                          <a:latin typeface="Gill Sans MT" panose="020B0502020104020203" pitchFamily="34" charset="0"/>
                        </a:rPr>
                        <a:t>5,6,7….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lumMod val="75000"/>
                              <a:lumOff val="25000"/>
                            </a:schemeClr>
                          </a:solidFill>
                          <a:latin typeface="Gill Sans MT" panose="020B0502020104020203" pitchFamily="34" charset="0"/>
                        </a:rPr>
                        <a:t>Infrared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3582278"/>
                  </a:ext>
                </a:extLst>
              </a:tr>
            </a:tbl>
          </a:graphicData>
        </a:graphic>
      </p:graphicFrame>
      <p:sp>
        <p:nvSpPr>
          <p:cNvPr id="14" name="TextBox 4">
            <a:extLst>
              <a:ext uri="{FF2B5EF4-FFF2-40B4-BE49-F238E27FC236}">
                <a16:creationId xmlns:a16="http://schemas.microsoft.com/office/drawing/2014/main" id="{A752EA5E-650B-42CE-B5C2-7929F0A5F84D}"/>
              </a:ext>
            </a:extLst>
          </p:cNvPr>
          <p:cNvSpPr txBox="1">
            <a:spLocks noChangeArrowheads="1"/>
          </p:cNvSpPr>
          <p:nvPr/>
        </p:nvSpPr>
        <p:spPr bwMode="auto">
          <a:xfrm>
            <a:off x="0" y="3791833"/>
            <a:ext cx="9144000" cy="702372"/>
          </a:xfrm>
          <a:prstGeom prst="rect">
            <a:avLst/>
          </a:prstGeom>
          <a:noFill/>
          <a:ln w="9525">
            <a:noFill/>
            <a:miter lim="800000"/>
            <a:headEnd/>
            <a:tailEnd/>
          </a:ln>
        </p:spPr>
        <p:txBody>
          <a:bodyPr wrap="square">
            <a:spAutoFit/>
          </a:bodyPr>
          <a:lstStyle/>
          <a:p>
            <a:pPr eaLnBrk="0" hangingPunct="0">
              <a:lnSpc>
                <a:spcPct val="115000"/>
              </a:lnSpc>
              <a:spcAft>
                <a:spcPts val="1000"/>
              </a:spcAft>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Calculate the wavelength (in nm) of the photon emitted when an electron transitions from the </a:t>
            </a:r>
            <a:r>
              <a:rPr lang="en-US" altLang="en-US" i="1" dirty="0">
                <a:solidFill>
                  <a:schemeClr val="tx1">
                    <a:lumMod val="75000"/>
                    <a:lumOff val="25000"/>
                  </a:schemeClr>
                </a:solidFill>
                <a:latin typeface="Gill Sans MT" panose="020B0502020104020203" pitchFamily="34" charset="0"/>
                <a:ea typeface="MS PGothic" pitchFamily="34" charset="-128"/>
                <a:cs typeface="Times New Roman" pitchFamily="18" charset="0"/>
              </a:rPr>
              <a:t>n</a:t>
            </a: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 = 4 state to the </a:t>
            </a:r>
            <a:r>
              <a:rPr lang="en-US" altLang="en-US" i="1" dirty="0">
                <a:solidFill>
                  <a:schemeClr val="tx1">
                    <a:lumMod val="75000"/>
                    <a:lumOff val="25000"/>
                  </a:schemeClr>
                </a:solidFill>
                <a:latin typeface="Gill Sans MT" panose="020B0502020104020203" pitchFamily="34" charset="0"/>
                <a:ea typeface="MS PGothic" pitchFamily="34" charset="-128"/>
                <a:cs typeface="Times New Roman" pitchFamily="18" charset="0"/>
              </a:rPr>
              <a:t>n</a:t>
            </a: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 = 3 state in a hydrogen atom.</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1EC4C63-43BD-49F9-B08B-62B703AD061B}"/>
                  </a:ext>
                </a:extLst>
              </p:cNvPr>
              <p:cNvSpPr txBox="1"/>
              <p:nvPr/>
            </p:nvSpPr>
            <p:spPr>
              <a:xfrm>
                <a:off x="13466" y="5116682"/>
                <a:ext cx="2872645"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E47588"/>
                          </a:solidFill>
                          <a:latin typeface="Cambria Math" panose="02040503050406030204" pitchFamily="18" charset="0"/>
                          <a:ea typeface="Cambria Math" panose="02040503050406030204" pitchFamily="18" charset="0"/>
                        </a:rPr>
                        <m:t>∆</m:t>
                      </m:r>
                      <m:r>
                        <a:rPr lang="en-US" sz="1600" b="0" i="1" smtClean="0">
                          <a:solidFill>
                            <a:srgbClr val="E47588"/>
                          </a:solidFill>
                          <a:latin typeface="Cambria Math" panose="02040503050406030204" pitchFamily="18" charset="0"/>
                          <a:ea typeface="Cambria Math" panose="02040503050406030204" pitchFamily="18" charset="0"/>
                        </a:rPr>
                        <m:t>𝐸</m:t>
                      </m:r>
                      <m:r>
                        <a:rPr lang="en-US" sz="1600" b="0" i="1" smtClean="0">
                          <a:solidFill>
                            <a:srgbClr val="E47588"/>
                          </a:solidFill>
                          <a:latin typeface="Cambria Math" panose="02040503050406030204" pitchFamily="18" charset="0"/>
                        </a:rPr>
                        <m:t>= </m:t>
                      </m:r>
                      <m:sSup>
                        <m:sSupPr>
                          <m:ctrlPr>
                            <a:rPr lang="en-US" sz="1600" b="0" i="1" smtClean="0">
                              <a:solidFill>
                                <a:srgbClr val="E47588"/>
                              </a:solidFill>
                              <a:latin typeface="Cambria Math" panose="02040503050406030204" pitchFamily="18" charset="0"/>
                            </a:rPr>
                          </m:ctrlPr>
                        </m:sSupPr>
                        <m:e>
                          <m:r>
                            <a:rPr lang="en-US" sz="1600" b="0" i="1" smtClean="0">
                              <a:solidFill>
                                <a:srgbClr val="E47588"/>
                              </a:solidFill>
                              <a:latin typeface="Cambria Math" panose="02040503050406030204" pitchFamily="18" charset="0"/>
                            </a:rPr>
                            <m:t>−2.18 </m:t>
                          </m:r>
                          <m:r>
                            <a:rPr lang="en-US" sz="1600" b="0" i="1" smtClean="0">
                              <a:solidFill>
                                <a:srgbClr val="E47588"/>
                              </a:solidFill>
                              <a:latin typeface="Cambria Math" panose="02040503050406030204" pitchFamily="18" charset="0"/>
                            </a:rPr>
                            <m:t>𝑥</m:t>
                          </m:r>
                          <m:r>
                            <a:rPr lang="en-US" sz="1600" b="0" i="1" smtClean="0">
                              <a:solidFill>
                                <a:srgbClr val="E47588"/>
                              </a:solidFill>
                              <a:latin typeface="Cambria Math" panose="02040503050406030204" pitchFamily="18" charset="0"/>
                            </a:rPr>
                            <m:t> 10</m:t>
                          </m:r>
                        </m:e>
                        <m:sup>
                          <m:r>
                            <a:rPr lang="en-US" sz="1600" b="0" i="1" smtClean="0">
                              <a:solidFill>
                                <a:srgbClr val="E47588"/>
                              </a:solidFill>
                              <a:latin typeface="Cambria Math" panose="02040503050406030204" pitchFamily="18" charset="0"/>
                            </a:rPr>
                            <m:t>−18</m:t>
                          </m:r>
                        </m:sup>
                      </m:sSup>
                      <m:r>
                        <m:rPr>
                          <m:sty m:val="p"/>
                        </m:rPr>
                        <a:rPr lang="en-US" sz="1600" b="0" i="0" smtClean="0">
                          <a:solidFill>
                            <a:srgbClr val="E47588"/>
                          </a:solidFill>
                          <a:latin typeface="Cambria Math" panose="02040503050406030204" pitchFamily="18" charset="0"/>
                        </a:rPr>
                        <m:t>J</m:t>
                      </m:r>
                      <m:d>
                        <m:dPr>
                          <m:ctrlPr>
                            <a:rPr lang="en-US" sz="1600" b="0" i="1" smtClean="0">
                              <a:solidFill>
                                <a:srgbClr val="E47588"/>
                              </a:solidFill>
                              <a:latin typeface="Cambria Math" panose="02040503050406030204" pitchFamily="18" charset="0"/>
                            </a:rPr>
                          </m:ctrlPr>
                        </m:dPr>
                        <m:e>
                          <m:f>
                            <m:fPr>
                              <m:ctrlPr>
                                <a:rPr lang="en-US" sz="1600" b="0" i="1" smtClean="0">
                                  <a:solidFill>
                                    <a:srgbClr val="E47588"/>
                                  </a:solidFill>
                                  <a:latin typeface="Cambria Math" panose="02040503050406030204" pitchFamily="18" charset="0"/>
                                </a:rPr>
                              </m:ctrlPr>
                            </m:fPr>
                            <m:num>
                              <m:r>
                                <a:rPr lang="en-US" sz="1600" b="0" i="1" smtClean="0">
                                  <a:solidFill>
                                    <a:srgbClr val="E47588"/>
                                  </a:solidFill>
                                  <a:latin typeface="Cambria Math" panose="02040503050406030204" pitchFamily="18" charset="0"/>
                                </a:rPr>
                                <m:t>1</m:t>
                              </m:r>
                            </m:num>
                            <m:den>
                              <m:sSup>
                                <m:sSupPr>
                                  <m:ctrlPr>
                                    <a:rPr lang="en-US" sz="1600" b="0" i="1" smtClean="0">
                                      <a:solidFill>
                                        <a:srgbClr val="E47588"/>
                                      </a:solidFill>
                                      <a:latin typeface="Cambria Math" panose="02040503050406030204" pitchFamily="18" charset="0"/>
                                    </a:rPr>
                                  </m:ctrlPr>
                                </m:sSupPr>
                                <m:e>
                                  <m:r>
                                    <a:rPr lang="en-US" sz="1600" b="0" i="1" smtClean="0">
                                      <a:solidFill>
                                        <a:srgbClr val="E47588"/>
                                      </a:solidFill>
                                      <a:latin typeface="Cambria Math" panose="02040503050406030204" pitchFamily="18" charset="0"/>
                                    </a:rPr>
                                    <m:t>3</m:t>
                                  </m:r>
                                </m:e>
                                <m:sup>
                                  <m:r>
                                    <a:rPr lang="en-US" sz="1600" b="0" i="1" smtClean="0">
                                      <a:solidFill>
                                        <a:srgbClr val="E47588"/>
                                      </a:solidFill>
                                      <a:latin typeface="Cambria Math" panose="02040503050406030204" pitchFamily="18" charset="0"/>
                                    </a:rPr>
                                    <m:t>2</m:t>
                                  </m:r>
                                </m:sup>
                              </m:sSup>
                            </m:den>
                          </m:f>
                          <m:r>
                            <a:rPr lang="en-US" sz="1600" b="0" i="1" smtClean="0">
                              <a:solidFill>
                                <a:srgbClr val="E47588"/>
                              </a:solidFill>
                              <a:latin typeface="Cambria Math" panose="02040503050406030204" pitchFamily="18" charset="0"/>
                            </a:rPr>
                            <m:t>−</m:t>
                          </m:r>
                          <m:f>
                            <m:fPr>
                              <m:ctrlPr>
                                <a:rPr lang="en-US" sz="1600" b="0" i="1" smtClean="0">
                                  <a:solidFill>
                                    <a:srgbClr val="E47588"/>
                                  </a:solidFill>
                                  <a:latin typeface="Cambria Math" panose="02040503050406030204" pitchFamily="18" charset="0"/>
                                </a:rPr>
                              </m:ctrlPr>
                            </m:fPr>
                            <m:num>
                              <m:r>
                                <a:rPr lang="en-US" sz="1600" b="0" i="1" smtClean="0">
                                  <a:solidFill>
                                    <a:srgbClr val="E47588"/>
                                  </a:solidFill>
                                  <a:latin typeface="Cambria Math" panose="02040503050406030204" pitchFamily="18" charset="0"/>
                                </a:rPr>
                                <m:t>1</m:t>
                              </m:r>
                            </m:num>
                            <m:den>
                              <m:sSup>
                                <m:sSupPr>
                                  <m:ctrlPr>
                                    <a:rPr lang="en-US" sz="1600" b="0" i="1" smtClean="0">
                                      <a:solidFill>
                                        <a:srgbClr val="E47588"/>
                                      </a:solidFill>
                                      <a:latin typeface="Cambria Math" panose="02040503050406030204" pitchFamily="18" charset="0"/>
                                    </a:rPr>
                                  </m:ctrlPr>
                                </m:sSupPr>
                                <m:e>
                                  <m:r>
                                    <a:rPr lang="en-US" sz="1600" b="0" i="1" smtClean="0">
                                      <a:solidFill>
                                        <a:srgbClr val="E47588"/>
                                      </a:solidFill>
                                      <a:latin typeface="Cambria Math" panose="02040503050406030204" pitchFamily="18" charset="0"/>
                                    </a:rPr>
                                    <m:t>4</m:t>
                                  </m:r>
                                </m:e>
                                <m:sup>
                                  <m:r>
                                    <a:rPr lang="en-US" sz="1600" b="0" i="1" smtClean="0">
                                      <a:solidFill>
                                        <a:srgbClr val="E47588"/>
                                      </a:solidFill>
                                      <a:latin typeface="Cambria Math" panose="02040503050406030204" pitchFamily="18" charset="0"/>
                                    </a:rPr>
                                    <m:t>2</m:t>
                                  </m:r>
                                </m:sup>
                              </m:sSup>
                            </m:den>
                          </m:f>
                        </m:e>
                      </m:d>
                    </m:oMath>
                  </m:oMathPara>
                </a14:m>
                <a:endParaRPr lang="en-US" sz="1600" dirty="0">
                  <a:solidFill>
                    <a:srgbClr val="E47588"/>
                  </a:solidFill>
                </a:endParaRPr>
              </a:p>
            </p:txBody>
          </p:sp>
        </mc:Choice>
        <mc:Fallback xmlns="">
          <p:sp>
            <p:nvSpPr>
              <p:cNvPr id="15" name="TextBox 14">
                <a:extLst>
                  <a:ext uri="{FF2B5EF4-FFF2-40B4-BE49-F238E27FC236}">
                    <a16:creationId xmlns:a16="http://schemas.microsoft.com/office/drawing/2014/main" id="{A1EC4C63-43BD-49F9-B08B-62B703AD061B}"/>
                  </a:ext>
                </a:extLst>
              </p:cNvPr>
              <p:cNvSpPr txBox="1">
                <a:spLocks noRot="1" noChangeAspect="1" noMove="1" noResize="1" noEditPoints="1" noAdjustHandles="1" noChangeArrowheads="1" noChangeShapeType="1" noTextEdit="1"/>
              </p:cNvSpPr>
              <p:nvPr/>
            </p:nvSpPr>
            <p:spPr>
              <a:xfrm>
                <a:off x="13466" y="5116682"/>
                <a:ext cx="2872645" cy="55322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F9C770D-CBF0-470D-895A-666E7114F571}"/>
                  </a:ext>
                </a:extLst>
              </p:cNvPr>
              <p:cNvSpPr txBox="1"/>
              <p:nvPr/>
            </p:nvSpPr>
            <p:spPr>
              <a:xfrm>
                <a:off x="0" y="4490859"/>
                <a:ext cx="2886111" cy="5563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E47588"/>
                          </a:solidFill>
                          <a:latin typeface="Cambria Math" panose="02040503050406030204" pitchFamily="18" charset="0"/>
                          <a:ea typeface="Cambria Math" panose="02040503050406030204" pitchFamily="18" charset="0"/>
                        </a:rPr>
                        <m:t>∆</m:t>
                      </m:r>
                      <m:r>
                        <a:rPr lang="en-US" sz="1600" b="0" i="1" smtClean="0">
                          <a:solidFill>
                            <a:srgbClr val="E47588"/>
                          </a:solidFill>
                          <a:latin typeface="Cambria Math" panose="02040503050406030204" pitchFamily="18" charset="0"/>
                          <a:ea typeface="Cambria Math" panose="02040503050406030204" pitchFamily="18" charset="0"/>
                        </a:rPr>
                        <m:t>𝐸</m:t>
                      </m:r>
                      <m:r>
                        <a:rPr lang="en-US" sz="1600" b="0" i="1" smtClean="0">
                          <a:solidFill>
                            <a:srgbClr val="E47588"/>
                          </a:solidFill>
                          <a:latin typeface="Cambria Math" panose="02040503050406030204" pitchFamily="18" charset="0"/>
                        </a:rPr>
                        <m:t>= </m:t>
                      </m:r>
                      <m:sSup>
                        <m:sSupPr>
                          <m:ctrlPr>
                            <a:rPr lang="en-US" sz="1600" b="0" i="1" smtClean="0">
                              <a:solidFill>
                                <a:srgbClr val="E47588"/>
                              </a:solidFill>
                              <a:latin typeface="Cambria Math" panose="02040503050406030204" pitchFamily="18" charset="0"/>
                            </a:rPr>
                          </m:ctrlPr>
                        </m:sSupPr>
                        <m:e>
                          <m:r>
                            <a:rPr lang="en-US" sz="1600" b="0" i="1" smtClean="0">
                              <a:solidFill>
                                <a:srgbClr val="E47588"/>
                              </a:solidFill>
                              <a:latin typeface="Cambria Math" panose="02040503050406030204" pitchFamily="18" charset="0"/>
                            </a:rPr>
                            <m:t>−2.18 </m:t>
                          </m:r>
                          <m:r>
                            <a:rPr lang="en-US" sz="1600" b="0" i="1" smtClean="0">
                              <a:solidFill>
                                <a:srgbClr val="E47588"/>
                              </a:solidFill>
                              <a:latin typeface="Cambria Math" panose="02040503050406030204" pitchFamily="18" charset="0"/>
                            </a:rPr>
                            <m:t>𝑥</m:t>
                          </m:r>
                          <m:r>
                            <a:rPr lang="en-US" sz="1600" b="0" i="1" smtClean="0">
                              <a:solidFill>
                                <a:srgbClr val="E47588"/>
                              </a:solidFill>
                              <a:latin typeface="Cambria Math" panose="02040503050406030204" pitchFamily="18" charset="0"/>
                            </a:rPr>
                            <m:t> 10</m:t>
                          </m:r>
                        </m:e>
                        <m:sup>
                          <m:r>
                            <a:rPr lang="en-US" sz="1600" b="0" i="1" smtClean="0">
                              <a:solidFill>
                                <a:srgbClr val="E47588"/>
                              </a:solidFill>
                              <a:latin typeface="Cambria Math" panose="02040503050406030204" pitchFamily="18" charset="0"/>
                            </a:rPr>
                            <m:t>−18</m:t>
                          </m:r>
                        </m:sup>
                      </m:sSup>
                      <m:r>
                        <m:rPr>
                          <m:sty m:val="p"/>
                        </m:rPr>
                        <a:rPr lang="en-US" sz="1600" b="0" i="0" smtClean="0">
                          <a:solidFill>
                            <a:srgbClr val="E47588"/>
                          </a:solidFill>
                          <a:latin typeface="Cambria Math" panose="02040503050406030204" pitchFamily="18" charset="0"/>
                        </a:rPr>
                        <m:t>J</m:t>
                      </m:r>
                      <m:d>
                        <m:dPr>
                          <m:ctrlPr>
                            <a:rPr lang="en-US" sz="1600" b="0" i="1" smtClean="0">
                              <a:solidFill>
                                <a:srgbClr val="E47588"/>
                              </a:solidFill>
                              <a:latin typeface="Cambria Math" panose="02040503050406030204" pitchFamily="18" charset="0"/>
                            </a:rPr>
                          </m:ctrlPr>
                        </m:dPr>
                        <m:e>
                          <m:f>
                            <m:fPr>
                              <m:ctrlPr>
                                <a:rPr lang="en-US" sz="1600" b="0" i="1" smtClean="0">
                                  <a:solidFill>
                                    <a:srgbClr val="E47588"/>
                                  </a:solidFill>
                                  <a:latin typeface="Cambria Math" panose="02040503050406030204" pitchFamily="18" charset="0"/>
                                </a:rPr>
                              </m:ctrlPr>
                            </m:fPr>
                            <m:num>
                              <m:r>
                                <a:rPr lang="en-US" sz="1600" b="0" i="1" smtClean="0">
                                  <a:solidFill>
                                    <a:srgbClr val="E47588"/>
                                  </a:solidFill>
                                  <a:latin typeface="Cambria Math" panose="02040503050406030204" pitchFamily="18" charset="0"/>
                                </a:rPr>
                                <m:t>1</m:t>
                              </m:r>
                            </m:num>
                            <m:den>
                              <m:sSubSup>
                                <m:sSubSupPr>
                                  <m:ctrlPr>
                                    <a:rPr lang="en-US" sz="1600" b="0" i="1" smtClean="0">
                                      <a:solidFill>
                                        <a:srgbClr val="E47588"/>
                                      </a:solidFill>
                                      <a:latin typeface="Cambria Math" panose="02040503050406030204" pitchFamily="18" charset="0"/>
                                    </a:rPr>
                                  </m:ctrlPr>
                                </m:sSubSupPr>
                                <m:e>
                                  <m:r>
                                    <a:rPr lang="en-US" sz="1600" b="0" i="1" smtClean="0">
                                      <a:solidFill>
                                        <a:srgbClr val="E47588"/>
                                      </a:solidFill>
                                      <a:latin typeface="Cambria Math" panose="02040503050406030204" pitchFamily="18" charset="0"/>
                                    </a:rPr>
                                    <m:t>𝑛</m:t>
                                  </m:r>
                                </m:e>
                                <m:sub>
                                  <m:r>
                                    <m:rPr>
                                      <m:sty m:val="p"/>
                                    </m:rPr>
                                    <a:rPr lang="en-US" sz="1600" b="0" i="0" smtClean="0">
                                      <a:solidFill>
                                        <a:srgbClr val="E47588"/>
                                      </a:solidFill>
                                      <a:latin typeface="Cambria Math" panose="02040503050406030204" pitchFamily="18" charset="0"/>
                                    </a:rPr>
                                    <m:t>f</m:t>
                                  </m:r>
                                </m:sub>
                                <m:sup>
                                  <m:r>
                                    <a:rPr lang="en-US" sz="1600" b="0" i="1" smtClean="0">
                                      <a:solidFill>
                                        <a:srgbClr val="E47588"/>
                                      </a:solidFill>
                                      <a:latin typeface="Cambria Math" panose="02040503050406030204" pitchFamily="18" charset="0"/>
                                    </a:rPr>
                                    <m:t>2</m:t>
                                  </m:r>
                                </m:sup>
                              </m:sSubSup>
                            </m:den>
                          </m:f>
                          <m:r>
                            <a:rPr lang="en-US" sz="1600" b="0" i="1" smtClean="0">
                              <a:solidFill>
                                <a:srgbClr val="E47588"/>
                              </a:solidFill>
                              <a:latin typeface="Cambria Math" panose="02040503050406030204" pitchFamily="18" charset="0"/>
                            </a:rPr>
                            <m:t>−</m:t>
                          </m:r>
                          <m:f>
                            <m:fPr>
                              <m:ctrlPr>
                                <a:rPr lang="en-US" sz="1600" b="0" i="1" smtClean="0">
                                  <a:solidFill>
                                    <a:srgbClr val="E47588"/>
                                  </a:solidFill>
                                  <a:latin typeface="Cambria Math" panose="02040503050406030204" pitchFamily="18" charset="0"/>
                                </a:rPr>
                              </m:ctrlPr>
                            </m:fPr>
                            <m:num>
                              <m:r>
                                <a:rPr lang="en-US" sz="1600" b="0" i="1" smtClean="0">
                                  <a:solidFill>
                                    <a:srgbClr val="E47588"/>
                                  </a:solidFill>
                                  <a:latin typeface="Cambria Math" panose="02040503050406030204" pitchFamily="18" charset="0"/>
                                </a:rPr>
                                <m:t>1</m:t>
                              </m:r>
                            </m:num>
                            <m:den>
                              <m:sSubSup>
                                <m:sSubSupPr>
                                  <m:ctrlPr>
                                    <a:rPr lang="en-US" sz="1600" b="0" i="1" smtClean="0">
                                      <a:solidFill>
                                        <a:srgbClr val="E47588"/>
                                      </a:solidFill>
                                      <a:latin typeface="Cambria Math" panose="02040503050406030204" pitchFamily="18" charset="0"/>
                                    </a:rPr>
                                  </m:ctrlPr>
                                </m:sSubSupPr>
                                <m:e>
                                  <m:r>
                                    <a:rPr lang="en-US" sz="1600" b="0" i="1" smtClean="0">
                                      <a:solidFill>
                                        <a:srgbClr val="E47588"/>
                                      </a:solidFill>
                                      <a:latin typeface="Cambria Math" panose="02040503050406030204" pitchFamily="18" charset="0"/>
                                    </a:rPr>
                                    <m:t>𝑛</m:t>
                                  </m:r>
                                </m:e>
                                <m:sub>
                                  <m:r>
                                    <m:rPr>
                                      <m:sty m:val="p"/>
                                    </m:rPr>
                                    <a:rPr lang="en-US" sz="1600" b="0" i="0" smtClean="0">
                                      <a:solidFill>
                                        <a:srgbClr val="E47588"/>
                                      </a:solidFill>
                                      <a:latin typeface="Cambria Math" panose="02040503050406030204" pitchFamily="18" charset="0"/>
                                    </a:rPr>
                                    <m:t>i</m:t>
                                  </m:r>
                                </m:sub>
                                <m:sup>
                                  <m:r>
                                    <a:rPr lang="en-US" sz="1600" b="0" i="1" smtClean="0">
                                      <a:solidFill>
                                        <a:srgbClr val="E47588"/>
                                      </a:solidFill>
                                      <a:latin typeface="Cambria Math" panose="02040503050406030204" pitchFamily="18" charset="0"/>
                                    </a:rPr>
                                    <m:t>2</m:t>
                                  </m:r>
                                </m:sup>
                              </m:sSubSup>
                            </m:den>
                          </m:f>
                        </m:e>
                      </m:d>
                    </m:oMath>
                  </m:oMathPara>
                </a14:m>
                <a:endParaRPr lang="en-US" sz="1600" dirty="0">
                  <a:solidFill>
                    <a:srgbClr val="E47588"/>
                  </a:solidFill>
                </a:endParaRPr>
              </a:p>
            </p:txBody>
          </p:sp>
        </mc:Choice>
        <mc:Fallback xmlns="">
          <p:sp>
            <p:nvSpPr>
              <p:cNvPr id="16" name="TextBox 15">
                <a:extLst>
                  <a:ext uri="{FF2B5EF4-FFF2-40B4-BE49-F238E27FC236}">
                    <a16:creationId xmlns:a16="http://schemas.microsoft.com/office/drawing/2014/main" id="{FF9C770D-CBF0-470D-895A-666E7114F571}"/>
                  </a:ext>
                </a:extLst>
              </p:cNvPr>
              <p:cNvSpPr txBox="1">
                <a:spLocks noRot="1" noChangeAspect="1" noMove="1" noResize="1" noEditPoints="1" noAdjustHandles="1" noChangeArrowheads="1" noChangeShapeType="1" noTextEdit="1"/>
              </p:cNvSpPr>
              <p:nvPr/>
            </p:nvSpPr>
            <p:spPr>
              <a:xfrm>
                <a:off x="0" y="4490859"/>
                <a:ext cx="2886111" cy="55630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AA952D2-1483-44F3-8D12-A7C7FFFB18CB}"/>
                  </a:ext>
                </a:extLst>
              </p:cNvPr>
              <p:cNvSpPr txBox="1"/>
              <p:nvPr/>
            </p:nvSpPr>
            <p:spPr>
              <a:xfrm>
                <a:off x="0" y="5739427"/>
                <a:ext cx="205075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E47588"/>
                          </a:solidFill>
                          <a:latin typeface="Cambria Math" panose="02040503050406030204" pitchFamily="18" charset="0"/>
                          <a:ea typeface="Cambria Math" panose="02040503050406030204" pitchFamily="18" charset="0"/>
                        </a:rPr>
                        <m:t>∆</m:t>
                      </m:r>
                      <m:r>
                        <a:rPr lang="en-US" sz="1600" b="0" i="1" smtClean="0">
                          <a:solidFill>
                            <a:srgbClr val="E47588"/>
                          </a:solidFill>
                          <a:latin typeface="Cambria Math" panose="02040503050406030204" pitchFamily="18" charset="0"/>
                          <a:ea typeface="Cambria Math" panose="02040503050406030204" pitchFamily="18" charset="0"/>
                        </a:rPr>
                        <m:t>𝐸</m:t>
                      </m:r>
                      <m:r>
                        <a:rPr lang="en-US" sz="1600" b="0" i="1" smtClean="0">
                          <a:solidFill>
                            <a:srgbClr val="E47588"/>
                          </a:solidFill>
                          <a:latin typeface="Cambria Math" panose="02040503050406030204" pitchFamily="18" charset="0"/>
                        </a:rPr>
                        <m:t>=−1.060 </m:t>
                      </m:r>
                      <m:r>
                        <a:rPr lang="en-US" sz="1600" b="0" i="1" smtClean="0">
                          <a:solidFill>
                            <a:srgbClr val="E47588"/>
                          </a:solidFill>
                          <a:latin typeface="Cambria Math" panose="02040503050406030204" pitchFamily="18" charset="0"/>
                        </a:rPr>
                        <m:t>𝑥</m:t>
                      </m:r>
                      <m:r>
                        <a:rPr lang="en-US" sz="1600" b="0" i="1" smtClean="0">
                          <a:solidFill>
                            <a:srgbClr val="E47588"/>
                          </a:solidFill>
                          <a:latin typeface="Cambria Math" panose="02040503050406030204" pitchFamily="18" charset="0"/>
                        </a:rPr>
                        <m:t> </m:t>
                      </m:r>
                      <m:sSup>
                        <m:sSupPr>
                          <m:ctrlPr>
                            <a:rPr lang="en-US" sz="1600" b="0" i="1" smtClean="0">
                              <a:solidFill>
                                <a:srgbClr val="E47588"/>
                              </a:solidFill>
                              <a:latin typeface="Cambria Math" panose="02040503050406030204" pitchFamily="18" charset="0"/>
                            </a:rPr>
                          </m:ctrlPr>
                        </m:sSupPr>
                        <m:e>
                          <m:r>
                            <a:rPr lang="en-US" sz="1600" b="0" i="1" smtClean="0">
                              <a:solidFill>
                                <a:srgbClr val="E47588"/>
                              </a:solidFill>
                              <a:latin typeface="Cambria Math" panose="02040503050406030204" pitchFamily="18" charset="0"/>
                            </a:rPr>
                            <m:t>10</m:t>
                          </m:r>
                        </m:e>
                        <m:sup>
                          <m:r>
                            <a:rPr lang="en-US" sz="1600" b="0" i="1" smtClean="0">
                              <a:solidFill>
                                <a:srgbClr val="E47588"/>
                              </a:solidFill>
                              <a:latin typeface="Cambria Math" panose="02040503050406030204" pitchFamily="18" charset="0"/>
                            </a:rPr>
                            <m:t>−19</m:t>
                          </m:r>
                        </m:sup>
                      </m:sSup>
                      <m:r>
                        <a:rPr lang="en-US" sz="1600" b="0" i="1" smtClean="0">
                          <a:solidFill>
                            <a:srgbClr val="E47588"/>
                          </a:solidFill>
                          <a:latin typeface="Cambria Math" panose="02040503050406030204" pitchFamily="18" charset="0"/>
                        </a:rPr>
                        <m:t> </m:t>
                      </m:r>
                      <m:r>
                        <m:rPr>
                          <m:sty m:val="p"/>
                        </m:rPr>
                        <a:rPr lang="en-US" sz="1600" b="0" i="0" smtClean="0">
                          <a:solidFill>
                            <a:srgbClr val="E47588"/>
                          </a:solidFill>
                          <a:latin typeface="Cambria Math" panose="02040503050406030204" pitchFamily="18" charset="0"/>
                        </a:rPr>
                        <m:t>J</m:t>
                      </m:r>
                    </m:oMath>
                  </m:oMathPara>
                </a14:m>
                <a:endParaRPr lang="en-US" sz="1600" dirty="0">
                  <a:solidFill>
                    <a:srgbClr val="E47588"/>
                  </a:solidFill>
                </a:endParaRPr>
              </a:p>
            </p:txBody>
          </p:sp>
        </mc:Choice>
        <mc:Fallback xmlns="">
          <p:sp>
            <p:nvSpPr>
              <p:cNvPr id="17" name="TextBox 16">
                <a:extLst>
                  <a:ext uri="{FF2B5EF4-FFF2-40B4-BE49-F238E27FC236}">
                    <a16:creationId xmlns:a16="http://schemas.microsoft.com/office/drawing/2014/main" id="{CAA952D2-1483-44F3-8D12-A7C7FFFB18CB}"/>
                  </a:ext>
                </a:extLst>
              </p:cNvPr>
              <p:cNvSpPr txBox="1">
                <a:spLocks noRot="1" noChangeAspect="1" noMove="1" noResize="1" noEditPoints="1" noAdjustHandles="1" noChangeArrowheads="1" noChangeShapeType="1" noTextEdit="1"/>
              </p:cNvSpPr>
              <p:nvPr/>
            </p:nvSpPr>
            <p:spPr>
              <a:xfrm>
                <a:off x="0" y="5739427"/>
                <a:ext cx="2050754" cy="246221"/>
              </a:xfrm>
              <a:prstGeom prst="rect">
                <a:avLst/>
              </a:prstGeom>
              <a:blipFill>
                <a:blip r:embed="rId6"/>
                <a:stretch>
                  <a:fillRect l="-1786" t="-2500" r="-2679" b="-2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3C5F459-946B-4D03-9416-C167BBF12182}"/>
                  </a:ext>
                </a:extLst>
              </p:cNvPr>
              <p:cNvSpPr txBox="1"/>
              <p:nvPr/>
            </p:nvSpPr>
            <p:spPr>
              <a:xfrm>
                <a:off x="109894" y="6176284"/>
                <a:ext cx="177503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E47588"/>
                          </a:solidFill>
                          <a:latin typeface="Cambria Math" panose="02040503050406030204" pitchFamily="18" charset="0"/>
                          <a:ea typeface="Cambria Math" panose="02040503050406030204" pitchFamily="18" charset="0"/>
                        </a:rPr>
                        <m:t>𝐸</m:t>
                      </m:r>
                      <m:r>
                        <a:rPr lang="en-US" sz="1600" b="0" i="1" smtClean="0">
                          <a:solidFill>
                            <a:srgbClr val="E47588"/>
                          </a:solidFill>
                          <a:latin typeface="Cambria Math" panose="02040503050406030204" pitchFamily="18" charset="0"/>
                        </a:rPr>
                        <m:t>=1.060 </m:t>
                      </m:r>
                      <m:r>
                        <a:rPr lang="en-US" sz="1600" b="0" i="1" smtClean="0">
                          <a:solidFill>
                            <a:srgbClr val="E47588"/>
                          </a:solidFill>
                          <a:latin typeface="Cambria Math" panose="02040503050406030204" pitchFamily="18" charset="0"/>
                        </a:rPr>
                        <m:t>𝑥</m:t>
                      </m:r>
                      <m:r>
                        <a:rPr lang="en-US" sz="1600" b="0" i="1" smtClean="0">
                          <a:solidFill>
                            <a:srgbClr val="E47588"/>
                          </a:solidFill>
                          <a:latin typeface="Cambria Math" panose="02040503050406030204" pitchFamily="18" charset="0"/>
                        </a:rPr>
                        <m:t> </m:t>
                      </m:r>
                      <m:sSup>
                        <m:sSupPr>
                          <m:ctrlPr>
                            <a:rPr lang="en-US" sz="1600" b="0" i="1" smtClean="0">
                              <a:solidFill>
                                <a:srgbClr val="E47588"/>
                              </a:solidFill>
                              <a:latin typeface="Cambria Math" panose="02040503050406030204" pitchFamily="18" charset="0"/>
                            </a:rPr>
                          </m:ctrlPr>
                        </m:sSupPr>
                        <m:e>
                          <m:r>
                            <a:rPr lang="en-US" sz="1600" b="0" i="1" smtClean="0">
                              <a:solidFill>
                                <a:srgbClr val="E47588"/>
                              </a:solidFill>
                              <a:latin typeface="Cambria Math" panose="02040503050406030204" pitchFamily="18" charset="0"/>
                            </a:rPr>
                            <m:t>10</m:t>
                          </m:r>
                        </m:e>
                        <m:sup>
                          <m:r>
                            <a:rPr lang="en-US" sz="1600" b="0" i="1" smtClean="0">
                              <a:solidFill>
                                <a:srgbClr val="E47588"/>
                              </a:solidFill>
                              <a:latin typeface="Cambria Math" panose="02040503050406030204" pitchFamily="18" charset="0"/>
                            </a:rPr>
                            <m:t>−19</m:t>
                          </m:r>
                        </m:sup>
                      </m:sSup>
                      <m:r>
                        <a:rPr lang="en-US" sz="1600" b="0" i="1" smtClean="0">
                          <a:solidFill>
                            <a:srgbClr val="E47588"/>
                          </a:solidFill>
                          <a:latin typeface="Cambria Math" panose="02040503050406030204" pitchFamily="18" charset="0"/>
                        </a:rPr>
                        <m:t> </m:t>
                      </m:r>
                      <m:r>
                        <m:rPr>
                          <m:sty m:val="p"/>
                        </m:rPr>
                        <a:rPr lang="en-US" sz="1600" b="0" i="0" smtClean="0">
                          <a:solidFill>
                            <a:srgbClr val="E47588"/>
                          </a:solidFill>
                          <a:latin typeface="Cambria Math" panose="02040503050406030204" pitchFamily="18" charset="0"/>
                        </a:rPr>
                        <m:t>J</m:t>
                      </m:r>
                    </m:oMath>
                  </m:oMathPara>
                </a14:m>
                <a:endParaRPr lang="en-US" sz="1600" dirty="0">
                  <a:solidFill>
                    <a:srgbClr val="E47588"/>
                  </a:solidFill>
                </a:endParaRPr>
              </a:p>
            </p:txBody>
          </p:sp>
        </mc:Choice>
        <mc:Fallback xmlns="">
          <p:sp>
            <p:nvSpPr>
              <p:cNvPr id="18" name="TextBox 17">
                <a:extLst>
                  <a:ext uri="{FF2B5EF4-FFF2-40B4-BE49-F238E27FC236}">
                    <a16:creationId xmlns:a16="http://schemas.microsoft.com/office/drawing/2014/main" id="{C3C5F459-946B-4D03-9416-C167BBF12182}"/>
                  </a:ext>
                </a:extLst>
              </p:cNvPr>
              <p:cNvSpPr txBox="1">
                <a:spLocks noRot="1" noChangeAspect="1" noMove="1" noResize="1" noEditPoints="1" noAdjustHandles="1" noChangeArrowheads="1" noChangeShapeType="1" noTextEdit="1"/>
              </p:cNvSpPr>
              <p:nvPr/>
            </p:nvSpPr>
            <p:spPr>
              <a:xfrm>
                <a:off x="109894" y="6176284"/>
                <a:ext cx="1775037" cy="246221"/>
              </a:xfrm>
              <a:prstGeom prst="rect">
                <a:avLst/>
              </a:prstGeom>
              <a:blipFill>
                <a:blip r:embed="rId7"/>
                <a:stretch>
                  <a:fillRect l="-2062" r="-3436" b="-268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B844ACC-1C67-4031-9DC4-F2C32A8090CA}"/>
                  </a:ext>
                </a:extLst>
              </p:cNvPr>
              <p:cNvSpPr txBox="1"/>
              <p:nvPr/>
            </p:nvSpPr>
            <p:spPr>
              <a:xfrm>
                <a:off x="4576599" y="4261565"/>
                <a:ext cx="710451" cy="4675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E47588"/>
                          </a:solidFill>
                          <a:latin typeface="Cambria Math" panose="02040503050406030204" pitchFamily="18" charset="0"/>
                        </a:rPr>
                        <m:t>𝐸</m:t>
                      </m:r>
                      <m:r>
                        <a:rPr lang="en-US" sz="1600" b="0" i="1" smtClean="0">
                          <a:solidFill>
                            <a:srgbClr val="E47588"/>
                          </a:solidFill>
                          <a:latin typeface="Cambria Math" panose="02040503050406030204" pitchFamily="18" charset="0"/>
                        </a:rPr>
                        <m:t>= </m:t>
                      </m:r>
                      <m:f>
                        <m:fPr>
                          <m:ctrlPr>
                            <a:rPr lang="en-US" sz="1600" b="0" i="1" smtClean="0">
                              <a:solidFill>
                                <a:srgbClr val="E47588"/>
                              </a:solidFill>
                              <a:latin typeface="Cambria Math" panose="02040503050406030204" pitchFamily="18" charset="0"/>
                            </a:rPr>
                          </m:ctrlPr>
                        </m:fPr>
                        <m:num>
                          <m:r>
                            <a:rPr lang="en-US" sz="1600" b="0" i="1" smtClean="0">
                              <a:solidFill>
                                <a:srgbClr val="E47588"/>
                              </a:solidFill>
                              <a:latin typeface="Cambria Math" panose="02040503050406030204" pitchFamily="18" charset="0"/>
                            </a:rPr>
                            <m:t>h𝑐</m:t>
                          </m:r>
                        </m:num>
                        <m:den>
                          <m:r>
                            <a:rPr lang="en-US" sz="1600" b="0" i="1" smtClean="0">
                              <a:solidFill>
                                <a:srgbClr val="E47588"/>
                              </a:solidFill>
                              <a:latin typeface="Cambria Math" panose="02040503050406030204" pitchFamily="18" charset="0"/>
                              <a:ea typeface="Cambria Math" panose="02040503050406030204" pitchFamily="18" charset="0"/>
                            </a:rPr>
                            <m:t>𝜆</m:t>
                          </m:r>
                        </m:den>
                      </m:f>
                    </m:oMath>
                  </m:oMathPara>
                </a14:m>
                <a:endParaRPr lang="en-US" sz="1600" dirty="0">
                  <a:solidFill>
                    <a:srgbClr val="E47588"/>
                  </a:solidFill>
                </a:endParaRPr>
              </a:p>
            </p:txBody>
          </p:sp>
        </mc:Choice>
        <mc:Fallback xmlns="">
          <p:sp>
            <p:nvSpPr>
              <p:cNvPr id="19" name="TextBox 18">
                <a:extLst>
                  <a:ext uri="{FF2B5EF4-FFF2-40B4-BE49-F238E27FC236}">
                    <a16:creationId xmlns:a16="http://schemas.microsoft.com/office/drawing/2014/main" id="{DB844ACC-1C67-4031-9DC4-F2C32A8090CA}"/>
                  </a:ext>
                </a:extLst>
              </p:cNvPr>
              <p:cNvSpPr txBox="1">
                <a:spLocks noRot="1" noChangeAspect="1" noMove="1" noResize="1" noEditPoints="1" noAdjustHandles="1" noChangeArrowheads="1" noChangeShapeType="1" noTextEdit="1"/>
              </p:cNvSpPr>
              <p:nvPr/>
            </p:nvSpPr>
            <p:spPr>
              <a:xfrm>
                <a:off x="4576599" y="4261565"/>
                <a:ext cx="710451" cy="46750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D05E61B-511F-47B8-A17B-B32BED5AE6B1}"/>
                  </a:ext>
                </a:extLst>
              </p:cNvPr>
              <p:cNvSpPr txBox="1"/>
              <p:nvPr/>
            </p:nvSpPr>
            <p:spPr>
              <a:xfrm>
                <a:off x="5979548" y="4271065"/>
                <a:ext cx="683520" cy="4658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E47588"/>
                          </a:solidFill>
                          <a:latin typeface="Cambria Math" panose="02040503050406030204" pitchFamily="18" charset="0"/>
                          <a:ea typeface="Cambria Math" panose="02040503050406030204" pitchFamily="18" charset="0"/>
                        </a:rPr>
                        <m:t>𝜆</m:t>
                      </m:r>
                      <m:r>
                        <a:rPr lang="en-US" sz="1600" b="0" i="1" smtClean="0">
                          <a:solidFill>
                            <a:srgbClr val="E47588"/>
                          </a:solidFill>
                          <a:latin typeface="Cambria Math" panose="02040503050406030204" pitchFamily="18" charset="0"/>
                        </a:rPr>
                        <m:t>= </m:t>
                      </m:r>
                      <m:f>
                        <m:fPr>
                          <m:ctrlPr>
                            <a:rPr lang="en-US" sz="1600" b="0" i="1" smtClean="0">
                              <a:solidFill>
                                <a:srgbClr val="E47588"/>
                              </a:solidFill>
                              <a:latin typeface="Cambria Math" panose="02040503050406030204" pitchFamily="18" charset="0"/>
                            </a:rPr>
                          </m:ctrlPr>
                        </m:fPr>
                        <m:num>
                          <m:r>
                            <a:rPr lang="en-US" sz="1600" b="0" i="1" smtClean="0">
                              <a:solidFill>
                                <a:srgbClr val="E47588"/>
                              </a:solidFill>
                              <a:latin typeface="Cambria Math" panose="02040503050406030204" pitchFamily="18" charset="0"/>
                            </a:rPr>
                            <m:t>h𝑐</m:t>
                          </m:r>
                        </m:num>
                        <m:den>
                          <m:r>
                            <a:rPr lang="en-US" sz="1600" b="0" i="1" smtClean="0">
                              <a:solidFill>
                                <a:srgbClr val="E47588"/>
                              </a:solidFill>
                              <a:latin typeface="Cambria Math" panose="02040503050406030204" pitchFamily="18" charset="0"/>
                            </a:rPr>
                            <m:t>𝐸</m:t>
                          </m:r>
                        </m:den>
                      </m:f>
                    </m:oMath>
                  </m:oMathPara>
                </a14:m>
                <a:endParaRPr lang="en-US" sz="1600" dirty="0">
                  <a:solidFill>
                    <a:srgbClr val="E47588"/>
                  </a:solidFill>
                </a:endParaRPr>
              </a:p>
            </p:txBody>
          </p:sp>
        </mc:Choice>
        <mc:Fallback xmlns="">
          <p:sp>
            <p:nvSpPr>
              <p:cNvPr id="20" name="TextBox 19">
                <a:extLst>
                  <a:ext uri="{FF2B5EF4-FFF2-40B4-BE49-F238E27FC236}">
                    <a16:creationId xmlns:a16="http://schemas.microsoft.com/office/drawing/2014/main" id="{2D05E61B-511F-47B8-A17B-B32BED5AE6B1}"/>
                  </a:ext>
                </a:extLst>
              </p:cNvPr>
              <p:cNvSpPr txBox="1">
                <a:spLocks noRot="1" noChangeAspect="1" noMove="1" noResize="1" noEditPoints="1" noAdjustHandles="1" noChangeArrowheads="1" noChangeShapeType="1" noTextEdit="1"/>
              </p:cNvSpPr>
              <p:nvPr/>
            </p:nvSpPr>
            <p:spPr>
              <a:xfrm>
                <a:off x="5979548" y="4271065"/>
                <a:ext cx="683520" cy="46589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6A6C5374-B363-49EE-A5E4-ED734AC8EA52}"/>
                  </a:ext>
                </a:extLst>
              </p:cNvPr>
              <p:cNvSpPr/>
              <p:nvPr/>
            </p:nvSpPr>
            <p:spPr>
              <a:xfrm>
                <a:off x="3314936" y="4819661"/>
                <a:ext cx="4195444" cy="624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E47588"/>
                          </a:solidFill>
                          <a:latin typeface="Cambria Math" panose="02040503050406030204" pitchFamily="18" charset="0"/>
                          <a:ea typeface="Cambria Math" panose="02040503050406030204" pitchFamily="18" charset="0"/>
                        </a:rPr>
                        <m:t>𝜆</m:t>
                      </m:r>
                      <m:r>
                        <a:rPr lang="en-US" sz="1600" i="1">
                          <a:solidFill>
                            <a:srgbClr val="E47588"/>
                          </a:solidFill>
                          <a:latin typeface="Cambria Math" panose="02040503050406030204" pitchFamily="18" charset="0"/>
                        </a:rPr>
                        <m:t>= </m:t>
                      </m:r>
                      <m:f>
                        <m:fPr>
                          <m:ctrlPr>
                            <a:rPr lang="en-US" sz="1600" i="1">
                              <a:solidFill>
                                <a:srgbClr val="E47588"/>
                              </a:solidFill>
                              <a:latin typeface="Cambria Math" panose="02040503050406030204" pitchFamily="18" charset="0"/>
                            </a:rPr>
                          </m:ctrlPr>
                        </m:fPr>
                        <m:num>
                          <m:d>
                            <m:dPr>
                              <m:ctrlPr>
                                <a:rPr lang="en-US" sz="1600" i="1">
                                  <a:solidFill>
                                    <a:srgbClr val="E47588"/>
                                  </a:solidFill>
                                  <a:latin typeface="Cambria Math" panose="02040503050406030204" pitchFamily="18" charset="0"/>
                                </a:rPr>
                              </m:ctrlPr>
                            </m:dPr>
                            <m:e>
                              <m:sSup>
                                <m:sSupPr>
                                  <m:ctrlPr>
                                    <a:rPr lang="en-US" sz="1600" i="1">
                                      <a:solidFill>
                                        <a:srgbClr val="E47588"/>
                                      </a:solidFill>
                                      <a:latin typeface="Cambria Math" panose="02040503050406030204" pitchFamily="18" charset="0"/>
                                    </a:rPr>
                                  </m:ctrlPr>
                                </m:sSupPr>
                                <m:e>
                                  <m:r>
                                    <a:rPr lang="en-US" sz="1600" i="1">
                                      <a:solidFill>
                                        <a:srgbClr val="E47588"/>
                                      </a:solidFill>
                                      <a:latin typeface="Cambria Math" panose="02040503050406030204" pitchFamily="18" charset="0"/>
                                    </a:rPr>
                                    <m:t>6.63 </m:t>
                                  </m:r>
                                  <m:r>
                                    <a:rPr lang="en-US" sz="1600" i="1">
                                      <a:solidFill>
                                        <a:srgbClr val="E47588"/>
                                      </a:solidFill>
                                      <a:latin typeface="Cambria Math" panose="02040503050406030204" pitchFamily="18" charset="0"/>
                                    </a:rPr>
                                    <m:t>𝑥</m:t>
                                  </m:r>
                                  <m:r>
                                    <a:rPr lang="en-US" sz="1600" i="1">
                                      <a:solidFill>
                                        <a:srgbClr val="E47588"/>
                                      </a:solidFill>
                                      <a:latin typeface="Cambria Math" panose="02040503050406030204" pitchFamily="18" charset="0"/>
                                    </a:rPr>
                                    <m:t> 10</m:t>
                                  </m:r>
                                </m:e>
                                <m:sup>
                                  <m:r>
                                    <a:rPr lang="en-US" sz="1600" i="1">
                                      <a:solidFill>
                                        <a:srgbClr val="E47588"/>
                                      </a:solidFill>
                                      <a:latin typeface="Cambria Math" panose="02040503050406030204" pitchFamily="18" charset="0"/>
                                    </a:rPr>
                                    <m:t>−34</m:t>
                                  </m:r>
                                </m:sup>
                              </m:sSup>
                              <m:r>
                                <m:rPr>
                                  <m:sty m:val="p"/>
                                </m:rPr>
                                <a:rPr lang="en-US" sz="1600" i="1">
                                  <a:solidFill>
                                    <a:srgbClr val="E47588"/>
                                  </a:solidFill>
                                  <a:latin typeface="Cambria Math" panose="02040503050406030204" pitchFamily="18" charset="0"/>
                                </a:rPr>
                                <m:t>J</m:t>
                              </m:r>
                              <m:r>
                                <a:rPr lang="en-US" sz="1600" i="1">
                                  <a:solidFill>
                                    <a:srgbClr val="E47588"/>
                                  </a:solidFill>
                                  <a:latin typeface="Cambria Math" panose="02040503050406030204" pitchFamily="18" charset="0"/>
                                  <a:ea typeface="Cambria Math" panose="02040503050406030204" pitchFamily="18" charset="0"/>
                                </a:rPr>
                                <m:t>∙</m:t>
                              </m:r>
                              <m:r>
                                <m:rPr>
                                  <m:sty m:val="p"/>
                                </m:rPr>
                                <a:rPr lang="en-US" sz="1600" i="1">
                                  <a:solidFill>
                                    <a:srgbClr val="E47588"/>
                                  </a:solidFill>
                                  <a:latin typeface="Cambria Math" panose="02040503050406030204" pitchFamily="18" charset="0"/>
                                  <a:ea typeface="Cambria Math" panose="02040503050406030204" pitchFamily="18" charset="0"/>
                                </a:rPr>
                                <m:t>s</m:t>
                              </m:r>
                            </m:e>
                          </m:d>
                          <m:d>
                            <m:dPr>
                              <m:ctrlPr>
                                <a:rPr lang="en-US" sz="1600" i="1">
                                  <a:solidFill>
                                    <a:srgbClr val="E47588"/>
                                  </a:solidFill>
                                  <a:latin typeface="Cambria Math" panose="02040503050406030204" pitchFamily="18" charset="0"/>
                                </a:rPr>
                              </m:ctrlPr>
                            </m:dPr>
                            <m:e>
                              <m:sSup>
                                <m:sSupPr>
                                  <m:ctrlPr>
                                    <a:rPr lang="en-US" sz="1600" i="1">
                                      <a:solidFill>
                                        <a:srgbClr val="E47588"/>
                                      </a:solidFill>
                                      <a:latin typeface="Cambria Math" panose="02040503050406030204" pitchFamily="18" charset="0"/>
                                    </a:rPr>
                                  </m:ctrlPr>
                                </m:sSupPr>
                                <m:e>
                                  <m:r>
                                    <a:rPr lang="en-US" sz="1600" i="1">
                                      <a:solidFill>
                                        <a:srgbClr val="E47588"/>
                                      </a:solidFill>
                                      <a:latin typeface="Cambria Math" panose="02040503050406030204" pitchFamily="18" charset="0"/>
                                    </a:rPr>
                                    <m:t>2.998 </m:t>
                                  </m:r>
                                  <m:r>
                                    <a:rPr lang="en-US" sz="1600" i="1">
                                      <a:solidFill>
                                        <a:srgbClr val="E47588"/>
                                      </a:solidFill>
                                      <a:latin typeface="Cambria Math" panose="02040503050406030204" pitchFamily="18" charset="0"/>
                                    </a:rPr>
                                    <m:t>𝑥</m:t>
                                  </m:r>
                                  <m:r>
                                    <a:rPr lang="en-US" sz="1600" i="1">
                                      <a:solidFill>
                                        <a:srgbClr val="E47588"/>
                                      </a:solidFill>
                                      <a:latin typeface="Cambria Math" panose="02040503050406030204" pitchFamily="18" charset="0"/>
                                    </a:rPr>
                                    <m:t> 10</m:t>
                                  </m:r>
                                </m:e>
                                <m:sup>
                                  <m:r>
                                    <a:rPr lang="en-US" sz="1600" i="1">
                                      <a:solidFill>
                                        <a:srgbClr val="E47588"/>
                                      </a:solidFill>
                                      <a:latin typeface="Cambria Math" panose="02040503050406030204" pitchFamily="18" charset="0"/>
                                    </a:rPr>
                                    <m:t>8</m:t>
                                  </m:r>
                                </m:sup>
                              </m:sSup>
                              <m:r>
                                <a:rPr lang="en-US" sz="1600" i="1">
                                  <a:solidFill>
                                    <a:srgbClr val="E47588"/>
                                  </a:solidFill>
                                  <a:latin typeface="Cambria Math" panose="02040503050406030204" pitchFamily="18" charset="0"/>
                                </a:rPr>
                                <m:t> </m:t>
                              </m:r>
                              <m:sSup>
                                <m:sSupPr>
                                  <m:ctrlPr>
                                    <a:rPr lang="en-US" sz="1600" i="1">
                                      <a:solidFill>
                                        <a:srgbClr val="E47588"/>
                                      </a:solidFill>
                                      <a:latin typeface="Cambria Math" panose="02040503050406030204" pitchFamily="18" charset="0"/>
                                    </a:rPr>
                                  </m:ctrlPr>
                                </m:sSupPr>
                                <m:e>
                                  <m:r>
                                    <m:rPr>
                                      <m:sty m:val="p"/>
                                    </m:rPr>
                                    <a:rPr lang="en-US" sz="1600" i="1">
                                      <a:solidFill>
                                        <a:srgbClr val="E47588"/>
                                      </a:solidFill>
                                      <a:latin typeface="Cambria Math" panose="02040503050406030204" pitchFamily="18" charset="0"/>
                                    </a:rPr>
                                    <m:t>m</m:t>
                                  </m:r>
                                  <m:r>
                                    <a:rPr lang="en-US" sz="1600">
                                      <a:solidFill>
                                        <a:srgbClr val="E47588"/>
                                      </a:solidFill>
                                      <a:latin typeface="Cambria Math" panose="02040503050406030204" pitchFamily="18" charset="0"/>
                                    </a:rPr>
                                    <m:t> </m:t>
                                  </m:r>
                                  <m:r>
                                    <m:rPr>
                                      <m:sty m:val="p"/>
                                    </m:rPr>
                                    <a:rPr lang="en-US" sz="1600" i="1">
                                      <a:solidFill>
                                        <a:srgbClr val="E47588"/>
                                      </a:solidFill>
                                      <a:latin typeface="Cambria Math" panose="02040503050406030204" pitchFamily="18" charset="0"/>
                                    </a:rPr>
                                    <m:t>s</m:t>
                                  </m:r>
                                </m:e>
                                <m:sup>
                                  <m:r>
                                    <a:rPr lang="en-US" sz="1600" i="1">
                                      <a:solidFill>
                                        <a:srgbClr val="E47588"/>
                                      </a:solidFill>
                                      <a:latin typeface="Cambria Math" panose="02040503050406030204" pitchFamily="18" charset="0"/>
                                    </a:rPr>
                                    <m:t>−1</m:t>
                                  </m:r>
                                </m:sup>
                              </m:sSup>
                            </m:e>
                          </m:d>
                        </m:num>
                        <m:den>
                          <m:r>
                            <a:rPr lang="en-US" sz="1600" i="1">
                              <a:solidFill>
                                <a:srgbClr val="E47588"/>
                              </a:solidFill>
                              <a:latin typeface="Cambria Math" panose="02040503050406030204" pitchFamily="18" charset="0"/>
                            </a:rPr>
                            <m:t>1.060 </m:t>
                          </m:r>
                          <m:r>
                            <a:rPr lang="en-US" sz="1600" i="1">
                              <a:solidFill>
                                <a:srgbClr val="E47588"/>
                              </a:solidFill>
                              <a:latin typeface="Cambria Math" panose="02040503050406030204" pitchFamily="18" charset="0"/>
                            </a:rPr>
                            <m:t>𝑥</m:t>
                          </m:r>
                          <m:r>
                            <a:rPr lang="en-US" sz="1600" i="1">
                              <a:solidFill>
                                <a:srgbClr val="E47588"/>
                              </a:solidFill>
                              <a:latin typeface="Cambria Math" panose="02040503050406030204" pitchFamily="18" charset="0"/>
                            </a:rPr>
                            <m:t> </m:t>
                          </m:r>
                          <m:sSup>
                            <m:sSupPr>
                              <m:ctrlPr>
                                <a:rPr lang="en-US" sz="1600" i="1">
                                  <a:solidFill>
                                    <a:srgbClr val="E47588"/>
                                  </a:solidFill>
                                  <a:latin typeface="Cambria Math" panose="02040503050406030204" pitchFamily="18" charset="0"/>
                                </a:rPr>
                              </m:ctrlPr>
                            </m:sSupPr>
                            <m:e>
                              <m:r>
                                <a:rPr lang="en-US" sz="1600" i="1">
                                  <a:solidFill>
                                    <a:srgbClr val="E47588"/>
                                  </a:solidFill>
                                  <a:latin typeface="Cambria Math" panose="02040503050406030204" pitchFamily="18" charset="0"/>
                                </a:rPr>
                                <m:t>10</m:t>
                              </m:r>
                            </m:e>
                            <m:sup>
                              <m:r>
                                <a:rPr lang="en-US" sz="1600" i="1">
                                  <a:solidFill>
                                    <a:srgbClr val="E47588"/>
                                  </a:solidFill>
                                  <a:latin typeface="Cambria Math" panose="02040503050406030204" pitchFamily="18" charset="0"/>
                                </a:rPr>
                                <m:t>−19</m:t>
                              </m:r>
                            </m:sup>
                          </m:sSup>
                          <m:r>
                            <a:rPr lang="en-US" sz="1600" i="1">
                              <a:solidFill>
                                <a:srgbClr val="E47588"/>
                              </a:solidFill>
                              <a:latin typeface="Cambria Math" panose="02040503050406030204" pitchFamily="18" charset="0"/>
                            </a:rPr>
                            <m:t> </m:t>
                          </m:r>
                          <m:r>
                            <m:rPr>
                              <m:sty m:val="p"/>
                            </m:rPr>
                            <a:rPr lang="en-US" sz="1600">
                              <a:solidFill>
                                <a:srgbClr val="E47588"/>
                              </a:solidFill>
                              <a:latin typeface="Cambria Math" panose="02040503050406030204" pitchFamily="18" charset="0"/>
                            </a:rPr>
                            <m:t>J</m:t>
                          </m:r>
                        </m:den>
                      </m:f>
                      <m:r>
                        <a:rPr lang="en-US" sz="1600" b="0" i="1" smtClean="0">
                          <a:solidFill>
                            <a:srgbClr val="E47588"/>
                          </a:solidFill>
                          <a:latin typeface="Cambria Math" panose="02040503050406030204" pitchFamily="18" charset="0"/>
                        </a:rPr>
                        <m:t>=</m:t>
                      </m:r>
                    </m:oMath>
                  </m:oMathPara>
                </a14:m>
                <a:endParaRPr lang="en-US" sz="1600" dirty="0">
                  <a:solidFill>
                    <a:srgbClr val="E47588"/>
                  </a:solidFill>
                </a:endParaRPr>
              </a:p>
            </p:txBody>
          </p:sp>
        </mc:Choice>
        <mc:Fallback xmlns="">
          <p:sp>
            <p:nvSpPr>
              <p:cNvPr id="21" name="Rectangle 20">
                <a:extLst>
                  <a:ext uri="{FF2B5EF4-FFF2-40B4-BE49-F238E27FC236}">
                    <a16:creationId xmlns:a16="http://schemas.microsoft.com/office/drawing/2014/main" id="{6A6C5374-B363-49EE-A5E4-ED734AC8EA52}"/>
                  </a:ext>
                </a:extLst>
              </p:cNvPr>
              <p:cNvSpPr>
                <a:spLocks noRot="1" noChangeAspect="1" noMove="1" noResize="1" noEditPoints="1" noAdjustHandles="1" noChangeArrowheads="1" noChangeShapeType="1" noTextEdit="1"/>
              </p:cNvSpPr>
              <p:nvPr/>
            </p:nvSpPr>
            <p:spPr>
              <a:xfrm>
                <a:off x="3314936" y="4819661"/>
                <a:ext cx="4195444" cy="62408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019D9E62-8104-4E08-B5AB-155FF741B972}"/>
                  </a:ext>
                </a:extLst>
              </p:cNvPr>
              <p:cNvSpPr/>
              <p:nvPr/>
            </p:nvSpPr>
            <p:spPr>
              <a:xfrm>
                <a:off x="7301975" y="4988944"/>
                <a:ext cx="146738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E47588"/>
                          </a:solidFill>
                          <a:latin typeface="Cambria Math" panose="02040503050406030204" pitchFamily="18" charset="0"/>
                        </a:rPr>
                        <m:t>1.88 </m:t>
                      </m:r>
                      <m:r>
                        <a:rPr lang="en-US" sz="1600" b="0" i="1" smtClean="0">
                          <a:solidFill>
                            <a:srgbClr val="E47588"/>
                          </a:solidFill>
                          <a:latin typeface="Cambria Math" panose="02040503050406030204" pitchFamily="18" charset="0"/>
                        </a:rPr>
                        <m:t>𝑥</m:t>
                      </m:r>
                      <m:r>
                        <a:rPr lang="en-US" sz="1600" b="0" i="1" smtClean="0">
                          <a:solidFill>
                            <a:srgbClr val="E47588"/>
                          </a:solidFill>
                          <a:latin typeface="Cambria Math" panose="02040503050406030204" pitchFamily="18" charset="0"/>
                        </a:rPr>
                        <m:t> </m:t>
                      </m:r>
                      <m:sSup>
                        <m:sSupPr>
                          <m:ctrlPr>
                            <a:rPr lang="en-US" sz="1600" b="0" i="1" smtClean="0">
                              <a:solidFill>
                                <a:srgbClr val="E47588"/>
                              </a:solidFill>
                              <a:latin typeface="Cambria Math" panose="02040503050406030204" pitchFamily="18" charset="0"/>
                            </a:rPr>
                          </m:ctrlPr>
                        </m:sSupPr>
                        <m:e>
                          <m:r>
                            <a:rPr lang="en-US" sz="1600" b="0" i="1" smtClean="0">
                              <a:solidFill>
                                <a:srgbClr val="E47588"/>
                              </a:solidFill>
                              <a:latin typeface="Cambria Math" panose="02040503050406030204" pitchFamily="18" charset="0"/>
                            </a:rPr>
                            <m:t>10</m:t>
                          </m:r>
                        </m:e>
                        <m:sup>
                          <m:r>
                            <a:rPr lang="en-US" sz="1600" b="0" i="1" smtClean="0">
                              <a:solidFill>
                                <a:srgbClr val="E47588"/>
                              </a:solidFill>
                              <a:latin typeface="Cambria Math" panose="02040503050406030204" pitchFamily="18" charset="0"/>
                            </a:rPr>
                            <m:t>−6</m:t>
                          </m:r>
                        </m:sup>
                      </m:sSup>
                      <m:r>
                        <a:rPr lang="en-US" sz="1600" b="0" i="1" smtClean="0">
                          <a:solidFill>
                            <a:srgbClr val="E47588"/>
                          </a:solidFill>
                          <a:latin typeface="Cambria Math" panose="02040503050406030204" pitchFamily="18" charset="0"/>
                        </a:rPr>
                        <m:t> </m:t>
                      </m:r>
                      <m:r>
                        <m:rPr>
                          <m:sty m:val="p"/>
                        </m:rPr>
                        <a:rPr lang="en-US" sz="1600" b="0" i="0" smtClean="0">
                          <a:solidFill>
                            <a:srgbClr val="E47588"/>
                          </a:solidFill>
                          <a:latin typeface="Cambria Math" panose="02040503050406030204" pitchFamily="18" charset="0"/>
                        </a:rPr>
                        <m:t>m</m:t>
                      </m:r>
                    </m:oMath>
                  </m:oMathPara>
                </a14:m>
                <a:endParaRPr lang="en-US" sz="1600" dirty="0">
                  <a:solidFill>
                    <a:srgbClr val="E47588"/>
                  </a:solidFill>
                </a:endParaRPr>
              </a:p>
            </p:txBody>
          </p:sp>
        </mc:Choice>
        <mc:Fallback xmlns="">
          <p:sp>
            <p:nvSpPr>
              <p:cNvPr id="22" name="Rectangle 21">
                <a:extLst>
                  <a:ext uri="{FF2B5EF4-FFF2-40B4-BE49-F238E27FC236}">
                    <a16:creationId xmlns:a16="http://schemas.microsoft.com/office/drawing/2014/main" id="{019D9E62-8104-4E08-B5AB-155FF741B972}"/>
                  </a:ext>
                </a:extLst>
              </p:cNvPr>
              <p:cNvSpPr>
                <a:spLocks noRot="1" noChangeAspect="1" noMove="1" noResize="1" noEditPoints="1" noAdjustHandles="1" noChangeArrowheads="1" noChangeShapeType="1" noTextEdit="1"/>
              </p:cNvSpPr>
              <p:nvPr/>
            </p:nvSpPr>
            <p:spPr>
              <a:xfrm>
                <a:off x="7301975" y="4988944"/>
                <a:ext cx="1467389" cy="33855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493DFB6-13A4-434F-BB9F-C923B25A378D}"/>
                  </a:ext>
                </a:extLst>
              </p:cNvPr>
              <p:cNvSpPr txBox="1"/>
              <p:nvPr/>
            </p:nvSpPr>
            <p:spPr>
              <a:xfrm>
                <a:off x="3362116" y="5526442"/>
                <a:ext cx="3960380" cy="5582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600" i="1" smtClean="0">
                              <a:solidFill>
                                <a:srgbClr val="E47588"/>
                              </a:solidFill>
                              <a:latin typeface="Cambria Math" panose="02040503050406030204" pitchFamily="18" charset="0"/>
                            </a:rPr>
                          </m:ctrlPr>
                        </m:dPr>
                        <m:e>
                          <m:f>
                            <m:fPr>
                              <m:ctrlPr>
                                <a:rPr lang="en-US" sz="1600" i="1" smtClean="0">
                                  <a:solidFill>
                                    <a:srgbClr val="E47588"/>
                                  </a:solidFill>
                                  <a:latin typeface="Cambria Math" panose="02040503050406030204" pitchFamily="18" charset="0"/>
                                </a:rPr>
                              </m:ctrlPr>
                            </m:fPr>
                            <m:num>
                              <m:r>
                                <a:rPr lang="en-US" sz="1600" i="1">
                                  <a:solidFill>
                                    <a:srgbClr val="E47588"/>
                                  </a:solidFill>
                                  <a:latin typeface="Cambria Math" panose="02040503050406030204" pitchFamily="18" charset="0"/>
                                </a:rPr>
                                <m:t>1.88 </m:t>
                              </m:r>
                              <m:r>
                                <a:rPr lang="en-US" sz="1600" i="1">
                                  <a:solidFill>
                                    <a:srgbClr val="E47588"/>
                                  </a:solidFill>
                                  <a:latin typeface="Cambria Math" panose="02040503050406030204" pitchFamily="18" charset="0"/>
                                </a:rPr>
                                <m:t>𝑥</m:t>
                              </m:r>
                              <m:r>
                                <a:rPr lang="en-US" sz="1600" i="1">
                                  <a:solidFill>
                                    <a:srgbClr val="E47588"/>
                                  </a:solidFill>
                                  <a:latin typeface="Cambria Math" panose="02040503050406030204" pitchFamily="18" charset="0"/>
                                </a:rPr>
                                <m:t> </m:t>
                              </m:r>
                              <m:sSup>
                                <m:sSupPr>
                                  <m:ctrlPr>
                                    <a:rPr lang="en-US" sz="1600" i="1">
                                      <a:solidFill>
                                        <a:srgbClr val="E47588"/>
                                      </a:solidFill>
                                      <a:latin typeface="Cambria Math" panose="02040503050406030204" pitchFamily="18" charset="0"/>
                                    </a:rPr>
                                  </m:ctrlPr>
                                </m:sSupPr>
                                <m:e>
                                  <m:r>
                                    <a:rPr lang="en-US" sz="1600" i="1">
                                      <a:solidFill>
                                        <a:srgbClr val="E47588"/>
                                      </a:solidFill>
                                      <a:latin typeface="Cambria Math" panose="02040503050406030204" pitchFamily="18" charset="0"/>
                                    </a:rPr>
                                    <m:t>10</m:t>
                                  </m:r>
                                </m:e>
                                <m:sup>
                                  <m:r>
                                    <a:rPr lang="en-US" sz="1600" i="1">
                                      <a:solidFill>
                                        <a:srgbClr val="E47588"/>
                                      </a:solidFill>
                                      <a:latin typeface="Cambria Math" panose="02040503050406030204" pitchFamily="18" charset="0"/>
                                    </a:rPr>
                                    <m:t>−6</m:t>
                                  </m:r>
                                </m:sup>
                              </m:sSup>
                              <m:r>
                                <a:rPr lang="en-US" sz="1600" i="1">
                                  <a:solidFill>
                                    <a:srgbClr val="E47588"/>
                                  </a:solidFill>
                                  <a:latin typeface="Cambria Math" panose="02040503050406030204" pitchFamily="18" charset="0"/>
                                </a:rPr>
                                <m:t> </m:t>
                              </m:r>
                              <m:r>
                                <m:rPr>
                                  <m:sty m:val="p"/>
                                </m:rPr>
                                <a:rPr lang="en-US" sz="1600">
                                  <a:solidFill>
                                    <a:srgbClr val="E47588"/>
                                  </a:solidFill>
                                  <a:latin typeface="Cambria Math" panose="02040503050406030204" pitchFamily="18" charset="0"/>
                                </a:rPr>
                                <m:t>m</m:t>
                              </m:r>
                            </m:num>
                            <m:den/>
                          </m:f>
                        </m:e>
                      </m:d>
                      <m:d>
                        <m:dPr>
                          <m:ctrlPr>
                            <a:rPr lang="en-US" sz="1600" i="1" smtClean="0">
                              <a:solidFill>
                                <a:srgbClr val="E47588"/>
                              </a:solidFill>
                              <a:latin typeface="Cambria Math" panose="02040503050406030204" pitchFamily="18" charset="0"/>
                            </a:rPr>
                          </m:ctrlPr>
                        </m:dPr>
                        <m:e>
                          <m:f>
                            <m:fPr>
                              <m:ctrlPr>
                                <a:rPr lang="en-US" sz="1600" i="1" smtClean="0">
                                  <a:solidFill>
                                    <a:srgbClr val="E47588"/>
                                  </a:solidFill>
                                  <a:latin typeface="Cambria Math" panose="02040503050406030204" pitchFamily="18" charset="0"/>
                                </a:rPr>
                              </m:ctrlPr>
                            </m:fPr>
                            <m:num>
                              <m:r>
                                <a:rPr lang="en-US" sz="1600" b="0" i="1" smtClean="0">
                                  <a:solidFill>
                                    <a:srgbClr val="E47588"/>
                                  </a:solidFill>
                                  <a:latin typeface="Cambria Math" panose="02040503050406030204" pitchFamily="18" charset="0"/>
                                </a:rPr>
                                <m:t>1 </m:t>
                              </m:r>
                              <m:r>
                                <m:rPr>
                                  <m:sty m:val="p"/>
                                </m:rPr>
                                <a:rPr lang="en-US" sz="1600" b="0" i="0" smtClean="0">
                                  <a:solidFill>
                                    <a:srgbClr val="E47588"/>
                                  </a:solidFill>
                                  <a:latin typeface="Cambria Math" panose="02040503050406030204" pitchFamily="18" charset="0"/>
                                </a:rPr>
                                <m:t>nm</m:t>
                              </m:r>
                            </m:num>
                            <m:den>
                              <m:r>
                                <a:rPr lang="en-US" sz="1600" i="1">
                                  <a:solidFill>
                                    <a:srgbClr val="E47588"/>
                                  </a:solidFill>
                                  <a:latin typeface="Cambria Math" panose="02040503050406030204" pitchFamily="18" charset="0"/>
                                </a:rPr>
                                <m:t>1.</m:t>
                              </m:r>
                              <m:r>
                                <a:rPr lang="en-US" sz="1600" b="0" i="1" smtClean="0">
                                  <a:solidFill>
                                    <a:srgbClr val="E47588"/>
                                  </a:solidFill>
                                  <a:latin typeface="Cambria Math" panose="02040503050406030204" pitchFamily="18" charset="0"/>
                                </a:rPr>
                                <m:t>0</m:t>
                              </m:r>
                              <m:r>
                                <a:rPr lang="en-US" sz="1600" i="1">
                                  <a:solidFill>
                                    <a:srgbClr val="E47588"/>
                                  </a:solidFill>
                                  <a:latin typeface="Cambria Math" panose="02040503050406030204" pitchFamily="18" charset="0"/>
                                </a:rPr>
                                <m:t> </m:t>
                              </m:r>
                              <m:r>
                                <a:rPr lang="en-US" sz="1600" i="1">
                                  <a:solidFill>
                                    <a:srgbClr val="E47588"/>
                                  </a:solidFill>
                                  <a:latin typeface="Cambria Math" panose="02040503050406030204" pitchFamily="18" charset="0"/>
                                </a:rPr>
                                <m:t>𝑥</m:t>
                              </m:r>
                              <m:r>
                                <a:rPr lang="en-US" sz="1600" i="1">
                                  <a:solidFill>
                                    <a:srgbClr val="E47588"/>
                                  </a:solidFill>
                                  <a:latin typeface="Cambria Math" panose="02040503050406030204" pitchFamily="18" charset="0"/>
                                </a:rPr>
                                <m:t> </m:t>
                              </m:r>
                              <m:sSup>
                                <m:sSupPr>
                                  <m:ctrlPr>
                                    <a:rPr lang="en-US" sz="1600" i="1">
                                      <a:solidFill>
                                        <a:srgbClr val="E47588"/>
                                      </a:solidFill>
                                      <a:latin typeface="Cambria Math" panose="02040503050406030204" pitchFamily="18" charset="0"/>
                                    </a:rPr>
                                  </m:ctrlPr>
                                </m:sSupPr>
                                <m:e>
                                  <m:r>
                                    <a:rPr lang="en-US" sz="1600" i="1">
                                      <a:solidFill>
                                        <a:srgbClr val="E47588"/>
                                      </a:solidFill>
                                      <a:latin typeface="Cambria Math" panose="02040503050406030204" pitchFamily="18" charset="0"/>
                                    </a:rPr>
                                    <m:t>10</m:t>
                                  </m:r>
                                </m:e>
                                <m:sup>
                                  <m:r>
                                    <a:rPr lang="en-US" sz="1600" i="1">
                                      <a:solidFill>
                                        <a:srgbClr val="E47588"/>
                                      </a:solidFill>
                                      <a:latin typeface="Cambria Math" panose="02040503050406030204" pitchFamily="18" charset="0"/>
                                    </a:rPr>
                                    <m:t>−</m:t>
                                  </m:r>
                                  <m:r>
                                    <a:rPr lang="en-US" sz="1600" b="0" i="1" smtClean="0">
                                      <a:solidFill>
                                        <a:srgbClr val="E47588"/>
                                      </a:solidFill>
                                      <a:latin typeface="Cambria Math" panose="02040503050406030204" pitchFamily="18" charset="0"/>
                                    </a:rPr>
                                    <m:t>9</m:t>
                                  </m:r>
                                </m:sup>
                              </m:sSup>
                              <m:r>
                                <a:rPr lang="en-US" sz="1600" i="1">
                                  <a:solidFill>
                                    <a:srgbClr val="E47588"/>
                                  </a:solidFill>
                                  <a:latin typeface="Cambria Math" panose="02040503050406030204" pitchFamily="18" charset="0"/>
                                </a:rPr>
                                <m:t> </m:t>
                              </m:r>
                              <m:r>
                                <m:rPr>
                                  <m:sty m:val="p"/>
                                </m:rPr>
                                <a:rPr lang="en-US" sz="1600">
                                  <a:solidFill>
                                    <a:srgbClr val="E47588"/>
                                  </a:solidFill>
                                  <a:latin typeface="Cambria Math" panose="02040503050406030204" pitchFamily="18" charset="0"/>
                                </a:rPr>
                                <m:t>m</m:t>
                              </m:r>
                            </m:den>
                          </m:f>
                        </m:e>
                      </m:d>
                      <m:r>
                        <a:rPr lang="en-US" sz="1600" b="0" i="1" smtClean="0">
                          <a:solidFill>
                            <a:srgbClr val="E47588"/>
                          </a:solidFill>
                          <a:latin typeface="Cambria Math" panose="02040503050406030204" pitchFamily="18" charset="0"/>
                        </a:rPr>
                        <m:t>=1880 </m:t>
                      </m:r>
                      <m:r>
                        <m:rPr>
                          <m:sty m:val="p"/>
                        </m:rPr>
                        <a:rPr lang="en-US" sz="1600" b="0" i="0" smtClean="0">
                          <a:solidFill>
                            <a:srgbClr val="E47588"/>
                          </a:solidFill>
                          <a:latin typeface="Cambria Math" panose="02040503050406030204" pitchFamily="18" charset="0"/>
                        </a:rPr>
                        <m:t>nm</m:t>
                      </m:r>
                    </m:oMath>
                  </m:oMathPara>
                </a14:m>
                <a:endParaRPr lang="en-US" sz="1600" dirty="0">
                  <a:solidFill>
                    <a:srgbClr val="E47588"/>
                  </a:solidFill>
                </a:endParaRPr>
              </a:p>
            </p:txBody>
          </p:sp>
        </mc:Choice>
        <mc:Fallback xmlns="">
          <p:sp>
            <p:nvSpPr>
              <p:cNvPr id="23" name="TextBox 22">
                <a:extLst>
                  <a:ext uri="{FF2B5EF4-FFF2-40B4-BE49-F238E27FC236}">
                    <a16:creationId xmlns:a16="http://schemas.microsoft.com/office/drawing/2014/main" id="{1493DFB6-13A4-434F-BB9F-C923B25A378D}"/>
                  </a:ext>
                </a:extLst>
              </p:cNvPr>
              <p:cNvSpPr txBox="1">
                <a:spLocks noRot="1" noChangeAspect="1" noMove="1" noResize="1" noEditPoints="1" noAdjustHandles="1" noChangeArrowheads="1" noChangeShapeType="1" noTextEdit="1"/>
              </p:cNvSpPr>
              <p:nvPr/>
            </p:nvSpPr>
            <p:spPr>
              <a:xfrm>
                <a:off x="3362116" y="5526442"/>
                <a:ext cx="3960380" cy="558230"/>
              </a:xfrm>
              <a:prstGeom prst="rect">
                <a:avLst/>
              </a:prstGeom>
              <a:blipFill>
                <a:blip r:embed="rId12"/>
                <a:stretch>
                  <a:fillRect b="-1099"/>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BC25F012-B719-490D-BEC0-2C9580183791}"/>
              </a:ext>
            </a:extLst>
          </p:cNvPr>
          <p:cNvCxnSpPr/>
          <p:nvPr/>
        </p:nvCxnSpPr>
        <p:spPr>
          <a:xfrm>
            <a:off x="0" y="3762375"/>
            <a:ext cx="9144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36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19</a:t>
            </a:fld>
            <a:endParaRPr lang="en-US" dirty="0">
              <a:solidFill>
                <a:schemeClr val="bg1"/>
              </a:solidFill>
            </a:endParaRPr>
          </a:p>
        </p:txBody>
      </p:sp>
      <p:sp>
        <p:nvSpPr>
          <p:cNvPr id="8" name="Rectangle 2">
            <a:extLst>
              <a:ext uri="{FF2B5EF4-FFF2-40B4-BE49-F238E27FC236}">
                <a16:creationId xmlns:a16="http://schemas.microsoft.com/office/drawing/2014/main" id="{DED8165F-C331-4BC8-83E6-042DFF94834E}"/>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Practice</a:t>
            </a:r>
          </a:p>
        </p:txBody>
      </p:sp>
      <p:sp>
        <p:nvSpPr>
          <p:cNvPr id="9" name="Rectangle 2">
            <a:extLst>
              <a:ext uri="{FF2B5EF4-FFF2-40B4-BE49-F238E27FC236}">
                <a16:creationId xmlns:a16="http://schemas.microsoft.com/office/drawing/2014/main" id="{636E0D04-F838-45CC-A7B6-F225C119C51E}"/>
              </a:ext>
            </a:extLst>
          </p:cNvPr>
          <p:cNvSpPr>
            <a:spLocks noChangeArrowheads="1"/>
          </p:cNvSpPr>
          <p:nvPr/>
        </p:nvSpPr>
        <p:spPr bwMode="auto">
          <a:xfrm>
            <a:off x="0" y="967708"/>
            <a:ext cx="91440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rPr>
              <a:t>Calculate the </a:t>
            </a:r>
            <a:r>
              <a:rPr lang="el-GR" altLang="en-US" dirty="0">
                <a:solidFill>
                  <a:schemeClr val="tx1">
                    <a:lumMod val="75000"/>
                    <a:lumOff val="25000"/>
                  </a:schemeClr>
                </a:solidFill>
              </a:rPr>
              <a:t>Δ</a:t>
            </a:r>
            <a:r>
              <a:rPr lang="en-US" altLang="en-US" i="1" dirty="0">
                <a:solidFill>
                  <a:schemeClr val="tx1">
                    <a:lumMod val="75000"/>
                    <a:lumOff val="25000"/>
                  </a:schemeClr>
                </a:solidFill>
                <a:latin typeface="Gill Sans MT" panose="020B0502020104020203" pitchFamily="34" charset="0"/>
              </a:rPr>
              <a:t>E </a:t>
            </a:r>
            <a:r>
              <a:rPr lang="en-US" altLang="en-US" dirty="0">
                <a:solidFill>
                  <a:schemeClr val="tx1">
                    <a:lumMod val="75000"/>
                    <a:lumOff val="25000"/>
                  </a:schemeClr>
                </a:solidFill>
                <a:latin typeface="Gill Sans MT" panose="020B0502020104020203" pitchFamily="34" charset="0"/>
              </a:rPr>
              <a:t>and wavelength (in nm) for an H–atom undergoing an n = 4 </a:t>
            </a:r>
            <a:r>
              <a:rPr lang="en-US" altLang="en-US" dirty="0">
                <a:solidFill>
                  <a:schemeClr val="tx1">
                    <a:lumMod val="75000"/>
                    <a:lumOff val="25000"/>
                  </a:schemeClr>
                </a:solidFill>
                <a:latin typeface="Gill Sans MT" panose="020B0502020104020203" pitchFamily="34" charset="0"/>
                <a:sym typeface="Wingdings" panose="05000000000000000000" pitchFamily="2" charset="2"/>
              </a:rPr>
              <a:t>to </a:t>
            </a:r>
            <a:r>
              <a:rPr lang="en-US" altLang="en-US" dirty="0">
                <a:solidFill>
                  <a:schemeClr val="tx1">
                    <a:lumMod val="75000"/>
                    <a:lumOff val="25000"/>
                  </a:schemeClr>
                </a:solidFill>
                <a:latin typeface="Gill Sans MT" panose="020B0502020104020203" pitchFamily="34" charset="0"/>
              </a:rPr>
              <a:t>n = 2 transition.</a:t>
            </a:r>
          </a:p>
        </p:txBody>
      </p:sp>
      <p:sp>
        <p:nvSpPr>
          <p:cNvPr id="10" name="Content Placeholder 2">
            <a:extLst>
              <a:ext uri="{FF2B5EF4-FFF2-40B4-BE49-F238E27FC236}">
                <a16:creationId xmlns:a16="http://schemas.microsoft.com/office/drawing/2014/main" id="{6C9A700B-3D7B-4F75-9F00-D0126B0A975F}"/>
              </a:ext>
            </a:extLst>
          </p:cNvPr>
          <p:cNvSpPr txBox="1">
            <a:spLocks/>
          </p:cNvSpPr>
          <p:nvPr/>
        </p:nvSpPr>
        <p:spPr>
          <a:xfrm>
            <a:off x="1" y="3140601"/>
            <a:ext cx="9143999" cy="6400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lumMod val="75000"/>
                    <a:lumOff val="25000"/>
                  </a:schemeClr>
                </a:solidFill>
                <a:latin typeface="Gill Sans MT" panose="020B0502020104020203" pitchFamily="34" charset="0"/>
              </a:rPr>
              <a:t>Calculate the wavelength emitted with an electron changes from n = 6 to n = 2 in the H atom. What is the Energy for that photon? </a:t>
            </a:r>
          </a:p>
        </p:txBody>
      </p:sp>
      <p:sp>
        <p:nvSpPr>
          <p:cNvPr id="7" name="Rectangle 6">
            <a:extLst>
              <a:ext uri="{FF2B5EF4-FFF2-40B4-BE49-F238E27FC236}">
                <a16:creationId xmlns:a16="http://schemas.microsoft.com/office/drawing/2014/main" id="{3CE21D6D-D5F6-4645-9550-E0DAA163C78E}"/>
              </a:ext>
            </a:extLst>
          </p:cNvPr>
          <p:cNvSpPr/>
          <p:nvPr/>
        </p:nvSpPr>
        <p:spPr>
          <a:xfrm>
            <a:off x="-1" y="4931449"/>
            <a:ext cx="6257925" cy="369332"/>
          </a:xfrm>
          <a:prstGeom prst="rect">
            <a:avLst/>
          </a:prstGeom>
        </p:spPr>
        <p:txBody>
          <a:bodyPr wrap="square">
            <a:spAutoFit/>
          </a:bodyPr>
          <a:lstStyle/>
          <a:p>
            <a:r>
              <a:rPr lang="en-US" dirty="0">
                <a:solidFill>
                  <a:schemeClr val="tx1">
                    <a:lumMod val="75000"/>
                    <a:lumOff val="25000"/>
                  </a:schemeClr>
                </a:solidFill>
                <a:latin typeface="Gill Sans MT" panose="020B0502020104020203" pitchFamily="34" charset="0"/>
              </a:rPr>
              <a:t>What is energy (in kJ) for 1 mole of those photons?</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F54DC8A-69C6-475C-8B6B-2D9F4F5FAA40}"/>
                  </a:ext>
                </a:extLst>
              </p:cNvPr>
              <p:cNvSpPr txBox="1"/>
              <p:nvPr/>
            </p:nvSpPr>
            <p:spPr>
              <a:xfrm>
                <a:off x="0" y="1373324"/>
                <a:ext cx="4618829"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E47588"/>
                          </a:solidFill>
                          <a:latin typeface="Cambria Math" panose="02040503050406030204" pitchFamily="18" charset="0"/>
                          <a:ea typeface="Cambria Math" panose="02040503050406030204" pitchFamily="18" charset="0"/>
                        </a:rPr>
                        <m:t>∆</m:t>
                      </m:r>
                      <m:r>
                        <a:rPr lang="en-US" sz="1600" b="0" i="1" smtClean="0">
                          <a:solidFill>
                            <a:srgbClr val="E47588"/>
                          </a:solidFill>
                          <a:latin typeface="Cambria Math" panose="02040503050406030204" pitchFamily="18" charset="0"/>
                          <a:ea typeface="Cambria Math" panose="02040503050406030204" pitchFamily="18" charset="0"/>
                        </a:rPr>
                        <m:t>𝐸</m:t>
                      </m:r>
                      <m:r>
                        <a:rPr lang="en-US" sz="1600" b="0" i="1" smtClean="0">
                          <a:solidFill>
                            <a:srgbClr val="E47588"/>
                          </a:solidFill>
                          <a:latin typeface="Cambria Math" panose="02040503050406030204" pitchFamily="18" charset="0"/>
                        </a:rPr>
                        <m:t>= </m:t>
                      </m:r>
                      <m:sSup>
                        <m:sSupPr>
                          <m:ctrlPr>
                            <a:rPr lang="en-US" sz="1600" b="0" i="1" smtClean="0">
                              <a:solidFill>
                                <a:srgbClr val="E47588"/>
                              </a:solidFill>
                              <a:latin typeface="Cambria Math" panose="02040503050406030204" pitchFamily="18" charset="0"/>
                            </a:rPr>
                          </m:ctrlPr>
                        </m:sSupPr>
                        <m:e>
                          <m:r>
                            <a:rPr lang="en-US" sz="1600" b="0" i="1" smtClean="0">
                              <a:solidFill>
                                <a:srgbClr val="E47588"/>
                              </a:solidFill>
                              <a:latin typeface="Cambria Math" panose="02040503050406030204" pitchFamily="18" charset="0"/>
                            </a:rPr>
                            <m:t>−2.18 </m:t>
                          </m:r>
                          <m:r>
                            <a:rPr lang="en-US" sz="1600" b="0" i="1" smtClean="0">
                              <a:solidFill>
                                <a:srgbClr val="E47588"/>
                              </a:solidFill>
                              <a:latin typeface="Cambria Math" panose="02040503050406030204" pitchFamily="18" charset="0"/>
                            </a:rPr>
                            <m:t>𝑥</m:t>
                          </m:r>
                          <m:r>
                            <a:rPr lang="en-US" sz="1600" b="0" i="1" smtClean="0">
                              <a:solidFill>
                                <a:srgbClr val="E47588"/>
                              </a:solidFill>
                              <a:latin typeface="Cambria Math" panose="02040503050406030204" pitchFamily="18" charset="0"/>
                            </a:rPr>
                            <m:t> 10</m:t>
                          </m:r>
                        </m:e>
                        <m:sup>
                          <m:r>
                            <a:rPr lang="en-US" sz="1600" b="0" i="1" smtClean="0">
                              <a:solidFill>
                                <a:srgbClr val="E47588"/>
                              </a:solidFill>
                              <a:latin typeface="Cambria Math" panose="02040503050406030204" pitchFamily="18" charset="0"/>
                            </a:rPr>
                            <m:t>−18</m:t>
                          </m:r>
                        </m:sup>
                      </m:sSup>
                      <m:r>
                        <m:rPr>
                          <m:sty m:val="p"/>
                        </m:rPr>
                        <a:rPr lang="en-US" sz="1600" b="0" i="0" smtClean="0">
                          <a:solidFill>
                            <a:srgbClr val="E47588"/>
                          </a:solidFill>
                          <a:latin typeface="Cambria Math" panose="02040503050406030204" pitchFamily="18" charset="0"/>
                        </a:rPr>
                        <m:t>J</m:t>
                      </m:r>
                      <m:d>
                        <m:dPr>
                          <m:ctrlPr>
                            <a:rPr lang="en-US" sz="1600" b="0" i="1" smtClean="0">
                              <a:solidFill>
                                <a:srgbClr val="E47588"/>
                              </a:solidFill>
                              <a:latin typeface="Cambria Math" panose="02040503050406030204" pitchFamily="18" charset="0"/>
                            </a:rPr>
                          </m:ctrlPr>
                        </m:dPr>
                        <m:e>
                          <m:f>
                            <m:fPr>
                              <m:ctrlPr>
                                <a:rPr lang="en-US" sz="1600" b="0" i="1" smtClean="0">
                                  <a:solidFill>
                                    <a:srgbClr val="E47588"/>
                                  </a:solidFill>
                                  <a:latin typeface="Cambria Math" panose="02040503050406030204" pitchFamily="18" charset="0"/>
                                </a:rPr>
                              </m:ctrlPr>
                            </m:fPr>
                            <m:num>
                              <m:r>
                                <a:rPr lang="en-US" sz="1600" b="0" i="1" smtClean="0">
                                  <a:solidFill>
                                    <a:srgbClr val="E47588"/>
                                  </a:solidFill>
                                  <a:latin typeface="Cambria Math" panose="02040503050406030204" pitchFamily="18" charset="0"/>
                                </a:rPr>
                                <m:t>1</m:t>
                              </m:r>
                            </m:num>
                            <m:den>
                              <m:sSup>
                                <m:sSupPr>
                                  <m:ctrlPr>
                                    <a:rPr lang="en-US" sz="1600" b="0" i="1" smtClean="0">
                                      <a:solidFill>
                                        <a:srgbClr val="E47588"/>
                                      </a:solidFill>
                                      <a:latin typeface="Cambria Math" panose="02040503050406030204" pitchFamily="18" charset="0"/>
                                    </a:rPr>
                                  </m:ctrlPr>
                                </m:sSupPr>
                                <m:e>
                                  <m:r>
                                    <a:rPr lang="en-US" sz="1600" b="0" i="1" smtClean="0">
                                      <a:solidFill>
                                        <a:srgbClr val="E47588"/>
                                      </a:solidFill>
                                      <a:latin typeface="Cambria Math" panose="02040503050406030204" pitchFamily="18" charset="0"/>
                                    </a:rPr>
                                    <m:t>2</m:t>
                                  </m:r>
                                </m:e>
                                <m:sup>
                                  <m:r>
                                    <a:rPr lang="en-US" sz="1600" b="0" i="1" smtClean="0">
                                      <a:solidFill>
                                        <a:srgbClr val="E47588"/>
                                      </a:solidFill>
                                      <a:latin typeface="Cambria Math" panose="02040503050406030204" pitchFamily="18" charset="0"/>
                                    </a:rPr>
                                    <m:t>2</m:t>
                                  </m:r>
                                </m:sup>
                              </m:sSup>
                            </m:den>
                          </m:f>
                          <m:r>
                            <a:rPr lang="en-US" sz="1600" b="0" i="1" smtClean="0">
                              <a:solidFill>
                                <a:srgbClr val="E47588"/>
                              </a:solidFill>
                              <a:latin typeface="Cambria Math" panose="02040503050406030204" pitchFamily="18" charset="0"/>
                            </a:rPr>
                            <m:t>−</m:t>
                          </m:r>
                          <m:f>
                            <m:fPr>
                              <m:ctrlPr>
                                <a:rPr lang="en-US" sz="1600" b="0" i="1" smtClean="0">
                                  <a:solidFill>
                                    <a:srgbClr val="E47588"/>
                                  </a:solidFill>
                                  <a:latin typeface="Cambria Math" panose="02040503050406030204" pitchFamily="18" charset="0"/>
                                </a:rPr>
                              </m:ctrlPr>
                            </m:fPr>
                            <m:num>
                              <m:r>
                                <a:rPr lang="en-US" sz="1600" b="0" i="1" smtClean="0">
                                  <a:solidFill>
                                    <a:srgbClr val="E47588"/>
                                  </a:solidFill>
                                  <a:latin typeface="Cambria Math" panose="02040503050406030204" pitchFamily="18" charset="0"/>
                                </a:rPr>
                                <m:t>1</m:t>
                              </m:r>
                            </m:num>
                            <m:den>
                              <m:sSup>
                                <m:sSupPr>
                                  <m:ctrlPr>
                                    <a:rPr lang="en-US" sz="1600" b="0" i="1" smtClean="0">
                                      <a:solidFill>
                                        <a:srgbClr val="E47588"/>
                                      </a:solidFill>
                                      <a:latin typeface="Cambria Math" panose="02040503050406030204" pitchFamily="18" charset="0"/>
                                    </a:rPr>
                                  </m:ctrlPr>
                                </m:sSupPr>
                                <m:e>
                                  <m:r>
                                    <a:rPr lang="en-US" sz="1600" b="0" i="1" smtClean="0">
                                      <a:solidFill>
                                        <a:srgbClr val="E47588"/>
                                      </a:solidFill>
                                      <a:latin typeface="Cambria Math" panose="02040503050406030204" pitchFamily="18" charset="0"/>
                                    </a:rPr>
                                    <m:t>4</m:t>
                                  </m:r>
                                </m:e>
                                <m:sup>
                                  <m:r>
                                    <a:rPr lang="en-US" sz="1600" b="0" i="1" smtClean="0">
                                      <a:solidFill>
                                        <a:srgbClr val="E47588"/>
                                      </a:solidFill>
                                      <a:latin typeface="Cambria Math" panose="02040503050406030204" pitchFamily="18" charset="0"/>
                                    </a:rPr>
                                    <m:t>2</m:t>
                                  </m:r>
                                </m:sup>
                              </m:sSup>
                            </m:den>
                          </m:f>
                        </m:e>
                      </m:d>
                      <m:r>
                        <a:rPr lang="en-US" sz="1600" b="0" i="1" smtClean="0">
                          <a:solidFill>
                            <a:srgbClr val="E47588"/>
                          </a:solidFill>
                          <a:latin typeface="Cambria Math" panose="02040503050406030204" pitchFamily="18" charset="0"/>
                        </a:rPr>
                        <m:t>=−4.086 </m:t>
                      </m:r>
                      <m:r>
                        <a:rPr lang="en-US" sz="1600" b="0" i="1" smtClean="0">
                          <a:solidFill>
                            <a:srgbClr val="E47588"/>
                          </a:solidFill>
                          <a:latin typeface="Cambria Math" panose="02040503050406030204" pitchFamily="18" charset="0"/>
                        </a:rPr>
                        <m:t>𝑥</m:t>
                      </m:r>
                      <m:r>
                        <a:rPr lang="en-US" sz="1600" b="0" i="1" smtClean="0">
                          <a:solidFill>
                            <a:srgbClr val="E47588"/>
                          </a:solidFill>
                          <a:latin typeface="Cambria Math" panose="02040503050406030204" pitchFamily="18" charset="0"/>
                        </a:rPr>
                        <m:t> </m:t>
                      </m:r>
                      <m:sSup>
                        <m:sSupPr>
                          <m:ctrlPr>
                            <a:rPr lang="en-US" sz="1600" b="0" i="1" smtClean="0">
                              <a:solidFill>
                                <a:srgbClr val="E47588"/>
                              </a:solidFill>
                              <a:latin typeface="Cambria Math" panose="02040503050406030204" pitchFamily="18" charset="0"/>
                            </a:rPr>
                          </m:ctrlPr>
                        </m:sSupPr>
                        <m:e>
                          <m:r>
                            <a:rPr lang="en-US" sz="1600" b="0" i="1" smtClean="0">
                              <a:solidFill>
                                <a:srgbClr val="E47588"/>
                              </a:solidFill>
                              <a:latin typeface="Cambria Math" panose="02040503050406030204" pitchFamily="18" charset="0"/>
                            </a:rPr>
                            <m:t>10</m:t>
                          </m:r>
                        </m:e>
                        <m:sup>
                          <m:r>
                            <a:rPr lang="en-US" sz="1600" b="0" i="1" smtClean="0">
                              <a:solidFill>
                                <a:srgbClr val="E47588"/>
                              </a:solidFill>
                              <a:latin typeface="Cambria Math" panose="02040503050406030204" pitchFamily="18" charset="0"/>
                            </a:rPr>
                            <m:t>−19</m:t>
                          </m:r>
                        </m:sup>
                      </m:sSup>
                      <m:r>
                        <a:rPr lang="en-US" sz="1600" b="0" i="1" smtClean="0">
                          <a:solidFill>
                            <a:srgbClr val="E47588"/>
                          </a:solidFill>
                          <a:latin typeface="Cambria Math" panose="02040503050406030204" pitchFamily="18" charset="0"/>
                        </a:rPr>
                        <m:t> </m:t>
                      </m:r>
                      <m:r>
                        <m:rPr>
                          <m:sty m:val="p"/>
                        </m:rPr>
                        <a:rPr lang="en-US" sz="1600" b="0" i="0" smtClean="0">
                          <a:solidFill>
                            <a:srgbClr val="E47588"/>
                          </a:solidFill>
                          <a:latin typeface="Cambria Math" panose="02040503050406030204" pitchFamily="18" charset="0"/>
                        </a:rPr>
                        <m:t>J</m:t>
                      </m:r>
                    </m:oMath>
                  </m:oMathPara>
                </a14:m>
                <a:endParaRPr lang="en-US" sz="1600" dirty="0">
                  <a:solidFill>
                    <a:srgbClr val="E47588"/>
                  </a:solidFill>
                </a:endParaRPr>
              </a:p>
            </p:txBody>
          </p:sp>
        </mc:Choice>
        <mc:Fallback xmlns="">
          <p:sp>
            <p:nvSpPr>
              <p:cNvPr id="13" name="TextBox 12">
                <a:extLst>
                  <a:ext uri="{FF2B5EF4-FFF2-40B4-BE49-F238E27FC236}">
                    <a16:creationId xmlns:a16="http://schemas.microsoft.com/office/drawing/2014/main" id="{1F54DC8A-69C6-475C-8B6B-2D9F4F5FAA40}"/>
                  </a:ext>
                </a:extLst>
              </p:cNvPr>
              <p:cNvSpPr txBox="1">
                <a:spLocks noRot="1" noChangeAspect="1" noMove="1" noResize="1" noEditPoints="1" noAdjustHandles="1" noChangeArrowheads="1" noChangeShapeType="1" noTextEdit="1"/>
              </p:cNvSpPr>
              <p:nvPr/>
            </p:nvSpPr>
            <p:spPr>
              <a:xfrm>
                <a:off x="0" y="1373324"/>
                <a:ext cx="4618829" cy="55322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C970F5D-5D0B-4DB1-AB43-2DE1C48014DD}"/>
                  </a:ext>
                </a:extLst>
              </p:cNvPr>
              <p:cNvSpPr txBox="1"/>
              <p:nvPr/>
            </p:nvSpPr>
            <p:spPr>
              <a:xfrm>
                <a:off x="0" y="2203011"/>
                <a:ext cx="177503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E47588"/>
                          </a:solidFill>
                          <a:latin typeface="Cambria Math" panose="02040503050406030204" pitchFamily="18" charset="0"/>
                          <a:ea typeface="Cambria Math" panose="02040503050406030204" pitchFamily="18" charset="0"/>
                        </a:rPr>
                        <m:t>𝐸</m:t>
                      </m:r>
                      <m:r>
                        <a:rPr lang="en-US" sz="1600" b="0" i="1" smtClean="0">
                          <a:solidFill>
                            <a:srgbClr val="E47588"/>
                          </a:solidFill>
                          <a:latin typeface="Cambria Math" panose="02040503050406030204" pitchFamily="18" charset="0"/>
                        </a:rPr>
                        <m:t>=4.086 </m:t>
                      </m:r>
                      <m:r>
                        <a:rPr lang="en-US" sz="1600" b="0" i="1" smtClean="0">
                          <a:solidFill>
                            <a:srgbClr val="E47588"/>
                          </a:solidFill>
                          <a:latin typeface="Cambria Math" panose="02040503050406030204" pitchFamily="18" charset="0"/>
                        </a:rPr>
                        <m:t>𝑥</m:t>
                      </m:r>
                      <m:r>
                        <a:rPr lang="en-US" sz="1600" b="0" i="1" smtClean="0">
                          <a:solidFill>
                            <a:srgbClr val="E47588"/>
                          </a:solidFill>
                          <a:latin typeface="Cambria Math" panose="02040503050406030204" pitchFamily="18" charset="0"/>
                        </a:rPr>
                        <m:t> </m:t>
                      </m:r>
                      <m:sSup>
                        <m:sSupPr>
                          <m:ctrlPr>
                            <a:rPr lang="en-US" sz="1600" b="0" i="1" smtClean="0">
                              <a:solidFill>
                                <a:srgbClr val="E47588"/>
                              </a:solidFill>
                              <a:latin typeface="Cambria Math" panose="02040503050406030204" pitchFamily="18" charset="0"/>
                            </a:rPr>
                          </m:ctrlPr>
                        </m:sSupPr>
                        <m:e>
                          <m:r>
                            <a:rPr lang="en-US" sz="1600" b="0" i="1" smtClean="0">
                              <a:solidFill>
                                <a:srgbClr val="E47588"/>
                              </a:solidFill>
                              <a:latin typeface="Cambria Math" panose="02040503050406030204" pitchFamily="18" charset="0"/>
                            </a:rPr>
                            <m:t>10</m:t>
                          </m:r>
                        </m:e>
                        <m:sup>
                          <m:r>
                            <a:rPr lang="en-US" sz="1600" b="0" i="1" smtClean="0">
                              <a:solidFill>
                                <a:srgbClr val="E47588"/>
                              </a:solidFill>
                              <a:latin typeface="Cambria Math" panose="02040503050406030204" pitchFamily="18" charset="0"/>
                            </a:rPr>
                            <m:t>−19</m:t>
                          </m:r>
                        </m:sup>
                      </m:sSup>
                      <m:r>
                        <a:rPr lang="en-US" sz="1600" b="0" i="1" smtClean="0">
                          <a:solidFill>
                            <a:srgbClr val="E47588"/>
                          </a:solidFill>
                          <a:latin typeface="Cambria Math" panose="02040503050406030204" pitchFamily="18" charset="0"/>
                        </a:rPr>
                        <m:t> </m:t>
                      </m:r>
                      <m:r>
                        <m:rPr>
                          <m:sty m:val="p"/>
                        </m:rPr>
                        <a:rPr lang="en-US" sz="1600" b="0" i="0" smtClean="0">
                          <a:solidFill>
                            <a:srgbClr val="E47588"/>
                          </a:solidFill>
                          <a:latin typeface="Cambria Math" panose="02040503050406030204" pitchFamily="18" charset="0"/>
                        </a:rPr>
                        <m:t>J</m:t>
                      </m:r>
                    </m:oMath>
                  </m:oMathPara>
                </a14:m>
                <a:endParaRPr lang="en-US" sz="1600" dirty="0">
                  <a:solidFill>
                    <a:srgbClr val="E47588"/>
                  </a:solidFill>
                </a:endParaRPr>
              </a:p>
            </p:txBody>
          </p:sp>
        </mc:Choice>
        <mc:Fallback xmlns="">
          <p:sp>
            <p:nvSpPr>
              <p:cNvPr id="14" name="TextBox 13">
                <a:extLst>
                  <a:ext uri="{FF2B5EF4-FFF2-40B4-BE49-F238E27FC236}">
                    <a16:creationId xmlns:a16="http://schemas.microsoft.com/office/drawing/2014/main" id="{3C970F5D-5D0B-4DB1-AB43-2DE1C48014DD}"/>
                  </a:ext>
                </a:extLst>
              </p:cNvPr>
              <p:cNvSpPr txBox="1">
                <a:spLocks noRot="1" noChangeAspect="1" noMove="1" noResize="1" noEditPoints="1" noAdjustHandles="1" noChangeArrowheads="1" noChangeShapeType="1" noTextEdit="1"/>
              </p:cNvSpPr>
              <p:nvPr/>
            </p:nvSpPr>
            <p:spPr>
              <a:xfrm>
                <a:off x="0" y="2203011"/>
                <a:ext cx="1775037" cy="246221"/>
              </a:xfrm>
              <a:prstGeom prst="rect">
                <a:avLst/>
              </a:prstGeom>
              <a:blipFill>
                <a:blip r:embed="rId3"/>
                <a:stretch>
                  <a:fillRect l="-2062" r="-3093" b="-268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641F88B-7CAA-4026-AA44-19DEAC783BD6}"/>
                  </a:ext>
                </a:extLst>
              </p:cNvPr>
              <p:cNvSpPr txBox="1"/>
              <p:nvPr/>
            </p:nvSpPr>
            <p:spPr>
              <a:xfrm>
                <a:off x="30328" y="2603502"/>
                <a:ext cx="710451" cy="4675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E47588"/>
                          </a:solidFill>
                          <a:latin typeface="Cambria Math" panose="02040503050406030204" pitchFamily="18" charset="0"/>
                        </a:rPr>
                        <m:t>𝐸</m:t>
                      </m:r>
                      <m:r>
                        <a:rPr lang="en-US" sz="1600" b="0" i="1" smtClean="0">
                          <a:solidFill>
                            <a:srgbClr val="E47588"/>
                          </a:solidFill>
                          <a:latin typeface="Cambria Math" panose="02040503050406030204" pitchFamily="18" charset="0"/>
                        </a:rPr>
                        <m:t>= </m:t>
                      </m:r>
                      <m:f>
                        <m:fPr>
                          <m:ctrlPr>
                            <a:rPr lang="en-US" sz="1600" b="0" i="1" smtClean="0">
                              <a:solidFill>
                                <a:srgbClr val="E47588"/>
                              </a:solidFill>
                              <a:latin typeface="Cambria Math" panose="02040503050406030204" pitchFamily="18" charset="0"/>
                            </a:rPr>
                          </m:ctrlPr>
                        </m:fPr>
                        <m:num>
                          <m:r>
                            <a:rPr lang="en-US" sz="1600" b="0" i="1" smtClean="0">
                              <a:solidFill>
                                <a:srgbClr val="E47588"/>
                              </a:solidFill>
                              <a:latin typeface="Cambria Math" panose="02040503050406030204" pitchFamily="18" charset="0"/>
                            </a:rPr>
                            <m:t>h𝑐</m:t>
                          </m:r>
                        </m:num>
                        <m:den>
                          <m:r>
                            <a:rPr lang="en-US" sz="1600" b="0" i="1" smtClean="0">
                              <a:solidFill>
                                <a:srgbClr val="E47588"/>
                              </a:solidFill>
                              <a:latin typeface="Cambria Math" panose="02040503050406030204" pitchFamily="18" charset="0"/>
                              <a:ea typeface="Cambria Math" panose="02040503050406030204" pitchFamily="18" charset="0"/>
                            </a:rPr>
                            <m:t>𝜆</m:t>
                          </m:r>
                        </m:den>
                      </m:f>
                    </m:oMath>
                  </m:oMathPara>
                </a14:m>
                <a:endParaRPr lang="en-US" sz="1600" dirty="0">
                  <a:solidFill>
                    <a:srgbClr val="E47588"/>
                  </a:solidFill>
                </a:endParaRPr>
              </a:p>
            </p:txBody>
          </p:sp>
        </mc:Choice>
        <mc:Fallback xmlns="">
          <p:sp>
            <p:nvSpPr>
              <p:cNvPr id="15" name="TextBox 14">
                <a:extLst>
                  <a:ext uri="{FF2B5EF4-FFF2-40B4-BE49-F238E27FC236}">
                    <a16:creationId xmlns:a16="http://schemas.microsoft.com/office/drawing/2014/main" id="{5641F88B-7CAA-4026-AA44-19DEAC783BD6}"/>
                  </a:ext>
                </a:extLst>
              </p:cNvPr>
              <p:cNvSpPr txBox="1">
                <a:spLocks noRot="1" noChangeAspect="1" noMove="1" noResize="1" noEditPoints="1" noAdjustHandles="1" noChangeArrowheads="1" noChangeShapeType="1" noTextEdit="1"/>
              </p:cNvSpPr>
              <p:nvPr/>
            </p:nvSpPr>
            <p:spPr>
              <a:xfrm>
                <a:off x="30328" y="2603502"/>
                <a:ext cx="710451" cy="46750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9C1FE61-D97F-450A-91DA-5E39F90943F1}"/>
                  </a:ext>
                </a:extLst>
              </p:cNvPr>
              <p:cNvSpPr txBox="1"/>
              <p:nvPr/>
            </p:nvSpPr>
            <p:spPr>
              <a:xfrm>
                <a:off x="1433277" y="2613002"/>
                <a:ext cx="683520" cy="4658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E47588"/>
                          </a:solidFill>
                          <a:latin typeface="Cambria Math" panose="02040503050406030204" pitchFamily="18" charset="0"/>
                          <a:ea typeface="Cambria Math" panose="02040503050406030204" pitchFamily="18" charset="0"/>
                        </a:rPr>
                        <m:t>𝜆</m:t>
                      </m:r>
                      <m:r>
                        <a:rPr lang="en-US" sz="1600" b="0" i="1" smtClean="0">
                          <a:solidFill>
                            <a:srgbClr val="E47588"/>
                          </a:solidFill>
                          <a:latin typeface="Cambria Math" panose="02040503050406030204" pitchFamily="18" charset="0"/>
                        </a:rPr>
                        <m:t>= </m:t>
                      </m:r>
                      <m:f>
                        <m:fPr>
                          <m:ctrlPr>
                            <a:rPr lang="en-US" sz="1600" b="0" i="1" smtClean="0">
                              <a:solidFill>
                                <a:srgbClr val="E47588"/>
                              </a:solidFill>
                              <a:latin typeface="Cambria Math" panose="02040503050406030204" pitchFamily="18" charset="0"/>
                            </a:rPr>
                          </m:ctrlPr>
                        </m:fPr>
                        <m:num>
                          <m:r>
                            <a:rPr lang="en-US" sz="1600" b="0" i="1" smtClean="0">
                              <a:solidFill>
                                <a:srgbClr val="E47588"/>
                              </a:solidFill>
                              <a:latin typeface="Cambria Math" panose="02040503050406030204" pitchFamily="18" charset="0"/>
                            </a:rPr>
                            <m:t>h𝑐</m:t>
                          </m:r>
                        </m:num>
                        <m:den>
                          <m:r>
                            <a:rPr lang="en-US" sz="1600" b="0" i="1" smtClean="0">
                              <a:solidFill>
                                <a:srgbClr val="E47588"/>
                              </a:solidFill>
                              <a:latin typeface="Cambria Math" panose="02040503050406030204" pitchFamily="18" charset="0"/>
                            </a:rPr>
                            <m:t>𝐸</m:t>
                          </m:r>
                        </m:den>
                      </m:f>
                    </m:oMath>
                  </m:oMathPara>
                </a14:m>
                <a:endParaRPr lang="en-US" sz="1600" dirty="0">
                  <a:solidFill>
                    <a:srgbClr val="E47588"/>
                  </a:solidFill>
                </a:endParaRPr>
              </a:p>
            </p:txBody>
          </p:sp>
        </mc:Choice>
        <mc:Fallback xmlns="">
          <p:sp>
            <p:nvSpPr>
              <p:cNvPr id="16" name="TextBox 15">
                <a:extLst>
                  <a:ext uri="{FF2B5EF4-FFF2-40B4-BE49-F238E27FC236}">
                    <a16:creationId xmlns:a16="http://schemas.microsoft.com/office/drawing/2014/main" id="{19C1FE61-D97F-450A-91DA-5E39F90943F1}"/>
                  </a:ext>
                </a:extLst>
              </p:cNvPr>
              <p:cNvSpPr txBox="1">
                <a:spLocks noRot="1" noChangeAspect="1" noMove="1" noResize="1" noEditPoints="1" noAdjustHandles="1" noChangeArrowheads="1" noChangeShapeType="1" noTextEdit="1"/>
              </p:cNvSpPr>
              <p:nvPr/>
            </p:nvSpPr>
            <p:spPr>
              <a:xfrm>
                <a:off x="1433277" y="2613002"/>
                <a:ext cx="683520" cy="46589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7464F63-B2EA-48FC-9D8C-F1F852AA17E4}"/>
                  </a:ext>
                </a:extLst>
              </p:cNvPr>
              <p:cNvSpPr/>
              <p:nvPr/>
            </p:nvSpPr>
            <p:spPr>
              <a:xfrm>
                <a:off x="5159448" y="1375028"/>
                <a:ext cx="3984552" cy="624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E47588"/>
                          </a:solidFill>
                          <a:latin typeface="Cambria Math" panose="02040503050406030204" pitchFamily="18" charset="0"/>
                          <a:ea typeface="Cambria Math" panose="02040503050406030204" pitchFamily="18" charset="0"/>
                        </a:rPr>
                        <m:t>𝜆</m:t>
                      </m:r>
                      <m:r>
                        <a:rPr lang="en-US" sz="1600" i="1">
                          <a:solidFill>
                            <a:srgbClr val="E47588"/>
                          </a:solidFill>
                          <a:latin typeface="Cambria Math" panose="02040503050406030204" pitchFamily="18" charset="0"/>
                        </a:rPr>
                        <m:t>= </m:t>
                      </m:r>
                      <m:f>
                        <m:fPr>
                          <m:ctrlPr>
                            <a:rPr lang="en-US" sz="1600" i="1">
                              <a:solidFill>
                                <a:srgbClr val="E47588"/>
                              </a:solidFill>
                              <a:latin typeface="Cambria Math" panose="02040503050406030204" pitchFamily="18" charset="0"/>
                            </a:rPr>
                          </m:ctrlPr>
                        </m:fPr>
                        <m:num>
                          <m:d>
                            <m:dPr>
                              <m:ctrlPr>
                                <a:rPr lang="en-US" sz="1600" i="1">
                                  <a:solidFill>
                                    <a:srgbClr val="E47588"/>
                                  </a:solidFill>
                                  <a:latin typeface="Cambria Math" panose="02040503050406030204" pitchFamily="18" charset="0"/>
                                </a:rPr>
                              </m:ctrlPr>
                            </m:dPr>
                            <m:e>
                              <m:sSup>
                                <m:sSupPr>
                                  <m:ctrlPr>
                                    <a:rPr lang="en-US" sz="1600" i="1">
                                      <a:solidFill>
                                        <a:srgbClr val="E47588"/>
                                      </a:solidFill>
                                      <a:latin typeface="Cambria Math" panose="02040503050406030204" pitchFamily="18" charset="0"/>
                                    </a:rPr>
                                  </m:ctrlPr>
                                </m:sSupPr>
                                <m:e>
                                  <m:r>
                                    <a:rPr lang="en-US" sz="1600" i="1">
                                      <a:solidFill>
                                        <a:srgbClr val="E47588"/>
                                      </a:solidFill>
                                      <a:latin typeface="Cambria Math" panose="02040503050406030204" pitchFamily="18" charset="0"/>
                                    </a:rPr>
                                    <m:t>6.63 </m:t>
                                  </m:r>
                                  <m:r>
                                    <a:rPr lang="en-US" sz="1600" i="1">
                                      <a:solidFill>
                                        <a:srgbClr val="E47588"/>
                                      </a:solidFill>
                                      <a:latin typeface="Cambria Math" panose="02040503050406030204" pitchFamily="18" charset="0"/>
                                    </a:rPr>
                                    <m:t>𝑥</m:t>
                                  </m:r>
                                  <m:r>
                                    <a:rPr lang="en-US" sz="1600" i="1">
                                      <a:solidFill>
                                        <a:srgbClr val="E47588"/>
                                      </a:solidFill>
                                      <a:latin typeface="Cambria Math" panose="02040503050406030204" pitchFamily="18" charset="0"/>
                                    </a:rPr>
                                    <m:t> 10</m:t>
                                  </m:r>
                                </m:e>
                                <m:sup>
                                  <m:r>
                                    <a:rPr lang="en-US" sz="1600" i="1">
                                      <a:solidFill>
                                        <a:srgbClr val="E47588"/>
                                      </a:solidFill>
                                      <a:latin typeface="Cambria Math" panose="02040503050406030204" pitchFamily="18" charset="0"/>
                                    </a:rPr>
                                    <m:t>−34</m:t>
                                  </m:r>
                                </m:sup>
                              </m:sSup>
                              <m:r>
                                <m:rPr>
                                  <m:sty m:val="p"/>
                                </m:rPr>
                                <a:rPr lang="en-US" sz="1600" i="1">
                                  <a:solidFill>
                                    <a:srgbClr val="E47588"/>
                                  </a:solidFill>
                                  <a:latin typeface="Cambria Math" panose="02040503050406030204" pitchFamily="18" charset="0"/>
                                </a:rPr>
                                <m:t>J</m:t>
                              </m:r>
                              <m:r>
                                <a:rPr lang="en-US" sz="1600" i="1">
                                  <a:solidFill>
                                    <a:srgbClr val="E47588"/>
                                  </a:solidFill>
                                  <a:latin typeface="Cambria Math" panose="02040503050406030204" pitchFamily="18" charset="0"/>
                                  <a:ea typeface="Cambria Math" panose="02040503050406030204" pitchFamily="18" charset="0"/>
                                </a:rPr>
                                <m:t>∙</m:t>
                              </m:r>
                              <m:r>
                                <m:rPr>
                                  <m:sty m:val="p"/>
                                </m:rPr>
                                <a:rPr lang="en-US" sz="1600" i="1">
                                  <a:solidFill>
                                    <a:srgbClr val="E47588"/>
                                  </a:solidFill>
                                  <a:latin typeface="Cambria Math" panose="02040503050406030204" pitchFamily="18" charset="0"/>
                                  <a:ea typeface="Cambria Math" panose="02040503050406030204" pitchFamily="18" charset="0"/>
                                </a:rPr>
                                <m:t>s</m:t>
                              </m:r>
                            </m:e>
                          </m:d>
                          <m:d>
                            <m:dPr>
                              <m:ctrlPr>
                                <a:rPr lang="en-US" sz="1600" i="1">
                                  <a:solidFill>
                                    <a:srgbClr val="E47588"/>
                                  </a:solidFill>
                                  <a:latin typeface="Cambria Math" panose="02040503050406030204" pitchFamily="18" charset="0"/>
                                </a:rPr>
                              </m:ctrlPr>
                            </m:dPr>
                            <m:e>
                              <m:sSup>
                                <m:sSupPr>
                                  <m:ctrlPr>
                                    <a:rPr lang="en-US" sz="1600" i="1">
                                      <a:solidFill>
                                        <a:srgbClr val="E47588"/>
                                      </a:solidFill>
                                      <a:latin typeface="Cambria Math" panose="02040503050406030204" pitchFamily="18" charset="0"/>
                                    </a:rPr>
                                  </m:ctrlPr>
                                </m:sSupPr>
                                <m:e>
                                  <m:r>
                                    <a:rPr lang="en-US" sz="1600" i="1">
                                      <a:solidFill>
                                        <a:srgbClr val="E47588"/>
                                      </a:solidFill>
                                      <a:latin typeface="Cambria Math" panose="02040503050406030204" pitchFamily="18" charset="0"/>
                                    </a:rPr>
                                    <m:t>2.998 </m:t>
                                  </m:r>
                                  <m:r>
                                    <a:rPr lang="en-US" sz="1600" i="1">
                                      <a:solidFill>
                                        <a:srgbClr val="E47588"/>
                                      </a:solidFill>
                                      <a:latin typeface="Cambria Math" panose="02040503050406030204" pitchFamily="18" charset="0"/>
                                    </a:rPr>
                                    <m:t>𝑥</m:t>
                                  </m:r>
                                  <m:r>
                                    <a:rPr lang="en-US" sz="1600" i="1">
                                      <a:solidFill>
                                        <a:srgbClr val="E47588"/>
                                      </a:solidFill>
                                      <a:latin typeface="Cambria Math" panose="02040503050406030204" pitchFamily="18" charset="0"/>
                                    </a:rPr>
                                    <m:t> 10</m:t>
                                  </m:r>
                                </m:e>
                                <m:sup>
                                  <m:r>
                                    <a:rPr lang="en-US" sz="1600" i="1">
                                      <a:solidFill>
                                        <a:srgbClr val="E47588"/>
                                      </a:solidFill>
                                      <a:latin typeface="Cambria Math" panose="02040503050406030204" pitchFamily="18" charset="0"/>
                                    </a:rPr>
                                    <m:t>8</m:t>
                                  </m:r>
                                </m:sup>
                              </m:sSup>
                              <m:r>
                                <a:rPr lang="en-US" sz="1600" i="1">
                                  <a:solidFill>
                                    <a:srgbClr val="E47588"/>
                                  </a:solidFill>
                                  <a:latin typeface="Cambria Math" panose="02040503050406030204" pitchFamily="18" charset="0"/>
                                </a:rPr>
                                <m:t> </m:t>
                              </m:r>
                              <m:sSup>
                                <m:sSupPr>
                                  <m:ctrlPr>
                                    <a:rPr lang="en-US" sz="1600" i="1">
                                      <a:solidFill>
                                        <a:srgbClr val="E47588"/>
                                      </a:solidFill>
                                      <a:latin typeface="Cambria Math" panose="02040503050406030204" pitchFamily="18" charset="0"/>
                                    </a:rPr>
                                  </m:ctrlPr>
                                </m:sSupPr>
                                <m:e>
                                  <m:r>
                                    <m:rPr>
                                      <m:sty m:val="p"/>
                                    </m:rPr>
                                    <a:rPr lang="en-US" sz="1600" i="1">
                                      <a:solidFill>
                                        <a:srgbClr val="E47588"/>
                                      </a:solidFill>
                                      <a:latin typeface="Cambria Math" panose="02040503050406030204" pitchFamily="18" charset="0"/>
                                    </a:rPr>
                                    <m:t>m</m:t>
                                  </m:r>
                                  <m:r>
                                    <a:rPr lang="en-US" sz="1600">
                                      <a:solidFill>
                                        <a:srgbClr val="E47588"/>
                                      </a:solidFill>
                                      <a:latin typeface="Cambria Math" panose="02040503050406030204" pitchFamily="18" charset="0"/>
                                    </a:rPr>
                                    <m:t> </m:t>
                                  </m:r>
                                  <m:r>
                                    <m:rPr>
                                      <m:sty m:val="p"/>
                                    </m:rPr>
                                    <a:rPr lang="en-US" sz="1600" i="1">
                                      <a:solidFill>
                                        <a:srgbClr val="E47588"/>
                                      </a:solidFill>
                                      <a:latin typeface="Cambria Math" panose="02040503050406030204" pitchFamily="18" charset="0"/>
                                    </a:rPr>
                                    <m:t>s</m:t>
                                  </m:r>
                                </m:e>
                                <m:sup>
                                  <m:r>
                                    <a:rPr lang="en-US" sz="1600" i="1">
                                      <a:solidFill>
                                        <a:srgbClr val="E47588"/>
                                      </a:solidFill>
                                      <a:latin typeface="Cambria Math" panose="02040503050406030204" pitchFamily="18" charset="0"/>
                                    </a:rPr>
                                    <m:t>−1</m:t>
                                  </m:r>
                                </m:sup>
                              </m:sSup>
                            </m:e>
                          </m:d>
                        </m:num>
                        <m:den>
                          <m:r>
                            <a:rPr lang="en-US" sz="1600" i="1">
                              <a:solidFill>
                                <a:srgbClr val="E47588"/>
                              </a:solidFill>
                              <a:latin typeface="Cambria Math" panose="02040503050406030204" pitchFamily="18" charset="0"/>
                            </a:rPr>
                            <m:t>4.086 </m:t>
                          </m:r>
                          <m:r>
                            <a:rPr lang="en-US" sz="1600" i="1">
                              <a:solidFill>
                                <a:srgbClr val="E47588"/>
                              </a:solidFill>
                              <a:latin typeface="Cambria Math" panose="02040503050406030204" pitchFamily="18" charset="0"/>
                            </a:rPr>
                            <m:t>𝑥</m:t>
                          </m:r>
                          <m:r>
                            <a:rPr lang="en-US" sz="1600" i="1">
                              <a:solidFill>
                                <a:srgbClr val="E47588"/>
                              </a:solidFill>
                              <a:latin typeface="Cambria Math" panose="02040503050406030204" pitchFamily="18" charset="0"/>
                            </a:rPr>
                            <m:t> </m:t>
                          </m:r>
                          <m:sSup>
                            <m:sSupPr>
                              <m:ctrlPr>
                                <a:rPr lang="en-US" sz="1600" i="1">
                                  <a:solidFill>
                                    <a:srgbClr val="E47588"/>
                                  </a:solidFill>
                                  <a:latin typeface="Cambria Math" panose="02040503050406030204" pitchFamily="18" charset="0"/>
                                </a:rPr>
                              </m:ctrlPr>
                            </m:sSupPr>
                            <m:e>
                              <m:r>
                                <a:rPr lang="en-US" sz="1600" i="1">
                                  <a:solidFill>
                                    <a:srgbClr val="E47588"/>
                                  </a:solidFill>
                                  <a:latin typeface="Cambria Math" panose="02040503050406030204" pitchFamily="18" charset="0"/>
                                </a:rPr>
                                <m:t>10</m:t>
                              </m:r>
                            </m:e>
                            <m:sup>
                              <m:r>
                                <a:rPr lang="en-US" sz="1600" i="1">
                                  <a:solidFill>
                                    <a:srgbClr val="E47588"/>
                                  </a:solidFill>
                                  <a:latin typeface="Cambria Math" panose="02040503050406030204" pitchFamily="18" charset="0"/>
                                </a:rPr>
                                <m:t>−19</m:t>
                              </m:r>
                            </m:sup>
                          </m:sSup>
                          <m:r>
                            <a:rPr lang="en-US" sz="1600" i="1">
                              <a:solidFill>
                                <a:srgbClr val="E47588"/>
                              </a:solidFill>
                              <a:latin typeface="Cambria Math" panose="02040503050406030204" pitchFamily="18" charset="0"/>
                            </a:rPr>
                            <m:t> </m:t>
                          </m:r>
                          <m:r>
                            <m:rPr>
                              <m:sty m:val="p"/>
                            </m:rPr>
                            <a:rPr lang="en-US" sz="1600">
                              <a:solidFill>
                                <a:srgbClr val="E47588"/>
                              </a:solidFill>
                              <a:latin typeface="Cambria Math" panose="02040503050406030204" pitchFamily="18" charset="0"/>
                            </a:rPr>
                            <m:t>J</m:t>
                          </m:r>
                        </m:den>
                      </m:f>
                    </m:oMath>
                  </m:oMathPara>
                </a14:m>
                <a:endParaRPr lang="en-US" sz="1600" dirty="0">
                  <a:solidFill>
                    <a:srgbClr val="E47588"/>
                  </a:solidFill>
                </a:endParaRPr>
              </a:p>
            </p:txBody>
          </p:sp>
        </mc:Choice>
        <mc:Fallback xmlns="">
          <p:sp>
            <p:nvSpPr>
              <p:cNvPr id="17" name="Rectangle 16">
                <a:extLst>
                  <a:ext uri="{FF2B5EF4-FFF2-40B4-BE49-F238E27FC236}">
                    <a16:creationId xmlns:a16="http://schemas.microsoft.com/office/drawing/2014/main" id="{B7464F63-B2EA-48FC-9D8C-F1F852AA17E4}"/>
                  </a:ext>
                </a:extLst>
              </p:cNvPr>
              <p:cNvSpPr>
                <a:spLocks noRot="1" noChangeAspect="1" noMove="1" noResize="1" noEditPoints="1" noAdjustHandles="1" noChangeArrowheads="1" noChangeShapeType="1" noTextEdit="1"/>
              </p:cNvSpPr>
              <p:nvPr/>
            </p:nvSpPr>
            <p:spPr>
              <a:xfrm>
                <a:off x="5159448" y="1375028"/>
                <a:ext cx="3984552" cy="62408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BC3D41D6-1042-4683-94D1-1F95D2172BD4}"/>
                  </a:ext>
                </a:extLst>
              </p:cNvPr>
              <p:cNvSpPr/>
              <p:nvPr/>
            </p:nvSpPr>
            <p:spPr>
              <a:xfrm>
                <a:off x="5159448" y="2033734"/>
                <a:ext cx="195842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solidFill>
                            <a:srgbClr val="E47588"/>
                          </a:solidFill>
                          <a:latin typeface="Cambria Math" panose="02040503050406030204" pitchFamily="18" charset="0"/>
                          <a:ea typeface="Cambria Math" panose="02040503050406030204" pitchFamily="18" charset="0"/>
                        </a:rPr>
                        <m:t>𝜆</m:t>
                      </m:r>
                      <m:r>
                        <a:rPr lang="en-US" sz="1600" i="1">
                          <a:solidFill>
                            <a:srgbClr val="E47588"/>
                          </a:solidFill>
                          <a:latin typeface="Cambria Math" panose="02040503050406030204" pitchFamily="18" charset="0"/>
                        </a:rPr>
                        <m:t>=</m:t>
                      </m:r>
                      <m:r>
                        <a:rPr lang="en-US" sz="1600" b="0" i="1" smtClean="0">
                          <a:solidFill>
                            <a:srgbClr val="E47588"/>
                          </a:solidFill>
                          <a:latin typeface="Cambria Math" panose="02040503050406030204" pitchFamily="18" charset="0"/>
                        </a:rPr>
                        <m:t>4.862 </m:t>
                      </m:r>
                      <m:r>
                        <a:rPr lang="en-US" sz="1600" b="0" i="1" smtClean="0">
                          <a:solidFill>
                            <a:srgbClr val="E47588"/>
                          </a:solidFill>
                          <a:latin typeface="Cambria Math" panose="02040503050406030204" pitchFamily="18" charset="0"/>
                        </a:rPr>
                        <m:t>𝑥</m:t>
                      </m:r>
                      <m:r>
                        <a:rPr lang="en-US" sz="1600" b="0" i="1" smtClean="0">
                          <a:solidFill>
                            <a:srgbClr val="E47588"/>
                          </a:solidFill>
                          <a:latin typeface="Cambria Math" panose="02040503050406030204" pitchFamily="18" charset="0"/>
                        </a:rPr>
                        <m:t> </m:t>
                      </m:r>
                      <m:sSup>
                        <m:sSupPr>
                          <m:ctrlPr>
                            <a:rPr lang="en-US" sz="1600" b="0" i="1" smtClean="0">
                              <a:solidFill>
                                <a:srgbClr val="E47588"/>
                              </a:solidFill>
                              <a:latin typeface="Cambria Math" panose="02040503050406030204" pitchFamily="18" charset="0"/>
                            </a:rPr>
                          </m:ctrlPr>
                        </m:sSupPr>
                        <m:e>
                          <m:r>
                            <a:rPr lang="en-US" sz="1600" b="0" i="1" smtClean="0">
                              <a:solidFill>
                                <a:srgbClr val="E47588"/>
                              </a:solidFill>
                              <a:latin typeface="Cambria Math" panose="02040503050406030204" pitchFamily="18" charset="0"/>
                            </a:rPr>
                            <m:t>10</m:t>
                          </m:r>
                        </m:e>
                        <m:sup>
                          <m:r>
                            <a:rPr lang="en-US" sz="1600" b="0" i="1" smtClean="0">
                              <a:solidFill>
                                <a:srgbClr val="E47588"/>
                              </a:solidFill>
                              <a:latin typeface="Cambria Math" panose="02040503050406030204" pitchFamily="18" charset="0"/>
                            </a:rPr>
                            <m:t>−7</m:t>
                          </m:r>
                        </m:sup>
                      </m:sSup>
                      <m:r>
                        <a:rPr lang="en-US" sz="1600" b="0" i="1" smtClean="0">
                          <a:solidFill>
                            <a:srgbClr val="E47588"/>
                          </a:solidFill>
                          <a:latin typeface="Cambria Math" panose="02040503050406030204" pitchFamily="18" charset="0"/>
                        </a:rPr>
                        <m:t> </m:t>
                      </m:r>
                      <m:r>
                        <m:rPr>
                          <m:sty m:val="p"/>
                        </m:rPr>
                        <a:rPr lang="en-US" sz="1600" b="0" i="0" smtClean="0">
                          <a:solidFill>
                            <a:srgbClr val="E47588"/>
                          </a:solidFill>
                          <a:latin typeface="Cambria Math" panose="02040503050406030204" pitchFamily="18" charset="0"/>
                        </a:rPr>
                        <m:t>m</m:t>
                      </m:r>
                    </m:oMath>
                  </m:oMathPara>
                </a14:m>
                <a:endParaRPr lang="en-US" sz="1600" dirty="0">
                  <a:solidFill>
                    <a:srgbClr val="E47588"/>
                  </a:solidFill>
                </a:endParaRPr>
              </a:p>
            </p:txBody>
          </p:sp>
        </mc:Choice>
        <mc:Fallback xmlns="">
          <p:sp>
            <p:nvSpPr>
              <p:cNvPr id="18" name="Rectangle 17">
                <a:extLst>
                  <a:ext uri="{FF2B5EF4-FFF2-40B4-BE49-F238E27FC236}">
                    <a16:creationId xmlns:a16="http://schemas.microsoft.com/office/drawing/2014/main" id="{BC3D41D6-1042-4683-94D1-1F95D2172BD4}"/>
                  </a:ext>
                </a:extLst>
              </p:cNvPr>
              <p:cNvSpPr>
                <a:spLocks noRot="1" noChangeAspect="1" noMove="1" noResize="1" noEditPoints="1" noAdjustHandles="1" noChangeArrowheads="1" noChangeShapeType="1" noTextEdit="1"/>
              </p:cNvSpPr>
              <p:nvPr/>
            </p:nvSpPr>
            <p:spPr>
              <a:xfrm>
                <a:off x="5159448" y="2033734"/>
                <a:ext cx="1958421" cy="3385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0444FF7-241E-4B36-873F-E16257AB8168}"/>
                  </a:ext>
                </a:extLst>
              </p:cNvPr>
              <p:cNvSpPr txBox="1"/>
              <p:nvPr/>
            </p:nvSpPr>
            <p:spPr>
              <a:xfrm>
                <a:off x="4618829" y="2463087"/>
                <a:ext cx="4115870" cy="5568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600" i="1" smtClean="0">
                              <a:solidFill>
                                <a:srgbClr val="E47588"/>
                              </a:solidFill>
                              <a:latin typeface="Cambria Math" panose="02040503050406030204" pitchFamily="18" charset="0"/>
                            </a:rPr>
                          </m:ctrlPr>
                        </m:dPr>
                        <m:e>
                          <m:f>
                            <m:fPr>
                              <m:ctrlPr>
                                <a:rPr lang="en-US" sz="1600" i="1" smtClean="0">
                                  <a:solidFill>
                                    <a:srgbClr val="E47588"/>
                                  </a:solidFill>
                                  <a:latin typeface="Cambria Math" panose="02040503050406030204" pitchFamily="18" charset="0"/>
                                </a:rPr>
                              </m:ctrlPr>
                            </m:fPr>
                            <m:num>
                              <m:r>
                                <a:rPr lang="en-US" sz="1600" i="1">
                                  <a:solidFill>
                                    <a:srgbClr val="E47588"/>
                                  </a:solidFill>
                                  <a:latin typeface="Cambria Math" panose="02040503050406030204" pitchFamily="18" charset="0"/>
                                </a:rPr>
                                <m:t>4.862 </m:t>
                              </m:r>
                              <m:r>
                                <a:rPr lang="en-US" sz="1600" i="1">
                                  <a:solidFill>
                                    <a:srgbClr val="E47588"/>
                                  </a:solidFill>
                                  <a:latin typeface="Cambria Math" panose="02040503050406030204" pitchFamily="18" charset="0"/>
                                </a:rPr>
                                <m:t>𝑥</m:t>
                              </m:r>
                              <m:r>
                                <a:rPr lang="en-US" sz="1600" i="1">
                                  <a:solidFill>
                                    <a:srgbClr val="E47588"/>
                                  </a:solidFill>
                                  <a:latin typeface="Cambria Math" panose="02040503050406030204" pitchFamily="18" charset="0"/>
                                </a:rPr>
                                <m:t> </m:t>
                              </m:r>
                              <m:sSup>
                                <m:sSupPr>
                                  <m:ctrlPr>
                                    <a:rPr lang="en-US" sz="1600" i="1">
                                      <a:solidFill>
                                        <a:srgbClr val="E47588"/>
                                      </a:solidFill>
                                      <a:latin typeface="Cambria Math" panose="02040503050406030204" pitchFamily="18" charset="0"/>
                                    </a:rPr>
                                  </m:ctrlPr>
                                </m:sSupPr>
                                <m:e>
                                  <m:r>
                                    <a:rPr lang="en-US" sz="1600" i="1">
                                      <a:solidFill>
                                        <a:srgbClr val="E47588"/>
                                      </a:solidFill>
                                      <a:latin typeface="Cambria Math" panose="02040503050406030204" pitchFamily="18" charset="0"/>
                                    </a:rPr>
                                    <m:t>10</m:t>
                                  </m:r>
                                </m:e>
                                <m:sup>
                                  <m:r>
                                    <a:rPr lang="en-US" sz="1600" i="1">
                                      <a:solidFill>
                                        <a:srgbClr val="E47588"/>
                                      </a:solidFill>
                                      <a:latin typeface="Cambria Math" panose="02040503050406030204" pitchFamily="18" charset="0"/>
                                    </a:rPr>
                                    <m:t>−7</m:t>
                                  </m:r>
                                </m:sup>
                              </m:sSup>
                              <m:r>
                                <a:rPr lang="en-US" sz="1600" i="1">
                                  <a:solidFill>
                                    <a:srgbClr val="E47588"/>
                                  </a:solidFill>
                                  <a:latin typeface="Cambria Math" panose="02040503050406030204" pitchFamily="18" charset="0"/>
                                </a:rPr>
                                <m:t> </m:t>
                              </m:r>
                              <m:r>
                                <m:rPr>
                                  <m:sty m:val="p"/>
                                </m:rPr>
                                <a:rPr lang="en-US" sz="1600">
                                  <a:solidFill>
                                    <a:srgbClr val="E47588"/>
                                  </a:solidFill>
                                  <a:latin typeface="Cambria Math" panose="02040503050406030204" pitchFamily="18" charset="0"/>
                                </a:rPr>
                                <m:t>m</m:t>
                              </m:r>
                            </m:num>
                            <m:den/>
                          </m:f>
                        </m:e>
                      </m:d>
                      <m:d>
                        <m:dPr>
                          <m:ctrlPr>
                            <a:rPr lang="en-US" sz="1600" i="1" smtClean="0">
                              <a:solidFill>
                                <a:srgbClr val="E47588"/>
                              </a:solidFill>
                              <a:latin typeface="Cambria Math" panose="02040503050406030204" pitchFamily="18" charset="0"/>
                            </a:rPr>
                          </m:ctrlPr>
                        </m:dPr>
                        <m:e>
                          <m:f>
                            <m:fPr>
                              <m:ctrlPr>
                                <a:rPr lang="en-US" sz="1600" i="1" smtClean="0">
                                  <a:solidFill>
                                    <a:srgbClr val="E47588"/>
                                  </a:solidFill>
                                  <a:latin typeface="Cambria Math" panose="02040503050406030204" pitchFamily="18" charset="0"/>
                                </a:rPr>
                              </m:ctrlPr>
                            </m:fPr>
                            <m:num>
                              <m:r>
                                <a:rPr lang="en-US" sz="1600" b="0" i="1" smtClean="0">
                                  <a:solidFill>
                                    <a:srgbClr val="E47588"/>
                                  </a:solidFill>
                                  <a:latin typeface="Cambria Math" panose="02040503050406030204" pitchFamily="18" charset="0"/>
                                </a:rPr>
                                <m:t>1 </m:t>
                              </m:r>
                              <m:r>
                                <m:rPr>
                                  <m:sty m:val="p"/>
                                </m:rPr>
                                <a:rPr lang="en-US" sz="1600" b="0" i="0" smtClean="0">
                                  <a:solidFill>
                                    <a:srgbClr val="E47588"/>
                                  </a:solidFill>
                                  <a:latin typeface="Cambria Math" panose="02040503050406030204" pitchFamily="18" charset="0"/>
                                </a:rPr>
                                <m:t>nm</m:t>
                              </m:r>
                            </m:num>
                            <m:den>
                              <m:r>
                                <a:rPr lang="en-US" sz="1600" i="1">
                                  <a:solidFill>
                                    <a:srgbClr val="E47588"/>
                                  </a:solidFill>
                                  <a:latin typeface="Cambria Math" panose="02040503050406030204" pitchFamily="18" charset="0"/>
                                </a:rPr>
                                <m:t>1.</m:t>
                              </m:r>
                              <m:r>
                                <a:rPr lang="en-US" sz="1600" b="0" i="1" smtClean="0">
                                  <a:solidFill>
                                    <a:srgbClr val="E47588"/>
                                  </a:solidFill>
                                  <a:latin typeface="Cambria Math" panose="02040503050406030204" pitchFamily="18" charset="0"/>
                                </a:rPr>
                                <m:t>0</m:t>
                              </m:r>
                              <m:r>
                                <a:rPr lang="en-US" sz="1600" i="1">
                                  <a:solidFill>
                                    <a:srgbClr val="E47588"/>
                                  </a:solidFill>
                                  <a:latin typeface="Cambria Math" panose="02040503050406030204" pitchFamily="18" charset="0"/>
                                </a:rPr>
                                <m:t> </m:t>
                              </m:r>
                              <m:r>
                                <a:rPr lang="en-US" sz="1600" i="1">
                                  <a:solidFill>
                                    <a:srgbClr val="E47588"/>
                                  </a:solidFill>
                                  <a:latin typeface="Cambria Math" panose="02040503050406030204" pitchFamily="18" charset="0"/>
                                </a:rPr>
                                <m:t>𝑥</m:t>
                              </m:r>
                              <m:r>
                                <a:rPr lang="en-US" sz="1600" i="1">
                                  <a:solidFill>
                                    <a:srgbClr val="E47588"/>
                                  </a:solidFill>
                                  <a:latin typeface="Cambria Math" panose="02040503050406030204" pitchFamily="18" charset="0"/>
                                </a:rPr>
                                <m:t> </m:t>
                              </m:r>
                              <m:sSup>
                                <m:sSupPr>
                                  <m:ctrlPr>
                                    <a:rPr lang="en-US" sz="1600" i="1">
                                      <a:solidFill>
                                        <a:srgbClr val="E47588"/>
                                      </a:solidFill>
                                      <a:latin typeface="Cambria Math" panose="02040503050406030204" pitchFamily="18" charset="0"/>
                                    </a:rPr>
                                  </m:ctrlPr>
                                </m:sSupPr>
                                <m:e>
                                  <m:r>
                                    <a:rPr lang="en-US" sz="1600" i="1">
                                      <a:solidFill>
                                        <a:srgbClr val="E47588"/>
                                      </a:solidFill>
                                      <a:latin typeface="Cambria Math" panose="02040503050406030204" pitchFamily="18" charset="0"/>
                                    </a:rPr>
                                    <m:t>10</m:t>
                                  </m:r>
                                </m:e>
                                <m:sup>
                                  <m:r>
                                    <a:rPr lang="en-US" sz="1600" i="1">
                                      <a:solidFill>
                                        <a:srgbClr val="E47588"/>
                                      </a:solidFill>
                                      <a:latin typeface="Cambria Math" panose="02040503050406030204" pitchFamily="18" charset="0"/>
                                    </a:rPr>
                                    <m:t>−</m:t>
                                  </m:r>
                                  <m:r>
                                    <a:rPr lang="en-US" sz="1600" b="0" i="1" smtClean="0">
                                      <a:solidFill>
                                        <a:srgbClr val="E47588"/>
                                      </a:solidFill>
                                      <a:latin typeface="Cambria Math" panose="02040503050406030204" pitchFamily="18" charset="0"/>
                                    </a:rPr>
                                    <m:t>9</m:t>
                                  </m:r>
                                </m:sup>
                              </m:sSup>
                              <m:r>
                                <a:rPr lang="en-US" sz="1600" i="1">
                                  <a:solidFill>
                                    <a:srgbClr val="E47588"/>
                                  </a:solidFill>
                                  <a:latin typeface="Cambria Math" panose="02040503050406030204" pitchFamily="18" charset="0"/>
                                </a:rPr>
                                <m:t> </m:t>
                              </m:r>
                              <m:r>
                                <m:rPr>
                                  <m:sty m:val="p"/>
                                </m:rPr>
                                <a:rPr lang="en-US" sz="1600">
                                  <a:solidFill>
                                    <a:srgbClr val="E47588"/>
                                  </a:solidFill>
                                  <a:latin typeface="Cambria Math" panose="02040503050406030204" pitchFamily="18" charset="0"/>
                                </a:rPr>
                                <m:t>m</m:t>
                              </m:r>
                            </m:den>
                          </m:f>
                        </m:e>
                      </m:d>
                      <m:r>
                        <a:rPr lang="en-US" sz="1600" b="0" i="1" smtClean="0">
                          <a:solidFill>
                            <a:srgbClr val="E47588"/>
                          </a:solidFill>
                          <a:latin typeface="Cambria Math" panose="02040503050406030204" pitchFamily="18" charset="0"/>
                        </a:rPr>
                        <m:t>=486.2 </m:t>
                      </m:r>
                      <m:r>
                        <m:rPr>
                          <m:sty m:val="p"/>
                        </m:rPr>
                        <a:rPr lang="en-US" sz="1600" b="0" i="0" smtClean="0">
                          <a:solidFill>
                            <a:srgbClr val="E47588"/>
                          </a:solidFill>
                          <a:latin typeface="Cambria Math" panose="02040503050406030204" pitchFamily="18" charset="0"/>
                        </a:rPr>
                        <m:t>nm</m:t>
                      </m:r>
                    </m:oMath>
                  </m:oMathPara>
                </a14:m>
                <a:endParaRPr lang="en-US" sz="1600" dirty="0">
                  <a:solidFill>
                    <a:srgbClr val="E47588"/>
                  </a:solidFill>
                </a:endParaRPr>
              </a:p>
            </p:txBody>
          </p:sp>
        </mc:Choice>
        <mc:Fallback xmlns="">
          <p:sp>
            <p:nvSpPr>
              <p:cNvPr id="19" name="TextBox 18">
                <a:extLst>
                  <a:ext uri="{FF2B5EF4-FFF2-40B4-BE49-F238E27FC236}">
                    <a16:creationId xmlns:a16="http://schemas.microsoft.com/office/drawing/2014/main" id="{A0444FF7-241E-4B36-873F-E16257AB8168}"/>
                  </a:ext>
                </a:extLst>
              </p:cNvPr>
              <p:cNvSpPr txBox="1">
                <a:spLocks noRot="1" noChangeAspect="1" noMove="1" noResize="1" noEditPoints="1" noAdjustHandles="1" noChangeArrowheads="1" noChangeShapeType="1" noTextEdit="1"/>
              </p:cNvSpPr>
              <p:nvPr/>
            </p:nvSpPr>
            <p:spPr>
              <a:xfrm>
                <a:off x="4618829" y="2463087"/>
                <a:ext cx="4115870" cy="55681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44D0E98-BF93-4739-BDA2-B0D36A4F5913}"/>
                  </a:ext>
                </a:extLst>
              </p:cNvPr>
              <p:cNvSpPr txBox="1"/>
              <p:nvPr/>
            </p:nvSpPr>
            <p:spPr>
              <a:xfrm>
                <a:off x="30328" y="3751978"/>
                <a:ext cx="4505016"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E47588"/>
                          </a:solidFill>
                          <a:latin typeface="Cambria Math" panose="02040503050406030204" pitchFamily="18" charset="0"/>
                          <a:ea typeface="Cambria Math" panose="02040503050406030204" pitchFamily="18" charset="0"/>
                        </a:rPr>
                        <m:t>∆</m:t>
                      </m:r>
                      <m:r>
                        <a:rPr lang="en-US" sz="1600" b="0" i="1" smtClean="0">
                          <a:solidFill>
                            <a:srgbClr val="E47588"/>
                          </a:solidFill>
                          <a:latin typeface="Cambria Math" panose="02040503050406030204" pitchFamily="18" charset="0"/>
                          <a:ea typeface="Cambria Math" panose="02040503050406030204" pitchFamily="18" charset="0"/>
                        </a:rPr>
                        <m:t>𝐸</m:t>
                      </m:r>
                      <m:r>
                        <a:rPr lang="en-US" sz="1600" b="0" i="1" smtClean="0">
                          <a:solidFill>
                            <a:srgbClr val="E47588"/>
                          </a:solidFill>
                          <a:latin typeface="Cambria Math" panose="02040503050406030204" pitchFamily="18" charset="0"/>
                        </a:rPr>
                        <m:t>= </m:t>
                      </m:r>
                      <m:sSup>
                        <m:sSupPr>
                          <m:ctrlPr>
                            <a:rPr lang="en-US" sz="1600" b="0" i="1" smtClean="0">
                              <a:solidFill>
                                <a:srgbClr val="E47588"/>
                              </a:solidFill>
                              <a:latin typeface="Cambria Math" panose="02040503050406030204" pitchFamily="18" charset="0"/>
                            </a:rPr>
                          </m:ctrlPr>
                        </m:sSupPr>
                        <m:e>
                          <m:r>
                            <a:rPr lang="en-US" sz="1600" b="0" i="1" smtClean="0">
                              <a:solidFill>
                                <a:srgbClr val="E47588"/>
                              </a:solidFill>
                              <a:latin typeface="Cambria Math" panose="02040503050406030204" pitchFamily="18" charset="0"/>
                            </a:rPr>
                            <m:t>−2.18 </m:t>
                          </m:r>
                          <m:r>
                            <a:rPr lang="en-US" sz="1600" b="0" i="1" smtClean="0">
                              <a:solidFill>
                                <a:srgbClr val="E47588"/>
                              </a:solidFill>
                              <a:latin typeface="Cambria Math" panose="02040503050406030204" pitchFamily="18" charset="0"/>
                            </a:rPr>
                            <m:t>𝑥</m:t>
                          </m:r>
                          <m:r>
                            <a:rPr lang="en-US" sz="1600" b="0" i="1" smtClean="0">
                              <a:solidFill>
                                <a:srgbClr val="E47588"/>
                              </a:solidFill>
                              <a:latin typeface="Cambria Math" panose="02040503050406030204" pitchFamily="18" charset="0"/>
                            </a:rPr>
                            <m:t> 10</m:t>
                          </m:r>
                        </m:e>
                        <m:sup>
                          <m:r>
                            <a:rPr lang="en-US" sz="1600" b="0" i="1" smtClean="0">
                              <a:solidFill>
                                <a:srgbClr val="E47588"/>
                              </a:solidFill>
                              <a:latin typeface="Cambria Math" panose="02040503050406030204" pitchFamily="18" charset="0"/>
                            </a:rPr>
                            <m:t>−18</m:t>
                          </m:r>
                        </m:sup>
                      </m:sSup>
                      <m:r>
                        <m:rPr>
                          <m:sty m:val="p"/>
                        </m:rPr>
                        <a:rPr lang="en-US" sz="1600" b="0" i="0" smtClean="0">
                          <a:solidFill>
                            <a:srgbClr val="E47588"/>
                          </a:solidFill>
                          <a:latin typeface="Cambria Math" panose="02040503050406030204" pitchFamily="18" charset="0"/>
                        </a:rPr>
                        <m:t>J</m:t>
                      </m:r>
                      <m:d>
                        <m:dPr>
                          <m:ctrlPr>
                            <a:rPr lang="en-US" sz="1600" b="0" i="1" smtClean="0">
                              <a:solidFill>
                                <a:srgbClr val="E47588"/>
                              </a:solidFill>
                              <a:latin typeface="Cambria Math" panose="02040503050406030204" pitchFamily="18" charset="0"/>
                            </a:rPr>
                          </m:ctrlPr>
                        </m:dPr>
                        <m:e>
                          <m:f>
                            <m:fPr>
                              <m:ctrlPr>
                                <a:rPr lang="en-US" sz="1600" b="0" i="1" smtClean="0">
                                  <a:solidFill>
                                    <a:srgbClr val="E47588"/>
                                  </a:solidFill>
                                  <a:latin typeface="Cambria Math" panose="02040503050406030204" pitchFamily="18" charset="0"/>
                                </a:rPr>
                              </m:ctrlPr>
                            </m:fPr>
                            <m:num>
                              <m:r>
                                <a:rPr lang="en-US" sz="1600" b="0" i="1" smtClean="0">
                                  <a:solidFill>
                                    <a:srgbClr val="E47588"/>
                                  </a:solidFill>
                                  <a:latin typeface="Cambria Math" panose="02040503050406030204" pitchFamily="18" charset="0"/>
                                </a:rPr>
                                <m:t>1</m:t>
                              </m:r>
                            </m:num>
                            <m:den>
                              <m:sSup>
                                <m:sSupPr>
                                  <m:ctrlPr>
                                    <a:rPr lang="en-US" sz="1600" b="0" i="1" smtClean="0">
                                      <a:solidFill>
                                        <a:srgbClr val="E47588"/>
                                      </a:solidFill>
                                      <a:latin typeface="Cambria Math" panose="02040503050406030204" pitchFamily="18" charset="0"/>
                                    </a:rPr>
                                  </m:ctrlPr>
                                </m:sSupPr>
                                <m:e>
                                  <m:r>
                                    <a:rPr lang="en-US" sz="1600" b="0" i="1" smtClean="0">
                                      <a:solidFill>
                                        <a:srgbClr val="E47588"/>
                                      </a:solidFill>
                                      <a:latin typeface="Cambria Math" panose="02040503050406030204" pitchFamily="18" charset="0"/>
                                    </a:rPr>
                                    <m:t>2</m:t>
                                  </m:r>
                                </m:e>
                                <m:sup>
                                  <m:r>
                                    <a:rPr lang="en-US" sz="1600" b="0" i="1" smtClean="0">
                                      <a:solidFill>
                                        <a:srgbClr val="E47588"/>
                                      </a:solidFill>
                                      <a:latin typeface="Cambria Math" panose="02040503050406030204" pitchFamily="18" charset="0"/>
                                    </a:rPr>
                                    <m:t>2</m:t>
                                  </m:r>
                                </m:sup>
                              </m:sSup>
                            </m:den>
                          </m:f>
                          <m:r>
                            <a:rPr lang="en-US" sz="1600" b="0" i="1" smtClean="0">
                              <a:solidFill>
                                <a:srgbClr val="E47588"/>
                              </a:solidFill>
                              <a:latin typeface="Cambria Math" panose="02040503050406030204" pitchFamily="18" charset="0"/>
                            </a:rPr>
                            <m:t>−</m:t>
                          </m:r>
                          <m:f>
                            <m:fPr>
                              <m:ctrlPr>
                                <a:rPr lang="en-US" sz="1600" b="0" i="1" smtClean="0">
                                  <a:solidFill>
                                    <a:srgbClr val="E47588"/>
                                  </a:solidFill>
                                  <a:latin typeface="Cambria Math" panose="02040503050406030204" pitchFamily="18" charset="0"/>
                                </a:rPr>
                              </m:ctrlPr>
                            </m:fPr>
                            <m:num>
                              <m:r>
                                <a:rPr lang="en-US" sz="1600" b="0" i="1" smtClean="0">
                                  <a:solidFill>
                                    <a:srgbClr val="E47588"/>
                                  </a:solidFill>
                                  <a:latin typeface="Cambria Math" panose="02040503050406030204" pitchFamily="18" charset="0"/>
                                </a:rPr>
                                <m:t>1</m:t>
                              </m:r>
                            </m:num>
                            <m:den>
                              <m:sSup>
                                <m:sSupPr>
                                  <m:ctrlPr>
                                    <a:rPr lang="en-US" sz="1600" b="0" i="1" smtClean="0">
                                      <a:solidFill>
                                        <a:srgbClr val="E47588"/>
                                      </a:solidFill>
                                      <a:latin typeface="Cambria Math" panose="02040503050406030204" pitchFamily="18" charset="0"/>
                                    </a:rPr>
                                  </m:ctrlPr>
                                </m:sSupPr>
                                <m:e>
                                  <m:r>
                                    <a:rPr lang="en-US" sz="1600" b="0" i="1" smtClean="0">
                                      <a:solidFill>
                                        <a:srgbClr val="E47588"/>
                                      </a:solidFill>
                                      <a:latin typeface="Cambria Math" panose="02040503050406030204" pitchFamily="18" charset="0"/>
                                    </a:rPr>
                                    <m:t>6</m:t>
                                  </m:r>
                                </m:e>
                                <m:sup>
                                  <m:r>
                                    <a:rPr lang="en-US" sz="1600" b="0" i="1" smtClean="0">
                                      <a:solidFill>
                                        <a:srgbClr val="E47588"/>
                                      </a:solidFill>
                                      <a:latin typeface="Cambria Math" panose="02040503050406030204" pitchFamily="18" charset="0"/>
                                    </a:rPr>
                                    <m:t>2</m:t>
                                  </m:r>
                                </m:sup>
                              </m:sSup>
                            </m:den>
                          </m:f>
                        </m:e>
                      </m:d>
                      <m:r>
                        <a:rPr lang="en-US" sz="1600" b="0" i="1" smtClean="0">
                          <a:solidFill>
                            <a:srgbClr val="E47588"/>
                          </a:solidFill>
                          <a:latin typeface="Cambria Math" panose="02040503050406030204" pitchFamily="18" charset="0"/>
                        </a:rPr>
                        <m:t>=−4.84 </m:t>
                      </m:r>
                      <m:r>
                        <a:rPr lang="en-US" sz="1600" b="0" i="1" smtClean="0">
                          <a:solidFill>
                            <a:srgbClr val="E47588"/>
                          </a:solidFill>
                          <a:latin typeface="Cambria Math" panose="02040503050406030204" pitchFamily="18" charset="0"/>
                        </a:rPr>
                        <m:t>𝑥</m:t>
                      </m:r>
                      <m:r>
                        <a:rPr lang="en-US" sz="1600" b="0" i="1" smtClean="0">
                          <a:solidFill>
                            <a:srgbClr val="E47588"/>
                          </a:solidFill>
                          <a:latin typeface="Cambria Math" panose="02040503050406030204" pitchFamily="18" charset="0"/>
                        </a:rPr>
                        <m:t> </m:t>
                      </m:r>
                      <m:sSup>
                        <m:sSupPr>
                          <m:ctrlPr>
                            <a:rPr lang="en-US" sz="1600" b="0" i="1" smtClean="0">
                              <a:solidFill>
                                <a:srgbClr val="E47588"/>
                              </a:solidFill>
                              <a:latin typeface="Cambria Math" panose="02040503050406030204" pitchFamily="18" charset="0"/>
                            </a:rPr>
                          </m:ctrlPr>
                        </m:sSupPr>
                        <m:e>
                          <m:r>
                            <a:rPr lang="en-US" sz="1600" b="0" i="1" smtClean="0">
                              <a:solidFill>
                                <a:srgbClr val="E47588"/>
                              </a:solidFill>
                              <a:latin typeface="Cambria Math" panose="02040503050406030204" pitchFamily="18" charset="0"/>
                            </a:rPr>
                            <m:t>10</m:t>
                          </m:r>
                        </m:e>
                        <m:sup>
                          <m:r>
                            <a:rPr lang="en-US" sz="1600" b="0" i="1" smtClean="0">
                              <a:solidFill>
                                <a:srgbClr val="E47588"/>
                              </a:solidFill>
                              <a:latin typeface="Cambria Math" panose="02040503050406030204" pitchFamily="18" charset="0"/>
                            </a:rPr>
                            <m:t>−19</m:t>
                          </m:r>
                        </m:sup>
                      </m:sSup>
                      <m:r>
                        <a:rPr lang="en-US" sz="1600" b="0" i="1" smtClean="0">
                          <a:solidFill>
                            <a:srgbClr val="E47588"/>
                          </a:solidFill>
                          <a:latin typeface="Cambria Math" panose="02040503050406030204" pitchFamily="18" charset="0"/>
                        </a:rPr>
                        <m:t> </m:t>
                      </m:r>
                      <m:r>
                        <m:rPr>
                          <m:sty m:val="p"/>
                        </m:rPr>
                        <a:rPr lang="en-US" sz="1600" b="0" i="0" smtClean="0">
                          <a:solidFill>
                            <a:srgbClr val="E47588"/>
                          </a:solidFill>
                          <a:latin typeface="Cambria Math" panose="02040503050406030204" pitchFamily="18" charset="0"/>
                        </a:rPr>
                        <m:t>J</m:t>
                      </m:r>
                    </m:oMath>
                  </m:oMathPara>
                </a14:m>
                <a:endParaRPr lang="en-US" sz="1600" dirty="0">
                  <a:solidFill>
                    <a:srgbClr val="E47588"/>
                  </a:solidFill>
                </a:endParaRPr>
              </a:p>
            </p:txBody>
          </p:sp>
        </mc:Choice>
        <mc:Fallback xmlns="">
          <p:sp>
            <p:nvSpPr>
              <p:cNvPr id="20" name="TextBox 19">
                <a:extLst>
                  <a:ext uri="{FF2B5EF4-FFF2-40B4-BE49-F238E27FC236}">
                    <a16:creationId xmlns:a16="http://schemas.microsoft.com/office/drawing/2014/main" id="{544D0E98-BF93-4739-BDA2-B0D36A4F5913}"/>
                  </a:ext>
                </a:extLst>
              </p:cNvPr>
              <p:cNvSpPr txBox="1">
                <a:spLocks noRot="1" noChangeAspect="1" noMove="1" noResize="1" noEditPoints="1" noAdjustHandles="1" noChangeArrowheads="1" noChangeShapeType="1" noTextEdit="1"/>
              </p:cNvSpPr>
              <p:nvPr/>
            </p:nvSpPr>
            <p:spPr>
              <a:xfrm>
                <a:off x="30328" y="3751978"/>
                <a:ext cx="4505016" cy="553228"/>
              </a:xfrm>
              <a:prstGeom prst="rect">
                <a:avLst/>
              </a:prstGeom>
              <a:blipFill>
                <a:blip r:embed="rId9"/>
                <a:stretch>
                  <a:fillRect b="-10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618591C-D23C-4724-BB41-1602F387FFCA}"/>
                  </a:ext>
                </a:extLst>
              </p:cNvPr>
              <p:cNvSpPr txBox="1"/>
              <p:nvPr/>
            </p:nvSpPr>
            <p:spPr>
              <a:xfrm>
                <a:off x="30328" y="4506114"/>
                <a:ext cx="166122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E47588"/>
                          </a:solidFill>
                          <a:latin typeface="Cambria Math" panose="02040503050406030204" pitchFamily="18" charset="0"/>
                          <a:ea typeface="Cambria Math" panose="02040503050406030204" pitchFamily="18" charset="0"/>
                        </a:rPr>
                        <m:t>𝐸</m:t>
                      </m:r>
                      <m:r>
                        <a:rPr lang="en-US" sz="1600" b="0" i="1" smtClean="0">
                          <a:solidFill>
                            <a:srgbClr val="E47588"/>
                          </a:solidFill>
                          <a:latin typeface="Cambria Math" panose="02040503050406030204" pitchFamily="18" charset="0"/>
                        </a:rPr>
                        <m:t>=4.84 </m:t>
                      </m:r>
                      <m:r>
                        <a:rPr lang="en-US" sz="1600" b="0" i="1" smtClean="0">
                          <a:solidFill>
                            <a:srgbClr val="E47588"/>
                          </a:solidFill>
                          <a:latin typeface="Cambria Math" panose="02040503050406030204" pitchFamily="18" charset="0"/>
                        </a:rPr>
                        <m:t>𝑥</m:t>
                      </m:r>
                      <m:r>
                        <a:rPr lang="en-US" sz="1600" b="0" i="1" smtClean="0">
                          <a:solidFill>
                            <a:srgbClr val="E47588"/>
                          </a:solidFill>
                          <a:latin typeface="Cambria Math" panose="02040503050406030204" pitchFamily="18" charset="0"/>
                        </a:rPr>
                        <m:t> </m:t>
                      </m:r>
                      <m:sSup>
                        <m:sSupPr>
                          <m:ctrlPr>
                            <a:rPr lang="en-US" sz="1600" b="0" i="1" smtClean="0">
                              <a:solidFill>
                                <a:srgbClr val="E47588"/>
                              </a:solidFill>
                              <a:latin typeface="Cambria Math" panose="02040503050406030204" pitchFamily="18" charset="0"/>
                            </a:rPr>
                          </m:ctrlPr>
                        </m:sSupPr>
                        <m:e>
                          <m:r>
                            <a:rPr lang="en-US" sz="1600" b="0" i="1" smtClean="0">
                              <a:solidFill>
                                <a:srgbClr val="E47588"/>
                              </a:solidFill>
                              <a:latin typeface="Cambria Math" panose="02040503050406030204" pitchFamily="18" charset="0"/>
                            </a:rPr>
                            <m:t>10</m:t>
                          </m:r>
                        </m:e>
                        <m:sup>
                          <m:r>
                            <a:rPr lang="en-US" sz="1600" b="0" i="1" smtClean="0">
                              <a:solidFill>
                                <a:srgbClr val="E47588"/>
                              </a:solidFill>
                              <a:latin typeface="Cambria Math" panose="02040503050406030204" pitchFamily="18" charset="0"/>
                            </a:rPr>
                            <m:t>−19</m:t>
                          </m:r>
                        </m:sup>
                      </m:sSup>
                      <m:r>
                        <a:rPr lang="en-US" sz="1600" b="0" i="1" smtClean="0">
                          <a:solidFill>
                            <a:srgbClr val="E47588"/>
                          </a:solidFill>
                          <a:latin typeface="Cambria Math" panose="02040503050406030204" pitchFamily="18" charset="0"/>
                        </a:rPr>
                        <m:t> </m:t>
                      </m:r>
                      <m:r>
                        <m:rPr>
                          <m:sty m:val="p"/>
                        </m:rPr>
                        <a:rPr lang="en-US" sz="1600" b="0" i="0" smtClean="0">
                          <a:solidFill>
                            <a:srgbClr val="E47588"/>
                          </a:solidFill>
                          <a:latin typeface="Cambria Math" panose="02040503050406030204" pitchFamily="18" charset="0"/>
                        </a:rPr>
                        <m:t>J</m:t>
                      </m:r>
                    </m:oMath>
                  </m:oMathPara>
                </a14:m>
                <a:endParaRPr lang="en-US" sz="1600" dirty="0">
                  <a:solidFill>
                    <a:srgbClr val="E47588"/>
                  </a:solidFill>
                </a:endParaRPr>
              </a:p>
            </p:txBody>
          </p:sp>
        </mc:Choice>
        <mc:Fallback xmlns="">
          <p:sp>
            <p:nvSpPr>
              <p:cNvPr id="21" name="TextBox 20">
                <a:extLst>
                  <a:ext uri="{FF2B5EF4-FFF2-40B4-BE49-F238E27FC236}">
                    <a16:creationId xmlns:a16="http://schemas.microsoft.com/office/drawing/2014/main" id="{5618591C-D23C-4724-BB41-1602F387FFCA}"/>
                  </a:ext>
                </a:extLst>
              </p:cNvPr>
              <p:cNvSpPr txBox="1">
                <a:spLocks noRot="1" noChangeAspect="1" noMove="1" noResize="1" noEditPoints="1" noAdjustHandles="1" noChangeArrowheads="1" noChangeShapeType="1" noTextEdit="1"/>
              </p:cNvSpPr>
              <p:nvPr/>
            </p:nvSpPr>
            <p:spPr>
              <a:xfrm>
                <a:off x="30328" y="4506114"/>
                <a:ext cx="1661224" cy="246221"/>
              </a:xfrm>
              <a:prstGeom prst="rect">
                <a:avLst/>
              </a:prstGeom>
              <a:blipFill>
                <a:blip r:embed="rId10"/>
                <a:stretch>
                  <a:fillRect l="-2574" r="-3309" b="-268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B10FB40-E2BF-473F-A0A9-924E0982899A}"/>
                  </a:ext>
                </a:extLst>
              </p:cNvPr>
              <p:cNvSpPr txBox="1"/>
              <p:nvPr/>
            </p:nvSpPr>
            <p:spPr>
              <a:xfrm>
                <a:off x="552450" y="5391854"/>
                <a:ext cx="3267113" cy="465705"/>
              </a:xfrm>
              <a:prstGeom prst="rect">
                <a:avLst/>
              </a:prstGeom>
              <a:noFill/>
            </p:spPr>
            <p:txBody>
              <a:bodyPr wrap="none" lIns="0" tIns="0" rIns="0" bIns="0" rtlCol="0">
                <a:spAutoFit/>
              </a:bodyPr>
              <a:lstStyle/>
              <a:p>
                <a14:m>
                  <m:oMath xmlns:m="http://schemas.openxmlformats.org/officeDocument/2006/math">
                    <m:d>
                      <m:dPr>
                        <m:ctrlPr>
                          <a:rPr lang="en-US" i="1" smtClean="0">
                            <a:solidFill>
                              <a:srgbClr val="E47588"/>
                            </a:solidFill>
                            <a:latin typeface="Cambria Math" panose="02040503050406030204" pitchFamily="18" charset="0"/>
                          </a:rPr>
                        </m:ctrlPr>
                      </m:dPr>
                      <m:e>
                        <m:f>
                          <m:fPr>
                            <m:ctrlPr>
                              <a:rPr lang="en-US" i="1" smtClean="0">
                                <a:solidFill>
                                  <a:srgbClr val="E47588"/>
                                </a:solidFill>
                                <a:latin typeface="Cambria Math" panose="02040503050406030204" pitchFamily="18" charset="0"/>
                              </a:rPr>
                            </m:ctrlPr>
                          </m:fPr>
                          <m:num>
                            <m:r>
                              <a:rPr lang="en-US" i="0">
                                <a:solidFill>
                                  <a:srgbClr val="E47588"/>
                                </a:solidFill>
                                <a:latin typeface="Cambria Math" panose="02040503050406030204" pitchFamily="18" charset="0"/>
                              </a:rPr>
                              <m:t>4.</m:t>
                            </m:r>
                            <m:r>
                              <a:rPr lang="en-US" b="0" i="0" smtClean="0">
                                <a:solidFill>
                                  <a:srgbClr val="E47588"/>
                                </a:solidFill>
                                <a:latin typeface="Cambria Math" panose="02040503050406030204" pitchFamily="18" charset="0"/>
                              </a:rPr>
                              <m:t>84</m:t>
                            </m:r>
                            <m:r>
                              <a:rPr lang="en-US" i="0">
                                <a:solidFill>
                                  <a:srgbClr val="E47588"/>
                                </a:solidFill>
                                <a:latin typeface="Cambria Math" panose="02040503050406030204" pitchFamily="18" charset="0"/>
                              </a:rPr>
                              <m:t> </m:t>
                            </m:r>
                            <m:r>
                              <m:rPr>
                                <m:sty m:val="p"/>
                              </m:rPr>
                              <a:rPr lang="en-US" i="0">
                                <a:solidFill>
                                  <a:srgbClr val="E47588"/>
                                </a:solidFill>
                                <a:latin typeface="Cambria Math" panose="02040503050406030204" pitchFamily="18" charset="0"/>
                              </a:rPr>
                              <m:t>x</m:t>
                            </m:r>
                            <m:r>
                              <a:rPr lang="en-US" i="0">
                                <a:solidFill>
                                  <a:srgbClr val="E47588"/>
                                </a:solidFill>
                                <a:latin typeface="Cambria Math" panose="02040503050406030204" pitchFamily="18" charset="0"/>
                              </a:rPr>
                              <m:t> </m:t>
                            </m:r>
                            <m:sSup>
                              <m:sSupPr>
                                <m:ctrlPr>
                                  <a:rPr lang="en-US" i="1">
                                    <a:solidFill>
                                      <a:srgbClr val="E47588"/>
                                    </a:solidFill>
                                    <a:latin typeface="Cambria Math" panose="02040503050406030204" pitchFamily="18" charset="0"/>
                                  </a:rPr>
                                </m:ctrlPr>
                              </m:sSupPr>
                              <m:e>
                                <m:r>
                                  <a:rPr lang="en-US" i="0">
                                    <a:solidFill>
                                      <a:srgbClr val="E47588"/>
                                    </a:solidFill>
                                    <a:latin typeface="Cambria Math" panose="02040503050406030204" pitchFamily="18" charset="0"/>
                                  </a:rPr>
                                  <m:t>10</m:t>
                                </m:r>
                              </m:e>
                              <m:sup>
                                <m:r>
                                  <a:rPr lang="en-US" i="0">
                                    <a:solidFill>
                                      <a:srgbClr val="E47588"/>
                                    </a:solidFill>
                                    <a:latin typeface="Cambria Math" panose="02040503050406030204" pitchFamily="18" charset="0"/>
                                  </a:rPr>
                                  <m:t>−19</m:t>
                                </m:r>
                              </m:sup>
                            </m:sSup>
                            <m:r>
                              <a:rPr lang="en-US" i="0">
                                <a:solidFill>
                                  <a:srgbClr val="E47588"/>
                                </a:solidFill>
                                <a:latin typeface="Cambria Math" panose="02040503050406030204" pitchFamily="18" charset="0"/>
                              </a:rPr>
                              <m:t> </m:t>
                            </m:r>
                            <m:r>
                              <m:rPr>
                                <m:sty m:val="p"/>
                              </m:rPr>
                              <a:rPr lang="en-US" i="0">
                                <a:solidFill>
                                  <a:srgbClr val="E47588"/>
                                </a:solidFill>
                                <a:latin typeface="Cambria Math" panose="02040503050406030204" pitchFamily="18" charset="0"/>
                              </a:rPr>
                              <m:t>J</m:t>
                            </m:r>
                          </m:num>
                          <m:den>
                            <m:r>
                              <m:rPr>
                                <m:sty m:val="p"/>
                              </m:rPr>
                              <a:rPr lang="en-US" b="0" i="0" smtClean="0">
                                <a:solidFill>
                                  <a:srgbClr val="E47588"/>
                                </a:solidFill>
                                <a:latin typeface="Cambria Math" panose="02040503050406030204" pitchFamily="18" charset="0"/>
                              </a:rPr>
                              <m:t>photon</m:t>
                            </m:r>
                          </m:den>
                        </m:f>
                      </m:e>
                    </m:d>
                    <m:d>
                      <m:dPr>
                        <m:ctrlPr>
                          <a:rPr lang="en-US" i="1" smtClean="0">
                            <a:solidFill>
                              <a:srgbClr val="E47588"/>
                            </a:solidFill>
                            <a:latin typeface="Cambria Math" panose="02040503050406030204" pitchFamily="18" charset="0"/>
                          </a:rPr>
                        </m:ctrlPr>
                      </m:dPr>
                      <m:e>
                        <m:f>
                          <m:fPr>
                            <m:ctrlPr>
                              <a:rPr lang="en-US" i="1" smtClean="0">
                                <a:solidFill>
                                  <a:srgbClr val="E47588"/>
                                </a:solidFill>
                                <a:latin typeface="Cambria Math" panose="02040503050406030204" pitchFamily="18" charset="0"/>
                              </a:rPr>
                            </m:ctrlPr>
                          </m:fPr>
                          <m:num>
                            <m:sSup>
                              <m:sSupPr>
                                <m:ctrlPr>
                                  <a:rPr lang="en-US" i="1" smtClean="0">
                                    <a:solidFill>
                                      <a:srgbClr val="E47588"/>
                                    </a:solidFill>
                                    <a:latin typeface="Cambria Math" panose="02040503050406030204" pitchFamily="18" charset="0"/>
                                  </a:rPr>
                                </m:ctrlPr>
                              </m:sSupPr>
                              <m:e>
                                <m:r>
                                  <a:rPr lang="en-US" b="0" i="0" smtClean="0">
                                    <a:solidFill>
                                      <a:srgbClr val="E47588"/>
                                    </a:solidFill>
                                    <a:latin typeface="Cambria Math" panose="02040503050406030204" pitchFamily="18" charset="0"/>
                                  </a:rPr>
                                  <m:t>6.022 </m:t>
                                </m:r>
                                <m:r>
                                  <m:rPr>
                                    <m:sty m:val="p"/>
                                  </m:rPr>
                                  <a:rPr lang="en-US" b="0" i="0" smtClean="0">
                                    <a:solidFill>
                                      <a:srgbClr val="E47588"/>
                                    </a:solidFill>
                                    <a:latin typeface="Cambria Math" panose="02040503050406030204" pitchFamily="18" charset="0"/>
                                  </a:rPr>
                                  <m:t>x</m:t>
                                </m:r>
                                <m:r>
                                  <a:rPr lang="en-US" b="0" i="0" smtClean="0">
                                    <a:solidFill>
                                      <a:srgbClr val="E47588"/>
                                    </a:solidFill>
                                    <a:latin typeface="Cambria Math" panose="02040503050406030204" pitchFamily="18" charset="0"/>
                                  </a:rPr>
                                  <m:t> 10</m:t>
                                </m:r>
                              </m:e>
                              <m:sup>
                                <m:r>
                                  <a:rPr lang="en-US" b="0" i="0" smtClean="0">
                                    <a:solidFill>
                                      <a:srgbClr val="E47588"/>
                                    </a:solidFill>
                                    <a:latin typeface="Cambria Math" panose="02040503050406030204" pitchFamily="18" charset="0"/>
                                  </a:rPr>
                                  <m:t>23</m:t>
                                </m:r>
                              </m:sup>
                            </m:sSup>
                            <m:r>
                              <a:rPr lang="en-US" b="0" i="0" smtClean="0">
                                <a:solidFill>
                                  <a:srgbClr val="E47588"/>
                                </a:solidFill>
                                <a:latin typeface="Cambria Math" panose="02040503050406030204" pitchFamily="18" charset="0"/>
                              </a:rPr>
                              <m:t> </m:t>
                            </m:r>
                            <m:r>
                              <m:rPr>
                                <m:sty m:val="p"/>
                              </m:rPr>
                              <a:rPr lang="en-US" b="0" i="0" smtClean="0">
                                <a:solidFill>
                                  <a:srgbClr val="E47588"/>
                                </a:solidFill>
                                <a:latin typeface="Cambria Math" panose="02040503050406030204" pitchFamily="18" charset="0"/>
                              </a:rPr>
                              <m:t>photons</m:t>
                            </m:r>
                          </m:num>
                          <m:den>
                            <m:r>
                              <a:rPr lang="en-US" b="0" i="0" smtClean="0">
                                <a:solidFill>
                                  <a:srgbClr val="E47588"/>
                                </a:solidFill>
                                <a:latin typeface="Cambria Math" panose="02040503050406030204" pitchFamily="18" charset="0"/>
                              </a:rPr>
                              <m:t>1 </m:t>
                            </m:r>
                            <m:r>
                              <m:rPr>
                                <m:sty m:val="p"/>
                              </m:rPr>
                              <a:rPr lang="en-US" b="0" i="0" smtClean="0">
                                <a:solidFill>
                                  <a:srgbClr val="E47588"/>
                                </a:solidFill>
                                <a:latin typeface="Cambria Math" panose="02040503050406030204" pitchFamily="18" charset="0"/>
                              </a:rPr>
                              <m:t>mol</m:t>
                            </m:r>
                          </m:den>
                        </m:f>
                      </m:e>
                    </m:d>
                  </m:oMath>
                </a14:m>
                <a:r>
                  <a:rPr lang="en-US" dirty="0">
                    <a:solidFill>
                      <a:srgbClr val="E47588"/>
                    </a:solidFill>
                  </a:rPr>
                  <a:t> </a:t>
                </a:r>
              </a:p>
            </p:txBody>
          </p:sp>
        </mc:Choice>
        <mc:Fallback xmlns="">
          <p:sp>
            <p:nvSpPr>
              <p:cNvPr id="11" name="TextBox 10">
                <a:extLst>
                  <a:ext uri="{FF2B5EF4-FFF2-40B4-BE49-F238E27FC236}">
                    <a16:creationId xmlns:a16="http://schemas.microsoft.com/office/drawing/2014/main" id="{CB10FB40-E2BF-473F-A0A9-924E0982899A}"/>
                  </a:ext>
                </a:extLst>
              </p:cNvPr>
              <p:cNvSpPr txBox="1">
                <a:spLocks noRot="1" noChangeAspect="1" noMove="1" noResize="1" noEditPoints="1" noAdjustHandles="1" noChangeArrowheads="1" noChangeShapeType="1" noTextEdit="1"/>
              </p:cNvSpPr>
              <p:nvPr/>
            </p:nvSpPr>
            <p:spPr>
              <a:xfrm>
                <a:off x="552450" y="5391854"/>
                <a:ext cx="3267113" cy="46570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4EA41E6D-B0DD-4327-AD6F-94C67B5AD55E}"/>
                  </a:ext>
                </a:extLst>
              </p:cNvPr>
              <p:cNvSpPr/>
              <p:nvPr/>
            </p:nvSpPr>
            <p:spPr>
              <a:xfrm>
                <a:off x="3790233" y="5384803"/>
                <a:ext cx="1285929" cy="491288"/>
              </a:xfrm>
              <a:prstGeom prst="rect">
                <a:avLst/>
              </a:prstGeom>
            </p:spPr>
            <p:txBody>
              <a:bodyPr wrap="none">
                <a:spAutoFit/>
              </a:bodyPr>
              <a:lstStyle/>
              <a:p>
                <a14:m>
                  <m:oMath xmlns:m="http://schemas.openxmlformats.org/officeDocument/2006/math">
                    <m:r>
                      <a:rPr lang="en-US" smtClean="0">
                        <a:solidFill>
                          <a:srgbClr val="E47588"/>
                        </a:solidFill>
                        <a:latin typeface="Cambria Math" panose="02040503050406030204" pitchFamily="18" charset="0"/>
                      </a:rPr>
                      <m:t>=</m:t>
                    </m:r>
                    <m:f>
                      <m:fPr>
                        <m:ctrlPr>
                          <a:rPr lang="en-US" i="1">
                            <a:solidFill>
                              <a:srgbClr val="E47588"/>
                            </a:solidFill>
                            <a:latin typeface="Cambria Math" panose="02040503050406030204" pitchFamily="18" charset="0"/>
                          </a:rPr>
                        </m:ctrlPr>
                      </m:fPr>
                      <m:num>
                        <m:r>
                          <a:rPr lang="en-US" b="0" i="0" smtClean="0">
                            <a:solidFill>
                              <a:srgbClr val="E47588"/>
                            </a:solidFill>
                            <a:latin typeface="Cambria Math" panose="02040503050406030204" pitchFamily="18" charset="0"/>
                          </a:rPr>
                          <m:t>291464.8</m:t>
                        </m:r>
                        <m:r>
                          <a:rPr lang="en-US">
                            <a:solidFill>
                              <a:srgbClr val="E47588"/>
                            </a:solidFill>
                            <a:latin typeface="Cambria Math" panose="02040503050406030204" pitchFamily="18" charset="0"/>
                          </a:rPr>
                          <m:t> </m:t>
                        </m:r>
                        <m:r>
                          <m:rPr>
                            <m:sty m:val="p"/>
                          </m:rPr>
                          <a:rPr lang="en-US">
                            <a:solidFill>
                              <a:srgbClr val="E47588"/>
                            </a:solidFill>
                            <a:latin typeface="Cambria Math" panose="02040503050406030204" pitchFamily="18" charset="0"/>
                          </a:rPr>
                          <m:t>J</m:t>
                        </m:r>
                      </m:num>
                      <m:den>
                        <m:r>
                          <a:rPr lang="en-US">
                            <a:solidFill>
                              <a:srgbClr val="E47588"/>
                            </a:solidFill>
                            <a:latin typeface="Cambria Math" panose="02040503050406030204" pitchFamily="18" charset="0"/>
                          </a:rPr>
                          <m:t>1 </m:t>
                        </m:r>
                        <m:r>
                          <m:rPr>
                            <m:sty m:val="p"/>
                          </m:rPr>
                          <a:rPr lang="en-US">
                            <a:solidFill>
                              <a:srgbClr val="E47588"/>
                            </a:solidFill>
                            <a:latin typeface="Cambria Math" panose="02040503050406030204" pitchFamily="18" charset="0"/>
                          </a:rPr>
                          <m:t>mol</m:t>
                        </m:r>
                      </m:den>
                    </m:f>
                  </m:oMath>
                </a14:m>
                <a:r>
                  <a:rPr lang="en-US" dirty="0"/>
                  <a:t> </a:t>
                </a:r>
              </a:p>
            </p:txBody>
          </p:sp>
        </mc:Choice>
        <mc:Fallback xmlns="">
          <p:sp>
            <p:nvSpPr>
              <p:cNvPr id="22" name="Rectangle 21">
                <a:extLst>
                  <a:ext uri="{FF2B5EF4-FFF2-40B4-BE49-F238E27FC236}">
                    <a16:creationId xmlns:a16="http://schemas.microsoft.com/office/drawing/2014/main" id="{4EA41E6D-B0DD-4327-AD6F-94C67B5AD55E}"/>
                  </a:ext>
                </a:extLst>
              </p:cNvPr>
              <p:cNvSpPr>
                <a:spLocks noRot="1" noChangeAspect="1" noMove="1" noResize="1" noEditPoints="1" noAdjustHandles="1" noChangeArrowheads="1" noChangeShapeType="1" noTextEdit="1"/>
              </p:cNvSpPr>
              <p:nvPr/>
            </p:nvSpPr>
            <p:spPr>
              <a:xfrm>
                <a:off x="3790233" y="5384803"/>
                <a:ext cx="1285929" cy="491288"/>
              </a:xfrm>
              <a:prstGeom prst="rect">
                <a:avLst/>
              </a:prstGeom>
              <a:blipFill>
                <a:blip r:embed="rId12"/>
                <a:stretch>
                  <a:fillRect b="-24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6FE51F37-0F86-473B-8930-5D9FA7D815A0}"/>
                  </a:ext>
                </a:extLst>
              </p:cNvPr>
              <p:cNvSpPr/>
              <p:nvPr/>
            </p:nvSpPr>
            <p:spPr>
              <a:xfrm>
                <a:off x="552450" y="6178550"/>
                <a:ext cx="1326004" cy="498663"/>
              </a:xfrm>
              <a:prstGeom prst="rect">
                <a:avLst/>
              </a:prstGeom>
            </p:spPr>
            <p:txBody>
              <a:bodyPr wrap="none">
                <a:spAutoFit/>
              </a:bodyPr>
              <a:lstStyle/>
              <a:p>
                <a14:m>
                  <m:oMath xmlns:m="http://schemas.openxmlformats.org/officeDocument/2006/math">
                    <m:r>
                      <m:rPr>
                        <m:sty m:val="p"/>
                      </m:rPr>
                      <a:rPr lang="en-US" b="0" i="0" smtClean="0">
                        <a:solidFill>
                          <a:srgbClr val="E47588"/>
                        </a:solidFill>
                        <a:latin typeface="Cambria Math" panose="02040503050406030204" pitchFamily="18" charset="0"/>
                      </a:rPr>
                      <m:t>E</m:t>
                    </m:r>
                    <m:r>
                      <a:rPr lang="en-US">
                        <a:solidFill>
                          <a:srgbClr val="E47588"/>
                        </a:solidFill>
                        <a:latin typeface="Cambria Math" panose="02040503050406030204" pitchFamily="18" charset="0"/>
                      </a:rPr>
                      <m:t>=</m:t>
                    </m:r>
                    <m:f>
                      <m:fPr>
                        <m:ctrlPr>
                          <a:rPr lang="en-US" i="1">
                            <a:solidFill>
                              <a:srgbClr val="E47588"/>
                            </a:solidFill>
                            <a:latin typeface="Cambria Math" panose="02040503050406030204" pitchFamily="18" charset="0"/>
                          </a:rPr>
                        </m:ctrlPr>
                      </m:fPr>
                      <m:num>
                        <m:r>
                          <a:rPr lang="en-US" b="0" i="0" smtClean="0">
                            <a:solidFill>
                              <a:srgbClr val="E47588"/>
                            </a:solidFill>
                            <a:latin typeface="Cambria Math" panose="02040503050406030204" pitchFamily="18" charset="0"/>
                          </a:rPr>
                          <m:t>291.5 </m:t>
                        </m:r>
                        <m:r>
                          <m:rPr>
                            <m:sty m:val="p"/>
                          </m:rPr>
                          <a:rPr lang="en-US" b="0" i="0" smtClean="0">
                            <a:solidFill>
                              <a:srgbClr val="E47588"/>
                            </a:solidFill>
                            <a:latin typeface="Cambria Math" panose="02040503050406030204" pitchFamily="18" charset="0"/>
                          </a:rPr>
                          <m:t>k</m:t>
                        </m:r>
                        <m:r>
                          <a:rPr lang="en-US">
                            <a:solidFill>
                              <a:srgbClr val="E47588"/>
                            </a:solidFill>
                            <a:latin typeface="Cambria Math" panose="02040503050406030204" pitchFamily="18" charset="0"/>
                          </a:rPr>
                          <m:t> </m:t>
                        </m:r>
                        <m:r>
                          <m:rPr>
                            <m:sty m:val="p"/>
                          </m:rPr>
                          <a:rPr lang="en-US">
                            <a:solidFill>
                              <a:srgbClr val="E47588"/>
                            </a:solidFill>
                            <a:latin typeface="Cambria Math" panose="02040503050406030204" pitchFamily="18" charset="0"/>
                          </a:rPr>
                          <m:t>J</m:t>
                        </m:r>
                      </m:num>
                      <m:den>
                        <m:r>
                          <a:rPr lang="en-US">
                            <a:solidFill>
                              <a:srgbClr val="E47588"/>
                            </a:solidFill>
                            <a:latin typeface="Cambria Math" panose="02040503050406030204" pitchFamily="18" charset="0"/>
                          </a:rPr>
                          <m:t> </m:t>
                        </m:r>
                        <m:r>
                          <m:rPr>
                            <m:sty m:val="p"/>
                          </m:rPr>
                          <a:rPr lang="en-US">
                            <a:solidFill>
                              <a:srgbClr val="E47588"/>
                            </a:solidFill>
                            <a:latin typeface="Cambria Math" panose="02040503050406030204" pitchFamily="18" charset="0"/>
                          </a:rPr>
                          <m:t>mol</m:t>
                        </m:r>
                      </m:den>
                    </m:f>
                  </m:oMath>
                </a14:m>
                <a:r>
                  <a:rPr lang="en-US" dirty="0"/>
                  <a:t> </a:t>
                </a:r>
              </a:p>
            </p:txBody>
          </p:sp>
        </mc:Choice>
        <mc:Fallback xmlns="">
          <p:sp>
            <p:nvSpPr>
              <p:cNvPr id="23" name="Rectangle 22">
                <a:extLst>
                  <a:ext uri="{FF2B5EF4-FFF2-40B4-BE49-F238E27FC236}">
                    <a16:creationId xmlns:a16="http://schemas.microsoft.com/office/drawing/2014/main" id="{6FE51F37-0F86-473B-8930-5D9FA7D815A0}"/>
                  </a:ext>
                </a:extLst>
              </p:cNvPr>
              <p:cNvSpPr>
                <a:spLocks noRot="1" noChangeAspect="1" noMove="1" noResize="1" noEditPoints="1" noAdjustHandles="1" noChangeArrowheads="1" noChangeShapeType="1" noTextEdit="1"/>
              </p:cNvSpPr>
              <p:nvPr/>
            </p:nvSpPr>
            <p:spPr>
              <a:xfrm>
                <a:off x="552450" y="6178550"/>
                <a:ext cx="1326004" cy="498663"/>
              </a:xfrm>
              <a:prstGeom prst="rect">
                <a:avLst/>
              </a:prstGeom>
              <a:blipFill>
                <a:blip r:embed="rId13"/>
                <a:stretch>
                  <a:fillRect b="-3704"/>
                </a:stretch>
              </a:blipFill>
            </p:spPr>
            <p:txBody>
              <a:bodyPr/>
              <a:lstStyle/>
              <a:p>
                <a:r>
                  <a:rPr lang="en-US">
                    <a:noFill/>
                  </a:rPr>
                  <a:t> </a:t>
                </a:r>
              </a:p>
            </p:txBody>
          </p:sp>
        </mc:Fallback>
      </mc:AlternateContent>
    </p:spTree>
    <p:extLst>
      <p:ext uri="{BB962C8B-B14F-4D97-AF65-F5344CB8AC3E}">
        <p14:creationId xmlns:p14="http://schemas.microsoft.com/office/powerpoint/2010/main" val="323732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1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62949" y="6086319"/>
            <a:ext cx="314497" cy="365125"/>
          </a:xfrm>
        </p:spPr>
        <p:txBody>
          <a:bodyPr/>
          <a:lstStyle/>
          <a:p>
            <a:pPr algn="ctr"/>
            <a:fld id="{94E8F789-7D3F-49F2-90F5-45EDE2FD9A0F}" type="slidenum">
              <a:rPr lang="en-US" smtClean="0">
                <a:solidFill>
                  <a:schemeClr val="bg1"/>
                </a:solidFill>
              </a:rPr>
              <a:pPr algn="ctr"/>
              <a:t>2</a:t>
            </a:fld>
            <a:endParaRPr lang="en-US" dirty="0">
              <a:solidFill>
                <a:schemeClr val="bg1"/>
              </a:solidFill>
            </a:endParaRPr>
          </a:p>
        </p:txBody>
      </p:sp>
      <p:sp>
        <p:nvSpPr>
          <p:cNvPr id="20" name="TextBox 4">
            <a:extLst>
              <a:ext uri="{FF2B5EF4-FFF2-40B4-BE49-F238E27FC236}">
                <a16:creationId xmlns:a16="http://schemas.microsoft.com/office/drawing/2014/main" id="{1D23916C-A524-4976-A5C1-42535538A84C}"/>
              </a:ext>
            </a:extLst>
          </p:cNvPr>
          <p:cNvSpPr txBox="1">
            <a:spLocks noChangeArrowheads="1"/>
          </p:cNvSpPr>
          <p:nvPr/>
        </p:nvSpPr>
        <p:spPr bwMode="auto">
          <a:xfrm>
            <a:off x="0" y="955648"/>
            <a:ext cx="9144000" cy="2862322"/>
          </a:xfrm>
          <a:prstGeom prst="rect">
            <a:avLst/>
          </a:prstGeom>
          <a:noFill/>
          <a:ln w="9525">
            <a:noFill/>
            <a:miter lim="800000"/>
            <a:headEnd/>
            <a:tailEnd/>
          </a:ln>
        </p:spPr>
        <p:txBody>
          <a:bodyPr wrap="square">
            <a:spAutoFit/>
          </a:bodyPr>
          <a:lstStyle/>
          <a:p>
            <a:pPr eaLnBrk="0" hangingPunct="0">
              <a:buClr>
                <a:srgbClr val="000000"/>
              </a:buClr>
              <a:buSzPct val="100000"/>
              <a:buFont typeface="Arial" charset="0"/>
              <a:buNone/>
              <a:defRPr/>
            </a:pPr>
            <a:r>
              <a:rPr lang="en-US" b="1" dirty="0">
                <a:solidFill>
                  <a:srgbClr val="E47588"/>
                </a:solidFill>
                <a:latin typeface="Gill Sans MT" panose="020B0502020104020203" pitchFamily="34" charset="0"/>
                <a:cs typeface="Times New Roman" pitchFamily="18" charset="0"/>
              </a:rPr>
              <a:t>Energy</a:t>
            </a:r>
            <a:r>
              <a:rPr lang="en-US" dirty="0">
                <a:solidFill>
                  <a:schemeClr val="tx1">
                    <a:lumMod val="75000"/>
                    <a:lumOff val="25000"/>
                  </a:schemeClr>
                </a:solidFill>
                <a:latin typeface="Gill Sans MT" panose="020B0502020104020203" pitchFamily="34" charset="0"/>
                <a:cs typeface="Times New Roman" pitchFamily="18" charset="0"/>
              </a:rPr>
              <a:t> is the capacity to do work or transfer heat.</a:t>
            </a:r>
            <a:endParaRPr lang="en-US" b="1"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charset="0"/>
              <a:buNone/>
              <a:defRPr/>
            </a:pPr>
            <a:endParaRPr lang="en-US" b="1"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Times New Roman" pitchFamily="18" charset="0"/>
              </a:rPr>
              <a:t>All forms of energy are either kinetic or potential.</a:t>
            </a:r>
          </a:p>
          <a:p>
            <a:pPr eaLnBrk="0" hangingPunct="0">
              <a:buClr>
                <a:srgbClr val="000000"/>
              </a:buClr>
              <a:buSzPct val="100000"/>
              <a:buFont typeface="Arial" charset="0"/>
              <a:buNone/>
              <a:defRPr/>
            </a:pPr>
            <a:endParaRPr 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charset="0"/>
              <a:buNone/>
              <a:defRPr/>
            </a:pPr>
            <a:r>
              <a:rPr lang="en-US" b="1" dirty="0">
                <a:solidFill>
                  <a:srgbClr val="E47588"/>
                </a:solidFill>
                <a:latin typeface="Gill Sans MT" panose="020B0502020104020203" pitchFamily="34" charset="0"/>
                <a:cs typeface="Times New Roman" pitchFamily="18" charset="0"/>
              </a:rPr>
              <a:t>Kinetic</a:t>
            </a:r>
            <a:r>
              <a:rPr lang="en-US" b="1" dirty="0">
                <a:solidFill>
                  <a:schemeClr val="tx1">
                    <a:lumMod val="75000"/>
                    <a:lumOff val="25000"/>
                  </a:schemeClr>
                </a:solidFill>
                <a:latin typeface="Gill Sans MT" panose="020B0502020104020203" pitchFamily="34" charset="0"/>
                <a:cs typeface="Times New Roman" pitchFamily="18" charset="0"/>
              </a:rPr>
              <a:t> </a:t>
            </a:r>
            <a:r>
              <a:rPr lang="en-US" b="1" dirty="0">
                <a:solidFill>
                  <a:srgbClr val="E47588"/>
                </a:solidFill>
                <a:latin typeface="Gill Sans MT" panose="020B0502020104020203" pitchFamily="34" charset="0"/>
                <a:cs typeface="Times New Roman" pitchFamily="18" charset="0"/>
              </a:rPr>
              <a:t>energy</a:t>
            </a:r>
            <a:r>
              <a:rPr lang="en-US" b="1" dirty="0">
                <a:solidFill>
                  <a:schemeClr val="tx1">
                    <a:lumMod val="75000"/>
                    <a:lumOff val="25000"/>
                  </a:schemeClr>
                </a:solidFill>
                <a:latin typeface="Gill Sans MT" panose="020B0502020104020203" pitchFamily="34" charset="0"/>
                <a:cs typeface="Times New Roman" pitchFamily="18" charset="0"/>
              </a:rPr>
              <a:t> (</a:t>
            </a:r>
            <a:r>
              <a:rPr lang="en-US" b="1" dirty="0" err="1">
                <a:solidFill>
                  <a:schemeClr val="tx1">
                    <a:lumMod val="75000"/>
                    <a:lumOff val="25000"/>
                  </a:schemeClr>
                </a:solidFill>
                <a:latin typeface="Gill Sans MT" panose="020B0502020104020203" pitchFamily="34" charset="0"/>
                <a:cs typeface="Times New Roman" pitchFamily="18" charset="0"/>
              </a:rPr>
              <a:t>E</a:t>
            </a:r>
            <a:r>
              <a:rPr lang="en-US" b="1" baseline="-25000" dirty="0" err="1">
                <a:solidFill>
                  <a:schemeClr val="tx1">
                    <a:lumMod val="75000"/>
                    <a:lumOff val="25000"/>
                  </a:schemeClr>
                </a:solidFill>
                <a:latin typeface="Gill Sans MT" panose="020B0502020104020203" pitchFamily="34" charset="0"/>
                <a:cs typeface="Times New Roman" pitchFamily="18" charset="0"/>
              </a:rPr>
              <a:t>k</a:t>
            </a:r>
            <a:r>
              <a:rPr lang="en-US" b="1" dirty="0">
                <a:solidFill>
                  <a:schemeClr val="tx1">
                    <a:lumMod val="75000"/>
                    <a:lumOff val="25000"/>
                  </a:schemeClr>
                </a:solidFill>
                <a:latin typeface="Gill Sans MT" panose="020B0502020104020203" pitchFamily="34" charset="0"/>
                <a:cs typeface="Times New Roman" pitchFamily="18" charset="0"/>
              </a:rPr>
              <a:t>)</a:t>
            </a:r>
            <a:r>
              <a:rPr lang="en-US" dirty="0">
                <a:solidFill>
                  <a:schemeClr val="tx1">
                    <a:lumMod val="75000"/>
                    <a:lumOff val="25000"/>
                  </a:schemeClr>
                </a:solidFill>
                <a:latin typeface="Gill Sans MT" panose="020B0502020104020203" pitchFamily="34" charset="0"/>
                <a:cs typeface="Times New Roman" pitchFamily="18" charset="0"/>
              </a:rPr>
              <a:t> is the energy of motion.</a:t>
            </a:r>
          </a:p>
          <a:p>
            <a:pPr marL="228600" eaLnBrk="0" hangingPunct="0">
              <a:buClr>
                <a:srgbClr val="000000"/>
              </a:buClr>
              <a:buSzPct val="100000"/>
              <a:defRPr/>
            </a:pPr>
            <a:r>
              <a:rPr lang="en-US" b="1" dirty="0">
                <a:solidFill>
                  <a:schemeClr val="tx1">
                    <a:lumMod val="75000"/>
                    <a:lumOff val="25000"/>
                  </a:schemeClr>
                </a:solidFill>
                <a:latin typeface="Gill Sans MT" panose="020B0502020104020203" pitchFamily="34" charset="0"/>
                <a:cs typeface="Times New Roman" pitchFamily="18" charset="0"/>
              </a:rPr>
              <a:t>									</a:t>
            </a:r>
          </a:p>
          <a:p>
            <a:pPr marL="228600" eaLnBrk="0" hangingPunct="0">
              <a:buClr>
                <a:srgbClr val="000000"/>
              </a:buClr>
              <a:buSzPct val="100000"/>
              <a:defRPr/>
            </a:pPr>
            <a:endParaRPr lang="en-US" b="1" dirty="0">
              <a:solidFill>
                <a:schemeClr val="tx1">
                  <a:lumMod val="75000"/>
                  <a:lumOff val="25000"/>
                </a:schemeClr>
              </a:solidFill>
              <a:latin typeface="Gill Sans MT" panose="020B0502020104020203" pitchFamily="34" charset="0"/>
              <a:cs typeface="Times New Roman" pitchFamily="18" charset="0"/>
            </a:endParaRPr>
          </a:p>
          <a:p>
            <a:pPr marL="228600" eaLnBrk="0" hangingPunct="0">
              <a:buClr>
                <a:srgbClr val="000000"/>
              </a:buClr>
              <a:buSzPct val="100000"/>
              <a:defRPr/>
            </a:pPr>
            <a:endParaRPr lang="en-US" b="1"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charset="0"/>
              <a:buNone/>
              <a:tabLst>
                <a:tab pos="0" algn="l"/>
              </a:tabLst>
              <a:defRPr/>
            </a:pPr>
            <a:r>
              <a:rPr lang="en-US" dirty="0">
                <a:solidFill>
                  <a:schemeClr val="tx1">
                    <a:lumMod val="75000"/>
                    <a:lumOff val="25000"/>
                  </a:schemeClr>
                </a:solidFill>
                <a:latin typeface="Gill Sans MT" panose="020B0502020104020203" pitchFamily="34" charset="0"/>
                <a:cs typeface="Times New Roman" pitchFamily="18" charset="0"/>
              </a:rPr>
              <a:t>One form of kinetic energy of interest to chemists is </a:t>
            </a:r>
            <a:r>
              <a:rPr lang="en-US" b="1" dirty="0">
                <a:solidFill>
                  <a:srgbClr val="E47588"/>
                </a:solidFill>
                <a:latin typeface="Gill Sans MT" panose="020B0502020104020203" pitchFamily="34" charset="0"/>
                <a:cs typeface="Times New Roman" pitchFamily="18" charset="0"/>
              </a:rPr>
              <a:t>thermal</a:t>
            </a:r>
            <a:r>
              <a:rPr lang="en-US" b="1" dirty="0">
                <a:solidFill>
                  <a:schemeClr val="tx1">
                    <a:lumMod val="75000"/>
                    <a:lumOff val="25000"/>
                  </a:schemeClr>
                </a:solidFill>
                <a:latin typeface="Gill Sans MT" panose="020B0502020104020203" pitchFamily="34" charset="0"/>
                <a:cs typeface="Times New Roman" pitchFamily="18" charset="0"/>
              </a:rPr>
              <a:t> </a:t>
            </a:r>
            <a:r>
              <a:rPr lang="en-US" b="1" dirty="0">
                <a:solidFill>
                  <a:srgbClr val="E47588"/>
                </a:solidFill>
                <a:latin typeface="Gill Sans MT" panose="020B0502020104020203" pitchFamily="34" charset="0"/>
                <a:cs typeface="Times New Roman" pitchFamily="18" charset="0"/>
              </a:rPr>
              <a:t>energy</a:t>
            </a:r>
            <a:r>
              <a:rPr lang="en-US" dirty="0">
                <a:solidFill>
                  <a:schemeClr val="tx1">
                    <a:lumMod val="75000"/>
                    <a:lumOff val="25000"/>
                  </a:schemeClr>
                </a:solidFill>
                <a:latin typeface="Gill Sans MT" panose="020B0502020104020203" pitchFamily="34" charset="0"/>
                <a:cs typeface="Times New Roman" pitchFamily="18" charset="0"/>
              </a:rPr>
              <a:t>, which is the energy associated with the random motion of atoms and molecules.</a:t>
            </a:r>
          </a:p>
        </p:txBody>
      </p:sp>
      <p:sp>
        <p:nvSpPr>
          <p:cNvPr id="23" name="Rectangle 2">
            <a:extLst>
              <a:ext uri="{FF2B5EF4-FFF2-40B4-BE49-F238E27FC236}">
                <a16:creationId xmlns:a16="http://schemas.microsoft.com/office/drawing/2014/main" id="{763993A2-0C2C-433C-8CE2-47975F8D266D}"/>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Energy and Energy Changes</a:t>
            </a:r>
            <a:endParaRPr lang="en-US" sz="3300"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19BE5D7-C82B-4D04-B111-482AA75DA733}"/>
                  </a:ext>
                </a:extLst>
              </p:cNvPr>
              <p:cNvSpPr txBox="1"/>
              <p:nvPr/>
            </p:nvSpPr>
            <p:spPr>
              <a:xfrm>
                <a:off x="1455490" y="2518936"/>
                <a:ext cx="1257267"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lumMod val="75000"/>
                                  <a:lumOff val="25000"/>
                                </a:schemeClr>
                              </a:solidFill>
                              <a:latin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rPr>
                            <m:t>𝐸</m:t>
                          </m:r>
                        </m:e>
                        <m:sub>
                          <m:r>
                            <m:rPr>
                              <m:sty m:val="p"/>
                            </m:rPr>
                            <a:rPr lang="en-US" b="0" i="0" smtClean="0">
                              <a:solidFill>
                                <a:schemeClr val="tx1">
                                  <a:lumMod val="75000"/>
                                  <a:lumOff val="25000"/>
                                </a:schemeClr>
                              </a:solidFill>
                              <a:latin typeface="Cambria Math" panose="02040503050406030204" pitchFamily="18" charset="0"/>
                            </a:rPr>
                            <m:t>k</m:t>
                          </m:r>
                        </m:sub>
                      </m:sSub>
                      <m:r>
                        <a:rPr lang="en-US" b="0" i="1" smtClean="0">
                          <a:solidFill>
                            <a:schemeClr val="tx1">
                              <a:lumMod val="75000"/>
                              <a:lumOff val="25000"/>
                            </a:schemeClr>
                          </a:solidFill>
                          <a:latin typeface="Cambria Math" panose="02040503050406030204" pitchFamily="18" charset="0"/>
                        </a:rPr>
                        <m:t>= </m:t>
                      </m:r>
                      <m:f>
                        <m:fPr>
                          <m:ctrlPr>
                            <a:rPr lang="en-US" b="0" i="1" smtClean="0">
                              <a:solidFill>
                                <a:schemeClr val="tx1">
                                  <a:lumMod val="75000"/>
                                  <a:lumOff val="25000"/>
                                </a:schemeClr>
                              </a:solidFill>
                              <a:latin typeface="Cambria Math" panose="02040503050406030204" pitchFamily="18" charset="0"/>
                            </a:rPr>
                          </m:ctrlPr>
                        </m:fPr>
                        <m:num>
                          <m:r>
                            <a:rPr lang="en-US" b="0" i="1" smtClean="0">
                              <a:solidFill>
                                <a:schemeClr val="tx1">
                                  <a:lumMod val="75000"/>
                                  <a:lumOff val="25000"/>
                                </a:schemeClr>
                              </a:solidFill>
                              <a:latin typeface="Cambria Math" panose="02040503050406030204" pitchFamily="18" charset="0"/>
                            </a:rPr>
                            <m:t>1</m:t>
                          </m:r>
                        </m:num>
                        <m:den>
                          <m:r>
                            <a:rPr lang="en-US" b="0" i="1" smtClean="0">
                              <a:solidFill>
                                <a:schemeClr val="tx1">
                                  <a:lumMod val="75000"/>
                                  <a:lumOff val="25000"/>
                                </a:schemeClr>
                              </a:solidFill>
                              <a:latin typeface="Cambria Math" panose="02040503050406030204" pitchFamily="18" charset="0"/>
                            </a:rPr>
                            <m:t>2</m:t>
                          </m:r>
                        </m:den>
                      </m:f>
                      <m:r>
                        <a:rPr lang="en-US" b="0" i="1" smtClean="0">
                          <a:solidFill>
                            <a:schemeClr val="tx1">
                              <a:lumMod val="75000"/>
                              <a:lumOff val="25000"/>
                            </a:schemeClr>
                          </a:solidFill>
                          <a:latin typeface="Cambria Math" panose="02040503050406030204" pitchFamily="18" charset="0"/>
                        </a:rPr>
                        <m:t>𝑚</m:t>
                      </m:r>
                      <m:sSup>
                        <m:sSupPr>
                          <m:ctrlPr>
                            <a:rPr lang="en-US" b="0" i="1" smtClean="0">
                              <a:solidFill>
                                <a:schemeClr val="tx1">
                                  <a:lumMod val="75000"/>
                                  <a:lumOff val="25000"/>
                                </a:schemeClr>
                              </a:solidFill>
                              <a:latin typeface="Cambria Math" panose="02040503050406030204" pitchFamily="18" charset="0"/>
                            </a:rPr>
                          </m:ctrlPr>
                        </m:sSupPr>
                        <m:e>
                          <m:r>
                            <a:rPr lang="en-US" b="0" i="1" smtClean="0">
                              <a:solidFill>
                                <a:schemeClr val="tx1">
                                  <a:lumMod val="75000"/>
                                  <a:lumOff val="25000"/>
                                </a:schemeClr>
                              </a:solidFill>
                              <a:latin typeface="Cambria Math" panose="02040503050406030204" pitchFamily="18" charset="0"/>
                            </a:rPr>
                            <m:t>𝑢</m:t>
                          </m:r>
                        </m:e>
                        <m:sup>
                          <m:r>
                            <a:rPr lang="en-US" b="0" i="1" smtClean="0">
                              <a:solidFill>
                                <a:schemeClr val="tx1">
                                  <a:lumMod val="75000"/>
                                  <a:lumOff val="25000"/>
                                </a:schemeClr>
                              </a:solidFill>
                              <a:latin typeface="Cambria Math" panose="02040503050406030204" pitchFamily="18" charset="0"/>
                            </a:rPr>
                            <m:t>2</m:t>
                          </m:r>
                        </m:sup>
                      </m:sSup>
                    </m:oMath>
                  </m:oMathPara>
                </a14:m>
                <a:endParaRPr lang="en-US" dirty="0">
                  <a:solidFill>
                    <a:schemeClr val="tx1">
                      <a:lumMod val="75000"/>
                      <a:lumOff val="25000"/>
                    </a:schemeClr>
                  </a:solidFill>
                  <a:latin typeface="Gill Sans MT" panose="020B0502020104020203" pitchFamily="34" charset="0"/>
                </a:endParaRPr>
              </a:p>
            </p:txBody>
          </p:sp>
        </mc:Choice>
        <mc:Fallback xmlns="">
          <p:sp>
            <p:nvSpPr>
              <p:cNvPr id="10" name="TextBox 9">
                <a:extLst>
                  <a:ext uri="{FF2B5EF4-FFF2-40B4-BE49-F238E27FC236}">
                    <a16:creationId xmlns:a16="http://schemas.microsoft.com/office/drawing/2014/main" id="{F19BE5D7-C82B-4D04-B111-482AA75DA733}"/>
                  </a:ext>
                </a:extLst>
              </p:cNvPr>
              <p:cNvSpPr txBox="1">
                <a:spLocks noRot="1" noChangeAspect="1" noMove="1" noResize="1" noEditPoints="1" noAdjustHandles="1" noChangeArrowheads="1" noChangeShapeType="1" noTextEdit="1"/>
              </p:cNvSpPr>
              <p:nvPr/>
            </p:nvSpPr>
            <p:spPr>
              <a:xfrm>
                <a:off x="1455490" y="2518936"/>
                <a:ext cx="1257267" cy="518604"/>
              </a:xfrm>
              <a:prstGeom prst="rect">
                <a:avLst/>
              </a:prstGeom>
              <a:blipFill>
                <a:blip r:embed="rId2"/>
                <a:stretch>
                  <a:fillRect/>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1617829E-6858-472D-9575-CB03EABC799C}"/>
              </a:ext>
            </a:extLst>
          </p:cNvPr>
          <p:cNvSpPr/>
          <p:nvPr/>
        </p:nvSpPr>
        <p:spPr>
          <a:xfrm>
            <a:off x="2827793" y="2455072"/>
            <a:ext cx="4572000" cy="646331"/>
          </a:xfrm>
          <a:prstGeom prst="rect">
            <a:avLst/>
          </a:prstGeom>
        </p:spPr>
        <p:txBody>
          <a:bodyPr>
            <a:spAutoFit/>
          </a:bodyPr>
          <a:lstStyle/>
          <a:p>
            <a:pPr marL="228600" eaLnBrk="0" hangingPunct="0">
              <a:buClr>
                <a:srgbClr val="000000"/>
              </a:buClr>
              <a:buSzPct val="100000"/>
              <a:defRPr/>
            </a:pPr>
            <a:r>
              <a:rPr lang="en-US" b="1" dirty="0">
                <a:solidFill>
                  <a:schemeClr val="tx1">
                    <a:lumMod val="75000"/>
                    <a:lumOff val="25000"/>
                  </a:schemeClr>
                </a:solidFill>
                <a:latin typeface="Gill Sans MT" panose="020B0502020104020203" pitchFamily="34" charset="0"/>
                <a:cs typeface="Times New Roman" pitchFamily="18" charset="0"/>
              </a:rPr>
              <a:t>m</a:t>
            </a:r>
            <a:r>
              <a:rPr lang="en-US" dirty="0">
                <a:solidFill>
                  <a:schemeClr val="tx1">
                    <a:lumMod val="75000"/>
                    <a:lumOff val="25000"/>
                  </a:schemeClr>
                </a:solidFill>
                <a:latin typeface="Gill Sans MT" panose="020B0502020104020203" pitchFamily="34" charset="0"/>
                <a:cs typeface="Times New Roman" pitchFamily="18" charset="0"/>
              </a:rPr>
              <a:t> is the mass of the object</a:t>
            </a:r>
          </a:p>
          <a:p>
            <a:pPr marL="228600" eaLnBrk="0" hangingPunct="0">
              <a:buClr>
                <a:srgbClr val="000000"/>
              </a:buClr>
              <a:buSzPct val="100000"/>
              <a:defRPr/>
            </a:pPr>
            <a:r>
              <a:rPr lang="en-US" b="1" dirty="0">
                <a:solidFill>
                  <a:schemeClr val="tx1">
                    <a:lumMod val="75000"/>
                    <a:lumOff val="25000"/>
                  </a:schemeClr>
                </a:solidFill>
                <a:latin typeface="Gill Sans MT" panose="020B0502020104020203" pitchFamily="34" charset="0"/>
                <a:cs typeface="Times New Roman" pitchFamily="18" charset="0"/>
              </a:rPr>
              <a:t>u</a:t>
            </a:r>
            <a:r>
              <a:rPr lang="en-US" dirty="0">
                <a:solidFill>
                  <a:schemeClr val="tx1">
                    <a:lumMod val="75000"/>
                    <a:lumOff val="25000"/>
                  </a:schemeClr>
                </a:solidFill>
                <a:latin typeface="Gill Sans MT" panose="020B0502020104020203" pitchFamily="34" charset="0"/>
                <a:cs typeface="Times New Roman" pitchFamily="18" charset="0"/>
              </a:rPr>
              <a:t> is its velocity</a:t>
            </a:r>
          </a:p>
        </p:txBody>
      </p:sp>
      <p:sp>
        <p:nvSpPr>
          <p:cNvPr id="24" name="TextBox 4">
            <a:extLst>
              <a:ext uri="{FF2B5EF4-FFF2-40B4-BE49-F238E27FC236}">
                <a16:creationId xmlns:a16="http://schemas.microsoft.com/office/drawing/2014/main" id="{32354AEF-8C43-445C-8D0A-490712FA4853}"/>
              </a:ext>
            </a:extLst>
          </p:cNvPr>
          <p:cNvSpPr txBox="1">
            <a:spLocks noChangeArrowheads="1"/>
          </p:cNvSpPr>
          <p:nvPr/>
        </p:nvSpPr>
        <p:spPr bwMode="auto">
          <a:xfrm>
            <a:off x="0" y="4287644"/>
            <a:ext cx="8610600" cy="1754326"/>
          </a:xfrm>
          <a:prstGeom prst="rect">
            <a:avLst/>
          </a:prstGeom>
          <a:noFill/>
          <a:ln w="9525">
            <a:noFill/>
            <a:miter lim="800000"/>
            <a:headEnd/>
            <a:tailEnd/>
          </a:ln>
        </p:spPr>
        <p:txBody>
          <a:bodyPr>
            <a:spAutoFit/>
          </a:bodyPr>
          <a:lstStyle/>
          <a:p>
            <a:pPr eaLnBrk="0" hangingPunct="0">
              <a:buClr>
                <a:srgbClr val="000000"/>
              </a:buClr>
              <a:buSzPct val="100000"/>
              <a:buFont typeface="Arial" charset="0"/>
              <a:buNone/>
              <a:defRPr/>
            </a:pPr>
            <a:r>
              <a:rPr lang="en-US" b="1" dirty="0">
                <a:solidFill>
                  <a:srgbClr val="E47588"/>
                </a:solidFill>
                <a:latin typeface="Gill Sans MT" panose="020B0502020104020203" pitchFamily="34" charset="0"/>
                <a:cs typeface="Times New Roman" pitchFamily="18" charset="0"/>
              </a:rPr>
              <a:t>Potential</a:t>
            </a:r>
            <a:r>
              <a:rPr lang="en-US" b="1" dirty="0">
                <a:solidFill>
                  <a:schemeClr val="tx1">
                    <a:lumMod val="75000"/>
                    <a:lumOff val="25000"/>
                  </a:schemeClr>
                </a:solidFill>
                <a:latin typeface="Gill Sans MT" panose="020B0502020104020203" pitchFamily="34" charset="0"/>
                <a:cs typeface="Times New Roman" pitchFamily="18" charset="0"/>
              </a:rPr>
              <a:t> </a:t>
            </a:r>
            <a:r>
              <a:rPr lang="en-US" b="1" dirty="0">
                <a:solidFill>
                  <a:srgbClr val="E47588"/>
                </a:solidFill>
                <a:latin typeface="Gill Sans MT" panose="020B0502020104020203" pitchFamily="34" charset="0"/>
                <a:cs typeface="Times New Roman" pitchFamily="18" charset="0"/>
              </a:rPr>
              <a:t>energy</a:t>
            </a:r>
            <a:r>
              <a:rPr lang="en-US" dirty="0">
                <a:solidFill>
                  <a:schemeClr val="tx1">
                    <a:lumMod val="75000"/>
                    <a:lumOff val="25000"/>
                  </a:schemeClr>
                </a:solidFill>
                <a:latin typeface="Gill Sans MT" panose="020B0502020104020203" pitchFamily="34" charset="0"/>
                <a:cs typeface="Times New Roman" pitchFamily="18" charset="0"/>
              </a:rPr>
              <a:t> is the energy possessed by an object by virtue of its position.</a:t>
            </a:r>
            <a:endParaRPr lang="en-US" b="1"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charset="0"/>
              <a:buNone/>
              <a:defRPr/>
            </a:pPr>
            <a:endParaRPr lang="en-US" b="1"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Times New Roman" pitchFamily="18" charset="0"/>
              </a:rPr>
              <a:t>There are two forms of potential energy of great interest to chemists:</a:t>
            </a:r>
          </a:p>
          <a:p>
            <a:pPr marL="228600" eaLnBrk="0" hangingPunct="0">
              <a:buClr>
                <a:srgbClr val="000000"/>
              </a:buClr>
              <a:buSzPct val="100000"/>
              <a:tabLst>
                <a:tab pos="574675" algn="l"/>
              </a:tabLst>
              <a:defRPr/>
            </a:pPr>
            <a:r>
              <a:rPr lang="en-US" b="1" dirty="0">
                <a:solidFill>
                  <a:srgbClr val="E47588"/>
                </a:solidFill>
                <a:latin typeface="Gill Sans MT" panose="020B0502020104020203" pitchFamily="34" charset="0"/>
                <a:cs typeface="Times New Roman" pitchFamily="18" charset="0"/>
              </a:rPr>
              <a:t>Chemical</a:t>
            </a:r>
            <a:r>
              <a:rPr lang="en-US" b="1" dirty="0">
                <a:solidFill>
                  <a:schemeClr val="tx1">
                    <a:lumMod val="75000"/>
                    <a:lumOff val="25000"/>
                  </a:schemeClr>
                </a:solidFill>
                <a:latin typeface="Gill Sans MT" panose="020B0502020104020203" pitchFamily="34" charset="0"/>
                <a:cs typeface="Times New Roman" pitchFamily="18" charset="0"/>
              </a:rPr>
              <a:t> </a:t>
            </a:r>
            <a:r>
              <a:rPr lang="en-US" b="1" dirty="0">
                <a:solidFill>
                  <a:srgbClr val="E47588"/>
                </a:solidFill>
                <a:latin typeface="Gill Sans MT" panose="020B0502020104020203" pitchFamily="34" charset="0"/>
                <a:cs typeface="Times New Roman" pitchFamily="18" charset="0"/>
              </a:rPr>
              <a:t>energy</a:t>
            </a:r>
            <a:r>
              <a:rPr lang="en-US" dirty="0">
                <a:solidFill>
                  <a:schemeClr val="tx1">
                    <a:lumMod val="75000"/>
                    <a:lumOff val="25000"/>
                  </a:schemeClr>
                </a:solidFill>
                <a:latin typeface="Gill Sans MT" panose="020B0502020104020203" pitchFamily="34" charset="0"/>
                <a:cs typeface="Times New Roman" pitchFamily="18" charset="0"/>
              </a:rPr>
              <a:t> is energy stored within the structural units of chemical substances.</a:t>
            </a:r>
          </a:p>
          <a:p>
            <a:pPr marL="228600" eaLnBrk="0" hangingPunct="0">
              <a:buClr>
                <a:srgbClr val="000000"/>
              </a:buClr>
              <a:buSzPct val="100000"/>
              <a:tabLst>
                <a:tab pos="574675" algn="l"/>
              </a:tabLst>
              <a:defRPr/>
            </a:pPr>
            <a:r>
              <a:rPr lang="en-US" b="1" dirty="0">
                <a:solidFill>
                  <a:srgbClr val="E47588"/>
                </a:solidFill>
                <a:latin typeface="Gill Sans MT" panose="020B0502020104020203" pitchFamily="34" charset="0"/>
                <a:cs typeface="Times New Roman" pitchFamily="18" charset="0"/>
              </a:rPr>
              <a:t>Electrostatic</a:t>
            </a:r>
            <a:r>
              <a:rPr lang="en-US" b="1" dirty="0">
                <a:solidFill>
                  <a:schemeClr val="tx1">
                    <a:lumMod val="75000"/>
                    <a:lumOff val="25000"/>
                  </a:schemeClr>
                </a:solidFill>
                <a:latin typeface="Gill Sans MT" panose="020B0502020104020203" pitchFamily="34" charset="0"/>
                <a:cs typeface="Times New Roman" pitchFamily="18" charset="0"/>
              </a:rPr>
              <a:t> </a:t>
            </a:r>
            <a:r>
              <a:rPr lang="en-US" b="1" dirty="0">
                <a:solidFill>
                  <a:srgbClr val="E47588"/>
                </a:solidFill>
                <a:latin typeface="Gill Sans MT" panose="020B0502020104020203" pitchFamily="34" charset="0"/>
                <a:cs typeface="Times New Roman" pitchFamily="18" charset="0"/>
              </a:rPr>
              <a:t>energy</a:t>
            </a:r>
            <a:r>
              <a:rPr lang="en-US" dirty="0">
                <a:solidFill>
                  <a:schemeClr val="tx1">
                    <a:lumMod val="75000"/>
                    <a:lumOff val="25000"/>
                  </a:schemeClr>
                </a:solidFill>
                <a:latin typeface="Gill Sans MT" panose="020B0502020104020203" pitchFamily="34" charset="0"/>
                <a:cs typeface="Times New Roman" pitchFamily="18" charset="0"/>
              </a:rPr>
              <a:t> is potential energy that results from the interaction of charged particles.</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BAEEA26-76BD-4266-94A6-FFC15E39371B}"/>
                  </a:ext>
                </a:extLst>
              </p:cNvPr>
              <p:cNvSpPr txBox="1"/>
              <p:nvPr/>
            </p:nvSpPr>
            <p:spPr>
              <a:xfrm>
                <a:off x="1455489" y="5949000"/>
                <a:ext cx="1209818"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lumMod val="75000"/>
                                  <a:lumOff val="25000"/>
                                </a:schemeClr>
                              </a:solidFill>
                              <a:latin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rPr>
                            <m:t>𝐸</m:t>
                          </m:r>
                        </m:e>
                        <m:sub>
                          <m:r>
                            <m:rPr>
                              <m:sty m:val="p"/>
                            </m:rPr>
                            <a:rPr lang="en-US" b="0" i="0" smtClean="0">
                              <a:solidFill>
                                <a:schemeClr val="tx1">
                                  <a:lumMod val="75000"/>
                                  <a:lumOff val="25000"/>
                                </a:schemeClr>
                              </a:solidFill>
                              <a:latin typeface="Cambria Math" panose="02040503050406030204" pitchFamily="18" charset="0"/>
                            </a:rPr>
                            <m:t>el</m:t>
                          </m:r>
                        </m:sub>
                      </m:sSub>
                      <m:r>
                        <a:rPr lang="en-US" b="0" i="1" smtClean="0">
                          <a:solidFill>
                            <a:schemeClr val="tx1">
                              <a:lumMod val="75000"/>
                              <a:lumOff val="25000"/>
                            </a:schemeClr>
                          </a:solidFill>
                          <a:latin typeface="Cambria Math" panose="02040503050406030204" pitchFamily="18" charset="0"/>
                        </a:rPr>
                        <m:t>= </m:t>
                      </m:r>
                      <m:f>
                        <m:fPr>
                          <m:ctrlPr>
                            <a:rPr lang="en-US" b="0" i="1" smtClean="0">
                              <a:solidFill>
                                <a:schemeClr val="tx1">
                                  <a:lumMod val="75000"/>
                                  <a:lumOff val="25000"/>
                                </a:schemeClr>
                              </a:solidFill>
                              <a:latin typeface="Cambria Math" panose="02040503050406030204" pitchFamily="18" charset="0"/>
                            </a:rPr>
                          </m:ctrlPr>
                        </m:fPr>
                        <m:num>
                          <m:sSub>
                            <m:sSubPr>
                              <m:ctrlPr>
                                <a:rPr lang="en-US" b="0" i="1" smtClean="0">
                                  <a:solidFill>
                                    <a:schemeClr val="tx1">
                                      <a:lumMod val="75000"/>
                                      <a:lumOff val="25000"/>
                                    </a:schemeClr>
                                  </a:solidFill>
                                  <a:latin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rPr>
                                <m:t>𝑄</m:t>
                              </m:r>
                            </m:e>
                            <m:sub>
                              <m:r>
                                <a:rPr lang="en-US" b="0" i="1" smtClean="0">
                                  <a:solidFill>
                                    <a:schemeClr val="tx1">
                                      <a:lumMod val="75000"/>
                                      <a:lumOff val="25000"/>
                                    </a:schemeClr>
                                  </a:solidFill>
                                  <a:latin typeface="Cambria Math" panose="02040503050406030204" pitchFamily="18" charset="0"/>
                                </a:rPr>
                                <m:t>1</m:t>
                              </m:r>
                            </m:sub>
                          </m:sSub>
                          <m:sSub>
                            <m:sSubPr>
                              <m:ctrlPr>
                                <a:rPr lang="en-US" b="0" i="1" smtClean="0">
                                  <a:solidFill>
                                    <a:schemeClr val="tx1">
                                      <a:lumMod val="75000"/>
                                      <a:lumOff val="25000"/>
                                    </a:schemeClr>
                                  </a:solidFill>
                                  <a:latin typeface="Cambria Math" panose="02040503050406030204" pitchFamily="18" charset="0"/>
                                </a:rPr>
                              </m:ctrlPr>
                            </m:sSubPr>
                            <m:e>
                              <m:r>
                                <a:rPr lang="en-US" b="0" i="1" smtClean="0">
                                  <a:solidFill>
                                    <a:schemeClr val="tx1">
                                      <a:lumMod val="75000"/>
                                      <a:lumOff val="25000"/>
                                    </a:schemeClr>
                                  </a:solidFill>
                                  <a:latin typeface="Cambria Math" panose="02040503050406030204" pitchFamily="18" charset="0"/>
                                </a:rPr>
                                <m:t>𝑄</m:t>
                              </m:r>
                            </m:e>
                            <m:sub>
                              <m:r>
                                <a:rPr lang="en-US" b="0" i="1" smtClean="0">
                                  <a:solidFill>
                                    <a:schemeClr val="tx1">
                                      <a:lumMod val="75000"/>
                                      <a:lumOff val="25000"/>
                                    </a:schemeClr>
                                  </a:solidFill>
                                  <a:latin typeface="Cambria Math" panose="02040503050406030204" pitchFamily="18" charset="0"/>
                                </a:rPr>
                                <m:t>2</m:t>
                              </m:r>
                            </m:sub>
                          </m:sSub>
                        </m:num>
                        <m:den>
                          <m:r>
                            <a:rPr lang="en-US" b="0" i="1" smtClean="0">
                              <a:solidFill>
                                <a:schemeClr val="tx1">
                                  <a:lumMod val="75000"/>
                                  <a:lumOff val="25000"/>
                                </a:schemeClr>
                              </a:solidFill>
                              <a:latin typeface="Cambria Math" panose="02040503050406030204" pitchFamily="18" charset="0"/>
                            </a:rPr>
                            <m:t>𝑑</m:t>
                          </m:r>
                        </m:den>
                      </m:f>
                    </m:oMath>
                  </m:oMathPara>
                </a14:m>
                <a:endParaRPr lang="en-US" dirty="0">
                  <a:solidFill>
                    <a:schemeClr val="tx1">
                      <a:lumMod val="75000"/>
                      <a:lumOff val="25000"/>
                    </a:schemeClr>
                  </a:solidFill>
                  <a:latin typeface="Gill Sans MT" panose="020B0502020104020203" pitchFamily="34" charset="0"/>
                </a:endParaRPr>
              </a:p>
            </p:txBody>
          </p:sp>
        </mc:Choice>
        <mc:Fallback xmlns="">
          <p:sp>
            <p:nvSpPr>
              <p:cNvPr id="25" name="TextBox 24">
                <a:extLst>
                  <a:ext uri="{FF2B5EF4-FFF2-40B4-BE49-F238E27FC236}">
                    <a16:creationId xmlns:a16="http://schemas.microsoft.com/office/drawing/2014/main" id="{DBAEEA26-76BD-4266-94A6-FFC15E39371B}"/>
                  </a:ext>
                </a:extLst>
              </p:cNvPr>
              <p:cNvSpPr txBox="1">
                <a:spLocks noRot="1" noChangeAspect="1" noMove="1" noResize="1" noEditPoints="1" noAdjustHandles="1" noChangeArrowheads="1" noChangeShapeType="1" noTextEdit="1"/>
              </p:cNvSpPr>
              <p:nvPr/>
            </p:nvSpPr>
            <p:spPr>
              <a:xfrm>
                <a:off x="1455489" y="5949000"/>
                <a:ext cx="1209818" cy="520399"/>
              </a:xfrm>
              <a:prstGeom prst="rect">
                <a:avLst/>
              </a:prstGeom>
              <a:blipFill>
                <a:blip r:embed="rId3"/>
                <a:stretch>
                  <a:fillRect/>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47C0EB5D-2114-4EEE-965A-A9EBD38C340A}"/>
              </a:ext>
            </a:extLst>
          </p:cNvPr>
          <p:cNvSpPr/>
          <p:nvPr/>
        </p:nvSpPr>
        <p:spPr>
          <a:xfrm>
            <a:off x="3090795" y="5902352"/>
            <a:ext cx="3447667" cy="646331"/>
          </a:xfrm>
          <a:prstGeom prst="rect">
            <a:avLst/>
          </a:prstGeom>
        </p:spPr>
        <p:txBody>
          <a:bodyPr wrap="square">
            <a:spAutoFit/>
          </a:bodyPr>
          <a:lstStyle/>
          <a:p>
            <a:pPr eaLnBrk="0" hangingPunct="0">
              <a:buClr>
                <a:srgbClr val="000000"/>
              </a:buClr>
              <a:buSzPct val="100000"/>
              <a:buFont typeface="Arial" charset="0"/>
              <a:buNone/>
              <a:defRPr/>
            </a:pPr>
            <a:r>
              <a:rPr lang="en-US" b="1" dirty="0">
                <a:solidFill>
                  <a:schemeClr val="tx1">
                    <a:lumMod val="75000"/>
                    <a:lumOff val="25000"/>
                  </a:schemeClr>
                </a:solidFill>
                <a:latin typeface="Gill Sans MT" panose="020B0502020104020203" pitchFamily="34" charset="0"/>
                <a:cs typeface="Times New Roman" pitchFamily="18" charset="0"/>
              </a:rPr>
              <a:t>Q</a:t>
            </a:r>
            <a:r>
              <a:rPr lang="en-US" b="1" baseline="-25000" dirty="0">
                <a:solidFill>
                  <a:schemeClr val="tx1">
                    <a:lumMod val="75000"/>
                    <a:lumOff val="25000"/>
                  </a:schemeClr>
                </a:solidFill>
                <a:latin typeface="Gill Sans MT" panose="020B0502020104020203" pitchFamily="34" charset="0"/>
                <a:cs typeface="Times New Roman" pitchFamily="18" charset="0"/>
              </a:rPr>
              <a:t>1</a:t>
            </a:r>
            <a:r>
              <a:rPr lang="en-US" dirty="0">
                <a:solidFill>
                  <a:schemeClr val="tx1">
                    <a:lumMod val="75000"/>
                    <a:lumOff val="25000"/>
                  </a:schemeClr>
                </a:solidFill>
                <a:latin typeface="Gill Sans MT" panose="020B0502020104020203" pitchFamily="34" charset="0"/>
                <a:cs typeface="Times New Roman" pitchFamily="18" charset="0"/>
              </a:rPr>
              <a:t> and </a:t>
            </a:r>
            <a:r>
              <a:rPr lang="en-US" b="1" dirty="0">
                <a:solidFill>
                  <a:schemeClr val="tx1">
                    <a:lumMod val="75000"/>
                    <a:lumOff val="25000"/>
                  </a:schemeClr>
                </a:solidFill>
                <a:latin typeface="Gill Sans MT" panose="020B0502020104020203" pitchFamily="34" charset="0"/>
                <a:cs typeface="Times New Roman" pitchFamily="18" charset="0"/>
              </a:rPr>
              <a:t>Q</a:t>
            </a:r>
            <a:r>
              <a:rPr lang="en-US" b="1" baseline="-25000" dirty="0">
                <a:solidFill>
                  <a:schemeClr val="tx1">
                    <a:lumMod val="75000"/>
                    <a:lumOff val="25000"/>
                  </a:schemeClr>
                </a:solidFill>
                <a:latin typeface="Gill Sans MT" panose="020B0502020104020203" pitchFamily="34" charset="0"/>
                <a:cs typeface="Times New Roman" pitchFamily="18" charset="0"/>
              </a:rPr>
              <a:t>2</a:t>
            </a:r>
            <a:r>
              <a:rPr lang="en-US" b="1" dirty="0">
                <a:solidFill>
                  <a:schemeClr val="tx1">
                    <a:lumMod val="75000"/>
                    <a:lumOff val="25000"/>
                  </a:schemeClr>
                </a:solidFill>
                <a:latin typeface="Gill Sans MT" panose="020B0502020104020203" pitchFamily="34" charset="0"/>
                <a:cs typeface="Times New Roman" pitchFamily="18" charset="0"/>
              </a:rPr>
              <a:t> </a:t>
            </a:r>
            <a:r>
              <a:rPr lang="en-US" dirty="0">
                <a:solidFill>
                  <a:schemeClr val="tx1">
                    <a:lumMod val="75000"/>
                    <a:lumOff val="25000"/>
                  </a:schemeClr>
                </a:solidFill>
                <a:latin typeface="Gill Sans MT" panose="020B0502020104020203" pitchFamily="34" charset="0"/>
                <a:cs typeface="Times New Roman" pitchFamily="18" charset="0"/>
              </a:rPr>
              <a:t>represent two charges separated by the distance, </a:t>
            </a:r>
            <a:r>
              <a:rPr lang="en-US" b="1" dirty="0">
                <a:solidFill>
                  <a:schemeClr val="tx1">
                    <a:lumMod val="75000"/>
                    <a:lumOff val="25000"/>
                  </a:schemeClr>
                </a:solidFill>
                <a:latin typeface="Gill Sans MT" panose="020B0502020104020203" pitchFamily="34" charset="0"/>
                <a:cs typeface="Times New Roman" pitchFamily="18" charset="0"/>
              </a:rPr>
              <a:t>d</a:t>
            </a:r>
            <a:r>
              <a:rPr lang="en-US" dirty="0">
                <a:solidFill>
                  <a:schemeClr val="tx1">
                    <a:lumMod val="75000"/>
                    <a:lumOff val="25000"/>
                  </a:schemeClr>
                </a:solidFill>
                <a:latin typeface="Gill Sans MT" panose="020B0502020104020203" pitchFamily="34" charset="0"/>
                <a:cs typeface="Times New Roman" pitchFamily="18" charset="0"/>
              </a:rPr>
              <a:t>.</a:t>
            </a:r>
          </a:p>
        </p:txBody>
      </p:sp>
    </p:spTree>
    <p:extLst>
      <p:ext uri="{BB962C8B-B14F-4D97-AF65-F5344CB8AC3E}">
        <p14:creationId xmlns:p14="http://schemas.microsoft.com/office/powerpoint/2010/main" val="2734702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20</a:t>
            </a:fld>
            <a:endParaRPr lang="en-US" dirty="0">
              <a:solidFill>
                <a:schemeClr val="bg1"/>
              </a:solidFill>
            </a:endParaRPr>
          </a:p>
        </p:txBody>
      </p:sp>
      <p:sp>
        <p:nvSpPr>
          <p:cNvPr id="8" name="Rectangle 2">
            <a:extLst>
              <a:ext uri="{FF2B5EF4-FFF2-40B4-BE49-F238E27FC236}">
                <a16:creationId xmlns:a16="http://schemas.microsoft.com/office/drawing/2014/main" id="{88891F5D-69A8-4B07-BE4D-18C3DE195F92}"/>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Wave Properties of Matter</a:t>
            </a:r>
          </a:p>
        </p:txBody>
      </p:sp>
      <p:sp>
        <p:nvSpPr>
          <p:cNvPr id="9" name="TextBox 4">
            <a:extLst>
              <a:ext uri="{FF2B5EF4-FFF2-40B4-BE49-F238E27FC236}">
                <a16:creationId xmlns:a16="http://schemas.microsoft.com/office/drawing/2014/main" id="{9B6E6BE9-C955-4C12-97AD-7EBA401E7C7F}"/>
              </a:ext>
            </a:extLst>
          </p:cNvPr>
          <p:cNvSpPr txBox="1">
            <a:spLocks noChangeArrowheads="1"/>
          </p:cNvSpPr>
          <p:nvPr/>
        </p:nvSpPr>
        <p:spPr bwMode="auto">
          <a:xfrm>
            <a:off x="-1" y="1095414"/>
            <a:ext cx="9143999"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Louis de Broglie reasoned that if light can behave like a stream of particles (photons), then electrons could exhibit wavelike properties.</a:t>
            </a:r>
          </a:p>
        </p:txBody>
      </p:sp>
      <p:sp>
        <p:nvSpPr>
          <p:cNvPr id="10" name="TextBox 4">
            <a:extLst>
              <a:ext uri="{FF2B5EF4-FFF2-40B4-BE49-F238E27FC236}">
                <a16:creationId xmlns:a16="http://schemas.microsoft.com/office/drawing/2014/main" id="{6F63869B-4CCA-4469-A227-955B3BC5D750}"/>
              </a:ext>
            </a:extLst>
          </p:cNvPr>
          <p:cNvSpPr txBox="1">
            <a:spLocks noChangeArrowheads="1"/>
          </p:cNvSpPr>
          <p:nvPr/>
        </p:nvSpPr>
        <p:spPr bwMode="auto">
          <a:xfrm>
            <a:off x="-2" y="2016074"/>
            <a:ext cx="9144000" cy="1477328"/>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According to de Broglie, electrons behave like standing waves.</a:t>
            </a:r>
            <a:r>
              <a:rPr lang="en-US" altLang="en-US" b="1" dirty="0">
                <a:solidFill>
                  <a:schemeClr val="tx1">
                    <a:lumMod val="75000"/>
                    <a:lumOff val="25000"/>
                  </a:schemeClr>
                </a:solidFill>
                <a:latin typeface="Gill Sans MT" panose="020B0502020104020203" pitchFamily="34" charset="0"/>
                <a:cs typeface="Times New Roman" pitchFamily="18" charset="0"/>
              </a:rPr>
              <a:t> </a:t>
            </a:r>
          </a:p>
          <a:p>
            <a:pPr eaLnBrk="0" hangingPunct="0">
              <a:buClr>
                <a:srgbClr val="000000"/>
              </a:buClr>
              <a:buSzPct val="100000"/>
              <a:buFont typeface="Arial" pitchFamily="34" charset="0"/>
              <a:buNone/>
            </a:pPr>
            <a:endParaRPr lang="en-US" altLang="en-US" b="1"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Only certain wavelengths are allowed.</a:t>
            </a: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At a </a:t>
            </a:r>
            <a:r>
              <a:rPr lang="en-US" altLang="en-US" b="1" dirty="0">
                <a:solidFill>
                  <a:srgbClr val="67AEB6"/>
                </a:solidFill>
                <a:latin typeface="Gill Sans MT" panose="020B0502020104020203" pitchFamily="34" charset="0"/>
                <a:cs typeface="Times New Roman" pitchFamily="18" charset="0"/>
              </a:rPr>
              <a:t>node</a:t>
            </a:r>
            <a:r>
              <a:rPr lang="en-US" altLang="en-US" dirty="0">
                <a:solidFill>
                  <a:schemeClr val="tx1">
                    <a:lumMod val="75000"/>
                    <a:lumOff val="25000"/>
                  </a:schemeClr>
                </a:solidFill>
                <a:latin typeface="Gill Sans MT" panose="020B0502020104020203" pitchFamily="34" charset="0"/>
                <a:cs typeface="Times New Roman" pitchFamily="18" charset="0"/>
              </a:rPr>
              <a:t>, the amplitude of the wave is zero.</a:t>
            </a:r>
          </a:p>
        </p:txBody>
      </p:sp>
      <p:pic>
        <p:nvPicPr>
          <p:cNvPr id="11" name="Picture 3" descr="bur25542_0612">
            <a:extLst>
              <a:ext uri="{FF2B5EF4-FFF2-40B4-BE49-F238E27FC236}">
                <a16:creationId xmlns:a16="http://schemas.microsoft.com/office/drawing/2014/main" id="{67D7972B-1A69-4DBF-A1C4-2FC622C65475}"/>
              </a:ext>
            </a:extLst>
          </p:cNvPr>
          <p:cNvPicPr>
            <a:picLocks noChangeAspect="1" noChangeArrowheads="1"/>
          </p:cNvPicPr>
          <p:nvPr/>
        </p:nvPicPr>
        <p:blipFill>
          <a:blip r:embed="rId2" cstate="print"/>
          <a:srcRect l="1318" t="2733" r="2782" b="5655"/>
          <a:stretch>
            <a:fillRect/>
          </a:stretch>
        </p:blipFill>
        <p:spPr bwMode="auto">
          <a:xfrm>
            <a:off x="5896072" y="1762887"/>
            <a:ext cx="3007442" cy="2494291"/>
          </a:xfrm>
          <a:prstGeom prst="rect">
            <a:avLst/>
          </a:prstGeom>
          <a:ln>
            <a:noFill/>
          </a:ln>
          <a:effectLst>
            <a:outerShdw blurRad="292100" dist="139700" dir="2700000" algn="tl" rotWithShape="0">
              <a:srgbClr val="333333">
                <a:alpha val="65000"/>
              </a:srgbClr>
            </a:outerShdw>
          </a:effectLst>
        </p:spPr>
      </p:pic>
      <p:sp>
        <p:nvSpPr>
          <p:cNvPr id="13" name="TextBox 4">
            <a:extLst>
              <a:ext uri="{FF2B5EF4-FFF2-40B4-BE49-F238E27FC236}">
                <a16:creationId xmlns:a16="http://schemas.microsoft.com/office/drawing/2014/main" id="{C9EDE2C3-5FC2-4617-82FD-355B887EE5BF}"/>
              </a:ext>
            </a:extLst>
          </p:cNvPr>
          <p:cNvSpPr txBox="1">
            <a:spLocks noChangeArrowheads="1"/>
          </p:cNvSpPr>
          <p:nvPr/>
        </p:nvSpPr>
        <p:spPr bwMode="auto">
          <a:xfrm>
            <a:off x="3621365" y="4635845"/>
            <a:ext cx="4840159" cy="923330"/>
          </a:xfrm>
          <a:prstGeom prst="rect">
            <a:avLst/>
          </a:prstGeom>
          <a:noFill/>
          <a:ln w="9525">
            <a:noFill/>
            <a:miter lim="800000"/>
            <a:headEnd/>
            <a:tailEnd/>
          </a:ln>
        </p:spPr>
        <p:txBody>
          <a:bodyPr wrap="square">
            <a:spAutoFit/>
          </a:bodyPr>
          <a:lstStyle/>
          <a:p>
            <a:pPr marL="228600" eaLnBrk="0" hangingPunct="0">
              <a:buClr>
                <a:srgbClr val="000000"/>
              </a:buClr>
              <a:buSzPct val="100000"/>
              <a:defRPr/>
            </a:pPr>
            <a:r>
              <a:rPr lang="el-GR" dirty="0">
                <a:solidFill>
                  <a:schemeClr val="tx1">
                    <a:lumMod val="75000"/>
                    <a:lumOff val="25000"/>
                  </a:schemeClr>
                </a:solidFill>
                <a:latin typeface="Arial"/>
                <a:cs typeface="Times New Roman" pitchFamily="18" charset="0"/>
              </a:rPr>
              <a:t>λ</a:t>
            </a:r>
            <a:r>
              <a:rPr lang="en-US" dirty="0">
                <a:solidFill>
                  <a:schemeClr val="tx1">
                    <a:lumMod val="75000"/>
                    <a:lumOff val="25000"/>
                  </a:schemeClr>
                </a:solidFill>
                <a:latin typeface="Gill Sans MT" panose="020B0502020104020203" pitchFamily="34" charset="0"/>
                <a:cs typeface="Times New Roman" pitchFamily="18" charset="0"/>
              </a:rPr>
              <a:t>  is the wavelength associated with the particle</a:t>
            </a:r>
          </a:p>
          <a:p>
            <a:pPr marL="228600" eaLnBrk="0" hangingPunct="0">
              <a:buClr>
                <a:srgbClr val="000000"/>
              </a:buClr>
              <a:buSzPct val="100000"/>
              <a:defRPr/>
            </a:pPr>
            <a:r>
              <a:rPr lang="en-US" dirty="0">
                <a:solidFill>
                  <a:schemeClr val="tx1">
                    <a:lumMod val="75000"/>
                    <a:lumOff val="25000"/>
                  </a:schemeClr>
                </a:solidFill>
                <a:latin typeface="Gill Sans MT" panose="020B0502020104020203" pitchFamily="34" charset="0"/>
                <a:cs typeface="Times New Roman" pitchFamily="18" charset="0"/>
              </a:rPr>
              <a:t>m is the mass (in kg)</a:t>
            </a:r>
            <a:br>
              <a:rPr lang="en-US" dirty="0">
                <a:solidFill>
                  <a:schemeClr val="tx1">
                    <a:lumMod val="75000"/>
                    <a:lumOff val="25000"/>
                  </a:schemeClr>
                </a:solidFill>
                <a:latin typeface="Gill Sans MT" panose="020B0502020104020203" pitchFamily="34" charset="0"/>
                <a:cs typeface="Times New Roman" pitchFamily="18" charset="0"/>
              </a:rPr>
            </a:br>
            <a:r>
              <a:rPr lang="en-US" dirty="0">
                <a:solidFill>
                  <a:schemeClr val="tx1">
                    <a:lumMod val="75000"/>
                    <a:lumOff val="25000"/>
                  </a:schemeClr>
                </a:solidFill>
                <a:latin typeface="Gill Sans MT" panose="020B0502020104020203" pitchFamily="34" charset="0"/>
                <a:cs typeface="Times New Roman" pitchFamily="18" charset="0"/>
              </a:rPr>
              <a:t>u is the velocity (in m/s)</a:t>
            </a:r>
          </a:p>
        </p:txBody>
      </p:sp>
      <p:sp>
        <p:nvSpPr>
          <p:cNvPr id="7" name="Rectangle 6">
            <a:extLst>
              <a:ext uri="{FF2B5EF4-FFF2-40B4-BE49-F238E27FC236}">
                <a16:creationId xmlns:a16="http://schemas.microsoft.com/office/drawing/2014/main" id="{310F5C9D-E3AC-4839-8C97-8EF7DF8055A1}"/>
              </a:ext>
            </a:extLst>
          </p:cNvPr>
          <p:cNvSpPr/>
          <p:nvPr/>
        </p:nvSpPr>
        <p:spPr>
          <a:xfrm>
            <a:off x="0" y="5671354"/>
            <a:ext cx="7322496" cy="646331"/>
          </a:xfrm>
          <a:prstGeom prst="rect">
            <a:avLst/>
          </a:prstGeom>
        </p:spPr>
        <p:txBody>
          <a:bodyPr wrap="square">
            <a:spAutoFit/>
          </a:bodyPr>
          <a:lstStyle/>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Times New Roman" pitchFamily="18" charset="0"/>
              </a:rPr>
              <a:t>The wavelength calculated from this equation is known as the </a:t>
            </a:r>
            <a:r>
              <a:rPr lang="en-US" b="1" dirty="0">
                <a:solidFill>
                  <a:srgbClr val="67AEB6"/>
                </a:solidFill>
                <a:latin typeface="Gill Sans MT" panose="020B0502020104020203" pitchFamily="34" charset="0"/>
                <a:cs typeface="Times New Roman" pitchFamily="18" charset="0"/>
              </a:rPr>
              <a:t>de Broglie wavelength</a:t>
            </a:r>
            <a:r>
              <a:rPr lang="en-US" dirty="0">
                <a:solidFill>
                  <a:srgbClr val="67AEB6"/>
                </a:solidFill>
                <a:latin typeface="Gill Sans MT" panose="020B0502020104020203" pitchFamily="34" charset="0"/>
                <a:cs typeface="Times New Roman" pitchFamily="18" charset="0"/>
              </a:rPr>
              <a:t>.</a:t>
            </a:r>
          </a:p>
        </p:txBody>
      </p:sp>
      <p:sp>
        <p:nvSpPr>
          <p:cNvPr id="14" name="Rectangle 13">
            <a:extLst>
              <a:ext uri="{FF2B5EF4-FFF2-40B4-BE49-F238E27FC236}">
                <a16:creationId xmlns:a16="http://schemas.microsoft.com/office/drawing/2014/main" id="{D54227BE-8A85-4DE4-8F79-B1419E236E26}"/>
              </a:ext>
            </a:extLst>
          </p:cNvPr>
          <p:cNvSpPr/>
          <p:nvPr/>
        </p:nvSpPr>
        <p:spPr>
          <a:xfrm>
            <a:off x="-2" y="3955154"/>
            <a:ext cx="5896074" cy="646331"/>
          </a:xfrm>
          <a:prstGeom prst="rect">
            <a:avLst/>
          </a:prstGeom>
        </p:spPr>
        <p:txBody>
          <a:bodyPr wrap="square">
            <a:spAutoFit/>
          </a:bodyPr>
          <a:lstStyle/>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Times New Roman" pitchFamily="18" charset="0"/>
              </a:rPr>
              <a:t>De Broglie deduced that the particle and wave properties are related by the following expression:</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5DB2668-11CF-4AA7-970C-892470159EB0}"/>
                  </a:ext>
                </a:extLst>
              </p:cNvPr>
              <p:cNvSpPr txBox="1"/>
              <p:nvPr/>
            </p:nvSpPr>
            <p:spPr>
              <a:xfrm>
                <a:off x="1859903" y="4818154"/>
                <a:ext cx="811312"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h</m:t>
                          </m:r>
                        </m:num>
                        <m:den>
                          <m:r>
                            <a:rPr lang="en-US" b="0" i="1" smtClean="0">
                              <a:latin typeface="Cambria Math" panose="02040503050406030204" pitchFamily="18" charset="0"/>
                              <a:ea typeface="Cambria Math" panose="02040503050406030204" pitchFamily="18" charset="0"/>
                            </a:rPr>
                            <m:t>𝑚𝑢</m:t>
                          </m:r>
                        </m:den>
                      </m:f>
                    </m:oMath>
                  </m:oMathPara>
                </a14:m>
                <a:endParaRPr lang="en-US" dirty="0"/>
              </a:p>
            </p:txBody>
          </p:sp>
        </mc:Choice>
        <mc:Fallback xmlns="">
          <p:sp>
            <p:nvSpPr>
              <p:cNvPr id="16" name="TextBox 15">
                <a:extLst>
                  <a:ext uri="{FF2B5EF4-FFF2-40B4-BE49-F238E27FC236}">
                    <a16:creationId xmlns:a16="http://schemas.microsoft.com/office/drawing/2014/main" id="{55DB2668-11CF-4AA7-970C-892470159EB0}"/>
                  </a:ext>
                </a:extLst>
              </p:cNvPr>
              <p:cNvSpPr txBox="1">
                <a:spLocks noRot="1" noChangeAspect="1" noMove="1" noResize="1" noEditPoints="1" noAdjustHandles="1" noChangeArrowheads="1" noChangeShapeType="1" noTextEdit="1"/>
              </p:cNvSpPr>
              <p:nvPr/>
            </p:nvSpPr>
            <p:spPr>
              <a:xfrm>
                <a:off x="1859903" y="4818154"/>
                <a:ext cx="811312" cy="525913"/>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74693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21</a:t>
            </a:fld>
            <a:endParaRPr lang="en-US" dirty="0">
              <a:solidFill>
                <a:schemeClr val="bg1"/>
              </a:solidFill>
            </a:endParaRPr>
          </a:p>
        </p:txBody>
      </p:sp>
      <p:sp>
        <p:nvSpPr>
          <p:cNvPr id="8" name="TextBox 4">
            <a:extLst>
              <a:ext uri="{FF2B5EF4-FFF2-40B4-BE49-F238E27FC236}">
                <a16:creationId xmlns:a16="http://schemas.microsoft.com/office/drawing/2014/main" id="{9C319805-6FE2-4125-A94C-D80A160B4CA8}"/>
              </a:ext>
            </a:extLst>
          </p:cNvPr>
          <p:cNvSpPr txBox="1">
            <a:spLocks noChangeArrowheads="1"/>
          </p:cNvSpPr>
          <p:nvPr/>
        </p:nvSpPr>
        <p:spPr bwMode="auto">
          <a:xfrm>
            <a:off x="0" y="1173163"/>
            <a:ext cx="9144000" cy="702372"/>
          </a:xfrm>
          <a:prstGeom prst="rect">
            <a:avLst/>
          </a:prstGeom>
          <a:noFill/>
          <a:ln w="9525">
            <a:noFill/>
            <a:miter lim="800000"/>
            <a:headEnd/>
            <a:tailEnd/>
          </a:ln>
        </p:spPr>
        <p:txBody>
          <a:bodyPr wrap="square">
            <a:spAutoFit/>
          </a:bodyPr>
          <a:lstStyle/>
          <a:p>
            <a:pPr eaLnBrk="0" hangingPunct="0">
              <a:lnSpc>
                <a:spcPct val="115000"/>
              </a:lnSpc>
              <a:spcAft>
                <a:spcPts val="1000"/>
              </a:spcAft>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Calculate the de Broglie wavelength of the “particle,”  when considering a 10.0 g bullet traveling at 762 m/s.</a:t>
            </a:r>
          </a:p>
        </p:txBody>
      </p:sp>
      <p:sp>
        <p:nvSpPr>
          <p:cNvPr id="9" name="Rectangle 2">
            <a:extLst>
              <a:ext uri="{FF2B5EF4-FFF2-40B4-BE49-F238E27FC236}">
                <a16:creationId xmlns:a16="http://schemas.microsoft.com/office/drawing/2014/main" id="{B197E934-B135-4120-AC4C-3CA139E50D0B}"/>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Practice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9A5C2E6-12DB-4015-A81A-6B8B5E8BB76D}"/>
                  </a:ext>
                </a:extLst>
              </p:cNvPr>
              <p:cNvSpPr txBox="1"/>
              <p:nvPr/>
            </p:nvSpPr>
            <p:spPr>
              <a:xfrm>
                <a:off x="1050278" y="2046410"/>
                <a:ext cx="811312"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E47588"/>
                          </a:solidFill>
                          <a:latin typeface="Cambria Math" panose="02040503050406030204" pitchFamily="18" charset="0"/>
                          <a:ea typeface="Cambria Math" panose="02040503050406030204" pitchFamily="18" charset="0"/>
                        </a:rPr>
                        <m:t>𝜆</m:t>
                      </m:r>
                      <m:r>
                        <a:rPr lang="en-US" b="0" i="1" smtClean="0">
                          <a:solidFill>
                            <a:srgbClr val="E47588"/>
                          </a:solidFill>
                          <a:latin typeface="Cambria Math" panose="02040503050406030204" pitchFamily="18" charset="0"/>
                          <a:ea typeface="Cambria Math" panose="02040503050406030204" pitchFamily="18" charset="0"/>
                        </a:rPr>
                        <m:t>=</m:t>
                      </m:r>
                      <m:f>
                        <m:fPr>
                          <m:ctrlPr>
                            <a:rPr lang="en-US" b="0" i="1" smtClean="0">
                              <a:solidFill>
                                <a:srgbClr val="E47588"/>
                              </a:solidFill>
                              <a:latin typeface="Cambria Math" panose="02040503050406030204" pitchFamily="18" charset="0"/>
                              <a:ea typeface="Cambria Math" panose="02040503050406030204" pitchFamily="18" charset="0"/>
                            </a:rPr>
                          </m:ctrlPr>
                        </m:fPr>
                        <m:num>
                          <m:r>
                            <a:rPr lang="en-US" b="0" i="1" smtClean="0">
                              <a:solidFill>
                                <a:srgbClr val="E47588"/>
                              </a:solidFill>
                              <a:latin typeface="Cambria Math" panose="02040503050406030204" pitchFamily="18" charset="0"/>
                              <a:ea typeface="Cambria Math" panose="02040503050406030204" pitchFamily="18" charset="0"/>
                            </a:rPr>
                            <m:t>h</m:t>
                          </m:r>
                        </m:num>
                        <m:den>
                          <m:r>
                            <a:rPr lang="en-US" b="0" i="1" smtClean="0">
                              <a:solidFill>
                                <a:srgbClr val="E47588"/>
                              </a:solidFill>
                              <a:latin typeface="Cambria Math" panose="02040503050406030204" pitchFamily="18" charset="0"/>
                              <a:ea typeface="Cambria Math" panose="02040503050406030204" pitchFamily="18" charset="0"/>
                            </a:rPr>
                            <m:t>𝑚𝑢</m:t>
                          </m:r>
                        </m:den>
                      </m:f>
                    </m:oMath>
                  </m:oMathPara>
                </a14:m>
                <a:endParaRPr lang="en-US" dirty="0">
                  <a:solidFill>
                    <a:srgbClr val="E47588"/>
                  </a:solidFill>
                </a:endParaRPr>
              </a:p>
            </p:txBody>
          </p:sp>
        </mc:Choice>
        <mc:Fallback xmlns="">
          <p:sp>
            <p:nvSpPr>
              <p:cNvPr id="10" name="TextBox 9">
                <a:extLst>
                  <a:ext uri="{FF2B5EF4-FFF2-40B4-BE49-F238E27FC236}">
                    <a16:creationId xmlns:a16="http://schemas.microsoft.com/office/drawing/2014/main" id="{D9A5C2E6-12DB-4015-A81A-6B8B5E8BB76D}"/>
                  </a:ext>
                </a:extLst>
              </p:cNvPr>
              <p:cNvSpPr txBox="1">
                <a:spLocks noRot="1" noChangeAspect="1" noMove="1" noResize="1" noEditPoints="1" noAdjustHandles="1" noChangeArrowheads="1" noChangeShapeType="1" noTextEdit="1"/>
              </p:cNvSpPr>
              <p:nvPr/>
            </p:nvSpPr>
            <p:spPr>
              <a:xfrm>
                <a:off x="1050278" y="2046410"/>
                <a:ext cx="811312" cy="525913"/>
              </a:xfrm>
              <a:prstGeom prst="rect">
                <a:avLst/>
              </a:prstGeom>
              <a:blipFill>
                <a:blip r:embed="rId2"/>
                <a:stretch>
                  <a:fillRect/>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6DD75B3E-172C-4669-8194-B9C06653394B}"/>
              </a:ext>
            </a:extLst>
          </p:cNvPr>
          <p:cNvCxnSpPr/>
          <p:nvPr/>
        </p:nvCxnSpPr>
        <p:spPr>
          <a:xfrm>
            <a:off x="0" y="1875535"/>
            <a:ext cx="9144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FB94A60-8B69-444A-A155-6469D3EF3045}"/>
                  </a:ext>
                </a:extLst>
              </p:cNvPr>
              <p:cNvSpPr txBox="1"/>
              <p:nvPr/>
            </p:nvSpPr>
            <p:spPr>
              <a:xfrm>
                <a:off x="2698795" y="2023935"/>
                <a:ext cx="3746410" cy="5708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E47588"/>
                          </a:solidFill>
                          <a:latin typeface="Cambria Math" panose="02040503050406030204" pitchFamily="18" charset="0"/>
                        </a:rPr>
                        <m:t>h</m:t>
                      </m:r>
                      <m:r>
                        <a:rPr lang="en-US" b="0" i="1" smtClean="0">
                          <a:solidFill>
                            <a:srgbClr val="E47588"/>
                          </a:solidFill>
                          <a:latin typeface="Cambria Math" panose="02040503050406030204" pitchFamily="18" charset="0"/>
                        </a:rPr>
                        <m:t>=6.63 </m:t>
                      </m:r>
                      <m:r>
                        <a:rPr lang="en-US" b="0" i="1" smtClean="0">
                          <a:solidFill>
                            <a:srgbClr val="E47588"/>
                          </a:solidFill>
                          <a:latin typeface="Cambria Math" panose="02040503050406030204" pitchFamily="18" charset="0"/>
                        </a:rPr>
                        <m:t>𝑥</m:t>
                      </m:r>
                      <m:r>
                        <a:rPr lang="en-US" b="0" i="1" smtClean="0">
                          <a:solidFill>
                            <a:srgbClr val="E47588"/>
                          </a:solidFill>
                          <a:latin typeface="Cambria Math" panose="02040503050406030204" pitchFamily="18" charset="0"/>
                        </a:rPr>
                        <m:t> </m:t>
                      </m:r>
                      <m:sSup>
                        <m:sSupPr>
                          <m:ctrlPr>
                            <a:rPr lang="en-US" b="0" i="1" smtClean="0">
                              <a:solidFill>
                                <a:srgbClr val="E47588"/>
                              </a:solidFill>
                              <a:latin typeface="Cambria Math" panose="02040503050406030204" pitchFamily="18" charset="0"/>
                            </a:rPr>
                          </m:ctrlPr>
                        </m:sSupPr>
                        <m:e>
                          <m:r>
                            <a:rPr lang="en-US" b="0" i="1" smtClean="0">
                              <a:solidFill>
                                <a:srgbClr val="E47588"/>
                              </a:solidFill>
                              <a:latin typeface="Cambria Math" panose="02040503050406030204" pitchFamily="18" charset="0"/>
                            </a:rPr>
                            <m:t>10</m:t>
                          </m:r>
                        </m:e>
                        <m:sup>
                          <m:r>
                            <a:rPr lang="en-US" b="0" i="1" smtClean="0">
                              <a:solidFill>
                                <a:srgbClr val="E47588"/>
                              </a:solidFill>
                              <a:latin typeface="Cambria Math" panose="02040503050406030204" pitchFamily="18" charset="0"/>
                            </a:rPr>
                            <m:t>−34</m:t>
                          </m:r>
                        </m:sup>
                      </m:sSup>
                      <m:r>
                        <a:rPr lang="en-US" b="0" i="1" smtClean="0">
                          <a:solidFill>
                            <a:srgbClr val="E47588"/>
                          </a:solidFill>
                          <a:latin typeface="Cambria Math" panose="02040503050406030204" pitchFamily="18" charset="0"/>
                        </a:rPr>
                        <m:t> </m:t>
                      </m:r>
                      <m:r>
                        <m:rPr>
                          <m:sty m:val="p"/>
                        </m:rPr>
                        <a:rPr lang="en-US" b="0" i="0" smtClean="0">
                          <a:solidFill>
                            <a:srgbClr val="E47588"/>
                          </a:solidFill>
                          <a:latin typeface="Cambria Math" panose="02040503050406030204" pitchFamily="18" charset="0"/>
                        </a:rPr>
                        <m:t>J</m:t>
                      </m:r>
                      <m:r>
                        <a:rPr lang="en-US" b="0" i="0" smtClean="0">
                          <a:solidFill>
                            <a:srgbClr val="E47588"/>
                          </a:solidFill>
                          <a:latin typeface="Cambria Math" panose="02040503050406030204" pitchFamily="18" charset="0"/>
                        </a:rPr>
                        <m:t>= </m:t>
                      </m:r>
                      <m:f>
                        <m:fPr>
                          <m:ctrlPr>
                            <a:rPr lang="en-US" b="0" i="1" smtClean="0">
                              <a:solidFill>
                                <a:srgbClr val="E47588"/>
                              </a:solidFill>
                              <a:latin typeface="Cambria Math" panose="02040503050406030204" pitchFamily="18" charset="0"/>
                            </a:rPr>
                          </m:ctrlPr>
                        </m:fPr>
                        <m:num>
                          <m:r>
                            <a:rPr lang="en-US" b="0" i="1" smtClean="0">
                              <a:solidFill>
                                <a:srgbClr val="E47588"/>
                              </a:solidFill>
                              <a:latin typeface="Cambria Math" panose="02040503050406030204" pitchFamily="18" charset="0"/>
                            </a:rPr>
                            <m:t>6.63 </m:t>
                          </m:r>
                          <m:r>
                            <a:rPr lang="en-US" b="0" i="1" smtClean="0">
                              <a:solidFill>
                                <a:srgbClr val="E47588"/>
                              </a:solidFill>
                              <a:latin typeface="Cambria Math" panose="02040503050406030204" pitchFamily="18" charset="0"/>
                            </a:rPr>
                            <m:t>𝑥</m:t>
                          </m:r>
                          <m:r>
                            <a:rPr lang="en-US" b="0" i="1" smtClean="0">
                              <a:solidFill>
                                <a:srgbClr val="E47588"/>
                              </a:solidFill>
                              <a:latin typeface="Cambria Math" panose="02040503050406030204" pitchFamily="18" charset="0"/>
                            </a:rPr>
                            <m:t> </m:t>
                          </m:r>
                          <m:sSup>
                            <m:sSupPr>
                              <m:ctrlPr>
                                <a:rPr lang="en-US" b="0" i="1" smtClean="0">
                                  <a:solidFill>
                                    <a:srgbClr val="E47588"/>
                                  </a:solidFill>
                                  <a:latin typeface="Cambria Math" panose="02040503050406030204" pitchFamily="18" charset="0"/>
                                </a:rPr>
                              </m:ctrlPr>
                            </m:sSupPr>
                            <m:e>
                              <m:r>
                                <a:rPr lang="en-US" b="0" i="1" smtClean="0">
                                  <a:solidFill>
                                    <a:srgbClr val="E47588"/>
                                  </a:solidFill>
                                  <a:latin typeface="Cambria Math" panose="02040503050406030204" pitchFamily="18" charset="0"/>
                                </a:rPr>
                                <m:t>10</m:t>
                              </m:r>
                            </m:e>
                            <m:sup>
                              <m:r>
                                <a:rPr lang="en-US" b="0" i="1" smtClean="0">
                                  <a:solidFill>
                                    <a:srgbClr val="E47588"/>
                                  </a:solidFill>
                                  <a:latin typeface="Cambria Math" panose="02040503050406030204" pitchFamily="18" charset="0"/>
                                </a:rPr>
                                <m:t>−34</m:t>
                              </m:r>
                            </m:sup>
                          </m:sSup>
                          <m:r>
                            <a:rPr lang="en-US" b="0" i="0" smtClean="0">
                              <a:solidFill>
                                <a:srgbClr val="E47588"/>
                              </a:solidFill>
                              <a:latin typeface="Cambria Math" panose="02040503050406030204" pitchFamily="18" charset="0"/>
                            </a:rPr>
                            <m:t> </m:t>
                          </m:r>
                          <m:r>
                            <m:rPr>
                              <m:sty m:val="p"/>
                            </m:rPr>
                            <a:rPr lang="en-US" b="0" i="0" smtClean="0">
                              <a:solidFill>
                                <a:srgbClr val="E47588"/>
                              </a:solidFill>
                              <a:latin typeface="Cambria Math" panose="02040503050406030204" pitchFamily="18" charset="0"/>
                            </a:rPr>
                            <m:t>kg</m:t>
                          </m:r>
                        </m:num>
                        <m:den>
                          <m:sSup>
                            <m:sSupPr>
                              <m:ctrlPr>
                                <a:rPr lang="en-US" b="0" i="1" smtClean="0">
                                  <a:solidFill>
                                    <a:srgbClr val="E47588"/>
                                  </a:solidFill>
                                  <a:latin typeface="Cambria Math" panose="02040503050406030204" pitchFamily="18" charset="0"/>
                                </a:rPr>
                              </m:ctrlPr>
                            </m:sSupPr>
                            <m:e>
                              <m:r>
                                <m:rPr>
                                  <m:sty m:val="p"/>
                                </m:rPr>
                                <a:rPr lang="en-US" b="0" i="0" smtClean="0">
                                  <a:solidFill>
                                    <a:srgbClr val="E47588"/>
                                  </a:solidFill>
                                  <a:latin typeface="Cambria Math" panose="02040503050406030204" pitchFamily="18" charset="0"/>
                                </a:rPr>
                                <m:t>m</m:t>
                              </m:r>
                            </m:e>
                            <m:sup>
                              <m:r>
                                <a:rPr lang="en-US" b="0" i="1" smtClean="0">
                                  <a:solidFill>
                                    <a:srgbClr val="E47588"/>
                                  </a:solidFill>
                                  <a:latin typeface="Cambria Math" panose="02040503050406030204" pitchFamily="18" charset="0"/>
                                </a:rPr>
                                <m:t>2</m:t>
                              </m:r>
                            </m:sup>
                          </m:sSup>
                          <m:r>
                            <m:rPr>
                              <m:sty m:val="p"/>
                            </m:rPr>
                            <a:rPr lang="en-US" b="0" i="0" smtClean="0">
                              <a:solidFill>
                                <a:srgbClr val="E47588"/>
                              </a:solidFill>
                              <a:latin typeface="Cambria Math" panose="02040503050406030204" pitchFamily="18" charset="0"/>
                            </a:rPr>
                            <m:t>s</m:t>
                          </m:r>
                        </m:den>
                      </m:f>
                    </m:oMath>
                  </m:oMathPara>
                </a14:m>
                <a:endParaRPr lang="en-US" dirty="0">
                  <a:solidFill>
                    <a:srgbClr val="E47588"/>
                  </a:solidFill>
                </a:endParaRPr>
              </a:p>
            </p:txBody>
          </p:sp>
        </mc:Choice>
        <mc:Fallback xmlns="">
          <p:sp>
            <p:nvSpPr>
              <p:cNvPr id="13" name="TextBox 12">
                <a:extLst>
                  <a:ext uri="{FF2B5EF4-FFF2-40B4-BE49-F238E27FC236}">
                    <a16:creationId xmlns:a16="http://schemas.microsoft.com/office/drawing/2014/main" id="{3FB94A60-8B69-444A-A155-6469D3EF3045}"/>
                  </a:ext>
                </a:extLst>
              </p:cNvPr>
              <p:cNvSpPr txBox="1">
                <a:spLocks noRot="1" noChangeAspect="1" noMove="1" noResize="1" noEditPoints="1" noAdjustHandles="1" noChangeArrowheads="1" noChangeShapeType="1" noTextEdit="1"/>
              </p:cNvSpPr>
              <p:nvPr/>
            </p:nvSpPr>
            <p:spPr>
              <a:xfrm>
                <a:off x="2698795" y="2023935"/>
                <a:ext cx="3746410" cy="57086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97834BE-DFA7-44DC-B159-62464AF8E14F}"/>
                  </a:ext>
                </a:extLst>
              </p:cNvPr>
              <p:cNvSpPr txBox="1"/>
              <p:nvPr/>
            </p:nvSpPr>
            <p:spPr>
              <a:xfrm>
                <a:off x="2698795" y="2980401"/>
                <a:ext cx="3174587"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solidFill>
                                <a:srgbClr val="E47588"/>
                              </a:solidFill>
                              <a:latin typeface="Cambria Math" panose="02040503050406030204" pitchFamily="18" charset="0"/>
                            </a:rPr>
                          </m:ctrlPr>
                        </m:dPr>
                        <m:e>
                          <m:f>
                            <m:fPr>
                              <m:ctrlPr>
                                <a:rPr lang="en-US" i="1" smtClean="0">
                                  <a:solidFill>
                                    <a:srgbClr val="E47588"/>
                                  </a:solidFill>
                                  <a:latin typeface="Cambria Math" panose="02040503050406030204" pitchFamily="18" charset="0"/>
                                </a:rPr>
                              </m:ctrlPr>
                            </m:fPr>
                            <m:num>
                              <m:r>
                                <a:rPr lang="en-US" b="0" i="1" smtClean="0">
                                  <a:solidFill>
                                    <a:srgbClr val="E47588"/>
                                  </a:solidFill>
                                  <a:latin typeface="Cambria Math" panose="02040503050406030204" pitchFamily="18" charset="0"/>
                                </a:rPr>
                                <m:t>10.0 </m:t>
                              </m:r>
                              <m:r>
                                <m:rPr>
                                  <m:sty m:val="p"/>
                                </m:rPr>
                                <a:rPr lang="en-US" b="0" i="0" smtClean="0">
                                  <a:solidFill>
                                    <a:srgbClr val="E47588"/>
                                  </a:solidFill>
                                  <a:latin typeface="Cambria Math" panose="02040503050406030204" pitchFamily="18" charset="0"/>
                                </a:rPr>
                                <m:t>g</m:t>
                              </m:r>
                            </m:num>
                            <m:den/>
                          </m:f>
                        </m:e>
                      </m:d>
                      <m:d>
                        <m:dPr>
                          <m:ctrlPr>
                            <a:rPr lang="en-US" i="1" smtClean="0">
                              <a:solidFill>
                                <a:srgbClr val="E47588"/>
                              </a:solidFill>
                              <a:latin typeface="Cambria Math" panose="02040503050406030204" pitchFamily="18" charset="0"/>
                            </a:rPr>
                          </m:ctrlPr>
                        </m:dPr>
                        <m:e>
                          <m:f>
                            <m:fPr>
                              <m:ctrlPr>
                                <a:rPr lang="en-US" i="1" smtClean="0">
                                  <a:solidFill>
                                    <a:srgbClr val="E47588"/>
                                  </a:solidFill>
                                  <a:latin typeface="Cambria Math" panose="02040503050406030204" pitchFamily="18" charset="0"/>
                                </a:rPr>
                              </m:ctrlPr>
                            </m:fPr>
                            <m:num>
                              <m:r>
                                <a:rPr lang="en-US" b="0" i="1" smtClean="0">
                                  <a:solidFill>
                                    <a:srgbClr val="E47588"/>
                                  </a:solidFill>
                                  <a:latin typeface="Cambria Math" panose="02040503050406030204" pitchFamily="18" charset="0"/>
                                </a:rPr>
                                <m:t>1 </m:t>
                              </m:r>
                              <m:r>
                                <m:rPr>
                                  <m:sty m:val="p"/>
                                </m:rPr>
                                <a:rPr lang="en-US" b="0" i="0" smtClean="0">
                                  <a:solidFill>
                                    <a:srgbClr val="E47588"/>
                                  </a:solidFill>
                                  <a:latin typeface="Cambria Math" panose="02040503050406030204" pitchFamily="18" charset="0"/>
                                </a:rPr>
                                <m:t>kg</m:t>
                              </m:r>
                            </m:num>
                            <m:den>
                              <m:r>
                                <a:rPr lang="en-US" b="0" i="1" smtClean="0">
                                  <a:solidFill>
                                    <a:srgbClr val="E47588"/>
                                  </a:solidFill>
                                  <a:latin typeface="Cambria Math" panose="02040503050406030204" pitchFamily="18" charset="0"/>
                                </a:rPr>
                                <m:t>1000 </m:t>
                              </m:r>
                              <m:r>
                                <m:rPr>
                                  <m:sty m:val="p"/>
                                </m:rPr>
                                <a:rPr lang="en-US" b="0" i="0" smtClean="0">
                                  <a:solidFill>
                                    <a:srgbClr val="E47588"/>
                                  </a:solidFill>
                                  <a:latin typeface="Cambria Math" panose="02040503050406030204" pitchFamily="18" charset="0"/>
                                </a:rPr>
                                <m:t>g</m:t>
                              </m:r>
                            </m:den>
                          </m:f>
                        </m:e>
                      </m:d>
                      <m:r>
                        <a:rPr lang="en-US" b="0" i="1" smtClean="0">
                          <a:solidFill>
                            <a:srgbClr val="E47588"/>
                          </a:solidFill>
                          <a:latin typeface="Cambria Math" panose="02040503050406030204" pitchFamily="18" charset="0"/>
                        </a:rPr>
                        <m:t>=0.0100 </m:t>
                      </m:r>
                      <m:r>
                        <m:rPr>
                          <m:sty m:val="p"/>
                        </m:rPr>
                        <a:rPr lang="en-US" b="0" i="0" smtClean="0">
                          <a:solidFill>
                            <a:srgbClr val="E47588"/>
                          </a:solidFill>
                          <a:latin typeface="Cambria Math" panose="02040503050406030204" pitchFamily="18" charset="0"/>
                        </a:rPr>
                        <m:t>kg</m:t>
                      </m:r>
                    </m:oMath>
                  </m:oMathPara>
                </a14:m>
                <a:endParaRPr lang="en-US" dirty="0">
                  <a:solidFill>
                    <a:srgbClr val="E47588"/>
                  </a:solidFill>
                </a:endParaRPr>
              </a:p>
            </p:txBody>
          </p:sp>
        </mc:Choice>
        <mc:Fallback xmlns="">
          <p:sp>
            <p:nvSpPr>
              <p:cNvPr id="14" name="TextBox 13">
                <a:extLst>
                  <a:ext uri="{FF2B5EF4-FFF2-40B4-BE49-F238E27FC236}">
                    <a16:creationId xmlns:a16="http://schemas.microsoft.com/office/drawing/2014/main" id="{E97834BE-DFA7-44DC-B159-62464AF8E14F}"/>
                  </a:ext>
                </a:extLst>
              </p:cNvPr>
              <p:cNvSpPr txBox="1">
                <a:spLocks noRot="1" noChangeAspect="1" noMove="1" noResize="1" noEditPoints="1" noAdjustHandles="1" noChangeArrowheads="1" noChangeShapeType="1" noTextEdit="1"/>
              </p:cNvSpPr>
              <p:nvPr/>
            </p:nvSpPr>
            <p:spPr>
              <a:xfrm>
                <a:off x="2698795" y="2980401"/>
                <a:ext cx="3174587" cy="62235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CB6FB00-E0FF-4B57-AE32-DEB225149139}"/>
                  </a:ext>
                </a:extLst>
              </p:cNvPr>
              <p:cNvSpPr txBox="1"/>
              <p:nvPr/>
            </p:nvSpPr>
            <p:spPr>
              <a:xfrm>
                <a:off x="1050278" y="3988355"/>
                <a:ext cx="5357813" cy="10352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E47588"/>
                          </a:solidFill>
                          <a:latin typeface="Cambria Math" panose="02040503050406030204" pitchFamily="18" charset="0"/>
                          <a:ea typeface="Cambria Math" panose="02040503050406030204" pitchFamily="18" charset="0"/>
                        </a:rPr>
                        <m:t>𝜆</m:t>
                      </m:r>
                      <m:r>
                        <a:rPr lang="en-US" b="0" i="1" smtClean="0">
                          <a:solidFill>
                            <a:srgbClr val="E47588"/>
                          </a:solidFill>
                          <a:latin typeface="Cambria Math" panose="02040503050406030204" pitchFamily="18" charset="0"/>
                          <a:ea typeface="Cambria Math" panose="02040503050406030204" pitchFamily="18" charset="0"/>
                        </a:rPr>
                        <m:t>=</m:t>
                      </m:r>
                      <m:f>
                        <m:fPr>
                          <m:ctrlPr>
                            <a:rPr lang="en-US" b="0" i="1" smtClean="0">
                              <a:solidFill>
                                <a:srgbClr val="E47588"/>
                              </a:solidFill>
                              <a:latin typeface="Cambria Math" panose="02040503050406030204" pitchFamily="18" charset="0"/>
                              <a:ea typeface="Cambria Math" panose="02040503050406030204" pitchFamily="18" charset="0"/>
                            </a:rPr>
                          </m:ctrlPr>
                        </m:fPr>
                        <m:num>
                          <m:r>
                            <a:rPr lang="en-US" b="0" i="1" smtClean="0">
                              <a:solidFill>
                                <a:srgbClr val="E47588"/>
                              </a:solidFill>
                              <a:latin typeface="Cambria Math" panose="02040503050406030204" pitchFamily="18" charset="0"/>
                              <a:ea typeface="Cambria Math" panose="02040503050406030204" pitchFamily="18" charset="0"/>
                            </a:rPr>
                            <m:t>h</m:t>
                          </m:r>
                        </m:num>
                        <m:den>
                          <m:r>
                            <a:rPr lang="en-US" b="0" i="1" smtClean="0">
                              <a:solidFill>
                                <a:srgbClr val="E47588"/>
                              </a:solidFill>
                              <a:latin typeface="Cambria Math" panose="02040503050406030204" pitchFamily="18" charset="0"/>
                              <a:ea typeface="Cambria Math" panose="02040503050406030204" pitchFamily="18" charset="0"/>
                            </a:rPr>
                            <m:t>𝑚𝑢</m:t>
                          </m:r>
                        </m:den>
                      </m:f>
                      <m:r>
                        <a:rPr lang="en-US" b="0" i="1" smtClean="0">
                          <a:solidFill>
                            <a:srgbClr val="E47588"/>
                          </a:solidFill>
                          <a:latin typeface="Cambria Math" panose="02040503050406030204" pitchFamily="18" charset="0"/>
                          <a:ea typeface="Cambria Math" panose="02040503050406030204" pitchFamily="18" charset="0"/>
                        </a:rPr>
                        <m:t>= </m:t>
                      </m:r>
                      <m:d>
                        <m:dPr>
                          <m:ctrlPr>
                            <a:rPr lang="en-US" b="0" i="1" smtClean="0">
                              <a:solidFill>
                                <a:srgbClr val="E47588"/>
                              </a:solidFill>
                              <a:latin typeface="Cambria Math" panose="02040503050406030204" pitchFamily="18" charset="0"/>
                              <a:ea typeface="Cambria Math" panose="02040503050406030204" pitchFamily="18" charset="0"/>
                            </a:rPr>
                          </m:ctrlPr>
                        </m:dPr>
                        <m:e>
                          <m:f>
                            <m:fPr>
                              <m:ctrlPr>
                                <a:rPr lang="en-US" b="0" i="1" smtClean="0">
                                  <a:solidFill>
                                    <a:srgbClr val="E47588"/>
                                  </a:solidFill>
                                  <a:latin typeface="Cambria Math" panose="02040503050406030204" pitchFamily="18" charset="0"/>
                                  <a:ea typeface="Cambria Math" panose="02040503050406030204" pitchFamily="18" charset="0"/>
                                </a:rPr>
                              </m:ctrlPr>
                            </m:fPr>
                            <m:num>
                              <m:f>
                                <m:fPr>
                                  <m:ctrlPr>
                                    <a:rPr lang="en-US" i="1">
                                      <a:solidFill>
                                        <a:srgbClr val="E47588"/>
                                      </a:solidFill>
                                      <a:latin typeface="Cambria Math" panose="02040503050406030204" pitchFamily="18" charset="0"/>
                                    </a:rPr>
                                  </m:ctrlPr>
                                </m:fPr>
                                <m:num>
                                  <m:r>
                                    <a:rPr lang="en-US" i="1">
                                      <a:solidFill>
                                        <a:srgbClr val="E47588"/>
                                      </a:solidFill>
                                      <a:latin typeface="Cambria Math" panose="02040503050406030204" pitchFamily="18" charset="0"/>
                                    </a:rPr>
                                    <m:t>6.63 </m:t>
                                  </m:r>
                                  <m:r>
                                    <a:rPr lang="en-US" i="1">
                                      <a:solidFill>
                                        <a:srgbClr val="E47588"/>
                                      </a:solidFill>
                                      <a:latin typeface="Cambria Math" panose="02040503050406030204" pitchFamily="18" charset="0"/>
                                    </a:rPr>
                                    <m:t>𝑥</m:t>
                                  </m:r>
                                  <m:r>
                                    <a:rPr lang="en-US" i="1">
                                      <a:solidFill>
                                        <a:srgbClr val="E47588"/>
                                      </a:solidFill>
                                      <a:latin typeface="Cambria Math" panose="02040503050406030204" pitchFamily="18" charset="0"/>
                                    </a:rPr>
                                    <m:t> </m:t>
                                  </m:r>
                                  <m:sSup>
                                    <m:sSupPr>
                                      <m:ctrlPr>
                                        <a:rPr lang="en-US" i="1">
                                          <a:solidFill>
                                            <a:srgbClr val="E47588"/>
                                          </a:solidFill>
                                          <a:latin typeface="Cambria Math" panose="02040503050406030204" pitchFamily="18" charset="0"/>
                                        </a:rPr>
                                      </m:ctrlPr>
                                    </m:sSupPr>
                                    <m:e>
                                      <m:r>
                                        <a:rPr lang="en-US" i="1">
                                          <a:solidFill>
                                            <a:srgbClr val="E47588"/>
                                          </a:solidFill>
                                          <a:latin typeface="Cambria Math" panose="02040503050406030204" pitchFamily="18" charset="0"/>
                                        </a:rPr>
                                        <m:t>10</m:t>
                                      </m:r>
                                    </m:e>
                                    <m:sup>
                                      <m:r>
                                        <a:rPr lang="en-US" i="1">
                                          <a:solidFill>
                                            <a:srgbClr val="E47588"/>
                                          </a:solidFill>
                                          <a:latin typeface="Cambria Math" panose="02040503050406030204" pitchFamily="18" charset="0"/>
                                        </a:rPr>
                                        <m:t>−34</m:t>
                                      </m:r>
                                    </m:sup>
                                  </m:sSup>
                                  <m:r>
                                    <a:rPr lang="en-US">
                                      <a:solidFill>
                                        <a:srgbClr val="E47588"/>
                                      </a:solidFill>
                                      <a:latin typeface="Cambria Math" panose="02040503050406030204" pitchFamily="18" charset="0"/>
                                    </a:rPr>
                                    <m:t> </m:t>
                                  </m:r>
                                  <m:r>
                                    <m:rPr>
                                      <m:sty m:val="p"/>
                                    </m:rPr>
                                    <a:rPr lang="en-US">
                                      <a:solidFill>
                                        <a:srgbClr val="E47588"/>
                                      </a:solidFill>
                                      <a:latin typeface="Cambria Math" panose="02040503050406030204" pitchFamily="18" charset="0"/>
                                    </a:rPr>
                                    <m:t>kg</m:t>
                                  </m:r>
                                </m:num>
                                <m:den>
                                  <m:sSup>
                                    <m:sSupPr>
                                      <m:ctrlPr>
                                        <a:rPr lang="en-US" i="1">
                                          <a:solidFill>
                                            <a:srgbClr val="E47588"/>
                                          </a:solidFill>
                                          <a:latin typeface="Cambria Math" panose="02040503050406030204" pitchFamily="18" charset="0"/>
                                        </a:rPr>
                                      </m:ctrlPr>
                                    </m:sSupPr>
                                    <m:e>
                                      <m:r>
                                        <m:rPr>
                                          <m:sty m:val="p"/>
                                        </m:rPr>
                                        <a:rPr lang="en-US">
                                          <a:solidFill>
                                            <a:srgbClr val="E47588"/>
                                          </a:solidFill>
                                          <a:latin typeface="Cambria Math" panose="02040503050406030204" pitchFamily="18" charset="0"/>
                                        </a:rPr>
                                        <m:t>m</m:t>
                                      </m:r>
                                    </m:e>
                                    <m:sup>
                                      <m:r>
                                        <a:rPr lang="en-US" i="1">
                                          <a:solidFill>
                                            <a:srgbClr val="E47588"/>
                                          </a:solidFill>
                                          <a:latin typeface="Cambria Math" panose="02040503050406030204" pitchFamily="18" charset="0"/>
                                        </a:rPr>
                                        <m:t>2</m:t>
                                      </m:r>
                                    </m:sup>
                                  </m:sSup>
                                  <m:r>
                                    <m:rPr>
                                      <m:sty m:val="p"/>
                                    </m:rPr>
                                    <a:rPr lang="en-US">
                                      <a:solidFill>
                                        <a:srgbClr val="E47588"/>
                                      </a:solidFill>
                                      <a:latin typeface="Cambria Math" panose="02040503050406030204" pitchFamily="18" charset="0"/>
                                    </a:rPr>
                                    <m:t>s</m:t>
                                  </m:r>
                                </m:den>
                              </m:f>
                            </m:num>
                            <m:den>
                              <m:d>
                                <m:dPr>
                                  <m:ctrlPr>
                                    <a:rPr lang="en-US" b="0" i="1" smtClean="0">
                                      <a:solidFill>
                                        <a:srgbClr val="E47588"/>
                                      </a:solidFill>
                                      <a:latin typeface="Cambria Math" panose="02040503050406030204" pitchFamily="18" charset="0"/>
                                      <a:ea typeface="Cambria Math" panose="02040503050406030204" pitchFamily="18" charset="0"/>
                                    </a:rPr>
                                  </m:ctrlPr>
                                </m:dPr>
                                <m:e>
                                  <m:r>
                                    <a:rPr lang="en-US" b="0" i="1" smtClean="0">
                                      <a:solidFill>
                                        <a:srgbClr val="E47588"/>
                                      </a:solidFill>
                                      <a:latin typeface="Cambria Math" panose="02040503050406030204" pitchFamily="18" charset="0"/>
                                      <a:ea typeface="Cambria Math" panose="02040503050406030204" pitchFamily="18" charset="0"/>
                                    </a:rPr>
                                    <m:t>0.0100 </m:t>
                                  </m:r>
                                  <m:r>
                                    <m:rPr>
                                      <m:sty m:val="p"/>
                                    </m:rPr>
                                    <a:rPr lang="en-US" b="0" i="0" smtClean="0">
                                      <a:solidFill>
                                        <a:srgbClr val="E47588"/>
                                      </a:solidFill>
                                      <a:latin typeface="Cambria Math" panose="02040503050406030204" pitchFamily="18" charset="0"/>
                                      <a:ea typeface="Cambria Math" panose="02040503050406030204" pitchFamily="18" charset="0"/>
                                    </a:rPr>
                                    <m:t>kg</m:t>
                                  </m:r>
                                </m:e>
                              </m:d>
                              <m:d>
                                <m:dPr>
                                  <m:ctrlPr>
                                    <a:rPr lang="en-US" b="0" i="1" smtClean="0">
                                      <a:solidFill>
                                        <a:srgbClr val="E47588"/>
                                      </a:solidFill>
                                      <a:latin typeface="Cambria Math" panose="02040503050406030204" pitchFamily="18" charset="0"/>
                                      <a:ea typeface="Cambria Math" panose="02040503050406030204" pitchFamily="18" charset="0"/>
                                    </a:rPr>
                                  </m:ctrlPr>
                                </m:dPr>
                                <m:e>
                                  <m:f>
                                    <m:fPr>
                                      <m:ctrlPr>
                                        <a:rPr lang="en-US" b="0" i="1" smtClean="0">
                                          <a:solidFill>
                                            <a:srgbClr val="E47588"/>
                                          </a:solidFill>
                                          <a:latin typeface="Cambria Math" panose="02040503050406030204" pitchFamily="18" charset="0"/>
                                          <a:ea typeface="Cambria Math" panose="02040503050406030204" pitchFamily="18" charset="0"/>
                                        </a:rPr>
                                      </m:ctrlPr>
                                    </m:fPr>
                                    <m:num>
                                      <m:r>
                                        <a:rPr lang="en-US" b="0" i="1" smtClean="0">
                                          <a:solidFill>
                                            <a:srgbClr val="E47588"/>
                                          </a:solidFill>
                                          <a:latin typeface="Cambria Math" panose="02040503050406030204" pitchFamily="18" charset="0"/>
                                          <a:ea typeface="Cambria Math" panose="02040503050406030204" pitchFamily="18" charset="0"/>
                                        </a:rPr>
                                        <m:t>762 </m:t>
                                      </m:r>
                                      <m:r>
                                        <m:rPr>
                                          <m:sty m:val="p"/>
                                        </m:rPr>
                                        <a:rPr lang="en-US" b="0" i="0" smtClean="0">
                                          <a:solidFill>
                                            <a:srgbClr val="E47588"/>
                                          </a:solidFill>
                                          <a:latin typeface="Cambria Math" panose="02040503050406030204" pitchFamily="18" charset="0"/>
                                          <a:ea typeface="Cambria Math" panose="02040503050406030204" pitchFamily="18" charset="0"/>
                                        </a:rPr>
                                        <m:t>m</m:t>
                                      </m:r>
                                    </m:num>
                                    <m:den>
                                      <m:r>
                                        <m:rPr>
                                          <m:sty m:val="p"/>
                                        </m:rPr>
                                        <a:rPr lang="en-US" b="0" i="0" smtClean="0">
                                          <a:solidFill>
                                            <a:srgbClr val="E47588"/>
                                          </a:solidFill>
                                          <a:latin typeface="Cambria Math" panose="02040503050406030204" pitchFamily="18" charset="0"/>
                                          <a:ea typeface="Cambria Math" panose="02040503050406030204" pitchFamily="18" charset="0"/>
                                        </a:rPr>
                                        <m:t>s</m:t>
                                      </m:r>
                                    </m:den>
                                  </m:f>
                                </m:e>
                              </m:d>
                            </m:den>
                          </m:f>
                        </m:e>
                      </m:d>
                      <m:r>
                        <a:rPr lang="en-US" b="0" i="1" smtClean="0">
                          <a:solidFill>
                            <a:srgbClr val="E47588"/>
                          </a:solidFill>
                          <a:latin typeface="Cambria Math" panose="02040503050406030204" pitchFamily="18" charset="0"/>
                          <a:ea typeface="Cambria Math" panose="02040503050406030204" pitchFamily="18" charset="0"/>
                        </a:rPr>
                        <m:t>=8.70 </m:t>
                      </m:r>
                      <m:r>
                        <a:rPr lang="en-US" b="0" i="1" smtClean="0">
                          <a:solidFill>
                            <a:srgbClr val="E47588"/>
                          </a:solidFill>
                          <a:latin typeface="Cambria Math" panose="02040503050406030204" pitchFamily="18" charset="0"/>
                          <a:ea typeface="Cambria Math" panose="02040503050406030204" pitchFamily="18" charset="0"/>
                        </a:rPr>
                        <m:t>𝑥</m:t>
                      </m:r>
                      <m:r>
                        <a:rPr lang="en-US" b="0" i="1" smtClean="0">
                          <a:solidFill>
                            <a:srgbClr val="E47588"/>
                          </a:solidFill>
                          <a:latin typeface="Cambria Math" panose="02040503050406030204" pitchFamily="18" charset="0"/>
                          <a:ea typeface="Cambria Math" panose="02040503050406030204" pitchFamily="18" charset="0"/>
                        </a:rPr>
                        <m:t> </m:t>
                      </m:r>
                      <m:sSup>
                        <m:sSupPr>
                          <m:ctrlPr>
                            <a:rPr lang="en-US" b="0" i="1" smtClean="0">
                              <a:solidFill>
                                <a:srgbClr val="E47588"/>
                              </a:solidFill>
                              <a:latin typeface="Cambria Math" panose="02040503050406030204" pitchFamily="18" charset="0"/>
                              <a:ea typeface="Cambria Math" panose="02040503050406030204" pitchFamily="18" charset="0"/>
                            </a:rPr>
                          </m:ctrlPr>
                        </m:sSupPr>
                        <m:e>
                          <m:r>
                            <a:rPr lang="en-US" b="0" i="1" smtClean="0">
                              <a:solidFill>
                                <a:srgbClr val="E47588"/>
                              </a:solidFill>
                              <a:latin typeface="Cambria Math" panose="02040503050406030204" pitchFamily="18" charset="0"/>
                              <a:ea typeface="Cambria Math" panose="02040503050406030204" pitchFamily="18" charset="0"/>
                            </a:rPr>
                            <m:t>10</m:t>
                          </m:r>
                        </m:e>
                        <m:sup>
                          <m:r>
                            <a:rPr lang="en-US" b="0" i="1" smtClean="0">
                              <a:solidFill>
                                <a:srgbClr val="E47588"/>
                              </a:solidFill>
                              <a:latin typeface="Cambria Math" panose="02040503050406030204" pitchFamily="18" charset="0"/>
                              <a:ea typeface="Cambria Math" panose="02040503050406030204" pitchFamily="18" charset="0"/>
                            </a:rPr>
                            <m:t>−35</m:t>
                          </m:r>
                        </m:sup>
                      </m:sSup>
                      <m:r>
                        <a:rPr lang="en-US" b="0" i="1" smtClean="0">
                          <a:solidFill>
                            <a:srgbClr val="E47588"/>
                          </a:solidFill>
                          <a:latin typeface="Cambria Math" panose="02040503050406030204" pitchFamily="18" charset="0"/>
                          <a:ea typeface="Cambria Math" panose="02040503050406030204" pitchFamily="18" charset="0"/>
                        </a:rPr>
                        <m:t> </m:t>
                      </m:r>
                      <m:r>
                        <m:rPr>
                          <m:sty m:val="p"/>
                        </m:rPr>
                        <a:rPr lang="en-US" b="0" i="0" smtClean="0">
                          <a:solidFill>
                            <a:srgbClr val="E47588"/>
                          </a:solidFill>
                          <a:latin typeface="Cambria Math" panose="02040503050406030204" pitchFamily="18" charset="0"/>
                          <a:ea typeface="Cambria Math" panose="02040503050406030204" pitchFamily="18" charset="0"/>
                        </a:rPr>
                        <m:t>m</m:t>
                      </m:r>
                    </m:oMath>
                  </m:oMathPara>
                </a14:m>
                <a:endParaRPr lang="en-US" dirty="0">
                  <a:solidFill>
                    <a:srgbClr val="E47588"/>
                  </a:solidFill>
                </a:endParaRPr>
              </a:p>
            </p:txBody>
          </p:sp>
        </mc:Choice>
        <mc:Fallback xmlns="">
          <p:sp>
            <p:nvSpPr>
              <p:cNvPr id="15" name="TextBox 14">
                <a:extLst>
                  <a:ext uri="{FF2B5EF4-FFF2-40B4-BE49-F238E27FC236}">
                    <a16:creationId xmlns:a16="http://schemas.microsoft.com/office/drawing/2014/main" id="{7CB6FB00-E0FF-4B57-AE32-DEB225149139}"/>
                  </a:ext>
                </a:extLst>
              </p:cNvPr>
              <p:cNvSpPr txBox="1">
                <a:spLocks noRot="1" noChangeAspect="1" noMove="1" noResize="1" noEditPoints="1" noAdjustHandles="1" noChangeArrowheads="1" noChangeShapeType="1" noTextEdit="1"/>
              </p:cNvSpPr>
              <p:nvPr/>
            </p:nvSpPr>
            <p:spPr>
              <a:xfrm>
                <a:off x="1050278" y="3988355"/>
                <a:ext cx="5357813" cy="1035220"/>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3721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22</a:t>
            </a:fld>
            <a:endParaRPr lang="en-US" dirty="0">
              <a:solidFill>
                <a:schemeClr val="bg1"/>
              </a:solidFill>
            </a:endParaRPr>
          </a:p>
        </p:txBody>
      </p:sp>
      <p:sp>
        <p:nvSpPr>
          <p:cNvPr id="8" name="Rectangle 2">
            <a:extLst>
              <a:ext uri="{FF2B5EF4-FFF2-40B4-BE49-F238E27FC236}">
                <a16:creationId xmlns:a16="http://schemas.microsoft.com/office/drawing/2014/main" id="{6E0FB1D7-0FED-4F6E-8CD6-225BA42403B7}"/>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Diffraction of Electrons</a:t>
            </a:r>
          </a:p>
        </p:txBody>
      </p:sp>
      <p:sp>
        <p:nvSpPr>
          <p:cNvPr id="9" name="TextBox 4">
            <a:extLst>
              <a:ext uri="{FF2B5EF4-FFF2-40B4-BE49-F238E27FC236}">
                <a16:creationId xmlns:a16="http://schemas.microsoft.com/office/drawing/2014/main" id="{13747FAA-780D-40FC-AB35-7CF1B4EE9A0D}"/>
              </a:ext>
            </a:extLst>
          </p:cNvPr>
          <p:cNvSpPr txBox="1">
            <a:spLocks noChangeArrowheads="1"/>
          </p:cNvSpPr>
          <p:nvPr/>
        </p:nvSpPr>
        <p:spPr bwMode="auto">
          <a:xfrm>
            <a:off x="6726" y="872622"/>
            <a:ext cx="7322496"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Experiments have shown that electrons do indeed possess wavelike properties:</a:t>
            </a:r>
          </a:p>
        </p:txBody>
      </p:sp>
      <p:pic>
        <p:nvPicPr>
          <p:cNvPr id="11" name="Picture 3" descr="bur25542_0613b">
            <a:extLst>
              <a:ext uri="{FF2B5EF4-FFF2-40B4-BE49-F238E27FC236}">
                <a16:creationId xmlns:a16="http://schemas.microsoft.com/office/drawing/2014/main" id="{AB9E2859-94BF-4250-A1B7-C3E60F016672}"/>
              </a:ext>
            </a:extLst>
          </p:cNvPr>
          <p:cNvPicPr>
            <a:picLocks noChangeAspect="1" noChangeArrowheads="1"/>
          </p:cNvPicPr>
          <p:nvPr/>
        </p:nvPicPr>
        <p:blipFill>
          <a:blip r:embed="rId2" cstate="print"/>
          <a:srcRect t="3799" r="1153" b="3356"/>
          <a:stretch>
            <a:fillRect/>
          </a:stretch>
        </p:blipFill>
        <p:spPr bwMode="auto">
          <a:xfrm>
            <a:off x="7190060" y="663430"/>
            <a:ext cx="1433270" cy="1548591"/>
          </a:xfrm>
          <a:prstGeom prst="rect">
            <a:avLst/>
          </a:prstGeom>
          <a:ln>
            <a:noFill/>
          </a:ln>
          <a:effectLst>
            <a:outerShdw blurRad="292100" dist="139700" dir="2700000" algn="tl" rotWithShape="0">
              <a:srgbClr val="333333">
                <a:alpha val="65000"/>
              </a:srgbClr>
            </a:outerShdw>
          </a:effectLst>
        </p:spPr>
      </p:pic>
      <p:sp>
        <p:nvSpPr>
          <p:cNvPr id="14" name="TextBox 4">
            <a:extLst>
              <a:ext uri="{FF2B5EF4-FFF2-40B4-BE49-F238E27FC236}">
                <a16:creationId xmlns:a16="http://schemas.microsoft.com/office/drawing/2014/main" id="{4B166DF4-A15B-4AF5-8C65-2F39F546021E}"/>
              </a:ext>
            </a:extLst>
          </p:cNvPr>
          <p:cNvSpPr txBox="1">
            <a:spLocks noChangeArrowheads="1"/>
          </p:cNvSpPr>
          <p:nvPr/>
        </p:nvSpPr>
        <p:spPr bwMode="auto">
          <a:xfrm>
            <a:off x="6576243" y="78170"/>
            <a:ext cx="2660904" cy="646331"/>
          </a:xfrm>
          <a:prstGeom prst="rect">
            <a:avLst/>
          </a:prstGeom>
          <a:noFill/>
          <a:ln w="9525">
            <a:noFill/>
            <a:miter lim="800000"/>
            <a:headEnd/>
            <a:tailEnd/>
          </a:ln>
        </p:spPr>
        <p:txBody>
          <a:bodyPr wrap="square">
            <a:spAutoFit/>
          </a:bodyPr>
          <a:lstStyle/>
          <a:p>
            <a:pPr algn="ct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Arial" pitchFamily="34" charset="0"/>
              </a:rPr>
              <a:t>Electron diffraction pattern of aluminum foil.</a:t>
            </a:r>
          </a:p>
        </p:txBody>
      </p:sp>
      <p:sp>
        <p:nvSpPr>
          <p:cNvPr id="15" name="TextBox 4">
            <a:extLst>
              <a:ext uri="{FF2B5EF4-FFF2-40B4-BE49-F238E27FC236}">
                <a16:creationId xmlns:a16="http://schemas.microsoft.com/office/drawing/2014/main" id="{006A30E7-9CB7-4BC9-9406-E4279CE1EE35}"/>
              </a:ext>
            </a:extLst>
          </p:cNvPr>
          <p:cNvSpPr txBox="1">
            <a:spLocks noChangeArrowheads="1"/>
          </p:cNvSpPr>
          <p:nvPr/>
        </p:nvSpPr>
        <p:spPr bwMode="auto">
          <a:xfrm>
            <a:off x="6726" y="1602626"/>
            <a:ext cx="7183334" cy="923330"/>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 </a:t>
            </a:r>
            <a:r>
              <a:rPr lang="en-US" altLang="en-US" b="1" dirty="0">
                <a:solidFill>
                  <a:srgbClr val="67AEB6"/>
                </a:solidFill>
                <a:latin typeface="Gill Sans MT" panose="020B0502020104020203" pitchFamily="34" charset="0"/>
                <a:cs typeface="Times New Roman" pitchFamily="18" charset="0"/>
              </a:rPr>
              <a:t>Heisenberg</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67AEB6"/>
                </a:solidFill>
                <a:latin typeface="Gill Sans MT" panose="020B0502020104020203" pitchFamily="34" charset="0"/>
                <a:cs typeface="Times New Roman" pitchFamily="18" charset="0"/>
              </a:rPr>
              <a:t>uncertainty</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67AEB6"/>
                </a:solidFill>
                <a:latin typeface="Gill Sans MT" panose="020B0502020104020203" pitchFamily="34" charset="0"/>
                <a:cs typeface="Times New Roman" pitchFamily="18" charset="0"/>
              </a:rPr>
              <a:t>principle</a:t>
            </a:r>
            <a:r>
              <a:rPr lang="en-US" altLang="en-US" dirty="0">
                <a:solidFill>
                  <a:schemeClr val="tx1">
                    <a:lumMod val="75000"/>
                    <a:lumOff val="25000"/>
                  </a:schemeClr>
                </a:solidFill>
                <a:latin typeface="Gill Sans MT" panose="020B0502020104020203" pitchFamily="34" charset="0"/>
                <a:cs typeface="Times New Roman" pitchFamily="18" charset="0"/>
              </a:rPr>
              <a:t> states that it is impossible to know simultaneously both the momentum p</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dirty="0">
                <a:solidFill>
                  <a:schemeClr val="tx1">
                    <a:lumMod val="75000"/>
                    <a:lumOff val="25000"/>
                  </a:schemeClr>
                </a:solidFill>
                <a:latin typeface="Gill Sans MT" panose="020B0502020104020203" pitchFamily="34" charset="0"/>
                <a:cs typeface="Times New Roman" pitchFamily="18" charset="0"/>
              </a:rPr>
              <a:t>and the position x of a particle with certainty.</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9C64957-9C31-473F-AC1F-50457C7A5867}"/>
                  </a:ext>
                </a:extLst>
              </p:cNvPr>
              <p:cNvSpPr txBox="1"/>
              <p:nvPr/>
            </p:nvSpPr>
            <p:spPr>
              <a:xfrm>
                <a:off x="150062" y="2534749"/>
                <a:ext cx="1483098"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solidFill>
                            <a:srgbClr val="67AEB6"/>
                          </a:solidFill>
                          <a:latin typeface="Cambria Math" panose="02040503050406030204" pitchFamily="18" charset="0"/>
                          <a:ea typeface="Cambria Math" panose="02040503050406030204" pitchFamily="18" charset="0"/>
                        </a:rPr>
                        <m:t>Δ</m:t>
                      </m:r>
                      <m:r>
                        <a:rPr lang="en-US" b="0" i="1" smtClean="0">
                          <a:solidFill>
                            <a:srgbClr val="67AEB6"/>
                          </a:solidFill>
                          <a:latin typeface="Cambria Math" panose="02040503050406030204" pitchFamily="18" charset="0"/>
                          <a:ea typeface="Cambria Math" panose="02040503050406030204" pitchFamily="18" charset="0"/>
                        </a:rPr>
                        <m:t>𝑥</m:t>
                      </m:r>
                      <m:r>
                        <a:rPr lang="en-US" b="0" i="1" smtClean="0">
                          <a:solidFill>
                            <a:srgbClr val="67AEB6"/>
                          </a:solidFill>
                          <a:latin typeface="Cambria Math" panose="02040503050406030204" pitchFamily="18" charset="0"/>
                          <a:ea typeface="Cambria Math" panose="02040503050406030204" pitchFamily="18" charset="0"/>
                        </a:rPr>
                        <m:t>∙ </m:t>
                      </m:r>
                      <m:r>
                        <m:rPr>
                          <m:sty m:val="p"/>
                        </m:rPr>
                        <a:rPr lang="el-GR" b="0" i="1" smtClean="0">
                          <a:solidFill>
                            <a:srgbClr val="67AEB6"/>
                          </a:solidFill>
                          <a:latin typeface="Cambria Math" panose="02040503050406030204" pitchFamily="18" charset="0"/>
                          <a:ea typeface="Cambria Math" panose="02040503050406030204" pitchFamily="18" charset="0"/>
                        </a:rPr>
                        <m:t>Δ</m:t>
                      </m:r>
                      <m:r>
                        <a:rPr lang="en-US" b="0" i="1" smtClean="0">
                          <a:solidFill>
                            <a:srgbClr val="67AEB6"/>
                          </a:solidFill>
                          <a:latin typeface="Cambria Math" panose="02040503050406030204" pitchFamily="18" charset="0"/>
                          <a:ea typeface="Cambria Math" panose="02040503050406030204" pitchFamily="18" charset="0"/>
                        </a:rPr>
                        <m:t>𝑝</m:t>
                      </m:r>
                      <m:r>
                        <a:rPr lang="en-US" b="0" i="1" smtClean="0">
                          <a:solidFill>
                            <a:srgbClr val="67AEB6"/>
                          </a:solidFill>
                          <a:latin typeface="Cambria Math" panose="02040503050406030204" pitchFamily="18" charset="0"/>
                          <a:ea typeface="Cambria Math" panose="02040503050406030204" pitchFamily="18" charset="0"/>
                        </a:rPr>
                        <m:t> ≥ </m:t>
                      </m:r>
                      <m:f>
                        <m:fPr>
                          <m:ctrlPr>
                            <a:rPr lang="en-US" b="0" i="1" smtClean="0">
                              <a:solidFill>
                                <a:srgbClr val="67AEB6"/>
                              </a:solidFill>
                              <a:latin typeface="Cambria Math" panose="02040503050406030204" pitchFamily="18" charset="0"/>
                              <a:ea typeface="Cambria Math" panose="02040503050406030204" pitchFamily="18" charset="0"/>
                            </a:rPr>
                          </m:ctrlPr>
                        </m:fPr>
                        <m:num>
                          <m:r>
                            <a:rPr lang="en-US" b="0" i="1" smtClean="0">
                              <a:solidFill>
                                <a:srgbClr val="67AEB6"/>
                              </a:solidFill>
                              <a:latin typeface="Cambria Math" panose="02040503050406030204" pitchFamily="18" charset="0"/>
                              <a:ea typeface="Cambria Math" panose="02040503050406030204" pitchFamily="18" charset="0"/>
                            </a:rPr>
                            <m:t>h</m:t>
                          </m:r>
                        </m:num>
                        <m:den>
                          <m:r>
                            <a:rPr lang="en-US" b="0" i="1" smtClean="0">
                              <a:solidFill>
                                <a:srgbClr val="67AEB6"/>
                              </a:solidFill>
                              <a:latin typeface="Cambria Math" panose="02040503050406030204" pitchFamily="18" charset="0"/>
                              <a:ea typeface="Cambria Math" panose="02040503050406030204" pitchFamily="18" charset="0"/>
                            </a:rPr>
                            <m:t>4</m:t>
                          </m:r>
                          <m:r>
                            <a:rPr lang="en-US" b="0" i="1" smtClean="0">
                              <a:solidFill>
                                <a:srgbClr val="67AEB6"/>
                              </a:solidFill>
                              <a:latin typeface="Cambria Math" panose="02040503050406030204" pitchFamily="18" charset="0"/>
                              <a:ea typeface="Cambria Math" panose="02040503050406030204" pitchFamily="18" charset="0"/>
                            </a:rPr>
                            <m:t>𝜋</m:t>
                          </m:r>
                        </m:den>
                      </m:f>
                    </m:oMath>
                  </m:oMathPara>
                </a14:m>
                <a:endParaRPr lang="en-US" dirty="0">
                  <a:solidFill>
                    <a:srgbClr val="67AEB6"/>
                  </a:solidFill>
                </a:endParaRPr>
              </a:p>
            </p:txBody>
          </p:sp>
        </mc:Choice>
        <mc:Fallback xmlns="">
          <p:sp>
            <p:nvSpPr>
              <p:cNvPr id="7" name="TextBox 6">
                <a:extLst>
                  <a:ext uri="{FF2B5EF4-FFF2-40B4-BE49-F238E27FC236}">
                    <a16:creationId xmlns:a16="http://schemas.microsoft.com/office/drawing/2014/main" id="{D9C64957-9C31-473F-AC1F-50457C7A5867}"/>
                  </a:ext>
                </a:extLst>
              </p:cNvPr>
              <p:cNvSpPr txBox="1">
                <a:spLocks noRot="1" noChangeAspect="1" noMove="1" noResize="1" noEditPoints="1" noAdjustHandles="1" noChangeArrowheads="1" noChangeShapeType="1" noTextEdit="1"/>
              </p:cNvSpPr>
              <p:nvPr/>
            </p:nvSpPr>
            <p:spPr>
              <a:xfrm>
                <a:off x="150062" y="2534749"/>
                <a:ext cx="1483098" cy="525978"/>
              </a:xfrm>
              <a:prstGeom prst="rect">
                <a:avLst/>
              </a:prstGeom>
              <a:blipFill>
                <a:blip r:embed="rId3"/>
                <a:stretch>
                  <a:fillRect/>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6FD2B3A4-F8B6-4A71-B34A-A86D76D45645}"/>
              </a:ext>
            </a:extLst>
          </p:cNvPr>
          <p:cNvSpPr/>
          <p:nvPr/>
        </p:nvSpPr>
        <p:spPr>
          <a:xfrm>
            <a:off x="2454651" y="2472858"/>
            <a:ext cx="4572000" cy="646331"/>
          </a:xfrm>
          <a:prstGeom prst="rect">
            <a:avLst/>
          </a:prstGeom>
        </p:spPr>
        <p:txBody>
          <a:bodyPr>
            <a:spAutoFit/>
          </a:bodyPr>
          <a:lstStyle/>
          <a:p>
            <a:pPr eaLnBrk="0" hangingPunct="0">
              <a:buClr>
                <a:srgbClr val="000000"/>
              </a:buClr>
              <a:buSzPct val="100000"/>
            </a:pPr>
            <a:r>
              <a:rPr lang="el-GR" altLang="en-US" dirty="0">
                <a:solidFill>
                  <a:schemeClr val="tx1">
                    <a:lumMod val="75000"/>
                    <a:lumOff val="25000"/>
                  </a:schemeClr>
                </a:solidFill>
                <a:latin typeface="Arial"/>
                <a:cs typeface="Times New Roman" pitchFamily="18" charset="0"/>
              </a:rPr>
              <a:t>Δ</a:t>
            </a:r>
            <a:r>
              <a:rPr lang="en-US" altLang="en-US" dirty="0">
                <a:solidFill>
                  <a:schemeClr val="tx1">
                    <a:lumMod val="75000"/>
                    <a:lumOff val="25000"/>
                  </a:schemeClr>
                </a:solidFill>
                <a:latin typeface="Gill Sans MT" panose="020B0502020104020203" pitchFamily="34" charset="0"/>
                <a:cs typeface="Times New Roman" pitchFamily="18" charset="0"/>
              </a:rPr>
              <a:t>x is the uncertainty in position in meters</a:t>
            </a:r>
          </a:p>
          <a:p>
            <a:pPr eaLnBrk="0" hangingPunct="0">
              <a:buClr>
                <a:srgbClr val="000000"/>
              </a:buClr>
              <a:buSzPct val="100000"/>
            </a:pPr>
            <a:r>
              <a:rPr lang="el-GR" altLang="en-US" dirty="0">
                <a:solidFill>
                  <a:schemeClr val="tx1">
                    <a:lumMod val="75000"/>
                    <a:lumOff val="25000"/>
                  </a:schemeClr>
                </a:solidFill>
                <a:latin typeface="Arial"/>
                <a:cs typeface="Times New Roman" pitchFamily="18" charset="0"/>
              </a:rPr>
              <a:t>Δ</a:t>
            </a:r>
            <a:r>
              <a:rPr lang="en-US" altLang="en-US" dirty="0">
                <a:solidFill>
                  <a:schemeClr val="tx1">
                    <a:lumMod val="75000"/>
                    <a:lumOff val="25000"/>
                  </a:schemeClr>
                </a:solidFill>
                <a:latin typeface="Gill Sans MT" panose="020B0502020104020203" pitchFamily="34" charset="0"/>
                <a:cs typeface="Times New Roman" pitchFamily="18" charset="0"/>
              </a:rPr>
              <a:t>p is the uncertainty in momentum</a:t>
            </a:r>
          </a:p>
        </p:txBody>
      </p:sp>
      <p:sp>
        <p:nvSpPr>
          <p:cNvPr id="17" name="Rectangle 16">
            <a:extLst>
              <a:ext uri="{FF2B5EF4-FFF2-40B4-BE49-F238E27FC236}">
                <a16:creationId xmlns:a16="http://schemas.microsoft.com/office/drawing/2014/main" id="{4DE045A8-80B1-410F-9B9E-E68E0B84A942}"/>
              </a:ext>
            </a:extLst>
          </p:cNvPr>
          <p:cNvSpPr/>
          <p:nvPr/>
        </p:nvSpPr>
        <p:spPr>
          <a:xfrm>
            <a:off x="2463044" y="3247354"/>
            <a:ext cx="4572000" cy="646331"/>
          </a:xfrm>
          <a:prstGeom prst="rect">
            <a:avLst/>
          </a:prstGeom>
        </p:spPr>
        <p:txBody>
          <a:bodyPr>
            <a:spAutoFit/>
          </a:bodyPr>
          <a:lstStyle/>
          <a:p>
            <a:pPr eaLnBrk="0" hangingPunct="0">
              <a:buClr>
                <a:srgbClr val="000000"/>
              </a:buClr>
              <a:buSzPct val="100000"/>
            </a:pPr>
            <a:r>
              <a:rPr lang="el-GR" altLang="en-US" dirty="0">
                <a:solidFill>
                  <a:schemeClr val="tx1">
                    <a:lumMod val="75000"/>
                    <a:lumOff val="25000"/>
                  </a:schemeClr>
                </a:solidFill>
                <a:latin typeface="Arial"/>
                <a:cs typeface="Times New Roman" pitchFamily="18" charset="0"/>
              </a:rPr>
              <a:t>Δ</a:t>
            </a:r>
            <a:r>
              <a:rPr lang="en-US" altLang="en-US" dirty="0">
                <a:solidFill>
                  <a:schemeClr val="tx1">
                    <a:lumMod val="75000"/>
                    <a:lumOff val="25000"/>
                  </a:schemeClr>
                </a:solidFill>
                <a:latin typeface="Gill Sans MT" panose="020B0502020104020203" pitchFamily="34" charset="0"/>
                <a:cs typeface="Times New Roman" pitchFamily="18" charset="0"/>
              </a:rPr>
              <a:t>u is the uncertainty in velocity in m/s</a:t>
            </a:r>
          </a:p>
          <a:p>
            <a:pPr eaLnBrk="0" hangingPunct="0">
              <a:buClr>
                <a:srgbClr val="000000"/>
              </a:buClr>
              <a:buSzPct val="100000"/>
            </a:pPr>
            <a:r>
              <a:rPr lang="en-US" altLang="en-US" dirty="0">
                <a:solidFill>
                  <a:schemeClr val="tx1">
                    <a:lumMod val="75000"/>
                    <a:lumOff val="25000"/>
                  </a:schemeClr>
                </a:solidFill>
                <a:latin typeface="Gill Sans MT" panose="020B0502020104020203" pitchFamily="34" charset="0"/>
                <a:cs typeface="Times New Roman" pitchFamily="18" charset="0"/>
              </a:rPr>
              <a:t>m is the mass in kg</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42D0DD8-3C0A-4C55-AE8A-33B361CBE2AC}"/>
                  </a:ext>
                </a:extLst>
              </p:cNvPr>
              <p:cNvSpPr txBox="1"/>
              <p:nvPr/>
            </p:nvSpPr>
            <p:spPr>
              <a:xfrm>
                <a:off x="150062" y="3307530"/>
                <a:ext cx="1633588"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solidFill>
                            <a:srgbClr val="67AEB6"/>
                          </a:solidFill>
                          <a:latin typeface="Cambria Math" panose="02040503050406030204" pitchFamily="18" charset="0"/>
                          <a:ea typeface="Cambria Math" panose="02040503050406030204" pitchFamily="18" charset="0"/>
                        </a:rPr>
                        <m:t>Δ</m:t>
                      </m:r>
                      <m:r>
                        <a:rPr lang="en-US" b="0" i="1" smtClean="0">
                          <a:solidFill>
                            <a:srgbClr val="67AEB6"/>
                          </a:solidFill>
                          <a:latin typeface="Cambria Math" panose="02040503050406030204" pitchFamily="18" charset="0"/>
                          <a:ea typeface="Cambria Math" panose="02040503050406030204" pitchFamily="18" charset="0"/>
                        </a:rPr>
                        <m:t>𝑥</m:t>
                      </m:r>
                      <m:r>
                        <a:rPr lang="en-US" i="1">
                          <a:solidFill>
                            <a:srgbClr val="67AEB6"/>
                          </a:solidFill>
                          <a:latin typeface="Cambria Math" panose="02040503050406030204" pitchFamily="18" charset="0"/>
                          <a:ea typeface="Cambria Math" panose="02040503050406030204" pitchFamily="18" charset="0"/>
                        </a:rPr>
                        <m:t>∙</m:t>
                      </m:r>
                      <m:r>
                        <a:rPr lang="en-US" b="0" i="1" smtClean="0">
                          <a:solidFill>
                            <a:srgbClr val="67AEB6"/>
                          </a:solidFill>
                          <a:latin typeface="Cambria Math" panose="02040503050406030204" pitchFamily="18" charset="0"/>
                          <a:ea typeface="Cambria Math" panose="02040503050406030204" pitchFamily="18" charset="0"/>
                        </a:rPr>
                        <m:t>𝑚</m:t>
                      </m:r>
                      <m:r>
                        <m:rPr>
                          <m:sty m:val="p"/>
                        </m:rPr>
                        <a:rPr lang="el-GR" b="0" i="1" smtClean="0">
                          <a:solidFill>
                            <a:srgbClr val="67AEB6"/>
                          </a:solidFill>
                          <a:latin typeface="Cambria Math" panose="02040503050406030204" pitchFamily="18" charset="0"/>
                          <a:ea typeface="Cambria Math" panose="02040503050406030204" pitchFamily="18" charset="0"/>
                        </a:rPr>
                        <m:t>Δ</m:t>
                      </m:r>
                      <m:r>
                        <a:rPr lang="en-US" b="0" i="1" smtClean="0">
                          <a:solidFill>
                            <a:srgbClr val="67AEB6"/>
                          </a:solidFill>
                          <a:latin typeface="Cambria Math" panose="02040503050406030204" pitchFamily="18" charset="0"/>
                          <a:ea typeface="Cambria Math" panose="02040503050406030204" pitchFamily="18" charset="0"/>
                        </a:rPr>
                        <m:t>𝑢</m:t>
                      </m:r>
                      <m:r>
                        <a:rPr lang="en-US" b="0" i="1" smtClean="0">
                          <a:solidFill>
                            <a:srgbClr val="67AEB6"/>
                          </a:solidFill>
                          <a:latin typeface="Cambria Math" panose="02040503050406030204" pitchFamily="18" charset="0"/>
                          <a:ea typeface="Cambria Math" panose="02040503050406030204" pitchFamily="18" charset="0"/>
                        </a:rPr>
                        <m:t> ≥ </m:t>
                      </m:r>
                      <m:f>
                        <m:fPr>
                          <m:ctrlPr>
                            <a:rPr lang="en-US" b="0" i="1" smtClean="0">
                              <a:solidFill>
                                <a:srgbClr val="67AEB6"/>
                              </a:solidFill>
                              <a:latin typeface="Cambria Math" panose="02040503050406030204" pitchFamily="18" charset="0"/>
                              <a:ea typeface="Cambria Math" panose="02040503050406030204" pitchFamily="18" charset="0"/>
                            </a:rPr>
                          </m:ctrlPr>
                        </m:fPr>
                        <m:num>
                          <m:r>
                            <a:rPr lang="en-US" b="0" i="1" smtClean="0">
                              <a:solidFill>
                                <a:srgbClr val="67AEB6"/>
                              </a:solidFill>
                              <a:latin typeface="Cambria Math" panose="02040503050406030204" pitchFamily="18" charset="0"/>
                              <a:ea typeface="Cambria Math" panose="02040503050406030204" pitchFamily="18" charset="0"/>
                            </a:rPr>
                            <m:t>h</m:t>
                          </m:r>
                        </m:num>
                        <m:den>
                          <m:r>
                            <a:rPr lang="en-US" b="0" i="1" smtClean="0">
                              <a:solidFill>
                                <a:srgbClr val="67AEB6"/>
                              </a:solidFill>
                              <a:latin typeface="Cambria Math" panose="02040503050406030204" pitchFamily="18" charset="0"/>
                              <a:ea typeface="Cambria Math" panose="02040503050406030204" pitchFamily="18" charset="0"/>
                            </a:rPr>
                            <m:t>4</m:t>
                          </m:r>
                          <m:r>
                            <a:rPr lang="en-US" b="0" i="1" smtClean="0">
                              <a:solidFill>
                                <a:srgbClr val="67AEB6"/>
                              </a:solidFill>
                              <a:latin typeface="Cambria Math" panose="02040503050406030204" pitchFamily="18" charset="0"/>
                              <a:ea typeface="Cambria Math" panose="02040503050406030204" pitchFamily="18" charset="0"/>
                            </a:rPr>
                            <m:t>𝜋</m:t>
                          </m:r>
                        </m:den>
                      </m:f>
                    </m:oMath>
                  </m:oMathPara>
                </a14:m>
                <a:endParaRPr lang="en-US" dirty="0">
                  <a:solidFill>
                    <a:srgbClr val="67AEB6"/>
                  </a:solidFill>
                </a:endParaRPr>
              </a:p>
            </p:txBody>
          </p:sp>
        </mc:Choice>
        <mc:Fallback xmlns="">
          <p:sp>
            <p:nvSpPr>
              <p:cNvPr id="18" name="TextBox 17">
                <a:extLst>
                  <a:ext uri="{FF2B5EF4-FFF2-40B4-BE49-F238E27FC236}">
                    <a16:creationId xmlns:a16="http://schemas.microsoft.com/office/drawing/2014/main" id="{042D0DD8-3C0A-4C55-AE8A-33B361CBE2AC}"/>
                  </a:ext>
                </a:extLst>
              </p:cNvPr>
              <p:cNvSpPr txBox="1">
                <a:spLocks noRot="1" noChangeAspect="1" noMove="1" noResize="1" noEditPoints="1" noAdjustHandles="1" noChangeArrowheads="1" noChangeShapeType="1" noTextEdit="1"/>
              </p:cNvSpPr>
              <p:nvPr/>
            </p:nvSpPr>
            <p:spPr>
              <a:xfrm>
                <a:off x="150062" y="3307530"/>
                <a:ext cx="1633588" cy="525978"/>
              </a:xfrm>
              <a:prstGeom prst="rect">
                <a:avLst/>
              </a:prstGeom>
              <a:blipFill>
                <a:blip r:embed="rId4"/>
                <a:stretch>
                  <a:fillRect/>
                </a:stretch>
              </a:blipFill>
            </p:spPr>
            <p:txBody>
              <a:bodyPr/>
              <a:lstStyle/>
              <a:p>
                <a:r>
                  <a:rPr lang="en-US">
                    <a:noFill/>
                  </a:rPr>
                  <a:t> </a:t>
                </a:r>
              </a:p>
            </p:txBody>
          </p:sp>
        </mc:Fallback>
      </mc:AlternateContent>
      <p:sp>
        <p:nvSpPr>
          <p:cNvPr id="19" name="TextBox 4">
            <a:extLst>
              <a:ext uri="{FF2B5EF4-FFF2-40B4-BE49-F238E27FC236}">
                <a16:creationId xmlns:a16="http://schemas.microsoft.com/office/drawing/2014/main" id="{84C45411-C80E-4BB9-B03B-B027B43F53B3}"/>
              </a:ext>
            </a:extLst>
          </p:cNvPr>
          <p:cNvSpPr txBox="1">
            <a:spLocks noChangeArrowheads="1"/>
          </p:cNvSpPr>
          <p:nvPr/>
        </p:nvSpPr>
        <p:spPr bwMode="auto">
          <a:xfrm>
            <a:off x="6725" y="3939346"/>
            <a:ext cx="9143999" cy="919995"/>
          </a:xfrm>
          <a:prstGeom prst="rect">
            <a:avLst/>
          </a:prstGeom>
          <a:noFill/>
          <a:ln w="9525">
            <a:noFill/>
            <a:miter lim="800000"/>
            <a:headEnd/>
            <a:tailEnd/>
          </a:ln>
        </p:spPr>
        <p:txBody>
          <a:bodyPr wrap="square">
            <a:spAutoFit/>
          </a:bodyPr>
          <a:lstStyle/>
          <a:p>
            <a:pPr eaLnBrk="0" hangingPunct="0">
              <a:lnSpc>
                <a:spcPct val="115000"/>
              </a:lnSpc>
              <a:spcAft>
                <a:spcPts val="1000"/>
              </a:spcAft>
              <a:buClr>
                <a:srgbClr val="000000"/>
              </a:buClr>
              <a:buSzPct val="100000"/>
              <a:buFont typeface="Arial" pitchFamily="34" charset="0"/>
              <a:buNone/>
            </a:pPr>
            <a:r>
              <a:rPr lang="en-US" altLang="en-US" sz="1600" dirty="0">
                <a:solidFill>
                  <a:schemeClr val="tx1">
                    <a:lumMod val="75000"/>
                    <a:lumOff val="25000"/>
                  </a:schemeClr>
                </a:solidFill>
                <a:latin typeface="Gill Sans MT" panose="020B0502020104020203" pitchFamily="34" charset="0"/>
                <a:ea typeface="MS PGothic" pitchFamily="34" charset="-128"/>
                <a:cs typeface="Times New Roman" pitchFamily="18" charset="0"/>
              </a:rPr>
              <a:t>An electron in a hydrogen atom is known to have a velocity of 4.99×10</a:t>
            </a:r>
            <a:r>
              <a:rPr lang="en-US" altLang="en-US" sz="1600" baseline="30000" dirty="0">
                <a:solidFill>
                  <a:schemeClr val="tx1">
                    <a:lumMod val="75000"/>
                    <a:lumOff val="25000"/>
                  </a:schemeClr>
                </a:solidFill>
                <a:latin typeface="Gill Sans MT" panose="020B0502020104020203" pitchFamily="34" charset="0"/>
                <a:ea typeface="MS PGothic" pitchFamily="34" charset="-128"/>
                <a:cs typeface="Times New Roman" pitchFamily="18" charset="0"/>
              </a:rPr>
              <a:t>6</a:t>
            </a:r>
            <a:r>
              <a:rPr lang="en-US" altLang="en-US" sz="1600" dirty="0">
                <a:solidFill>
                  <a:schemeClr val="tx1">
                    <a:lumMod val="75000"/>
                    <a:lumOff val="25000"/>
                  </a:schemeClr>
                </a:solidFill>
                <a:latin typeface="Gill Sans MT" panose="020B0502020104020203" pitchFamily="34" charset="0"/>
                <a:ea typeface="MS PGothic" pitchFamily="34" charset="-128"/>
                <a:cs typeface="Times New Roman" pitchFamily="18" charset="0"/>
              </a:rPr>
              <a:t> m/s </a:t>
            </a:r>
            <a:r>
              <a:rPr lang="en-US" altLang="en-US" sz="1600" u="sng" dirty="0">
                <a:solidFill>
                  <a:schemeClr val="tx1">
                    <a:lumMod val="75000"/>
                    <a:lumOff val="25000"/>
                  </a:schemeClr>
                </a:solidFill>
                <a:latin typeface="Gill Sans MT" panose="020B0502020104020203" pitchFamily="34" charset="0"/>
                <a:ea typeface="MS PGothic" pitchFamily="34" charset="-128"/>
                <a:cs typeface="Times New Roman" pitchFamily="18" charset="0"/>
              </a:rPr>
              <a:t>+</a:t>
            </a:r>
            <a:r>
              <a:rPr lang="en-US" altLang="en-US" sz="1600" dirty="0">
                <a:solidFill>
                  <a:schemeClr val="tx1">
                    <a:lumMod val="75000"/>
                    <a:lumOff val="25000"/>
                  </a:schemeClr>
                </a:solidFill>
                <a:latin typeface="Gill Sans MT" panose="020B0502020104020203" pitchFamily="34" charset="0"/>
                <a:ea typeface="MS PGothic" pitchFamily="34" charset="-128"/>
                <a:cs typeface="Times New Roman" pitchFamily="18" charset="0"/>
              </a:rPr>
              <a:t> 5 percent. Using the uncertainty principle, calculate the minimum uncertainty in the position of the electron. (the mass of an electron is 9.11 x 10</a:t>
            </a:r>
            <a:r>
              <a:rPr lang="en-US" altLang="en-US" sz="1600" baseline="30000" dirty="0">
                <a:solidFill>
                  <a:schemeClr val="tx1">
                    <a:lumMod val="75000"/>
                    <a:lumOff val="25000"/>
                  </a:schemeClr>
                </a:solidFill>
                <a:latin typeface="Gill Sans MT" panose="020B0502020104020203" pitchFamily="34" charset="0"/>
                <a:ea typeface="MS PGothic" pitchFamily="34" charset="-128"/>
                <a:cs typeface="Times New Roman" pitchFamily="18" charset="0"/>
              </a:rPr>
              <a:t>–31</a:t>
            </a:r>
            <a:r>
              <a:rPr lang="en-US" altLang="en-US" sz="1600" dirty="0">
                <a:solidFill>
                  <a:schemeClr val="tx1">
                    <a:lumMod val="75000"/>
                    <a:lumOff val="25000"/>
                  </a:schemeClr>
                </a:solidFill>
                <a:latin typeface="Gill Sans MT" panose="020B0502020104020203" pitchFamily="34" charset="0"/>
                <a:ea typeface="MS PGothic" pitchFamily="34" charset="-128"/>
                <a:cs typeface="Times New Roman" pitchFamily="18" charset="0"/>
              </a:rPr>
              <a:t> kg)</a:t>
            </a:r>
          </a:p>
        </p:txBody>
      </p:sp>
      <p:cxnSp>
        <p:nvCxnSpPr>
          <p:cNvPr id="21" name="Straight Connector 20">
            <a:extLst>
              <a:ext uri="{FF2B5EF4-FFF2-40B4-BE49-F238E27FC236}">
                <a16:creationId xmlns:a16="http://schemas.microsoft.com/office/drawing/2014/main" id="{F0B0966F-CC42-48C6-AA6B-D2BC7BB0471D}"/>
              </a:ext>
            </a:extLst>
          </p:cNvPr>
          <p:cNvCxnSpPr/>
          <p:nvPr/>
        </p:nvCxnSpPr>
        <p:spPr>
          <a:xfrm>
            <a:off x="0" y="3939346"/>
            <a:ext cx="9144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83A299F-54F1-4D0A-8AC5-315BF4ABA2BE}"/>
                  </a:ext>
                </a:extLst>
              </p:cNvPr>
              <p:cNvSpPr txBox="1"/>
              <p:nvPr/>
            </p:nvSpPr>
            <p:spPr>
              <a:xfrm>
                <a:off x="6725" y="4788052"/>
                <a:ext cx="1445716" cy="4675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600" i="1" smtClean="0">
                          <a:solidFill>
                            <a:srgbClr val="E47588"/>
                          </a:solidFill>
                          <a:latin typeface="Cambria Math" panose="02040503050406030204" pitchFamily="18" charset="0"/>
                          <a:ea typeface="Cambria Math" panose="02040503050406030204" pitchFamily="18" charset="0"/>
                        </a:rPr>
                        <m:t>Δ</m:t>
                      </m:r>
                      <m:r>
                        <a:rPr lang="en-US" sz="1600" b="0" i="1" smtClean="0">
                          <a:solidFill>
                            <a:srgbClr val="E47588"/>
                          </a:solidFill>
                          <a:latin typeface="Cambria Math" panose="02040503050406030204" pitchFamily="18" charset="0"/>
                          <a:ea typeface="Cambria Math" panose="02040503050406030204" pitchFamily="18" charset="0"/>
                        </a:rPr>
                        <m:t>𝑥</m:t>
                      </m:r>
                      <m:r>
                        <a:rPr lang="en-US" sz="1600" i="1">
                          <a:solidFill>
                            <a:srgbClr val="E47588"/>
                          </a:solidFill>
                          <a:latin typeface="Cambria Math" panose="02040503050406030204" pitchFamily="18" charset="0"/>
                          <a:ea typeface="Cambria Math" panose="02040503050406030204" pitchFamily="18" charset="0"/>
                        </a:rPr>
                        <m:t>∙</m:t>
                      </m:r>
                      <m:r>
                        <a:rPr lang="en-US" sz="1600" b="0" i="1" smtClean="0">
                          <a:solidFill>
                            <a:srgbClr val="E47588"/>
                          </a:solidFill>
                          <a:latin typeface="Cambria Math" panose="02040503050406030204" pitchFamily="18" charset="0"/>
                          <a:ea typeface="Cambria Math" panose="02040503050406030204" pitchFamily="18" charset="0"/>
                        </a:rPr>
                        <m:t>𝑚</m:t>
                      </m:r>
                      <m:r>
                        <m:rPr>
                          <m:sty m:val="p"/>
                        </m:rPr>
                        <a:rPr lang="el-GR" sz="1600" b="0" i="1" smtClean="0">
                          <a:solidFill>
                            <a:srgbClr val="E47588"/>
                          </a:solidFill>
                          <a:latin typeface="Cambria Math" panose="02040503050406030204" pitchFamily="18" charset="0"/>
                          <a:ea typeface="Cambria Math" panose="02040503050406030204" pitchFamily="18" charset="0"/>
                        </a:rPr>
                        <m:t>Δ</m:t>
                      </m:r>
                      <m:r>
                        <a:rPr lang="en-US" sz="1600" b="0" i="1" smtClean="0">
                          <a:solidFill>
                            <a:srgbClr val="E47588"/>
                          </a:solidFill>
                          <a:latin typeface="Cambria Math" panose="02040503050406030204" pitchFamily="18" charset="0"/>
                          <a:ea typeface="Cambria Math" panose="02040503050406030204" pitchFamily="18" charset="0"/>
                        </a:rPr>
                        <m:t>𝑢</m:t>
                      </m:r>
                      <m:r>
                        <a:rPr lang="en-US" sz="1600" b="0" i="1" smtClean="0">
                          <a:solidFill>
                            <a:srgbClr val="E47588"/>
                          </a:solidFill>
                          <a:latin typeface="Cambria Math" panose="02040503050406030204" pitchFamily="18" charset="0"/>
                          <a:ea typeface="Cambria Math" panose="02040503050406030204" pitchFamily="18" charset="0"/>
                        </a:rPr>
                        <m:t> ≥ </m:t>
                      </m:r>
                      <m:f>
                        <m:fPr>
                          <m:ctrlPr>
                            <a:rPr lang="en-US" sz="1600" b="0" i="1" smtClean="0">
                              <a:solidFill>
                                <a:srgbClr val="E47588"/>
                              </a:solidFill>
                              <a:latin typeface="Cambria Math" panose="02040503050406030204" pitchFamily="18" charset="0"/>
                              <a:ea typeface="Cambria Math" panose="02040503050406030204" pitchFamily="18" charset="0"/>
                            </a:rPr>
                          </m:ctrlPr>
                        </m:fPr>
                        <m:num>
                          <m:r>
                            <a:rPr lang="en-US" sz="1600" b="0" i="1" smtClean="0">
                              <a:solidFill>
                                <a:srgbClr val="E47588"/>
                              </a:solidFill>
                              <a:latin typeface="Cambria Math" panose="02040503050406030204" pitchFamily="18" charset="0"/>
                              <a:ea typeface="Cambria Math" panose="02040503050406030204" pitchFamily="18" charset="0"/>
                            </a:rPr>
                            <m:t>h</m:t>
                          </m:r>
                        </m:num>
                        <m:den>
                          <m:r>
                            <a:rPr lang="en-US" sz="1600" b="0" i="1" smtClean="0">
                              <a:solidFill>
                                <a:srgbClr val="E47588"/>
                              </a:solidFill>
                              <a:latin typeface="Cambria Math" panose="02040503050406030204" pitchFamily="18" charset="0"/>
                              <a:ea typeface="Cambria Math" panose="02040503050406030204" pitchFamily="18" charset="0"/>
                            </a:rPr>
                            <m:t>4</m:t>
                          </m:r>
                          <m:r>
                            <a:rPr lang="en-US" sz="1600" b="0" i="1" smtClean="0">
                              <a:solidFill>
                                <a:srgbClr val="E47588"/>
                              </a:solidFill>
                              <a:latin typeface="Cambria Math" panose="02040503050406030204" pitchFamily="18" charset="0"/>
                              <a:ea typeface="Cambria Math" panose="02040503050406030204" pitchFamily="18" charset="0"/>
                            </a:rPr>
                            <m:t>𝜋</m:t>
                          </m:r>
                        </m:den>
                      </m:f>
                    </m:oMath>
                  </m:oMathPara>
                </a14:m>
                <a:endParaRPr lang="en-US" sz="1600" dirty="0">
                  <a:solidFill>
                    <a:srgbClr val="E47588"/>
                  </a:solidFill>
                </a:endParaRPr>
              </a:p>
            </p:txBody>
          </p:sp>
        </mc:Choice>
        <mc:Fallback xmlns="">
          <p:sp>
            <p:nvSpPr>
              <p:cNvPr id="22" name="TextBox 21">
                <a:extLst>
                  <a:ext uri="{FF2B5EF4-FFF2-40B4-BE49-F238E27FC236}">
                    <a16:creationId xmlns:a16="http://schemas.microsoft.com/office/drawing/2014/main" id="{D83A299F-54F1-4D0A-8AC5-315BF4ABA2BE}"/>
                  </a:ext>
                </a:extLst>
              </p:cNvPr>
              <p:cNvSpPr txBox="1">
                <a:spLocks noRot="1" noChangeAspect="1" noMove="1" noResize="1" noEditPoints="1" noAdjustHandles="1" noChangeArrowheads="1" noChangeShapeType="1" noTextEdit="1"/>
              </p:cNvSpPr>
              <p:nvPr/>
            </p:nvSpPr>
            <p:spPr>
              <a:xfrm>
                <a:off x="6725" y="4788052"/>
                <a:ext cx="1445716" cy="46750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F324F19-775A-4A64-A958-2EB99E79022F}"/>
                  </a:ext>
                </a:extLst>
              </p:cNvPr>
              <p:cNvSpPr txBox="1"/>
              <p:nvPr/>
            </p:nvSpPr>
            <p:spPr>
              <a:xfrm>
                <a:off x="6725" y="5306860"/>
                <a:ext cx="1400833" cy="4675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600" i="1" smtClean="0">
                          <a:solidFill>
                            <a:srgbClr val="E47588"/>
                          </a:solidFill>
                          <a:latin typeface="Cambria Math" panose="02040503050406030204" pitchFamily="18" charset="0"/>
                          <a:ea typeface="Cambria Math" panose="02040503050406030204" pitchFamily="18" charset="0"/>
                        </a:rPr>
                        <m:t>Δ</m:t>
                      </m:r>
                      <m:r>
                        <a:rPr lang="en-US" sz="1600" b="0" i="1" smtClean="0">
                          <a:solidFill>
                            <a:srgbClr val="E47588"/>
                          </a:solidFill>
                          <a:latin typeface="Cambria Math" panose="02040503050406030204" pitchFamily="18" charset="0"/>
                          <a:ea typeface="Cambria Math" panose="02040503050406030204" pitchFamily="18" charset="0"/>
                        </a:rPr>
                        <m:t>𝑥</m:t>
                      </m:r>
                      <m:r>
                        <a:rPr lang="en-US" sz="1600" b="0" i="1" smtClean="0">
                          <a:solidFill>
                            <a:srgbClr val="E47588"/>
                          </a:solidFill>
                          <a:latin typeface="Cambria Math" panose="02040503050406030204" pitchFamily="18" charset="0"/>
                          <a:ea typeface="Cambria Math" panose="02040503050406030204" pitchFamily="18" charset="0"/>
                        </a:rPr>
                        <m:t>≥ </m:t>
                      </m:r>
                      <m:f>
                        <m:fPr>
                          <m:ctrlPr>
                            <a:rPr lang="en-US" sz="1600" b="0" i="1" smtClean="0">
                              <a:solidFill>
                                <a:srgbClr val="E47588"/>
                              </a:solidFill>
                              <a:latin typeface="Cambria Math" panose="02040503050406030204" pitchFamily="18" charset="0"/>
                              <a:ea typeface="Cambria Math" panose="02040503050406030204" pitchFamily="18" charset="0"/>
                            </a:rPr>
                          </m:ctrlPr>
                        </m:fPr>
                        <m:num>
                          <m:r>
                            <a:rPr lang="en-US" sz="1600" b="0" i="1" smtClean="0">
                              <a:solidFill>
                                <a:srgbClr val="E47588"/>
                              </a:solidFill>
                              <a:latin typeface="Cambria Math" panose="02040503050406030204" pitchFamily="18" charset="0"/>
                              <a:ea typeface="Cambria Math" panose="02040503050406030204" pitchFamily="18" charset="0"/>
                            </a:rPr>
                            <m:t>h</m:t>
                          </m:r>
                        </m:num>
                        <m:den>
                          <m:r>
                            <a:rPr lang="en-US" sz="1600" b="0" i="1" smtClean="0">
                              <a:solidFill>
                                <a:srgbClr val="E47588"/>
                              </a:solidFill>
                              <a:latin typeface="Cambria Math" panose="02040503050406030204" pitchFamily="18" charset="0"/>
                              <a:ea typeface="Cambria Math" panose="02040503050406030204" pitchFamily="18" charset="0"/>
                            </a:rPr>
                            <m:t>4</m:t>
                          </m:r>
                          <m:r>
                            <a:rPr lang="en-US" sz="1600" b="0" i="1" smtClean="0">
                              <a:solidFill>
                                <a:srgbClr val="E47588"/>
                              </a:solidFill>
                              <a:latin typeface="Cambria Math" panose="02040503050406030204" pitchFamily="18" charset="0"/>
                              <a:ea typeface="Cambria Math" panose="02040503050406030204" pitchFamily="18" charset="0"/>
                            </a:rPr>
                            <m:t>𝜋</m:t>
                          </m:r>
                          <m:r>
                            <a:rPr lang="en-US" sz="1600" i="1">
                              <a:solidFill>
                                <a:srgbClr val="E47588"/>
                              </a:solidFill>
                              <a:latin typeface="Cambria Math" panose="02040503050406030204" pitchFamily="18" charset="0"/>
                              <a:ea typeface="Cambria Math" panose="02040503050406030204" pitchFamily="18" charset="0"/>
                            </a:rPr>
                            <m:t>∙</m:t>
                          </m:r>
                          <m:r>
                            <a:rPr lang="en-US" sz="1600" i="1">
                              <a:solidFill>
                                <a:srgbClr val="E47588"/>
                              </a:solidFill>
                              <a:latin typeface="Cambria Math" panose="02040503050406030204" pitchFamily="18" charset="0"/>
                              <a:ea typeface="Cambria Math" panose="02040503050406030204" pitchFamily="18" charset="0"/>
                            </a:rPr>
                            <m:t>𝑚</m:t>
                          </m:r>
                          <m:r>
                            <m:rPr>
                              <m:sty m:val="p"/>
                            </m:rPr>
                            <a:rPr lang="el-GR" sz="1600" i="1">
                              <a:solidFill>
                                <a:srgbClr val="E47588"/>
                              </a:solidFill>
                              <a:latin typeface="Cambria Math" panose="02040503050406030204" pitchFamily="18" charset="0"/>
                              <a:ea typeface="Cambria Math" panose="02040503050406030204" pitchFamily="18" charset="0"/>
                            </a:rPr>
                            <m:t>Δ</m:t>
                          </m:r>
                          <m:r>
                            <a:rPr lang="en-US" sz="1600" i="1">
                              <a:solidFill>
                                <a:srgbClr val="E47588"/>
                              </a:solidFill>
                              <a:latin typeface="Cambria Math" panose="02040503050406030204" pitchFamily="18" charset="0"/>
                              <a:ea typeface="Cambria Math" panose="02040503050406030204" pitchFamily="18" charset="0"/>
                            </a:rPr>
                            <m:t>𝑢</m:t>
                          </m:r>
                        </m:den>
                      </m:f>
                    </m:oMath>
                  </m:oMathPara>
                </a14:m>
                <a:endParaRPr lang="en-US" sz="1600" dirty="0">
                  <a:solidFill>
                    <a:srgbClr val="E47588"/>
                  </a:solidFill>
                </a:endParaRPr>
              </a:p>
            </p:txBody>
          </p:sp>
        </mc:Choice>
        <mc:Fallback xmlns="">
          <p:sp>
            <p:nvSpPr>
              <p:cNvPr id="23" name="TextBox 22">
                <a:extLst>
                  <a:ext uri="{FF2B5EF4-FFF2-40B4-BE49-F238E27FC236}">
                    <a16:creationId xmlns:a16="http://schemas.microsoft.com/office/drawing/2014/main" id="{DF324F19-775A-4A64-A958-2EB99E79022F}"/>
                  </a:ext>
                </a:extLst>
              </p:cNvPr>
              <p:cNvSpPr txBox="1">
                <a:spLocks noRot="1" noChangeAspect="1" noMove="1" noResize="1" noEditPoints="1" noAdjustHandles="1" noChangeArrowheads="1" noChangeShapeType="1" noTextEdit="1"/>
              </p:cNvSpPr>
              <p:nvPr/>
            </p:nvSpPr>
            <p:spPr>
              <a:xfrm>
                <a:off x="6725" y="5306860"/>
                <a:ext cx="1400833" cy="46750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9A0E544-9DEA-4953-8952-818D1235E2D5}"/>
                  </a:ext>
                </a:extLst>
              </p:cNvPr>
              <p:cNvSpPr txBox="1"/>
              <p:nvPr/>
            </p:nvSpPr>
            <p:spPr>
              <a:xfrm>
                <a:off x="3490857" y="4640174"/>
                <a:ext cx="4274696" cy="6319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E47588"/>
                          </a:solidFill>
                          <a:latin typeface="Cambria Math" panose="02040503050406030204" pitchFamily="18" charset="0"/>
                          <a:ea typeface="Cambria Math" panose="02040503050406030204" pitchFamily="18" charset="0"/>
                        </a:rPr>
                        <m:t>∆</m:t>
                      </m:r>
                      <m:r>
                        <a:rPr lang="en-US" b="0" i="1" smtClean="0">
                          <a:solidFill>
                            <a:srgbClr val="E47588"/>
                          </a:solidFill>
                          <a:latin typeface="Cambria Math" panose="02040503050406030204" pitchFamily="18" charset="0"/>
                          <a:ea typeface="Cambria Math" panose="02040503050406030204" pitchFamily="18" charset="0"/>
                        </a:rPr>
                        <m:t>𝑢</m:t>
                      </m:r>
                      <m:r>
                        <a:rPr lang="en-US" b="0" i="1" smtClean="0">
                          <a:solidFill>
                            <a:srgbClr val="E47588"/>
                          </a:solidFill>
                          <a:latin typeface="Cambria Math" panose="02040503050406030204" pitchFamily="18" charset="0"/>
                          <a:ea typeface="Cambria Math" panose="02040503050406030204" pitchFamily="18" charset="0"/>
                        </a:rPr>
                        <m:t>=</m:t>
                      </m:r>
                      <m:d>
                        <m:dPr>
                          <m:ctrlPr>
                            <a:rPr lang="en-US" b="0" i="1" smtClean="0">
                              <a:solidFill>
                                <a:srgbClr val="E47588"/>
                              </a:solidFill>
                              <a:latin typeface="Cambria Math" panose="02040503050406030204" pitchFamily="18" charset="0"/>
                              <a:ea typeface="Cambria Math" panose="02040503050406030204" pitchFamily="18" charset="0"/>
                            </a:rPr>
                          </m:ctrlPr>
                        </m:dPr>
                        <m:e>
                          <m:f>
                            <m:fPr>
                              <m:ctrlPr>
                                <a:rPr lang="en-US" b="0" i="1" smtClean="0">
                                  <a:solidFill>
                                    <a:srgbClr val="E47588"/>
                                  </a:solidFill>
                                  <a:latin typeface="Cambria Math" panose="02040503050406030204" pitchFamily="18" charset="0"/>
                                  <a:ea typeface="Cambria Math" panose="02040503050406030204" pitchFamily="18" charset="0"/>
                                </a:rPr>
                              </m:ctrlPr>
                            </m:fPr>
                            <m:num>
                              <m:r>
                                <a:rPr lang="en-US" b="0" i="1" smtClean="0">
                                  <a:solidFill>
                                    <a:srgbClr val="E47588"/>
                                  </a:solidFill>
                                  <a:latin typeface="Cambria Math" panose="02040503050406030204" pitchFamily="18" charset="0"/>
                                  <a:ea typeface="Cambria Math" panose="02040503050406030204" pitchFamily="18" charset="0"/>
                                </a:rPr>
                                <m:t>0.05</m:t>
                              </m:r>
                            </m:num>
                            <m:den/>
                          </m:f>
                        </m:e>
                      </m:d>
                      <m:d>
                        <m:dPr>
                          <m:ctrlPr>
                            <a:rPr lang="en-US" b="0" i="1" smtClean="0">
                              <a:solidFill>
                                <a:srgbClr val="E47588"/>
                              </a:solidFill>
                              <a:latin typeface="Cambria Math" panose="02040503050406030204" pitchFamily="18" charset="0"/>
                              <a:ea typeface="Cambria Math" panose="02040503050406030204" pitchFamily="18" charset="0"/>
                            </a:rPr>
                          </m:ctrlPr>
                        </m:dPr>
                        <m:e>
                          <m:f>
                            <m:fPr>
                              <m:ctrlPr>
                                <a:rPr lang="en-US" b="0" i="1" smtClean="0">
                                  <a:solidFill>
                                    <a:srgbClr val="E47588"/>
                                  </a:solidFill>
                                  <a:latin typeface="Cambria Math" panose="02040503050406030204" pitchFamily="18" charset="0"/>
                                  <a:ea typeface="Cambria Math" panose="02040503050406030204" pitchFamily="18" charset="0"/>
                                </a:rPr>
                              </m:ctrlPr>
                            </m:fPr>
                            <m:num>
                              <m:r>
                                <a:rPr lang="en-US" b="0" i="1" smtClean="0">
                                  <a:solidFill>
                                    <a:srgbClr val="E47588"/>
                                  </a:solidFill>
                                  <a:latin typeface="Cambria Math" panose="02040503050406030204" pitchFamily="18" charset="0"/>
                                  <a:ea typeface="Cambria Math" panose="02040503050406030204" pitchFamily="18" charset="0"/>
                                </a:rPr>
                                <m:t>5.0 </m:t>
                              </m:r>
                              <m:r>
                                <a:rPr lang="en-US" b="0" i="1" smtClean="0">
                                  <a:solidFill>
                                    <a:srgbClr val="E47588"/>
                                  </a:solidFill>
                                  <a:latin typeface="Cambria Math" panose="02040503050406030204" pitchFamily="18" charset="0"/>
                                  <a:ea typeface="Cambria Math" panose="02040503050406030204" pitchFamily="18" charset="0"/>
                                </a:rPr>
                                <m:t>𝑥</m:t>
                              </m:r>
                              <m:r>
                                <a:rPr lang="en-US" b="0" i="1" smtClean="0">
                                  <a:solidFill>
                                    <a:srgbClr val="E47588"/>
                                  </a:solidFill>
                                  <a:latin typeface="Cambria Math" panose="02040503050406030204" pitchFamily="18" charset="0"/>
                                  <a:ea typeface="Cambria Math" panose="02040503050406030204" pitchFamily="18" charset="0"/>
                                </a:rPr>
                                <m:t> </m:t>
                              </m:r>
                              <m:sSup>
                                <m:sSupPr>
                                  <m:ctrlPr>
                                    <a:rPr lang="en-US" b="0" i="1" smtClean="0">
                                      <a:solidFill>
                                        <a:srgbClr val="E47588"/>
                                      </a:solidFill>
                                      <a:latin typeface="Cambria Math" panose="02040503050406030204" pitchFamily="18" charset="0"/>
                                      <a:ea typeface="Cambria Math" panose="02040503050406030204" pitchFamily="18" charset="0"/>
                                    </a:rPr>
                                  </m:ctrlPr>
                                </m:sSupPr>
                                <m:e>
                                  <m:r>
                                    <a:rPr lang="en-US" b="0" i="1" smtClean="0">
                                      <a:solidFill>
                                        <a:srgbClr val="E47588"/>
                                      </a:solidFill>
                                      <a:latin typeface="Cambria Math" panose="02040503050406030204" pitchFamily="18" charset="0"/>
                                      <a:ea typeface="Cambria Math" panose="02040503050406030204" pitchFamily="18" charset="0"/>
                                    </a:rPr>
                                    <m:t>10</m:t>
                                  </m:r>
                                </m:e>
                                <m:sup>
                                  <m:r>
                                    <a:rPr lang="en-US" b="0" i="1" smtClean="0">
                                      <a:solidFill>
                                        <a:srgbClr val="E47588"/>
                                      </a:solidFill>
                                      <a:latin typeface="Cambria Math" panose="02040503050406030204" pitchFamily="18" charset="0"/>
                                      <a:ea typeface="Cambria Math" panose="02040503050406030204" pitchFamily="18" charset="0"/>
                                    </a:rPr>
                                    <m:t>6</m:t>
                                  </m:r>
                                </m:sup>
                              </m:sSup>
                              <m:r>
                                <a:rPr lang="en-US" b="0" i="0" smtClean="0">
                                  <a:solidFill>
                                    <a:srgbClr val="E47588"/>
                                  </a:solidFill>
                                  <a:latin typeface="Cambria Math" panose="02040503050406030204" pitchFamily="18" charset="0"/>
                                  <a:ea typeface="Cambria Math" panose="02040503050406030204" pitchFamily="18" charset="0"/>
                                </a:rPr>
                                <m:t> </m:t>
                              </m:r>
                              <m:r>
                                <m:rPr>
                                  <m:sty m:val="p"/>
                                </m:rPr>
                                <a:rPr lang="en-US" b="0" i="0" smtClean="0">
                                  <a:solidFill>
                                    <a:srgbClr val="E47588"/>
                                  </a:solidFill>
                                  <a:latin typeface="Cambria Math" panose="02040503050406030204" pitchFamily="18" charset="0"/>
                                  <a:ea typeface="Cambria Math" panose="02040503050406030204" pitchFamily="18" charset="0"/>
                                </a:rPr>
                                <m:t>m</m:t>
                              </m:r>
                            </m:num>
                            <m:den>
                              <m:r>
                                <m:rPr>
                                  <m:sty m:val="p"/>
                                </m:rPr>
                                <a:rPr lang="en-US" b="0" i="0" smtClean="0">
                                  <a:solidFill>
                                    <a:srgbClr val="E47588"/>
                                  </a:solidFill>
                                  <a:latin typeface="Cambria Math" panose="02040503050406030204" pitchFamily="18" charset="0"/>
                                  <a:ea typeface="Cambria Math" panose="02040503050406030204" pitchFamily="18" charset="0"/>
                                </a:rPr>
                                <m:t>s</m:t>
                              </m:r>
                            </m:den>
                          </m:f>
                        </m:e>
                      </m:d>
                      <m:r>
                        <a:rPr lang="en-US" b="0" i="1" smtClean="0">
                          <a:solidFill>
                            <a:srgbClr val="E47588"/>
                          </a:solidFill>
                          <a:latin typeface="Cambria Math" panose="02040503050406030204" pitchFamily="18" charset="0"/>
                          <a:ea typeface="Cambria Math" panose="02040503050406030204" pitchFamily="18" charset="0"/>
                        </a:rPr>
                        <m:t>= </m:t>
                      </m:r>
                      <m:f>
                        <m:fPr>
                          <m:ctrlPr>
                            <a:rPr lang="en-US" b="0" i="1" smtClean="0">
                              <a:solidFill>
                                <a:srgbClr val="E47588"/>
                              </a:solidFill>
                              <a:latin typeface="Cambria Math" panose="02040503050406030204" pitchFamily="18" charset="0"/>
                              <a:ea typeface="Cambria Math" panose="02040503050406030204" pitchFamily="18" charset="0"/>
                            </a:rPr>
                          </m:ctrlPr>
                        </m:fPr>
                        <m:num>
                          <m:r>
                            <a:rPr lang="en-US" b="0" i="1" smtClean="0">
                              <a:solidFill>
                                <a:srgbClr val="E47588"/>
                              </a:solidFill>
                              <a:latin typeface="Cambria Math" panose="02040503050406030204" pitchFamily="18" charset="0"/>
                              <a:ea typeface="Cambria Math" panose="02040503050406030204" pitchFamily="18" charset="0"/>
                            </a:rPr>
                            <m:t>2.5 </m:t>
                          </m:r>
                          <m:r>
                            <a:rPr lang="en-US" b="0" i="1" smtClean="0">
                              <a:solidFill>
                                <a:srgbClr val="E47588"/>
                              </a:solidFill>
                              <a:latin typeface="Cambria Math" panose="02040503050406030204" pitchFamily="18" charset="0"/>
                              <a:ea typeface="Cambria Math" panose="02040503050406030204" pitchFamily="18" charset="0"/>
                            </a:rPr>
                            <m:t>𝑥</m:t>
                          </m:r>
                          <m:r>
                            <a:rPr lang="en-US" b="0" i="1" smtClean="0">
                              <a:solidFill>
                                <a:srgbClr val="E47588"/>
                              </a:solidFill>
                              <a:latin typeface="Cambria Math" panose="02040503050406030204" pitchFamily="18" charset="0"/>
                              <a:ea typeface="Cambria Math" panose="02040503050406030204" pitchFamily="18" charset="0"/>
                            </a:rPr>
                            <m:t> </m:t>
                          </m:r>
                          <m:sSup>
                            <m:sSupPr>
                              <m:ctrlPr>
                                <a:rPr lang="en-US" b="0" i="1" smtClean="0">
                                  <a:solidFill>
                                    <a:srgbClr val="E47588"/>
                                  </a:solidFill>
                                  <a:latin typeface="Cambria Math" panose="02040503050406030204" pitchFamily="18" charset="0"/>
                                  <a:ea typeface="Cambria Math" panose="02040503050406030204" pitchFamily="18" charset="0"/>
                                </a:rPr>
                              </m:ctrlPr>
                            </m:sSupPr>
                            <m:e>
                              <m:r>
                                <a:rPr lang="en-US" b="0" i="1" smtClean="0">
                                  <a:solidFill>
                                    <a:srgbClr val="E47588"/>
                                  </a:solidFill>
                                  <a:latin typeface="Cambria Math" panose="02040503050406030204" pitchFamily="18" charset="0"/>
                                  <a:ea typeface="Cambria Math" panose="02040503050406030204" pitchFamily="18" charset="0"/>
                                </a:rPr>
                                <m:t>10</m:t>
                              </m:r>
                            </m:e>
                            <m:sup>
                              <m:r>
                                <a:rPr lang="en-US" b="0" i="1" smtClean="0">
                                  <a:solidFill>
                                    <a:srgbClr val="E47588"/>
                                  </a:solidFill>
                                  <a:latin typeface="Cambria Math" panose="02040503050406030204" pitchFamily="18" charset="0"/>
                                  <a:ea typeface="Cambria Math" panose="02040503050406030204" pitchFamily="18" charset="0"/>
                                </a:rPr>
                                <m:t>5</m:t>
                              </m:r>
                            </m:sup>
                          </m:sSup>
                          <m:r>
                            <a:rPr lang="en-US" b="0" i="0" smtClean="0">
                              <a:solidFill>
                                <a:srgbClr val="E47588"/>
                              </a:solidFill>
                              <a:latin typeface="Cambria Math" panose="02040503050406030204" pitchFamily="18" charset="0"/>
                              <a:ea typeface="Cambria Math" panose="02040503050406030204" pitchFamily="18" charset="0"/>
                            </a:rPr>
                            <m:t> </m:t>
                          </m:r>
                          <m:r>
                            <m:rPr>
                              <m:sty m:val="p"/>
                            </m:rPr>
                            <a:rPr lang="en-US" b="0" i="0" smtClean="0">
                              <a:solidFill>
                                <a:srgbClr val="E47588"/>
                              </a:solidFill>
                              <a:latin typeface="Cambria Math" panose="02040503050406030204" pitchFamily="18" charset="0"/>
                              <a:ea typeface="Cambria Math" panose="02040503050406030204" pitchFamily="18" charset="0"/>
                            </a:rPr>
                            <m:t>m</m:t>
                          </m:r>
                        </m:num>
                        <m:den>
                          <m:r>
                            <m:rPr>
                              <m:sty m:val="p"/>
                            </m:rPr>
                            <a:rPr lang="en-US" b="0" i="0" smtClean="0">
                              <a:solidFill>
                                <a:srgbClr val="E47588"/>
                              </a:solidFill>
                              <a:latin typeface="Cambria Math" panose="02040503050406030204" pitchFamily="18" charset="0"/>
                              <a:ea typeface="Cambria Math" panose="02040503050406030204" pitchFamily="18" charset="0"/>
                            </a:rPr>
                            <m:t>s</m:t>
                          </m:r>
                        </m:den>
                      </m:f>
                    </m:oMath>
                  </m:oMathPara>
                </a14:m>
                <a:endParaRPr lang="en-US" dirty="0">
                  <a:solidFill>
                    <a:srgbClr val="E47588"/>
                  </a:solidFill>
                </a:endParaRPr>
              </a:p>
            </p:txBody>
          </p:sp>
        </mc:Choice>
        <mc:Fallback xmlns="">
          <p:sp>
            <p:nvSpPr>
              <p:cNvPr id="24" name="TextBox 23">
                <a:extLst>
                  <a:ext uri="{FF2B5EF4-FFF2-40B4-BE49-F238E27FC236}">
                    <a16:creationId xmlns:a16="http://schemas.microsoft.com/office/drawing/2014/main" id="{79A0E544-9DEA-4953-8952-818D1235E2D5}"/>
                  </a:ext>
                </a:extLst>
              </p:cNvPr>
              <p:cNvSpPr txBox="1">
                <a:spLocks noRot="1" noChangeAspect="1" noMove="1" noResize="1" noEditPoints="1" noAdjustHandles="1" noChangeArrowheads="1" noChangeShapeType="1" noTextEdit="1"/>
              </p:cNvSpPr>
              <p:nvPr/>
            </p:nvSpPr>
            <p:spPr>
              <a:xfrm>
                <a:off x="3490857" y="4640174"/>
                <a:ext cx="4274696" cy="63190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7B21D6A-F12F-4458-A372-5700CB7662CD}"/>
                  </a:ext>
                </a:extLst>
              </p:cNvPr>
              <p:cNvSpPr txBox="1"/>
              <p:nvPr/>
            </p:nvSpPr>
            <p:spPr>
              <a:xfrm>
                <a:off x="0" y="5820898"/>
                <a:ext cx="3720699" cy="9569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600" i="1" smtClean="0">
                          <a:solidFill>
                            <a:srgbClr val="E47588"/>
                          </a:solidFill>
                          <a:latin typeface="Cambria Math" panose="02040503050406030204" pitchFamily="18" charset="0"/>
                          <a:ea typeface="Cambria Math" panose="02040503050406030204" pitchFamily="18" charset="0"/>
                        </a:rPr>
                        <m:t>Δ</m:t>
                      </m:r>
                      <m:r>
                        <a:rPr lang="en-US" sz="1600" b="0" i="1" smtClean="0">
                          <a:solidFill>
                            <a:srgbClr val="E47588"/>
                          </a:solidFill>
                          <a:latin typeface="Cambria Math" panose="02040503050406030204" pitchFamily="18" charset="0"/>
                          <a:ea typeface="Cambria Math" panose="02040503050406030204" pitchFamily="18" charset="0"/>
                        </a:rPr>
                        <m:t>𝑥</m:t>
                      </m:r>
                      <m:r>
                        <a:rPr lang="en-US" sz="1600" b="0" i="1" smtClean="0">
                          <a:solidFill>
                            <a:srgbClr val="E47588"/>
                          </a:solidFill>
                          <a:latin typeface="Cambria Math" panose="02040503050406030204" pitchFamily="18" charset="0"/>
                          <a:ea typeface="Cambria Math" panose="02040503050406030204" pitchFamily="18" charset="0"/>
                        </a:rPr>
                        <m:t>≥ </m:t>
                      </m:r>
                      <m:f>
                        <m:fPr>
                          <m:ctrlPr>
                            <a:rPr lang="en-US" sz="1600" b="0" i="1" smtClean="0">
                              <a:solidFill>
                                <a:srgbClr val="E47588"/>
                              </a:solidFill>
                              <a:latin typeface="Cambria Math" panose="02040503050406030204" pitchFamily="18" charset="0"/>
                              <a:ea typeface="Cambria Math" panose="02040503050406030204" pitchFamily="18" charset="0"/>
                            </a:rPr>
                          </m:ctrlPr>
                        </m:fPr>
                        <m:num>
                          <m:d>
                            <m:dPr>
                              <m:ctrlPr>
                                <a:rPr lang="en-US" sz="1600" b="0" i="1" smtClean="0">
                                  <a:solidFill>
                                    <a:srgbClr val="E47588"/>
                                  </a:solidFill>
                                  <a:latin typeface="Cambria Math" panose="02040503050406030204" pitchFamily="18" charset="0"/>
                                  <a:ea typeface="Cambria Math" panose="02040503050406030204" pitchFamily="18" charset="0"/>
                                </a:rPr>
                              </m:ctrlPr>
                            </m:dPr>
                            <m:e>
                              <m:f>
                                <m:fPr>
                                  <m:ctrlPr>
                                    <a:rPr lang="en-US" sz="1600" b="0" i="1" smtClean="0">
                                      <a:solidFill>
                                        <a:srgbClr val="E47588"/>
                                      </a:solidFill>
                                      <a:latin typeface="Cambria Math" panose="02040503050406030204" pitchFamily="18" charset="0"/>
                                      <a:ea typeface="Cambria Math" panose="02040503050406030204" pitchFamily="18" charset="0"/>
                                    </a:rPr>
                                  </m:ctrlPr>
                                </m:fPr>
                                <m:num>
                                  <m:r>
                                    <a:rPr lang="en-US" sz="1600" b="0" i="1" smtClean="0">
                                      <a:solidFill>
                                        <a:srgbClr val="E47588"/>
                                      </a:solidFill>
                                      <a:latin typeface="Cambria Math" panose="02040503050406030204" pitchFamily="18" charset="0"/>
                                      <a:ea typeface="Cambria Math" panose="02040503050406030204" pitchFamily="18" charset="0"/>
                                    </a:rPr>
                                    <m:t>6.63 </m:t>
                                  </m:r>
                                  <m:r>
                                    <a:rPr lang="en-US" sz="1600" b="0" i="1" smtClean="0">
                                      <a:solidFill>
                                        <a:srgbClr val="E47588"/>
                                      </a:solidFill>
                                      <a:latin typeface="Cambria Math" panose="02040503050406030204" pitchFamily="18" charset="0"/>
                                      <a:ea typeface="Cambria Math" panose="02040503050406030204" pitchFamily="18" charset="0"/>
                                    </a:rPr>
                                    <m:t>𝑥</m:t>
                                  </m:r>
                                  <m:r>
                                    <a:rPr lang="en-US" sz="1600" b="0" i="1" smtClean="0">
                                      <a:solidFill>
                                        <a:srgbClr val="E47588"/>
                                      </a:solidFill>
                                      <a:latin typeface="Cambria Math" panose="02040503050406030204" pitchFamily="18" charset="0"/>
                                      <a:ea typeface="Cambria Math" panose="02040503050406030204" pitchFamily="18" charset="0"/>
                                    </a:rPr>
                                    <m:t> </m:t>
                                  </m:r>
                                  <m:sSup>
                                    <m:sSupPr>
                                      <m:ctrlPr>
                                        <a:rPr lang="en-US" sz="1600" b="0" i="1" smtClean="0">
                                          <a:solidFill>
                                            <a:srgbClr val="E47588"/>
                                          </a:solidFill>
                                          <a:latin typeface="Cambria Math" panose="02040503050406030204" pitchFamily="18" charset="0"/>
                                          <a:ea typeface="Cambria Math" panose="02040503050406030204" pitchFamily="18" charset="0"/>
                                        </a:rPr>
                                      </m:ctrlPr>
                                    </m:sSupPr>
                                    <m:e>
                                      <m:r>
                                        <a:rPr lang="en-US" sz="1600" b="0" i="1" smtClean="0">
                                          <a:solidFill>
                                            <a:srgbClr val="E47588"/>
                                          </a:solidFill>
                                          <a:latin typeface="Cambria Math" panose="02040503050406030204" pitchFamily="18" charset="0"/>
                                          <a:ea typeface="Cambria Math" panose="02040503050406030204" pitchFamily="18" charset="0"/>
                                        </a:rPr>
                                        <m:t>10</m:t>
                                      </m:r>
                                    </m:e>
                                    <m:sup>
                                      <m:r>
                                        <a:rPr lang="en-US" sz="1600" b="0" i="1" smtClean="0">
                                          <a:solidFill>
                                            <a:srgbClr val="E47588"/>
                                          </a:solidFill>
                                          <a:latin typeface="Cambria Math" panose="02040503050406030204" pitchFamily="18" charset="0"/>
                                          <a:ea typeface="Cambria Math" panose="02040503050406030204" pitchFamily="18" charset="0"/>
                                        </a:rPr>
                                        <m:t>−34</m:t>
                                      </m:r>
                                    </m:sup>
                                  </m:sSup>
                                  <m:r>
                                    <m:rPr>
                                      <m:sty m:val="p"/>
                                    </m:rPr>
                                    <a:rPr lang="en-US" sz="1600" b="0" i="0" smtClean="0">
                                      <a:solidFill>
                                        <a:srgbClr val="E47588"/>
                                      </a:solidFill>
                                      <a:latin typeface="Cambria Math" panose="02040503050406030204" pitchFamily="18" charset="0"/>
                                      <a:ea typeface="Cambria Math" panose="02040503050406030204" pitchFamily="18" charset="0"/>
                                    </a:rPr>
                                    <m:t>kg</m:t>
                                  </m:r>
                                  <m:r>
                                    <a:rPr lang="en-US" sz="1600" b="0" i="0" smtClean="0">
                                      <a:solidFill>
                                        <a:srgbClr val="E47588"/>
                                      </a:solidFill>
                                      <a:latin typeface="Cambria Math" panose="02040503050406030204" pitchFamily="18" charset="0"/>
                                      <a:ea typeface="Cambria Math" panose="02040503050406030204" pitchFamily="18" charset="0"/>
                                    </a:rPr>
                                    <m:t> </m:t>
                                  </m:r>
                                  <m:r>
                                    <a:rPr lang="en-US" sz="1600" b="0" i="1" smtClean="0">
                                      <a:solidFill>
                                        <a:srgbClr val="E47588"/>
                                      </a:solidFill>
                                      <a:latin typeface="Cambria Math" panose="02040503050406030204" pitchFamily="18" charset="0"/>
                                      <a:ea typeface="Cambria Math" panose="02040503050406030204" pitchFamily="18" charset="0"/>
                                    </a:rPr>
                                    <m:t>∙</m:t>
                                  </m:r>
                                  <m:sSup>
                                    <m:sSupPr>
                                      <m:ctrlPr>
                                        <a:rPr lang="en-US" sz="1600" b="0" i="1" smtClean="0">
                                          <a:solidFill>
                                            <a:srgbClr val="E47588"/>
                                          </a:solidFill>
                                          <a:latin typeface="Cambria Math" panose="02040503050406030204" pitchFamily="18" charset="0"/>
                                          <a:ea typeface="Cambria Math" panose="02040503050406030204" pitchFamily="18" charset="0"/>
                                        </a:rPr>
                                      </m:ctrlPr>
                                    </m:sSupPr>
                                    <m:e>
                                      <m:r>
                                        <m:rPr>
                                          <m:sty m:val="p"/>
                                        </m:rPr>
                                        <a:rPr lang="en-US" sz="1600" b="0" i="0" smtClean="0">
                                          <a:solidFill>
                                            <a:srgbClr val="E47588"/>
                                          </a:solidFill>
                                          <a:latin typeface="Cambria Math" panose="02040503050406030204" pitchFamily="18" charset="0"/>
                                          <a:ea typeface="Cambria Math" panose="02040503050406030204" pitchFamily="18" charset="0"/>
                                        </a:rPr>
                                        <m:t>m</m:t>
                                      </m:r>
                                    </m:e>
                                    <m:sup>
                                      <m:r>
                                        <a:rPr lang="en-US" sz="1600" b="0" i="1" smtClean="0">
                                          <a:solidFill>
                                            <a:srgbClr val="E47588"/>
                                          </a:solidFill>
                                          <a:latin typeface="Cambria Math" panose="02040503050406030204" pitchFamily="18" charset="0"/>
                                          <a:ea typeface="Cambria Math" panose="02040503050406030204" pitchFamily="18" charset="0"/>
                                        </a:rPr>
                                        <m:t>2</m:t>
                                      </m:r>
                                    </m:sup>
                                  </m:sSup>
                                </m:num>
                                <m:den>
                                  <m:r>
                                    <m:rPr>
                                      <m:sty m:val="p"/>
                                    </m:rPr>
                                    <a:rPr lang="en-US" sz="1600" b="0" i="0" smtClean="0">
                                      <a:solidFill>
                                        <a:srgbClr val="E47588"/>
                                      </a:solidFill>
                                      <a:latin typeface="Cambria Math" panose="02040503050406030204" pitchFamily="18" charset="0"/>
                                      <a:ea typeface="Cambria Math" panose="02040503050406030204" pitchFamily="18" charset="0"/>
                                    </a:rPr>
                                    <m:t>s</m:t>
                                  </m:r>
                                </m:den>
                              </m:f>
                            </m:e>
                          </m:d>
                        </m:num>
                        <m:den>
                          <m:r>
                            <a:rPr lang="en-US" sz="1600" b="0" i="1" smtClean="0">
                              <a:solidFill>
                                <a:srgbClr val="E47588"/>
                              </a:solidFill>
                              <a:latin typeface="Cambria Math" panose="02040503050406030204" pitchFamily="18" charset="0"/>
                              <a:ea typeface="Cambria Math" panose="02040503050406030204" pitchFamily="18" charset="0"/>
                            </a:rPr>
                            <m:t>4</m:t>
                          </m:r>
                          <m:r>
                            <a:rPr lang="en-US" sz="1600" b="0" i="1" smtClean="0">
                              <a:solidFill>
                                <a:srgbClr val="E47588"/>
                              </a:solidFill>
                              <a:latin typeface="Cambria Math" panose="02040503050406030204" pitchFamily="18" charset="0"/>
                              <a:ea typeface="Cambria Math" panose="02040503050406030204" pitchFamily="18" charset="0"/>
                            </a:rPr>
                            <m:t>𝜋</m:t>
                          </m:r>
                          <m:r>
                            <a:rPr lang="en-US" sz="1600" i="1">
                              <a:solidFill>
                                <a:srgbClr val="E47588"/>
                              </a:solidFill>
                              <a:latin typeface="Cambria Math" panose="02040503050406030204" pitchFamily="18" charset="0"/>
                              <a:ea typeface="Cambria Math" panose="02040503050406030204" pitchFamily="18" charset="0"/>
                            </a:rPr>
                            <m:t>∙</m:t>
                          </m:r>
                          <m:d>
                            <m:dPr>
                              <m:ctrlPr>
                                <a:rPr lang="en-US" sz="1600" i="1" smtClean="0">
                                  <a:solidFill>
                                    <a:srgbClr val="E47588"/>
                                  </a:solidFill>
                                  <a:latin typeface="Cambria Math" panose="02040503050406030204" pitchFamily="18" charset="0"/>
                                  <a:ea typeface="Cambria Math" panose="02040503050406030204" pitchFamily="18" charset="0"/>
                                </a:rPr>
                              </m:ctrlPr>
                            </m:dPr>
                            <m:e>
                              <m:r>
                                <a:rPr lang="en-US" sz="1600" b="0" i="1" smtClean="0">
                                  <a:solidFill>
                                    <a:srgbClr val="E47588"/>
                                  </a:solidFill>
                                  <a:latin typeface="Cambria Math" panose="02040503050406030204" pitchFamily="18" charset="0"/>
                                  <a:ea typeface="Cambria Math" panose="02040503050406030204" pitchFamily="18" charset="0"/>
                                </a:rPr>
                                <m:t>9.11 </m:t>
                              </m:r>
                              <m:r>
                                <a:rPr lang="en-US" sz="1600" b="0" i="1" smtClean="0">
                                  <a:solidFill>
                                    <a:srgbClr val="E47588"/>
                                  </a:solidFill>
                                  <a:latin typeface="Cambria Math" panose="02040503050406030204" pitchFamily="18" charset="0"/>
                                  <a:ea typeface="Cambria Math" panose="02040503050406030204" pitchFamily="18" charset="0"/>
                                </a:rPr>
                                <m:t>𝑥</m:t>
                              </m:r>
                              <m:r>
                                <a:rPr lang="en-US" sz="1600" b="0" i="1" smtClean="0">
                                  <a:solidFill>
                                    <a:srgbClr val="E47588"/>
                                  </a:solidFill>
                                  <a:latin typeface="Cambria Math" panose="02040503050406030204" pitchFamily="18" charset="0"/>
                                  <a:ea typeface="Cambria Math" panose="02040503050406030204" pitchFamily="18" charset="0"/>
                                </a:rPr>
                                <m:t> </m:t>
                              </m:r>
                              <m:sSup>
                                <m:sSupPr>
                                  <m:ctrlPr>
                                    <a:rPr lang="en-US" sz="1600" b="0" i="1" smtClean="0">
                                      <a:solidFill>
                                        <a:srgbClr val="E47588"/>
                                      </a:solidFill>
                                      <a:latin typeface="Cambria Math" panose="02040503050406030204" pitchFamily="18" charset="0"/>
                                      <a:ea typeface="Cambria Math" panose="02040503050406030204" pitchFamily="18" charset="0"/>
                                    </a:rPr>
                                  </m:ctrlPr>
                                </m:sSupPr>
                                <m:e>
                                  <m:r>
                                    <a:rPr lang="en-US" sz="1600" b="0" i="1" smtClean="0">
                                      <a:solidFill>
                                        <a:srgbClr val="E47588"/>
                                      </a:solidFill>
                                      <a:latin typeface="Cambria Math" panose="02040503050406030204" pitchFamily="18" charset="0"/>
                                      <a:ea typeface="Cambria Math" panose="02040503050406030204" pitchFamily="18" charset="0"/>
                                    </a:rPr>
                                    <m:t>10</m:t>
                                  </m:r>
                                </m:e>
                                <m:sup>
                                  <m:r>
                                    <a:rPr lang="en-US" sz="1600" b="0" i="1" smtClean="0">
                                      <a:solidFill>
                                        <a:srgbClr val="E47588"/>
                                      </a:solidFill>
                                      <a:latin typeface="Cambria Math" panose="02040503050406030204" pitchFamily="18" charset="0"/>
                                      <a:ea typeface="Cambria Math" panose="02040503050406030204" pitchFamily="18" charset="0"/>
                                    </a:rPr>
                                    <m:t>−31</m:t>
                                  </m:r>
                                </m:sup>
                              </m:sSup>
                              <m:r>
                                <a:rPr lang="en-US" sz="1600" b="0" i="0" smtClean="0">
                                  <a:solidFill>
                                    <a:srgbClr val="E47588"/>
                                  </a:solidFill>
                                  <a:latin typeface="Cambria Math" panose="02040503050406030204" pitchFamily="18" charset="0"/>
                                  <a:ea typeface="Cambria Math" panose="02040503050406030204" pitchFamily="18" charset="0"/>
                                </a:rPr>
                                <m:t> </m:t>
                              </m:r>
                              <m:r>
                                <m:rPr>
                                  <m:sty m:val="p"/>
                                </m:rPr>
                                <a:rPr lang="en-US" sz="1600" b="0" i="0" smtClean="0">
                                  <a:solidFill>
                                    <a:srgbClr val="E47588"/>
                                  </a:solidFill>
                                  <a:latin typeface="Cambria Math" panose="02040503050406030204" pitchFamily="18" charset="0"/>
                                  <a:ea typeface="Cambria Math" panose="02040503050406030204" pitchFamily="18" charset="0"/>
                                </a:rPr>
                                <m:t>kg</m:t>
                              </m:r>
                            </m:e>
                          </m:d>
                          <m:d>
                            <m:dPr>
                              <m:ctrlPr>
                                <a:rPr lang="en-US" sz="1600" i="1" smtClean="0">
                                  <a:solidFill>
                                    <a:srgbClr val="E47588"/>
                                  </a:solidFill>
                                  <a:latin typeface="Cambria Math" panose="02040503050406030204" pitchFamily="18" charset="0"/>
                                  <a:ea typeface="Cambria Math" panose="02040503050406030204" pitchFamily="18" charset="0"/>
                                </a:rPr>
                              </m:ctrlPr>
                            </m:dPr>
                            <m:e>
                              <m:f>
                                <m:fPr>
                                  <m:ctrlPr>
                                    <a:rPr lang="en-US" sz="1600" i="1" smtClean="0">
                                      <a:solidFill>
                                        <a:srgbClr val="E47588"/>
                                      </a:solidFill>
                                      <a:latin typeface="Cambria Math" panose="02040503050406030204" pitchFamily="18" charset="0"/>
                                      <a:ea typeface="Cambria Math" panose="02040503050406030204" pitchFamily="18" charset="0"/>
                                    </a:rPr>
                                  </m:ctrlPr>
                                </m:fPr>
                                <m:num>
                                  <m:r>
                                    <a:rPr lang="en-US" sz="1600" b="0" i="1" smtClean="0">
                                      <a:solidFill>
                                        <a:srgbClr val="E47588"/>
                                      </a:solidFill>
                                      <a:latin typeface="Cambria Math" panose="02040503050406030204" pitchFamily="18" charset="0"/>
                                      <a:ea typeface="Cambria Math" panose="02040503050406030204" pitchFamily="18" charset="0"/>
                                    </a:rPr>
                                    <m:t>2.5 </m:t>
                                  </m:r>
                                  <m:r>
                                    <a:rPr lang="en-US" sz="1600" b="0" i="1" smtClean="0">
                                      <a:solidFill>
                                        <a:srgbClr val="E47588"/>
                                      </a:solidFill>
                                      <a:latin typeface="Cambria Math" panose="02040503050406030204" pitchFamily="18" charset="0"/>
                                      <a:ea typeface="Cambria Math" panose="02040503050406030204" pitchFamily="18" charset="0"/>
                                    </a:rPr>
                                    <m:t>𝑥</m:t>
                                  </m:r>
                                  <m:r>
                                    <a:rPr lang="en-US" sz="1600" b="0" i="1" smtClean="0">
                                      <a:solidFill>
                                        <a:srgbClr val="E47588"/>
                                      </a:solidFill>
                                      <a:latin typeface="Cambria Math" panose="02040503050406030204" pitchFamily="18" charset="0"/>
                                      <a:ea typeface="Cambria Math" panose="02040503050406030204" pitchFamily="18" charset="0"/>
                                    </a:rPr>
                                    <m:t> </m:t>
                                  </m:r>
                                  <m:sSup>
                                    <m:sSupPr>
                                      <m:ctrlPr>
                                        <a:rPr lang="en-US" sz="1600" b="0" i="1" smtClean="0">
                                          <a:solidFill>
                                            <a:srgbClr val="E47588"/>
                                          </a:solidFill>
                                          <a:latin typeface="Cambria Math" panose="02040503050406030204" pitchFamily="18" charset="0"/>
                                          <a:ea typeface="Cambria Math" panose="02040503050406030204" pitchFamily="18" charset="0"/>
                                        </a:rPr>
                                      </m:ctrlPr>
                                    </m:sSupPr>
                                    <m:e>
                                      <m:r>
                                        <a:rPr lang="en-US" sz="1600" b="0" i="1" smtClean="0">
                                          <a:solidFill>
                                            <a:srgbClr val="E47588"/>
                                          </a:solidFill>
                                          <a:latin typeface="Cambria Math" panose="02040503050406030204" pitchFamily="18" charset="0"/>
                                          <a:ea typeface="Cambria Math" panose="02040503050406030204" pitchFamily="18" charset="0"/>
                                        </a:rPr>
                                        <m:t>10</m:t>
                                      </m:r>
                                    </m:e>
                                    <m:sup>
                                      <m:r>
                                        <a:rPr lang="en-US" sz="1600" b="0" i="1" smtClean="0">
                                          <a:solidFill>
                                            <a:srgbClr val="E47588"/>
                                          </a:solidFill>
                                          <a:latin typeface="Cambria Math" panose="02040503050406030204" pitchFamily="18" charset="0"/>
                                          <a:ea typeface="Cambria Math" panose="02040503050406030204" pitchFamily="18" charset="0"/>
                                        </a:rPr>
                                        <m:t>5</m:t>
                                      </m:r>
                                    </m:sup>
                                  </m:sSup>
                                  <m:r>
                                    <m:rPr>
                                      <m:sty m:val="p"/>
                                    </m:rPr>
                                    <a:rPr lang="en-US" sz="1600" b="0" i="0" smtClean="0">
                                      <a:solidFill>
                                        <a:srgbClr val="E47588"/>
                                      </a:solidFill>
                                      <a:latin typeface="Cambria Math" panose="02040503050406030204" pitchFamily="18" charset="0"/>
                                      <a:ea typeface="Cambria Math" panose="02040503050406030204" pitchFamily="18" charset="0"/>
                                    </a:rPr>
                                    <m:t>m</m:t>
                                  </m:r>
                                </m:num>
                                <m:den>
                                  <m:r>
                                    <a:rPr lang="en-US" sz="1600" b="0" i="1" smtClean="0">
                                      <a:solidFill>
                                        <a:srgbClr val="E47588"/>
                                      </a:solidFill>
                                      <a:latin typeface="Cambria Math" panose="02040503050406030204" pitchFamily="18" charset="0"/>
                                      <a:ea typeface="Cambria Math" panose="02040503050406030204" pitchFamily="18" charset="0"/>
                                    </a:rPr>
                                    <m:t>𝑠</m:t>
                                  </m:r>
                                </m:den>
                              </m:f>
                            </m:e>
                          </m:d>
                        </m:den>
                      </m:f>
                    </m:oMath>
                  </m:oMathPara>
                </a14:m>
                <a:endParaRPr lang="en-US" sz="1600" dirty="0">
                  <a:solidFill>
                    <a:srgbClr val="E47588"/>
                  </a:solidFill>
                </a:endParaRPr>
              </a:p>
            </p:txBody>
          </p:sp>
        </mc:Choice>
        <mc:Fallback xmlns="">
          <p:sp>
            <p:nvSpPr>
              <p:cNvPr id="25" name="TextBox 24">
                <a:extLst>
                  <a:ext uri="{FF2B5EF4-FFF2-40B4-BE49-F238E27FC236}">
                    <a16:creationId xmlns:a16="http://schemas.microsoft.com/office/drawing/2014/main" id="{77B21D6A-F12F-4458-A372-5700CB7662CD}"/>
                  </a:ext>
                </a:extLst>
              </p:cNvPr>
              <p:cNvSpPr txBox="1">
                <a:spLocks noRot="1" noChangeAspect="1" noMove="1" noResize="1" noEditPoints="1" noAdjustHandles="1" noChangeArrowheads="1" noChangeShapeType="1" noTextEdit="1"/>
              </p:cNvSpPr>
              <p:nvPr/>
            </p:nvSpPr>
            <p:spPr>
              <a:xfrm>
                <a:off x="0" y="5820898"/>
                <a:ext cx="3720699" cy="956993"/>
              </a:xfrm>
              <a:prstGeom prst="rect">
                <a:avLst/>
              </a:prstGeom>
              <a:blipFill>
                <a:blip r:embed="rId8"/>
                <a:stretch>
                  <a:fillRect b="-6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3D6C20D-392E-4389-908F-EB81681A6641}"/>
                  </a:ext>
                </a:extLst>
              </p:cNvPr>
              <p:cNvSpPr txBox="1"/>
              <p:nvPr/>
            </p:nvSpPr>
            <p:spPr>
              <a:xfrm>
                <a:off x="4269940" y="6087813"/>
                <a:ext cx="1878335" cy="2518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1600" b="1" i="1" smtClean="0">
                          <a:solidFill>
                            <a:srgbClr val="E47588"/>
                          </a:solidFill>
                          <a:latin typeface="Cambria Math" panose="02040503050406030204" pitchFamily="18" charset="0"/>
                          <a:ea typeface="Cambria Math" panose="02040503050406030204" pitchFamily="18" charset="0"/>
                        </a:rPr>
                        <m:t>𝜟</m:t>
                      </m:r>
                      <m:r>
                        <a:rPr lang="en-US" sz="1600" b="1" i="1" smtClean="0">
                          <a:solidFill>
                            <a:srgbClr val="E47588"/>
                          </a:solidFill>
                          <a:latin typeface="Cambria Math" panose="02040503050406030204" pitchFamily="18" charset="0"/>
                          <a:ea typeface="Cambria Math" panose="02040503050406030204" pitchFamily="18" charset="0"/>
                        </a:rPr>
                        <m:t>𝒙</m:t>
                      </m:r>
                      <m:r>
                        <a:rPr lang="en-US" sz="1600" b="1" i="1" smtClean="0">
                          <a:solidFill>
                            <a:srgbClr val="E47588"/>
                          </a:solidFill>
                          <a:latin typeface="Cambria Math" panose="02040503050406030204" pitchFamily="18" charset="0"/>
                          <a:ea typeface="Cambria Math" panose="02040503050406030204" pitchFamily="18" charset="0"/>
                        </a:rPr>
                        <m:t>≥</m:t>
                      </m:r>
                      <m:r>
                        <a:rPr lang="en-US" sz="1600" b="1" i="1" smtClean="0">
                          <a:solidFill>
                            <a:srgbClr val="E47588"/>
                          </a:solidFill>
                          <a:latin typeface="Cambria Math" panose="02040503050406030204" pitchFamily="18" charset="0"/>
                          <a:ea typeface="Cambria Math" panose="02040503050406030204" pitchFamily="18" charset="0"/>
                        </a:rPr>
                        <m:t>𝟐</m:t>
                      </m:r>
                      <m:r>
                        <a:rPr lang="en-US" sz="1600" b="1" i="1" smtClean="0">
                          <a:solidFill>
                            <a:srgbClr val="E47588"/>
                          </a:solidFill>
                          <a:latin typeface="Cambria Math" panose="02040503050406030204" pitchFamily="18" charset="0"/>
                          <a:ea typeface="Cambria Math" panose="02040503050406030204" pitchFamily="18" charset="0"/>
                        </a:rPr>
                        <m:t>.</m:t>
                      </m:r>
                      <m:r>
                        <a:rPr lang="en-US" sz="1600" b="1" i="1" smtClean="0">
                          <a:solidFill>
                            <a:srgbClr val="E47588"/>
                          </a:solidFill>
                          <a:latin typeface="Cambria Math" panose="02040503050406030204" pitchFamily="18" charset="0"/>
                          <a:ea typeface="Cambria Math" panose="02040503050406030204" pitchFamily="18" charset="0"/>
                        </a:rPr>
                        <m:t>𝟑</m:t>
                      </m:r>
                      <m:r>
                        <a:rPr lang="en-US" sz="1600" b="1" i="1" smtClean="0">
                          <a:solidFill>
                            <a:srgbClr val="E47588"/>
                          </a:solidFill>
                          <a:latin typeface="Cambria Math" panose="02040503050406030204" pitchFamily="18" charset="0"/>
                          <a:ea typeface="Cambria Math" panose="02040503050406030204" pitchFamily="18" charset="0"/>
                        </a:rPr>
                        <m:t> </m:t>
                      </m:r>
                      <m:r>
                        <a:rPr lang="en-US" sz="1600" b="1" i="1" smtClean="0">
                          <a:solidFill>
                            <a:srgbClr val="E47588"/>
                          </a:solidFill>
                          <a:latin typeface="Cambria Math" panose="02040503050406030204" pitchFamily="18" charset="0"/>
                          <a:ea typeface="Cambria Math" panose="02040503050406030204" pitchFamily="18" charset="0"/>
                        </a:rPr>
                        <m:t>𝒙</m:t>
                      </m:r>
                      <m:r>
                        <a:rPr lang="en-US" sz="1600" b="1" i="1" smtClean="0">
                          <a:solidFill>
                            <a:srgbClr val="E47588"/>
                          </a:solidFill>
                          <a:latin typeface="Cambria Math" panose="02040503050406030204" pitchFamily="18" charset="0"/>
                          <a:ea typeface="Cambria Math" panose="02040503050406030204" pitchFamily="18" charset="0"/>
                        </a:rPr>
                        <m:t> </m:t>
                      </m:r>
                      <m:sSup>
                        <m:sSupPr>
                          <m:ctrlPr>
                            <a:rPr lang="en-US" sz="1600" b="1" i="1" smtClean="0">
                              <a:solidFill>
                                <a:srgbClr val="E47588"/>
                              </a:solidFill>
                              <a:latin typeface="Cambria Math" panose="02040503050406030204" pitchFamily="18" charset="0"/>
                              <a:ea typeface="Cambria Math" panose="02040503050406030204" pitchFamily="18" charset="0"/>
                            </a:rPr>
                          </m:ctrlPr>
                        </m:sSupPr>
                        <m:e>
                          <m:r>
                            <a:rPr lang="en-US" sz="1600" b="1" i="1" smtClean="0">
                              <a:solidFill>
                                <a:srgbClr val="E47588"/>
                              </a:solidFill>
                              <a:latin typeface="Cambria Math" panose="02040503050406030204" pitchFamily="18" charset="0"/>
                              <a:ea typeface="Cambria Math" panose="02040503050406030204" pitchFamily="18" charset="0"/>
                            </a:rPr>
                            <m:t>𝟏𝟎</m:t>
                          </m:r>
                        </m:e>
                        <m:sup>
                          <m:r>
                            <a:rPr lang="en-US" sz="1600" b="1" i="1" smtClean="0">
                              <a:solidFill>
                                <a:srgbClr val="E47588"/>
                              </a:solidFill>
                              <a:latin typeface="Cambria Math" panose="02040503050406030204" pitchFamily="18" charset="0"/>
                              <a:ea typeface="Cambria Math" panose="02040503050406030204" pitchFamily="18" charset="0"/>
                            </a:rPr>
                            <m:t>−</m:t>
                          </m:r>
                          <m:r>
                            <a:rPr lang="en-US" sz="1600" b="1" i="1" smtClean="0">
                              <a:solidFill>
                                <a:srgbClr val="E47588"/>
                              </a:solidFill>
                              <a:latin typeface="Cambria Math" panose="02040503050406030204" pitchFamily="18" charset="0"/>
                              <a:ea typeface="Cambria Math" panose="02040503050406030204" pitchFamily="18" charset="0"/>
                            </a:rPr>
                            <m:t>𝟏𝟎</m:t>
                          </m:r>
                        </m:sup>
                      </m:sSup>
                      <m:r>
                        <a:rPr lang="en-US" sz="1600" b="1" i="1" smtClean="0">
                          <a:solidFill>
                            <a:srgbClr val="E47588"/>
                          </a:solidFill>
                          <a:latin typeface="Cambria Math" panose="02040503050406030204" pitchFamily="18" charset="0"/>
                          <a:ea typeface="Cambria Math" panose="02040503050406030204" pitchFamily="18" charset="0"/>
                        </a:rPr>
                        <m:t> </m:t>
                      </m:r>
                      <m:r>
                        <a:rPr lang="en-US" sz="1600" b="1" i="0" smtClean="0">
                          <a:solidFill>
                            <a:srgbClr val="E47588"/>
                          </a:solidFill>
                          <a:latin typeface="Cambria Math" panose="02040503050406030204" pitchFamily="18" charset="0"/>
                          <a:ea typeface="Cambria Math" panose="02040503050406030204" pitchFamily="18" charset="0"/>
                        </a:rPr>
                        <m:t>𝐦</m:t>
                      </m:r>
                    </m:oMath>
                  </m:oMathPara>
                </a14:m>
                <a:endParaRPr lang="en-US" sz="1600" b="1" dirty="0">
                  <a:solidFill>
                    <a:srgbClr val="E47588"/>
                  </a:solidFill>
                </a:endParaRPr>
              </a:p>
            </p:txBody>
          </p:sp>
        </mc:Choice>
        <mc:Fallback xmlns="">
          <p:sp>
            <p:nvSpPr>
              <p:cNvPr id="26" name="TextBox 25">
                <a:extLst>
                  <a:ext uri="{FF2B5EF4-FFF2-40B4-BE49-F238E27FC236}">
                    <a16:creationId xmlns:a16="http://schemas.microsoft.com/office/drawing/2014/main" id="{E3D6C20D-392E-4389-908F-EB81681A6641}"/>
                  </a:ext>
                </a:extLst>
              </p:cNvPr>
              <p:cNvSpPr txBox="1">
                <a:spLocks noRot="1" noChangeAspect="1" noMove="1" noResize="1" noEditPoints="1" noAdjustHandles="1" noChangeArrowheads="1" noChangeShapeType="1" noTextEdit="1"/>
              </p:cNvSpPr>
              <p:nvPr/>
            </p:nvSpPr>
            <p:spPr>
              <a:xfrm>
                <a:off x="4269940" y="6087813"/>
                <a:ext cx="1878335" cy="251800"/>
              </a:xfrm>
              <a:prstGeom prst="rect">
                <a:avLst/>
              </a:prstGeom>
              <a:blipFill>
                <a:blip r:embed="rId9"/>
                <a:stretch>
                  <a:fillRect l="-1942" t="-2439" r="-971" b="-7317"/>
                </a:stretch>
              </a:blipFill>
            </p:spPr>
            <p:txBody>
              <a:bodyPr/>
              <a:lstStyle/>
              <a:p>
                <a:r>
                  <a:rPr lang="en-US">
                    <a:noFill/>
                  </a:rPr>
                  <a:t> </a:t>
                </a:r>
              </a:p>
            </p:txBody>
          </p:sp>
        </mc:Fallback>
      </mc:AlternateContent>
    </p:spTree>
    <p:extLst>
      <p:ext uri="{BB962C8B-B14F-4D97-AF65-F5344CB8AC3E}">
        <p14:creationId xmlns:p14="http://schemas.microsoft.com/office/powerpoint/2010/main" val="40852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24"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23</a:t>
            </a:fld>
            <a:endParaRPr lang="en-US" dirty="0">
              <a:solidFill>
                <a:schemeClr val="bg1"/>
              </a:solidFill>
            </a:endParaRPr>
          </a:p>
        </p:txBody>
      </p:sp>
      <p:sp>
        <p:nvSpPr>
          <p:cNvPr id="8" name="Rectangle 2">
            <a:extLst>
              <a:ext uri="{FF2B5EF4-FFF2-40B4-BE49-F238E27FC236}">
                <a16:creationId xmlns:a16="http://schemas.microsoft.com/office/drawing/2014/main" id="{C8D08F1C-E5F5-46D3-89C6-9297FD9FDF85}"/>
              </a:ext>
            </a:extLst>
          </p:cNvPr>
          <p:cNvSpPr txBox="1">
            <a:spLocks noChangeArrowheads="1"/>
          </p:cNvSpPr>
          <p:nvPr/>
        </p:nvSpPr>
        <p:spPr>
          <a:xfrm>
            <a:off x="0" y="309881"/>
            <a:ext cx="9144000" cy="1006429"/>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The Schrödinger Equation and The Quantum Mechanical Description of the H–Atom</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BB1D2F7B-3FE8-4D0F-A5FC-F62D86C4E8C7}"/>
              </a:ext>
            </a:extLst>
          </p:cNvPr>
          <p:cNvSpPr txBox="1">
            <a:spLocks noChangeArrowheads="1"/>
          </p:cNvSpPr>
          <p:nvPr/>
        </p:nvSpPr>
        <p:spPr bwMode="auto">
          <a:xfrm>
            <a:off x="0" y="1572489"/>
            <a:ext cx="6410324" cy="830997"/>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sz="1600" dirty="0">
                <a:solidFill>
                  <a:schemeClr val="tx1">
                    <a:lumMod val="75000"/>
                    <a:lumOff val="25000"/>
                  </a:schemeClr>
                </a:solidFill>
                <a:latin typeface="Gill Sans MT" panose="020B0502020104020203" pitchFamily="34" charset="0"/>
                <a:cs typeface="Times New Roman" pitchFamily="18" charset="0"/>
              </a:rPr>
              <a:t>Erwin Schrödinger </a:t>
            </a:r>
            <a:r>
              <a:rPr lang="en-GB" altLang="en-US" sz="1600" dirty="0">
                <a:solidFill>
                  <a:schemeClr val="tx1">
                    <a:lumMod val="75000"/>
                    <a:lumOff val="25000"/>
                  </a:schemeClr>
                </a:solidFill>
                <a:latin typeface="Gill Sans MT" panose="020B0502020104020203" pitchFamily="34" charset="0"/>
                <a:cs typeface="Times New Roman" pitchFamily="18" charset="0"/>
              </a:rPr>
              <a:t>derived a complex mathematical formula to incorporate the wave and particle characteristics of electrons. Wave behaviour is described with the </a:t>
            </a:r>
            <a:r>
              <a:rPr lang="en-GB" altLang="en-US" sz="1600" b="1" dirty="0">
                <a:solidFill>
                  <a:srgbClr val="67AEB6"/>
                </a:solidFill>
                <a:latin typeface="Gill Sans MT" panose="020B0502020104020203" pitchFamily="34" charset="0"/>
                <a:cs typeface="Times New Roman" pitchFamily="18" charset="0"/>
              </a:rPr>
              <a:t>wave</a:t>
            </a:r>
            <a:r>
              <a:rPr lang="en-GB" altLang="en-US" sz="1600" b="1" dirty="0">
                <a:solidFill>
                  <a:schemeClr val="tx1">
                    <a:lumMod val="75000"/>
                    <a:lumOff val="25000"/>
                  </a:schemeClr>
                </a:solidFill>
                <a:latin typeface="Gill Sans MT" panose="020B0502020104020203" pitchFamily="34" charset="0"/>
                <a:cs typeface="Times New Roman" pitchFamily="18" charset="0"/>
              </a:rPr>
              <a:t> </a:t>
            </a:r>
            <a:r>
              <a:rPr lang="en-GB" altLang="en-US" sz="1600" b="1" dirty="0">
                <a:solidFill>
                  <a:srgbClr val="67AEB6"/>
                </a:solidFill>
                <a:latin typeface="Gill Sans MT" panose="020B0502020104020203" pitchFamily="34" charset="0"/>
                <a:cs typeface="Times New Roman" pitchFamily="18" charset="0"/>
              </a:rPr>
              <a:t>function</a:t>
            </a:r>
            <a:r>
              <a:rPr lang="en-GB" altLang="en-US" sz="1600" b="1" dirty="0">
                <a:solidFill>
                  <a:schemeClr val="tx1">
                    <a:lumMod val="75000"/>
                    <a:lumOff val="25000"/>
                  </a:schemeClr>
                </a:solidFill>
                <a:latin typeface="Gill Sans MT" panose="020B0502020104020203" pitchFamily="34" charset="0"/>
                <a:cs typeface="Times New Roman" pitchFamily="18" charset="0"/>
              </a:rPr>
              <a:t> </a:t>
            </a:r>
            <a:r>
              <a:rPr lang="el-GR" altLang="en-US" sz="1600" dirty="0">
                <a:solidFill>
                  <a:srgbClr val="67AEB6"/>
                </a:solidFill>
                <a:latin typeface="Arial"/>
                <a:cs typeface="Times New Roman" pitchFamily="18" charset="0"/>
              </a:rPr>
              <a:t>ψ</a:t>
            </a:r>
            <a:r>
              <a:rPr lang="en-US" altLang="en-US" sz="1600" dirty="0">
                <a:solidFill>
                  <a:schemeClr val="tx1">
                    <a:lumMod val="75000"/>
                    <a:lumOff val="25000"/>
                  </a:schemeClr>
                </a:solidFill>
                <a:latin typeface="Gill Sans MT" panose="020B0502020104020203" pitchFamily="34" charset="0"/>
                <a:cs typeface="Times New Roman" pitchFamily="18" charset="0"/>
              </a:rPr>
              <a:t>.</a:t>
            </a:r>
          </a:p>
        </p:txBody>
      </p:sp>
      <p:sp>
        <p:nvSpPr>
          <p:cNvPr id="7" name="Rectangle 6">
            <a:extLst>
              <a:ext uri="{FF2B5EF4-FFF2-40B4-BE49-F238E27FC236}">
                <a16:creationId xmlns:a16="http://schemas.microsoft.com/office/drawing/2014/main" id="{1C952F48-5021-49BE-B4C8-3BFE6FA4C199}"/>
              </a:ext>
            </a:extLst>
          </p:cNvPr>
          <p:cNvSpPr/>
          <p:nvPr/>
        </p:nvSpPr>
        <p:spPr>
          <a:xfrm>
            <a:off x="-11432" y="3122022"/>
            <a:ext cx="6410324" cy="584775"/>
          </a:xfrm>
          <a:prstGeom prst="rect">
            <a:avLst/>
          </a:prstGeom>
        </p:spPr>
        <p:txBody>
          <a:bodyPr wrap="square">
            <a:spAutoFit/>
          </a:bodyPr>
          <a:lstStyle/>
          <a:p>
            <a:pPr eaLnBrk="0" hangingPunct="0">
              <a:buClr>
                <a:srgbClr val="000000"/>
              </a:buClr>
              <a:buSzPct val="100000"/>
              <a:buFont typeface="Arial" pitchFamily="34" charset="0"/>
              <a:buNone/>
            </a:pPr>
            <a:r>
              <a:rPr lang="en-US" altLang="en-US" sz="1600" b="1" dirty="0">
                <a:solidFill>
                  <a:srgbClr val="67AEB6"/>
                </a:solidFill>
                <a:latin typeface="Gill Sans MT" panose="020B0502020104020203" pitchFamily="34" charset="0"/>
                <a:cs typeface="Times New Roman" pitchFamily="18" charset="0"/>
              </a:rPr>
              <a:t>Quantum</a:t>
            </a:r>
            <a:r>
              <a:rPr lang="en-US" altLang="en-US" sz="1600" b="1" dirty="0">
                <a:solidFill>
                  <a:schemeClr val="tx1">
                    <a:lumMod val="75000"/>
                    <a:lumOff val="25000"/>
                  </a:schemeClr>
                </a:solidFill>
                <a:latin typeface="Gill Sans MT" panose="020B0502020104020203" pitchFamily="34" charset="0"/>
                <a:cs typeface="Times New Roman" pitchFamily="18" charset="0"/>
              </a:rPr>
              <a:t> </a:t>
            </a:r>
            <a:r>
              <a:rPr lang="en-US" altLang="en-US" sz="1600" b="1" dirty="0">
                <a:solidFill>
                  <a:srgbClr val="67AEB6"/>
                </a:solidFill>
                <a:latin typeface="Gill Sans MT" panose="020B0502020104020203" pitchFamily="34" charset="0"/>
                <a:cs typeface="Times New Roman" pitchFamily="18" charset="0"/>
              </a:rPr>
              <a:t>Mechanics</a:t>
            </a:r>
            <a:r>
              <a:rPr lang="en-US" altLang="en-US" sz="1600" dirty="0">
                <a:solidFill>
                  <a:schemeClr val="tx1">
                    <a:lumMod val="75000"/>
                    <a:lumOff val="25000"/>
                  </a:schemeClr>
                </a:solidFill>
                <a:latin typeface="Gill Sans MT" panose="020B0502020104020203" pitchFamily="34" charset="0"/>
                <a:cs typeface="Times New Roman" pitchFamily="18" charset="0"/>
              </a:rPr>
              <a:t> </a:t>
            </a:r>
            <a:r>
              <a:rPr lang="en-US" altLang="en-US" sz="1600" dirty="0">
                <a:solidFill>
                  <a:schemeClr val="tx1">
                    <a:lumMod val="75000"/>
                    <a:lumOff val="25000"/>
                  </a:schemeClr>
                </a:solidFill>
                <a:latin typeface="Gill Sans MT" panose="020B0502020104020203" pitchFamily="34" charset="0"/>
                <a:cs typeface="Arial" pitchFamily="34" charset="0"/>
              </a:rPr>
              <a:t>defines the region where the electron is most likely to be at a given time</a:t>
            </a:r>
            <a:endParaRPr lang="en-US" altLang="en-US" sz="1600" dirty="0">
              <a:solidFill>
                <a:schemeClr val="tx1">
                  <a:lumMod val="75000"/>
                  <a:lumOff val="25000"/>
                </a:schemeClr>
              </a:solidFill>
              <a:latin typeface="Gill Sans MT" panose="020B0502020104020203" pitchFamily="34" charset="0"/>
              <a:cs typeface="Times New Roman" pitchFamily="18" charset="0"/>
            </a:endParaRPr>
          </a:p>
        </p:txBody>
      </p:sp>
      <p:sp>
        <p:nvSpPr>
          <p:cNvPr id="10" name="Rectangle 9">
            <a:extLst>
              <a:ext uri="{FF2B5EF4-FFF2-40B4-BE49-F238E27FC236}">
                <a16:creationId xmlns:a16="http://schemas.microsoft.com/office/drawing/2014/main" id="{17400C0D-1F61-4089-8B6D-B6FA406D9247}"/>
              </a:ext>
            </a:extLst>
          </p:cNvPr>
          <p:cNvSpPr/>
          <p:nvPr/>
        </p:nvSpPr>
        <p:spPr>
          <a:xfrm>
            <a:off x="-11433" y="2403486"/>
            <a:ext cx="6410325" cy="584775"/>
          </a:xfrm>
          <a:prstGeom prst="rect">
            <a:avLst/>
          </a:prstGeom>
        </p:spPr>
        <p:txBody>
          <a:bodyPr wrap="square">
            <a:spAutoFit/>
          </a:bodyPr>
          <a:lstStyle/>
          <a:p>
            <a:pPr eaLnBrk="0" hangingPunct="0">
              <a:buClr>
                <a:srgbClr val="000000"/>
              </a:buClr>
              <a:buSzPct val="100000"/>
              <a:buFont typeface="Arial" pitchFamily="34" charset="0"/>
              <a:buNone/>
            </a:pPr>
            <a:r>
              <a:rPr lang="en-US" altLang="en-US" sz="1600" dirty="0">
                <a:solidFill>
                  <a:schemeClr val="tx1">
                    <a:lumMod val="75000"/>
                    <a:lumOff val="25000"/>
                  </a:schemeClr>
                </a:solidFill>
                <a:latin typeface="Gill Sans MT" panose="020B0502020104020203" pitchFamily="34" charset="0"/>
                <a:cs typeface="Times New Roman" pitchFamily="18" charset="0"/>
              </a:rPr>
              <a:t>The probability of finding an electron in a certain area of space is proportional to </a:t>
            </a:r>
            <a:r>
              <a:rPr lang="el-GR" altLang="en-US" sz="1600" dirty="0">
                <a:solidFill>
                  <a:schemeClr val="tx1">
                    <a:lumMod val="75000"/>
                    <a:lumOff val="25000"/>
                  </a:schemeClr>
                </a:solidFill>
                <a:latin typeface="Arial"/>
                <a:cs typeface="Times New Roman" pitchFamily="18" charset="0"/>
              </a:rPr>
              <a:t>ψ</a:t>
            </a:r>
            <a:r>
              <a:rPr lang="en-US" altLang="en-US" sz="1600" baseline="30000" dirty="0">
                <a:solidFill>
                  <a:schemeClr val="tx1">
                    <a:lumMod val="75000"/>
                    <a:lumOff val="25000"/>
                  </a:schemeClr>
                </a:solidFill>
                <a:latin typeface="Gill Sans MT" panose="020B0502020104020203" pitchFamily="34" charset="0"/>
                <a:cs typeface="Times New Roman" pitchFamily="18" charset="0"/>
              </a:rPr>
              <a:t>2</a:t>
            </a:r>
            <a:r>
              <a:rPr lang="en-US" altLang="en-US" sz="1600" dirty="0">
                <a:solidFill>
                  <a:schemeClr val="tx1">
                    <a:lumMod val="75000"/>
                    <a:lumOff val="25000"/>
                  </a:schemeClr>
                </a:solidFill>
                <a:latin typeface="Gill Sans MT" panose="020B0502020104020203" pitchFamily="34" charset="0"/>
                <a:cs typeface="Times New Roman" pitchFamily="18" charset="0"/>
              </a:rPr>
              <a:t> and is called </a:t>
            </a:r>
            <a:r>
              <a:rPr lang="en-US" altLang="en-US" sz="1600" b="1" dirty="0">
                <a:solidFill>
                  <a:srgbClr val="67AEB6"/>
                </a:solidFill>
                <a:latin typeface="Gill Sans MT" panose="020B0502020104020203" pitchFamily="34" charset="0"/>
                <a:cs typeface="Times New Roman" pitchFamily="18" charset="0"/>
              </a:rPr>
              <a:t>electron</a:t>
            </a:r>
            <a:r>
              <a:rPr lang="en-US" altLang="en-US" sz="1600" b="1" dirty="0">
                <a:solidFill>
                  <a:schemeClr val="tx1">
                    <a:lumMod val="75000"/>
                    <a:lumOff val="25000"/>
                  </a:schemeClr>
                </a:solidFill>
                <a:latin typeface="Gill Sans MT" panose="020B0502020104020203" pitchFamily="34" charset="0"/>
                <a:cs typeface="Times New Roman" pitchFamily="18" charset="0"/>
              </a:rPr>
              <a:t> </a:t>
            </a:r>
            <a:r>
              <a:rPr lang="en-US" altLang="en-US" sz="1600" b="1" dirty="0">
                <a:solidFill>
                  <a:srgbClr val="67AEB6"/>
                </a:solidFill>
                <a:latin typeface="Gill Sans MT" panose="020B0502020104020203" pitchFamily="34" charset="0"/>
                <a:cs typeface="Times New Roman" pitchFamily="18" charset="0"/>
              </a:rPr>
              <a:t>density</a:t>
            </a:r>
            <a:r>
              <a:rPr lang="en-US" altLang="en-US" sz="1600" dirty="0">
                <a:solidFill>
                  <a:schemeClr val="tx1">
                    <a:lumMod val="75000"/>
                    <a:lumOff val="25000"/>
                  </a:schemeClr>
                </a:solidFill>
                <a:latin typeface="Gill Sans MT" panose="020B0502020104020203" pitchFamily="34" charset="0"/>
                <a:cs typeface="Times New Roman" pitchFamily="18" charset="0"/>
              </a:rPr>
              <a:t>.</a:t>
            </a:r>
          </a:p>
        </p:txBody>
      </p:sp>
      <p:pic>
        <p:nvPicPr>
          <p:cNvPr id="13" name="Picture 3" descr="bur25542_0614">
            <a:extLst>
              <a:ext uri="{FF2B5EF4-FFF2-40B4-BE49-F238E27FC236}">
                <a16:creationId xmlns:a16="http://schemas.microsoft.com/office/drawing/2014/main" id="{1EBDB522-6A7E-4404-82E7-5317642388A7}"/>
              </a:ext>
            </a:extLst>
          </p:cNvPr>
          <p:cNvPicPr>
            <a:picLocks noChangeAspect="1" noChangeArrowheads="1"/>
          </p:cNvPicPr>
          <p:nvPr/>
        </p:nvPicPr>
        <p:blipFill>
          <a:blip r:embed="rId2" cstate="print"/>
          <a:srcRect l="2212" t="4253" r="3097" b="2045"/>
          <a:stretch>
            <a:fillRect/>
          </a:stretch>
        </p:blipFill>
        <p:spPr bwMode="auto">
          <a:xfrm>
            <a:off x="6576368" y="1690441"/>
            <a:ext cx="2276613" cy="1786975"/>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28577FBD-44E5-4A59-B355-6A45E4828BF2}"/>
              </a:ext>
            </a:extLst>
          </p:cNvPr>
          <p:cNvSpPr txBox="1"/>
          <p:nvPr/>
        </p:nvSpPr>
        <p:spPr>
          <a:xfrm>
            <a:off x="6629181" y="3018362"/>
            <a:ext cx="2104231" cy="523220"/>
          </a:xfrm>
          <a:prstGeom prst="rect">
            <a:avLst/>
          </a:prstGeom>
          <a:noFill/>
        </p:spPr>
        <p:txBody>
          <a:bodyPr wrap="square" rtlCol="0">
            <a:spAutoFit/>
          </a:bodyPr>
          <a:lstStyle/>
          <a:p>
            <a:pPr algn="ctr" eaLnBrk="0" hangingPunct="0">
              <a:buClr>
                <a:srgbClr val="000000"/>
              </a:buClr>
              <a:buSzPct val="100000"/>
              <a:buFont typeface="Arial" pitchFamily="34" charset="0"/>
              <a:buNone/>
            </a:pPr>
            <a:r>
              <a:rPr lang="en-US" sz="1400" dirty="0">
                <a:solidFill>
                  <a:schemeClr val="tx1">
                    <a:lumMod val="75000"/>
                    <a:lumOff val="25000"/>
                  </a:schemeClr>
                </a:solidFill>
                <a:latin typeface="Gill Sans MT" panose="020B0502020104020203" pitchFamily="34" charset="0"/>
                <a:cs typeface="Arial" pitchFamily="34" charset="0"/>
              </a:rPr>
              <a:t>Probability map of an electron in an H atom</a:t>
            </a:r>
          </a:p>
        </p:txBody>
      </p:sp>
      <p:sp>
        <p:nvSpPr>
          <p:cNvPr id="15" name="TextBox 4">
            <a:extLst>
              <a:ext uri="{FF2B5EF4-FFF2-40B4-BE49-F238E27FC236}">
                <a16:creationId xmlns:a16="http://schemas.microsoft.com/office/drawing/2014/main" id="{FEAF9CE2-6C25-4C0E-9B43-DC65EC927C5A}"/>
              </a:ext>
            </a:extLst>
          </p:cNvPr>
          <p:cNvSpPr txBox="1">
            <a:spLocks noChangeArrowheads="1"/>
          </p:cNvSpPr>
          <p:nvPr/>
        </p:nvSpPr>
        <p:spPr bwMode="auto">
          <a:xfrm>
            <a:off x="-11433" y="4419856"/>
            <a:ext cx="5309300" cy="2062103"/>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sz="1600" dirty="0">
                <a:solidFill>
                  <a:schemeClr val="tx1">
                    <a:lumMod val="75000"/>
                    <a:lumOff val="25000"/>
                  </a:schemeClr>
                </a:solidFill>
                <a:latin typeface="Gill Sans MT" panose="020B0502020104020203" pitchFamily="34" charset="0"/>
                <a:cs typeface="Times New Roman" pitchFamily="18" charset="0"/>
              </a:rPr>
              <a:t>The Schrödinger equation specifies possible energy states an electron can occupy in a hydrogen atom.</a:t>
            </a:r>
          </a:p>
          <a:p>
            <a:pPr eaLnBrk="0" hangingPunct="0">
              <a:buClr>
                <a:srgbClr val="000000"/>
              </a:buClr>
              <a:buSzPct val="100000"/>
              <a:buFont typeface="Arial" pitchFamily="34" charset="0"/>
              <a:buNone/>
            </a:pPr>
            <a:endParaRPr lang="en-US" altLang="en-US" sz="1600"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r>
              <a:rPr lang="en-US" altLang="en-US" sz="1600" dirty="0">
                <a:solidFill>
                  <a:schemeClr val="tx1">
                    <a:lumMod val="75000"/>
                    <a:lumOff val="25000"/>
                  </a:schemeClr>
                </a:solidFill>
                <a:latin typeface="Gill Sans MT" panose="020B0502020104020203" pitchFamily="34" charset="0"/>
                <a:cs typeface="Times New Roman" pitchFamily="18" charset="0"/>
              </a:rPr>
              <a:t>The energy states and wave functions are characterized by a set of quantum numbers.</a:t>
            </a:r>
          </a:p>
          <a:p>
            <a:pPr eaLnBrk="0" hangingPunct="0">
              <a:buClr>
                <a:srgbClr val="000000"/>
              </a:buClr>
              <a:buSzPct val="100000"/>
              <a:buFont typeface="Arial" pitchFamily="34" charset="0"/>
              <a:buNone/>
            </a:pPr>
            <a:endParaRPr lang="en-US" altLang="en-US" sz="1600"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r>
              <a:rPr lang="en-US" altLang="en-US" sz="1600" dirty="0">
                <a:solidFill>
                  <a:schemeClr val="tx1">
                    <a:lumMod val="75000"/>
                    <a:lumOff val="25000"/>
                  </a:schemeClr>
                </a:solidFill>
                <a:latin typeface="Gill Sans MT" panose="020B0502020104020203" pitchFamily="34" charset="0"/>
                <a:cs typeface="Times New Roman" pitchFamily="18" charset="0"/>
              </a:rPr>
              <a:t>Instead of referring to orbits</a:t>
            </a:r>
            <a:r>
              <a:rPr lang="en-US" altLang="en-US" sz="1600" b="1" dirty="0">
                <a:solidFill>
                  <a:schemeClr val="tx1">
                    <a:lumMod val="75000"/>
                    <a:lumOff val="25000"/>
                  </a:schemeClr>
                </a:solidFill>
                <a:latin typeface="Gill Sans MT" panose="020B0502020104020203" pitchFamily="34" charset="0"/>
                <a:cs typeface="Times New Roman" pitchFamily="18" charset="0"/>
              </a:rPr>
              <a:t> </a:t>
            </a:r>
            <a:r>
              <a:rPr lang="en-US" altLang="en-US" sz="1600" dirty="0">
                <a:solidFill>
                  <a:schemeClr val="tx1">
                    <a:lumMod val="75000"/>
                    <a:lumOff val="25000"/>
                  </a:schemeClr>
                </a:solidFill>
                <a:latin typeface="Gill Sans MT" panose="020B0502020104020203" pitchFamily="34" charset="0"/>
                <a:cs typeface="Times New Roman" pitchFamily="18" charset="0"/>
              </a:rPr>
              <a:t>as in the Bohr model, quantum numbers and wave functions describe </a:t>
            </a:r>
            <a:r>
              <a:rPr lang="en-US" altLang="en-US" sz="1600" b="1" dirty="0">
                <a:solidFill>
                  <a:srgbClr val="67AEB6"/>
                </a:solidFill>
                <a:latin typeface="Gill Sans MT" panose="020B0502020104020203" pitchFamily="34" charset="0"/>
                <a:cs typeface="Times New Roman" pitchFamily="18" charset="0"/>
              </a:rPr>
              <a:t>atomic</a:t>
            </a:r>
            <a:r>
              <a:rPr lang="en-US" altLang="en-US" sz="1600" b="1" dirty="0">
                <a:solidFill>
                  <a:schemeClr val="tx1">
                    <a:lumMod val="75000"/>
                    <a:lumOff val="25000"/>
                  </a:schemeClr>
                </a:solidFill>
                <a:latin typeface="Gill Sans MT" panose="020B0502020104020203" pitchFamily="34" charset="0"/>
                <a:cs typeface="Times New Roman" pitchFamily="18" charset="0"/>
              </a:rPr>
              <a:t> </a:t>
            </a:r>
            <a:r>
              <a:rPr lang="en-US" altLang="en-US" sz="1600" b="1" dirty="0">
                <a:solidFill>
                  <a:srgbClr val="67AEB6"/>
                </a:solidFill>
                <a:latin typeface="Gill Sans MT" panose="020B0502020104020203" pitchFamily="34" charset="0"/>
                <a:cs typeface="Times New Roman" pitchFamily="18" charset="0"/>
              </a:rPr>
              <a:t>orbitals</a:t>
            </a:r>
            <a:r>
              <a:rPr lang="en-US" altLang="en-US" sz="1600" dirty="0">
                <a:solidFill>
                  <a:schemeClr val="tx1">
                    <a:lumMod val="75000"/>
                    <a:lumOff val="25000"/>
                  </a:schemeClr>
                </a:solidFill>
                <a:latin typeface="Gill Sans MT" panose="020B0502020104020203" pitchFamily="34" charset="0"/>
                <a:cs typeface="Times New Roman" pitchFamily="18" charset="0"/>
              </a:rPr>
              <a:t>.</a:t>
            </a:r>
          </a:p>
        </p:txBody>
      </p:sp>
      <p:pic>
        <p:nvPicPr>
          <p:cNvPr id="16" name="Picture 3" descr="bur25542_0619">
            <a:extLst>
              <a:ext uri="{FF2B5EF4-FFF2-40B4-BE49-F238E27FC236}">
                <a16:creationId xmlns:a16="http://schemas.microsoft.com/office/drawing/2014/main" id="{1133F54F-1DD9-4A2F-B0F9-EBD0E2F3AEA2}"/>
              </a:ext>
            </a:extLst>
          </p:cNvPr>
          <p:cNvPicPr>
            <a:picLocks noChangeAspect="1" noChangeArrowheads="1"/>
          </p:cNvPicPr>
          <p:nvPr/>
        </p:nvPicPr>
        <p:blipFill>
          <a:blip r:embed="rId3" cstate="print"/>
          <a:srcRect l="1739" t="8244" r="76522" b="13254"/>
          <a:stretch>
            <a:fillRect/>
          </a:stretch>
        </p:blipFill>
        <p:spPr bwMode="auto">
          <a:xfrm>
            <a:off x="5297867" y="4218125"/>
            <a:ext cx="1573660" cy="23921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377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24</a:t>
            </a:fld>
            <a:endParaRPr lang="en-US" dirty="0">
              <a:solidFill>
                <a:schemeClr val="bg1"/>
              </a:solidFill>
            </a:endParaRPr>
          </a:p>
        </p:txBody>
      </p:sp>
      <p:sp>
        <p:nvSpPr>
          <p:cNvPr id="8" name="Rectangle 2">
            <a:extLst>
              <a:ext uri="{FF2B5EF4-FFF2-40B4-BE49-F238E27FC236}">
                <a16:creationId xmlns:a16="http://schemas.microsoft.com/office/drawing/2014/main" id="{C345E191-B3EB-4514-B6DD-F005B67551F6}"/>
              </a:ext>
            </a:extLst>
          </p:cNvPr>
          <p:cNvSpPr txBox="1">
            <a:spLocks noChangeArrowheads="1"/>
          </p:cNvSpPr>
          <p:nvPr/>
        </p:nvSpPr>
        <p:spPr>
          <a:xfrm>
            <a:off x="0" y="538405"/>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Quantum Numbers</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5205AFAA-8805-413A-9D77-68F1C831CD76}"/>
              </a:ext>
            </a:extLst>
          </p:cNvPr>
          <p:cNvSpPr txBox="1">
            <a:spLocks noChangeArrowheads="1"/>
          </p:cNvSpPr>
          <p:nvPr/>
        </p:nvSpPr>
        <p:spPr bwMode="auto">
          <a:xfrm>
            <a:off x="0" y="1087786"/>
            <a:ext cx="9144000" cy="5016758"/>
          </a:xfrm>
          <a:prstGeom prst="rect">
            <a:avLst/>
          </a:prstGeom>
          <a:noFill/>
          <a:ln w="9525">
            <a:noFill/>
            <a:miter lim="800000"/>
            <a:headEnd/>
            <a:tailEnd/>
          </a:ln>
        </p:spPr>
        <p:txBody>
          <a:bodyPr wrap="square">
            <a:spAutoFit/>
          </a:bodyPr>
          <a:lstStyle/>
          <a:p>
            <a:pPr eaLnBrk="0" hangingPunct="0">
              <a:buClr>
                <a:srgbClr val="000000"/>
              </a:buClr>
              <a:buSzPct val="100000"/>
              <a:buFont typeface="Arial" charset="0"/>
              <a:buNone/>
              <a:defRPr/>
            </a:pPr>
            <a:r>
              <a:rPr lang="en-US" b="1" dirty="0">
                <a:solidFill>
                  <a:srgbClr val="E47588"/>
                </a:solidFill>
                <a:latin typeface="Gill Sans MT" panose="020B0502020104020203" pitchFamily="34" charset="0"/>
                <a:cs typeface="Times New Roman" pitchFamily="18" charset="0"/>
              </a:rPr>
              <a:t>Quantum numbers</a:t>
            </a:r>
            <a:r>
              <a:rPr lang="en-US" dirty="0">
                <a:solidFill>
                  <a:srgbClr val="E47588"/>
                </a:solidFill>
                <a:latin typeface="Gill Sans MT" panose="020B0502020104020203" pitchFamily="34" charset="0"/>
                <a:cs typeface="Times New Roman" pitchFamily="18" charset="0"/>
              </a:rPr>
              <a:t> </a:t>
            </a:r>
            <a:r>
              <a:rPr lang="en-US" dirty="0">
                <a:solidFill>
                  <a:schemeClr val="tx1">
                    <a:lumMod val="75000"/>
                    <a:lumOff val="25000"/>
                  </a:schemeClr>
                </a:solidFill>
                <a:latin typeface="Gill Sans MT" panose="020B0502020104020203" pitchFamily="34" charset="0"/>
                <a:cs typeface="Times New Roman" pitchFamily="18" charset="0"/>
              </a:rPr>
              <a:t>are required to describe the distribution</a:t>
            </a:r>
            <a:r>
              <a:rPr lang="en-US" b="1" dirty="0">
                <a:solidFill>
                  <a:schemeClr val="tx1">
                    <a:lumMod val="75000"/>
                    <a:lumOff val="25000"/>
                  </a:schemeClr>
                </a:solidFill>
                <a:latin typeface="Gill Sans MT" panose="020B0502020104020203" pitchFamily="34" charset="0"/>
                <a:cs typeface="Times New Roman" pitchFamily="18" charset="0"/>
              </a:rPr>
              <a:t> </a:t>
            </a:r>
            <a:r>
              <a:rPr lang="en-US" dirty="0">
                <a:solidFill>
                  <a:schemeClr val="tx1">
                    <a:lumMod val="75000"/>
                    <a:lumOff val="25000"/>
                  </a:schemeClr>
                </a:solidFill>
                <a:latin typeface="Gill Sans MT" panose="020B0502020104020203" pitchFamily="34" charset="0"/>
                <a:cs typeface="Times New Roman" pitchFamily="18" charset="0"/>
              </a:rPr>
              <a:t>of electron density in an atom (location of the electron.)</a:t>
            </a:r>
          </a:p>
          <a:p>
            <a:pPr eaLnBrk="0" hangingPunct="0">
              <a:buClr>
                <a:srgbClr val="000000"/>
              </a:buClr>
              <a:buSzPct val="100000"/>
              <a:buFont typeface="Arial" charset="0"/>
              <a:buNone/>
              <a:defRPr/>
            </a:pPr>
            <a:endParaRPr lang="en-US" b="1"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Times New Roman" pitchFamily="18" charset="0"/>
              </a:rPr>
              <a:t>There are three quantum numbers necessary to describe an </a:t>
            </a:r>
            <a:r>
              <a:rPr lang="en-US" b="1" dirty="0">
                <a:solidFill>
                  <a:srgbClr val="E47588"/>
                </a:solidFill>
                <a:latin typeface="Gill Sans MT" panose="020B0502020104020203" pitchFamily="34" charset="0"/>
                <a:cs typeface="Times New Roman" pitchFamily="18" charset="0"/>
              </a:rPr>
              <a:t>atomic orbital</a:t>
            </a:r>
            <a:r>
              <a:rPr lang="en-US" dirty="0">
                <a:solidFill>
                  <a:schemeClr val="tx1">
                    <a:lumMod val="75000"/>
                    <a:lumOff val="25000"/>
                  </a:schemeClr>
                </a:solidFill>
                <a:latin typeface="Gill Sans MT" panose="020B0502020104020203" pitchFamily="34" charset="0"/>
                <a:cs typeface="Times New Roman" pitchFamily="18" charset="0"/>
              </a:rPr>
              <a:t>.</a:t>
            </a:r>
          </a:p>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Times New Roman" pitchFamily="18" charset="0"/>
              </a:rPr>
              <a:t>	The </a:t>
            </a:r>
            <a:r>
              <a:rPr lang="en-US" b="1" dirty="0">
                <a:solidFill>
                  <a:srgbClr val="67AEB6"/>
                </a:solidFill>
                <a:latin typeface="Gill Sans MT" panose="020B0502020104020203" pitchFamily="34" charset="0"/>
                <a:cs typeface="Times New Roman" pitchFamily="18" charset="0"/>
              </a:rPr>
              <a:t>principal quantum number (</a:t>
            </a:r>
            <a:r>
              <a:rPr lang="en-US" b="1" i="1" dirty="0">
                <a:solidFill>
                  <a:srgbClr val="67AEB6"/>
                </a:solidFill>
                <a:latin typeface="Gill Sans MT" panose="020B0502020104020203" pitchFamily="34" charset="0"/>
                <a:cs typeface="Times New Roman" pitchFamily="18" charset="0"/>
              </a:rPr>
              <a:t>n</a:t>
            </a:r>
            <a:r>
              <a:rPr lang="en-US" b="1" dirty="0">
                <a:solidFill>
                  <a:srgbClr val="67AEB6"/>
                </a:solidFill>
                <a:latin typeface="Gill Sans MT" panose="020B0502020104020203" pitchFamily="34" charset="0"/>
                <a:cs typeface="Times New Roman" pitchFamily="18" charset="0"/>
              </a:rPr>
              <a:t>)</a:t>
            </a:r>
            <a:r>
              <a:rPr lang="en-US" dirty="0">
                <a:solidFill>
                  <a:schemeClr val="tx1">
                    <a:lumMod val="75000"/>
                    <a:lumOff val="25000"/>
                  </a:schemeClr>
                </a:solidFill>
                <a:latin typeface="Gill Sans MT" panose="020B0502020104020203" pitchFamily="34" charset="0"/>
                <a:cs typeface="Times New Roman" pitchFamily="18" charset="0"/>
              </a:rPr>
              <a:t> – designates </a:t>
            </a:r>
            <a:r>
              <a:rPr lang="en-US" b="1" dirty="0">
                <a:solidFill>
                  <a:srgbClr val="67AEB6"/>
                </a:solidFill>
                <a:latin typeface="Gill Sans MT" panose="020B0502020104020203" pitchFamily="34" charset="0"/>
                <a:cs typeface="Times New Roman" pitchFamily="18" charset="0"/>
              </a:rPr>
              <a:t>size</a:t>
            </a:r>
          </a:p>
          <a:p>
            <a:pPr eaLnBrk="0" hangingPunct="0">
              <a:buClr>
                <a:srgbClr val="000000"/>
              </a:buClr>
              <a:buSzPct val="100000"/>
            </a:pPr>
            <a:r>
              <a:rPr lang="en-US" altLang="en-US" sz="1600" dirty="0">
                <a:solidFill>
                  <a:srgbClr val="000000"/>
                </a:solidFill>
                <a:latin typeface="Arial"/>
                <a:cs typeface="Times New Roman" pitchFamily="18" charset="0"/>
              </a:rPr>
              <a:t>		</a:t>
            </a:r>
            <a:r>
              <a:rPr lang="en-US" altLang="en-US" sz="1600" dirty="0">
                <a:solidFill>
                  <a:schemeClr val="tx1">
                    <a:lumMod val="75000"/>
                    <a:lumOff val="25000"/>
                  </a:schemeClr>
                </a:solidFill>
                <a:latin typeface="Gill Sans MT" panose="020B0502020104020203" pitchFamily="34" charset="0"/>
                <a:cs typeface="Times New Roman" pitchFamily="18" charset="0"/>
              </a:rPr>
              <a:t>Larger values of </a:t>
            </a:r>
            <a:r>
              <a:rPr lang="en-US" altLang="en-US" sz="1600" i="1" dirty="0">
                <a:solidFill>
                  <a:schemeClr val="tx1">
                    <a:lumMod val="75000"/>
                    <a:lumOff val="25000"/>
                  </a:schemeClr>
                </a:solidFill>
                <a:latin typeface="Gill Sans MT" panose="020B0502020104020203" pitchFamily="34" charset="0"/>
                <a:cs typeface="Times New Roman" pitchFamily="18" charset="0"/>
              </a:rPr>
              <a:t>n</a:t>
            </a:r>
            <a:r>
              <a:rPr lang="en-US" altLang="en-US" sz="1600" dirty="0">
                <a:solidFill>
                  <a:schemeClr val="tx1">
                    <a:lumMod val="75000"/>
                    <a:lumOff val="25000"/>
                  </a:schemeClr>
                </a:solidFill>
                <a:latin typeface="Gill Sans MT" panose="020B0502020104020203" pitchFamily="34" charset="0"/>
                <a:cs typeface="Times New Roman" pitchFamily="18" charset="0"/>
              </a:rPr>
              <a:t> correspond to larger orbitals (higher energy).</a:t>
            </a:r>
          </a:p>
          <a:p>
            <a:pPr eaLnBrk="0" hangingPunct="0">
              <a:buClr>
                <a:srgbClr val="000000"/>
              </a:buClr>
              <a:buSzPct val="100000"/>
            </a:pPr>
            <a:r>
              <a:rPr lang="en-US" altLang="en-US" sz="1600" dirty="0">
                <a:solidFill>
                  <a:schemeClr val="tx1">
                    <a:lumMod val="75000"/>
                    <a:lumOff val="25000"/>
                  </a:schemeClr>
                </a:solidFill>
                <a:latin typeface="Gill Sans MT" panose="020B0502020104020203" pitchFamily="34" charset="0"/>
                <a:cs typeface="Times New Roman" pitchFamily="18" charset="0"/>
              </a:rPr>
              <a:t>		The allowed values of </a:t>
            </a:r>
            <a:r>
              <a:rPr lang="en-US" altLang="en-US" sz="1600" i="1" dirty="0">
                <a:solidFill>
                  <a:schemeClr val="tx1">
                    <a:lumMod val="75000"/>
                    <a:lumOff val="25000"/>
                  </a:schemeClr>
                </a:solidFill>
                <a:latin typeface="Gill Sans MT" panose="020B0502020104020203" pitchFamily="34" charset="0"/>
                <a:cs typeface="Times New Roman" pitchFamily="18" charset="0"/>
              </a:rPr>
              <a:t>n</a:t>
            </a:r>
            <a:r>
              <a:rPr lang="en-US" altLang="en-US" sz="1600" dirty="0">
                <a:solidFill>
                  <a:schemeClr val="tx1">
                    <a:lumMod val="75000"/>
                    <a:lumOff val="25000"/>
                  </a:schemeClr>
                </a:solidFill>
                <a:latin typeface="Gill Sans MT" panose="020B0502020104020203" pitchFamily="34" charset="0"/>
                <a:cs typeface="Times New Roman" pitchFamily="18" charset="0"/>
              </a:rPr>
              <a:t> are integral numbers: 1, 2, 3 and so forth.</a:t>
            </a:r>
          </a:p>
          <a:p>
            <a:pPr eaLnBrk="0" hangingPunct="0">
              <a:buClr>
                <a:srgbClr val="000000"/>
              </a:buClr>
              <a:buSzPct val="100000"/>
              <a:buFont typeface="Arial" pitchFamily="34" charset="0"/>
              <a:buNone/>
            </a:pPr>
            <a:r>
              <a:rPr lang="en-US" altLang="en-US" sz="1600" dirty="0">
                <a:solidFill>
                  <a:schemeClr val="tx1">
                    <a:lumMod val="75000"/>
                    <a:lumOff val="25000"/>
                  </a:schemeClr>
                </a:solidFill>
                <a:latin typeface="Gill Sans MT" panose="020B0502020104020203" pitchFamily="34" charset="0"/>
                <a:cs typeface="Times New Roman" pitchFamily="18" charset="0"/>
              </a:rPr>
              <a:t>		The value of </a:t>
            </a:r>
            <a:r>
              <a:rPr lang="en-US" altLang="en-US" sz="1600" i="1" dirty="0">
                <a:solidFill>
                  <a:schemeClr val="tx1">
                    <a:lumMod val="75000"/>
                    <a:lumOff val="25000"/>
                  </a:schemeClr>
                </a:solidFill>
                <a:latin typeface="Gill Sans MT" panose="020B0502020104020203" pitchFamily="34" charset="0"/>
                <a:cs typeface="Times New Roman" pitchFamily="18" charset="0"/>
              </a:rPr>
              <a:t>n</a:t>
            </a:r>
            <a:r>
              <a:rPr lang="en-US" altLang="en-US" sz="1600" dirty="0">
                <a:solidFill>
                  <a:schemeClr val="tx1">
                    <a:lumMod val="75000"/>
                    <a:lumOff val="25000"/>
                  </a:schemeClr>
                </a:solidFill>
                <a:latin typeface="Gill Sans MT" panose="020B0502020104020203" pitchFamily="34" charset="0"/>
                <a:cs typeface="Times New Roman" pitchFamily="18" charset="0"/>
              </a:rPr>
              <a:t> corresponds to the value of </a:t>
            </a:r>
            <a:r>
              <a:rPr lang="en-US" altLang="en-US" sz="1600" i="1" dirty="0">
                <a:solidFill>
                  <a:schemeClr val="tx1">
                    <a:lumMod val="75000"/>
                    <a:lumOff val="25000"/>
                  </a:schemeClr>
                </a:solidFill>
                <a:latin typeface="Gill Sans MT" panose="020B0502020104020203" pitchFamily="34" charset="0"/>
                <a:cs typeface="Times New Roman" pitchFamily="18" charset="0"/>
              </a:rPr>
              <a:t>n</a:t>
            </a:r>
            <a:r>
              <a:rPr lang="en-US" altLang="en-US" sz="1600" dirty="0">
                <a:solidFill>
                  <a:schemeClr val="tx1">
                    <a:lumMod val="75000"/>
                    <a:lumOff val="25000"/>
                  </a:schemeClr>
                </a:solidFill>
                <a:latin typeface="Gill Sans MT" panose="020B0502020104020203" pitchFamily="34" charset="0"/>
                <a:cs typeface="Times New Roman" pitchFamily="18" charset="0"/>
              </a:rPr>
              <a:t> in Bohr’s model of the hydrogen atom.</a:t>
            </a:r>
          </a:p>
          <a:p>
            <a:pPr eaLnBrk="0" hangingPunct="0">
              <a:buClr>
                <a:srgbClr val="000000"/>
              </a:buClr>
              <a:buSzPct val="100000"/>
              <a:buFont typeface="Arial" pitchFamily="34" charset="0"/>
              <a:buNone/>
            </a:pPr>
            <a:r>
              <a:rPr lang="en-US" altLang="en-US" sz="1600" dirty="0">
                <a:solidFill>
                  <a:schemeClr val="tx1">
                    <a:lumMod val="75000"/>
                    <a:lumOff val="25000"/>
                  </a:schemeClr>
                </a:solidFill>
                <a:latin typeface="Gill Sans MT" panose="020B0502020104020203" pitchFamily="34" charset="0"/>
                <a:cs typeface="Times New Roman" pitchFamily="18" charset="0"/>
              </a:rPr>
              <a:t>		A </a:t>
            </a:r>
            <a:r>
              <a:rPr lang="en-US" altLang="en-US" sz="1600" b="1" dirty="0">
                <a:solidFill>
                  <a:schemeClr val="tx1">
                    <a:lumMod val="75000"/>
                    <a:lumOff val="25000"/>
                  </a:schemeClr>
                </a:solidFill>
                <a:latin typeface="Gill Sans MT" panose="020B0502020104020203" pitchFamily="34" charset="0"/>
                <a:cs typeface="Times New Roman" pitchFamily="18" charset="0"/>
              </a:rPr>
              <a:t>collection of orbitals with the same value of n is frequently called a shell.</a:t>
            </a:r>
          </a:p>
          <a:p>
            <a:pPr eaLnBrk="0" hangingPunct="0">
              <a:buClr>
                <a:srgbClr val="000000"/>
              </a:buClr>
              <a:buSzPct val="100000"/>
              <a:buFont typeface="Arial" charset="0"/>
              <a:buNone/>
              <a:defRPr/>
            </a:pPr>
            <a:r>
              <a:rPr lang="en-US" b="1" dirty="0">
                <a:solidFill>
                  <a:srgbClr val="67AEB6"/>
                </a:solidFill>
                <a:latin typeface="Gill Sans MT" panose="020B0502020104020203" pitchFamily="34" charset="0"/>
                <a:cs typeface="Times New Roman" pitchFamily="18" charset="0"/>
              </a:rPr>
              <a:t>	</a:t>
            </a:r>
            <a:r>
              <a:rPr lang="en-US" dirty="0">
                <a:solidFill>
                  <a:schemeClr val="tx1">
                    <a:lumMod val="75000"/>
                    <a:lumOff val="25000"/>
                  </a:schemeClr>
                </a:solidFill>
                <a:latin typeface="Gill Sans MT" panose="020B0502020104020203" pitchFamily="34" charset="0"/>
                <a:cs typeface="Times New Roman" pitchFamily="18" charset="0"/>
              </a:rPr>
              <a:t>The </a:t>
            </a:r>
            <a:r>
              <a:rPr lang="en-US" b="1" dirty="0">
                <a:solidFill>
                  <a:srgbClr val="67AEB6"/>
                </a:solidFill>
                <a:latin typeface="Gill Sans MT" panose="020B0502020104020203" pitchFamily="34" charset="0"/>
                <a:cs typeface="Times New Roman" pitchFamily="18" charset="0"/>
              </a:rPr>
              <a:t>angular moment quantum number (</a:t>
            </a:r>
            <a:r>
              <a:rPr lang="en-US" dirty="0">
                <a:solidFill>
                  <a:srgbClr val="67AEB6"/>
                </a:solidFill>
                <a:latin typeface="French Script MT" panose="03020402040607040605" pitchFamily="66" charset="0"/>
              </a:rPr>
              <a:t>l</a:t>
            </a:r>
            <a:r>
              <a:rPr lang="en-US" b="1" dirty="0">
                <a:solidFill>
                  <a:srgbClr val="67AEB6"/>
                </a:solidFill>
                <a:latin typeface="Gill Sans MT" panose="020B0502020104020203" pitchFamily="34" charset="0"/>
                <a:cs typeface="Times New Roman" pitchFamily="18" charset="0"/>
              </a:rPr>
              <a:t>)</a:t>
            </a:r>
            <a:r>
              <a:rPr lang="en-US" b="1" dirty="0">
                <a:solidFill>
                  <a:schemeClr val="tx1">
                    <a:lumMod val="75000"/>
                    <a:lumOff val="25000"/>
                  </a:schemeClr>
                </a:solidFill>
                <a:latin typeface="Gill Sans MT" panose="020B0502020104020203" pitchFamily="34" charset="0"/>
                <a:cs typeface="Times New Roman" pitchFamily="18" charset="0"/>
              </a:rPr>
              <a:t> </a:t>
            </a:r>
            <a:r>
              <a:rPr lang="en-US" dirty="0">
                <a:solidFill>
                  <a:schemeClr val="tx1">
                    <a:lumMod val="75000"/>
                    <a:lumOff val="25000"/>
                  </a:schemeClr>
                </a:solidFill>
                <a:latin typeface="Gill Sans MT" panose="020B0502020104020203" pitchFamily="34" charset="0"/>
                <a:cs typeface="Times New Roman" pitchFamily="18" charset="0"/>
              </a:rPr>
              <a:t>– describes </a:t>
            </a:r>
            <a:r>
              <a:rPr lang="en-US" b="1" dirty="0">
                <a:solidFill>
                  <a:srgbClr val="67AEB6"/>
                </a:solidFill>
                <a:latin typeface="Gill Sans MT" panose="020B0502020104020203" pitchFamily="34" charset="0"/>
                <a:cs typeface="Times New Roman" pitchFamily="18" charset="0"/>
              </a:rPr>
              <a:t>shape</a:t>
            </a:r>
          </a:p>
          <a:p>
            <a:pPr eaLnBrk="0" hangingPunct="0">
              <a:buClr>
                <a:srgbClr val="000000"/>
              </a:buClr>
              <a:buSzPct val="100000"/>
              <a:defRPr/>
            </a:pPr>
            <a:r>
              <a:rPr lang="en-US" sz="1600" dirty="0">
                <a:solidFill>
                  <a:schemeClr val="tx1">
                    <a:lumMod val="75000"/>
                    <a:lumOff val="25000"/>
                  </a:schemeClr>
                </a:solidFill>
                <a:latin typeface="Gill Sans MT" panose="020B0502020104020203" pitchFamily="34" charset="0"/>
                <a:cs typeface="Times New Roman" pitchFamily="18" charset="0"/>
              </a:rPr>
              <a:t>		The values of </a:t>
            </a:r>
            <a:r>
              <a:rPr lang="en-US" sz="1600" dirty="0">
                <a:solidFill>
                  <a:schemeClr val="tx1">
                    <a:lumMod val="75000"/>
                    <a:lumOff val="25000"/>
                  </a:schemeClr>
                </a:solidFill>
                <a:latin typeface="French Script MT" panose="03020402040607040605" pitchFamily="66" charset="0"/>
              </a:rPr>
              <a:t>l</a:t>
            </a:r>
            <a:r>
              <a:rPr lang="en-US" sz="1600" dirty="0">
                <a:solidFill>
                  <a:schemeClr val="tx1">
                    <a:lumMod val="75000"/>
                    <a:lumOff val="25000"/>
                  </a:schemeClr>
                </a:solidFill>
                <a:latin typeface="Gill Sans MT" panose="020B0502020104020203" pitchFamily="34" charset="0"/>
                <a:cs typeface="Times New Roman" pitchFamily="18" charset="0"/>
              </a:rPr>
              <a:t> are integers that depend on the value of the principal quantum number</a:t>
            </a:r>
          </a:p>
          <a:p>
            <a:pPr eaLnBrk="0" hangingPunct="0">
              <a:buClr>
                <a:srgbClr val="000000"/>
              </a:buClr>
              <a:buSzPct val="100000"/>
              <a:buFont typeface="Arial" charset="0"/>
              <a:buNone/>
              <a:defRPr/>
            </a:pPr>
            <a:r>
              <a:rPr lang="en-US" sz="1600" dirty="0">
                <a:solidFill>
                  <a:schemeClr val="tx1">
                    <a:lumMod val="75000"/>
                    <a:lumOff val="25000"/>
                  </a:schemeClr>
                </a:solidFill>
                <a:latin typeface="Gill Sans MT" panose="020B0502020104020203" pitchFamily="34" charset="0"/>
                <a:cs typeface="Times New Roman" pitchFamily="18" charset="0"/>
              </a:rPr>
              <a:t>		The allowed values of </a:t>
            </a:r>
            <a:r>
              <a:rPr lang="en-US" sz="1600" dirty="0">
                <a:solidFill>
                  <a:schemeClr val="tx1">
                    <a:lumMod val="75000"/>
                    <a:lumOff val="25000"/>
                  </a:schemeClr>
                </a:solidFill>
                <a:latin typeface="French Script MT" panose="03020402040607040605" pitchFamily="66" charset="0"/>
              </a:rPr>
              <a:t>l</a:t>
            </a:r>
            <a:r>
              <a:rPr lang="en-US" sz="1600" dirty="0">
                <a:solidFill>
                  <a:schemeClr val="tx1">
                    <a:lumMod val="75000"/>
                    <a:lumOff val="25000"/>
                  </a:schemeClr>
                </a:solidFill>
                <a:latin typeface="Gill Sans MT" panose="020B0502020104020203" pitchFamily="34" charset="0"/>
                <a:cs typeface="Times New Roman" pitchFamily="18" charset="0"/>
              </a:rPr>
              <a:t> range from 0 to n – 1. Example: If n = 2, </a:t>
            </a:r>
            <a:r>
              <a:rPr lang="en-US" sz="1600" dirty="0">
                <a:solidFill>
                  <a:schemeClr val="tx1">
                    <a:lumMod val="75000"/>
                    <a:lumOff val="25000"/>
                  </a:schemeClr>
                </a:solidFill>
                <a:latin typeface="French Script MT" panose="03020402040607040605" pitchFamily="66" charset="0"/>
                <a:cs typeface="Arial" charset="0"/>
              </a:rPr>
              <a:t>l </a:t>
            </a:r>
            <a:r>
              <a:rPr lang="en-US" sz="1600" dirty="0">
                <a:solidFill>
                  <a:schemeClr val="tx1">
                    <a:lumMod val="75000"/>
                    <a:lumOff val="25000"/>
                  </a:schemeClr>
                </a:solidFill>
                <a:latin typeface="Gill Sans MT" panose="020B0502020104020203" pitchFamily="34" charset="0"/>
                <a:cs typeface="Times New Roman" pitchFamily="18" charset="0"/>
              </a:rPr>
              <a:t>can be 0 or 1.</a:t>
            </a:r>
          </a:p>
          <a:p>
            <a:pPr eaLnBrk="0" hangingPunct="0">
              <a:buClr>
                <a:srgbClr val="000000"/>
              </a:buClr>
              <a:buSzPct val="100000"/>
              <a:buFont typeface="Arial" charset="0"/>
              <a:buNone/>
              <a:defRPr/>
            </a:pPr>
            <a:endParaRPr lang="en-US" sz="1600"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charset="0"/>
              <a:buNone/>
              <a:defRPr/>
            </a:pPr>
            <a:endParaRPr lang="en-US" sz="1600"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charset="0"/>
              <a:buNone/>
              <a:defRPr/>
            </a:pPr>
            <a:endParaRPr lang="en-US" sz="1600"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charset="0"/>
              <a:buNone/>
              <a:defRPr/>
            </a:pPr>
            <a:r>
              <a:rPr lang="en-US" sz="1600" b="1" dirty="0">
                <a:solidFill>
                  <a:schemeClr val="tx1">
                    <a:lumMod val="75000"/>
                    <a:lumOff val="25000"/>
                  </a:schemeClr>
                </a:solidFill>
                <a:latin typeface="Gill Sans MT" panose="020B0502020104020203" pitchFamily="34" charset="0"/>
                <a:cs typeface="Times New Roman" pitchFamily="18" charset="0"/>
              </a:rPr>
              <a:t>		A collection of orbitals with the same value of n and </a:t>
            </a:r>
            <a:r>
              <a:rPr lang="en-US" sz="1600" b="1" dirty="0">
                <a:solidFill>
                  <a:schemeClr val="tx1">
                    <a:lumMod val="75000"/>
                    <a:lumOff val="25000"/>
                  </a:schemeClr>
                </a:solidFill>
                <a:latin typeface="Gill Sans MT" panose="020B0502020104020203" pitchFamily="34" charset="0"/>
                <a:cs typeface="Arial" charset="0"/>
              </a:rPr>
              <a:t>l </a:t>
            </a:r>
            <a:r>
              <a:rPr lang="en-US" sz="1600" b="1" dirty="0">
                <a:solidFill>
                  <a:schemeClr val="tx1">
                    <a:lumMod val="75000"/>
                    <a:lumOff val="25000"/>
                  </a:schemeClr>
                </a:solidFill>
                <a:latin typeface="Gill Sans MT" panose="020B0502020104020203" pitchFamily="34" charset="0"/>
                <a:cs typeface="Times New Roman" pitchFamily="18" charset="0"/>
              </a:rPr>
              <a:t>is referred to as a subshell</a:t>
            </a:r>
            <a:r>
              <a:rPr lang="en-US" dirty="0">
                <a:solidFill>
                  <a:srgbClr val="000000"/>
                </a:solidFill>
                <a:latin typeface="Arial"/>
                <a:cs typeface="Times New Roman" pitchFamily="18" charset="0"/>
              </a:rPr>
              <a:t>.</a:t>
            </a:r>
          </a:p>
          <a:p>
            <a:pPr eaLnBrk="0" hangingPunct="0">
              <a:buClr>
                <a:srgbClr val="000000"/>
              </a:buClr>
              <a:buSzPct val="100000"/>
              <a:buFont typeface="Arial" charset="0"/>
              <a:buNone/>
              <a:defRPr/>
            </a:pPr>
            <a:r>
              <a:rPr lang="en-US" b="1" dirty="0">
                <a:solidFill>
                  <a:srgbClr val="E47588"/>
                </a:solidFill>
                <a:latin typeface="Gill Sans MT" panose="020B0502020104020203" pitchFamily="34" charset="0"/>
                <a:cs typeface="Times New Roman" pitchFamily="18" charset="0"/>
              </a:rPr>
              <a:t>	</a:t>
            </a:r>
            <a:r>
              <a:rPr lang="en-US" dirty="0">
                <a:solidFill>
                  <a:schemeClr val="tx1">
                    <a:lumMod val="75000"/>
                    <a:lumOff val="25000"/>
                  </a:schemeClr>
                </a:solidFill>
                <a:latin typeface="Gill Sans MT" panose="020B0502020104020203" pitchFamily="34" charset="0"/>
                <a:cs typeface="Times New Roman" pitchFamily="18" charset="0"/>
              </a:rPr>
              <a:t>The </a:t>
            </a:r>
            <a:r>
              <a:rPr lang="en-US" b="1" dirty="0">
                <a:solidFill>
                  <a:srgbClr val="67AEB6"/>
                </a:solidFill>
                <a:latin typeface="Gill Sans MT" panose="020B0502020104020203" pitchFamily="34" charset="0"/>
                <a:cs typeface="Times New Roman" pitchFamily="18" charset="0"/>
              </a:rPr>
              <a:t>magnetic quantum number (</a:t>
            </a:r>
            <a:r>
              <a:rPr lang="en-US" i="1" dirty="0">
                <a:solidFill>
                  <a:srgbClr val="67AEB6"/>
                </a:solidFill>
                <a:latin typeface="Gill Sans MT" panose="020B0502020104020203" pitchFamily="34" charset="0"/>
              </a:rPr>
              <a:t>m</a:t>
            </a:r>
            <a:r>
              <a:rPr lang="en-US" b="1" baseline="-25000" dirty="0">
                <a:solidFill>
                  <a:srgbClr val="67AEB6"/>
                </a:solidFill>
                <a:latin typeface="French Script MT" panose="03020402040607040605" pitchFamily="66" charset="0"/>
              </a:rPr>
              <a:t>l</a:t>
            </a:r>
            <a:r>
              <a:rPr lang="en-US" b="1" dirty="0">
                <a:solidFill>
                  <a:srgbClr val="67AEB6"/>
                </a:solidFill>
                <a:latin typeface="Gill Sans MT" panose="020B0502020104020203" pitchFamily="34" charset="0"/>
                <a:cs typeface="Times New Roman" pitchFamily="18" charset="0"/>
              </a:rPr>
              <a:t>)</a:t>
            </a:r>
            <a:r>
              <a:rPr lang="en-US" b="1" dirty="0">
                <a:solidFill>
                  <a:schemeClr val="tx1">
                    <a:lumMod val="75000"/>
                    <a:lumOff val="25000"/>
                  </a:schemeClr>
                </a:solidFill>
                <a:latin typeface="Gill Sans MT" panose="020B0502020104020203" pitchFamily="34" charset="0"/>
                <a:cs typeface="Times New Roman" pitchFamily="18" charset="0"/>
              </a:rPr>
              <a:t> </a:t>
            </a:r>
            <a:r>
              <a:rPr lang="en-US" dirty="0">
                <a:solidFill>
                  <a:schemeClr val="tx1">
                    <a:lumMod val="75000"/>
                    <a:lumOff val="25000"/>
                  </a:schemeClr>
                </a:solidFill>
                <a:latin typeface="Gill Sans MT" panose="020B0502020104020203" pitchFamily="34" charset="0"/>
                <a:cs typeface="Times New Roman" pitchFamily="18" charset="0"/>
              </a:rPr>
              <a:t>– specifies </a:t>
            </a:r>
            <a:r>
              <a:rPr lang="en-US" b="1" dirty="0">
                <a:solidFill>
                  <a:srgbClr val="67AEB6"/>
                </a:solidFill>
                <a:latin typeface="Gill Sans MT" panose="020B0502020104020203" pitchFamily="34" charset="0"/>
                <a:cs typeface="Times New Roman" pitchFamily="18" charset="0"/>
              </a:rPr>
              <a:t>orientation/direction</a:t>
            </a:r>
          </a:p>
          <a:p>
            <a:pPr eaLnBrk="0" hangingPunct="0">
              <a:buClr>
                <a:srgbClr val="000000"/>
              </a:buClr>
              <a:buSzPct val="100000"/>
              <a:buFont typeface="Arial" charset="0"/>
              <a:buNone/>
              <a:defRPr/>
            </a:pPr>
            <a:r>
              <a:rPr lang="en-US" sz="1600" dirty="0">
                <a:solidFill>
                  <a:schemeClr val="tx1">
                    <a:lumMod val="75000"/>
                    <a:lumOff val="25000"/>
                  </a:schemeClr>
                </a:solidFill>
                <a:latin typeface="Gill Sans MT" panose="020B0502020104020203" pitchFamily="34" charset="0"/>
                <a:cs typeface="Times New Roman" pitchFamily="18" charset="0"/>
              </a:rPr>
              <a:t>		The values of m</a:t>
            </a:r>
            <a:r>
              <a:rPr lang="en-US" sz="1600" baseline="-25000" dirty="0">
                <a:solidFill>
                  <a:schemeClr val="tx1">
                    <a:lumMod val="75000"/>
                    <a:lumOff val="25000"/>
                  </a:schemeClr>
                </a:solidFill>
                <a:latin typeface="Freestyle Script" panose="030804020302050B0404" pitchFamily="66" charset="0"/>
              </a:rPr>
              <a:t>l</a:t>
            </a:r>
            <a:r>
              <a:rPr lang="en-US" sz="1600" baseline="-25000" dirty="0">
                <a:solidFill>
                  <a:schemeClr val="tx1">
                    <a:lumMod val="75000"/>
                    <a:lumOff val="25000"/>
                  </a:schemeClr>
                </a:solidFill>
                <a:latin typeface="Gill Sans MT" panose="020B0502020104020203" pitchFamily="34" charset="0"/>
                <a:cs typeface="Times New Roman" pitchFamily="18" charset="0"/>
              </a:rPr>
              <a:t> </a:t>
            </a:r>
            <a:r>
              <a:rPr lang="en-US" sz="1600" dirty="0">
                <a:solidFill>
                  <a:schemeClr val="tx1">
                    <a:lumMod val="75000"/>
                    <a:lumOff val="25000"/>
                  </a:schemeClr>
                </a:solidFill>
                <a:latin typeface="Gill Sans MT" panose="020B0502020104020203" pitchFamily="34" charset="0"/>
                <a:cs typeface="Times New Roman" pitchFamily="18" charset="0"/>
              </a:rPr>
              <a:t>are integers that depend on the value of the angular moment quantum number:</a:t>
            </a:r>
          </a:p>
          <a:p>
            <a:pPr algn="ctr" eaLnBrk="0" hangingPunct="0">
              <a:buClr>
                <a:srgbClr val="000000"/>
              </a:buClr>
              <a:buSzPct val="100000"/>
              <a:buFont typeface="Arial" charset="0"/>
              <a:buNone/>
              <a:defRPr/>
            </a:pPr>
            <a:r>
              <a:rPr lang="en-US" sz="1600" dirty="0">
                <a:solidFill>
                  <a:schemeClr val="tx1">
                    <a:lumMod val="75000"/>
                    <a:lumOff val="25000"/>
                  </a:schemeClr>
                </a:solidFill>
                <a:latin typeface="Gill Sans MT" panose="020B0502020104020203" pitchFamily="34" charset="0"/>
                <a:cs typeface="Times New Roman" pitchFamily="18" charset="0"/>
              </a:rPr>
              <a:t>– </a:t>
            </a:r>
            <a:r>
              <a:rPr lang="en-US" sz="1600" dirty="0">
                <a:solidFill>
                  <a:schemeClr val="tx1">
                    <a:lumMod val="75000"/>
                    <a:lumOff val="25000"/>
                  </a:schemeClr>
                </a:solidFill>
                <a:latin typeface="Gill Sans MT" panose="020B0502020104020203" pitchFamily="34" charset="0"/>
                <a:cs typeface="Arial" charset="0"/>
              </a:rPr>
              <a:t>l</a:t>
            </a:r>
            <a:r>
              <a:rPr lang="en-US" sz="1600" dirty="0">
                <a:solidFill>
                  <a:schemeClr val="tx1">
                    <a:lumMod val="75000"/>
                    <a:lumOff val="25000"/>
                  </a:schemeClr>
                </a:solidFill>
                <a:latin typeface="Gill Sans MT" panose="020B0502020104020203" pitchFamily="34" charset="0"/>
                <a:cs typeface="Times New Roman" pitchFamily="18" charset="0"/>
              </a:rPr>
              <a:t>,…0,…+</a:t>
            </a:r>
            <a:r>
              <a:rPr lang="en-US" sz="1600" dirty="0">
                <a:solidFill>
                  <a:schemeClr val="tx1">
                    <a:lumMod val="75000"/>
                    <a:lumOff val="25000"/>
                  </a:schemeClr>
                </a:solidFill>
                <a:latin typeface="Gill Sans MT" panose="020B0502020104020203" pitchFamily="34" charset="0"/>
                <a:cs typeface="Arial" charset="0"/>
              </a:rPr>
              <a:t>l</a:t>
            </a:r>
            <a:endParaRPr lang="en-US" sz="1600" b="1" dirty="0">
              <a:solidFill>
                <a:schemeClr val="tx1">
                  <a:lumMod val="75000"/>
                  <a:lumOff val="25000"/>
                </a:schemeClr>
              </a:solidFill>
              <a:latin typeface="Gill Sans MT" panose="020B0502020104020203" pitchFamily="34" charset="0"/>
              <a:cs typeface="Times New Roman" pitchFamily="18" charset="0"/>
            </a:endParaRPr>
          </a:p>
        </p:txBody>
      </p:sp>
      <p:graphicFrame>
        <p:nvGraphicFramePr>
          <p:cNvPr id="7" name="Table 9">
            <a:extLst>
              <a:ext uri="{FF2B5EF4-FFF2-40B4-BE49-F238E27FC236}">
                <a16:creationId xmlns:a16="http://schemas.microsoft.com/office/drawing/2014/main" id="{106B18E5-EDFA-41B0-BBFB-0FB8841CF1E8}"/>
              </a:ext>
            </a:extLst>
          </p:cNvPr>
          <p:cNvGraphicFramePr>
            <a:graphicFrameLocks noGrp="1"/>
          </p:cNvGraphicFramePr>
          <p:nvPr>
            <p:extLst>
              <p:ext uri="{D42A27DB-BD31-4B8C-83A1-F6EECF244321}">
                <p14:modId xmlns:p14="http://schemas.microsoft.com/office/powerpoint/2010/main" val="2490935572"/>
              </p:ext>
            </p:extLst>
          </p:nvPr>
        </p:nvGraphicFramePr>
        <p:xfrm>
          <a:off x="2152650" y="4307980"/>
          <a:ext cx="4080370" cy="670560"/>
        </p:xfrm>
        <a:graphic>
          <a:graphicData uri="http://schemas.openxmlformats.org/drawingml/2006/table">
            <a:tbl>
              <a:tblPr firstRow="1" bandRow="1">
                <a:tableStyleId>{5C22544A-7EE6-4342-B048-85BDC9FD1C3A}</a:tableStyleId>
              </a:tblPr>
              <a:tblGrid>
                <a:gridCol w="2511629">
                  <a:extLst>
                    <a:ext uri="{9D8B030D-6E8A-4147-A177-3AD203B41FA5}">
                      <a16:colId xmlns:a16="http://schemas.microsoft.com/office/drawing/2014/main" val="3373910825"/>
                    </a:ext>
                  </a:extLst>
                </a:gridCol>
                <a:gridCol w="394283">
                  <a:extLst>
                    <a:ext uri="{9D8B030D-6E8A-4147-A177-3AD203B41FA5}">
                      <a16:colId xmlns:a16="http://schemas.microsoft.com/office/drawing/2014/main" val="2653382299"/>
                    </a:ext>
                  </a:extLst>
                </a:gridCol>
                <a:gridCol w="369115">
                  <a:extLst>
                    <a:ext uri="{9D8B030D-6E8A-4147-A177-3AD203B41FA5}">
                      <a16:colId xmlns:a16="http://schemas.microsoft.com/office/drawing/2014/main" val="1665130687"/>
                    </a:ext>
                  </a:extLst>
                </a:gridCol>
                <a:gridCol w="494951">
                  <a:extLst>
                    <a:ext uri="{9D8B030D-6E8A-4147-A177-3AD203B41FA5}">
                      <a16:colId xmlns:a16="http://schemas.microsoft.com/office/drawing/2014/main" val="895787979"/>
                    </a:ext>
                  </a:extLst>
                </a:gridCol>
                <a:gridCol w="310392">
                  <a:extLst>
                    <a:ext uri="{9D8B030D-6E8A-4147-A177-3AD203B41FA5}">
                      <a16:colId xmlns:a16="http://schemas.microsoft.com/office/drawing/2014/main" val="4014145702"/>
                    </a:ext>
                  </a:extLst>
                </a:gridCol>
              </a:tblGrid>
              <a:tr h="182880">
                <a:tc>
                  <a:txBody>
                    <a:bodyPr/>
                    <a:lstStyle/>
                    <a:p>
                      <a:pPr algn="ctr"/>
                      <a:r>
                        <a:rPr lang="en-US" sz="1600" dirty="0">
                          <a:solidFill>
                            <a:schemeClr val="tx1">
                              <a:lumMod val="75000"/>
                              <a:lumOff val="25000"/>
                            </a:schemeClr>
                          </a:solidFill>
                          <a:latin typeface="French Script MT" panose="03020402040607040605" pitchFamily="66"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1465889"/>
                  </a:ext>
                </a:extLst>
              </a:tr>
              <a:tr h="182880">
                <a:tc>
                  <a:txBody>
                    <a:bodyPr/>
                    <a:lstStyle/>
                    <a:p>
                      <a:pPr algn="ctr"/>
                      <a:r>
                        <a:rPr lang="en-US" sz="1600" dirty="0">
                          <a:solidFill>
                            <a:schemeClr val="tx1">
                              <a:lumMod val="75000"/>
                              <a:lumOff val="25000"/>
                            </a:schemeClr>
                          </a:solidFill>
                        </a:rPr>
                        <a:t>Orbital Designation (Shape)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lumMod val="75000"/>
                              <a:lumOff val="25000"/>
                            </a:schemeClr>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lumMod val="75000"/>
                              <a:lumOff val="25000"/>
                            </a:schemeClr>
                          </a:solidFill>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lumMod val="75000"/>
                              <a:lumOff val="25000"/>
                            </a:schemeClr>
                          </a:solidFill>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lumMod val="75000"/>
                              <a:lumOff val="25000"/>
                            </a:schemeClr>
                          </a:solidFill>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5988860"/>
                  </a:ext>
                </a:extLst>
              </a:tr>
            </a:tbl>
          </a:graphicData>
        </a:graphic>
      </p:graphicFrame>
    </p:spTree>
    <p:extLst>
      <p:ext uri="{BB962C8B-B14F-4D97-AF65-F5344CB8AC3E}">
        <p14:creationId xmlns:p14="http://schemas.microsoft.com/office/powerpoint/2010/main" val="2883094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4">
            <a:extLst>
              <a:ext uri="{FF2B5EF4-FFF2-40B4-BE49-F238E27FC236}">
                <a16:creationId xmlns:a16="http://schemas.microsoft.com/office/drawing/2014/main" id="{ABAF2796-9A56-4321-A344-719593C6A867}"/>
              </a:ext>
            </a:extLst>
          </p:cNvPr>
          <p:cNvSpPr txBox="1">
            <a:spLocks noChangeArrowheads="1"/>
          </p:cNvSpPr>
          <p:nvPr/>
        </p:nvSpPr>
        <p:spPr bwMode="auto">
          <a:xfrm>
            <a:off x="0" y="1951057"/>
            <a:ext cx="1776413" cy="584775"/>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sz="1600" dirty="0">
                <a:solidFill>
                  <a:srgbClr val="E47588"/>
                </a:solidFill>
                <a:latin typeface="Gill Sans MT" panose="020B0502020104020203" pitchFamily="34" charset="0"/>
                <a:cs typeface="Arial" pitchFamily="34" charset="0"/>
              </a:rPr>
              <a:t>principal quantum number (</a:t>
            </a:r>
            <a:r>
              <a:rPr lang="en-US" altLang="en-US" sz="1600" i="1" dirty="0">
                <a:solidFill>
                  <a:srgbClr val="E47588"/>
                </a:solidFill>
                <a:latin typeface="Gill Sans MT" panose="020B0502020104020203" pitchFamily="34" charset="0"/>
                <a:cs typeface="Arial" pitchFamily="34" charset="0"/>
              </a:rPr>
              <a:t>n = </a:t>
            </a:r>
            <a:r>
              <a:rPr lang="en-US" altLang="en-US" sz="1600" dirty="0">
                <a:solidFill>
                  <a:srgbClr val="E47588"/>
                </a:solidFill>
                <a:latin typeface="Gill Sans MT" panose="020B0502020104020203" pitchFamily="34" charset="0"/>
                <a:cs typeface="Arial" pitchFamily="34" charset="0"/>
              </a:rPr>
              <a:t>2)</a:t>
            </a:r>
          </a:p>
        </p:txBody>
      </p:sp>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25</a:t>
            </a:fld>
            <a:endParaRPr lang="en-US" dirty="0">
              <a:solidFill>
                <a:schemeClr val="bg1"/>
              </a:solidFill>
            </a:endParaRPr>
          </a:p>
        </p:txBody>
      </p:sp>
      <p:sp>
        <p:nvSpPr>
          <p:cNvPr id="8" name="TextBox 4">
            <a:extLst>
              <a:ext uri="{FF2B5EF4-FFF2-40B4-BE49-F238E27FC236}">
                <a16:creationId xmlns:a16="http://schemas.microsoft.com/office/drawing/2014/main" id="{DB218FD7-3FE4-4293-81EE-C455C91AEA39}"/>
              </a:ext>
            </a:extLst>
          </p:cNvPr>
          <p:cNvSpPr txBox="1">
            <a:spLocks noChangeArrowheads="1"/>
          </p:cNvSpPr>
          <p:nvPr/>
        </p:nvSpPr>
        <p:spPr bwMode="auto">
          <a:xfrm>
            <a:off x="0" y="1046379"/>
            <a:ext cx="5162549" cy="923330"/>
          </a:xfrm>
          <a:prstGeom prst="rect">
            <a:avLst/>
          </a:prstGeom>
          <a:noFill/>
          <a:ln w="9525">
            <a:noFill/>
            <a:miter lim="800000"/>
            <a:headEnd/>
            <a:tailEnd/>
          </a:ln>
        </p:spPr>
        <p:txBody>
          <a:bodyPr wrap="square">
            <a:spAutoFit/>
          </a:bodyPr>
          <a:lstStyle/>
          <a:p>
            <a:pPr algn="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All  </a:t>
            </a:r>
            <a:r>
              <a:rPr lang="en-US" altLang="en-US" b="1" dirty="0">
                <a:solidFill>
                  <a:srgbClr val="67AEB6"/>
                </a:solidFill>
                <a:latin typeface="Gill Sans MT" panose="020B0502020104020203" pitchFamily="34" charset="0"/>
                <a:cs typeface="Times New Roman" pitchFamily="18" charset="0"/>
              </a:rPr>
              <a:t>s orbitals</a:t>
            </a:r>
            <a:r>
              <a:rPr lang="en-US" altLang="en-US" dirty="0">
                <a:solidFill>
                  <a:srgbClr val="67AEB6"/>
                </a:solidFill>
                <a:latin typeface="Gill Sans MT" panose="020B0502020104020203" pitchFamily="34" charset="0"/>
                <a:cs typeface="Times New Roman" pitchFamily="18" charset="0"/>
              </a:rPr>
              <a:t> </a:t>
            </a:r>
            <a:r>
              <a:rPr lang="en-US" altLang="en-US" dirty="0">
                <a:solidFill>
                  <a:schemeClr val="tx1">
                    <a:lumMod val="75000"/>
                    <a:lumOff val="25000"/>
                  </a:schemeClr>
                </a:solidFill>
                <a:latin typeface="Gill Sans MT" panose="020B0502020104020203" pitchFamily="34" charset="0"/>
                <a:cs typeface="Times New Roman" pitchFamily="18" charset="0"/>
              </a:rPr>
              <a:t>are</a:t>
            </a:r>
            <a:r>
              <a:rPr lang="en-US" altLang="en-US" dirty="0">
                <a:solidFill>
                  <a:srgbClr val="67AEB6"/>
                </a:solidFill>
                <a:latin typeface="Gill Sans MT" panose="020B0502020104020203" pitchFamily="34" charset="0"/>
                <a:cs typeface="Times New Roman" pitchFamily="18" charset="0"/>
              </a:rPr>
              <a:t> </a:t>
            </a:r>
            <a:r>
              <a:rPr lang="en-US" altLang="en-US" dirty="0">
                <a:solidFill>
                  <a:schemeClr val="tx1">
                    <a:lumMod val="75000"/>
                    <a:lumOff val="25000"/>
                  </a:schemeClr>
                </a:solidFill>
                <a:latin typeface="Gill Sans MT" panose="020B0502020104020203" pitchFamily="34" charset="0"/>
                <a:cs typeface="Times New Roman" pitchFamily="18" charset="0"/>
              </a:rPr>
              <a:t>spherical: One orientation: </a:t>
            </a:r>
          </a:p>
          <a:p>
            <a:pPr algn="r" eaLnBrk="0" hangingPunct="0">
              <a:buClr>
                <a:srgbClr val="000000"/>
              </a:buClr>
              <a:buSzPct val="100000"/>
              <a:buFont typeface="Arial" pitchFamily="34" charset="0"/>
              <a:buNone/>
            </a:pPr>
            <a:r>
              <a:rPr lang="en-US" dirty="0">
                <a:solidFill>
                  <a:schemeClr val="tx1">
                    <a:lumMod val="75000"/>
                    <a:lumOff val="25000"/>
                  </a:schemeClr>
                </a:solidFill>
                <a:latin typeface="French Script MT" panose="03020402040607040605" pitchFamily="66" charset="0"/>
              </a:rPr>
              <a:t>l</a:t>
            </a:r>
            <a:r>
              <a:rPr lang="en-US" altLang="en-US" b="1" dirty="0">
                <a:solidFill>
                  <a:schemeClr val="tx1">
                    <a:lumMod val="75000"/>
                    <a:lumOff val="25000"/>
                  </a:schemeClr>
                </a:solidFill>
                <a:latin typeface="Freestyle Script" panose="030804020302050B0404" pitchFamily="66" charset="0"/>
                <a:cs typeface="Times New Roman" pitchFamily="18" charset="0"/>
              </a:rPr>
              <a:t> </a:t>
            </a:r>
            <a:r>
              <a:rPr lang="en-US" altLang="en-US" b="1" dirty="0">
                <a:solidFill>
                  <a:schemeClr val="tx1">
                    <a:lumMod val="75000"/>
                    <a:lumOff val="25000"/>
                  </a:schemeClr>
                </a:solidFill>
                <a:latin typeface="Gill Sans MT" panose="020B0502020104020203" pitchFamily="34" charset="0"/>
                <a:cs typeface="Times New Roman" pitchFamily="18" charset="0"/>
              </a:rPr>
              <a:t>=0</a:t>
            </a:r>
          </a:p>
          <a:p>
            <a:pPr algn="r" eaLnBrk="0" hangingPunct="0">
              <a:buClr>
                <a:srgbClr val="000000"/>
              </a:buClr>
              <a:buSzPct val="100000"/>
              <a:buFont typeface="Arial" pitchFamily="34" charset="0"/>
              <a:buNone/>
            </a:pPr>
            <a:r>
              <a:rPr lang="en-US" i="1" dirty="0">
                <a:solidFill>
                  <a:schemeClr val="tx1">
                    <a:lumMod val="75000"/>
                    <a:lumOff val="25000"/>
                  </a:schemeClr>
                </a:solidFill>
                <a:latin typeface="Gill Sans MT" panose="020B0502020104020203" pitchFamily="34" charset="0"/>
              </a:rPr>
              <a:t>m</a:t>
            </a:r>
            <a:r>
              <a:rPr lang="en-US" b="1" baseline="-25000" dirty="0">
                <a:solidFill>
                  <a:schemeClr val="tx1">
                    <a:lumMod val="75000"/>
                    <a:lumOff val="25000"/>
                  </a:schemeClr>
                </a:solidFill>
                <a:latin typeface="French Script MT" panose="03020402040607040605" pitchFamily="66" charset="0"/>
              </a:rPr>
              <a:t>l </a:t>
            </a:r>
            <a:r>
              <a:rPr lang="en-US" altLang="en-US" b="1" dirty="0">
                <a:solidFill>
                  <a:schemeClr val="tx1">
                    <a:lumMod val="75000"/>
                    <a:lumOff val="25000"/>
                  </a:schemeClr>
                </a:solidFill>
                <a:latin typeface="Gill Sans MT" panose="020B0502020104020203" pitchFamily="34" charset="0"/>
                <a:cs typeface="Times New Roman" pitchFamily="18" charset="0"/>
              </a:rPr>
              <a:t>=0</a:t>
            </a:r>
          </a:p>
        </p:txBody>
      </p:sp>
      <p:pic>
        <p:nvPicPr>
          <p:cNvPr id="9" name="Picture 3" descr="bur25542_0618">
            <a:extLst>
              <a:ext uri="{FF2B5EF4-FFF2-40B4-BE49-F238E27FC236}">
                <a16:creationId xmlns:a16="http://schemas.microsoft.com/office/drawing/2014/main" id="{EE8B72F8-1204-4895-BD0C-4FC8154B40C0}"/>
              </a:ext>
            </a:extLst>
          </p:cNvPr>
          <p:cNvPicPr>
            <a:picLocks noChangeAspect="1" noChangeArrowheads="1"/>
          </p:cNvPicPr>
          <p:nvPr/>
        </p:nvPicPr>
        <p:blipFill>
          <a:blip r:embed="rId2" cstate="print"/>
          <a:srcRect t="4211" r="2311" b="2380"/>
          <a:stretch>
            <a:fillRect/>
          </a:stretch>
        </p:blipFill>
        <p:spPr bwMode="auto">
          <a:xfrm>
            <a:off x="5238750" y="89897"/>
            <a:ext cx="2673634" cy="2373183"/>
          </a:xfrm>
          <a:prstGeom prst="rect">
            <a:avLst/>
          </a:prstGeom>
          <a:ln>
            <a:noFill/>
          </a:ln>
          <a:effectLst>
            <a:outerShdw blurRad="292100" dist="139700" dir="2700000" algn="tl" rotWithShape="0">
              <a:srgbClr val="333333">
                <a:alpha val="65000"/>
              </a:srgbClr>
            </a:outerShdw>
          </a:effectLst>
        </p:spPr>
      </p:pic>
      <p:sp>
        <p:nvSpPr>
          <p:cNvPr id="10" name="Rectangle 2">
            <a:extLst>
              <a:ext uri="{FF2B5EF4-FFF2-40B4-BE49-F238E27FC236}">
                <a16:creationId xmlns:a16="http://schemas.microsoft.com/office/drawing/2014/main" id="{4A44685B-58FC-4001-86E0-60052A84195B}"/>
              </a:ext>
            </a:extLst>
          </p:cNvPr>
          <p:cNvSpPr txBox="1">
            <a:spLocks noChangeArrowheads="1"/>
          </p:cNvSpPr>
          <p:nvPr/>
        </p:nvSpPr>
        <p:spPr>
          <a:xfrm>
            <a:off x="0" y="538405"/>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Atomic Orbitals</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pic>
        <p:nvPicPr>
          <p:cNvPr id="11" name="Picture 3" descr="bur25542_0619">
            <a:extLst>
              <a:ext uri="{FF2B5EF4-FFF2-40B4-BE49-F238E27FC236}">
                <a16:creationId xmlns:a16="http://schemas.microsoft.com/office/drawing/2014/main" id="{EA635E53-255D-4FA1-9217-9D4E3D85B790}"/>
              </a:ext>
            </a:extLst>
          </p:cNvPr>
          <p:cNvPicPr>
            <a:picLocks noChangeAspect="1" noChangeArrowheads="1"/>
          </p:cNvPicPr>
          <p:nvPr/>
        </p:nvPicPr>
        <p:blipFill>
          <a:blip r:embed="rId3" cstate="print"/>
          <a:srcRect l="1739" t="8244" r="1739" b="2367"/>
          <a:stretch>
            <a:fillRect/>
          </a:stretch>
        </p:blipFill>
        <p:spPr bwMode="auto">
          <a:xfrm>
            <a:off x="5238751" y="2670154"/>
            <a:ext cx="3614230" cy="1408926"/>
          </a:xfrm>
          <a:prstGeom prst="rect">
            <a:avLst/>
          </a:prstGeom>
          <a:ln>
            <a:noFill/>
          </a:ln>
          <a:effectLst>
            <a:outerShdw blurRad="292100" dist="139700" dir="2700000" algn="tl" rotWithShape="0">
              <a:srgbClr val="333333">
                <a:alpha val="65000"/>
              </a:srgbClr>
            </a:outerShdw>
          </a:effectLst>
        </p:spPr>
      </p:pic>
      <p:pic>
        <p:nvPicPr>
          <p:cNvPr id="13" name="Picture 3" descr="bur25542_0620">
            <a:extLst>
              <a:ext uri="{FF2B5EF4-FFF2-40B4-BE49-F238E27FC236}">
                <a16:creationId xmlns:a16="http://schemas.microsoft.com/office/drawing/2014/main" id="{5D4BD7FA-452A-4C90-86EE-ACC513B8E397}"/>
              </a:ext>
            </a:extLst>
          </p:cNvPr>
          <p:cNvPicPr>
            <a:picLocks noChangeAspect="1" noChangeArrowheads="1"/>
          </p:cNvPicPr>
          <p:nvPr/>
        </p:nvPicPr>
        <p:blipFill>
          <a:blip r:embed="rId4" cstate="print"/>
          <a:srcRect l="1674" t="7404" r="1238" b="3753"/>
          <a:stretch>
            <a:fillRect/>
          </a:stretch>
        </p:blipFill>
        <p:spPr bwMode="auto">
          <a:xfrm>
            <a:off x="5238750" y="4493228"/>
            <a:ext cx="3795205" cy="1177822"/>
          </a:xfrm>
          <a:prstGeom prst="rect">
            <a:avLst/>
          </a:prstGeom>
          <a:ln>
            <a:noFill/>
          </a:ln>
          <a:effectLst>
            <a:outerShdw blurRad="292100" dist="139700" dir="2700000" algn="tl" rotWithShape="0">
              <a:srgbClr val="333333">
                <a:alpha val="65000"/>
              </a:srgbClr>
            </a:outerShdw>
          </a:effectLst>
        </p:spPr>
      </p:pic>
      <p:sp>
        <p:nvSpPr>
          <p:cNvPr id="14" name="TextBox 4">
            <a:extLst>
              <a:ext uri="{FF2B5EF4-FFF2-40B4-BE49-F238E27FC236}">
                <a16:creationId xmlns:a16="http://schemas.microsoft.com/office/drawing/2014/main" id="{ED3EEEB5-AA58-4F50-915D-6250A6364F1A}"/>
              </a:ext>
            </a:extLst>
          </p:cNvPr>
          <p:cNvSpPr txBox="1">
            <a:spLocks noChangeArrowheads="1"/>
          </p:cNvSpPr>
          <p:nvPr/>
        </p:nvSpPr>
        <p:spPr bwMode="auto">
          <a:xfrm>
            <a:off x="0" y="3129017"/>
            <a:ext cx="5057775" cy="923330"/>
          </a:xfrm>
          <a:prstGeom prst="rect">
            <a:avLst/>
          </a:prstGeom>
          <a:noFill/>
          <a:ln w="9525">
            <a:noFill/>
            <a:miter lim="800000"/>
            <a:headEnd/>
            <a:tailEnd/>
          </a:ln>
        </p:spPr>
        <p:txBody>
          <a:bodyPr wrap="square">
            <a:spAutoFit/>
          </a:bodyPr>
          <a:lstStyle/>
          <a:p>
            <a:pPr algn="r" eaLnBrk="0" hangingPunct="0">
              <a:buClr>
                <a:srgbClr val="000000"/>
              </a:buClr>
              <a:buSzPct val="100000"/>
              <a:buFont typeface="Arial" pitchFamily="34" charset="0"/>
              <a:buNone/>
            </a:pPr>
            <a:r>
              <a:rPr lang="en-US" altLang="en-US" b="1" dirty="0">
                <a:solidFill>
                  <a:srgbClr val="67AEB6"/>
                </a:solidFill>
                <a:latin typeface="Gill Sans MT" panose="020B0502020104020203" pitchFamily="34" charset="0"/>
                <a:cs typeface="Times New Roman" pitchFamily="18" charset="0"/>
              </a:rPr>
              <a:t>p</a:t>
            </a:r>
            <a:r>
              <a:rPr lang="en-US" altLang="en-US"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67AEB6"/>
                </a:solidFill>
                <a:latin typeface="Gill Sans MT" panose="020B0502020104020203" pitchFamily="34" charset="0"/>
                <a:cs typeface="Times New Roman" pitchFamily="18" charset="0"/>
              </a:rPr>
              <a:t>orbitals</a:t>
            </a:r>
            <a:r>
              <a:rPr lang="en-US" altLang="en-US" dirty="0">
                <a:solidFill>
                  <a:srgbClr val="67AEB6"/>
                </a:solidFill>
                <a:latin typeface="Gill Sans MT" panose="020B0502020104020203" pitchFamily="34" charset="0"/>
                <a:cs typeface="Times New Roman" pitchFamily="18" charset="0"/>
              </a:rPr>
              <a:t> </a:t>
            </a:r>
            <a:r>
              <a:rPr lang="en-US" altLang="en-US" dirty="0">
                <a:solidFill>
                  <a:schemeClr val="tx1">
                    <a:lumMod val="75000"/>
                    <a:lumOff val="25000"/>
                  </a:schemeClr>
                </a:solidFill>
                <a:latin typeface="Gill Sans MT" panose="020B0502020104020203" pitchFamily="34" charset="0"/>
                <a:cs typeface="Times New Roman" pitchFamily="18" charset="0"/>
              </a:rPr>
              <a:t>are dumbbell shaped: Three orientations:</a:t>
            </a:r>
          </a:p>
          <a:p>
            <a:pPr algn="r" eaLnBrk="0" hangingPunct="0">
              <a:buClr>
                <a:srgbClr val="000000"/>
              </a:buClr>
              <a:buSzPct val="100000"/>
              <a:buFont typeface="Arial" pitchFamily="34" charset="0"/>
              <a:buNone/>
            </a:pPr>
            <a:r>
              <a:rPr lang="en-US" dirty="0">
                <a:solidFill>
                  <a:schemeClr val="tx1">
                    <a:lumMod val="75000"/>
                    <a:lumOff val="25000"/>
                  </a:schemeClr>
                </a:solidFill>
                <a:latin typeface="French Script MT" panose="03020402040607040605" pitchFamily="66" charset="0"/>
              </a:rPr>
              <a:t>l</a:t>
            </a:r>
            <a:r>
              <a:rPr lang="en-US" altLang="en-US" b="1" dirty="0">
                <a:solidFill>
                  <a:schemeClr val="tx1">
                    <a:lumMod val="75000"/>
                    <a:lumOff val="25000"/>
                  </a:schemeClr>
                </a:solidFill>
                <a:latin typeface="Freestyle Script" panose="030804020302050B0404" pitchFamily="66" charset="0"/>
                <a:cs typeface="Times New Roman" pitchFamily="18" charset="0"/>
              </a:rPr>
              <a:t> </a:t>
            </a:r>
            <a:r>
              <a:rPr lang="en-US" altLang="en-US" b="1" dirty="0">
                <a:solidFill>
                  <a:schemeClr val="tx1">
                    <a:lumMod val="75000"/>
                    <a:lumOff val="25000"/>
                  </a:schemeClr>
                </a:solidFill>
                <a:latin typeface="Gill Sans MT" panose="020B0502020104020203" pitchFamily="34" charset="0"/>
                <a:cs typeface="Times New Roman" pitchFamily="18" charset="0"/>
              </a:rPr>
              <a:t>=1</a:t>
            </a:r>
          </a:p>
          <a:p>
            <a:pPr algn="r" eaLnBrk="0" hangingPunct="0">
              <a:buClr>
                <a:srgbClr val="000000"/>
              </a:buClr>
              <a:buSzPct val="100000"/>
              <a:buFont typeface="Arial" pitchFamily="34" charset="0"/>
              <a:buNone/>
            </a:pPr>
            <a:r>
              <a:rPr lang="en-US" i="1" dirty="0">
                <a:solidFill>
                  <a:schemeClr val="tx1">
                    <a:lumMod val="75000"/>
                    <a:lumOff val="25000"/>
                  </a:schemeClr>
                </a:solidFill>
                <a:latin typeface="Gill Sans MT" panose="020B0502020104020203" pitchFamily="34" charset="0"/>
              </a:rPr>
              <a:t>m</a:t>
            </a:r>
            <a:r>
              <a:rPr lang="en-US" b="1" baseline="-25000" dirty="0">
                <a:solidFill>
                  <a:schemeClr val="tx1">
                    <a:lumMod val="75000"/>
                    <a:lumOff val="25000"/>
                  </a:schemeClr>
                </a:solidFill>
                <a:latin typeface="French Script MT" panose="03020402040607040605" pitchFamily="66" charset="0"/>
              </a:rPr>
              <a:t>l</a:t>
            </a:r>
            <a:r>
              <a:rPr lang="en-US" b="1" baseline="-25000" dirty="0">
                <a:solidFill>
                  <a:srgbClr val="E47588"/>
                </a:solidFill>
                <a:latin typeface="French Script MT" panose="03020402040607040605" pitchFamily="66" charset="0"/>
              </a:rPr>
              <a:t> </a:t>
            </a:r>
            <a:r>
              <a:rPr lang="en-US" altLang="en-US" b="1" dirty="0">
                <a:solidFill>
                  <a:schemeClr val="tx1">
                    <a:lumMod val="75000"/>
                    <a:lumOff val="25000"/>
                  </a:schemeClr>
                </a:solidFill>
                <a:latin typeface="Gill Sans MT" panose="020B0502020104020203" pitchFamily="34" charset="0"/>
                <a:cs typeface="Times New Roman" pitchFamily="18" charset="0"/>
              </a:rPr>
              <a:t>= –1, 0, +1</a:t>
            </a:r>
          </a:p>
        </p:txBody>
      </p:sp>
      <p:sp>
        <p:nvSpPr>
          <p:cNvPr id="15" name="TextBox 4">
            <a:extLst>
              <a:ext uri="{FF2B5EF4-FFF2-40B4-BE49-F238E27FC236}">
                <a16:creationId xmlns:a16="http://schemas.microsoft.com/office/drawing/2014/main" id="{54DF16CF-7795-425C-9E5A-D9CE27623F11}"/>
              </a:ext>
            </a:extLst>
          </p:cNvPr>
          <p:cNvSpPr txBox="1">
            <a:spLocks noChangeArrowheads="1"/>
          </p:cNvSpPr>
          <p:nvPr/>
        </p:nvSpPr>
        <p:spPr bwMode="auto">
          <a:xfrm>
            <a:off x="0" y="4536799"/>
            <a:ext cx="5057775" cy="923330"/>
          </a:xfrm>
          <a:prstGeom prst="rect">
            <a:avLst/>
          </a:prstGeom>
          <a:noFill/>
          <a:ln w="9525">
            <a:noFill/>
            <a:miter lim="800000"/>
            <a:headEnd/>
            <a:tailEnd/>
          </a:ln>
        </p:spPr>
        <p:txBody>
          <a:bodyPr wrap="square">
            <a:spAutoFit/>
          </a:bodyPr>
          <a:lstStyle/>
          <a:p>
            <a:pPr algn="r" eaLnBrk="0" hangingPunct="0">
              <a:buClr>
                <a:srgbClr val="000000"/>
              </a:buClr>
              <a:buSzPct val="100000"/>
              <a:buFont typeface="Arial" pitchFamily="34" charset="0"/>
              <a:buNone/>
            </a:pPr>
            <a:r>
              <a:rPr lang="en-US" altLang="en-US" b="1" dirty="0">
                <a:solidFill>
                  <a:srgbClr val="67AEB6"/>
                </a:solidFill>
                <a:latin typeface="Gill Sans MT" panose="020B0502020104020203" pitchFamily="34" charset="0"/>
                <a:cs typeface="Times New Roman" pitchFamily="18" charset="0"/>
              </a:rPr>
              <a:t>d</a:t>
            </a:r>
            <a:r>
              <a:rPr lang="en-US" altLang="en-US"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67AEB6"/>
                </a:solidFill>
                <a:latin typeface="Gill Sans MT" panose="020B0502020104020203" pitchFamily="34" charset="0"/>
                <a:cs typeface="Times New Roman" pitchFamily="18" charset="0"/>
              </a:rPr>
              <a:t>orbitals: </a:t>
            </a:r>
            <a:r>
              <a:rPr lang="en-US" altLang="en-US" b="1" dirty="0">
                <a:solidFill>
                  <a:schemeClr val="tx1">
                    <a:lumMod val="75000"/>
                    <a:lumOff val="25000"/>
                  </a:schemeClr>
                </a:solidFill>
                <a:latin typeface="Gill Sans MT" panose="020B0502020104020203" pitchFamily="34" charset="0"/>
                <a:cs typeface="Times New Roman" pitchFamily="18" charset="0"/>
              </a:rPr>
              <a:t>Five orientations: </a:t>
            </a:r>
          </a:p>
          <a:p>
            <a:pPr algn="r" eaLnBrk="0" hangingPunct="0">
              <a:buClr>
                <a:srgbClr val="000000"/>
              </a:buClr>
              <a:buSzPct val="100000"/>
              <a:buFont typeface="Arial" pitchFamily="34" charset="0"/>
              <a:buNone/>
            </a:pPr>
            <a:r>
              <a:rPr lang="en-US" dirty="0">
                <a:solidFill>
                  <a:schemeClr val="tx1">
                    <a:lumMod val="75000"/>
                    <a:lumOff val="25000"/>
                  </a:schemeClr>
                </a:solidFill>
                <a:latin typeface="French Script MT" panose="03020402040607040605" pitchFamily="66" charset="0"/>
              </a:rPr>
              <a:t>l</a:t>
            </a:r>
            <a:r>
              <a:rPr lang="en-US" altLang="en-US" b="1" dirty="0">
                <a:solidFill>
                  <a:schemeClr val="tx1">
                    <a:lumMod val="75000"/>
                    <a:lumOff val="25000"/>
                  </a:schemeClr>
                </a:solidFill>
                <a:latin typeface="Freestyle Script" panose="030804020302050B0404" pitchFamily="66" charset="0"/>
                <a:cs typeface="Times New Roman" pitchFamily="18" charset="0"/>
              </a:rPr>
              <a:t> </a:t>
            </a:r>
            <a:r>
              <a:rPr lang="en-US" altLang="en-US" b="1" dirty="0">
                <a:solidFill>
                  <a:schemeClr val="tx1">
                    <a:lumMod val="75000"/>
                    <a:lumOff val="25000"/>
                  </a:schemeClr>
                </a:solidFill>
                <a:latin typeface="Gill Sans MT" panose="020B0502020104020203" pitchFamily="34" charset="0"/>
                <a:cs typeface="Times New Roman" pitchFamily="18" charset="0"/>
              </a:rPr>
              <a:t>=2 </a:t>
            </a:r>
          </a:p>
          <a:p>
            <a:pPr algn="r" eaLnBrk="0" hangingPunct="0">
              <a:buClr>
                <a:srgbClr val="000000"/>
              </a:buClr>
              <a:buSzPct val="100000"/>
              <a:buFont typeface="Arial" pitchFamily="34" charset="0"/>
              <a:buNone/>
            </a:pPr>
            <a:r>
              <a:rPr lang="en-US" i="1" dirty="0">
                <a:solidFill>
                  <a:schemeClr val="tx1">
                    <a:lumMod val="75000"/>
                    <a:lumOff val="25000"/>
                  </a:schemeClr>
                </a:solidFill>
                <a:latin typeface="Gill Sans MT" panose="020B0502020104020203" pitchFamily="34" charset="0"/>
              </a:rPr>
              <a:t>m</a:t>
            </a:r>
            <a:r>
              <a:rPr lang="en-US" b="1" baseline="-25000" dirty="0">
                <a:solidFill>
                  <a:schemeClr val="tx1">
                    <a:lumMod val="75000"/>
                    <a:lumOff val="25000"/>
                  </a:schemeClr>
                </a:solidFill>
                <a:latin typeface="French Script MT" panose="03020402040607040605" pitchFamily="66" charset="0"/>
              </a:rPr>
              <a:t>l </a:t>
            </a:r>
            <a:r>
              <a:rPr lang="en-US" altLang="en-US" b="1" i="1" dirty="0">
                <a:solidFill>
                  <a:schemeClr val="tx1">
                    <a:lumMod val="75000"/>
                    <a:lumOff val="25000"/>
                  </a:schemeClr>
                </a:solidFill>
                <a:latin typeface="Gill Sans MT" panose="020B0502020104020203" pitchFamily="34" charset="0"/>
                <a:cs typeface="Times New Roman" pitchFamily="18" charset="0"/>
              </a:rPr>
              <a:t>= –2, –1, 0, +1, or +2</a:t>
            </a:r>
            <a:endParaRPr lang="en-US" altLang="en-US" dirty="0">
              <a:solidFill>
                <a:schemeClr val="tx1">
                  <a:lumMod val="75000"/>
                  <a:lumOff val="25000"/>
                </a:schemeClr>
              </a:solidFill>
              <a:latin typeface="Gill Sans MT" panose="020B0502020104020203" pitchFamily="34" charset="0"/>
              <a:cs typeface="Times New Roman" pitchFamily="18" charset="0"/>
            </a:endParaRPr>
          </a:p>
        </p:txBody>
      </p:sp>
      <p:sp>
        <p:nvSpPr>
          <p:cNvPr id="20" name="TextBox 4">
            <a:extLst>
              <a:ext uri="{FF2B5EF4-FFF2-40B4-BE49-F238E27FC236}">
                <a16:creationId xmlns:a16="http://schemas.microsoft.com/office/drawing/2014/main" id="{AAF7D8A2-A882-4A4B-AFD0-01C04BC96C86}"/>
              </a:ext>
            </a:extLst>
          </p:cNvPr>
          <p:cNvSpPr txBox="1">
            <a:spLocks noChangeArrowheads="1"/>
          </p:cNvSpPr>
          <p:nvPr/>
        </p:nvSpPr>
        <p:spPr bwMode="auto">
          <a:xfrm>
            <a:off x="1615933" y="2028002"/>
            <a:ext cx="914400" cy="430887"/>
          </a:xfrm>
          <a:prstGeom prst="rect">
            <a:avLst/>
          </a:prstGeom>
          <a:noFill/>
          <a:ln w="9525">
            <a:noFill/>
            <a:miter lim="800000"/>
            <a:headEnd/>
            <a:tailEnd/>
          </a:ln>
        </p:spPr>
        <p:txBody>
          <a:bodyPr>
            <a:spAutoFit/>
          </a:bodyPr>
          <a:lstStyle/>
          <a:p>
            <a:pPr eaLnBrk="0" hangingPunct="0">
              <a:buClr>
                <a:srgbClr val="000000"/>
              </a:buClr>
              <a:buSzPct val="100000"/>
              <a:buFont typeface="Arial" pitchFamily="34" charset="0"/>
              <a:buNone/>
            </a:pPr>
            <a:r>
              <a:rPr lang="en-US" altLang="en-US" sz="2200" dirty="0">
                <a:solidFill>
                  <a:srgbClr val="67AEB6"/>
                </a:solidFill>
                <a:cs typeface="Arial" pitchFamily="34" charset="0"/>
              </a:rPr>
              <a:t>2</a:t>
            </a:r>
            <a:r>
              <a:rPr lang="en-US" altLang="en-US" sz="2200" i="1" dirty="0">
                <a:solidFill>
                  <a:srgbClr val="67AEB6"/>
                </a:solidFill>
                <a:cs typeface="Arial" pitchFamily="34" charset="0"/>
              </a:rPr>
              <a:t>s</a:t>
            </a:r>
            <a:endParaRPr lang="en-US" altLang="en-US" sz="2200" dirty="0">
              <a:solidFill>
                <a:srgbClr val="67AEB6"/>
              </a:solidFill>
              <a:cs typeface="Arial" pitchFamily="34" charset="0"/>
            </a:endParaRPr>
          </a:p>
        </p:txBody>
      </p:sp>
      <p:sp>
        <p:nvSpPr>
          <p:cNvPr id="21" name="TextBox 4">
            <a:extLst>
              <a:ext uri="{FF2B5EF4-FFF2-40B4-BE49-F238E27FC236}">
                <a16:creationId xmlns:a16="http://schemas.microsoft.com/office/drawing/2014/main" id="{D6216B4F-6D51-4E12-BF5C-8F7F9A65F992}"/>
              </a:ext>
            </a:extLst>
          </p:cNvPr>
          <p:cNvSpPr txBox="1">
            <a:spLocks noChangeArrowheads="1"/>
          </p:cNvSpPr>
          <p:nvPr/>
        </p:nvSpPr>
        <p:spPr bwMode="auto">
          <a:xfrm>
            <a:off x="2073133" y="1839157"/>
            <a:ext cx="3024189" cy="861774"/>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sz="1600" dirty="0">
                <a:solidFill>
                  <a:srgbClr val="E47588"/>
                </a:solidFill>
                <a:latin typeface="Gill Sans MT" panose="020B0502020104020203" pitchFamily="34" charset="0"/>
                <a:cs typeface="Arial" pitchFamily="34" charset="0"/>
              </a:rPr>
              <a:t>angular momentum quantum number (</a:t>
            </a:r>
            <a:r>
              <a:rPr lang="en-US" sz="1600" dirty="0">
                <a:solidFill>
                  <a:srgbClr val="E47588"/>
                </a:solidFill>
                <a:latin typeface="French Script MT" panose="03020402040607040605" pitchFamily="66" charset="0"/>
              </a:rPr>
              <a:t>l</a:t>
            </a:r>
            <a:r>
              <a:rPr lang="en-US" sz="1600" dirty="0">
                <a:solidFill>
                  <a:schemeClr val="tx1">
                    <a:lumMod val="75000"/>
                    <a:lumOff val="25000"/>
                  </a:schemeClr>
                </a:solidFill>
                <a:latin typeface="French Script MT" panose="03020402040607040605" pitchFamily="66" charset="0"/>
              </a:rPr>
              <a:t> </a:t>
            </a:r>
            <a:r>
              <a:rPr lang="en-US" altLang="en-US" sz="1600" dirty="0">
                <a:solidFill>
                  <a:srgbClr val="E47588"/>
                </a:solidFill>
                <a:latin typeface="Gill Sans MT" panose="020B0502020104020203" pitchFamily="34" charset="0"/>
                <a:cs typeface="Arial" pitchFamily="34" charset="0"/>
              </a:rPr>
              <a:t>= 0)</a:t>
            </a:r>
          </a:p>
          <a:p>
            <a:pPr eaLnBrk="0" hangingPunct="0">
              <a:buClr>
                <a:srgbClr val="000000"/>
              </a:buClr>
              <a:buSzPct val="100000"/>
              <a:buFont typeface="Arial" pitchFamily="34" charset="0"/>
              <a:buNone/>
            </a:pPr>
            <a:r>
              <a:rPr lang="en-US" sz="1600" i="1" dirty="0">
                <a:solidFill>
                  <a:srgbClr val="E47588"/>
                </a:solidFill>
                <a:latin typeface="Gill Sans MT" panose="020B0502020104020203" pitchFamily="34" charset="0"/>
              </a:rPr>
              <a:t>m</a:t>
            </a:r>
            <a:r>
              <a:rPr lang="en-US" sz="1600" b="1" baseline="-25000" dirty="0">
                <a:solidFill>
                  <a:srgbClr val="E47588"/>
                </a:solidFill>
                <a:latin typeface="French Script MT" panose="03020402040607040605" pitchFamily="66" charset="0"/>
              </a:rPr>
              <a:t>l</a:t>
            </a:r>
            <a:r>
              <a:rPr lang="en-US" altLang="en-US" sz="1600" i="1" dirty="0">
                <a:solidFill>
                  <a:srgbClr val="E47588"/>
                </a:solidFill>
                <a:latin typeface="Gill Sans MT" panose="020B0502020104020203" pitchFamily="34" charset="0"/>
                <a:cs typeface="Arial" pitchFamily="34" charset="0"/>
              </a:rPr>
              <a:t> </a:t>
            </a:r>
            <a:r>
              <a:rPr lang="en-US" altLang="en-US" sz="1600" dirty="0">
                <a:solidFill>
                  <a:srgbClr val="E47588"/>
                </a:solidFill>
                <a:latin typeface="Gill Sans MT" panose="020B0502020104020203" pitchFamily="34" charset="0"/>
                <a:cs typeface="Arial" pitchFamily="34" charset="0"/>
              </a:rPr>
              <a:t>= 0; only 1 orientation possible</a:t>
            </a:r>
          </a:p>
        </p:txBody>
      </p:sp>
      <p:cxnSp>
        <p:nvCxnSpPr>
          <p:cNvPr id="23" name="Connector: Curved 22">
            <a:extLst>
              <a:ext uri="{FF2B5EF4-FFF2-40B4-BE49-F238E27FC236}">
                <a16:creationId xmlns:a16="http://schemas.microsoft.com/office/drawing/2014/main" id="{741C68BF-B63C-4223-95B7-F7CB7358C516}"/>
              </a:ext>
            </a:extLst>
          </p:cNvPr>
          <p:cNvCxnSpPr>
            <a:cxnSpLocks/>
          </p:cNvCxnSpPr>
          <p:nvPr/>
        </p:nvCxnSpPr>
        <p:spPr>
          <a:xfrm rot="10800000" flipV="1">
            <a:off x="1950497" y="2028002"/>
            <a:ext cx="197394" cy="172683"/>
          </a:xfrm>
          <a:prstGeom prst="curvedConnector3">
            <a:avLst>
              <a:gd name="adj1" fmla="val 50000"/>
            </a:avLst>
          </a:prstGeom>
          <a:ln w="28575">
            <a:solidFill>
              <a:srgbClr val="E4758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E941BE43-6133-4A0E-A28A-4FAB465D34F7}"/>
              </a:ext>
            </a:extLst>
          </p:cNvPr>
          <p:cNvCxnSpPr>
            <a:cxnSpLocks/>
          </p:cNvCxnSpPr>
          <p:nvPr/>
        </p:nvCxnSpPr>
        <p:spPr>
          <a:xfrm>
            <a:off x="1562100" y="2085975"/>
            <a:ext cx="169069" cy="65598"/>
          </a:xfrm>
          <a:prstGeom prst="curvedConnector3">
            <a:avLst>
              <a:gd name="adj1" fmla="val 68311"/>
            </a:avLst>
          </a:prstGeom>
          <a:ln w="28575">
            <a:solidFill>
              <a:srgbClr val="E4758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74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P spid="15"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26</a:t>
            </a:fld>
            <a:endParaRPr lang="en-US" dirty="0">
              <a:solidFill>
                <a:schemeClr val="bg1"/>
              </a:solidFill>
            </a:endParaRPr>
          </a:p>
        </p:txBody>
      </p:sp>
      <p:sp>
        <p:nvSpPr>
          <p:cNvPr id="8" name="Rectangle 2">
            <a:extLst>
              <a:ext uri="{FF2B5EF4-FFF2-40B4-BE49-F238E27FC236}">
                <a16:creationId xmlns:a16="http://schemas.microsoft.com/office/drawing/2014/main" id="{A22B93A4-E07E-4E57-A820-94ECBC53EF0E}"/>
              </a:ext>
            </a:extLst>
          </p:cNvPr>
          <p:cNvSpPr txBox="1">
            <a:spLocks noChangeArrowheads="1"/>
          </p:cNvSpPr>
          <p:nvPr/>
        </p:nvSpPr>
        <p:spPr>
          <a:xfrm>
            <a:off x="0" y="247709"/>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Quantum Numbers</a:t>
            </a:r>
          </a:p>
        </p:txBody>
      </p:sp>
      <p:graphicFrame>
        <p:nvGraphicFramePr>
          <p:cNvPr id="7" name="Table 8">
            <a:extLst>
              <a:ext uri="{FF2B5EF4-FFF2-40B4-BE49-F238E27FC236}">
                <a16:creationId xmlns:a16="http://schemas.microsoft.com/office/drawing/2014/main" id="{A6CAC9A2-2E18-42E1-AD70-C74A3C9CFF2E}"/>
              </a:ext>
            </a:extLst>
          </p:cNvPr>
          <p:cNvGraphicFramePr>
            <a:graphicFrameLocks noGrp="1"/>
          </p:cNvGraphicFramePr>
          <p:nvPr>
            <p:extLst>
              <p:ext uri="{D42A27DB-BD31-4B8C-83A1-F6EECF244321}">
                <p14:modId xmlns:p14="http://schemas.microsoft.com/office/powerpoint/2010/main" val="313933926"/>
              </p:ext>
            </p:extLst>
          </p:nvPr>
        </p:nvGraphicFramePr>
        <p:xfrm>
          <a:off x="106851" y="825240"/>
          <a:ext cx="7071919" cy="3870960"/>
        </p:xfrm>
        <a:graphic>
          <a:graphicData uri="http://schemas.openxmlformats.org/drawingml/2006/table">
            <a:tbl>
              <a:tblPr firstRow="1" bandRow="1">
                <a:tableStyleId>{5C22544A-7EE6-4342-B048-85BDC9FD1C3A}</a:tableStyleId>
              </a:tblPr>
              <a:tblGrid>
                <a:gridCol w="1208015">
                  <a:extLst>
                    <a:ext uri="{9D8B030D-6E8A-4147-A177-3AD203B41FA5}">
                      <a16:colId xmlns:a16="http://schemas.microsoft.com/office/drawing/2014/main" val="3790676232"/>
                    </a:ext>
                  </a:extLst>
                </a:gridCol>
                <a:gridCol w="1482758">
                  <a:extLst>
                    <a:ext uri="{9D8B030D-6E8A-4147-A177-3AD203B41FA5}">
                      <a16:colId xmlns:a16="http://schemas.microsoft.com/office/drawing/2014/main" val="2003153806"/>
                    </a:ext>
                  </a:extLst>
                </a:gridCol>
                <a:gridCol w="1839282">
                  <a:extLst>
                    <a:ext uri="{9D8B030D-6E8A-4147-A177-3AD203B41FA5}">
                      <a16:colId xmlns:a16="http://schemas.microsoft.com/office/drawing/2014/main" val="3064984355"/>
                    </a:ext>
                  </a:extLst>
                </a:gridCol>
                <a:gridCol w="2541864">
                  <a:extLst>
                    <a:ext uri="{9D8B030D-6E8A-4147-A177-3AD203B41FA5}">
                      <a16:colId xmlns:a16="http://schemas.microsoft.com/office/drawing/2014/main" val="1751277961"/>
                    </a:ext>
                  </a:extLst>
                </a:gridCol>
              </a:tblGrid>
              <a:tr h="274320">
                <a:tc gridSpan="4">
                  <a:txBody>
                    <a:bodyPr/>
                    <a:lstStyle/>
                    <a:p>
                      <a:pPr algn="ctr"/>
                      <a:r>
                        <a:rPr lang="en-US" sz="1500" b="1" dirty="0">
                          <a:solidFill>
                            <a:schemeClr val="tx1">
                              <a:lumMod val="75000"/>
                              <a:lumOff val="25000"/>
                            </a:schemeClr>
                          </a:solidFill>
                          <a:latin typeface="Gill Sans MT" panose="020B0502020104020203" pitchFamily="34" charset="0"/>
                        </a:rPr>
                        <a:t>Allowed Values of the Quantum Numbers </a:t>
                      </a:r>
                      <a:r>
                        <a:rPr lang="en-US" sz="1500" b="1" i="1" dirty="0">
                          <a:solidFill>
                            <a:schemeClr val="tx1">
                              <a:lumMod val="75000"/>
                              <a:lumOff val="25000"/>
                            </a:schemeClr>
                          </a:solidFill>
                          <a:latin typeface="Gill Sans MT" panose="020B0502020104020203" pitchFamily="34" charset="0"/>
                        </a:rPr>
                        <a:t>n</a:t>
                      </a:r>
                      <a:r>
                        <a:rPr lang="en-US" sz="1500" b="1" i="0" dirty="0">
                          <a:solidFill>
                            <a:schemeClr val="tx1">
                              <a:lumMod val="75000"/>
                              <a:lumOff val="25000"/>
                            </a:schemeClr>
                          </a:solidFill>
                          <a:latin typeface="Gill Sans MT" panose="020B0502020104020203" pitchFamily="34" charset="0"/>
                        </a:rPr>
                        <a:t>, </a:t>
                      </a:r>
                      <a:r>
                        <a:rPr lang="en-US" sz="1600" b="1" dirty="0">
                          <a:solidFill>
                            <a:schemeClr val="tx1">
                              <a:lumMod val="75000"/>
                              <a:lumOff val="25000"/>
                            </a:schemeClr>
                          </a:solidFill>
                          <a:latin typeface="French Script MT" panose="03020402040607040605" pitchFamily="66" charset="0"/>
                        </a:rPr>
                        <a:t>l</a:t>
                      </a:r>
                      <a:r>
                        <a:rPr lang="en-US" sz="1500" b="1" i="0" dirty="0">
                          <a:solidFill>
                            <a:schemeClr val="tx1">
                              <a:lumMod val="75000"/>
                              <a:lumOff val="25000"/>
                            </a:schemeClr>
                          </a:solidFill>
                          <a:latin typeface="Gill Sans MT" panose="020B0502020104020203" pitchFamily="34" charset="0"/>
                        </a:rPr>
                        <a:t>, and </a:t>
                      </a:r>
                      <a:r>
                        <a:rPr lang="en-US" sz="1500" b="1" i="1" dirty="0">
                          <a:solidFill>
                            <a:schemeClr val="tx1">
                              <a:lumMod val="75000"/>
                              <a:lumOff val="25000"/>
                            </a:schemeClr>
                          </a:solidFill>
                          <a:latin typeface="Gill Sans MT" panose="020B0502020104020203" pitchFamily="34" charset="0"/>
                        </a:rPr>
                        <a:t>m</a:t>
                      </a:r>
                      <a:r>
                        <a:rPr lang="en-US" sz="1600" b="1" baseline="-25000" dirty="0">
                          <a:solidFill>
                            <a:schemeClr val="tx1">
                              <a:lumMod val="75000"/>
                              <a:lumOff val="25000"/>
                            </a:schemeClr>
                          </a:solidFill>
                          <a:latin typeface="French Script MT" panose="03020402040607040605" pitchFamily="66" charset="0"/>
                        </a:rPr>
                        <a:t>l</a:t>
                      </a:r>
                      <a:endParaRPr lang="en-US" sz="1500" b="1" i="0" baseline="-25000"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412314402"/>
                  </a:ext>
                </a:extLst>
              </a:tr>
              <a:tr h="274320">
                <a:tc>
                  <a:txBody>
                    <a:bodyPr/>
                    <a:lstStyle/>
                    <a:p>
                      <a:pPr algn="ctr"/>
                      <a:r>
                        <a:rPr lang="en-US" sz="1500" b="1" dirty="0">
                          <a:solidFill>
                            <a:schemeClr val="tx1">
                              <a:lumMod val="75000"/>
                              <a:lumOff val="25000"/>
                            </a:schemeClr>
                          </a:solidFill>
                          <a:latin typeface="Gill Sans MT" panose="020B0502020104020203"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lumMod val="75000"/>
                              <a:lumOff val="25000"/>
                            </a:schemeClr>
                          </a:solidFill>
                          <a:latin typeface="French Script MT" panose="03020402040607040605" pitchFamily="66" charset="0"/>
                        </a:rPr>
                        <a:t>l</a:t>
                      </a:r>
                      <a:r>
                        <a:rPr lang="en-US" sz="1500" b="1" dirty="0">
                          <a:solidFill>
                            <a:schemeClr val="tx1">
                              <a:lumMod val="75000"/>
                              <a:lumOff val="25000"/>
                            </a:schemeClr>
                          </a:solidFill>
                          <a:latin typeface="Gill Sans MT" panose="020B0502020104020203" pitchFamily="34" charset="0"/>
                        </a:rPr>
                        <a:t> can 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a:solidFill>
                            <a:schemeClr val="tx1">
                              <a:lumMod val="75000"/>
                              <a:lumOff val="25000"/>
                            </a:schemeClr>
                          </a:solidFill>
                          <a:latin typeface="Gill Sans MT" panose="020B0502020104020203" pitchFamily="34" charset="0"/>
                        </a:rPr>
                        <a:t>When </a:t>
                      </a:r>
                      <a:r>
                        <a:rPr lang="en-US" sz="1600" b="1" dirty="0">
                          <a:solidFill>
                            <a:schemeClr val="tx1">
                              <a:lumMod val="75000"/>
                              <a:lumOff val="25000"/>
                            </a:schemeClr>
                          </a:solidFill>
                          <a:latin typeface="French Script MT" panose="03020402040607040605" pitchFamily="66" charset="0"/>
                        </a:rPr>
                        <a:t>l</a:t>
                      </a:r>
                      <a:r>
                        <a:rPr lang="en-US" sz="1500" b="1" dirty="0">
                          <a:solidFill>
                            <a:schemeClr val="tx1">
                              <a:lumMod val="75000"/>
                              <a:lumOff val="25000"/>
                            </a:schemeClr>
                          </a:solidFill>
                          <a:latin typeface="Gill Sans MT" panose="020B0502020104020203" pitchFamily="34" charset="0"/>
                        </a:rPr>
                        <a:t> 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a:solidFill>
                            <a:schemeClr val="tx1">
                              <a:lumMod val="75000"/>
                              <a:lumOff val="25000"/>
                            </a:schemeClr>
                          </a:solidFill>
                          <a:latin typeface="Gill Sans MT" panose="020B0502020104020203" pitchFamily="34" charset="0"/>
                        </a:rPr>
                        <a:t>m</a:t>
                      </a:r>
                      <a:r>
                        <a:rPr lang="en-US" sz="1600" b="1" baseline="-25000" dirty="0">
                          <a:solidFill>
                            <a:schemeClr val="tx1">
                              <a:lumMod val="75000"/>
                              <a:lumOff val="25000"/>
                            </a:schemeClr>
                          </a:solidFill>
                          <a:latin typeface="French Script MT" panose="03020402040607040605" pitchFamily="66" charset="0"/>
                        </a:rPr>
                        <a:t>l</a:t>
                      </a:r>
                      <a:r>
                        <a:rPr lang="en-US" sz="1500" b="1" baseline="0" dirty="0">
                          <a:solidFill>
                            <a:schemeClr val="tx1">
                              <a:lumMod val="75000"/>
                              <a:lumOff val="25000"/>
                            </a:schemeClr>
                          </a:solidFill>
                          <a:latin typeface="Gill Sans MT" panose="020B0502020104020203" pitchFamily="34" charset="0"/>
                        </a:rPr>
                        <a:t> can be</a:t>
                      </a:r>
                      <a:endParaRPr lang="en-US" sz="1500" b="1"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8458415"/>
                  </a:ext>
                </a:extLst>
              </a:tr>
              <a:tr h="274320">
                <a:tc>
                  <a:txBody>
                    <a:bodyPr/>
                    <a:lstStyle/>
                    <a:p>
                      <a:pPr algn="ctr"/>
                      <a:r>
                        <a:rPr lang="en-US" sz="1500" dirty="0">
                          <a:solidFill>
                            <a:schemeClr val="tx1">
                              <a:lumMod val="75000"/>
                              <a:lumOff val="25000"/>
                            </a:schemeClr>
                          </a:solidFill>
                          <a:latin typeface="Gill Sans MT" panose="020B0502020104020203"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lumMod val="75000"/>
                              <a:lumOff val="25000"/>
                            </a:schemeClr>
                          </a:solidFill>
                          <a:latin typeface="Gill Sans MT" panose="020B0502020104020203" pitchFamily="34" charset="0"/>
                        </a:rPr>
                        <a:t>Only 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lumMod val="75000"/>
                              <a:lumOff val="25000"/>
                            </a:schemeClr>
                          </a:solidFill>
                          <a:latin typeface="Gill Sans MT" panose="020B0502020104020203"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lumMod val="75000"/>
                              <a:lumOff val="25000"/>
                            </a:schemeClr>
                          </a:solidFill>
                          <a:latin typeface="Gill Sans MT" panose="020B0502020104020203" pitchFamily="34" charset="0"/>
                        </a:rPr>
                        <a:t>Only 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273566"/>
                  </a:ext>
                </a:extLst>
              </a:tr>
              <a:tr h="274320">
                <a:tc rowSpan="2">
                  <a:txBody>
                    <a:bodyPr/>
                    <a:lstStyle/>
                    <a:p>
                      <a:pPr algn="ctr"/>
                      <a:r>
                        <a:rPr lang="en-US" sz="1500" dirty="0">
                          <a:solidFill>
                            <a:schemeClr val="tx1">
                              <a:lumMod val="75000"/>
                              <a:lumOff val="25000"/>
                            </a:schemeClr>
                          </a:solidFill>
                          <a:latin typeface="Gill Sans MT" panose="020B0502020104020203"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500" dirty="0">
                          <a:solidFill>
                            <a:schemeClr val="tx1">
                              <a:lumMod val="75000"/>
                              <a:lumOff val="25000"/>
                            </a:schemeClr>
                          </a:solidFill>
                          <a:latin typeface="Gill Sans MT" panose="020B0502020104020203" pitchFamily="34" charset="0"/>
                        </a:rPr>
                        <a:t>0 or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lumMod val="75000"/>
                              <a:lumOff val="25000"/>
                            </a:schemeClr>
                          </a:solidFill>
                          <a:latin typeface="Gill Sans MT" panose="020B0502020104020203"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lumMod val="75000"/>
                              <a:lumOff val="25000"/>
                            </a:schemeClr>
                          </a:solidFill>
                          <a:latin typeface="Gill Sans MT" panose="020B0502020104020203" pitchFamily="34" charset="0"/>
                        </a:rPr>
                        <a:t>Only 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6396260"/>
                  </a:ext>
                </a:extLst>
              </a:tr>
              <a:tr h="274320">
                <a:tc vMerge="1">
                  <a:txBody>
                    <a:bodyPr/>
                    <a:lstStyle/>
                    <a:p>
                      <a:endParaRPr lang="en-US" dirty="0">
                        <a:solidFill>
                          <a:schemeClr val="tx1">
                            <a:lumMod val="75000"/>
                            <a:lumOff val="25000"/>
                          </a:schemeClr>
                        </a:solidFill>
                        <a:latin typeface="Gill Sans MT" panose="020B0502020104020203" pitchFamily="34" charset="0"/>
                      </a:endParaRPr>
                    </a:p>
                  </a:txBody>
                  <a:tcPr/>
                </a:tc>
                <a:tc vMerge="1">
                  <a:txBody>
                    <a:bodyPr/>
                    <a:lstStyle/>
                    <a:p>
                      <a:pPr algn="ctr"/>
                      <a:endParaRPr lang="en-US" dirty="0">
                        <a:solidFill>
                          <a:schemeClr val="tx1">
                            <a:lumMod val="75000"/>
                            <a:lumOff val="25000"/>
                          </a:schemeClr>
                        </a:solidFill>
                        <a:latin typeface="Gill Sans MT" panose="020B0502020104020203" pitchFamily="34" charset="0"/>
                      </a:endParaRPr>
                    </a:p>
                  </a:txBody>
                  <a:tcPr anchor="ctr"/>
                </a:tc>
                <a:tc>
                  <a:txBody>
                    <a:bodyPr/>
                    <a:lstStyle/>
                    <a:p>
                      <a:pPr algn="ctr"/>
                      <a:r>
                        <a:rPr lang="en-US" sz="1500" dirty="0">
                          <a:solidFill>
                            <a:schemeClr val="tx1">
                              <a:lumMod val="75000"/>
                              <a:lumOff val="25000"/>
                            </a:schemeClr>
                          </a:solidFill>
                          <a:latin typeface="Gill Sans MT" panose="020B0502020104020203"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lumMod val="75000"/>
                              <a:lumOff val="25000"/>
                            </a:schemeClr>
                          </a:solidFill>
                          <a:latin typeface="Gill Sans MT" panose="020B0502020104020203" pitchFamily="34" charset="0"/>
                        </a:rPr>
                        <a:t>–1, 0, or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9243250"/>
                  </a:ext>
                </a:extLst>
              </a:tr>
              <a:tr h="274320">
                <a:tc rowSpan="3">
                  <a:txBody>
                    <a:bodyPr/>
                    <a:lstStyle/>
                    <a:p>
                      <a:pPr algn="ctr"/>
                      <a:r>
                        <a:rPr lang="en-US" sz="1500" dirty="0">
                          <a:solidFill>
                            <a:schemeClr val="tx1">
                              <a:lumMod val="75000"/>
                              <a:lumOff val="25000"/>
                            </a:schemeClr>
                          </a:solidFill>
                          <a:latin typeface="Gill Sans MT" panose="020B0502020104020203"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r>
                        <a:rPr lang="en-US" sz="1500" dirty="0">
                          <a:solidFill>
                            <a:schemeClr val="tx1">
                              <a:lumMod val="75000"/>
                              <a:lumOff val="25000"/>
                            </a:schemeClr>
                          </a:solidFill>
                          <a:latin typeface="Gill Sans MT" panose="020B0502020104020203" pitchFamily="34" charset="0"/>
                        </a:rPr>
                        <a:t>0, 1, or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lumMod val="75000"/>
                              <a:lumOff val="25000"/>
                            </a:schemeClr>
                          </a:solidFill>
                          <a:latin typeface="Gill Sans MT" panose="020B0502020104020203"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lumMod val="75000"/>
                              <a:lumOff val="25000"/>
                            </a:schemeClr>
                          </a:solidFill>
                          <a:latin typeface="Gill Sans MT" panose="020B0502020104020203" pitchFamily="34" charset="0"/>
                        </a:rPr>
                        <a:t>Only 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9304595"/>
                  </a:ext>
                </a:extLst>
              </a:tr>
              <a:tr h="274320">
                <a:tc vMerge="1">
                  <a:txBody>
                    <a:bodyPr/>
                    <a:lstStyle/>
                    <a:p>
                      <a:pPr algn="ctr"/>
                      <a:endParaRPr lang="en-US" dirty="0">
                        <a:solidFill>
                          <a:schemeClr val="tx1">
                            <a:lumMod val="75000"/>
                            <a:lumOff val="25000"/>
                          </a:schemeClr>
                        </a:solidFill>
                        <a:latin typeface="Gill Sans MT" panose="020B0502020104020203" pitchFamily="34" charset="0"/>
                      </a:endParaRPr>
                    </a:p>
                  </a:txBody>
                  <a:tcPr anchor="ctr"/>
                </a:tc>
                <a:tc vMerge="1">
                  <a:txBody>
                    <a:bodyPr/>
                    <a:lstStyle/>
                    <a:p>
                      <a:pPr algn="ctr"/>
                      <a:endParaRPr lang="en-US" dirty="0">
                        <a:solidFill>
                          <a:schemeClr val="tx1">
                            <a:lumMod val="75000"/>
                            <a:lumOff val="25000"/>
                          </a:schemeClr>
                        </a:solidFill>
                        <a:latin typeface="Gill Sans MT" panose="020B0502020104020203" pitchFamily="34" charset="0"/>
                      </a:endParaRPr>
                    </a:p>
                  </a:txBody>
                  <a:tcPr anchor="ctr"/>
                </a:tc>
                <a:tc>
                  <a:txBody>
                    <a:bodyPr/>
                    <a:lstStyle/>
                    <a:p>
                      <a:pPr algn="ctr"/>
                      <a:r>
                        <a:rPr lang="en-US" sz="1500" dirty="0">
                          <a:solidFill>
                            <a:schemeClr val="tx1">
                              <a:lumMod val="75000"/>
                              <a:lumOff val="25000"/>
                            </a:schemeClr>
                          </a:solidFill>
                          <a:latin typeface="Gill Sans MT" panose="020B0502020104020203"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lumMod val="75000"/>
                              <a:lumOff val="25000"/>
                            </a:schemeClr>
                          </a:solidFill>
                          <a:latin typeface="Gill Sans MT" panose="020B0502020104020203" pitchFamily="34" charset="0"/>
                        </a:rPr>
                        <a:t>–1, 0, or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9599910"/>
                  </a:ext>
                </a:extLst>
              </a:tr>
              <a:tr h="274320">
                <a:tc vMerge="1">
                  <a:txBody>
                    <a:bodyPr/>
                    <a:lstStyle/>
                    <a:p>
                      <a:pPr algn="ctr"/>
                      <a:endParaRPr lang="en-US" dirty="0">
                        <a:solidFill>
                          <a:schemeClr val="tx1">
                            <a:lumMod val="75000"/>
                            <a:lumOff val="25000"/>
                          </a:schemeClr>
                        </a:solidFill>
                        <a:latin typeface="Gill Sans MT" panose="020B0502020104020203" pitchFamily="34" charset="0"/>
                      </a:endParaRPr>
                    </a:p>
                  </a:txBody>
                  <a:tcPr anchor="ctr"/>
                </a:tc>
                <a:tc vMerge="1">
                  <a:txBody>
                    <a:bodyPr/>
                    <a:lstStyle/>
                    <a:p>
                      <a:pPr algn="ctr"/>
                      <a:endParaRPr lang="en-US" dirty="0">
                        <a:solidFill>
                          <a:schemeClr val="tx1">
                            <a:lumMod val="75000"/>
                            <a:lumOff val="25000"/>
                          </a:schemeClr>
                        </a:solidFill>
                        <a:latin typeface="Gill Sans MT" panose="020B0502020104020203" pitchFamily="34" charset="0"/>
                      </a:endParaRPr>
                    </a:p>
                  </a:txBody>
                  <a:tcPr anchor="ctr"/>
                </a:tc>
                <a:tc>
                  <a:txBody>
                    <a:bodyPr/>
                    <a:lstStyle/>
                    <a:p>
                      <a:pPr algn="ctr"/>
                      <a:r>
                        <a:rPr lang="en-US" sz="1500" dirty="0">
                          <a:solidFill>
                            <a:schemeClr val="tx1">
                              <a:lumMod val="75000"/>
                              <a:lumOff val="25000"/>
                            </a:schemeClr>
                          </a:solidFill>
                          <a:latin typeface="Gill Sans MT" panose="020B0502020104020203"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lumMod val="75000"/>
                              <a:lumOff val="25000"/>
                            </a:schemeClr>
                          </a:solidFill>
                          <a:latin typeface="Gill Sans MT" panose="020B0502020104020203" pitchFamily="34" charset="0"/>
                        </a:rPr>
                        <a:t>–2, –1, 0, +1,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8622488"/>
                  </a:ext>
                </a:extLst>
              </a:tr>
              <a:tr h="274320">
                <a:tc rowSpan="4">
                  <a:txBody>
                    <a:bodyPr/>
                    <a:lstStyle/>
                    <a:p>
                      <a:pPr algn="ctr"/>
                      <a:r>
                        <a:rPr lang="en-US" sz="1500" dirty="0">
                          <a:solidFill>
                            <a:schemeClr val="tx1">
                              <a:lumMod val="75000"/>
                              <a:lumOff val="25000"/>
                            </a:schemeClr>
                          </a:solidFill>
                          <a:latin typeface="Gill Sans MT" panose="020B0502020104020203"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1">
                              <a:lumMod val="75000"/>
                              <a:lumOff val="25000"/>
                            </a:schemeClr>
                          </a:solidFill>
                          <a:latin typeface="Gill Sans MT" panose="020B0502020104020203" pitchFamily="34" charset="0"/>
                        </a:rPr>
                        <a:t>0, 1, 2,  or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lumMod val="75000"/>
                              <a:lumOff val="25000"/>
                            </a:schemeClr>
                          </a:solidFill>
                          <a:latin typeface="Gill Sans MT" panose="020B0502020104020203"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1">
                              <a:lumMod val="75000"/>
                              <a:lumOff val="25000"/>
                            </a:schemeClr>
                          </a:solidFill>
                          <a:latin typeface="Gill Sans MT" panose="020B0502020104020203" pitchFamily="34" charset="0"/>
                        </a:rPr>
                        <a:t>Only 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3969409"/>
                  </a:ext>
                </a:extLst>
              </a:tr>
              <a:tr h="274320">
                <a:tc vMerge="1">
                  <a:txBody>
                    <a:bodyPr/>
                    <a:lstStyle/>
                    <a:p>
                      <a:pPr algn="ctr"/>
                      <a:endParaRPr lang="en-US" dirty="0">
                        <a:solidFill>
                          <a:schemeClr val="tx1">
                            <a:lumMod val="75000"/>
                            <a:lumOff val="25000"/>
                          </a:schemeClr>
                        </a:solidFill>
                        <a:latin typeface="Gill Sans MT" panose="020B0502020104020203" pitchFamily="34" charset="0"/>
                      </a:endParaRPr>
                    </a:p>
                  </a:txBody>
                  <a:tcPr anchor="ctr"/>
                </a:tc>
                <a:tc vMerge="1">
                  <a:txBody>
                    <a:bodyPr/>
                    <a:lstStyle/>
                    <a:p>
                      <a:pPr algn="ctr"/>
                      <a:endParaRPr lang="en-US" dirty="0">
                        <a:solidFill>
                          <a:schemeClr val="tx1">
                            <a:lumMod val="75000"/>
                            <a:lumOff val="25000"/>
                          </a:schemeClr>
                        </a:solidFill>
                        <a:latin typeface="Gill Sans MT" panose="020B0502020104020203" pitchFamily="34" charset="0"/>
                      </a:endParaRPr>
                    </a:p>
                  </a:txBody>
                  <a:tcPr anchor="ctr"/>
                </a:tc>
                <a:tc>
                  <a:txBody>
                    <a:bodyPr/>
                    <a:lstStyle/>
                    <a:p>
                      <a:pPr algn="ctr"/>
                      <a:r>
                        <a:rPr lang="en-US" sz="1500" dirty="0">
                          <a:solidFill>
                            <a:schemeClr val="tx1">
                              <a:lumMod val="75000"/>
                              <a:lumOff val="25000"/>
                            </a:schemeClr>
                          </a:solidFill>
                          <a:latin typeface="Gill Sans MT" panose="020B0502020104020203"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1">
                              <a:lumMod val="75000"/>
                              <a:lumOff val="25000"/>
                            </a:schemeClr>
                          </a:solidFill>
                          <a:latin typeface="Gill Sans MT" panose="020B0502020104020203" pitchFamily="34" charset="0"/>
                        </a:rPr>
                        <a:t>–1, 0, or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1506655"/>
                  </a:ext>
                </a:extLst>
              </a:tr>
              <a:tr h="274320">
                <a:tc vMerge="1">
                  <a:txBody>
                    <a:bodyPr/>
                    <a:lstStyle/>
                    <a:p>
                      <a:pPr algn="ctr"/>
                      <a:endParaRPr lang="en-US" dirty="0">
                        <a:solidFill>
                          <a:schemeClr val="tx1">
                            <a:lumMod val="75000"/>
                            <a:lumOff val="25000"/>
                          </a:schemeClr>
                        </a:solidFill>
                        <a:latin typeface="Gill Sans MT" panose="020B0502020104020203" pitchFamily="34" charset="0"/>
                      </a:endParaRPr>
                    </a:p>
                  </a:txBody>
                  <a:tcPr anchor="ctr"/>
                </a:tc>
                <a:tc vMerge="1">
                  <a:txBody>
                    <a:bodyPr/>
                    <a:lstStyle/>
                    <a:p>
                      <a:pPr algn="ctr"/>
                      <a:endParaRPr lang="en-US" dirty="0">
                        <a:solidFill>
                          <a:schemeClr val="tx1">
                            <a:lumMod val="75000"/>
                            <a:lumOff val="25000"/>
                          </a:schemeClr>
                        </a:solidFill>
                        <a:latin typeface="Gill Sans MT" panose="020B0502020104020203" pitchFamily="34" charset="0"/>
                      </a:endParaRPr>
                    </a:p>
                  </a:txBody>
                  <a:tcPr anchor="ctr"/>
                </a:tc>
                <a:tc>
                  <a:txBody>
                    <a:bodyPr/>
                    <a:lstStyle/>
                    <a:p>
                      <a:pPr algn="ctr"/>
                      <a:r>
                        <a:rPr lang="en-US" sz="1500" dirty="0">
                          <a:solidFill>
                            <a:schemeClr val="tx1">
                              <a:lumMod val="75000"/>
                              <a:lumOff val="25000"/>
                            </a:schemeClr>
                          </a:solidFill>
                          <a:latin typeface="Gill Sans MT" panose="020B0502020104020203"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1">
                              <a:lumMod val="75000"/>
                              <a:lumOff val="25000"/>
                            </a:schemeClr>
                          </a:solidFill>
                          <a:latin typeface="Gill Sans MT" panose="020B0502020104020203" pitchFamily="34" charset="0"/>
                        </a:rPr>
                        <a:t>–2, –1, 0, +1,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0996197"/>
                  </a:ext>
                </a:extLst>
              </a:tr>
              <a:tr h="274320">
                <a:tc vMerge="1">
                  <a:txBody>
                    <a:bodyPr/>
                    <a:lstStyle/>
                    <a:p>
                      <a:pPr algn="ctr"/>
                      <a:endParaRPr lang="en-US" dirty="0">
                        <a:solidFill>
                          <a:schemeClr val="tx1">
                            <a:lumMod val="75000"/>
                            <a:lumOff val="25000"/>
                          </a:schemeClr>
                        </a:solidFill>
                        <a:latin typeface="Gill Sans MT" panose="020B0502020104020203" pitchFamily="34" charset="0"/>
                      </a:endParaRPr>
                    </a:p>
                  </a:txBody>
                  <a:tcPr anchor="ctr"/>
                </a:tc>
                <a:tc vMerge="1">
                  <a:txBody>
                    <a:bodyPr/>
                    <a:lstStyle/>
                    <a:p>
                      <a:pPr algn="ctr"/>
                      <a:endParaRPr lang="en-US" dirty="0">
                        <a:solidFill>
                          <a:schemeClr val="tx1">
                            <a:lumMod val="75000"/>
                            <a:lumOff val="25000"/>
                          </a:schemeClr>
                        </a:solidFill>
                        <a:latin typeface="Gill Sans MT" panose="020B0502020104020203" pitchFamily="34" charset="0"/>
                      </a:endParaRPr>
                    </a:p>
                  </a:txBody>
                  <a:tcPr anchor="ctr"/>
                </a:tc>
                <a:tc>
                  <a:txBody>
                    <a:bodyPr/>
                    <a:lstStyle/>
                    <a:p>
                      <a:pPr algn="ctr"/>
                      <a:r>
                        <a:rPr lang="en-US" sz="1500" dirty="0">
                          <a:solidFill>
                            <a:schemeClr val="tx1">
                              <a:lumMod val="75000"/>
                              <a:lumOff val="25000"/>
                            </a:schemeClr>
                          </a:solidFill>
                          <a:latin typeface="Gill Sans MT" panose="020B0502020104020203"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1">
                              <a:lumMod val="75000"/>
                              <a:lumOff val="25000"/>
                            </a:schemeClr>
                          </a:solidFill>
                          <a:latin typeface="Gill Sans MT" panose="020B0502020104020203" pitchFamily="34" charset="0"/>
                        </a:rPr>
                        <a:t>–3, –2, –1, 0, +1, +2,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2176850"/>
                  </a:ext>
                </a:extLst>
              </a:tr>
            </a:tbl>
          </a:graphicData>
        </a:graphic>
      </p:graphicFrame>
      <p:sp>
        <p:nvSpPr>
          <p:cNvPr id="13" name="TextBox 4">
            <a:extLst>
              <a:ext uri="{FF2B5EF4-FFF2-40B4-BE49-F238E27FC236}">
                <a16:creationId xmlns:a16="http://schemas.microsoft.com/office/drawing/2014/main" id="{32509C3C-453B-4B8C-9A8F-5484D1AEB010}"/>
              </a:ext>
            </a:extLst>
          </p:cNvPr>
          <p:cNvSpPr txBox="1">
            <a:spLocks noChangeArrowheads="1"/>
          </p:cNvSpPr>
          <p:nvPr/>
        </p:nvSpPr>
        <p:spPr bwMode="auto">
          <a:xfrm>
            <a:off x="7399793" y="1975890"/>
            <a:ext cx="1453188" cy="1569660"/>
          </a:xfrm>
          <a:prstGeom prst="rect">
            <a:avLst/>
          </a:prstGeom>
          <a:noFill/>
          <a:ln w="9525">
            <a:noFill/>
            <a:miter lim="800000"/>
            <a:headEnd/>
            <a:tailEnd/>
          </a:ln>
        </p:spPr>
        <p:txBody>
          <a:bodyPr wrap="square">
            <a:spAutoFit/>
          </a:bodyPr>
          <a:lstStyle/>
          <a:p>
            <a:pPr algn="ctr" eaLnBrk="0" hangingPunct="0">
              <a:buClr>
                <a:srgbClr val="000000"/>
              </a:buClr>
              <a:buSzPct val="100000"/>
              <a:buFont typeface="Arial" pitchFamily="34" charset="0"/>
              <a:buNone/>
            </a:pPr>
            <a:r>
              <a:rPr lang="en-US" altLang="en-US" sz="1600" dirty="0">
                <a:solidFill>
                  <a:srgbClr val="67AEB6"/>
                </a:solidFill>
                <a:latin typeface="Gill Sans MT" panose="020B0502020104020203" pitchFamily="34" charset="0"/>
                <a:cs typeface="Times New Roman" pitchFamily="18" charset="0"/>
              </a:rPr>
              <a:t>Quantum numbers designate shells, </a:t>
            </a:r>
            <a:r>
              <a:rPr lang="en-US" altLang="en-US" sz="1600" dirty="0" err="1">
                <a:solidFill>
                  <a:srgbClr val="67AEB6"/>
                </a:solidFill>
                <a:latin typeface="Gill Sans MT" panose="020B0502020104020203" pitchFamily="34" charset="0"/>
                <a:cs typeface="Times New Roman" pitchFamily="18" charset="0"/>
              </a:rPr>
              <a:t>subshells</a:t>
            </a:r>
            <a:r>
              <a:rPr lang="en-US" altLang="en-US" sz="1600" dirty="0">
                <a:solidFill>
                  <a:srgbClr val="67AEB6"/>
                </a:solidFill>
                <a:latin typeface="Gill Sans MT" panose="020B0502020104020203" pitchFamily="34" charset="0"/>
                <a:cs typeface="Times New Roman" pitchFamily="18" charset="0"/>
              </a:rPr>
              <a:t>, and </a:t>
            </a:r>
            <a:r>
              <a:rPr lang="en-US" altLang="en-US" sz="1600" dirty="0" err="1">
                <a:solidFill>
                  <a:srgbClr val="67AEB6"/>
                </a:solidFill>
                <a:latin typeface="Gill Sans MT" panose="020B0502020104020203" pitchFamily="34" charset="0"/>
                <a:cs typeface="Times New Roman" pitchFamily="18" charset="0"/>
              </a:rPr>
              <a:t>orbitals</a:t>
            </a:r>
            <a:r>
              <a:rPr lang="en-US" altLang="en-US" sz="1600" dirty="0">
                <a:solidFill>
                  <a:srgbClr val="67AEB6"/>
                </a:solidFill>
                <a:latin typeface="Gill Sans MT" panose="020B0502020104020203" pitchFamily="34" charset="0"/>
                <a:cs typeface="Times New Roman" pitchFamily="18" charset="0"/>
              </a:rPr>
              <a:t>.</a:t>
            </a:r>
          </a:p>
        </p:txBody>
      </p:sp>
      <p:pic>
        <p:nvPicPr>
          <p:cNvPr id="105" name="Picture 104" descr="A close up of a keyboard&#10;&#10;Description automatically generated">
            <a:extLst>
              <a:ext uri="{FF2B5EF4-FFF2-40B4-BE49-F238E27FC236}">
                <a16:creationId xmlns:a16="http://schemas.microsoft.com/office/drawing/2014/main" id="{C1D53987-FDB2-4061-88C5-CB39D98B7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 y="4933408"/>
            <a:ext cx="6920331" cy="1833152"/>
          </a:xfrm>
          <a:prstGeom prst="rect">
            <a:avLst/>
          </a:prstGeom>
        </p:spPr>
      </p:pic>
    </p:spTree>
    <p:extLst>
      <p:ext uri="{BB962C8B-B14F-4D97-AF65-F5344CB8AC3E}">
        <p14:creationId xmlns:p14="http://schemas.microsoft.com/office/powerpoint/2010/main" val="3208167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27</a:t>
            </a:fld>
            <a:endParaRPr lang="en-US" dirty="0">
              <a:solidFill>
                <a:schemeClr val="bg1"/>
              </a:solidFill>
            </a:endParaRPr>
          </a:p>
        </p:txBody>
      </p:sp>
      <p:sp>
        <p:nvSpPr>
          <p:cNvPr id="8" name="Rectangle 2">
            <a:extLst>
              <a:ext uri="{FF2B5EF4-FFF2-40B4-BE49-F238E27FC236}">
                <a16:creationId xmlns:a16="http://schemas.microsoft.com/office/drawing/2014/main" id="{45CF809D-5CD1-4AAA-8D16-E80301F26CAF}"/>
              </a:ext>
            </a:extLst>
          </p:cNvPr>
          <p:cNvSpPr txBox="1">
            <a:spLocks noChangeArrowheads="1"/>
          </p:cNvSpPr>
          <p:nvPr/>
        </p:nvSpPr>
        <p:spPr>
          <a:xfrm>
            <a:off x="0" y="538405"/>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Atomic Orbitals</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9CC95E8D-DE9F-49C1-BA9B-6C85F6CBFC3B}"/>
              </a:ext>
            </a:extLst>
          </p:cNvPr>
          <p:cNvSpPr txBox="1">
            <a:spLocks noChangeArrowheads="1"/>
          </p:cNvSpPr>
          <p:nvPr/>
        </p:nvSpPr>
        <p:spPr bwMode="auto">
          <a:xfrm>
            <a:off x="0" y="1295400"/>
            <a:ext cx="6527800" cy="923330"/>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 </a:t>
            </a:r>
            <a:r>
              <a:rPr lang="en-US" altLang="en-US" b="1" dirty="0">
                <a:solidFill>
                  <a:srgbClr val="E47588"/>
                </a:solidFill>
                <a:latin typeface="Gill Sans MT" panose="020B0502020104020203" pitchFamily="34" charset="0"/>
                <a:cs typeface="Times New Roman" pitchFamily="18" charset="0"/>
              </a:rPr>
              <a:t>electron</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spin</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quantum</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number</a:t>
            </a:r>
            <a:r>
              <a:rPr lang="en-US" altLang="en-US"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chemeClr val="tx1">
                    <a:lumMod val="75000"/>
                    <a:lumOff val="25000"/>
                  </a:schemeClr>
                </a:solidFill>
                <a:latin typeface="Gill Sans MT" panose="020B0502020104020203" pitchFamily="34" charset="0"/>
                <a:cs typeface="Times New Roman" pitchFamily="18" charset="0"/>
              </a:rPr>
              <a:t>(</a:t>
            </a:r>
            <a:r>
              <a:rPr lang="en-US" altLang="en-US" b="1" dirty="0">
                <a:solidFill>
                  <a:srgbClr val="E47588"/>
                </a:solidFill>
                <a:latin typeface="Gill Sans MT" panose="020B0502020104020203" pitchFamily="34" charset="0"/>
                <a:cs typeface="Times New Roman" pitchFamily="18" charset="0"/>
              </a:rPr>
              <a:t>m</a:t>
            </a:r>
            <a:r>
              <a:rPr lang="en-US" altLang="en-US" b="1" baseline="-25000" dirty="0">
                <a:solidFill>
                  <a:srgbClr val="E47588"/>
                </a:solidFill>
                <a:latin typeface="Gill Sans MT" panose="020B0502020104020203" pitchFamily="34" charset="0"/>
                <a:cs typeface="Times New Roman" pitchFamily="18" charset="0"/>
              </a:rPr>
              <a:t>s</a:t>
            </a:r>
            <a:r>
              <a:rPr lang="en-US" altLang="en-US" b="1" baseline="-25000"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dirty="0">
                <a:solidFill>
                  <a:schemeClr val="tx1">
                    <a:lumMod val="75000"/>
                    <a:lumOff val="25000"/>
                  </a:schemeClr>
                </a:solidFill>
                <a:latin typeface="Gill Sans MT" panose="020B0502020104020203" pitchFamily="34" charset="0"/>
                <a:cs typeface="Times New Roman" pitchFamily="18" charset="0"/>
              </a:rPr>
              <a:t>is used to specify an electron’s spin. There are two possible directions of spin. Allowed values of </a:t>
            </a:r>
            <a:r>
              <a:rPr lang="en-US" altLang="en-US" dirty="0" err="1">
                <a:solidFill>
                  <a:schemeClr val="tx1">
                    <a:lumMod val="75000"/>
                    <a:lumOff val="25000"/>
                  </a:schemeClr>
                </a:solidFill>
                <a:latin typeface="Gill Sans MT" panose="020B0502020104020203" pitchFamily="34" charset="0"/>
                <a:cs typeface="Times New Roman" pitchFamily="18" charset="0"/>
              </a:rPr>
              <a:t>m</a:t>
            </a:r>
            <a:r>
              <a:rPr lang="en-US" altLang="en-US" baseline="-25000" dirty="0" err="1">
                <a:solidFill>
                  <a:schemeClr val="tx1">
                    <a:lumMod val="75000"/>
                    <a:lumOff val="25000"/>
                  </a:schemeClr>
                </a:solidFill>
                <a:latin typeface="Gill Sans MT" panose="020B0502020104020203" pitchFamily="34" charset="0"/>
                <a:cs typeface="Times New Roman" pitchFamily="18" charset="0"/>
              </a:rPr>
              <a:t>s</a:t>
            </a:r>
            <a:r>
              <a:rPr lang="en-US" altLang="en-US" dirty="0">
                <a:solidFill>
                  <a:schemeClr val="tx1">
                    <a:lumMod val="75000"/>
                    <a:lumOff val="25000"/>
                  </a:schemeClr>
                </a:solidFill>
                <a:latin typeface="Gill Sans MT" panose="020B0502020104020203" pitchFamily="34" charset="0"/>
                <a:cs typeface="Times New Roman" pitchFamily="18" charset="0"/>
              </a:rPr>
              <a:t> are +½ and –½.</a:t>
            </a:r>
          </a:p>
        </p:txBody>
      </p:sp>
      <p:pic>
        <p:nvPicPr>
          <p:cNvPr id="10" name="Picture 3" descr="bur25542_0616">
            <a:extLst>
              <a:ext uri="{FF2B5EF4-FFF2-40B4-BE49-F238E27FC236}">
                <a16:creationId xmlns:a16="http://schemas.microsoft.com/office/drawing/2014/main" id="{E54D405C-D668-428F-BC9A-54F430891471}"/>
              </a:ext>
            </a:extLst>
          </p:cNvPr>
          <p:cNvPicPr>
            <a:picLocks noChangeAspect="1" noChangeArrowheads="1"/>
          </p:cNvPicPr>
          <p:nvPr/>
        </p:nvPicPr>
        <p:blipFill>
          <a:blip r:embed="rId2" cstate="print"/>
          <a:srcRect l="5104" t="5348" r="2539" b="2775"/>
          <a:stretch>
            <a:fillRect/>
          </a:stretch>
        </p:blipFill>
        <p:spPr bwMode="auto">
          <a:xfrm>
            <a:off x="6691424" y="538405"/>
            <a:ext cx="1766776" cy="2020001"/>
          </a:xfrm>
          <a:prstGeom prst="rect">
            <a:avLst/>
          </a:prstGeom>
          <a:ln>
            <a:noFill/>
          </a:ln>
          <a:effectLst>
            <a:outerShdw blurRad="292100" dist="139700" dir="2700000" algn="tl" rotWithShape="0">
              <a:srgbClr val="333333">
                <a:alpha val="65000"/>
              </a:srgbClr>
            </a:outerShdw>
          </a:effectLst>
        </p:spPr>
      </p:pic>
      <p:sp>
        <p:nvSpPr>
          <p:cNvPr id="11" name="TextBox 4">
            <a:extLst>
              <a:ext uri="{FF2B5EF4-FFF2-40B4-BE49-F238E27FC236}">
                <a16:creationId xmlns:a16="http://schemas.microsoft.com/office/drawing/2014/main" id="{F50723D5-EB01-408C-86FA-F4B816E67F40}"/>
              </a:ext>
            </a:extLst>
          </p:cNvPr>
          <p:cNvSpPr txBox="1">
            <a:spLocks noChangeArrowheads="1"/>
          </p:cNvSpPr>
          <p:nvPr/>
        </p:nvSpPr>
        <p:spPr bwMode="auto">
          <a:xfrm>
            <a:off x="21746" y="2709280"/>
            <a:ext cx="8458200" cy="1477328"/>
          </a:xfrm>
          <a:prstGeom prst="rect">
            <a:avLst/>
          </a:prstGeom>
          <a:noFill/>
          <a:ln w="9525">
            <a:noFill/>
            <a:miter lim="800000"/>
            <a:headEnd/>
            <a:tailEnd/>
          </a:ln>
        </p:spPr>
        <p:txBody>
          <a:bodyPr>
            <a:spAutoFit/>
          </a:bodyPr>
          <a:lstStyle/>
          <a:p>
            <a:pPr eaLnBrk="0" hangingPunct="0">
              <a:buClr>
                <a:srgbClr val="000000"/>
              </a:buClr>
              <a:buSzPct val="100000"/>
              <a:buFont typeface="Arial" pitchFamily="34" charset="0"/>
              <a:buNone/>
            </a:pPr>
            <a:r>
              <a:rPr lang="en-US" altLang="en-US" b="1" dirty="0">
                <a:solidFill>
                  <a:schemeClr val="tx1">
                    <a:lumMod val="75000"/>
                    <a:lumOff val="25000"/>
                  </a:schemeClr>
                </a:solidFill>
                <a:latin typeface="Gill Sans MT" panose="020B0502020104020203" pitchFamily="34" charset="0"/>
                <a:cs typeface="Times New Roman" pitchFamily="18" charset="0"/>
              </a:rPr>
              <a:t>To summarize quantum numbers:</a:t>
            </a: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	principal (</a:t>
            </a:r>
            <a:r>
              <a:rPr lang="en-US" altLang="en-US" i="1" dirty="0">
                <a:solidFill>
                  <a:schemeClr val="tx1">
                    <a:lumMod val="75000"/>
                    <a:lumOff val="25000"/>
                  </a:schemeClr>
                </a:solidFill>
                <a:latin typeface="Gill Sans MT" panose="020B0502020104020203" pitchFamily="34" charset="0"/>
                <a:cs typeface="Times New Roman" pitchFamily="18" charset="0"/>
              </a:rPr>
              <a:t>n</a:t>
            </a:r>
            <a:r>
              <a:rPr lang="en-US" altLang="en-US" dirty="0">
                <a:solidFill>
                  <a:schemeClr val="tx1">
                    <a:lumMod val="75000"/>
                    <a:lumOff val="25000"/>
                  </a:schemeClr>
                </a:solidFill>
                <a:latin typeface="Gill Sans MT" panose="020B0502020104020203" pitchFamily="34" charset="0"/>
                <a:cs typeface="Times New Roman" pitchFamily="18" charset="0"/>
              </a:rPr>
              <a:t>) – size</a:t>
            </a: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	angular (</a:t>
            </a:r>
            <a:r>
              <a:rPr lang="en-US" dirty="0">
                <a:solidFill>
                  <a:schemeClr val="tx1">
                    <a:lumMod val="75000"/>
                    <a:lumOff val="25000"/>
                  </a:schemeClr>
                </a:solidFill>
                <a:latin typeface="French Script MT" panose="03020402040607040605" pitchFamily="66" charset="0"/>
              </a:rPr>
              <a:t>l </a:t>
            </a:r>
            <a:r>
              <a:rPr lang="en-US" altLang="en-US" dirty="0">
                <a:solidFill>
                  <a:schemeClr val="tx1">
                    <a:lumMod val="75000"/>
                    <a:lumOff val="25000"/>
                  </a:schemeClr>
                </a:solidFill>
                <a:latin typeface="Gill Sans MT" panose="020B0502020104020203" pitchFamily="34" charset="0"/>
                <a:cs typeface="Times New Roman" pitchFamily="18" charset="0"/>
              </a:rPr>
              <a:t>) – shape</a:t>
            </a: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	magnetic (</a:t>
            </a:r>
            <a:r>
              <a:rPr lang="en-US" i="1" dirty="0">
                <a:solidFill>
                  <a:schemeClr val="tx1">
                    <a:lumMod val="75000"/>
                    <a:lumOff val="25000"/>
                  </a:schemeClr>
                </a:solidFill>
                <a:latin typeface="Gill Sans MT" panose="020B0502020104020203" pitchFamily="34" charset="0"/>
              </a:rPr>
              <a:t>m</a:t>
            </a:r>
            <a:r>
              <a:rPr lang="en-US" b="1" baseline="-25000" dirty="0">
                <a:solidFill>
                  <a:schemeClr val="tx1">
                    <a:lumMod val="75000"/>
                    <a:lumOff val="25000"/>
                  </a:schemeClr>
                </a:solidFill>
                <a:latin typeface="French Script MT" panose="03020402040607040605" pitchFamily="66" charset="0"/>
              </a:rPr>
              <a:t>l</a:t>
            </a:r>
            <a:r>
              <a:rPr lang="en-US" altLang="en-US" dirty="0">
                <a:solidFill>
                  <a:schemeClr val="tx1">
                    <a:lumMod val="75000"/>
                    <a:lumOff val="25000"/>
                  </a:schemeClr>
                </a:solidFill>
                <a:latin typeface="Gill Sans MT" panose="020B0502020104020203" pitchFamily="34" charset="0"/>
                <a:cs typeface="Times New Roman" pitchFamily="18" charset="0"/>
              </a:rPr>
              <a:t>) – orientation</a:t>
            </a: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	electron spin (</a:t>
            </a:r>
            <a:r>
              <a:rPr lang="en-US" altLang="en-US" i="1" dirty="0">
                <a:solidFill>
                  <a:schemeClr val="tx1">
                    <a:lumMod val="75000"/>
                    <a:lumOff val="25000"/>
                  </a:schemeClr>
                </a:solidFill>
                <a:latin typeface="Gill Sans MT" panose="020B0502020104020203" pitchFamily="34" charset="0"/>
                <a:cs typeface="Times New Roman" pitchFamily="18" charset="0"/>
              </a:rPr>
              <a:t>m</a:t>
            </a:r>
            <a:r>
              <a:rPr lang="en-US" altLang="en-US" i="1" baseline="-25000" dirty="0">
                <a:solidFill>
                  <a:schemeClr val="tx1">
                    <a:lumMod val="75000"/>
                    <a:lumOff val="25000"/>
                  </a:schemeClr>
                </a:solidFill>
                <a:latin typeface="Gill Sans MT" panose="020B0502020104020203" pitchFamily="34" charset="0"/>
                <a:cs typeface="Times New Roman" pitchFamily="18" charset="0"/>
              </a:rPr>
              <a:t>s</a:t>
            </a:r>
            <a:r>
              <a:rPr lang="en-US" altLang="en-US" dirty="0">
                <a:solidFill>
                  <a:schemeClr val="tx1">
                    <a:lumMod val="75000"/>
                    <a:lumOff val="25000"/>
                  </a:schemeClr>
                </a:solidFill>
                <a:latin typeface="Gill Sans MT" panose="020B0502020104020203" pitchFamily="34" charset="0"/>
                <a:cs typeface="Times New Roman" pitchFamily="18" charset="0"/>
              </a:rPr>
              <a:t>) direction of spin</a:t>
            </a:r>
          </a:p>
        </p:txBody>
      </p:sp>
      <p:pic>
        <p:nvPicPr>
          <p:cNvPr id="13" name="Picture 3" descr="bur25542_0619">
            <a:extLst>
              <a:ext uri="{FF2B5EF4-FFF2-40B4-BE49-F238E27FC236}">
                <a16:creationId xmlns:a16="http://schemas.microsoft.com/office/drawing/2014/main" id="{8FAEAFD5-7287-4DDF-B4E0-9C4411325F56}"/>
              </a:ext>
            </a:extLst>
          </p:cNvPr>
          <p:cNvPicPr>
            <a:picLocks noChangeAspect="1" noChangeArrowheads="1"/>
          </p:cNvPicPr>
          <p:nvPr/>
        </p:nvPicPr>
        <p:blipFill>
          <a:blip r:embed="rId3" cstate="print"/>
          <a:srcRect l="47826" t="10310" r="27826" b="13254"/>
          <a:stretch>
            <a:fillRect/>
          </a:stretch>
        </p:blipFill>
        <p:spPr bwMode="auto">
          <a:xfrm>
            <a:off x="4069109" y="4187692"/>
            <a:ext cx="1828174" cy="2415802"/>
          </a:xfrm>
          <a:prstGeom prst="rect">
            <a:avLst/>
          </a:prstGeom>
          <a:ln>
            <a:noFill/>
          </a:ln>
          <a:effectLst>
            <a:outerShdw blurRad="292100" dist="139700" dir="2700000" algn="tl" rotWithShape="0">
              <a:srgbClr val="333333">
                <a:alpha val="65000"/>
              </a:srgbClr>
            </a:outerShdw>
          </a:effectLst>
        </p:spPr>
      </p:pic>
      <p:sp>
        <p:nvSpPr>
          <p:cNvPr id="14" name="TextBox 4">
            <a:extLst>
              <a:ext uri="{FF2B5EF4-FFF2-40B4-BE49-F238E27FC236}">
                <a16:creationId xmlns:a16="http://schemas.microsoft.com/office/drawing/2014/main" id="{B9E2DF8A-6ADF-4EE6-B8A9-FF8EFB30D5AF}"/>
              </a:ext>
            </a:extLst>
          </p:cNvPr>
          <p:cNvSpPr txBox="1">
            <a:spLocks noChangeArrowheads="1"/>
          </p:cNvSpPr>
          <p:nvPr/>
        </p:nvSpPr>
        <p:spPr bwMode="auto">
          <a:xfrm>
            <a:off x="1234116" y="5298247"/>
            <a:ext cx="1524000" cy="477054"/>
          </a:xfrm>
          <a:prstGeom prst="rect">
            <a:avLst/>
          </a:prstGeom>
          <a:noFill/>
          <a:ln w="9525">
            <a:noFill/>
            <a:miter lim="800000"/>
            <a:headEnd/>
            <a:tailEnd/>
          </a:ln>
        </p:spPr>
        <p:txBody>
          <a:bodyPr>
            <a:spAutoFit/>
          </a:bodyPr>
          <a:lstStyle/>
          <a:p>
            <a:pPr eaLnBrk="0" hangingPunct="0">
              <a:buClr>
                <a:srgbClr val="000000"/>
              </a:buClr>
              <a:buSzPct val="100000"/>
              <a:buFont typeface="Arial" pitchFamily="34" charset="0"/>
              <a:buNone/>
            </a:pPr>
            <a:r>
              <a:rPr lang="en-US" altLang="en-US" sz="2500" b="1" dirty="0">
                <a:solidFill>
                  <a:schemeClr val="tx1">
                    <a:lumMod val="75000"/>
                    <a:lumOff val="25000"/>
                  </a:schemeClr>
                </a:solidFill>
                <a:latin typeface="Gill Sans MT" panose="020B0502020104020203" pitchFamily="34" charset="0"/>
                <a:cs typeface="Arial" pitchFamily="34" charset="0"/>
              </a:rPr>
              <a:t>2</a:t>
            </a:r>
            <a:r>
              <a:rPr lang="en-US" altLang="en-US" sz="2500" b="1" i="1" dirty="0">
                <a:solidFill>
                  <a:schemeClr val="tx1">
                    <a:lumMod val="75000"/>
                    <a:lumOff val="25000"/>
                  </a:schemeClr>
                </a:solidFill>
                <a:latin typeface="Gill Sans MT" panose="020B0502020104020203" pitchFamily="34" charset="0"/>
                <a:cs typeface="Arial" pitchFamily="34" charset="0"/>
              </a:rPr>
              <a:t>p</a:t>
            </a:r>
            <a:r>
              <a:rPr lang="en-US" altLang="en-US" sz="2500" b="1" i="1" baseline="-25000" dirty="0">
                <a:solidFill>
                  <a:schemeClr val="tx1">
                    <a:lumMod val="75000"/>
                    <a:lumOff val="25000"/>
                  </a:schemeClr>
                </a:solidFill>
                <a:latin typeface="Gill Sans MT" panose="020B0502020104020203" pitchFamily="34" charset="0"/>
                <a:cs typeface="Arial" pitchFamily="34" charset="0"/>
              </a:rPr>
              <a:t>x</a:t>
            </a:r>
            <a:endParaRPr lang="en-US" altLang="en-US" sz="2500" b="1" baseline="-25000" dirty="0">
              <a:solidFill>
                <a:schemeClr val="tx1">
                  <a:lumMod val="75000"/>
                  <a:lumOff val="25000"/>
                </a:schemeClr>
              </a:solidFill>
              <a:latin typeface="Gill Sans MT" panose="020B0502020104020203" pitchFamily="34" charset="0"/>
              <a:cs typeface="Arial" pitchFamily="34" charset="0"/>
            </a:endParaRPr>
          </a:p>
        </p:txBody>
      </p:sp>
      <p:sp>
        <p:nvSpPr>
          <p:cNvPr id="7" name="Rectangle 6">
            <a:extLst>
              <a:ext uri="{FF2B5EF4-FFF2-40B4-BE49-F238E27FC236}">
                <a16:creationId xmlns:a16="http://schemas.microsoft.com/office/drawing/2014/main" id="{D4BB25BD-7D84-4D3C-A030-4210B9BCA454}"/>
              </a:ext>
            </a:extLst>
          </p:cNvPr>
          <p:cNvSpPr/>
          <p:nvPr/>
        </p:nvSpPr>
        <p:spPr>
          <a:xfrm>
            <a:off x="21746" y="4933497"/>
            <a:ext cx="1556836" cy="369332"/>
          </a:xfrm>
          <a:prstGeom prst="rect">
            <a:avLst/>
          </a:prstGeom>
        </p:spPr>
        <p:txBody>
          <a:bodyPr wrap="none">
            <a:spAutoFit/>
          </a:bodyPr>
          <a:lstStyle/>
          <a:p>
            <a:r>
              <a:rPr lang="en-US" altLang="en-US" dirty="0">
                <a:solidFill>
                  <a:srgbClr val="E47588"/>
                </a:solidFill>
                <a:latin typeface="Gill Sans MT" panose="020B0502020104020203" pitchFamily="34" charset="0"/>
                <a:cs typeface="Times New Roman" pitchFamily="18" charset="0"/>
              </a:rPr>
              <a:t>Principal (n=2)</a:t>
            </a:r>
            <a:endParaRPr lang="en-US" dirty="0">
              <a:solidFill>
                <a:srgbClr val="E47588"/>
              </a:solidFill>
            </a:endParaRPr>
          </a:p>
        </p:txBody>
      </p:sp>
      <p:sp>
        <p:nvSpPr>
          <p:cNvPr id="15" name="Rectangle 14">
            <a:extLst>
              <a:ext uri="{FF2B5EF4-FFF2-40B4-BE49-F238E27FC236}">
                <a16:creationId xmlns:a16="http://schemas.microsoft.com/office/drawing/2014/main" id="{CB41D2E0-C131-456F-8187-E6A94CAD2F1C}"/>
              </a:ext>
            </a:extLst>
          </p:cNvPr>
          <p:cNvSpPr/>
          <p:nvPr/>
        </p:nvSpPr>
        <p:spPr>
          <a:xfrm>
            <a:off x="2023532" y="4655068"/>
            <a:ext cx="2023434" cy="646331"/>
          </a:xfrm>
          <a:prstGeom prst="rect">
            <a:avLst/>
          </a:prstGeom>
        </p:spPr>
        <p:txBody>
          <a:bodyPr wrap="square">
            <a:spAutoFit/>
          </a:bodyPr>
          <a:lstStyle/>
          <a:p>
            <a:r>
              <a:rPr lang="en-US" altLang="en-US" dirty="0">
                <a:solidFill>
                  <a:srgbClr val="E47588"/>
                </a:solidFill>
                <a:latin typeface="Gill Sans MT" panose="020B0502020104020203" pitchFamily="34" charset="0"/>
                <a:cs typeface="Times New Roman" pitchFamily="18" charset="0"/>
              </a:rPr>
              <a:t>Angular Momentum (</a:t>
            </a:r>
            <a:r>
              <a:rPr lang="en-US" dirty="0">
                <a:solidFill>
                  <a:srgbClr val="E47588"/>
                </a:solidFill>
                <a:latin typeface="French Script MT" panose="03020402040607040605" pitchFamily="66" charset="0"/>
              </a:rPr>
              <a:t>l </a:t>
            </a:r>
            <a:r>
              <a:rPr lang="en-US" altLang="en-US" dirty="0">
                <a:solidFill>
                  <a:srgbClr val="E47588"/>
                </a:solidFill>
                <a:latin typeface="Gill Sans MT" panose="020B0502020104020203" pitchFamily="34" charset="0"/>
                <a:cs typeface="Times New Roman" pitchFamily="18" charset="0"/>
              </a:rPr>
              <a:t>=1)</a:t>
            </a:r>
            <a:endParaRPr lang="en-US" dirty="0">
              <a:solidFill>
                <a:srgbClr val="E47588"/>
              </a:solidFill>
            </a:endParaRPr>
          </a:p>
        </p:txBody>
      </p:sp>
      <p:sp>
        <p:nvSpPr>
          <p:cNvPr id="16" name="Rectangle 15">
            <a:extLst>
              <a:ext uri="{FF2B5EF4-FFF2-40B4-BE49-F238E27FC236}">
                <a16:creationId xmlns:a16="http://schemas.microsoft.com/office/drawing/2014/main" id="{F35D80E6-66CC-4EBC-8FC7-B86ACBCAB38B}"/>
              </a:ext>
            </a:extLst>
          </p:cNvPr>
          <p:cNvSpPr/>
          <p:nvPr/>
        </p:nvSpPr>
        <p:spPr>
          <a:xfrm>
            <a:off x="1617469" y="5963472"/>
            <a:ext cx="2468572" cy="646331"/>
          </a:xfrm>
          <a:prstGeom prst="rect">
            <a:avLst/>
          </a:prstGeom>
        </p:spPr>
        <p:txBody>
          <a:bodyPr wrap="square">
            <a:spAutoFit/>
          </a:bodyPr>
          <a:lstStyle/>
          <a:p>
            <a:r>
              <a:rPr lang="en-US" altLang="en-US" dirty="0">
                <a:solidFill>
                  <a:srgbClr val="E47588"/>
                </a:solidFill>
                <a:latin typeface="Gill Sans MT" panose="020B0502020104020203" pitchFamily="34" charset="0"/>
                <a:cs typeface="Times New Roman" pitchFamily="18" charset="0"/>
              </a:rPr>
              <a:t>Related to the Magnetic Quantum (</a:t>
            </a:r>
            <a:r>
              <a:rPr lang="en-US" i="1" dirty="0">
                <a:solidFill>
                  <a:srgbClr val="E47588"/>
                </a:solidFill>
                <a:latin typeface="Gill Sans MT" panose="020B0502020104020203" pitchFamily="34" charset="0"/>
              </a:rPr>
              <a:t>m</a:t>
            </a:r>
            <a:r>
              <a:rPr lang="en-US" b="1" baseline="-25000" dirty="0">
                <a:solidFill>
                  <a:srgbClr val="E47588"/>
                </a:solidFill>
                <a:latin typeface="French Script MT" panose="03020402040607040605" pitchFamily="66" charset="0"/>
              </a:rPr>
              <a:t>l </a:t>
            </a:r>
            <a:r>
              <a:rPr lang="en-US" altLang="en-US" dirty="0">
                <a:solidFill>
                  <a:srgbClr val="E47588"/>
                </a:solidFill>
                <a:latin typeface="Gill Sans MT" panose="020B0502020104020203" pitchFamily="34" charset="0"/>
                <a:cs typeface="Times New Roman" pitchFamily="18" charset="0"/>
              </a:rPr>
              <a:t>=1)</a:t>
            </a:r>
            <a:endParaRPr lang="en-US" dirty="0">
              <a:solidFill>
                <a:srgbClr val="E47588"/>
              </a:solidFill>
            </a:endParaRPr>
          </a:p>
        </p:txBody>
      </p:sp>
      <p:cxnSp>
        <p:nvCxnSpPr>
          <p:cNvPr id="18" name="Straight Arrow Connector 17">
            <a:extLst>
              <a:ext uri="{FF2B5EF4-FFF2-40B4-BE49-F238E27FC236}">
                <a16:creationId xmlns:a16="http://schemas.microsoft.com/office/drawing/2014/main" id="{FD389B9C-DFCD-4CE6-A670-7CD49F064D99}"/>
              </a:ext>
            </a:extLst>
          </p:cNvPr>
          <p:cNvCxnSpPr>
            <a:cxnSpLocks/>
          </p:cNvCxnSpPr>
          <p:nvPr/>
        </p:nvCxnSpPr>
        <p:spPr>
          <a:xfrm>
            <a:off x="904875" y="5241131"/>
            <a:ext cx="431006" cy="315893"/>
          </a:xfrm>
          <a:prstGeom prst="straightConnector1">
            <a:avLst/>
          </a:prstGeom>
          <a:ln w="38100">
            <a:solidFill>
              <a:srgbClr val="E47588"/>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AC07ED6-E6F7-4B72-8ED6-90A5295D025E}"/>
              </a:ext>
            </a:extLst>
          </p:cNvPr>
          <p:cNvCxnSpPr>
            <a:cxnSpLocks/>
          </p:cNvCxnSpPr>
          <p:nvPr/>
        </p:nvCxnSpPr>
        <p:spPr>
          <a:xfrm flipH="1">
            <a:off x="1662063" y="4931071"/>
            <a:ext cx="438828" cy="550567"/>
          </a:xfrm>
          <a:prstGeom prst="straightConnector1">
            <a:avLst/>
          </a:prstGeom>
          <a:ln w="38100">
            <a:solidFill>
              <a:srgbClr val="E47588"/>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1BD8B00-7399-478E-95E5-30B891ED6149}"/>
              </a:ext>
            </a:extLst>
          </p:cNvPr>
          <p:cNvCxnSpPr>
            <a:cxnSpLocks/>
          </p:cNvCxnSpPr>
          <p:nvPr/>
        </p:nvCxnSpPr>
        <p:spPr>
          <a:xfrm flipV="1">
            <a:off x="1752600" y="5750755"/>
            <a:ext cx="1" cy="292858"/>
          </a:xfrm>
          <a:prstGeom prst="straightConnector1">
            <a:avLst/>
          </a:prstGeom>
          <a:ln w="38100">
            <a:solidFill>
              <a:srgbClr val="E4758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85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7"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28</a:t>
            </a:fld>
            <a:endParaRPr lang="en-US" dirty="0">
              <a:solidFill>
                <a:schemeClr val="bg1"/>
              </a:solidFill>
            </a:endParaRPr>
          </a:p>
        </p:txBody>
      </p:sp>
      <p:sp>
        <p:nvSpPr>
          <p:cNvPr id="8" name="TextBox 4">
            <a:extLst>
              <a:ext uri="{FF2B5EF4-FFF2-40B4-BE49-F238E27FC236}">
                <a16:creationId xmlns:a16="http://schemas.microsoft.com/office/drawing/2014/main" id="{C4969047-CF9F-4787-8393-E69861206801}"/>
              </a:ext>
            </a:extLst>
          </p:cNvPr>
          <p:cNvSpPr txBox="1">
            <a:spLocks noChangeArrowheads="1"/>
          </p:cNvSpPr>
          <p:nvPr/>
        </p:nvSpPr>
        <p:spPr bwMode="auto">
          <a:xfrm>
            <a:off x="1" y="2102938"/>
            <a:ext cx="9143999" cy="353687"/>
          </a:xfrm>
          <a:prstGeom prst="rect">
            <a:avLst/>
          </a:prstGeom>
          <a:noFill/>
          <a:ln w="9525">
            <a:noFill/>
            <a:miter lim="800000"/>
            <a:headEnd/>
            <a:tailEnd/>
          </a:ln>
        </p:spPr>
        <p:txBody>
          <a:bodyPr wrap="square">
            <a:spAutoFit/>
          </a:bodyPr>
          <a:lstStyle/>
          <a:p>
            <a:pPr eaLnBrk="0" hangingPunct="0">
              <a:lnSpc>
                <a:spcPct val="115000"/>
              </a:lnSpc>
              <a:spcAft>
                <a:spcPts val="1000"/>
              </a:spcAft>
              <a:buClr>
                <a:srgbClr val="000000"/>
              </a:buClr>
              <a:buFont typeface="Arial" pitchFamily="34" charset="0"/>
              <a:buNone/>
            </a:pPr>
            <a:r>
              <a:rPr lang="en-US" altLang="en-US" sz="1600" dirty="0">
                <a:solidFill>
                  <a:schemeClr val="tx1">
                    <a:lumMod val="75000"/>
                    <a:lumOff val="25000"/>
                  </a:schemeClr>
                </a:solidFill>
                <a:latin typeface="Gill Sans MT" panose="020B0502020104020203" pitchFamily="34" charset="0"/>
                <a:ea typeface="MS PGothic" pitchFamily="34" charset="-128"/>
                <a:cs typeface="Arial" pitchFamily="34" charset="0"/>
              </a:rPr>
              <a:t>List the values of </a:t>
            </a:r>
            <a:r>
              <a:rPr lang="en-US" altLang="en-US" sz="1600" i="1" dirty="0">
                <a:solidFill>
                  <a:schemeClr val="tx1">
                    <a:lumMod val="75000"/>
                    <a:lumOff val="25000"/>
                  </a:schemeClr>
                </a:solidFill>
                <a:latin typeface="Gill Sans MT" panose="020B0502020104020203" pitchFamily="34" charset="0"/>
                <a:ea typeface="MS PGothic" pitchFamily="34" charset="-128"/>
                <a:cs typeface="Arial" pitchFamily="34" charset="0"/>
              </a:rPr>
              <a:t>n</a:t>
            </a:r>
            <a:r>
              <a:rPr lang="en-US" altLang="en-US" sz="1600" dirty="0">
                <a:solidFill>
                  <a:schemeClr val="tx1">
                    <a:lumMod val="75000"/>
                    <a:lumOff val="25000"/>
                  </a:schemeClr>
                </a:solidFill>
                <a:latin typeface="Gill Sans MT" panose="020B0502020104020203" pitchFamily="34" charset="0"/>
                <a:ea typeface="MS PGothic" pitchFamily="34" charset="-128"/>
                <a:cs typeface="Arial" pitchFamily="34" charset="0"/>
              </a:rPr>
              <a:t>, l, and m</a:t>
            </a:r>
            <a:r>
              <a:rPr lang="en-US" altLang="en-US" sz="1600" baseline="-25000" dirty="0">
                <a:solidFill>
                  <a:schemeClr val="tx1">
                    <a:lumMod val="75000"/>
                    <a:lumOff val="25000"/>
                  </a:schemeClr>
                </a:solidFill>
                <a:latin typeface="Gill Sans MT" panose="020B0502020104020203" pitchFamily="34" charset="0"/>
                <a:ea typeface="MS PGothic" pitchFamily="34" charset="-128"/>
                <a:cs typeface="Arial" pitchFamily="34" charset="0"/>
              </a:rPr>
              <a:t>l</a:t>
            </a:r>
            <a:r>
              <a:rPr lang="en-US" altLang="en-US" sz="1600" dirty="0">
                <a:solidFill>
                  <a:schemeClr val="tx1">
                    <a:lumMod val="75000"/>
                    <a:lumOff val="25000"/>
                  </a:schemeClr>
                </a:solidFill>
                <a:latin typeface="Gill Sans MT" panose="020B0502020104020203" pitchFamily="34" charset="0"/>
                <a:ea typeface="MS PGothic" pitchFamily="34" charset="-128"/>
                <a:cs typeface="Arial" pitchFamily="34" charset="0"/>
              </a:rPr>
              <a:t> for each of the orbitals in a 2p subshell.</a:t>
            </a:r>
          </a:p>
        </p:txBody>
      </p:sp>
      <p:sp>
        <p:nvSpPr>
          <p:cNvPr id="9" name="TextBox 4">
            <a:extLst>
              <a:ext uri="{FF2B5EF4-FFF2-40B4-BE49-F238E27FC236}">
                <a16:creationId xmlns:a16="http://schemas.microsoft.com/office/drawing/2014/main" id="{9D0F6D39-D9C6-4FB0-AA7A-A61F21DC2417}"/>
              </a:ext>
            </a:extLst>
          </p:cNvPr>
          <p:cNvSpPr txBox="1">
            <a:spLocks noChangeArrowheads="1"/>
          </p:cNvSpPr>
          <p:nvPr/>
        </p:nvSpPr>
        <p:spPr bwMode="auto">
          <a:xfrm>
            <a:off x="0" y="1112132"/>
            <a:ext cx="9144000" cy="636841"/>
          </a:xfrm>
          <a:prstGeom prst="rect">
            <a:avLst/>
          </a:prstGeom>
          <a:noFill/>
          <a:ln w="9525">
            <a:noFill/>
            <a:miter lim="800000"/>
            <a:headEnd/>
            <a:tailEnd/>
          </a:ln>
        </p:spPr>
        <p:txBody>
          <a:bodyPr wrap="square">
            <a:spAutoFit/>
          </a:bodyPr>
          <a:lstStyle/>
          <a:p>
            <a:pPr eaLnBrk="0" hangingPunct="0">
              <a:lnSpc>
                <a:spcPct val="115000"/>
              </a:lnSpc>
              <a:spcAft>
                <a:spcPts val="1000"/>
              </a:spcAft>
              <a:buClr>
                <a:srgbClr val="000000"/>
              </a:buClr>
              <a:buSzPct val="100000"/>
              <a:buFont typeface="Arial" pitchFamily="34" charset="0"/>
              <a:buNone/>
            </a:pPr>
            <a:r>
              <a:rPr lang="en-US" altLang="en-US" sz="1600" dirty="0">
                <a:solidFill>
                  <a:schemeClr val="tx1">
                    <a:lumMod val="75000"/>
                    <a:lumOff val="25000"/>
                  </a:schemeClr>
                </a:solidFill>
                <a:latin typeface="Gill Sans MT" panose="020B0502020104020203" pitchFamily="34" charset="0"/>
                <a:ea typeface="MS PGothic" pitchFamily="34" charset="-128"/>
                <a:cs typeface="Times New Roman" pitchFamily="18" charset="0"/>
              </a:rPr>
              <a:t>What are the possible values for the magnetic quantum number (m</a:t>
            </a:r>
            <a:r>
              <a:rPr lang="en-US" altLang="en-US" sz="1600" baseline="-25000" dirty="0">
                <a:solidFill>
                  <a:schemeClr val="tx1">
                    <a:lumMod val="75000"/>
                    <a:lumOff val="25000"/>
                  </a:schemeClr>
                </a:solidFill>
                <a:latin typeface="Gill Sans MT" panose="020B0502020104020203" pitchFamily="34" charset="0"/>
                <a:ea typeface="MS PGothic" pitchFamily="34" charset="-128"/>
                <a:cs typeface="Times New Roman" pitchFamily="18" charset="0"/>
              </a:rPr>
              <a:t>l</a:t>
            </a:r>
            <a:r>
              <a:rPr lang="en-US" altLang="en-US" sz="1600" dirty="0">
                <a:solidFill>
                  <a:schemeClr val="tx1">
                    <a:lumMod val="75000"/>
                    <a:lumOff val="25000"/>
                  </a:schemeClr>
                </a:solidFill>
                <a:latin typeface="Gill Sans MT" panose="020B0502020104020203" pitchFamily="34" charset="0"/>
                <a:ea typeface="MS PGothic" pitchFamily="34" charset="-128"/>
                <a:cs typeface="Times New Roman" pitchFamily="18" charset="0"/>
              </a:rPr>
              <a:t>) when the principal quantum number (</a:t>
            </a:r>
            <a:r>
              <a:rPr lang="en-US" altLang="en-US" sz="1600" i="1" dirty="0">
                <a:solidFill>
                  <a:schemeClr val="tx1">
                    <a:lumMod val="75000"/>
                    <a:lumOff val="25000"/>
                  </a:schemeClr>
                </a:solidFill>
                <a:latin typeface="Gill Sans MT" panose="020B0502020104020203" pitchFamily="34" charset="0"/>
                <a:ea typeface="MS PGothic" pitchFamily="34" charset="-128"/>
                <a:cs typeface="Times New Roman" pitchFamily="18" charset="0"/>
              </a:rPr>
              <a:t>n)</a:t>
            </a:r>
            <a:r>
              <a:rPr lang="en-US" altLang="en-US" sz="1600" dirty="0">
                <a:solidFill>
                  <a:schemeClr val="tx1">
                    <a:lumMod val="75000"/>
                    <a:lumOff val="25000"/>
                  </a:schemeClr>
                </a:solidFill>
                <a:latin typeface="Gill Sans MT" panose="020B0502020104020203" pitchFamily="34" charset="0"/>
                <a:ea typeface="MS PGothic" pitchFamily="34" charset="-128"/>
                <a:cs typeface="Times New Roman" pitchFamily="18" charset="0"/>
              </a:rPr>
              <a:t> is 2 and the angular quantum number (l) is 0?</a:t>
            </a:r>
          </a:p>
        </p:txBody>
      </p:sp>
      <p:sp>
        <p:nvSpPr>
          <p:cNvPr id="7" name="Rectangle 6">
            <a:extLst>
              <a:ext uri="{FF2B5EF4-FFF2-40B4-BE49-F238E27FC236}">
                <a16:creationId xmlns:a16="http://schemas.microsoft.com/office/drawing/2014/main" id="{8E7C5E50-C33D-40BC-A14D-257296A0A193}"/>
              </a:ext>
            </a:extLst>
          </p:cNvPr>
          <p:cNvSpPr/>
          <p:nvPr/>
        </p:nvSpPr>
        <p:spPr>
          <a:xfrm>
            <a:off x="4219179" y="1384369"/>
            <a:ext cx="700833" cy="338554"/>
          </a:xfrm>
          <a:prstGeom prst="rect">
            <a:avLst/>
          </a:prstGeom>
        </p:spPr>
        <p:txBody>
          <a:bodyPr wrap="none">
            <a:spAutoFit/>
          </a:bodyPr>
          <a:lstStyle/>
          <a:p>
            <a:r>
              <a:rPr lang="en-US" sz="1600" i="1" dirty="0">
                <a:solidFill>
                  <a:srgbClr val="E47588"/>
                </a:solidFill>
                <a:latin typeface="Gill Sans MT" panose="020B0502020104020203" pitchFamily="34" charset="0"/>
              </a:rPr>
              <a:t>m</a:t>
            </a:r>
            <a:r>
              <a:rPr lang="en-US" sz="1600" b="1" baseline="-25000" dirty="0">
                <a:solidFill>
                  <a:srgbClr val="E47588"/>
                </a:solidFill>
                <a:latin typeface="French Script MT" panose="03020402040607040605" pitchFamily="66" charset="0"/>
              </a:rPr>
              <a:t>l</a:t>
            </a:r>
            <a:r>
              <a:rPr lang="en-US" altLang="en-US" sz="1600" dirty="0">
                <a:solidFill>
                  <a:srgbClr val="E47588"/>
                </a:solidFill>
                <a:latin typeface="Gill Sans MT" panose="020B0502020104020203" pitchFamily="34" charset="0"/>
                <a:ea typeface="MS PGothic" pitchFamily="34" charset="-128"/>
                <a:cs typeface="Arial" pitchFamily="34" charset="0"/>
              </a:rPr>
              <a:t> = 0</a:t>
            </a:r>
            <a:endParaRPr lang="en-US" sz="1600" dirty="0">
              <a:solidFill>
                <a:srgbClr val="E47588"/>
              </a:solidFill>
              <a:latin typeface="Gill Sans MT" panose="020B0502020104020203" pitchFamily="34" charset="0"/>
            </a:endParaRPr>
          </a:p>
        </p:txBody>
      </p:sp>
      <p:sp>
        <p:nvSpPr>
          <p:cNvPr id="11" name="Rectangle 10">
            <a:extLst>
              <a:ext uri="{FF2B5EF4-FFF2-40B4-BE49-F238E27FC236}">
                <a16:creationId xmlns:a16="http://schemas.microsoft.com/office/drawing/2014/main" id="{D35FE63D-EB15-445D-918C-D152611B0EAC}"/>
              </a:ext>
            </a:extLst>
          </p:cNvPr>
          <p:cNvSpPr/>
          <p:nvPr/>
        </p:nvSpPr>
        <p:spPr>
          <a:xfrm>
            <a:off x="1143412" y="2458149"/>
            <a:ext cx="619080" cy="338554"/>
          </a:xfrm>
          <a:prstGeom prst="rect">
            <a:avLst/>
          </a:prstGeom>
        </p:spPr>
        <p:txBody>
          <a:bodyPr wrap="none">
            <a:spAutoFit/>
          </a:bodyPr>
          <a:lstStyle/>
          <a:p>
            <a:r>
              <a:rPr lang="en-US" altLang="en-US" sz="1600" i="1" dirty="0">
                <a:solidFill>
                  <a:srgbClr val="E47588"/>
                </a:solidFill>
                <a:latin typeface="Gill Sans MT" panose="020B0502020104020203" pitchFamily="34" charset="0"/>
                <a:ea typeface="MS PGothic" pitchFamily="34" charset="-128"/>
                <a:cs typeface="Times New Roman" pitchFamily="18" charset="0"/>
              </a:rPr>
              <a:t>n</a:t>
            </a:r>
            <a:r>
              <a:rPr lang="en-US" altLang="en-US" sz="1600" dirty="0">
                <a:solidFill>
                  <a:srgbClr val="E47588"/>
                </a:solidFill>
                <a:latin typeface="Gill Sans MT" panose="020B0502020104020203" pitchFamily="34" charset="0"/>
                <a:ea typeface="MS PGothic" pitchFamily="34" charset="-128"/>
                <a:cs typeface="Arial" pitchFamily="34" charset="0"/>
              </a:rPr>
              <a:t> = 2</a:t>
            </a:r>
            <a:endParaRPr lang="en-US" sz="1600" dirty="0">
              <a:solidFill>
                <a:srgbClr val="E47588"/>
              </a:solidFill>
              <a:latin typeface="Gill Sans MT" panose="020B0502020104020203" pitchFamily="34" charset="0"/>
            </a:endParaRPr>
          </a:p>
        </p:txBody>
      </p:sp>
      <p:sp>
        <p:nvSpPr>
          <p:cNvPr id="13" name="Rectangle 12">
            <a:extLst>
              <a:ext uri="{FF2B5EF4-FFF2-40B4-BE49-F238E27FC236}">
                <a16:creationId xmlns:a16="http://schemas.microsoft.com/office/drawing/2014/main" id="{D67001A7-ED48-412D-9176-872BBB1DA95C}"/>
              </a:ext>
            </a:extLst>
          </p:cNvPr>
          <p:cNvSpPr/>
          <p:nvPr/>
        </p:nvSpPr>
        <p:spPr>
          <a:xfrm>
            <a:off x="2143100" y="2458149"/>
            <a:ext cx="561372" cy="338554"/>
          </a:xfrm>
          <a:prstGeom prst="rect">
            <a:avLst/>
          </a:prstGeom>
        </p:spPr>
        <p:txBody>
          <a:bodyPr wrap="none">
            <a:spAutoFit/>
          </a:bodyPr>
          <a:lstStyle/>
          <a:p>
            <a:r>
              <a:rPr lang="en-US" sz="1600" dirty="0">
                <a:solidFill>
                  <a:srgbClr val="E47588"/>
                </a:solidFill>
                <a:latin typeface="French Script MT" panose="03020402040607040605" pitchFamily="66" charset="0"/>
              </a:rPr>
              <a:t>l</a:t>
            </a:r>
            <a:r>
              <a:rPr lang="en-US" altLang="en-US" sz="1600" dirty="0">
                <a:solidFill>
                  <a:srgbClr val="E47588"/>
                </a:solidFill>
                <a:latin typeface="Gill Sans MT" panose="020B0502020104020203" pitchFamily="34" charset="0"/>
                <a:ea typeface="MS PGothic" pitchFamily="34" charset="-128"/>
                <a:cs typeface="Arial" pitchFamily="34" charset="0"/>
              </a:rPr>
              <a:t> = 1</a:t>
            </a:r>
            <a:endParaRPr lang="en-US" sz="1600" dirty="0">
              <a:solidFill>
                <a:srgbClr val="E47588"/>
              </a:solidFill>
              <a:latin typeface="Gill Sans MT" panose="020B0502020104020203" pitchFamily="34" charset="0"/>
            </a:endParaRPr>
          </a:p>
        </p:txBody>
      </p:sp>
      <p:sp>
        <p:nvSpPr>
          <p:cNvPr id="14" name="Rectangle 13">
            <a:extLst>
              <a:ext uri="{FF2B5EF4-FFF2-40B4-BE49-F238E27FC236}">
                <a16:creationId xmlns:a16="http://schemas.microsoft.com/office/drawing/2014/main" id="{D9D5E8B4-E198-4A51-8724-E20ADAD4297D}"/>
              </a:ext>
            </a:extLst>
          </p:cNvPr>
          <p:cNvSpPr/>
          <p:nvPr/>
        </p:nvSpPr>
        <p:spPr>
          <a:xfrm>
            <a:off x="3083477" y="2458149"/>
            <a:ext cx="1286571" cy="338554"/>
          </a:xfrm>
          <a:prstGeom prst="rect">
            <a:avLst/>
          </a:prstGeom>
        </p:spPr>
        <p:txBody>
          <a:bodyPr wrap="none">
            <a:spAutoFit/>
          </a:bodyPr>
          <a:lstStyle/>
          <a:p>
            <a:r>
              <a:rPr lang="en-US" sz="1600" i="1" dirty="0">
                <a:solidFill>
                  <a:srgbClr val="E47588"/>
                </a:solidFill>
                <a:latin typeface="Gill Sans MT" panose="020B0502020104020203" pitchFamily="34" charset="0"/>
              </a:rPr>
              <a:t>m</a:t>
            </a:r>
            <a:r>
              <a:rPr lang="en-US" sz="1600" b="1" baseline="-25000" dirty="0">
                <a:solidFill>
                  <a:srgbClr val="E47588"/>
                </a:solidFill>
                <a:latin typeface="French Script MT" panose="03020402040607040605" pitchFamily="66" charset="0"/>
              </a:rPr>
              <a:t>l</a:t>
            </a:r>
            <a:r>
              <a:rPr lang="en-US" sz="1600" b="1" dirty="0">
                <a:solidFill>
                  <a:srgbClr val="E47588"/>
                </a:solidFill>
                <a:latin typeface="French Script MT" panose="03020402040607040605" pitchFamily="66" charset="0"/>
              </a:rPr>
              <a:t> </a:t>
            </a:r>
            <a:r>
              <a:rPr lang="en-US" altLang="en-US" sz="1600" dirty="0">
                <a:solidFill>
                  <a:srgbClr val="E47588"/>
                </a:solidFill>
                <a:latin typeface="Gill Sans MT" panose="020B0502020104020203" pitchFamily="34" charset="0"/>
                <a:ea typeface="MS PGothic" pitchFamily="34" charset="-128"/>
                <a:cs typeface="Arial" pitchFamily="34" charset="0"/>
              </a:rPr>
              <a:t>= –1, 0, +1</a:t>
            </a:r>
            <a:endParaRPr lang="en-US" sz="1600" dirty="0">
              <a:solidFill>
                <a:srgbClr val="E47588"/>
              </a:solidFill>
              <a:latin typeface="Gill Sans MT" panose="020B0502020104020203" pitchFamily="34" charset="0"/>
            </a:endParaRPr>
          </a:p>
        </p:txBody>
      </p:sp>
      <p:sp>
        <p:nvSpPr>
          <p:cNvPr id="15" name="Rectangle 2">
            <a:extLst>
              <a:ext uri="{FF2B5EF4-FFF2-40B4-BE49-F238E27FC236}">
                <a16:creationId xmlns:a16="http://schemas.microsoft.com/office/drawing/2014/main" id="{E26695B6-A11D-4197-A475-DBF0A2F4B887}"/>
              </a:ext>
            </a:extLst>
          </p:cNvPr>
          <p:cNvSpPr txBox="1">
            <a:spLocks noChangeArrowheads="1"/>
          </p:cNvSpPr>
          <p:nvPr/>
        </p:nvSpPr>
        <p:spPr>
          <a:xfrm>
            <a:off x="0" y="538405"/>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Practice</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17" name="TPQuestion">
            <a:extLst>
              <a:ext uri="{FF2B5EF4-FFF2-40B4-BE49-F238E27FC236}">
                <a16:creationId xmlns:a16="http://schemas.microsoft.com/office/drawing/2014/main" id="{EB130ED2-9344-447E-9796-2121F6755E8F}"/>
              </a:ext>
            </a:extLst>
          </p:cNvPr>
          <p:cNvSpPr txBox="1">
            <a:spLocks/>
          </p:cNvSpPr>
          <p:nvPr/>
        </p:nvSpPr>
        <p:spPr>
          <a:xfrm>
            <a:off x="0" y="4557910"/>
            <a:ext cx="7740218" cy="3824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1600" dirty="0">
                <a:solidFill>
                  <a:schemeClr val="tx1">
                    <a:lumMod val="75000"/>
                    <a:lumOff val="25000"/>
                  </a:schemeClr>
                </a:solidFill>
                <a:latin typeface="Gill Sans MT" panose="020B0502020104020203" pitchFamily="34" charset="0"/>
              </a:rPr>
              <a:t>Which of the following is a list of allowed quantum numbers for an electron?</a:t>
            </a:r>
            <a:endParaRPr lang="en-US" sz="1600" dirty="0">
              <a:solidFill>
                <a:schemeClr val="tx1">
                  <a:lumMod val="75000"/>
                  <a:lumOff val="25000"/>
                </a:schemeClr>
              </a:solidFill>
              <a:latin typeface="Gill Sans MT" panose="020B0502020104020203" pitchFamily="34" charset="0"/>
            </a:endParaRPr>
          </a:p>
        </p:txBody>
      </p:sp>
      <p:sp>
        <p:nvSpPr>
          <p:cNvPr id="18" name="TPAnswers">
            <a:extLst>
              <a:ext uri="{FF2B5EF4-FFF2-40B4-BE49-F238E27FC236}">
                <a16:creationId xmlns:a16="http://schemas.microsoft.com/office/drawing/2014/main" id="{47F9DD59-9087-4329-A479-61A525421D40}"/>
              </a:ext>
            </a:extLst>
          </p:cNvPr>
          <p:cNvSpPr txBox="1">
            <a:spLocks/>
          </p:cNvSpPr>
          <p:nvPr>
            <p:custDataLst>
              <p:tags r:id="rId1"/>
            </p:custDataLst>
          </p:nvPr>
        </p:nvSpPr>
        <p:spPr>
          <a:xfrm>
            <a:off x="0" y="4874089"/>
            <a:ext cx="6019800" cy="129787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FontTx/>
              <a:buAutoNum type="alphaUcPeriod"/>
            </a:pPr>
            <a:r>
              <a:rPr lang="pt-BR" altLang="en-US" sz="1600" dirty="0">
                <a:solidFill>
                  <a:schemeClr val="tx1">
                    <a:lumMod val="75000"/>
                    <a:lumOff val="25000"/>
                  </a:schemeClr>
                </a:solidFill>
                <a:latin typeface="Gill Sans MT" panose="020B0502020104020203" pitchFamily="34" charset="0"/>
              </a:rPr>
              <a:t> </a:t>
            </a:r>
            <a:r>
              <a:rPr lang="pt-BR" altLang="en-US" sz="1600" i="1" dirty="0">
                <a:solidFill>
                  <a:schemeClr val="tx1">
                    <a:lumMod val="75000"/>
                    <a:lumOff val="25000"/>
                  </a:schemeClr>
                </a:solidFill>
                <a:latin typeface="Gill Sans MT" panose="020B0502020104020203" pitchFamily="34" charset="0"/>
              </a:rPr>
              <a:t>n</a:t>
            </a:r>
            <a:r>
              <a:rPr lang="pt-BR" altLang="en-US" sz="1600" dirty="0">
                <a:solidFill>
                  <a:schemeClr val="tx1">
                    <a:lumMod val="75000"/>
                    <a:lumOff val="25000"/>
                  </a:schemeClr>
                </a:solidFill>
                <a:latin typeface="Gill Sans MT" panose="020B0502020104020203" pitchFamily="34" charset="0"/>
              </a:rPr>
              <a:t> = 1, </a:t>
            </a:r>
            <a:r>
              <a:rPr lang="pt-BR" altLang="en-US" sz="1600" dirty="0">
                <a:solidFill>
                  <a:schemeClr val="tx1">
                    <a:lumMod val="75000"/>
                    <a:lumOff val="25000"/>
                  </a:schemeClr>
                </a:solidFill>
                <a:latin typeface="Freestyle Script" panose="030804020302050B0404" pitchFamily="66" charset="0"/>
              </a:rPr>
              <a:t>l</a:t>
            </a:r>
            <a:r>
              <a:rPr lang="pt-BR" altLang="en-US" sz="1600" dirty="0">
                <a:solidFill>
                  <a:schemeClr val="tx1">
                    <a:lumMod val="75000"/>
                    <a:lumOff val="25000"/>
                  </a:schemeClr>
                </a:solidFill>
                <a:latin typeface="Gill Sans MT" panose="020B0502020104020203" pitchFamily="34" charset="0"/>
              </a:rPr>
              <a:t> = 1, </a:t>
            </a:r>
            <a:r>
              <a:rPr lang="pt-BR" altLang="en-US" sz="1600" i="1" dirty="0">
                <a:solidFill>
                  <a:schemeClr val="tx1">
                    <a:lumMod val="75000"/>
                    <a:lumOff val="25000"/>
                  </a:schemeClr>
                </a:solidFill>
                <a:latin typeface="Gill Sans MT" panose="020B0502020104020203" pitchFamily="34" charset="0"/>
              </a:rPr>
              <a:t>m</a:t>
            </a:r>
            <a:r>
              <a:rPr lang="pt-BR" altLang="en-US" sz="1600" baseline="-25000" dirty="0">
                <a:solidFill>
                  <a:schemeClr val="tx1">
                    <a:lumMod val="75000"/>
                    <a:lumOff val="25000"/>
                  </a:schemeClr>
                </a:solidFill>
                <a:latin typeface="Freestyle Script" panose="030804020302050B0404" pitchFamily="66" charset="0"/>
              </a:rPr>
              <a:t>l</a:t>
            </a:r>
            <a:r>
              <a:rPr lang="pt-BR" altLang="en-US" sz="1600" dirty="0">
                <a:solidFill>
                  <a:schemeClr val="tx1">
                    <a:lumMod val="75000"/>
                    <a:lumOff val="25000"/>
                  </a:schemeClr>
                </a:solidFill>
                <a:latin typeface="Gill Sans MT" panose="020B0502020104020203" pitchFamily="34" charset="0"/>
              </a:rPr>
              <a:t> = 0, </a:t>
            </a:r>
            <a:r>
              <a:rPr lang="pt-BR" altLang="en-US" sz="1600" i="1" dirty="0">
                <a:solidFill>
                  <a:schemeClr val="tx1">
                    <a:lumMod val="75000"/>
                    <a:lumOff val="25000"/>
                  </a:schemeClr>
                </a:solidFill>
                <a:latin typeface="Gill Sans MT" panose="020B0502020104020203" pitchFamily="34" charset="0"/>
              </a:rPr>
              <a:t>m</a:t>
            </a:r>
            <a:r>
              <a:rPr lang="pt-BR" altLang="en-US" sz="1600" i="1" baseline="-25000" dirty="0">
                <a:solidFill>
                  <a:schemeClr val="tx1">
                    <a:lumMod val="75000"/>
                    <a:lumOff val="25000"/>
                  </a:schemeClr>
                </a:solidFill>
                <a:latin typeface="Gill Sans MT" panose="020B0502020104020203" pitchFamily="34" charset="0"/>
              </a:rPr>
              <a:t>s</a:t>
            </a:r>
            <a:r>
              <a:rPr lang="pt-BR" altLang="en-US" sz="1600" dirty="0">
                <a:solidFill>
                  <a:schemeClr val="tx1">
                    <a:lumMod val="75000"/>
                    <a:lumOff val="25000"/>
                  </a:schemeClr>
                </a:solidFill>
                <a:latin typeface="Gill Sans MT" panose="020B0502020104020203" pitchFamily="34" charset="0"/>
              </a:rPr>
              <a:t> = ½</a:t>
            </a:r>
          </a:p>
          <a:p>
            <a:pPr marL="609600" indent="-609600">
              <a:buFontTx/>
              <a:buAutoNum type="alphaUcPeriod"/>
            </a:pPr>
            <a:r>
              <a:rPr lang="pt-BR" altLang="en-US" sz="1600" dirty="0">
                <a:solidFill>
                  <a:schemeClr val="tx1">
                    <a:lumMod val="75000"/>
                    <a:lumOff val="25000"/>
                  </a:schemeClr>
                </a:solidFill>
                <a:latin typeface="Gill Sans MT" panose="020B0502020104020203" pitchFamily="34" charset="0"/>
              </a:rPr>
              <a:t> </a:t>
            </a:r>
            <a:r>
              <a:rPr lang="pt-BR" altLang="en-US" sz="1600" i="1" dirty="0">
                <a:solidFill>
                  <a:schemeClr val="tx1">
                    <a:lumMod val="75000"/>
                    <a:lumOff val="25000"/>
                  </a:schemeClr>
                </a:solidFill>
                <a:latin typeface="Gill Sans MT" panose="020B0502020104020203" pitchFamily="34" charset="0"/>
              </a:rPr>
              <a:t>n</a:t>
            </a:r>
            <a:r>
              <a:rPr lang="pt-BR" altLang="en-US" sz="1600" dirty="0">
                <a:solidFill>
                  <a:schemeClr val="tx1">
                    <a:lumMod val="75000"/>
                    <a:lumOff val="25000"/>
                  </a:schemeClr>
                </a:solidFill>
                <a:latin typeface="Gill Sans MT" panose="020B0502020104020203" pitchFamily="34" charset="0"/>
              </a:rPr>
              <a:t> = 2, </a:t>
            </a:r>
            <a:r>
              <a:rPr lang="pt-BR" altLang="en-US" sz="1600" dirty="0">
                <a:solidFill>
                  <a:schemeClr val="tx1">
                    <a:lumMod val="75000"/>
                    <a:lumOff val="25000"/>
                  </a:schemeClr>
                </a:solidFill>
                <a:latin typeface="Freestyle Script" panose="030804020302050B0404" pitchFamily="66" charset="0"/>
              </a:rPr>
              <a:t>l</a:t>
            </a:r>
            <a:r>
              <a:rPr lang="pt-BR" altLang="en-US" sz="1600" dirty="0">
                <a:solidFill>
                  <a:schemeClr val="tx1">
                    <a:lumMod val="75000"/>
                    <a:lumOff val="25000"/>
                  </a:schemeClr>
                </a:solidFill>
                <a:latin typeface="Gill Sans MT" panose="020B0502020104020203" pitchFamily="34" charset="0"/>
              </a:rPr>
              <a:t> = 0, </a:t>
            </a:r>
            <a:r>
              <a:rPr lang="pt-BR" altLang="en-US" sz="1600" i="1" dirty="0">
                <a:solidFill>
                  <a:schemeClr val="tx1">
                    <a:lumMod val="75000"/>
                    <a:lumOff val="25000"/>
                  </a:schemeClr>
                </a:solidFill>
                <a:latin typeface="Gill Sans MT" panose="020B0502020104020203" pitchFamily="34" charset="0"/>
              </a:rPr>
              <a:t>m</a:t>
            </a:r>
            <a:r>
              <a:rPr lang="pt-BR" altLang="en-US" sz="1600" baseline="-25000" dirty="0">
                <a:solidFill>
                  <a:schemeClr val="tx1">
                    <a:lumMod val="75000"/>
                    <a:lumOff val="25000"/>
                  </a:schemeClr>
                </a:solidFill>
                <a:latin typeface="Freestyle Script" panose="030804020302050B0404" pitchFamily="66" charset="0"/>
              </a:rPr>
              <a:t>l</a:t>
            </a:r>
            <a:r>
              <a:rPr lang="pt-BR" altLang="en-US" sz="1600" dirty="0">
                <a:solidFill>
                  <a:schemeClr val="tx1">
                    <a:lumMod val="75000"/>
                    <a:lumOff val="25000"/>
                  </a:schemeClr>
                </a:solidFill>
                <a:latin typeface="Gill Sans MT" panose="020B0502020104020203" pitchFamily="34" charset="0"/>
              </a:rPr>
              <a:t> = 1, </a:t>
            </a:r>
            <a:r>
              <a:rPr lang="pt-BR" altLang="en-US" sz="1600" i="1" dirty="0">
                <a:solidFill>
                  <a:schemeClr val="tx1">
                    <a:lumMod val="75000"/>
                    <a:lumOff val="25000"/>
                  </a:schemeClr>
                </a:solidFill>
                <a:latin typeface="Gill Sans MT" panose="020B0502020104020203" pitchFamily="34" charset="0"/>
              </a:rPr>
              <a:t>m</a:t>
            </a:r>
            <a:r>
              <a:rPr lang="pt-BR" altLang="en-US" sz="1600" i="1" baseline="-25000" dirty="0">
                <a:solidFill>
                  <a:schemeClr val="tx1">
                    <a:lumMod val="75000"/>
                    <a:lumOff val="25000"/>
                  </a:schemeClr>
                </a:solidFill>
                <a:latin typeface="Gill Sans MT" panose="020B0502020104020203" pitchFamily="34" charset="0"/>
              </a:rPr>
              <a:t>s</a:t>
            </a:r>
            <a:r>
              <a:rPr lang="pt-BR" altLang="en-US" sz="1600" dirty="0">
                <a:solidFill>
                  <a:schemeClr val="tx1">
                    <a:lumMod val="75000"/>
                    <a:lumOff val="25000"/>
                  </a:schemeClr>
                </a:solidFill>
                <a:latin typeface="Gill Sans MT" panose="020B0502020104020203" pitchFamily="34" charset="0"/>
              </a:rPr>
              <a:t> = ½</a:t>
            </a:r>
          </a:p>
          <a:p>
            <a:pPr marL="609600" indent="-609600">
              <a:buFontTx/>
              <a:buAutoNum type="alphaUcPeriod"/>
            </a:pPr>
            <a:r>
              <a:rPr lang="pt-BR" altLang="en-US" sz="1600" dirty="0">
                <a:solidFill>
                  <a:schemeClr val="tx1">
                    <a:lumMod val="75000"/>
                    <a:lumOff val="25000"/>
                  </a:schemeClr>
                </a:solidFill>
                <a:latin typeface="Gill Sans MT" panose="020B0502020104020203" pitchFamily="34" charset="0"/>
              </a:rPr>
              <a:t> </a:t>
            </a:r>
            <a:r>
              <a:rPr lang="pt-BR" altLang="en-US" sz="1600" i="1" dirty="0">
                <a:solidFill>
                  <a:schemeClr val="tx1">
                    <a:lumMod val="75000"/>
                    <a:lumOff val="25000"/>
                  </a:schemeClr>
                </a:solidFill>
                <a:latin typeface="Gill Sans MT" panose="020B0502020104020203" pitchFamily="34" charset="0"/>
              </a:rPr>
              <a:t>n</a:t>
            </a:r>
            <a:r>
              <a:rPr lang="pt-BR" altLang="en-US" sz="1600" dirty="0">
                <a:solidFill>
                  <a:schemeClr val="tx1">
                    <a:lumMod val="75000"/>
                    <a:lumOff val="25000"/>
                  </a:schemeClr>
                </a:solidFill>
                <a:latin typeface="Gill Sans MT" panose="020B0502020104020203" pitchFamily="34" charset="0"/>
              </a:rPr>
              <a:t> = 3, </a:t>
            </a:r>
            <a:r>
              <a:rPr lang="pt-BR" altLang="en-US" sz="1600" dirty="0">
                <a:solidFill>
                  <a:schemeClr val="tx1">
                    <a:lumMod val="75000"/>
                    <a:lumOff val="25000"/>
                  </a:schemeClr>
                </a:solidFill>
                <a:latin typeface="Freestyle Script" panose="030804020302050B0404" pitchFamily="66" charset="0"/>
              </a:rPr>
              <a:t>l</a:t>
            </a:r>
            <a:r>
              <a:rPr lang="pt-BR" altLang="en-US" sz="1600" dirty="0">
                <a:solidFill>
                  <a:schemeClr val="tx1">
                    <a:lumMod val="75000"/>
                    <a:lumOff val="25000"/>
                  </a:schemeClr>
                </a:solidFill>
                <a:latin typeface="Gill Sans MT" panose="020B0502020104020203" pitchFamily="34" charset="0"/>
              </a:rPr>
              <a:t> = 0, </a:t>
            </a:r>
            <a:r>
              <a:rPr lang="pt-BR" altLang="en-US" sz="1600" i="1" dirty="0">
                <a:solidFill>
                  <a:schemeClr val="tx1">
                    <a:lumMod val="75000"/>
                    <a:lumOff val="25000"/>
                  </a:schemeClr>
                </a:solidFill>
                <a:latin typeface="Gill Sans MT" panose="020B0502020104020203" pitchFamily="34" charset="0"/>
              </a:rPr>
              <a:t>m</a:t>
            </a:r>
            <a:r>
              <a:rPr lang="pt-BR" altLang="en-US" sz="1600" baseline="-25000" dirty="0">
                <a:solidFill>
                  <a:schemeClr val="tx1">
                    <a:lumMod val="75000"/>
                    <a:lumOff val="25000"/>
                  </a:schemeClr>
                </a:solidFill>
                <a:latin typeface="Freestyle Script" panose="030804020302050B0404" pitchFamily="66" charset="0"/>
              </a:rPr>
              <a:t>l</a:t>
            </a:r>
            <a:r>
              <a:rPr lang="pt-BR" altLang="en-US" sz="1600" dirty="0">
                <a:solidFill>
                  <a:schemeClr val="tx1">
                    <a:lumMod val="75000"/>
                    <a:lumOff val="25000"/>
                  </a:schemeClr>
                </a:solidFill>
                <a:latin typeface="Gill Sans MT" panose="020B0502020104020203" pitchFamily="34" charset="0"/>
              </a:rPr>
              <a:t> = 0, </a:t>
            </a:r>
            <a:r>
              <a:rPr lang="pt-BR" altLang="en-US" sz="1600" i="1" dirty="0">
                <a:solidFill>
                  <a:schemeClr val="tx1">
                    <a:lumMod val="75000"/>
                    <a:lumOff val="25000"/>
                  </a:schemeClr>
                </a:solidFill>
                <a:latin typeface="Gill Sans MT" panose="020B0502020104020203" pitchFamily="34" charset="0"/>
              </a:rPr>
              <a:t>m</a:t>
            </a:r>
            <a:r>
              <a:rPr lang="pt-BR" altLang="en-US" sz="1600" i="1" baseline="-25000" dirty="0">
                <a:solidFill>
                  <a:schemeClr val="tx1">
                    <a:lumMod val="75000"/>
                    <a:lumOff val="25000"/>
                  </a:schemeClr>
                </a:solidFill>
                <a:latin typeface="Gill Sans MT" panose="020B0502020104020203" pitchFamily="34" charset="0"/>
              </a:rPr>
              <a:t>s</a:t>
            </a:r>
            <a:r>
              <a:rPr lang="pt-BR" altLang="en-US" sz="1600" dirty="0">
                <a:solidFill>
                  <a:schemeClr val="tx1">
                    <a:lumMod val="75000"/>
                    <a:lumOff val="25000"/>
                  </a:schemeClr>
                </a:solidFill>
                <a:latin typeface="Gill Sans MT" panose="020B0502020104020203" pitchFamily="34" charset="0"/>
              </a:rPr>
              <a:t> = ½</a:t>
            </a:r>
          </a:p>
          <a:p>
            <a:pPr marL="609600" indent="-609600">
              <a:buFontTx/>
              <a:buAutoNum type="alphaUcPeriod"/>
            </a:pPr>
            <a:r>
              <a:rPr lang="pt-BR" altLang="en-US" sz="1600" dirty="0">
                <a:solidFill>
                  <a:schemeClr val="tx1">
                    <a:lumMod val="75000"/>
                    <a:lumOff val="25000"/>
                  </a:schemeClr>
                </a:solidFill>
                <a:latin typeface="Gill Sans MT" panose="020B0502020104020203" pitchFamily="34" charset="0"/>
              </a:rPr>
              <a:t> </a:t>
            </a:r>
            <a:r>
              <a:rPr lang="pt-BR" altLang="en-US" sz="1600" i="1" dirty="0">
                <a:solidFill>
                  <a:schemeClr val="tx1">
                    <a:lumMod val="75000"/>
                    <a:lumOff val="25000"/>
                  </a:schemeClr>
                </a:solidFill>
                <a:latin typeface="Gill Sans MT" panose="020B0502020104020203" pitchFamily="34" charset="0"/>
              </a:rPr>
              <a:t>n</a:t>
            </a:r>
            <a:r>
              <a:rPr lang="pt-BR" altLang="en-US" sz="1600" dirty="0">
                <a:solidFill>
                  <a:schemeClr val="tx1">
                    <a:lumMod val="75000"/>
                    <a:lumOff val="25000"/>
                  </a:schemeClr>
                </a:solidFill>
                <a:latin typeface="Gill Sans MT" panose="020B0502020104020203" pitchFamily="34" charset="0"/>
              </a:rPr>
              <a:t> = 4, </a:t>
            </a:r>
            <a:r>
              <a:rPr lang="pt-BR" altLang="en-US" sz="1600" dirty="0">
                <a:solidFill>
                  <a:schemeClr val="tx1">
                    <a:lumMod val="75000"/>
                    <a:lumOff val="25000"/>
                  </a:schemeClr>
                </a:solidFill>
                <a:latin typeface="Freestyle Script" panose="030804020302050B0404" pitchFamily="66" charset="0"/>
              </a:rPr>
              <a:t>l</a:t>
            </a:r>
            <a:r>
              <a:rPr lang="pt-BR" altLang="en-US" sz="1600" dirty="0">
                <a:solidFill>
                  <a:schemeClr val="tx1">
                    <a:lumMod val="75000"/>
                    <a:lumOff val="25000"/>
                  </a:schemeClr>
                </a:solidFill>
                <a:latin typeface="Gill Sans MT" panose="020B0502020104020203" pitchFamily="34" charset="0"/>
              </a:rPr>
              <a:t> = 3, </a:t>
            </a:r>
            <a:r>
              <a:rPr lang="pt-BR" altLang="en-US" sz="1600" i="1" dirty="0">
                <a:solidFill>
                  <a:schemeClr val="tx1">
                    <a:lumMod val="75000"/>
                    <a:lumOff val="25000"/>
                  </a:schemeClr>
                </a:solidFill>
                <a:latin typeface="Gill Sans MT" panose="020B0502020104020203" pitchFamily="34" charset="0"/>
              </a:rPr>
              <a:t>m</a:t>
            </a:r>
            <a:r>
              <a:rPr lang="pt-BR" altLang="en-US" sz="1600" baseline="-25000" dirty="0">
                <a:solidFill>
                  <a:schemeClr val="tx1">
                    <a:lumMod val="75000"/>
                    <a:lumOff val="25000"/>
                  </a:schemeClr>
                </a:solidFill>
                <a:latin typeface="Freestyle Script" panose="030804020302050B0404" pitchFamily="66" charset="0"/>
              </a:rPr>
              <a:t>l</a:t>
            </a:r>
            <a:r>
              <a:rPr lang="pt-BR" altLang="en-US" sz="1600" dirty="0">
                <a:solidFill>
                  <a:schemeClr val="tx1">
                    <a:lumMod val="75000"/>
                    <a:lumOff val="25000"/>
                  </a:schemeClr>
                </a:solidFill>
                <a:latin typeface="Gill Sans MT" panose="020B0502020104020203" pitchFamily="34" charset="0"/>
              </a:rPr>
              <a:t> = 4, </a:t>
            </a:r>
            <a:r>
              <a:rPr lang="pt-BR" altLang="en-US" sz="1600" i="1" dirty="0">
                <a:solidFill>
                  <a:schemeClr val="tx1">
                    <a:lumMod val="75000"/>
                    <a:lumOff val="25000"/>
                  </a:schemeClr>
                </a:solidFill>
                <a:latin typeface="Gill Sans MT" panose="020B0502020104020203" pitchFamily="34" charset="0"/>
              </a:rPr>
              <a:t>m</a:t>
            </a:r>
            <a:r>
              <a:rPr lang="pt-BR" altLang="en-US" sz="1600" i="1" baseline="-25000" dirty="0">
                <a:solidFill>
                  <a:schemeClr val="tx1">
                    <a:lumMod val="75000"/>
                    <a:lumOff val="25000"/>
                  </a:schemeClr>
                </a:solidFill>
                <a:latin typeface="Gill Sans MT" panose="020B0502020104020203" pitchFamily="34" charset="0"/>
              </a:rPr>
              <a:t>s</a:t>
            </a:r>
            <a:r>
              <a:rPr lang="pt-BR" altLang="en-US" sz="1600" dirty="0">
                <a:solidFill>
                  <a:schemeClr val="tx1">
                    <a:lumMod val="75000"/>
                    <a:lumOff val="25000"/>
                  </a:schemeClr>
                </a:solidFill>
                <a:latin typeface="Gill Sans MT" panose="020B0502020104020203" pitchFamily="34" charset="0"/>
              </a:rPr>
              <a:t> = –½</a:t>
            </a:r>
            <a:endParaRPr lang="en-US" altLang="en-US" sz="1600" dirty="0">
              <a:solidFill>
                <a:schemeClr val="tx1">
                  <a:lumMod val="75000"/>
                  <a:lumOff val="25000"/>
                </a:schemeClr>
              </a:solidFill>
              <a:latin typeface="Gill Sans MT" panose="020B0502020104020203" pitchFamily="34" charset="0"/>
            </a:endParaRPr>
          </a:p>
        </p:txBody>
      </p:sp>
      <p:sp>
        <p:nvSpPr>
          <p:cNvPr id="19" name="TPQuestion">
            <a:extLst>
              <a:ext uri="{FF2B5EF4-FFF2-40B4-BE49-F238E27FC236}">
                <a16:creationId xmlns:a16="http://schemas.microsoft.com/office/drawing/2014/main" id="{41D08B8D-FA34-4F9A-AB97-18AE396CDF01}"/>
              </a:ext>
            </a:extLst>
          </p:cNvPr>
          <p:cNvSpPr txBox="1">
            <a:spLocks/>
          </p:cNvSpPr>
          <p:nvPr/>
        </p:nvSpPr>
        <p:spPr>
          <a:xfrm>
            <a:off x="0" y="3161324"/>
            <a:ext cx="9144000" cy="5942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tx1">
                    <a:lumMod val="75000"/>
                    <a:lumOff val="25000"/>
                  </a:schemeClr>
                </a:solidFill>
                <a:latin typeface="Gill Sans MT" panose="020B0502020104020203" pitchFamily="34" charset="0"/>
              </a:rPr>
              <a:t>Which of the following is a legitimate set of quantum numbers for </a:t>
            </a:r>
            <a:r>
              <a:rPr lang="en-US" sz="1800" i="1" dirty="0">
                <a:solidFill>
                  <a:schemeClr val="tx1">
                    <a:lumMod val="75000"/>
                    <a:lumOff val="25000"/>
                  </a:schemeClr>
                </a:solidFill>
                <a:latin typeface="Gill Sans MT" panose="020B0502020104020203" pitchFamily="34" charset="0"/>
              </a:rPr>
              <a:t>n</a:t>
            </a:r>
            <a:r>
              <a:rPr lang="en-US" sz="1800" dirty="0">
                <a:solidFill>
                  <a:schemeClr val="tx1">
                    <a:lumMod val="75000"/>
                    <a:lumOff val="25000"/>
                  </a:schemeClr>
                </a:solidFill>
                <a:latin typeface="Gill Sans MT" panose="020B0502020104020203" pitchFamily="34" charset="0"/>
              </a:rPr>
              <a:t>, </a:t>
            </a:r>
            <a:r>
              <a:rPr lang="en-US" sz="1800" dirty="0">
                <a:solidFill>
                  <a:schemeClr val="tx1">
                    <a:lumMod val="75000"/>
                    <a:lumOff val="25000"/>
                  </a:schemeClr>
                </a:solidFill>
                <a:latin typeface="French Script MT" panose="03020402040607040605" pitchFamily="66" charset="0"/>
              </a:rPr>
              <a:t>l</a:t>
            </a:r>
            <a:r>
              <a:rPr lang="en-US" sz="1800" dirty="0">
                <a:solidFill>
                  <a:schemeClr val="tx1">
                    <a:lumMod val="75000"/>
                    <a:lumOff val="25000"/>
                  </a:schemeClr>
                </a:solidFill>
                <a:latin typeface="Gill Sans MT" panose="020B0502020104020203" pitchFamily="34" charset="0"/>
              </a:rPr>
              <a:t>, and </a:t>
            </a:r>
            <a:r>
              <a:rPr lang="en-US" sz="1800" i="1" dirty="0">
                <a:solidFill>
                  <a:schemeClr val="tx1">
                    <a:lumMod val="75000"/>
                    <a:lumOff val="25000"/>
                  </a:schemeClr>
                </a:solidFill>
                <a:latin typeface="Gill Sans MT" panose="020B0502020104020203" pitchFamily="34" charset="0"/>
              </a:rPr>
              <a:t>m</a:t>
            </a:r>
            <a:r>
              <a:rPr lang="en-US" sz="1800" b="1" baseline="-25000" dirty="0">
                <a:solidFill>
                  <a:schemeClr val="tx1">
                    <a:lumMod val="75000"/>
                    <a:lumOff val="25000"/>
                  </a:schemeClr>
                </a:solidFill>
                <a:latin typeface="French Script MT" panose="03020402040607040605" pitchFamily="66" charset="0"/>
              </a:rPr>
              <a:t>l</a:t>
            </a:r>
            <a:r>
              <a:rPr lang="en-US" sz="1800" b="1" dirty="0">
                <a:solidFill>
                  <a:schemeClr val="tx1">
                    <a:lumMod val="75000"/>
                    <a:lumOff val="25000"/>
                  </a:schemeClr>
                </a:solidFill>
                <a:latin typeface="French Script MT" panose="03020402040607040605" pitchFamily="66" charset="0"/>
              </a:rPr>
              <a:t> </a:t>
            </a:r>
            <a:r>
              <a:rPr lang="en-US" sz="1800" dirty="0">
                <a:solidFill>
                  <a:schemeClr val="tx1">
                    <a:lumMod val="75000"/>
                    <a:lumOff val="25000"/>
                  </a:schemeClr>
                </a:solidFill>
                <a:latin typeface="Gill Sans MT" panose="020B0502020104020203" pitchFamily="34" charset="0"/>
              </a:rPr>
              <a:t>respectively, which corresponds to an 5</a:t>
            </a:r>
            <a:r>
              <a:rPr lang="en-US" sz="1800" i="1" dirty="0">
                <a:solidFill>
                  <a:schemeClr val="tx1">
                    <a:lumMod val="75000"/>
                    <a:lumOff val="25000"/>
                  </a:schemeClr>
                </a:solidFill>
                <a:latin typeface="Gill Sans MT" panose="020B0502020104020203" pitchFamily="34" charset="0"/>
              </a:rPr>
              <a:t>f</a:t>
            </a:r>
            <a:r>
              <a:rPr lang="en-US" sz="1800" dirty="0">
                <a:solidFill>
                  <a:schemeClr val="tx1">
                    <a:lumMod val="75000"/>
                    <a:lumOff val="25000"/>
                  </a:schemeClr>
                </a:solidFill>
                <a:latin typeface="Gill Sans MT" panose="020B0502020104020203" pitchFamily="34" charset="0"/>
              </a:rPr>
              <a:t> orbital?</a:t>
            </a:r>
          </a:p>
        </p:txBody>
      </p:sp>
      <p:sp>
        <p:nvSpPr>
          <p:cNvPr id="20" name="TPAnswers">
            <a:extLst>
              <a:ext uri="{FF2B5EF4-FFF2-40B4-BE49-F238E27FC236}">
                <a16:creationId xmlns:a16="http://schemas.microsoft.com/office/drawing/2014/main" id="{AF20B84D-3945-4691-B5D4-F88A47FF844F}"/>
              </a:ext>
            </a:extLst>
          </p:cNvPr>
          <p:cNvSpPr txBox="1">
            <a:spLocks/>
          </p:cNvSpPr>
          <p:nvPr>
            <p:custDataLst>
              <p:tags r:id="rId2"/>
            </p:custDataLst>
          </p:nvPr>
        </p:nvSpPr>
        <p:spPr>
          <a:xfrm>
            <a:off x="0" y="3711816"/>
            <a:ext cx="7108774" cy="567749"/>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20000"/>
              </a:spcBef>
              <a:buNone/>
              <a:defRPr/>
            </a:pPr>
            <a:r>
              <a:rPr lang="en-US" sz="1800" dirty="0">
                <a:solidFill>
                  <a:schemeClr val="tx1">
                    <a:lumMod val="75000"/>
                    <a:lumOff val="25000"/>
                  </a:schemeClr>
                </a:solidFill>
                <a:latin typeface="Gill Sans MT" panose="020B0502020104020203" pitchFamily="34" charset="0"/>
              </a:rPr>
              <a:t>A. 5, 4, –4 		B. 3, 3, – 1 	C. 5, 4, 0 		D. 5, 3, 0</a:t>
            </a:r>
          </a:p>
        </p:txBody>
      </p:sp>
      <p:sp>
        <p:nvSpPr>
          <p:cNvPr id="10" name="Oval 9">
            <a:extLst>
              <a:ext uri="{FF2B5EF4-FFF2-40B4-BE49-F238E27FC236}">
                <a16:creationId xmlns:a16="http://schemas.microsoft.com/office/drawing/2014/main" id="{590F621F-0AD7-4A44-8DED-98BE96E989BB}"/>
              </a:ext>
            </a:extLst>
          </p:cNvPr>
          <p:cNvSpPr/>
          <p:nvPr/>
        </p:nvSpPr>
        <p:spPr>
          <a:xfrm>
            <a:off x="5512659" y="3768245"/>
            <a:ext cx="287049" cy="253041"/>
          </a:xfrm>
          <a:prstGeom prst="ellipse">
            <a:avLst/>
          </a:prstGeom>
          <a:noFill/>
          <a:ln w="28575">
            <a:solidFill>
              <a:srgbClr val="E47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F9EA49E-B339-4D2A-80AC-0FAFD3BD81EA}"/>
              </a:ext>
            </a:extLst>
          </p:cNvPr>
          <p:cNvSpPr/>
          <p:nvPr/>
        </p:nvSpPr>
        <p:spPr>
          <a:xfrm>
            <a:off x="40544" y="5513498"/>
            <a:ext cx="287049" cy="253041"/>
          </a:xfrm>
          <a:prstGeom prst="ellipse">
            <a:avLst/>
          </a:prstGeom>
          <a:noFill/>
          <a:ln w="28575">
            <a:solidFill>
              <a:srgbClr val="E47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937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4" grpId="0"/>
      <p:bldP spid="1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29</a:t>
            </a:fld>
            <a:endParaRPr lang="en-US" dirty="0">
              <a:solidFill>
                <a:schemeClr val="bg1"/>
              </a:solidFill>
            </a:endParaRPr>
          </a:p>
        </p:txBody>
      </p:sp>
      <p:sp>
        <p:nvSpPr>
          <p:cNvPr id="8" name="Text Placeholder 2">
            <a:extLst>
              <a:ext uri="{FF2B5EF4-FFF2-40B4-BE49-F238E27FC236}">
                <a16:creationId xmlns:a16="http://schemas.microsoft.com/office/drawing/2014/main" id="{B78C9E31-450F-439A-9F63-8CED10F18D1B}"/>
              </a:ext>
            </a:extLst>
          </p:cNvPr>
          <p:cNvSpPr txBox="1">
            <a:spLocks/>
          </p:cNvSpPr>
          <p:nvPr>
            <p:custDataLst>
              <p:tags r:id="rId1"/>
            </p:custDataLst>
          </p:nvPr>
        </p:nvSpPr>
        <p:spPr>
          <a:xfrm>
            <a:off x="0" y="1163866"/>
            <a:ext cx="9144000" cy="4343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sz="1800" dirty="0">
                <a:solidFill>
                  <a:schemeClr val="tx1">
                    <a:lumMod val="75000"/>
                    <a:lumOff val="25000"/>
                  </a:schemeClr>
                </a:solidFill>
                <a:latin typeface="Gill Sans MT" panose="020B0502020104020203" pitchFamily="34" charset="0"/>
              </a:rPr>
              <a:t>List one set of valid quantum numbers for an electron found in each of the following atomic shells.</a:t>
            </a:r>
          </a:p>
          <a:p>
            <a:pPr marL="0" indent="0">
              <a:buFont typeface="Arial" panose="020B0604020202020204" pitchFamily="34" charset="0"/>
              <a:buNone/>
            </a:pPr>
            <a:r>
              <a:rPr lang="en-US" altLang="en-US" sz="1800" dirty="0">
                <a:solidFill>
                  <a:schemeClr val="tx1">
                    <a:lumMod val="75000"/>
                    <a:lumOff val="25000"/>
                  </a:schemeClr>
                </a:solidFill>
                <a:latin typeface="Gill Sans MT" panose="020B0502020104020203" pitchFamily="34" charset="0"/>
              </a:rPr>
              <a:t>2s</a:t>
            </a:r>
          </a:p>
          <a:p>
            <a:pPr marL="0" indent="0">
              <a:buFont typeface="Arial" panose="020B0604020202020204" pitchFamily="34" charset="0"/>
              <a:buNone/>
            </a:pPr>
            <a:endParaRPr lang="en-US" altLang="en-US" sz="1800" dirty="0">
              <a:solidFill>
                <a:schemeClr val="tx1">
                  <a:lumMod val="75000"/>
                  <a:lumOff val="25000"/>
                </a:schemeClr>
              </a:solidFill>
              <a:latin typeface="Gill Sans MT" panose="020B0502020104020203" pitchFamily="34" charset="0"/>
            </a:endParaRPr>
          </a:p>
          <a:p>
            <a:pPr marL="0" indent="0">
              <a:buFont typeface="Arial" panose="020B0604020202020204" pitchFamily="34" charset="0"/>
              <a:buNone/>
            </a:pPr>
            <a:r>
              <a:rPr lang="en-US" altLang="en-US" sz="1800" dirty="0">
                <a:solidFill>
                  <a:schemeClr val="tx1">
                    <a:lumMod val="75000"/>
                    <a:lumOff val="25000"/>
                  </a:schemeClr>
                </a:solidFill>
                <a:latin typeface="Gill Sans MT" panose="020B0502020104020203" pitchFamily="34" charset="0"/>
              </a:rPr>
              <a:t>2p</a:t>
            </a:r>
          </a:p>
          <a:p>
            <a:pPr marL="0" indent="0">
              <a:buFont typeface="Arial" panose="020B0604020202020204" pitchFamily="34" charset="0"/>
              <a:buNone/>
            </a:pPr>
            <a:endParaRPr lang="en-US" altLang="en-US" sz="1800" dirty="0">
              <a:solidFill>
                <a:schemeClr val="tx1">
                  <a:lumMod val="75000"/>
                  <a:lumOff val="25000"/>
                </a:schemeClr>
              </a:solidFill>
              <a:latin typeface="Gill Sans MT" panose="020B0502020104020203" pitchFamily="34" charset="0"/>
            </a:endParaRPr>
          </a:p>
          <a:p>
            <a:pPr marL="0" indent="0">
              <a:buFont typeface="Arial" panose="020B0604020202020204" pitchFamily="34" charset="0"/>
              <a:buNone/>
            </a:pPr>
            <a:r>
              <a:rPr lang="en-US" altLang="en-US" sz="1800" dirty="0">
                <a:solidFill>
                  <a:schemeClr val="tx1">
                    <a:lumMod val="75000"/>
                    <a:lumOff val="25000"/>
                  </a:schemeClr>
                </a:solidFill>
                <a:latin typeface="Gill Sans MT" panose="020B0502020104020203" pitchFamily="34" charset="0"/>
              </a:rPr>
              <a:t>3p</a:t>
            </a:r>
          </a:p>
          <a:p>
            <a:pPr marL="0" indent="0">
              <a:buFont typeface="Arial" panose="020B0604020202020204" pitchFamily="34" charset="0"/>
              <a:buNone/>
            </a:pPr>
            <a:endParaRPr lang="en-US" altLang="en-US" sz="1800" dirty="0">
              <a:solidFill>
                <a:schemeClr val="tx1">
                  <a:lumMod val="75000"/>
                  <a:lumOff val="25000"/>
                </a:schemeClr>
              </a:solidFill>
              <a:latin typeface="Gill Sans MT" panose="020B0502020104020203" pitchFamily="34" charset="0"/>
            </a:endParaRPr>
          </a:p>
          <a:p>
            <a:pPr marL="0" indent="0">
              <a:buFont typeface="Arial" panose="020B0604020202020204" pitchFamily="34" charset="0"/>
              <a:buNone/>
            </a:pPr>
            <a:r>
              <a:rPr lang="en-US" altLang="en-US" sz="1800" dirty="0">
                <a:solidFill>
                  <a:schemeClr val="tx1">
                    <a:lumMod val="75000"/>
                    <a:lumOff val="25000"/>
                  </a:schemeClr>
                </a:solidFill>
                <a:latin typeface="Gill Sans MT" panose="020B0502020104020203" pitchFamily="34" charset="0"/>
              </a:rPr>
              <a:t>4d</a:t>
            </a:r>
          </a:p>
          <a:p>
            <a:pPr marL="0" indent="0">
              <a:buFont typeface="Arial" panose="020B0604020202020204" pitchFamily="34" charset="0"/>
              <a:buNone/>
            </a:pPr>
            <a:endParaRPr lang="en-US" altLang="en-US" sz="1800" dirty="0">
              <a:solidFill>
                <a:schemeClr val="tx1">
                  <a:lumMod val="75000"/>
                  <a:lumOff val="25000"/>
                </a:schemeClr>
              </a:solidFill>
              <a:latin typeface="Gill Sans MT" panose="020B0502020104020203" pitchFamily="34" charset="0"/>
            </a:endParaRPr>
          </a:p>
          <a:p>
            <a:pPr marL="0" indent="0">
              <a:buFont typeface="Arial" panose="020B0604020202020204" pitchFamily="34" charset="0"/>
              <a:buNone/>
            </a:pPr>
            <a:r>
              <a:rPr lang="en-US" altLang="en-US" sz="1800" dirty="0">
                <a:solidFill>
                  <a:schemeClr val="tx1">
                    <a:lumMod val="75000"/>
                    <a:lumOff val="25000"/>
                  </a:schemeClr>
                </a:solidFill>
                <a:latin typeface="Gill Sans MT" panose="020B0502020104020203" pitchFamily="34" charset="0"/>
              </a:rPr>
              <a:t>5f</a:t>
            </a:r>
          </a:p>
        </p:txBody>
      </p:sp>
      <p:sp>
        <p:nvSpPr>
          <p:cNvPr id="9" name="Rectangle 2">
            <a:extLst>
              <a:ext uri="{FF2B5EF4-FFF2-40B4-BE49-F238E27FC236}">
                <a16:creationId xmlns:a16="http://schemas.microsoft.com/office/drawing/2014/main" id="{42C0CF02-A931-4A7D-BFC8-7CBF53FF74DB}"/>
              </a:ext>
            </a:extLst>
          </p:cNvPr>
          <p:cNvSpPr txBox="1">
            <a:spLocks noChangeArrowheads="1"/>
          </p:cNvSpPr>
          <p:nvPr/>
        </p:nvSpPr>
        <p:spPr>
          <a:xfrm>
            <a:off x="0" y="538405"/>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Practice</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Tree>
    <p:extLst>
      <p:ext uri="{BB962C8B-B14F-4D97-AF65-F5344CB8AC3E}">
        <p14:creationId xmlns:p14="http://schemas.microsoft.com/office/powerpoint/2010/main" val="40041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62949" y="6086319"/>
            <a:ext cx="314497" cy="365125"/>
          </a:xfrm>
        </p:spPr>
        <p:txBody>
          <a:bodyPr/>
          <a:lstStyle/>
          <a:p>
            <a:pPr algn="ctr"/>
            <a:fld id="{94E8F789-7D3F-49F2-90F5-45EDE2FD9A0F}" type="slidenum">
              <a:rPr lang="en-US" smtClean="0">
                <a:solidFill>
                  <a:schemeClr val="bg1"/>
                </a:solidFill>
              </a:rPr>
              <a:pPr algn="ctr"/>
              <a:t>3</a:t>
            </a:fld>
            <a:endParaRPr lang="en-US" dirty="0">
              <a:solidFill>
                <a:schemeClr val="bg1"/>
              </a:solidFill>
            </a:endParaRPr>
          </a:p>
        </p:txBody>
      </p:sp>
      <p:sp>
        <p:nvSpPr>
          <p:cNvPr id="8" name="Rectangle 2">
            <a:extLst>
              <a:ext uri="{FF2B5EF4-FFF2-40B4-BE49-F238E27FC236}">
                <a16:creationId xmlns:a16="http://schemas.microsoft.com/office/drawing/2014/main" id="{5830B930-3846-43AA-88D5-2958F6AB8CD6}"/>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Energy and Energy Changes</a:t>
            </a:r>
            <a:endParaRPr lang="en-US" sz="3300"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AD5EC57F-4EC7-4D6A-9004-DA696A12425F}"/>
              </a:ext>
            </a:extLst>
          </p:cNvPr>
          <p:cNvSpPr txBox="1">
            <a:spLocks noChangeArrowheads="1"/>
          </p:cNvSpPr>
          <p:nvPr/>
        </p:nvSpPr>
        <p:spPr bwMode="auto">
          <a:xfrm>
            <a:off x="0" y="1122007"/>
            <a:ext cx="9143999" cy="2031325"/>
          </a:xfrm>
          <a:prstGeom prst="rect">
            <a:avLst/>
          </a:prstGeom>
          <a:noFill/>
          <a:ln w="9525">
            <a:noFill/>
            <a:miter lim="800000"/>
            <a:headEnd/>
            <a:tailEnd/>
          </a:ln>
        </p:spPr>
        <p:txBody>
          <a:bodyPr wrap="square">
            <a:spAutoFit/>
          </a:bodyPr>
          <a:lstStyle/>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Times New Roman" pitchFamily="18" charset="0"/>
              </a:rPr>
              <a:t>Kinetic and potential energy are interchangeable – one can be converted to the other.</a:t>
            </a:r>
          </a:p>
          <a:p>
            <a:pPr eaLnBrk="0" hangingPunct="0">
              <a:buClr>
                <a:srgbClr val="000000"/>
              </a:buClr>
              <a:buSzPct val="100000"/>
              <a:buFont typeface="Arial" charset="0"/>
              <a:buNone/>
              <a:defRPr/>
            </a:pPr>
            <a:endParaRPr 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Times New Roman" pitchFamily="18" charset="0"/>
              </a:rPr>
              <a:t>Although energy can assume many forms, the total energy of the universe is constant.</a:t>
            </a:r>
          </a:p>
          <a:p>
            <a:pPr marL="742950" lvl="1" indent="-285750" eaLnBrk="0" hangingPunct="0">
              <a:buClr>
                <a:srgbClr val="000000"/>
              </a:buClr>
              <a:buSzPct val="100000"/>
              <a:buFont typeface="Arial" panose="020B0604020202020204" pitchFamily="34" charset="0"/>
              <a:buChar char="•"/>
              <a:defRPr/>
            </a:pPr>
            <a:r>
              <a:rPr lang="en-US" dirty="0">
                <a:solidFill>
                  <a:schemeClr val="tx1">
                    <a:lumMod val="75000"/>
                    <a:lumOff val="25000"/>
                  </a:schemeClr>
                </a:solidFill>
                <a:latin typeface="Gill Sans MT" panose="020B0502020104020203" pitchFamily="34" charset="0"/>
                <a:cs typeface="Times New Roman" pitchFamily="18" charset="0"/>
              </a:rPr>
              <a:t>Energy can neither be created nor destroyed.</a:t>
            </a:r>
          </a:p>
          <a:p>
            <a:pPr marL="742950" lvl="1" indent="-285750" eaLnBrk="0" hangingPunct="0">
              <a:buClr>
                <a:srgbClr val="000000"/>
              </a:buClr>
              <a:buSzPct val="100000"/>
              <a:buFont typeface="Arial" panose="020B0604020202020204" pitchFamily="34" charset="0"/>
              <a:buChar char="•"/>
              <a:defRPr/>
            </a:pPr>
            <a:r>
              <a:rPr lang="en-US" dirty="0">
                <a:solidFill>
                  <a:schemeClr val="tx1">
                    <a:lumMod val="75000"/>
                    <a:lumOff val="25000"/>
                  </a:schemeClr>
                </a:solidFill>
                <a:latin typeface="Gill Sans MT" panose="020B0502020104020203" pitchFamily="34" charset="0"/>
                <a:cs typeface="Times New Roman" pitchFamily="18" charset="0"/>
              </a:rPr>
              <a:t>When energy of one form disappears, the same amount of energy reappears in another form or forms.</a:t>
            </a:r>
          </a:p>
          <a:p>
            <a:pPr marL="742950" lvl="1" indent="-285750" eaLnBrk="0" hangingPunct="0">
              <a:buClr>
                <a:srgbClr val="000000"/>
              </a:buClr>
              <a:buSzPct val="100000"/>
              <a:buFont typeface="Arial" panose="020B0604020202020204" pitchFamily="34" charset="0"/>
              <a:buChar char="•"/>
              <a:defRPr/>
            </a:pPr>
            <a:r>
              <a:rPr lang="en-US" dirty="0">
                <a:solidFill>
                  <a:schemeClr val="tx1">
                    <a:lumMod val="75000"/>
                    <a:lumOff val="25000"/>
                  </a:schemeClr>
                </a:solidFill>
                <a:latin typeface="Gill Sans MT" panose="020B0502020104020203" pitchFamily="34" charset="0"/>
                <a:cs typeface="Times New Roman" pitchFamily="18" charset="0"/>
              </a:rPr>
              <a:t>This is known as the </a:t>
            </a:r>
            <a:r>
              <a:rPr lang="en-US" dirty="0">
                <a:solidFill>
                  <a:srgbClr val="67AEB6"/>
                </a:solidFill>
                <a:latin typeface="Gill Sans MT" panose="020B0502020104020203" pitchFamily="34" charset="0"/>
                <a:cs typeface="Times New Roman" pitchFamily="18" charset="0"/>
              </a:rPr>
              <a:t>law of conservation of energy</a:t>
            </a:r>
            <a:r>
              <a:rPr lang="en-US" dirty="0">
                <a:solidFill>
                  <a:schemeClr val="tx1">
                    <a:lumMod val="75000"/>
                    <a:lumOff val="25000"/>
                  </a:schemeClr>
                </a:solidFill>
                <a:latin typeface="Gill Sans MT" panose="020B0502020104020203" pitchFamily="34" charset="0"/>
                <a:cs typeface="Times New Roman" pitchFamily="18" charset="0"/>
              </a:rPr>
              <a:t>.</a:t>
            </a:r>
          </a:p>
        </p:txBody>
      </p:sp>
      <p:pic>
        <p:nvPicPr>
          <p:cNvPr id="10" name="Picture 3" descr="fig64">
            <a:extLst>
              <a:ext uri="{FF2B5EF4-FFF2-40B4-BE49-F238E27FC236}">
                <a16:creationId xmlns:a16="http://schemas.microsoft.com/office/drawing/2014/main" id="{C24802E5-AE21-4D58-83E3-D53B94F4B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54" y="3454254"/>
            <a:ext cx="4170363" cy="275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a:extLst>
              <a:ext uri="{FF2B5EF4-FFF2-40B4-BE49-F238E27FC236}">
                <a16:creationId xmlns:a16="http://schemas.microsoft.com/office/drawing/2014/main" id="{A2753A89-DED2-4766-9888-67DC4EC062F9}"/>
              </a:ext>
            </a:extLst>
          </p:cNvPr>
          <p:cNvSpPr>
            <a:spLocks noChangeArrowheads="1"/>
          </p:cNvSpPr>
          <p:nvPr/>
        </p:nvSpPr>
        <p:spPr bwMode="auto">
          <a:xfrm>
            <a:off x="4924557" y="3897114"/>
            <a:ext cx="388270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000000"/>
              </a:buClr>
              <a:buSzPct val="100000"/>
              <a:buFont typeface="Arial" pitchFamily="34" charset="0"/>
              <a:buNone/>
            </a:pPr>
            <a:r>
              <a:rPr lang="en-US" altLang="en-US" b="1" dirty="0">
                <a:solidFill>
                  <a:schemeClr val="tx1">
                    <a:lumMod val="75000"/>
                    <a:lumOff val="25000"/>
                  </a:schemeClr>
                </a:solidFill>
                <a:latin typeface="Gill Sans MT" panose="020B0502020104020203" pitchFamily="34" charset="0"/>
              </a:rPr>
              <a:t>A diver:</a:t>
            </a:r>
          </a:p>
          <a:p>
            <a:pPr marL="0" indent="0" eaLnBrk="1" hangingPunct="1">
              <a:spcBef>
                <a:spcPct val="20000"/>
              </a:spcBef>
              <a:buClr>
                <a:srgbClr val="000000"/>
              </a:buClr>
              <a:buSzPct val="100000"/>
            </a:pPr>
            <a:r>
              <a:rPr lang="en-US" altLang="en-US" dirty="0">
                <a:solidFill>
                  <a:schemeClr val="tx1">
                    <a:lumMod val="75000"/>
                    <a:lumOff val="25000"/>
                  </a:schemeClr>
                </a:solidFill>
                <a:latin typeface="Gill Sans MT" panose="020B0502020104020203" pitchFamily="34" charset="0"/>
              </a:rPr>
              <a:t>Has </a:t>
            </a:r>
            <a:r>
              <a:rPr lang="en-US" altLang="en-US" i="1" dirty="0">
                <a:solidFill>
                  <a:schemeClr val="tx1">
                    <a:lumMod val="75000"/>
                    <a:lumOff val="25000"/>
                  </a:schemeClr>
                </a:solidFill>
                <a:latin typeface="Gill Sans MT" panose="020B0502020104020203" pitchFamily="34" charset="0"/>
              </a:rPr>
              <a:t>E</a:t>
            </a:r>
            <a:r>
              <a:rPr lang="en-US" altLang="en-US" baseline="-25000" dirty="0">
                <a:solidFill>
                  <a:schemeClr val="tx1">
                    <a:lumMod val="75000"/>
                    <a:lumOff val="25000"/>
                  </a:schemeClr>
                </a:solidFill>
                <a:latin typeface="Gill Sans MT" panose="020B0502020104020203" pitchFamily="34" charset="0"/>
              </a:rPr>
              <a:t>p</a:t>
            </a:r>
            <a:r>
              <a:rPr lang="en-US" altLang="en-US" dirty="0">
                <a:solidFill>
                  <a:schemeClr val="tx1">
                    <a:lumMod val="75000"/>
                    <a:lumOff val="25000"/>
                  </a:schemeClr>
                </a:solidFill>
                <a:latin typeface="Gill Sans MT" panose="020B0502020104020203" pitchFamily="34" charset="0"/>
              </a:rPr>
              <a:t> due to macroscale position.</a:t>
            </a:r>
          </a:p>
          <a:p>
            <a:pPr marL="0" indent="0" eaLnBrk="1" hangingPunct="1">
              <a:spcBef>
                <a:spcPct val="20000"/>
              </a:spcBef>
              <a:buClr>
                <a:srgbClr val="000000"/>
              </a:buClr>
              <a:buSzPct val="100000"/>
            </a:pPr>
            <a:r>
              <a:rPr lang="en-US" altLang="en-US" dirty="0">
                <a:solidFill>
                  <a:schemeClr val="tx1">
                    <a:lumMod val="75000"/>
                    <a:lumOff val="25000"/>
                  </a:schemeClr>
                </a:solidFill>
                <a:latin typeface="Gill Sans MT" panose="020B0502020104020203" pitchFamily="34" charset="0"/>
              </a:rPr>
              <a:t>Converts </a:t>
            </a:r>
            <a:r>
              <a:rPr lang="en-US" altLang="en-US" i="1" dirty="0">
                <a:solidFill>
                  <a:schemeClr val="tx1">
                    <a:lumMod val="75000"/>
                    <a:lumOff val="25000"/>
                  </a:schemeClr>
                </a:solidFill>
                <a:latin typeface="Gill Sans MT" panose="020B0502020104020203" pitchFamily="34" charset="0"/>
              </a:rPr>
              <a:t>E</a:t>
            </a:r>
            <a:r>
              <a:rPr lang="en-US" altLang="en-US" baseline="-25000" dirty="0">
                <a:solidFill>
                  <a:schemeClr val="tx1">
                    <a:lumMod val="75000"/>
                    <a:lumOff val="25000"/>
                  </a:schemeClr>
                </a:solidFill>
                <a:latin typeface="Gill Sans MT" panose="020B0502020104020203" pitchFamily="34" charset="0"/>
              </a:rPr>
              <a:t>p</a:t>
            </a:r>
            <a:r>
              <a:rPr lang="en-US" altLang="en-US" dirty="0">
                <a:solidFill>
                  <a:schemeClr val="tx1">
                    <a:lumMod val="75000"/>
                    <a:lumOff val="25000"/>
                  </a:schemeClr>
                </a:solidFill>
                <a:latin typeface="Gill Sans MT" panose="020B0502020104020203" pitchFamily="34" charset="0"/>
              </a:rPr>
              <a:t> to </a:t>
            </a:r>
            <a:r>
              <a:rPr lang="en-US" altLang="en-US" dirty="0" err="1">
                <a:solidFill>
                  <a:schemeClr val="tx1">
                    <a:lumMod val="75000"/>
                    <a:lumOff val="25000"/>
                  </a:schemeClr>
                </a:solidFill>
                <a:latin typeface="Gill Sans MT" panose="020B0502020104020203" pitchFamily="34" charset="0"/>
              </a:rPr>
              <a:t>macroscale</a:t>
            </a:r>
            <a:r>
              <a:rPr lang="en-US" altLang="en-US" dirty="0">
                <a:solidFill>
                  <a:schemeClr val="tx1">
                    <a:lumMod val="75000"/>
                    <a:lumOff val="25000"/>
                  </a:schemeClr>
                </a:solidFill>
                <a:latin typeface="Gill Sans MT" panose="020B0502020104020203" pitchFamily="34" charset="0"/>
              </a:rPr>
              <a:t> </a:t>
            </a:r>
            <a:r>
              <a:rPr lang="en-US" altLang="en-US" i="1" dirty="0" err="1">
                <a:solidFill>
                  <a:schemeClr val="tx1">
                    <a:lumMod val="75000"/>
                    <a:lumOff val="25000"/>
                  </a:schemeClr>
                </a:solidFill>
                <a:latin typeface="Gill Sans MT" panose="020B0502020104020203" pitchFamily="34" charset="0"/>
                <a:sym typeface="Wingdings" panose="05000000000000000000" pitchFamily="2" charset="2"/>
              </a:rPr>
              <a:t>E</a:t>
            </a:r>
            <a:r>
              <a:rPr lang="en-US" altLang="en-US" baseline="-25000" dirty="0" err="1">
                <a:solidFill>
                  <a:schemeClr val="tx1">
                    <a:lumMod val="75000"/>
                    <a:lumOff val="25000"/>
                  </a:schemeClr>
                </a:solidFill>
                <a:latin typeface="Gill Sans MT" panose="020B0502020104020203" pitchFamily="34" charset="0"/>
                <a:sym typeface="Wingdings" panose="05000000000000000000" pitchFamily="2" charset="2"/>
              </a:rPr>
              <a:t>k</a:t>
            </a:r>
            <a:r>
              <a:rPr lang="en-US" altLang="en-US" dirty="0">
                <a:solidFill>
                  <a:schemeClr val="tx1">
                    <a:lumMod val="75000"/>
                    <a:lumOff val="25000"/>
                  </a:schemeClr>
                </a:solidFill>
                <a:latin typeface="Gill Sans MT" panose="020B0502020104020203" pitchFamily="34" charset="0"/>
                <a:sym typeface="Wingdings" panose="05000000000000000000" pitchFamily="2" charset="2"/>
              </a:rPr>
              <a:t>.</a:t>
            </a:r>
          </a:p>
          <a:p>
            <a:pPr marL="0" indent="0" eaLnBrk="1" hangingPunct="1">
              <a:spcBef>
                <a:spcPct val="20000"/>
              </a:spcBef>
              <a:buClr>
                <a:srgbClr val="000000"/>
              </a:buClr>
              <a:buSzPct val="100000"/>
            </a:pPr>
            <a:r>
              <a:rPr lang="en-US" altLang="en-US" dirty="0">
                <a:solidFill>
                  <a:schemeClr val="tx1">
                    <a:lumMod val="75000"/>
                    <a:lumOff val="25000"/>
                  </a:schemeClr>
                </a:solidFill>
                <a:latin typeface="Gill Sans MT" panose="020B0502020104020203" pitchFamily="34" charset="0"/>
              </a:rPr>
              <a:t>Converts </a:t>
            </a:r>
            <a:r>
              <a:rPr lang="en-US" altLang="en-US" i="1" dirty="0" err="1">
                <a:solidFill>
                  <a:schemeClr val="tx1">
                    <a:lumMod val="75000"/>
                    <a:lumOff val="25000"/>
                  </a:schemeClr>
                </a:solidFill>
                <a:latin typeface="Gill Sans MT" panose="020B0502020104020203" pitchFamily="34" charset="0"/>
                <a:sym typeface="Symbol" panose="05050102010706020507" pitchFamily="18" charset="2"/>
              </a:rPr>
              <a:t>E</a:t>
            </a:r>
            <a:r>
              <a:rPr lang="en-US" altLang="en-US" baseline="-25000" dirty="0" err="1">
                <a:solidFill>
                  <a:schemeClr val="tx1">
                    <a:lumMod val="75000"/>
                    <a:lumOff val="25000"/>
                  </a:schemeClr>
                </a:solidFill>
                <a:latin typeface="Gill Sans MT" panose="020B0502020104020203" pitchFamily="34" charset="0"/>
                <a:sym typeface="Symbol" panose="05050102010706020507" pitchFamily="18" charset="2"/>
              </a:rPr>
              <a:t>k,macroscale</a:t>
            </a:r>
            <a:r>
              <a:rPr lang="en-US" altLang="en-US" dirty="0">
                <a:solidFill>
                  <a:schemeClr val="tx1">
                    <a:lumMod val="75000"/>
                    <a:lumOff val="25000"/>
                  </a:schemeClr>
                </a:solidFill>
                <a:latin typeface="Gill Sans MT" panose="020B0502020104020203" pitchFamily="34" charset="0"/>
                <a:sym typeface="Symbol" panose="05050102010706020507" pitchFamily="18" charset="2"/>
              </a:rPr>
              <a:t> to  </a:t>
            </a:r>
            <a:r>
              <a:rPr lang="en-US" altLang="en-US" i="1" dirty="0" err="1">
                <a:solidFill>
                  <a:schemeClr val="tx1">
                    <a:lumMod val="75000"/>
                    <a:lumOff val="25000"/>
                  </a:schemeClr>
                </a:solidFill>
                <a:latin typeface="Gill Sans MT" panose="020B0502020104020203" pitchFamily="34" charset="0"/>
              </a:rPr>
              <a:t>E</a:t>
            </a:r>
            <a:r>
              <a:rPr lang="en-US" altLang="en-US" baseline="-25000" dirty="0" err="1">
                <a:solidFill>
                  <a:schemeClr val="tx1">
                    <a:lumMod val="75000"/>
                    <a:lumOff val="25000"/>
                  </a:schemeClr>
                </a:solidFill>
                <a:latin typeface="Gill Sans MT" panose="020B0502020104020203" pitchFamily="34" charset="0"/>
              </a:rPr>
              <a:t>k,nanoscale</a:t>
            </a:r>
            <a:r>
              <a:rPr lang="en-US" altLang="en-US" dirty="0">
                <a:solidFill>
                  <a:schemeClr val="tx1">
                    <a:lumMod val="75000"/>
                    <a:lumOff val="25000"/>
                  </a:schemeClr>
                </a:solidFill>
                <a:latin typeface="Gill Sans MT" panose="020B0502020104020203" pitchFamily="34" charset="0"/>
                <a:sym typeface="Symbol" panose="05050102010706020507" pitchFamily="18" charset="2"/>
              </a:rPr>
              <a:t> (motion of water, heat)</a:t>
            </a:r>
          </a:p>
        </p:txBody>
      </p:sp>
    </p:spTree>
    <p:extLst>
      <p:ext uri="{BB962C8B-B14F-4D97-AF65-F5344CB8AC3E}">
        <p14:creationId xmlns:p14="http://schemas.microsoft.com/office/powerpoint/2010/main" val="1383609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30</a:t>
            </a:fld>
            <a:endParaRPr lang="en-US" dirty="0">
              <a:solidFill>
                <a:schemeClr val="bg1"/>
              </a:solidFill>
            </a:endParaRPr>
          </a:p>
        </p:txBody>
      </p:sp>
      <p:sp>
        <p:nvSpPr>
          <p:cNvPr id="10" name="Rectangle 2">
            <a:extLst>
              <a:ext uri="{FF2B5EF4-FFF2-40B4-BE49-F238E27FC236}">
                <a16:creationId xmlns:a16="http://schemas.microsoft.com/office/drawing/2014/main" id="{C71A254B-F7AA-4C4B-A670-ACCAA7D9E9D9}"/>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Electron Configurations</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11" name="TextBox 4">
            <a:extLst>
              <a:ext uri="{FF2B5EF4-FFF2-40B4-BE49-F238E27FC236}">
                <a16:creationId xmlns:a16="http://schemas.microsoft.com/office/drawing/2014/main" id="{91E77AD5-0DDC-4023-A3BD-3AD9D99C1E4F}"/>
              </a:ext>
            </a:extLst>
          </p:cNvPr>
          <p:cNvSpPr txBox="1">
            <a:spLocks noChangeArrowheads="1"/>
          </p:cNvSpPr>
          <p:nvPr/>
        </p:nvSpPr>
        <p:spPr bwMode="auto">
          <a:xfrm>
            <a:off x="0" y="852787"/>
            <a:ext cx="7035044" cy="1323439"/>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sz="1600" b="1" dirty="0">
                <a:solidFill>
                  <a:schemeClr val="tx1">
                    <a:lumMod val="75000"/>
                    <a:lumOff val="25000"/>
                  </a:schemeClr>
                </a:solidFill>
                <a:latin typeface="Gill Sans MT" panose="020B0502020104020203" pitchFamily="34" charset="0"/>
                <a:cs typeface="Times New Roman" pitchFamily="18" charset="0"/>
              </a:rPr>
              <a:t>General rules for writing electron configurations:</a:t>
            </a:r>
          </a:p>
          <a:p>
            <a:pPr eaLnBrk="0" hangingPunct="0">
              <a:buClr>
                <a:srgbClr val="00B0F0"/>
              </a:buClr>
              <a:buSzPct val="100000"/>
            </a:pPr>
            <a:r>
              <a:rPr lang="en-US" altLang="en-US" sz="1600" dirty="0">
                <a:solidFill>
                  <a:schemeClr val="tx1">
                    <a:lumMod val="75000"/>
                    <a:lumOff val="25000"/>
                  </a:schemeClr>
                </a:solidFill>
                <a:latin typeface="Gill Sans MT" panose="020B0502020104020203" pitchFamily="34" charset="0"/>
                <a:cs typeface="Times New Roman" pitchFamily="18" charset="0"/>
              </a:rPr>
              <a:t>1. Electrons will reside in the available orbitals of the lowest possible energy.</a:t>
            </a:r>
          </a:p>
          <a:p>
            <a:pPr eaLnBrk="0" hangingPunct="0">
              <a:buClr>
                <a:srgbClr val="00B0F0"/>
              </a:buClr>
              <a:buSzPct val="100000"/>
            </a:pPr>
            <a:r>
              <a:rPr lang="en-US" altLang="en-US" sz="1600" dirty="0">
                <a:solidFill>
                  <a:schemeClr val="tx1">
                    <a:lumMod val="75000"/>
                    <a:lumOff val="25000"/>
                  </a:schemeClr>
                </a:solidFill>
                <a:latin typeface="Gill Sans MT" panose="020B0502020104020203" pitchFamily="34" charset="0"/>
                <a:cs typeface="Times New Roman" pitchFamily="18" charset="0"/>
              </a:rPr>
              <a:t>2. Each orbital can accommodate a maximum of two electrons.</a:t>
            </a:r>
          </a:p>
          <a:p>
            <a:pPr eaLnBrk="0" hangingPunct="0">
              <a:buClr>
                <a:srgbClr val="00B0F0"/>
              </a:buClr>
              <a:buSzPct val="100000"/>
            </a:pPr>
            <a:r>
              <a:rPr lang="en-US" altLang="en-US" sz="1600" dirty="0">
                <a:solidFill>
                  <a:schemeClr val="tx1">
                    <a:lumMod val="75000"/>
                    <a:lumOff val="25000"/>
                  </a:schemeClr>
                </a:solidFill>
                <a:latin typeface="Gill Sans MT" panose="020B0502020104020203" pitchFamily="34" charset="0"/>
                <a:cs typeface="Times New Roman" pitchFamily="18" charset="0"/>
              </a:rPr>
              <a:t>3. Electrons will not pair in degenerate orbitals if an empty orbital is available.</a:t>
            </a:r>
          </a:p>
          <a:p>
            <a:pPr eaLnBrk="0" hangingPunct="0">
              <a:buClr>
                <a:srgbClr val="00B0F0"/>
              </a:buClr>
              <a:buSzPct val="100000"/>
            </a:pPr>
            <a:r>
              <a:rPr lang="en-US" altLang="en-US" sz="1600" dirty="0">
                <a:solidFill>
                  <a:schemeClr val="tx1">
                    <a:lumMod val="75000"/>
                    <a:lumOff val="25000"/>
                  </a:schemeClr>
                </a:solidFill>
                <a:latin typeface="Gill Sans MT" panose="020B0502020104020203" pitchFamily="34" charset="0"/>
                <a:cs typeface="Times New Roman" pitchFamily="18" charset="0"/>
              </a:rPr>
              <a:t>4. Orbitals will fill in the order indicated in the figure.</a:t>
            </a:r>
          </a:p>
        </p:txBody>
      </p:sp>
      <p:sp>
        <p:nvSpPr>
          <p:cNvPr id="14" name="TextBox 4">
            <a:extLst>
              <a:ext uri="{FF2B5EF4-FFF2-40B4-BE49-F238E27FC236}">
                <a16:creationId xmlns:a16="http://schemas.microsoft.com/office/drawing/2014/main" id="{09B5FEFC-FCE0-4321-B5A6-2AAEF5D9DB25}"/>
              </a:ext>
            </a:extLst>
          </p:cNvPr>
          <p:cNvSpPr txBox="1">
            <a:spLocks noChangeArrowheads="1"/>
          </p:cNvSpPr>
          <p:nvPr/>
        </p:nvSpPr>
        <p:spPr bwMode="auto">
          <a:xfrm>
            <a:off x="1755324" y="2280273"/>
            <a:ext cx="2551849" cy="338554"/>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sz="1600" b="1" dirty="0">
                <a:solidFill>
                  <a:schemeClr val="tx1">
                    <a:lumMod val="75000"/>
                    <a:lumOff val="25000"/>
                  </a:schemeClr>
                </a:solidFill>
                <a:latin typeface="Gill Sans MT" panose="020B0502020104020203" pitchFamily="34" charset="0"/>
                <a:cs typeface="Times New Roman" pitchFamily="18" charset="0"/>
              </a:rPr>
              <a:t>Periodic Table Method</a:t>
            </a:r>
            <a:endParaRPr lang="en-US" altLang="en-US" sz="1600" dirty="0">
              <a:solidFill>
                <a:schemeClr val="tx1">
                  <a:lumMod val="75000"/>
                  <a:lumOff val="25000"/>
                </a:schemeClr>
              </a:solidFill>
              <a:latin typeface="Gill Sans MT" panose="020B0502020104020203" pitchFamily="34" charset="0"/>
              <a:cs typeface="Times New Roman" pitchFamily="18" charset="0"/>
            </a:endParaRPr>
          </a:p>
        </p:txBody>
      </p:sp>
      <p:sp>
        <p:nvSpPr>
          <p:cNvPr id="15" name="TextBox 4">
            <a:extLst>
              <a:ext uri="{FF2B5EF4-FFF2-40B4-BE49-F238E27FC236}">
                <a16:creationId xmlns:a16="http://schemas.microsoft.com/office/drawing/2014/main" id="{3886692D-46E4-4F17-830F-6E44C8114561}"/>
              </a:ext>
            </a:extLst>
          </p:cNvPr>
          <p:cNvSpPr txBox="1">
            <a:spLocks noChangeArrowheads="1"/>
          </p:cNvSpPr>
          <p:nvPr/>
        </p:nvSpPr>
        <p:spPr bwMode="auto">
          <a:xfrm>
            <a:off x="6921463" y="1368123"/>
            <a:ext cx="1885800" cy="584775"/>
          </a:xfrm>
          <a:prstGeom prst="rect">
            <a:avLst/>
          </a:prstGeom>
          <a:noFill/>
          <a:ln w="9525">
            <a:noFill/>
            <a:miter lim="800000"/>
            <a:headEnd/>
            <a:tailEnd/>
          </a:ln>
        </p:spPr>
        <p:txBody>
          <a:bodyPr wrap="square">
            <a:spAutoFit/>
          </a:bodyPr>
          <a:lstStyle/>
          <a:p>
            <a:pPr algn="ctr" eaLnBrk="0" hangingPunct="0">
              <a:buClr>
                <a:srgbClr val="000000"/>
              </a:buClr>
              <a:buSzPct val="100000"/>
              <a:buFont typeface="Arial" pitchFamily="34" charset="0"/>
              <a:buNone/>
            </a:pPr>
            <a:r>
              <a:rPr lang="en-US" altLang="en-US" sz="1600" b="1" dirty="0">
                <a:solidFill>
                  <a:schemeClr val="tx1">
                    <a:lumMod val="75000"/>
                    <a:lumOff val="25000"/>
                  </a:schemeClr>
                </a:solidFill>
                <a:latin typeface="Gill Sans MT" panose="020B0502020104020203" pitchFamily="34" charset="0"/>
                <a:cs typeface="Times New Roman" pitchFamily="18" charset="0"/>
              </a:rPr>
              <a:t>Up-Side Down Christmas Tree</a:t>
            </a:r>
            <a:endParaRPr lang="en-US" altLang="en-US" sz="1600" dirty="0">
              <a:solidFill>
                <a:schemeClr val="tx1">
                  <a:lumMod val="75000"/>
                  <a:lumOff val="25000"/>
                </a:schemeClr>
              </a:solidFill>
              <a:latin typeface="Gill Sans MT" panose="020B0502020104020203" pitchFamily="34" charset="0"/>
              <a:cs typeface="Times New Roman" pitchFamily="18" charset="0"/>
            </a:endParaRPr>
          </a:p>
        </p:txBody>
      </p:sp>
      <p:pic>
        <p:nvPicPr>
          <p:cNvPr id="16" name="Picture 15" descr="A close up of a computer keyboard&#10;&#10;Description automatically generated">
            <a:extLst>
              <a:ext uri="{FF2B5EF4-FFF2-40B4-BE49-F238E27FC236}">
                <a16:creationId xmlns:a16="http://schemas.microsoft.com/office/drawing/2014/main" id="{ECA0FB9D-1C42-41D8-8232-F2F3050D8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136" y="2398585"/>
            <a:ext cx="4778328" cy="2916058"/>
          </a:xfrm>
          <a:prstGeom prst="rect">
            <a:avLst/>
          </a:prstGeom>
        </p:spPr>
      </p:pic>
      <p:pic>
        <p:nvPicPr>
          <p:cNvPr id="166" name="Picture 165">
            <a:extLst>
              <a:ext uri="{FF2B5EF4-FFF2-40B4-BE49-F238E27FC236}">
                <a16:creationId xmlns:a16="http://schemas.microsoft.com/office/drawing/2014/main" id="{E5139732-A781-4EE1-9889-58B6E8647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869" y="5419901"/>
            <a:ext cx="4634949" cy="1332836"/>
          </a:xfrm>
          <a:prstGeom prst="rect">
            <a:avLst/>
          </a:prstGeom>
        </p:spPr>
      </p:pic>
      <p:pic>
        <p:nvPicPr>
          <p:cNvPr id="168" name="Picture 167" descr="A picture containing object, clock, white, black&#10;&#10;Description automatically generated">
            <a:extLst>
              <a:ext uri="{FF2B5EF4-FFF2-40B4-BE49-F238E27FC236}">
                <a16:creationId xmlns:a16="http://schemas.microsoft.com/office/drawing/2014/main" id="{F1B3A813-2ABF-4D1F-ACA6-1313A589C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7212" y="2043761"/>
            <a:ext cx="1970768" cy="3109786"/>
          </a:xfrm>
          <a:prstGeom prst="rect">
            <a:avLst/>
          </a:prstGeom>
        </p:spPr>
      </p:pic>
    </p:spTree>
    <p:extLst>
      <p:ext uri="{BB962C8B-B14F-4D97-AF65-F5344CB8AC3E}">
        <p14:creationId xmlns:p14="http://schemas.microsoft.com/office/powerpoint/2010/main" val="164418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31</a:t>
            </a:fld>
            <a:endParaRPr lang="en-US" dirty="0">
              <a:solidFill>
                <a:schemeClr val="bg1"/>
              </a:solidFill>
            </a:endParaRPr>
          </a:p>
        </p:txBody>
      </p:sp>
      <p:sp>
        <p:nvSpPr>
          <p:cNvPr id="8" name="Rectangle 2">
            <a:extLst>
              <a:ext uri="{FF2B5EF4-FFF2-40B4-BE49-F238E27FC236}">
                <a16:creationId xmlns:a16="http://schemas.microsoft.com/office/drawing/2014/main" id="{4AB033B0-75D0-4EAB-8966-B1A8A5A51DF3}"/>
              </a:ext>
            </a:extLst>
          </p:cNvPr>
          <p:cNvSpPr txBox="1">
            <a:spLocks noChangeArrowheads="1"/>
          </p:cNvSpPr>
          <p:nvPr/>
        </p:nvSpPr>
        <p:spPr>
          <a:xfrm>
            <a:off x="0" y="538405"/>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Electron Configurations</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B4C840BE-A0CE-4E60-A7B8-DDC0E059488C}"/>
              </a:ext>
            </a:extLst>
          </p:cNvPr>
          <p:cNvSpPr txBox="1">
            <a:spLocks noChangeArrowheads="1"/>
          </p:cNvSpPr>
          <p:nvPr/>
        </p:nvSpPr>
        <p:spPr bwMode="auto">
          <a:xfrm>
            <a:off x="-1" y="1219200"/>
            <a:ext cx="9143999" cy="1200329"/>
          </a:xfrm>
          <a:prstGeom prst="rect">
            <a:avLst/>
          </a:prstGeom>
          <a:noFill/>
          <a:ln w="9525">
            <a:noFill/>
            <a:miter lim="800000"/>
            <a:headEnd/>
            <a:tailEnd/>
          </a:ln>
        </p:spPr>
        <p:txBody>
          <a:bodyPr wrap="square">
            <a:spAutoFit/>
          </a:bodyPr>
          <a:lstStyle/>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Times New Roman" pitchFamily="18" charset="0"/>
              </a:rPr>
              <a:t>The </a:t>
            </a:r>
            <a:r>
              <a:rPr lang="en-US" b="1" dirty="0">
                <a:solidFill>
                  <a:srgbClr val="E47588"/>
                </a:solidFill>
                <a:latin typeface="Gill Sans MT" panose="020B0502020104020203" pitchFamily="34" charset="0"/>
                <a:cs typeface="Times New Roman" pitchFamily="18" charset="0"/>
              </a:rPr>
              <a:t>electron</a:t>
            </a:r>
            <a:r>
              <a:rPr lang="en-US" b="1" dirty="0">
                <a:solidFill>
                  <a:schemeClr val="tx1">
                    <a:lumMod val="75000"/>
                    <a:lumOff val="25000"/>
                  </a:schemeClr>
                </a:solidFill>
                <a:latin typeface="Gill Sans MT" panose="020B0502020104020203" pitchFamily="34" charset="0"/>
                <a:cs typeface="Times New Roman" pitchFamily="18" charset="0"/>
              </a:rPr>
              <a:t> </a:t>
            </a:r>
            <a:r>
              <a:rPr lang="en-US" b="1" dirty="0">
                <a:solidFill>
                  <a:srgbClr val="E47588"/>
                </a:solidFill>
                <a:latin typeface="Gill Sans MT" panose="020B0502020104020203" pitchFamily="34" charset="0"/>
                <a:cs typeface="Times New Roman" pitchFamily="18" charset="0"/>
              </a:rPr>
              <a:t>configuration</a:t>
            </a:r>
            <a:r>
              <a:rPr lang="en-US" dirty="0">
                <a:solidFill>
                  <a:schemeClr val="tx1">
                    <a:lumMod val="75000"/>
                    <a:lumOff val="25000"/>
                  </a:schemeClr>
                </a:solidFill>
                <a:latin typeface="Gill Sans MT" panose="020B0502020104020203" pitchFamily="34" charset="0"/>
                <a:cs typeface="Times New Roman" pitchFamily="18" charset="0"/>
              </a:rPr>
              <a:t> describes how the electrons are distributed in the various atomic orbitals.</a:t>
            </a:r>
          </a:p>
          <a:p>
            <a:pPr eaLnBrk="0" hangingPunct="0">
              <a:buClr>
                <a:srgbClr val="000000"/>
              </a:buClr>
              <a:buSzPct val="100000"/>
              <a:buFont typeface="Arial" charset="0"/>
              <a:buNone/>
              <a:defRPr/>
            </a:pPr>
            <a:endParaRPr 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Times New Roman" pitchFamily="18" charset="0"/>
              </a:rPr>
              <a:t>In a ground state hydrogen atom, the electron is found in the 1s orbital.</a:t>
            </a:r>
          </a:p>
        </p:txBody>
      </p:sp>
      <p:sp>
        <p:nvSpPr>
          <p:cNvPr id="10" name="Up Arrow 14">
            <a:extLst>
              <a:ext uri="{FF2B5EF4-FFF2-40B4-BE49-F238E27FC236}">
                <a16:creationId xmlns:a16="http://schemas.microsoft.com/office/drawing/2014/main" id="{A9C4CC57-3496-4614-B7DF-B58E6C5B54CA}"/>
              </a:ext>
            </a:extLst>
          </p:cNvPr>
          <p:cNvSpPr/>
          <p:nvPr/>
        </p:nvSpPr>
        <p:spPr bwMode="auto">
          <a:xfrm>
            <a:off x="73508" y="2472667"/>
            <a:ext cx="685800" cy="2833885"/>
          </a:xfrm>
          <a:prstGeom prst="upArrow">
            <a:avLst/>
          </a:prstGeom>
          <a:solidFill>
            <a:schemeClr val="tx1">
              <a:lumMod val="75000"/>
              <a:lumOff val="2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algn="ct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1" name="TextBox 15">
            <a:extLst>
              <a:ext uri="{FF2B5EF4-FFF2-40B4-BE49-F238E27FC236}">
                <a16:creationId xmlns:a16="http://schemas.microsoft.com/office/drawing/2014/main" id="{6794D5CC-CFB0-42B2-BA7C-969C650214A9}"/>
              </a:ext>
            </a:extLst>
          </p:cNvPr>
          <p:cNvSpPr txBox="1">
            <a:spLocks noChangeArrowheads="1"/>
          </p:cNvSpPr>
          <p:nvPr/>
        </p:nvSpPr>
        <p:spPr bwMode="auto">
          <a:xfrm>
            <a:off x="910937" y="5093036"/>
            <a:ext cx="533400" cy="342900"/>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1</a:t>
            </a:r>
            <a:r>
              <a:rPr lang="en-US" altLang="en-US" sz="2000" b="1" i="1">
                <a:solidFill>
                  <a:schemeClr val="tx1">
                    <a:lumMod val="75000"/>
                    <a:lumOff val="25000"/>
                  </a:schemeClr>
                </a:solidFill>
                <a:latin typeface="Gill Sans MT" panose="020B0502020104020203" pitchFamily="34" charset="0"/>
                <a:cs typeface="Arial" pitchFamily="34" charset="0"/>
              </a:rPr>
              <a:t>s</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3" name="TextBox 16">
            <a:extLst>
              <a:ext uri="{FF2B5EF4-FFF2-40B4-BE49-F238E27FC236}">
                <a16:creationId xmlns:a16="http://schemas.microsoft.com/office/drawing/2014/main" id="{29AA8B85-46EB-4327-A7DD-DCC2F5F77B28}"/>
              </a:ext>
            </a:extLst>
          </p:cNvPr>
          <p:cNvSpPr txBox="1">
            <a:spLocks noChangeArrowheads="1"/>
          </p:cNvSpPr>
          <p:nvPr/>
        </p:nvSpPr>
        <p:spPr bwMode="auto">
          <a:xfrm>
            <a:off x="910937" y="3503949"/>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2</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14" name="TextBox 17">
            <a:extLst>
              <a:ext uri="{FF2B5EF4-FFF2-40B4-BE49-F238E27FC236}">
                <a16:creationId xmlns:a16="http://schemas.microsoft.com/office/drawing/2014/main" id="{6BBBC796-5500-4BE7-BDA2-6B91B85A9989}"/>
              </a:ext>
            </a:extLst>
          </p:cNvPr>
          <p:cNvSpPr txBox="1">
            <a:spLocks noChangeArrowheads="1"/>
          </p:cNvSpPr>
          <p:nvPr/>
        </p:nvSpPr>
        <p:spPr bwMode="auto">
          <a:xfrm>
            <a:off x="1672937" y="3503949"/>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5" name="TextBox 20">
            <a:extLst>
              <a:ext uri="{FF2B5EF4-FFF2-40B4-BE49-F238E27FC236}">
                <a16:creationId xmlns:a16="http://schemas.microsoft.com/office/drawing/2014/main" id="{FC1D68BC-A2E3-47E0-8A33-F68049AAC839}"/>
              </a:ext>
            </a:extLst>
          </p:cNvPr>
          <p:cNvSpPr txBox="1">
            <a:spLocks noChangeArrowheads="1"/>
          </p:cNvSpPr>
          <p:nvPr/>
        </p:nvSpPr>
        <p:spPr bwMode="auto">
          <a:xfrm>
            <a:off x="2282537" y="3503949"/>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6" name="TextBox 21">
            <a:extLst>
              <a:ext uri="{FF2B5EF4-FFF2-40B4-BE49-F238E27FC236}">
                <a16:creationId xmlns:a16="http://schemas.microsoft.com/office/drawing/2014/main" id="{7347A26E-4864-458D-BF69-0B51A8E3A598}"/>
              </a:ext>
            </a:extLst>
          </p:cNvPr>
          <p:cNvSpPr txBox="1">
            <a:spLocks noChangeArrowheads="1"/>
          </p:cNvSpPr>
          <p:nvPr/>
        </p:nvSpPr>
        <p:spPr bwMode="auto">
          <a:xfrm>
            <a:off x="2892137" y="3503949"/>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7" name="Rectangle 16">
            <a:extLst>
              <a:ext uri="{FF2B5EF4-FFF2-40B4-BE49-F238E27FC236}">
                <a16:creationId xmlns:a16="http://schemas.microsoft.com/office/drawing/2014/main" id="{D166F2D5-5AAB-44DF-9797-206535BA4F74}"/>
              </a:ext>
            </a:extLst>
          </p:cNvPr>
          <p:cNvSpPr/>
          <p:nvPr/>
        </p:nvSpPr>
        <p:spPr bwMode="auto">
          <a:xfrm>
            <a:off x="910937" y="4494548"/>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8" name="Rectangle 17">
            <a:extLst>
              <a:ext uri="{FF2B5EF4-FFF2-40B4-BE49-F238E27FC236}">
                <a16:creationId xmlns:a16="http://schemas.microsoft.com/office/drawing/2014/main" id="{B497918B-D4B1-4517-A686-EAD374A07D3A}"/>
              </a:ext>
            </a:extLst>
          </p:cNvPr>
          <p:cNvSpPr/>
          <p:nvPr/>
        </p:nvSpPr>
        <p:spPr bwMode="auto">
          <a:xfrm>
            <a:off x="1711037" y="2894348"/>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22" name="Rectangle 21">
            <a:extLst>
              <a:ext uri="{FF2B5EF4-FFF2-40B4-BE49-F238E27FC236}">
                <a16:creationId xmlns:a16="http://schemas.microsoft.com/office/drawing/2014/main" id="{B29968CC-DF96-4FB4-B146-7E510C3A39E1}"/>
              </a:ext>
            </a:extLst>
          </p:cNvPr>
          <p:cNvSpPr/>
          <p:nvPr/>
        </p:nvSpPr>
        <p:spPr bwMode="auto">
          <a:xfrm>
            <a:off x="2320637" y="2894348"/>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23" name="Rectangle 22">
            <a:extLst>
              <a:ext uri="{FF2B5EF4-FFF2-40B4-BE49-F238E27FC236}">
                <a16:creationId xmlns:a16="http://schemas.microsoft.com/office/drawing/2014/main" id="{DB5D4265-B94D-41ED-B9C3-49C1735727B0}"/>
              </a:ext>
            </a:extLst>
          </p:cNvPr>
          <p:cNvSpPr/>
          <p:nvPr/>
        </p:nvSpPr>
        <p:spPr bwMode="auto">
          <a:xfrm>
            <a:off x="2930237" y="2894348"/>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24" name="Rectangle 23">
            <a:extLst>
              <a:ext uri="{FF2B5EF4-FFF2-40B4-BE49-F238E27FC236}">
                <a16:creationId xmlns:a16="http://schemas.microsoft.com/office/drawing/2014/main" id="{47696F3C-265F-4EEE-828F-55231DF0CA08}"/>
              </a:ext>
            </a:extLst>
          </p:cNvPr>
          <p:cNvSpPr/>
          <p:nvPr/>
        </p:nvSpPr>
        <p:spPr bwMode="auto">
          <a:xfrm>
            <a:off x="910937" y="2894348"/>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18605C5-2385-4B05-8D9C-8B9840945E0A}"/>
                  </a:ext>
                </a:extLst>
              </p:cNvPr>
              <p:cNvSpPr txBox="1"/>
              <p:nvPr/>
            </p:nvSpPr>
            <p:spPr>
              <a:xfrm>
                <a:off x="892860" y="4453471"/>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7" name="TextBox 6">
                <a:extLst>
                  <a:ext uri="{FF2B5EF4-FFF2-40B4-BE49-F238E27FC236}">
                    <a16:creationId xmlns:a16="http://schemas.microsoft.com/office/drawing/2014/main" id="{D18605C5-2385-4B05-8D9C-8B9840945E0A}"/>
                  </a:ext>
                </a:extLst>
              </p:cNvPr>
              <p:cNvSpPr txBox="1">
                <a:spLocks noRot="1" noChangeAspect="1" noMove="1" noResize="1" noEditPoints="1" noAdjustHandles="1" noChangeArrowheads="1" noChangeShapeType="1" noTextEdit="1"/>
              </p:cNvSpPr>
              <p:nvPr/>
            </p:nvSpPr>
            <p:spPr>
              <a:xfrm>
                <a:off x="892860" y="4453471"/>
                <a:ext cx="336631" cy="615553"/>
              </a:xfrm>
              <a:prstGeom prst="rect">
                <a:avLst/>
              </a:prstGeom>
              <a:blipFill>
                <a:blip r:embed="rId2"/>
                <a:stretch>
                  <a:fillRect/>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53CD9D1B-067D-4FF3-AC5D-B6636534B55B}"/>
              </a:ext>
            </a:extLst>
          </p:cNvPr>
          <p:cNvSpPr txBox="1"/>
          <p:nvPr/>
        </p:nvSpPr>
        <p:spPr>
          <a:xfrm>
            <a:off x="217549" y="3172992"/>
            <a:ext cx="409023" cy="1588255"/>
          </a:xfrm>
          <a:prstGeom prst="rect">
            <a:avLst/>
          </a:prstGeom>
          <a:noFill/>
        </p:spPr>
        <p:txBody>
          <a:bodyPr vert="vert270">
            <a:spAutoFit/>
          </a:bodyPr>
          <a:lstStyle/>
          <a:p>
            <a:pPr algn="ctr" eaLnBrk="0" hangingPunct="0">
              <a:lnSpc>
                <a:spcPct val="81000"/>
              </a:lnSpc>
              <a:buClr>
                <a:srgbClr val="000000"/>
              </a:buClr>
              <a:buSzPct val="100000"/>
              <a:buFont typeface="Arial" charset="0"/>
              <a:buNone/>
              <a:defRPr/>
            </a:pPr>
            <a:r>
              <a:rPr lang="en-US" b="1" dirty="0">
                <a:solidFill>
                  <a:srgbClr val="DBDBDB"/>
                </a:solidFill>
                <a:latin typeface="Gill Sans MT" panose="020B0502020104020203" pitchFamily="34" charset="0"/>
                <a:cs typeface="Arial" pitchFamily="34" charset="0"/>
              </a:rPr>
              <a:t>Energy</a:t>
            </a:r>
          </a:p>
        </p:txBody>
      </p:sp>
      <p:sp>
        <p:nvSpPr>
          <p:cNvPr id="28" name="TextBox 27">
            <a:extLst>
              <a:ext uri="{FF2B5EF4-FFF2-40B4-BE49-F238E27FC236}">
                <a16:creationId xmlns:a16="http://schemas.microsoft.com/office/drawing/2014/main" id="{E59BC6BD-7905-4E2E-B3E8-AE1516C95EE6}"/>
              </a:ext>
            </a:extLst>
          </p:cNvPr>
          <p:cNvSpPr txBox="1"/>
          <p:nvPr/>
        </p:nvSpPr>
        <p:spPr>
          <a:xfrm>
            <a:off x="6282199" y="3940512"/>
            <a:ext cx="575799" cy="477054"/>
          </a:xfrm>
          <a:prstGeom prst="rect">
            <a:avLst/>
          </a:prstGeom>
          <a:noFill/>
        </p:spPr>
        <p:txBody>
          <a:bodyPr wrap="none" rtlCol="0">
            <a:spAutoFit/>
          </a:bodyPr>
          <a:lstStyle/>
          <a:p>
            <a:r>
              <a:rPr lang="en-US" sz="2500" dirty="0">
                <a:solidFill>
                  <a:schemeClr val="tx1">
                    <a:lumMod val="75000"/>
                    <a:lumOff val="25000"/>
                  </a:schemeClr>
                </a:solidFill>
                <a:latin typeface="Gill Sans MT" panose="020B0502020104020203" pitchFamily="34" charset="0"/>
              </a:rPr>
              <a:t>1s</a:t>
            </a:r>
            <a:r>
              <a:rPr lang="en-US" sz="2500" baseline="30000" dirty="0">
                <a:solidFill>
                  <a:schemeClr val="tx1">
                    <a:lumMod val="75000"/>
                    <a:lumOff val="25000"/>
                  </a:schemeClr>
                </a:solidFill>
                <a:latin typeface="Gill Sans MT" panose="020B0502020104020203" pitchFamily="34" charset="0"/>
              </a:rPr>
              <a:t>1</a:t>
            </a:r>
            <a:endParaRPr lang="en-US" sz="2500" dirty="0">
              <a:solidFill>
                <a:schemeClr val="tx1">
                  <a:lumMod val="75000"/>
                  <a:lumOff val="25000"/>
                </a:schemeClr>
              </a:solidFill>
              <a:latin typeface="Gill Sans MT" panose="020B0502020104020203" pitchFamily="34" charset="0"/>
            </a:endParaRPr>
          </a:p>
        </p:txBody>
      </p:sp>
      <p:sp>
        <p:nvSpPr>
          <p:cNvPr id="29" name="TextBox 4">
            <a:extLst>
              <a:ext uri="{FF2B5EF4-FFF2-40B4-BE49-F238E27FC236}">
                <a16:creationId xmlns:a16="http://schemas.microsoft.com/office/drawing/2014/main" id="{CACD206D-BD3B-449B-BDC1-67740F1BD608}"/>
              </a:ext>
            </a:extLst>
          </p:cNvPr>
          <p:cNvSpPr txBox="1">
            <a:spLocks noChangeArrowheads="1"/>
          </p:cNvSpPr>
          <p:nvPr/>
        </p:nvSpPr>
        <p:spPr bwMode="auto">
          <a:xfrm>
            <a:off x="5075175" y="3340476"/>
            <a:ext cx="3048000" cy="646331"/>
          </a:xfrm>
          <a:prstGeom prst="rect">
            <a:avLst/>
          </a:prstGeom>
          <a:noFill/>
          <a:ln w="9525">
            <a:noFill/>
            <a:miter lim="800000"/>
            <a:headEnd/>
            <a:tailEnd/>
          </a:ln>
        </p:spPr>
        <p:txBody>
          <a:bodyPr>
            <a:spAutoFit/>
          </a:bodyPr>
          <a:lstStyle/>
          <a:p>
            <a:pPr algn="ct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Arial" pitchFamily="34" charset="0"/>
              </a:rPr>
              <a:t>Ground state electron configuration of hydrogen</a:t>
            </a:r>
          </a:p>
        </p:txBody>
      </p:sp>
      <p:sp>
        <p:nvSpPr>
          <p:cNvPr id="30" name="TextBox 4">
            <a:extLst>
              <a:ext uri="{FF2B5EF4-FFF2-40B4-BE49-F238E27FC236}">
                <a16:creationId xmlns:a16="http://schemas.microsoft.com/office/drawing/2014/main" id="{170219DE-3AE8-4485-A2BB-3CE0B8BA5FB5}"/>
              </a:ext>
            </a:extLst>
          </p:cNvPr>
          <p:cNvSpPr txBox="1">
            <a:spLocks noChangeArrowheads="1"/>
          </p:cNvSpPr>
          <p:nvPr/>
        </p:nvSpPr>
        <p:spPr bwMode="auto">
          <a:xfrm>
            <a:off x="5200866" y="3981826"/>
            <a:ext cx="1100597" cy="646331"/>
          </a:xfrm>
          <a:prstGeom prst="rect">
            <a:avLst/>
          </a:prstGeom>
          <a:noFill/>
          <a:ln w="9525">
            <a:noFill/>
            <a:miter lim="800000"/>
            <a:headEnd/>
            <a:tailEnd/>
          </a:ln>
        </p:spPr>
        <p:txBody>
          <a:bodyPr wrap="square">
            <a:spAutoFit/>
          </a:bodyPr>
          <a:lstStyle/>
          <a:p>
            <a:pPr algn="ctr" eaLnBrk="0" hangingPunct="0">
              <a:buClr>
                <a:srgbClr val="000000"/>
              </a:buClr>
              <a:buSzPct val="100000"/>
              <a:buFont typeface="Arial" pitchFamily="34" charset="0"/>
              <a:buNone/>
            </a:pPr>
            <a:r>
              <a:rPr lang="en-US" altLang="en-US" sz="1800" dirty="0">
                <a:solidFill>
                  <a:srgbClr val="67AEB6"/>
                </a:solidFill>
                <a:cs typeface="Arial" pitchFamily="34" charset="0"/>
              </a:rPr>
              <a:t>principal (</a:t>
            </a:r>
            <a:r>
              <a:rPr lang="en-US" altLang="en-US" sz="1800" i="1" dirty="0">
                <a:solidFill>
                  <a:srgbClr val="67AEB6"/>
                </a:solidFill>
                <a:cs typeface="Arial" pitchFamily="34" charset="0"/>
              </a:rPr>
              <a:t>n = </a:t>
            </a:r>
            <a:r>
              <a:rPr lang="en-US" altLang="en-US" sz="1800" dirty="0">
                <a:solidFill>
                  <a:srgbClr val="67AEB6"/>
                </a:solidFill>
                <a:cs typeface="Arial" pitchFamily="34" charset="0"/>
              </a:rPr>
              <a:t>1)</a:t>
            </a:r>
          </a:p>
        </p:txBody>
      </p:sp>
      <p:sp>
        <p:nvSpPr>
          <p:cNvPr id="31" name="TextBox 4">
            <a:extLst>
              <a:ext uri="{FF2B5EF4-FFF2-40B4-BE49-F238E27FC236}">
                <a16:creationId xmlns:a16="http://schemas.microsoft.com/office/drawing/2014/main" id="{4E08B30B-5FCF-4725-9F33-6BC1D73369A5}"/>
              </a:ext>
            </a:extLst>
          </p:cNvPr>
          <p:cNvSpPr txBox="1">
            <a:spLocks noChangeArrowheads="1"/>
          </p:cNvSpPr>
          <p:nvPr/>
        </p:nvSpPr>
        <p:spPr bwMode="auto">
          <a:xfrm>
            <a:off x="5642705" y="4561691"/>
            <a:ext cx="1912940" cy="646331"/>
          </a:xfrm>
          <a:prstGeom prst="rect">
            <a:avLst/>
          </a:prstGeom>
          <a:noFill/>
          <a:ln w="9525">
            <a:noFill/>
            <a:miter lim="800000"/>
            <a:headEnd/>
            <a:tailEnd/>
          </a:ln>
        </p:spPr>
        <p:txBody>
          <a:bodyPr wrap="square">
            <a:spAutoFit/>
          </a:bodyPr>
          <a:lstStyle/>
          <a:p>
            <a:pPr algn="ctr" eaLnBrk="0" hangingPunct="0">
              <a:buClr>
                <a:srgbClr val="000000"/>
              </a:buClr>
              <a:buSzPct val="100000"/>
              <a:buFont typeface="Arial" pitchFamily="34" charset="0"/>
              <a:buNone/>
            </a:pPr>
            <a:r>
              <a:rPr lang="en-US" altLang="en-US" sz="1800" dirty="0">
                <a:solidFill>
                  <a:srgbClr val="67AEB6"/>
                </a:solidFill>
                <a:cs typeface="Arial" pitchFamily="34" charset="0"/>
              </a:rPr>
              <a:t>angular momentum (</a:t>
            </a:r>
            <a:r>
              <a:rPr lang="en-US" altLang="en-US" sz="1800" b="1" dirty="0">
                <a:solidFill>
                  <a:srgbClr val="67AEB6"/>
                </a:solidFill>
                <a:latin typeface="French Script MT" panose="03020402040607040605" pitchFamily="66" charset="0"/>
                <a:cs typeface="Arial" pitchFamily="34" charset="0"/>
              </a:rPr>
              <a:t>l</a:t>
            </a:r>
            <a:r>
              <a:rPr lang="en-US" altLang="en-US" sz="1800" dirty="0">
                <a:solidFill>
                  <a:srgbClr val="67AEB6"/>
                </a:solidFill>
                <a:cs typeface="Arial" pitchFamily="34" charset="0"/>
              </a:rPr>
              <a:t> = 0)</a:t>
            </a:r>
          </a:p>
        </p:txBody>
      </p:sp>
      <p:sp>
        <p:nvSpPr>
          <p:cNvPr id="32" name="TextBox 4">
            <a:extLst>
              <a:ext uri="{FF2B5EF4-FFF2-40B4-BE49-F238E27FC236}">
                <a16:creationId xmlns:a16="http://schemas.microsoft.com/office/drawing/2014/main" id="{BD722212-83D8-4D7B-8E42-792BE319E86F}"/>
              </a:ext>
            </a:extLst>
          </p:cNvPr>
          <p:cNvSpPr txBox="1">
            <a:spLocks noChangeArrowheads="1"/>
          </p:cNvSpPr>
          <p:nvPr/>
        </p:nvSpPr>
        <p:spPr bwMode="auto">
          <a:xfrm>
            <a:off x="6752382" y="3975806"/>
            <a:ext cx="2590800" cy="646112"/>
          </a:xfrm>
          <a:prstGeom prst="rect">
            <a:avLst/>
          </a:prstGeom>
          <a:noFill/>
          <a:ln w="9525">
            <a:noFill/>
            <a:miter lim="800000"/>
            <a:headEnd/>
            <a:tailEnd/>
          </a:ln>
        </p:spPr>
        <p:txBody>
          <a:bodyPr>
            <a:spAutoFit/>
          </a:bodyPr>
          <a:lstStyle/>
          <a:p>
            <a:pPr algn="ctr" eaLnBrk="0" hangingPunct="0">
              <a:buClr>
                <a:srgbClr val="000000"/>
              </a:buClr>
              <a:buSzPct val="100000"/>
              <a:buFont typeface="Arial" pitchFamily="34" charset="0"/>
              <a:buNone/>
            </a:pPr>
            <a:r>
              <a:rPr lang="en-US" altLang="en-US" sz="1800" dirty="0">
                <a:solidFill>
                  <a:srgbClr val="67AEB6"/>
                </a:solidFill>
                <a:cs typeface="Arial" pitchFamily="34" charset="0"/>
              </a:rPr>
              <a:t>number of electrons in the orbital or subshell</a:t>
            </a:r>
          </a:p>
        </p:txBody>
      </p:sp>
      <p:sp>
        <p:nvSpPr>
          <p:cNvPr id="33" name="TextBox 4">
            <a:extLst>
              <a:ext uri="{FF2B5EF4-FFF2-40B4-BE49-F238E27FC236}">
                <a16:creationId xmlns:a16="http://schemas.microsoft.com/office/drawing/2014/main" id="{5A030AB9-F7F6-449D-826B-EA33C4C0728C}"/>
              </a:ext>
            </a:extLst>
          </p:cNvPr>
          <p:cNvSpPr txBox="1">
            <a:spLocks noChangeArrowheads="1"/>
          </p:cNvSpPr>
          <p:nvPr/>
        </p:nvSpPr>
        <p:spPr bwMode="auto">
          <a:xfrm>
            <a:off x="1840640" y="4453471"/>
            <a:ext cx="3360226" cy="641350"/>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sz="1800" dirty="0">
                <a:solidFill>
                  <a:srgbClr val="67AEB6"/>
                </a:solidFill>
                <a:cs typeface="Arial" pitchFamily="34" charset="0"/>
              </a:rPr>
              <a:t>The use of an up arrow indicates an electron with </a:t>
            </a:r>
            <a:r>
              <a:rPr lang="en-US" altLang="en-US" sz="1800" i="1" dirty="0" err="1">
                <a:solidFill>
                  <a:srgbClr val="67AEB6"/>
                </a:solidFill>
                <a:cs typeface="Arial" pitchFamily="34" charset="0"/>
              </a:rPr>
              <a:t>m</a:t>
            </a:r>
            <a:r>
              <a:rPr lang="en-US" altLang="en-US" sz="1800" i="1" baseline="-25000" dirty="0" err="1">
                <a:solidFill>
                  <a:srgbClr val="67AEB6"/>
                </a:solidFill>
                <a:cs typeface="Arial" pitchFamily="34" charset="0"/>
              </a:rPr>
              <a:t>s</a:t>
            </a:r>
            <a:r>
              <a:rPr lang="en-US" altLang="en-US" sz="1800" dirty="0">
                <a:solidFill>
                  <a:srgbClr val="67AEB6"/>
                </a:solidFill>
                <a:cs typeface="Arial" pitchFamily="34" charset="0"/>
              </a:rPr>
              <a:t> = + ½</a:t>
            </a:r>
          </a:p>
        </p:txBody>
      </p:sp>
      <p:cxnSp>
        <p:nvCxnSpPr>
          <p:cNvPr id="37" name="Straight Arrow Connector 36">
            <a:extLst>
              <a:ext uri="{FF2B5EF4-FFF2-40B4-BE49-F238E27FC236}">
                <a16:creationId xmlns:a16="http://schemas.microsoft.com/office/drawing/2014/main" id="{440FF35A-50BD-4A8F-ACC9-291371C96371}"/>
              </a:ext>
            </a:extLst>
          </p:cNvPr>
          <p:cNvCxnSpPr>
            <a:cxnSpLocks/>
          </p:cNvCxnSpPr>
          <p:nvPr/>
        </p:nvCxnSpPr>
        <p:spPr>
          <a:xfrm flipH="1">
            <a:off x="1209675" y="4628157"/>
            <a:ext cx="683420" cy="0"/>
          </a:xfrm>
          <a:prstGeom prst="straightConnector1">
            <a:avLst/>
          </a:prstGeom>
          <a:ln w="28575">
            <a:solidFill>
              <a:srgbClr val="67AEB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0FBA088-46BE-4996-BCA3-B0DF434E6EAB}"/>
              </a:ext>
            </a:extLst>
          </p:cNvPr>
          <p:cNvCxnSpPr/>
          <p:nvPr/>
        </p:nvCxnSpPr>
        <p:spPr>
          <a:xfrm>
            <a:off x="6174581" y="4150519"/>
            <a:ext cx="240507" cy="0"/>
          </a:xfrm>
          <a:prstGeom prst="straightConnector1">
            <a:avLst/>
          </a:prstGeom>
          <a:ln w="28575">
            <a:solidFill>
              <a:srgbClr val="67AEB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323AD3E-C57C-4ACB-B3EA-EB1F184119BE}"/>
              </a:ext>
            </a:extLst>
          </p:cNvPr>
          <p:cNvCxnSpPr>
            <a:cxnSpLocks/>
          </p:cNvCxnSpPr>
          <p:nvPr/>
        </p:nvCxnSpPr>
        <p:spPr>
          <a:xfrm flipV="1">
            <a:off x="6599175" y="4311568"/>
            <a:ext cx="0" cy="374732"/>
          </a:xfrm>
          <a:prstGeom prst="straightConnector1">
            <a:avLst/>
          </a:prstGeom>
          <a:ln w="28575">
            <a:solidFill>
              <a:srgbClr val="67AEB6"/>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F3BFF75-6C5A-43F2-9044-724AC0CCC937}"/>
              </a:ext>
            </a:extLst>
          </p:cNvPr>
          <p:cNvCxnSpPr/>
          <p:nvPr/>
        </p:nvCxnSpPr>
        <p:spPr>
          <a:xfrm flipH="1">
            <a:off x="6752382" y="4150519"/>
            <a:ext cx="222299" cy="0"/>
          </a:xfrm>
          <a:prstGeom prst="straightConnector1">
            <a:avLst/>
          </a:prstGeom>
          <a:ln w="28575">
            <a:solidFill>
              <a:srgbClr val="67AEB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28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p:bldP spid="29" grpId="0"/>
      <p:bldP spid="30" grpId="0"/>
      <p:bldP spid="31" grpId="0"/>
      <p:bldP spid="3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32</a:t>
            </a:fld>
            <a:endParaRPr lang="en-US" dirty="0">
              <a:solidFill>
                <a:schemeClr val="bg1"/>
              </a:solidFill>
            </a:endParaRPr>
          </a:p>
        </p:txBody>
      </p:sp>
      <p:sp>
        <p:nvSpPr>
          <p:cNvPr id="8" name="Rectangle 2">
            <a:extLst>
              <a:ext uri="{FF2B5EF4-FFF2-40B4-BE49-F238E27FC236}">
                <a16:creationId xmlns:a16="http://schemas.microsoft.com/office/drawing/2014/main" id="{64FCA5B1-9295-498A-9598-5C633CEE9460}"/>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Electron Configurations</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EAB639F3-225B-4BE8-964B-F57D2166322B}"/>
              </a:ext>
            </a:extLst>
          </p:cNvPr>
          <p:cNvSpPr txBox="1">
            <a:spLocks noChangeArrowheads="1"/>
          </p:cNvSpPr>
          <p:nvPr/>
        </p:nvSpPr>
        <p:spPr bwMode="auto">
          <a:xfrm>
            <a:off x="0" y="1001747"/>
            <a:ext cx="9144000" cy="369332"/>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Arial" pitchFamily="34" charset="0"/>
              </a:rPr>
              <a:t>If hydrogen’s electron is found in a higher energy orbital, the atom is in an </a:t>
            </a:r>
            <a:r>
              <a:rPr lang="en-US" altLang="en-US" i="1" dirty="0">
                <a:solidFill>
                  <a:schemeClr val="tx1">
                    <a:lumMod val="75000"/>
                    <a:lumOff val="25000"/>
                  </a:schemeClr>
                </a:solidFill>
                <a:latin typeface="Gill Sans MT" panose="020B0502020104020203" pitchFamily="34" charset="0"/>
                <a:cs typeface="Arial" pitchFamily="34" charset="0"/>
              </a:rPr>
              <a:t>excited state.</a:t>
            </a:r>
            <a:endParaRPr lang="en-US" altLang="en-US" dirty="0">
              <a:solidFill>
                <a:schemeClr val="tx1">
                  <a:lumMod val="75000"/>
                  <a:lumOff val="25000"/>
                </a:schemeClr>
              </a:solidFill>
              <a:latin typeface="Gill Sans MT" panose="020B0502020104020203" pitchFamily="34" charset="0"/>
              <a:cs typeface="Arial" pitchFamily="34" charset="0"/>
            </a:endParaRPr>
          </a:p>
        </p:txBody>
      </p:sp>
      <p:sp>
        <p:nvSpPr>
          <p:cNvPr id="10" name="Up Arrow 14">
            <a:extLst>
              <a:ext uri="{FF2B5EF4-FFF2-40B4-BE49-F238E27FC236}">
                <a16:creationId xmlns:a16="http://schemas.microsoft.com/office/drawing/2014/main" id="{2803D372-77B7-4D29-8C7D-4EE52A909DD6}"/>
              </a:ext>
            </a:extLst>
          </p:cNvPr>
          <p:cNvSpPr/>
          <p:nvPr/>
        </p:nvSpPr>
        <p:spPr bwMode="auto">
          <a:xfrm>
            <a:off x="102083" y="1347672"/>
            <a:ext cx="685800" cy="2833885"/>
          </a:xfrm>
          <a:prstGeom prst="upArrow">
            <a:avLst/>
          </a:prstGeom>
          <a:solidFill>
            <a:schemeClr val="tx1">
              <a:lumMod val="75000"/>
              <a:lumOff val="2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algn="ct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1" name="TextBox 15">
            <a:extLst>
              <a:ext uri="{FF2B5EF4-FFF2-40B4-BE49-F238E27FC236}">
                <a16:creationId xmlns:a16="http://schemas.microsoft.com/office/drawing/2014/main" id="{2B2F4489-C329-414B-B2C7-1061782E52DB}"/>
              </a:ext>
            </a:extLst>
          </p:cNvPr>
          <p:cNvSpPr txBox="1">
            <a:spLocks noChangeArrowheads="1"/>
          </p:cNvSpPr>
          <p:nvPr/>
        </p:nvSpPr>
        <p:spPr bwMode="auto">
          <a:xfrm>
            <a:off x="939512" y="3968041"/>
            <a:ext cx="533400" cy="342900"/>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1</a:t>
            </a:r>
            <a:r>
              <a:rPr lang="en-US" altLang="en-US" sz="2000" b="1" i="1">
                <a:solidFill>
                  <a:schemeClr val="tx1">
                    <a:lumMod val="75000"/>
                    <a:lumOff val="25000"/>
                  </a:schemeClr>
                </a:solidFill>
                <a:latin typeface="Gill Sans MT" panose="020B0502020104020203" pitchFamily="34" charset="0"/>
                <a:cs typeface="Arial" pitchFamily="34" charset="0"/>
              </a:rPr>
              <a:t>s</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3" name="TextBox 16">
            <a:extLst>
              <a:ext uri="{FF2B5EF4-FFF2-40B4-BE49-F238E27FC236}">
                <a16:creationId xmlns:a16="http://schemas.microsoft.com/office/drawing/2014/main" id="{3DD4805A-8ED6-4D53-BD6E-E56367204AEA}"/>
              </a:ext>
            </a:extLst>
          </p:cNvPr>
          <p:cNvSpPr txBox="1">
            <a:spLocks noChangeArrowheads="1"/>
          </p:cNvSpPr>
          <p:nvPr/>
        </p:nvSpPr>
        <p:spPr bwMode="auto">
          <a:xfrm>
            <a:off x="939512" y="2378954"/>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2</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14" name="TextBox 17">
            <a:extLst>
              <a:ext uri="{FF2B5EF4-FFF2-40B4-BE49-F238E27FC236}">
                <a16:creationId xmlns:a16="http://schemas.microsoft.com/office/drawing/2014/main" id="{092C5A57-B53E-4151-AB73-49ADEA57F5B9}"/>
              </a:ext>
            </a:extLst>
          </p:cNvPr>
          <p:cNvSpPr txBox="1">
            <a:spLocks noChangeArrowheads="1"/>
          </p:cNvSpPr>
          <p:nvPr/>
        </p:nvSpPr>
        <p:spPr bwMode="auto">
          <a:xfrm>
            <a:off x="1701512" y="2378954"/>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5" name="TextBox 20">
            <a:extLst>
              <a:ext uri="{FF2B5EF4-FFF2-40B4-BE49-F238E27FC236}">
                <a16:creationId xmlns:a16="http://schemas.microsoft.com/office/drawing/2014/main" id="{17A88FFE-5608-469B-9813-0F213A829566}"/>
              </a:ext>
            </a:extLst>
          </p:cNvPr>
          <p:cNvSpPr txBox="1">
            <a:spLocks noChangeArrowheads="1"/>
          </p:cNvSpPr>
          <p:nvPr/>
        </p:nvSpPr>
        <p:spPr bwMode="auto">
          <a:xfrm>
            <a:off x="2311112" y="2378954"/>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6" name="TextBox 21">
            <a:extLst>
              <a:ext uri="{FF2B5EF4-FFF2-40B4-BE49-F238E27FC236}">
                <a16:creationId xmlns:a16="http://schemas.microsoft.com/office/drawing/2014/main" id="{6FCEDB5F-2DCF-4B5E-92B7-D7BC882CEAAD}"/>
              </a:ext>
            </a:extLst>
          </p:cNvPr>
          <p:cNvSpPr txBox="1">
            <a:spLocks noChangeArrowheads="1"/>
          </p:cNvSpPr>
          <p:nvPr/>
        </p:nvSpPr>
        <p:spPr bwMode="auto">
          <a:xfrm>
            <a:off x="2920712" y="2378954"/>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7" name="Rectangle 16">
            <a:extLst>
              <a:ext uri="{FF2B5EF4-FFF2-40B4-BE49-F238E27FC236}">
                <a16:creationId xmlns:a16="http://schemas.microsoft.com/office/drawing/2014/main" id="{8DF2BED7-5586-432F-9D7E-131598FDB6EF}"/>
              </a:ext>
            </a:extLst>
          </p:cNvPr>
          <p:cNvSpPr/>
          <p:nvPr/>
        </p:nvSpPr>
        <p:spPr bwMode="auto">
          <a:xfrm>
            <a:off x="939512" y="3369553"/>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8" name="Rectangle 17">
            <a:extLst>
              <a:ext uri="{FF2B5EF4-FFF2-40B4-BE49-F238E27FC236}">
                <a16:creationId xmlns:a16="http://schemas.microsoft.com/office/drawing/2014/main" id="{5133EB62-21D8-4013-824E-21ECA62AEC55}"/>
              </a:ext>
            </a:extLst>
          </p:cNvPr>
          <p:cNvSpPr/>
          <p:nvPr/>
        </p:nvSpPr>
        <p:spPr bwMode="auto">
          <a:xfrm>
            <a:off x="1739612" y="1769353"/>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9" name="Rectangle 18">
            <a:extLst>
              <a:ext uri="{FF2B5EF4-FFF2-40B4-BE49-F238E27FC236}">
                <a16:creationId xmlns:a16="http://schemas.microsoft.com/office/drawing/2014/main" id="{8AEC9D4E-819E-435A-8FAD-C301DE094A1B}"/>
              </a:ext>
            </a:extLst>
          </p:cNvPr>
          <p:cNvSpPr/>
          <p:nvPr/>
        </p:nvSpPr>
        <p:spPr bwMode="auto">
          <a:xfrm>
            <a:off x="2349212" y="1769353"/>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20" name="Rectangle 19">
            <a:extLst>
              <a:ext uri="{FF2B5EF4-FFF2-40B4-BE49-F238E27FC236}">
                <a16:creationId xmlns:a16="http://schemas.microsoft.com/office/drawing/2014/main" id="{E768D1F0-FB2D-42E8-8853-F44AA86CEAB8}"/>
              </a:ext>
            </a:extLst>
          </p:cNvPr>
          <p:cNvSpPr/>
          <p:nvPr/>
        </p:nvSpPr>
        <p:spPr bwMode="auto">
          <a:xfrm>
            <a:off x="2958812" y="1769353"/>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21" name="Rectangle 20">
            <a:extLst>
              <a:ext uri="{FF2B5EF4-FFF2-40B4-BE49-F238E27FC236}">
                <a16:creationId xmlns:a16="http://schemas.microsoft.com/office/drawing/2014/main" id="{D10D879A-5C4A-4091-9DA2-2728BA25E1F6}"/>
              </a:ext>
            </a:extLst>
          </p:cNvPr>
          <p:cNvSpPr/>
          <p:nvPr/>
        </p:nvSpPr>
        <p:spPr bwMode="auto">
          <a:xfrm>
            <a:off x="939512" y="1769353"/>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50A0DAA-1876-444E-B3C5-1B7C3376015D}"/>
                  </a:ext>
                </a:extLst>
              </p:cNvPr>
              <p:cNvSpPr txBox="1"/>
              <p:nvPr/>
            </p:nvSpPr>
            <p:spPr>
              <a:xfrm>
                <a:off x="939512" y="1725300"/>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2" name="TextBox 21">
                <a:extLst>
                  <a:ext uri="{FF2B5EF4-FFF2-40B4-BE49-F238E27FC236}">
                    <a16:creationId xmlns:a16="http://schemas.microsoft.com/office/drawing/2014/main" id="{550A0DAA-1876-444E-B3C5-1B7C3376015D}"/>
                  </a:ext>
                </a:extLst>
              </p:cNvPr>
              <p:cNvSpPr txBox="1">
                <a:spLocks noRot="1" noChangeAspect="1" noMove="1" noResize="1" noEditPoints="1" noAdjustHandles="1" noChangeArrowheads="1" noChangeShapeType="1" noTextEdit="1"/>
              </p:cNvSpPr>
              <p:nvPr/>
            </p:nvSpPr>
            <p:spPr>
              <a:xfrm>
                <a:off x="939512" y="1725300"/>
                <a:ext cx="336631" cy="615553"/>
              </a:xfrm>
              <a:prstGeom prst="rect">
                <a:avLst/>
              </a:prstGeom>
              <a:blipFill>
                <a:blip r:embed="rId2"/>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8AA2184A-1B32-4A81-AC4D-846031C82BEE}"/>
              </a:ext>
            </a:extLst>
          </p:cNvPr>
          <p:cNvSpPr txBox="1"/>
          <p:nvPr/>
        </p:nvSpPr>
        <p:spPr>
          <a:xfrm>
            <a:off x="246124" y="2047997"/>
            <a:ext cx="409023" cy="1588255"/>
          </a:xfrm>
          <a:prstGeom prst="rect">
            <a:avLst/>
          </a:prstGeom>
          <a:noFill/>
        </p:spPr>
        <p:txBody>
          <a:bodyPr vert="vert270">
            <a:spAutoFit/>
          </a:bodyPr>
          <a:lstStyle/>
          <a:p>
            <a:pPr algn="ctr" eaLnBrk="0" hangingPunct="0">
              <a:lnSpc>
                <a:spcPct val="81000"/>
              </a:lnSpc>
              <a:buClr>
                <a:srgbClr val="000000"/>
              </a:buClr>
              <a:buSzPct val="100000"/>
              <a:buFont typeface="Arial" charset="0"/>
              <a:buNone/>
              <a:defRPr/>
            </a:pPr>
            <a:r>
              <a:rPr lang="en-US" b="1" dirty="0">
                <a:solidFill>
                  <a:srgbClr val="DBDBDB"/>
                </a:solidFill>
                <a:latin typeface="Gill Sans MT" panose="020B0502020104020203" pitchFamily="34" charset="0"/>
                <a:cs typeface="Arial" pitchFamily="34" charset="0"/>
              </a:rPr>
              <a:t>Energy</a:t>
            </a:r>
          </a:p>
        </p:txBody>
      </p:sp>
      <p:sp>
        <p:nvSpPr>
          <p:cNvPr id="25" name="TextBox 24">
            <a:extLst>
              <a:ext uri="{FF2B5EF4-FFF2-40B4-BE49-F238E27FC236}">
                <a16:creationId xmlns:a16="http://schemas.microsoft.com/office/drawing/2014/main" id="{006638C2-68A9-4C97-979C-3A7F6A3E53A8}"/>
              </a:ext>
            </a:extLst>
          </p:cNvPr>
          <p:cNvSpPr txBox="1"/>
          <p:nvPr/>
        </p:nvSpPr>
        <p:spPr>
          <a:xfrm>
            <a:off x="6129799" y="2371162"/>
            <a:ext cx="575799" cy="477054"/>
          </a:xfrm>
          <a:prstGeom prst="rect">
            <a:avLst/>
          </a:prstGeom>
          <a:noFill/>
        </p:spPr>
        <p:txBody>
          <a:bodyPr wrap="none" rtlCol="0">
            <a:spAutoFit/>
          </a:bodyPr>
          <a:lstStyle/>
          <a:p>
            <a:r>
              <a:rPr lang="en-US" sz="2500" dirty="0">
                <a:solidFill>
                  <a:schemeClr val="tx1">
                    <a:lumMod val="75000"/>
                    <a:lumOff val="25000"/>
                  </a:schemeClr>
                </a:solidFill>
                <a:latin typeface="Gill Sans MT" panose="020B0502020104020203" pitchFamily="34" charset="0"/>
              </a:rPr>
              <a:t>2s</a:t>
            </a:r>
            <a:r>
              <a:rPr lang="en-US" sz="2500" baseline="30000" dirty="0">
                <a:solidFill>
                  <a:schemeClr val="tx1">
                    <a:lumMod val="75000"/>
                    <a:lumOff val="25000"/>
                  </a:schemeClr>
                </a:solidFill>
                <a:latin typeface="Gill Sans MT" panose="020B0502020104020203" pitchFamily="34" charset="0"/>
              </a:rPr>
              <a:t>1</a:t>
            </a:r>
            <a:endParaRPr lang="en-US" sz="2500" dirty="0">
              <a:solidFill>
                <a:schemeClr val="tx1">
                  <a:lumMod val="75000"/>
                  <a:lumOff val="25000"/>
                </a:schemeClr>
              </a:solidFill>
              <a:latin typeface="Gill Sans MT" panose="020B0502020104020203" pitchFamily="34" charset="0"/>
            </a:endParaRPr>
          </a:p>
        </p:txBody>
      </p:sp>
      <p:sp>
        <p:nvSpPr>
          <p:cNvPr id="26" name="TextBox 4">
            <a:extLst>
              <a:ext uri="{FF2B5EF4-FFF2-40B4-BE49-F238E27FC236}">
                <a16:creationId xmlns:a16="http://schemas.microsoft.com/office/drawing/2014/main" id="{FBEAF71A-480D-49AB-ADE4-520B34ACC7B3}"/>
              </a:ext>
            </a:extLst>
          </p:cNvPr>
          <p:cNvSpPr txBox="1">
            <a:spLocks noChangeArrowheads="1"/>
          </p:cNvSpPr>
          <p:nvPr/>
        </p:nvSpPr>
        <p:spPr bwMode="auto">
          <a:xfrm>
            <a:off x="4903642" y="1724831"/>
            <a:ext cx="3048000" cy="646331"/>
          </a:xfrm>
          <a:prstGeom prst="rect">
            <a:avLst/>
          </a:prstGeom>
          <a:noFill/>
          <a:ln w="9525">
            <a:noFill/>
            <a:miter lim="800000"/>
            <a:headEnd/>
            <a:tailEnd/>
          </a:ln>
        </p:spPr>
        <p:txBody>
          <a:bodyPr>
            <a:spAutoFit/>
          </a:bodyPr>
          <a:lstStyle/>
          <a:p>
            <a:pPr algn="ct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Arial" pitchFamily="34" charset="0"/>
              </a:rPr>
              <a:t>Possible excited state electron configuration of hydrogen.</a:t>
            </a:r>
          </a:p>
        </p:txBody>
      </p:sp>
      <p:sp>
        <p:nvSpPr>
          <p:cNvPr id="27" name="TextBox 4">
            <a:extLst>
              <a:ext uri="{FF2B5EF4-FFF2-40B4-BE49-F238E27FC236}">
                <a16:creationId xmlns:a16="http://schemas.microsoft.com/office/drawing/2014/main" id="{870B9259-EA93-436F-B492-6034675A5F0A}"/>
              </a:ext>
            </a:extLst>
          </p:cNvPr>
          <p:cNvSpPr txBox="1">
            <a:spLocks noChangeArrowheads="1"/>
          </p:cNvSpPr>
          <p:nvPr/>
        </p:nvSpPr>
        <p:spPr bwMode="auto">
          <a:xfrm>
            <a:off x="0" y="4361529"/>
            <a:ext cx="9144000"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 helium emission spectrum is more complex than the hydrogen spectrum. There are more possible energy transitions in a helium atom because helium has two electrons.</a:t>
            </a:r>
          </a:p>
        </p:txBody>
      </p:sp>
      <p:pic>
        <p:nvPicPr>
          <p:cNvPr id="28" name="Picture 3" descr="bur25542_0622">
            <a:extLst>
              <a:ext uri="{FF2B5EF4-FFF2-40B4-BE49-F238E27FC236}">
                <a16:creationId xmlns:a16="http://schemas.microsoft.com/office/drawing/2014/main" id="{E5BE8189-9680-44EA-B81E-0C204BCFCBFF}"/>
              </a:ext>
            </a:extLst>
          </p:cNvPr>
          <p:cNvPicPr>
            <a:picLocks noChangeAspect="1" noChangeArrowheads="1"/>
          </p:cNvPicPr>
          <p:nvPr/>
        </p:nvPicPr>
        <p:blipFill>
          <a:blip r:embed="rId3" cstate="print">
            <a:clrChange>
              <a:clrFrom>
                <a:srgbClr val="FFFFFF"/>
              </a:clrFrom>
              <a:clrTo>
                <a:srgbClr val="FFFFFF">
                  <a:alpha val="0"/>
                </a:srgbClr>
              </a:clrTo>
            </a:clrChange>
          </a:blip>
          <a:srcRect t="4842"/>
          <a:stretch>
            <a:fillRect/>
          </a:stretch>
        </p:blipFill>
        <p:spPr bwMode="auto">
          <a:xfrm>
            <a:off x="946613" y="5058448"/>
            <a:ext cx="5191125" cy="1708048"/>
          </a:xfrm>
          <a:prstGeom prst="rect">
            <a:avLst/>
          </a:prstGeom>
          <a:noFill/>
          <a:ln w="9525">
            <a:noFill/>
            <a:miter lim="800000"/>
            <a:headEnd/>
            <a:tailEnd/>
          </a:ln>
        </p:spPr>
      </p:pic>
    </p:spTree>
    <p:extLst>
      <p:ext uri="{BB962C8B-B14F-4D97-AF65-F5344CB8AC3E}">
        <p14:creationId xmlns:p14="http://schemas.microsoft.com/office/powerpoint/2010/main" val="2189988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33</a:t>
            </a:fld>
            <a:endParaRPr lang="en-US" dirty="0">
              <a:solidFill>
                <a:schemeClr val="bg1"/>
              </a:solidFill>
            </a:endParaRPr>
          </a:p>
        </p:txBody>
      </p:sp>
      <p:sp>
        <p:nvSpPr>
          <p:cNvPr id="8" name="Rectangle 2">
            <a:extLst>
              <a:ext uri="{FF2B5EF4-FFF2-40B4-BE49-F238E27FC236}">
                <a16:creationId xmlns:a16="http://schemas.microsoft.com/office/drawing/2014/main" id="{E4AAAFFF-B86D-469D-91B4-5AD7B93750A4}"/>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Electron Configurations</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78D837E3-502E-4E6D-B5E1-D5CFF45DA36E}"/>
              </a:ext>
            </a:extLst>
          </p:cNvPr>
          <p:cNvSpPr txBox="1">
            <a:spLocks noChangeArrowheads="1"/>
          </p:cNvSpPr>
          <p:nvPr/>
        </p:nvSpPr>
        <p:spPr bwMode="auto">
          <a:xfrm>
            <a:off x="0" y="909578"/>
            <a:ext cx="8662308" cy="369332"/>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Arial" pitchFamily="34" charset="0"/>
              </a:rPr>
              <a:t>In a multi-electron atoms, the energies of the atomic orbitals are split.</a:t>
            </a:r>
          </a:p>
        </p:txBody>
      </p:sp>
      <p:sp>
        <p:nvSpPr>
          <p:cNvPr id="11" name="TextBox 4">
            <a:extLst>
              <a:ext uri="{FF2B5EF4-FFF2-40B4-BE49-F238E27FC236}">
                <a16:creationId xmlns:a16="http://schemas.microsoft.com/office/drawing/2014/main" id="{BB783810-DDD1-4EA8-BD8A-0CE50065DC8E}"/>
              </a:ext>
            </a:extLst>
          </p:cNvPr>
          <p:cNvSpPr txBox="1">
            <a:spLocks noChangeArrowheads="1"/>
          </p:cNvSpPr>
          <p:nvPr/>
        </p:nvSpPr>
        <p:spPr bwMode="auto">
          <a:xfrm>
            <a:off x="5168199" y="2424793"/>
            <a:ext cx="3671886" cy="923330"/>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rgbClr val="67AEB6"/>
                </a:solidFill>
                <a:latin typeface="Gill Sans MT" panose="020B0502020104020203" pitchFamily="34" charset="0"/>
                <a:cs typeface="Arial" pitchFamily="34" charset="0"/>
              </a:rPr>
              <a:t>Splitting of energy levels refers to the splitting of a shell (</a:t>
            </a:r>
            <a:r>
              <a:rPr lang="en-US" altLang="en-US" i="1" dirty="0">
                <a:solidFill>
                  <a:srgbClr val="67AEB6"/>
                </a:solidFill>
                <a:latin typeface="Gill Sans MT" panose="020B0502020104020203" pitchFamily="34" charset="0"/>
                <a:cs typeface="Arial" pitchFamily="34" charset="0"/>
              </a:rPr>
              <a:t>n</a:t>
            </a:r>
            <a:r>
              <a:rPr lang="en-US" altLang="en-US" dirty="0">
                <a:solidFill>
                  <a:srgbClr val="67AEB6"/>
                </a:solidFill>
                <a:latin typeface="Gill Sans MT" panose="020B0502020104020203" pitchFamily="34" charset="0"/>
                <a:cs typeface="Arial" pitchFamily="34" charset="0"/>
              </a:rPr>
              <a:t>=3) into subshells of different energies (3</a:t>
            </a:r>
            <a:r>
              <a:rPr lang="en-US" altLang="en-US" i="1" dirty="0">
                <a:solidFill>
                  <a:srgbClr val="67AEB6"/>
                </a:solidFill>
                <a:latin typeface="Gill Sans MT" panose="020B0502020104020203" pitchFamily="34" charset="0"/>
                <a:cs typeface="Arial" pitchFamily="34" charset="0"/>
              </a:rPr>
              <a:t>s</a:t>
            </a:r>
            <a:r>
              <a:rPr lang="en-US" altLang="en-US" dirty="0">
                <a:solidFill>
                  <a:srgbClr val="67AEB6"/>
                </a:solidFill>
                <a:latin typeface="Gill Sans MT" panose="020B0502020104020203" pitchFamily="34" charset="0"/>
                <a:cs typeface="Arial" pitchFamily="34" charset="0"/>
              </a:rPr>
              <a:t>, 3</a:t>
            </a:r>
            <a:r>
              <a:rPr lang="en-US" altLang="en-US" i="1" dirty="0">
                <a:solidFill>
                  <a:srgbClr val="67AEB6"/>
                </a:solidFill>
                <a:latin typeface="Gill Sans MT" panose="020B0502020104020203" pitchFamily="34" charset="0"/>
                <a:cs typeface="Arial" pitchFamily="34" charset="0"/>
              </a:rPr>
              <a:t>p</a:t>
            </a:r>
            <a:r>
              <a:rPr lang="en-US" altLang="en-US" dirty="0">
                <a:solidFill>
                  <a:srgbClr val="67AEB6"/>
                </a:solidFill>
                <a:latin typeface="Gill Sans MT" panose="020B0502020104020203" pitchFamily="34" charset="0"/>
                <a:cs typeface="Arial" pitchFamily="34" charset="0"/>
              </a:rPr>
              <a:t>, 3</a:t>
            </a:r>
            <a:r>
              <a:rPr lang="en-US" altLang="en-US" i="1" dirty="0">
                <a:solidFill>
                  <a:srgbClr val="67AEB6"/>
                </a:solidFill>
                <a:latin typeface="Gill Sans MT" panose="020B0502020104020203" pitchFamily="34" charset="0"/>
                <a:cs typeface="Arial" pitchFamily="34" charset="0"/>
              </a:rPr>
              <a:t>d</a:t>
            </a:r>
            <a:r>
              <a:rPr lang="en-US" altLang="en-US" dirty="0">
                <a:solidFill>
                  <a:srgbClr val="67AEB6"/>
                </a:solidFill>
                <a:latin typeface="Gill Sans MT" panose="020B0502020104020203" pitchFamily="34" charset="0"/>
                <a:cs typeface="Arial" pitchFamily="34" charset="0"/>
              </a:rPr>
              <a:t>)</a:t>
            </a:r>
          </a:p>
        </p:txBody>
      </p:sp>
      <p:sp>
        <p:nvSpPr>
          <p:cNvPr id="7" name="Right Brace 6">
            <a:extLst>
              <a:ext uri="{FF2B5EF4-FFF2-40B4-BE49-F238E27FC236}">
                <a16:creationId xmlns:a16="http://schemas.microsoft.com/office/drawing/2014/main" id="{0F7D8DC5-0F1B-44B8-93AB-8938EDC4A28E}"/>
              </a:ext>
            </a:extLst>
          </p:cNvPr>
          <p:cNvSpPr/>
          <p:nvPr/>
        </p:nvSpPr>
        <p:spPr>
          <a:xfrm>
            <a:off x="4758854" y="2403915"/>
            <a:ext cx="304800" cy="1139385"/>
          </a:xfrm>
          <a:prstGeom prst="rightBrace">
            <a:avLst>
              <a:gd name="adj1" fmla="val 19944"/>
              <a:gd name="adj2" fmla="val 44186"/>
            </a:avLst>
          </a:prstGeom>
          <a:ln w="28575">
            <a:solidFill>
              <a:srgbClr val="67AE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9" name="Group 118">
            <a:extLst>
              <a:ext uri="{FF2B5EF4-FFF2-40B4-BE49-F238E27FC236}">
                <a16:creationId xmlns:a16="http://schemas.microsoft.com/office/drawing/2014/main" id="{6B0E9644-1B48-4D00-90AE-D3E977EA4946}"/>
              </a:ext>
            </a:extLst>
          </p:cNvPr>
          <p:cNvGrpSpPr/>
          <p:nvPr/>
        </p:nvGrpSpPr>
        <p:grpSpPr>
          <a:xfrm>
            <a:off x="196305" y="1319777"/>
            <a:ext cx="4562549" cy="4983375"/>
            <a:chOff x="196305" y="1319777"/>
            <a:chExt cx="4562549" cy="4983375"/>
          </a:xfrm>
        </p:grpSpPr>
        <p:cxnSp>
          <p:nvCxnSpPr>
            <p:cNvPr id="104" name="Straight Connector 103">
              <a:extLst>
                <a:ext uri="{FF2B5EF4-FFF2-40B4-BE49-F238E27FC236}">
                  <a16:creationId xmlns:a16="http://schemas.microsoft.com/office/drawing/2014/main" id="{907DCFF6-A1A7-4AF1-9BB1-E61BBF0AC672}"/>
                </a:ext>
              </a:extLst>
            </p:cNvPr>
            <p:cNvCxnSpPr>
              <a:cxnSpLocks/>
            </p:cNvCxnSpPr>
            <p:nvPr/>
          </p:nvCxnSpPr>
          <p:spPr>
            <a:xfrm>
              <a:off x="1035050" y="1661020"/>
              <a:ext cx="3723804" cy="0"/>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B1682B5A-7A21-46F4-8583-BD3474B10D9D}"/>
                </a:ext>
              </a:extLst>
            </p:cNvPr>
            <p:cNvCxnSpPr>
              <a:cxnSpLocks/>
            </p:cNvCxnSpPr>
            <p:nvPr/>
          </p:nvCxnSpPr>
          <p:spPr>
            <a:xfrm>
              <a:off x="1035050" y="1962645"/>
              <a:ext cx="3692525" cy="0"/>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5A0DBA4-5716-4F20-B7FB-98A70FA2CF0F}"/>
                </a:ext>
              </a:extLst>
            </p:cNvPr>
            <p:cNvCxnSpPr>
              <a:cxnSpLocks/>
            </p:cNvCxnSpPr>
            <p:nvPr/>
          </p:nvCxnSpPr>
          <p:spPr>
            <a:xfrm>
              <a:off x="1032669" y="2257920"/>
              <a:ext cx="3692525" cy="0"/>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74D73DE-6A89-46B1-A6CD-3E908C5818E3}"/>
                </a:ext>
              </a:extLst>
            </p:cNvPr>
            <p:cNvCxnSpPr>
              <a:cxnSpLocks/>
            </p:cNvCxnSpPr>
            <p:nvPr/>
          </p:nvCxnSpPr>
          <p:spPr>
            <a:xfrm>
              <a:off x="1032669" y="2550020"/>
              <a:ext cx="3692525" cy="0"/>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6C134E6-1F74-4704-BF23-535A8C71B4B6}"/>
                </a:ext>
              </a:extLst>
            </p:cNvPr>
            <p:cNvCxnSpPr>
              <a:cxnSpLocks/>
            </p:cNvCxnSpPr>
            <p:nvPr/>
          </p:nvCxnSpPr>
          <p:spPr>
            <a:xfrm>
              <a:off x="1032669" y="2842120"/>
              <a:ext cx="3692525" cy="0"/>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A63D18F-82E0-4448-AE15-AC548B3AB2E2}"/>
                </a:ext>
              </a:extLst>
            </p:cNvPr>
            <p:cNvCxnSpPr>
              <a:cxnSpLocks/>
            </p:cNvCxnSpPr>
            <p:nvPr/>
          </p:nvCxnSpPr>
          <p:spPr>
            <a:xfrm>
              <a:off x="1032700" y="3140570"/>
              <a:ext cx="3692525" cy="0"/>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1B1895E-773D-4C32-A7E4-A1244C3DC58B}"/>
                </a:ext>
              </a:extLst>
            </p:cNvPr>
            <p:cNvCxnSpPr>
              <a:cxnSpLocks/>
            </p:cNvCxnSpPr>
            <p:nvPr/>
          </p:nvCxnSpPr>
          <p:spPr>
            <a:xfrm>
              <a:off x="1032700" y="3429000"/>
              <a:ext cx="3692525" cy="0"/>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CCBD455-5799-49E6-AD59-B65CC18FDB0E}"/>
                </a:ext>
              </a:extLst>
            </p:cNvPr>
            <p:cNvCxnSpPr>
              <a:cxnSpLocks/>
            </p:cNvCxnSpPr>
            <p:nvPr/>
          </p:nvCxnSpPr>
          <p:spPr>
            <a:xfrm>
              <a:off x="1032700" y="4040186"/>
              <a:ext cx="3692525" cy="0"/>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E4614A5-2EAB-4132-932C-10288E081122}"/>
                </a:ext>
              </a:extLst>
            </p:cNvPr>
            <p:cNvCxnSpPr>
              <a:cxnSpLocks/>
            </p:cNvCxnSpPr>
            <p:nvPr/>
          </p:nvCxnSpPr>
          <p:spPr>
            <a:xfrm>
              <a:off x="1030288" y="4349748"/>
              <a:ext cx="3692525" cy="0"/>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E19AF9F-55FB-418F-864B-92E0F3046C80}"/>
                </a:ext>
              </a:extLst>
            </p:cNvPr>
            <p:cNvCxnSpPr>
              <a:cxnSpLocks/>
            </p:cNvCxnSpPr>
            <p:nvPr/>
          </p:nvCxnSpPr>
          <p:spPr>
            <a:xfrm>
              <a:off x="1035050" y="6116834"/>
              <a:ext cx="3692525" cy="0"/>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CE9DAB81-646B-4A71-9A94-60EFF3B7419E}"/>
                </a:ext>
              </a:extLst>
            </p:cNvPr>
            <p:cNvSpPr/>
            <p:nvPr/>
          </p:nvSpPr>
          <p:spPr>
            <a:xfrm>
              <a:off x="1160412" y="5970211"/>
              <a:ext cx="300087" cy="311527"/>
            </a:xfrm>
            <a:prstGeom prst="rect">
              <a:avLst/>
            </a:prstGeom>
            <a:solidFill>
              <a:srgbClr val="E4758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AC697D38-5443-4A38-952C-2CFA9741F31E}"/>
                </a:ext>
              </a:extLst>
            </p:cNvPr>
            <p:cNvSpPr/>
            <p:nvPr/>
          </p:nvSpPr>
          <p:spPr>
            <a:xfrm>
              <a:off x="1160411" y="4176700"/>
              <a:ext cx="300087" cy="311527"/>
            </a:xfrm>
            <a:prstGeom prst="rect">
              <a:avLst/>
            </a:prstGeom>
            <a:solidFill>
              <a:srgbClr val="E4758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136EFC23-53A0-446F-9599-671265DDBCB9}"/>
                </a:ext>
              </a:extLst>
            </p:cNvPr>
            <p:cNvSpPr/>
            <p:nvPr/>
          </p:nvSpPr>
          <p:spPr>
            <a:xfrm>
              <a:off x="1168725" y="3286262"/>
              <a:ext cx="300087" cy="311527"/>
            </a:xfrm>
            <a:prstGeom prst="rect">
              <a:avLst/>
            </a:prstGeom>
            <a:solidFill>
              <a:srgbClr val="E4758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18E22140-6089-41E7-92FD-6A381B893507}"/>
                </a:ext>
              </a:extLst>
            </p:cNvPr>
            <p:cNvSpPr/>
            <p:nvPr/>
          </p:nvSpPr>
          <p:spPr>
            <a:xfrm>
              <a:off x="1168725" y="2694716"/>
              <a:ext cx="300087" cy="311527"/>
            </a:xfrm>
            <a:prstGeom prst="rect">
              <a:avLst/>
            </a:prstGeom>
            <a:solidFill>
              <a:srgbClr val="E4758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D1C5D4BA-85C3-40FE-816F-8F7793D7A47D}"/>
                </a:ext>
              </a:extLst>
            </p:cNvPr>
            <p:cNvSpPr/>
            <p:nvPr/>
          </p:nvSpPr>
          <p:spPr>
            <a:xfrm>
              <a:off x="1168725" y="1793228"/>
              <a:ext cx="300087" cy="311527"/>
            </a:xfrm>
            <a:prstGeom prst="rect">
              <a:avLst/>
            </a:prstGeom>
            <a:solidFill>
              <a:srgbClr val="E4758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95639DE1-2D04-480F-8518-3E01024F62CF}"/>
                </a:ext>
              </a:extLst>
            </p:cNvPr>
            <p:cNvSpPr/>
            <p:nvPr/>
          </p:nvSpPr>
          <p:spPr>
            <a:xfrm>
              <a:off x="1684822" y="3901859"/>
              <a:ext cx="300087" cy="293904"/>
            </a:xfrm>
            <a:prstGeom prst="rect">
              <a:avLst/>
            </a:prstGeom>
            <a:solidFill>
              <a:srgbClr val="67AEB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DDE0C406-22A1-4EC1-A474-48F768040C6E}"/>
                </a:ext>
              </a:extLst>
            </p:cNvPr>
            <p:cNvSpPr/>
            <p:nvPr/>
          </p:nvSpPr>
          <p:spPr>
            <a:xfrm>
              <a:off x="2042610" y="3901859"/>
              <a:ext cx="300087" cy="293904"/>
            </a:xfrm>
            <a:prstGeom prst="rect">
              <a:avLst/>
            </a:prstGeom>
            <a:solidFill>
              <a:srgbClr val="67AEB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53ECCE12-4205-40FB-BF4F-A51071706B13}"/>
                </a:ext>
              </a:extLst>
            </p:cNvPr>
            <p:cNvSpPr/>
            <p:nvPr/>
          </p:nvSpPr>
          <p:spPr>
            <a:xfrm>
              <a:off x="2388963" y="3901859"/>
              <a:ext cx="300087" cy="293904"/>
            </a:xfrm>
            <a:prstGeom prst="rect">
              <a:avLst/>
            </a:prstGeom>
            <a:solidFill>
              <a:srgbClr val="67AEB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E2E3F9F4-1955-436B-B315-356537E404BC}"/>
                </a:ext>
              </a:extLst>
            </p:cNvPr>
            <p:cNvSpPr/>
            <p:nvPr/>
          </p:nvSpPr>
          <p:spPr>
            <a:xfrm>
              <a:off x="1684822" y="2998422"/>
              <a:ext cx="300087" cy="293904"/>
            </a:xfrm>
            <a:prstGeom prst="rect">
              <a:avLst/>
            </a:prstGeom>
            <a:solidFill>
              <a:srgbClr val="67AEB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F58586D3-8BB9-4CC0-BC8E-18A0CBF30E6C}"/>
                </a:ext>
              </a:extLst>
            </p:cNvPr>
            <p:cNvSpPr/>
            <p:nvPr/>
          </p:nvSpPr>
          <p:spPr>
            <a:xfrm>
              <a:off x="2042610" y="2998422"/>
              <a:ext cx="300087" cy="293904"/>
            </a:xfrm>
            <a:prstGeom prst="rect">
              <a:avLst/>
            </a:prstGeom>
            <a:solidFill>
              <a:srgbClr val="67AEB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7C82BE3D-8CDD-47CD-A78F-3A8A63F9C409}"/>
                </a:ext>
              </a:extLst>
            </p:cNvPr>
            <p:cNvSpPr/>
            <p:nvPr/>
          </p:nvSpPr>
          <p:spPr>
            <a:xfrm>
              <a:off x="2388963" y="2998422"/>
              <a:ext cx="300087" cy="293904"/>
            </a:xfrm>
            <a:prstGeom prst="rect">
              <a:avLst/>
            </a:prstGeom>
            <a:solidFill>
              <a:srgbClr val="67AEB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525097A9-2025-48F2-9D1E-7D400C407316}"/>
                </a:ext>
              </a:extLst>
            </p:cNvPr>
            <p:cNvSpPr/>
            <p:nvPr/>
          </p:nvSpPr>
          <p:spPr>
            <a:xfrm>
              <a:off x="1684822" y="2110011"/>
              <a:ext cx="300087" cy="293904"/>
            </a:xfrm>
            <a:prstGeom prst="rect">
              <a:avLst/>
            </a:prstGeom>
            <a:solidFill>
              <a:srgbClr val="67AEB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3898210D-0016-42A8-ADC7-20653719AC02}"/>
                </a:ext>
              </a:extLst>
            </p:cNvPr>
            <p:cNvSpPr/>
            <p:nvPr/>
          </p:nvSpPr>
          <p:spPr>
            <a:xfrm>
              <a:off x="2042610" y="2110011"/>
              <a:ext cx="300087" cy="293904"/>
            </a:xfrm>
            <a:prstGeom prst="rect">
              <a:avLst/>
            </a:prstGeom>
            <a:solidFill>
              <a:srgbClr val="67AEB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6D55447B-221C-4BFA-8EC6-E0B21C683C4B}"/>
                </a:ext>
              </a:extLst>
            </p:cNvPr>
            <p:cNvSpPr/>
            <p:nvPr/>
          </p:nvSpPr>
          <p:spPr>
            <a:xfrm>
              <a:off x="2388963" y="2110011"/>
              <a:ext cx="300087" cy="293904"/>
            </a:xfrm>
            <a:prstGeom prst="rect">
              <a:avLst/>
            </a:prstGeom>
            <a:solidFill>
              <a:srgbClr val="67AEB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49CF5716-391A-42CA-AF35-DFC6911C978C}"/>
                </a:ext>
              </a:extLst>
            </p:cNvPr>
            <p:cNvSpPr/>
            <p:nvPr/>
          </p:nvSpPr>
          <p:spPr>
            <a:xfrm>
              <a:off x="2911278" y="2407651"/>
              <a:ext cx="300087" cy="287066"/>
            </a:xfrm>
            <a:prstGeom prst="rect">
              <a:avLst/>
            </a:prstGeom>
            <a:solidFill>
              <a:srgbClr val="DBDBD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005E9AFF-917D-4C21-85A4-6AFE83294DE0}"/>
                </a:ext>
              </a:extLst>
            </p:cNvPr>
            <p:cNvSpPr/>
            <p:nvPr/>
          </p:nvSpPr>
          <p:spPr>
            <a:xfrm>
              <a:off x="3272304" y="2409966"/>
              <a:ext cx="300087" cy="287066"/>
            </a:xfrm>
            <a:prstGeom prst="rect">
              <a:avLst/>
            </a:prstGeom>
            <a:solidFill>
              <a:srgbClr val="DBDBD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8CEBDA5C-3285-467C-90E8-5C02E3D7AD58}"/>
                </a:ext>
              </a:extLst>
            </p:cNvPr>
            <p:cNvSpPr/>
            <p:nvPr/>
          </p:nvSpPr>
          <p:spPr>
            <a:xfrm>
              <a:off x="3624780" y="2407650"/>
              <a:ext cx="300087" cy="287066"/>
            </a:xfrm>
            <a:prstGeom prst="rect">
              <a:avLst/>
            </a:prstGeom>
            <a:solidFill>
              <a:srgbClr val="DBDBD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57268E42-57B2-4AE4-B28F-9874161F6ECB}"/>
                </a:ext>
              </a:extLst>
            </p:cNvPr>
            <p:cNvSpPr/>
            <p:nvPr/>
          </p:nvSpPr>
          <p:spPr>
            <a:xfrm>
              <a:off x="3981472" y="2407650"/>
              <a:ext cx="300087" cy="287066"/>
            </a:xfrm>
            <a:prstGeom prst="rect">
              <a:avLst/>
            </a:prstGeom>
            <a:solidFill>
              <a:srgbClr val="DBDBD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7F031EA-91D9-49EA-9C26-C3E2B9B37410}"/>
                </a:ext>
              </a:extLst>
            </p:cNvPr>
            <p:cNvSpPr/>
            <p:nvPr/>
          </p:nvSpPr>
          <p:spPr>
            <a:xfrm>
              <a:off x="4331857" y="2407650"/>
              <a:ext cx="300087" cy="287066"/>
            </a:xfrm>
            <a:prstGeom prst="rect">
              <a:avLst/>
            </a:prstGeom>
            <a:solidFill>
              <a:srgbClr val="DBDBD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F94A957E-F9EC-49D9-8108-D7EF0CBB2662}"/>
                </a:ext>
              </a:extLst>
            </p:cNvPr>
            <p:cNvSpPr/>
            <p:nvPr/>
          </p:nvSpPr>
          <p:spPr>
            <a:xfrm>
              <a:off x="2910841" y="1518068"/>
              <a:ext cx="300087" cy="287066"/>
            </a:xfrm>
            <a:prstGeom prst="rect">
              <a:avLst/>
            </a:prstGeom>
            <a:solidFill>
              <a:srgbClr val="DBDBD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9DEBFDA7-D2E6-4C77-BBF5-090469C92B7B}"/>
                </a:ext>
              </a:extLst>
            </p:cNvPr>
            <p:cNvSpPr/>
            <p:nvPr/>
          </p:nvSpPr>
          <p:spPr>
            <a:xfrm>
              <a:off x="3271867" y="1520383"/>
              <a:ext cx="300087" cy="287066"/>
            </a:xfrm>
            <a:prstGeom prst="rect">
              <a:avLst/>
            </a:prstGeom>
            <a:solidFill>
              <a:srgbClr val="DBDBD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059F7383-BD6B-49DE-BA46-206E0ADE44D4}"/>
                </a:ext>
              </a:extLst>
            </p:cNvPr>
            <p:cNvSpPr/>
            <p:nvPr/>
          </p:nvSpPr>
          <p:spPr>
            <a:xfrm>
              <a:off x="3624343" y="1518067"/>
              <a:ext cx="300087" cy="287066"/>
            </a:xfrm>
            <a:prstGeom prst="rect">
              <a:avLst/>
            </a:prstGeom>
            <a:solidFill>
              <a:srgbClr val="DBDBD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B30D45D4-C820-491F-9239-655C911742AA}"/>
                </a:ext>
              </a:extLst>
            </p:cNvPr>
            <p:cNvSpPr/>
            <p:nvPr/>
          </p:nvSpPr>
          <p:spPr>
            <a:xfrm>
              <a:off x="3981035" y="1518067"/>
              <a:ext cx="300087" cy="287066"/>
            </a:xfrm>
            <a:prstGeom prst="rect">
              <a:avLst/>
            </a:prstGeom>
            <a:solidFill>
              <a:srgbClr val="DBDBD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EECA300B-39BD-4E66-9C84-CF4A7C89CC06}"/>
                </a:ext>
              </a:extLst>
            </p:cNvPr>
            <p:cNvSpPr/>
            <p:nvPr/>
          </p:nvSpPr>
          <p:spPr>
            <a:xfrm>
              <a:off x="4331420" y="1518067"/>
              <a:ext cx="300087" cy="287066"/>
            </a:xfrm>
            <a:prstGeom prst="rect">
              <a:avLst/>
            </a:prstGeom>
            <a:solidFill>
              <a:srgbClr val="DBDBD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Up Arrow 14">
              <a:extLst>
                <a:ext uri="{FF2B5EF4-FFF2-40B4-BE49-F238E27FC236}">
                  <a16:creationId xmlns:a16="http://schemas.microsoft.com/office/drawing/2014/main" id="{2FA36437-2837-4410-8596-3B7432564ABE}"/>
                </a:ext>
              </a:extLst>
            </p:cNvPr>
            <p:cNvSpPr/>
            <p:nvPr/>
          </p:nvSpPr>
          <p:spPr bwMode="auto">
            <a:xfrm>
              <a:off x="196305" y="1319777"/>
              <a:ext cx="685800" cy="4979618"/>
            </a:xfrm>
            <a:prstGeom prst="upArrow">
              <a:avLst/>
            </a:prstGeom>
            <a:solidFill>
              <a:schemeClr val="tx1">
                <a:lumMod val="75000"/>
                <a:lumOff val="2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algn="ct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85" name="TextBox 84">
              <a:extLst>
                <a:ext uri="{FF2B5EF4-FFF2-40B4-BE49-F238E27FC236}">
                  <a16:creationId xmlns:a16="http://schemas.microsoft.com/office/drawing/2014/main" id="{19AAD53E-B091-4FCC-96C6-C7BEF6558C09}"/>
                </a:ext>
              </a:extLst>
            </p:cNvPr>
            <p:cNvSpPr txBox="1"/>
            <p:nvPr/>
          </p:nvSpPr>
          <p:spPr>
            <a:xfrm>
              <a:off x="328922" y="3199306"/>
              <a:ext cx="409023" cy="1588255"/>
            </a:xfrm>
            <a:prstGeom prst="rect">
              <a:avLst/>
            </a:prstGeom>
            <a:noFill/>
          </p:spPr>
          <p:txBody>
            <a:bodyPr vert="vert270">
              <a:spAutoFit/>
            </a:bodyPr>
            <a:lstStyle/>
            <a:p>
              <a:pPr algn="ctr" eaLnBrk="0" hangingPunct="0">
                <a:lnSpc>
                  <a:spcPct val="81000"/>
                </a:lnSpc>
                <a:buClr>
                  <a:srgbClr val="000000"/>
                </a:buClr>
                <a:buSzPct val="100000"/>
                <a:buFont typeface="Arial" charset="0"/>
                <a:buNone/>
                <a:defRPr/>
              </a:pPr>
              <a:r>
                <a:rPr lang="en-US" b="1" dirty="0">
                  <a:solidFill>
                    <a:srgbClr val="DBDBDB"/>
                  </a:solidFill>
                  <a:latin typeface="Gill Sans MT" panose="020B0502020104020203" pitchFamily="34" charset="0"/>
                  <a:cs typeface="Arial" pitchFamily="34" charset="0"/>
                </a:rPr>
                <a:t>Energy</a:t>
              </a:r>
            </a:p>
          </p:txBody>
        </p:sp>
        <p:sp>
          <p:nvSpPr>
            <p:cNvPr id="49" name="TextBox 48">
              <a:extLst>
                <a:ext uri="{FF2B5EF4-FFF2-40B4-BE49-F238E27FC236}">
                  <a16:creationId xmlns:a16="http://schemas.microsoft.com/office/drawing/2014/main" id="{C43B914A-9AB5-4107-911F-952A6560E80C}"/>
                </a:ext>
              </a:extLst>
            </p:cNvPr>
            <p:cNvSpPr txBox="1"/>
            <p:nvPr/>
          </p:nvSpPr>
          <p:spPr>
            <a:xfrm>
              <a:off x="1127551" y="5964598"/>
              <a:ext cx="365806"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1s</a:t>
              </a:r>
            </a:p>
          </p:txBody>
        </p:sp>
        <p:sp>
          <p:nvSpPr>
            <p:cNvPr id="53" name="TextBox 52">
              <a:extLst>
                <a:ext uri="{FF2B5EF4-FFF2-40B4-BE49-F238E27FC236}">
                  <a16:creationId xmlns:a16="http://schemas.microsoft.com/office/drawing/2014/main" id="{4A71140C-450F-4E51-94CA-709A5D84C961}"/>
                </a:ext>
              </a:extLst>
            </p:cNvPr>
            <p:cNvSpPr txBox="1"/>
            <p:nvPr/>
          </p:nvSpPr>
          <p:spPr>
            <a:xfrm>
              <a:off x="1127787" y="4163186"/>
              <a:ext cx="365806"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2s</a:t>
              </a:r>
            </a:p>
          </p:txBody>
        </p:sp>
        <p:sp>
          <p:nvSpPr>
            <p:cNvPr id="54" name="TextBox 53">
              <a:extLst>
                <a:ext uri="{FF2B5EF4-FFF2-40B4-BE49-F238E27FC236}">
                  <a16:creationId xmlns:a16="http://schemas.microsoft.com/office/drawing/2014/main" id="{22EC80D0-9F19-4BD4-A435-52903CD10876}"/>
                </a:ext>
              </a:extLst>
            </p:cNvPr>
            <p:cNvSpPr txBox="1"/>
            <p:nvPr/>
          </p:nvSpPr>
          <p:spPr>
            <a:xfrm>
              <a:off x="1126850" y="3264583"/>
              <a:ext cx="365806" cy="338554"/>
            </a:xfrm>
            <a:prstGeom prst="rect">
              <a:avLst/>
            </a:prstGeom>
            <a:noFill/>
          </p:spPr>
          <p:txBody>
            <a:bodyPr wrap="square" rtlCol="0">
              <a:spAutoFit/>
            </a:bodyPr>
            <a:lstStyle/>
            <a:p>
              <a:r>
                <a:rPr lang="en-US" sz="1600" dirty="0">
                  <a:solidFill>
                    <a:schemeClr val="tx1">
                      <a:lumMod val="75000"/>
                      <a:lumOff val="25000"/>
                    </a:schemeClr>
                  </a:solidFill>
                  <a:latin typeface="Gill Sans MT" panose="020B0502020104020203" pitchFamily="34" charset="0"/>
                </a:rPr>
                <a:t>3s</a:t>
              </a:r>
            </a:p>
          </p:txBody>
        </p:sp>
        <p:sp>
          <p:nvSpPr>
            <p:cNvPr id="50" name="TextBox 49">
              <a:extLst>
                <a:ext uri="{FF2B5EF4-FFF2-40B4-BE49-F238E27FC236}">
                  <a16:creationId xmlns:a16="http://schemas.microsoft.com/office/drawing/2014/main" id="{08638FEA-0C08-4F3B-8EF3-A696A731F9F5}"/>
                </a:ext>
              </a:extLst>
            </p:cNvPr>
            <p:cNvSpPr txBox="1"/>
            <p:nvPr/>
          </p:nvSpPr>
          <p:spPr>
            <a:xfrm>
              <a:off x="1126850" y="1769086"/>
              <a:ext cx="365806" cy="338554"/>
            </a:xfrm>
            <a:prstGeom prst="rect">
              <a:avLst/>
            </a:prstGeom>
            <a:noFill/>
          </p:spPr>
          <p:txBody>
            <a:bodyPr wrap="square" rtlCol="0">
              <a:spAutoFit/>
            </a:bodyPr>
            <a:lstStyle/>
            <a:p>
              <a:r>
                <a:rPr lang="en-US" sz="1600" dirty="0">
                  <a:solidFill>
                    <a:schemeClr val="tx1">
                      <a:lumMod val="75000"/>
                      <a:lumOff val="25000"/>
                    </a:schemeClr>
                  </a:solidFill>
                  <a:latin typeface="Gill Sans MT" panose="020B0502020104020203" pitchFamily="34" charset="0"/>
                </a:rPr>
                <a:t>5s</a:t>
              </a:r>
            </a:p>
          </p:txBody>
        </p:sp>
        <p:sp>
          <p:nvSpPr>
            <p:cNvPr id="51" name="TextBox 50">
              <a:extLst>
                <a:ext uri="{FF2B5EF4-FFF2-40B4-BE49-F238E27FC236}">
                  <a16:creationId xmlns:a16="http://schemas.microsoft.com/office/drawing/2014/main" id="{4B98268D-BE69-458F-9995-CDFB62A8AC3C}"/>
                </a:ext>
              </a:extLst>
            </p:cNvPr>
            <p:cNvSpPr txBox="1"/>
            <p:nvPr/>
          </p:nvSpPr>
          <p:spPr>
            <a:xfrm>
              <a:off x="1132779" y="2667689"/>
              <a:ext cx="365806" cy="338554"/>
            </a:xfrm>
            <a:prstGeom prst="rect">
              <a:avLst/>
            </a:prstGeom>
            <a:noFill/>
          </p:spPr>
          <p:txBody>
            <a:bodyPr wrap="square" rtlCol="0">
              <a:spAutoFit/>
            </a:bodyPr>
            <a:lstStyle/>
            <a:p>
              <a:r>
                <a:rPr lang="en-US" sz="1600" dirty="0">
                  <a:solidFill>
                    <a:schemeClr val="tx1">
                      <a:lumMod val="75000"/>
                      <a:lumOff val="25000"/>
                    </a:schemeClr>
                  </a:solidFill>
                  <a:latin typeface="Gill Sans MT" panose="020B0502020104020203" pitchFamily="34" charset="0"/>
                </a:rPr>
                <a:t>4s</a:t>
              </a:r>
            </a:p>
          </p:txBody>
        </p:sp>
        <p:sp>
          <p:nvSpPr>
            <p:cNvPr id="44" name="TextBox 43">
              <a:extLst>
                <a:ext uri="{FF2B5EF4-FFF2-40B4-BE49-F238E27FC236}">
                  <a16:creationId xmlns:a16="http://schemas.microsoft.com/office/drawing/2014/main" id="{3C0CE962-AF3D-425B-AB3D-82E0A65C080B}"/>
                </a:ext>
              </a:extLst>
            </p:cNvPr>
            <p:cNvSpPr txBox="1"/>
            <p:nvPr/>
          </p:nvSpPr>
          <p:spPr>
            <a:xfrm>
              <a:off x="1638544" y="3865177"/>
              <a:ext cx="389850"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2p</a:t>
              </a:r>
            </a:p>
          </p:txBody>
        </p:sp>
        <p:sp>
          <p:nvSpPr>
            <p:cNvPr id="86" name="TextBox 85">
              <a:extLst>
                <a:ext uri="{FF2B5EF4-FFF2-40B4-BE49-F238E27FC236}">
                  <a16:creationId xmlns:a16="http://schemas.microsoft.com/office/drawing/2014/main" id="{6B88B8A0-9298-4CA1-85FC-177015F34FD6}"/>
                </a:ext>
              </a:extLst>
            </p:cNvPr>
            <p:cNvSpPr txBox="1"/>
            <p:nvPr/>
          </p:nvSpPr>
          <p:spPr>
            <a:xfrm>
              <a:off x="1996933" y="3879534"/>
              <a:ext cx="389850"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2p</a:t>
              </a:r>
            </a:p>
          </p:txBody>
        </p:sp>
        <p:sp>
          <p:nvSpPr>
            <p:cNvPr id="87" name="TextBox 86">
              <a:extLst>
                <a:ext uri="{FF2B5EF4-FFF2-40B4-BE49-F238E27FC236}">
                  <a16:creationId xmlns:a16="http://schemas.microsoft.com/office/drawing/2014/main" id="{A6376701-2121-4FAA-95FC-6262771D6A12}"/>
                </a:ext>
              </a:extLst>
            </p:cNvPr>
            <p:cNvSpPr txBox="1"/>
            <p:nvPr/>
          </p:nvSpPr>
          <p:spPr>
            <a:xfrm>
              <a:off x="2345180" y="3879534"/>
              <a:ext cx="389850"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2p</a:t>
              </a:r>
            </a:p>
          </p:txBody>
        </p:sp>
        <p:sp>
          <p:nvSpPr>
            <p:cNvPr id="88" name="TextBox 87">
              <a:extLst>
                <a:ext uri="{FF2B5EF4-FFF2-40B4-BE49-F238E27FC236}">
                  <a16:creationId xmlns:a16="http://schemas.microsoft.com/office/drawing/2014/main" id="{E5F0A579-96BA-4907-9D8D-478A05ADF47F}"/>
                </a:ext>
              </a:extLst>
            </p:cNvPr>
            <p:cNvSpPr txBox="1"/>
            <p:nvPr/>
          </p:nvSpPr>
          <p:spPr>
            <a:xfrm>
              <a:off x="1638544" y="2962409"/>
              <a:ext cx="389850"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3p</a:t>
              </a:r>
            </a:p>
          </p:txBody>
        </p:sp>
        <p:sp>
          <p:nvSpPr>
            <p:cNvPr id="89" name="TextBox 88">
              <a:extLst>
                <a:ext uri="{FF2B5EF4-FFF2-40B4-BE49-F238E27FC236}">
                  <a16:creationId xmlns:a16="http://schemas.microsoft.com/office/drawing/2014/main" id="{AAC12E21-77D9-438A-8815-465C99580265}"/>
                </a:ext>
              </a:extLst>
            </p:cNvPr>
            <p:cNvSpPr txBox="1"/>
            <p:nvPr/>
          </p:nvSpPr>
          <p:spPr>
            <a:xfrm>
              <a:off x="1996933" y="2976766"/>
              <a:ext cx="389850"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3p</a:t>
              </a:r>
            </a:p>
          </p:txBody>
        </p:sp>
        <p:sp>
          <p:nvSpPr>
            <p:cNvPr id="90" name="TextBox 89">
              <a:extLst>
                <a:ext uri="{FF2B5EF4-FFF2-40B4-BE49-F238E27FC236}">
                  <a16:creationId xmlns:a16="http://schemas.microsoft.com/office/drawing/2014/main" id="{226EBF77-E349-4957-8821-A302563C9297}"/>
                </a:ext>
              </a:extLst>
            </p:cNvPr>
            <p:cNvSpPr txBox="1"/>
            <p:nvPr/>
          </p:nvSpPr>
          <p:spPr>
            <a:xfrm>
              <a:off x="2345180" y="2976766"/>
              <a:ext cx="389850"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3p</a:t>
              </a:r>
            </a:p>
          </p:txBody>
        </p:sp>
        <p:sp>
          <p:nvSpPr>
            <p:cNvPr id="91" name="TextBox 90">
              <a:extLst>
                <a:ext uri="{FF2B5EF4-FFF2-40B4-BE49-F238E27FC236}">
                  <a16:creationId xmlns:a16="http://schemas.microsoft.com/office/drawing/2014/main" id="{F5D1EDBE-B70F-4BD2-8DA8-976C248F6CF2}"/>
                </a:ext>
              </a:extLst>
            </p:cNvPr>
            <p:cNvSpPr txBox="1"/>
            <p:nvPr/>
          </p:nvSpPr>
          <p:spPr>
            <a:xfrm>
              <a:off x="1643220" y="2071882"/>
              <a:ext cx="389850"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4p</a:t>
              </a:r>
            </a:p>
          </p:txBody>
        </p:sp>
        <p:sp>
          <p:nvSpPr>
            <p:cNvPr id="92" name="TextBox 91">
              <a:extLst>
                <a:ext uri="{FF2B5EF4-FFF2-40B4-BE49-F238E27FC236}">
                  <a16:creationId xmlns:a16="http://schemas.microsoft.com/office/drawing/2014/main" id="{65EEC60D-1C01-4CE9-9BCE-EB78FEC1D070}"/>
                </a:ext>
              </a:extLst>
            </p:cNvPr>
            <p:cNvSpPr txBox="1"/>
            <p:nvPr/>
          </p:nvSpPr>
          <p:spPr>
            <a:xfrm>
              <a:off x="2001609" y="2086239"/>
              <a:ext cx="389850"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4p</a:t>
              </a:r>
            </a:p>
          </p:txBody>
        </p:sp>
        <p:sp>
          <p:nvSpPr>
            <p:cNvPr id="93" name="TextBox 92">
              <a:extLst>
                <a:ext uri="{FF2B5EF4-FFF2-40B4-BE49-F238E27FC236}">
                  <a16:creationId xmlns:a16="http://schemas.microsoft.com/office/drawing/2014/main" id="{725F85DA-D4C8-45DA-BF22-D663AFF6C782}"/>
                </a:ext>
              </a:extLst>
            </p:cNvPr>
            <p:cNvSpPr txBox="1"/>
            <p:nvPr/>
          </p:nvSpPr>
          <p:spPr>
            <a:xfrm>
              <a:off x="2349856" y="2086239"/>
              <a:ext cx="389850"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4p</a:t>
              </a:r>
            </a:p>
          </p:txBody>
        </p:sp>
        <p:sp>
          <p:nvSpPr>
            <p:cNvPr id="59" name="TextBox 58">
              <a:extLst>
                <a:ext uri="{FF2B5EF4-FFF2-40B4-BE49-F238E27FC236}">
                  <a16:creationId xmlns:a16="http://schemas.microsoft.com/office/drawing/2014/main" id="{9B5BBDD1-7AFE-440D-8EB5-3598D63CDF5E}"/>
                </a:ext>
              </a:extLst>
            </p:cNvPr>
            <p:cNvSpPr txBox="1"/>
            <p:nvPr/>
          </p:nvSpPr>
          <p:spPr>
            <a:xfrm>
              <a:off x="2865537" y="2380357"/>
              <a:ext cx="389850"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3d</a:t>
              </a:r>
            </a:p>
          </p:txBody>
        </p:sp>
        <p:sp>
          <p:nvSpPr>
            <p:cNvPr id="94" name="TextBox 93">
              <a:extLst>
                <a:ext uri="{FF2B5EF4-FFF2-40B4-BE49-F238E27FC236}">
                  <a16:creationId xmlns:a16="http://schemas.microsoft.com/office/drawing/2014/main" id="{3B065D57-5A05-49D2-9C5E-6028FDC84DE7}"/>
                </a:ext>
              </a:extLst>
            </p:cNvPr>
            <p:cNvSpPr txBox="1"/>
            <p:nvPr/>
          </p:nvSpPr>
          <p:spPr>
            <a:xfrm>
              <a:off x="3220634" y="2380357"/>
              <a:ext cx="389850"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3d</a:t>
              </a:r>
            </a:p>
          </p:txBody>
        </p:sp>
        <p:sp>
          <p:nvSpPr>
            <p:cNvPr id="95" name="TextBox 94">
              <a:extLst>
                <a:ext uri="{FF2B5EF4-FFF2-40B4-BE49-F238E27FC236}">
                  <a16:creationId xmlns:a16="http://schemas.microsoft.com/office/drawing/2014/main" id="{DC9E3B42-B14E-473E-8E51-85E72FEE0332}"/>
                </a:ext>
              </a:extLst>
            </p:cNvPr>
            <p:cNvSpPr txBox="1"/>
            <p:nvPr/>
          </p:nvSpPr>
          <p:spPr>
            <a:xfrm>
              <a:off x="3579461" y="2380357"/>
              <a:ext cx="389850"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3d</a:t>
              </a:r>
            </a:p>
          </p:txBody>
        </p:sp>
        <p:sp>
          <p:nvSpPr>
            <p:cNvPr id="96" name="TextBox 95">
              <a:extLst>
                <a:ext uri="{FF2B5EF4-FFF2-40B4-BE49-F238E27FC236}">
                  <a16:creationId xmlns:a16="http://schemas.microsoft.com/office/drawing/2014/main" id="{B04E4433-79A6-48FF-A12A-2D808F1C337E}"/>
                </a:ext>
              </a:extLst>
            </p:cNvPr>
            <p:cNvSpPr txBox="1"/>
            <p:nvPr/>
          </p:nvSpPr>
          <p:spPr>
            <a:xfrm>
              <a:off x="3934558" y="2380357"/>
              <a:ext cx="389850"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3d</a:t>
              </a:r>
            </a:p>
          </p:txBody>
        </p:sp>
        <p:sp>
          <p:nvSpPr>
            <p:cNvPr id="97" name="TextBox 96">
              <a:extLst>
                <a:ext uri="{FF2B5EF4-FFF2-40B4-BE49-F238E27FC236}">
                  <a16:creationId xmlns:a16="http://schemas.microsoft.com/office/drawing/2014/main" id="{8280CDE4-7117-4091-AEB4-7425B999F439}"/>
                </a:ext>
              </a:extLst>
            </p:cNvPr>
            <p:cNvSpPr txBox="1"/>
            <p:nvPr/>
          </p:nvSpPr>
          <p:spPr>
            <a:xfrm>
              <a:off x="4293385" y="2380357"/>
              <a:ext cx="389850"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3d</a:t>
              </a:r>
            </a:p>
          </p:txBody>
        </p:sp>
        <p:sp>
          <p:nvSpPr>
            <p:cNvPr id="98" name="TextBox 97">
              <a:extLst>
                <a:ext uri="{FF2B5EF4-FFF2-40B4-BE49-F238E27FC236}">
                  <a16:creationId xmlns:a16="http://schemas.microsoft.com/office/drawing/2014/main" id="{99A00F48-5E1B-4005-8262-ECB91B785770}"/>
                </a:ext>
              </a:extLst>
            </p:cNvPr>
            <p:cNvSpPr txBox="1"/>
            <p:nvPr/>
          </p:nvSpPr>
          <p:spPr>
            <a:xfrm>
              <a:off x="2865537" y="1489573"/>
              <a:ext cx="389850"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4d</a:t>
              </a:r>
            </a:p>
          </p:txBody>
        </p:sp>
        <p:sp>
          <p:nvSpPr>
            <p:cNvPr id="99" name="TextBox 98">
              <a:extLst>
                <a:ext uri="{FF2B5EF4-FFF2-40B4-BE49-F238E27FC236}">
                  <a16:creationId xmlns:a16="http://schemas.microsoft.com/office/drawing/2014/main" id="{EAA21ED8-175E-42C1-A1F0-352B1F602BDE}"/>
                </a:ext>
              </a:extLst>
            </p:cNvPr>
            <p:cNvSpPr txBox="1"/>
            <p:nvPr/>
          </p:nvSpPr>
          <p:spPr>
            <a:xfrm>
              <a:off x="3220634" y="1489573"/>
              <a:ext cx="389850"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4d</a:t>
              </a:r>
            </a:p>
          </p:txBody>
        </p:sp>
        <p:sp>
          <p:nvSpPr>
            <p:cNvPr id="100" name="TextBox 99">
              <a:extLst>
                <a:ext uri="{FF2B5EF4-FFF2-40B4-BE49-F238E27FC236}">
                  <a16:creationId xmlns:a16="http://schemas.microsoft.com/office/drawing/2014/main" id="{CA16424A-5B36-4EBA-A1A4-40114621937F}"/>
                </a:ext>
              </a:extLst>
            </p:cNvPr>
            <p:cNvSpPr txBox="1"/>
            <p:nvPr/>
          </p:nvSpPr>
          <p:spPr>
            <a:xfrm>
              <a:off x="3579461" y="1489573"/>
              <a:ext cx="389850"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4d</a:t>
              </a:r>
            </a:p>
          </p:txBody>
        </p:sp>
        <p:sp>
          <p:nvSpPr>
            <p:cNvPr id="101" name="TextBox 100">
              <a:extLst>
                <a:ext uri="{FF2B5EF4-FFF2-40B4-BE49-F238E27FC236}">
                  <a16:creationId xmlns:a16="http://schemas.microsoft.com/office/drawing/2014/main" id="{F5218A71-1A7C-4FCC-8D42-46F446C53CA5}"/>
                </a:ext>
              </a:extLst>
            </p:cNvPr>
            <p:cNvSpPr txBox="1"/>
            <p:nvPr/>
          </p:nvSpPr>
          <p:spPr>
            <a:xfrm>
              <a:off x="3934558" y="1489573"/>
              <a:ext cx="389850"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4d</a:t>
              </a:r>
            </a:p>
          </p:txBody>
        </p:sp>
        <p:sp>
          <p:nvSpPr>
            <p:cNvPr id="102" name="TextBox 101">
              <a:extLst>
                <a:ext uri="{FF2B5EF4-FFF2-40B4-BE49-F238E27FC236}">
                  <a16:creationId xmlns:a16="http://schemas.microsoft.com/office/drawing/2014/main" id="{8FCF1BA0-5D03-46D5-90A8-075A7DDB43F6}"/>
                </a:ext>
              </a:extLst>
            </p:cNvPr>
            <p:cNvSpPr txBox="1"/>
            <p:nvPr/>
          </p:nvSpPr>
          <p:spPr>
            <a:xfrm>
              <a:off x="4293385" y="1489573"/>
              <a:ext cx="389850" cy="338554"/>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4d</a:t>
              </a:r>
            </a:p>
          </p:txBody>
        </p:sp>
      </p:grpSp>
    </p:spTree>
    <p:extLst>
      <p:ext uri="{BB962C8B-B14F-4D97-AF65-F5344CB8AC3E}">
        <p14:creationId xmlns:p14="http://schemas.microsoft.com/office/powerpoint/2010/main" val="143242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34</a:t>
            </a:fld>
            <a:endParaRPr lang="en-US" dirty="0">
              <a:solidFill>
                <a:schemeClr val="bg1"/>
              </a:solidFill>
            </a:endParaRPr>
          </a:p>
        </p:txBody>
      </p:sp>
      <p:sp>
        <p:nvSpPr>
          <p:cNvPr id="8" name="Up Arrow 14">
            <a:extLst>
              <a:ext uri="{FF2B5EF4-FFF2-40B4-BE49-F238E27FC236}">
                <a16:creationId xmlns:a16="http://schemas.microsoft.com/office/drawing/2014/main" id="{1C0AE4A0-2D8C-4A1A-BE93-1EFB194E54E7}"/>
              </a:ext>
            </a:extLst>
          </p:cNvPr>
          <p:cNvSpPr/>
          <p:nvPr/>
        </p:nvSpPr>
        <p:spPr bwMode="auto">
          <a:xfrm>
            <a:off x="125123" y="3865535"/>
            <a:ext cx="685800" cy="2557776"/>
          </a:xfrm>
          <a:prstGeom prst="upArrow">
            <a:avLst/>
          </a:prstGeom>
          <a:solidFill>
            <a:schemeClr val="tx1">
              <a:lumMod val="75000"/>
              <a:lumOff val="2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algn="ct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9" name="TextBox 15">
            <a:extLst>
              <a:ext uri="{FF2B5EF4-FFF2-40B4-BE49-F238E27FC236}">
                <a16:creationId xmlns:a16="http://schemas.microsoft.com/office/drawing/2014/main" id="{B66E4FCE-7A69-4154-8972-0DC155EBFF21}"/>
              </a:ext>
            </a:extLst>
          </p:cNvPr>
          <p:cNvSpPr txBox="1">
            <a:spLocks noChangeArrowheads="1"/>
          </p:cNvSpPr>
          <p:nvPr/>
        </p:nvSpPr>
        <p:spPr bwMode="auto">
          <a:xfrm>
            <a:off x="959089" y="6080411"/>
            <a:ext cx="533400" cy="342900"/>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1</a:t>
            </a:r>
            <a:r>
              <a:rPr lang="en-US" altLang="en-US" sz="2000" b="1" i="1">
                <a:solidFill>
                  <a:schemeClr val="tx1">
                    <a:lumMod val="75000"/>
                    <a:lumOff val="25000"/>
                  </a:schemeClr>
                </a:solidFill>
                <a:latin typeface="Gill Sans MT" panose="020B0502020104020203" pitchFamily="34" charset="0"/>
                <a:cs typeface="Arial" pitchFamily="34" charset="0"/>
              </a:rPr>
              <a:t>s</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0" name="TextBox 16">
            <a:extLst>
              <a:ext uri="{FF2B5EF4-FFF2-40B4-BE49-F238E27FC236}">
                <a16:creationId xmlns:a16="http://schemas.microsoft.com/office/drawing/2014/main" id="{D294937A-4661-4A2D-882F-411E452E6F72}"/>
              </a:ext>
            </a:extLst>
          </p:cNvPr>
          <p:cNvSpPr txBox="1">
            <a:spLocks noChangeArrowheads="1"/>
          </p:cNvSpPr>
          <p:nvPr/>
        </p:nvSpPr>
        <p:spPr bwMode="auto">
          <a:xfrm>
            <a:off x="962552" y="4839720"/>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2</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11" name="TextBox 17">
            <a:extLst>
              <a:ext uri="{FF2B5EF4-FFF2-40B4-BE49-F238E27FC236}">
                <a16:creationId xmlns:a16="http://schemas.microsoft.com/office/drawing/2014/main" id="{AFDD8AB7-0978-4D8F-ACB6-430E87E3369B}"/>
              </a:ext>
            </a:extLst>
          </p:cNvPr>
          <p:cNvSpPr txBox="1">
            <a:spLocks noChangeArrowheads="1"/>
          </p:cNvSpPr>
          <p:nvPr/>
        </p:nvSpPr>
        <p:spPr bwMode="auto">
          <a:xfrm>
            <a:off x="1840170" y="4503269"/>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3" name="TextBox 20">
            <a:extLst>
              <a:ext uri="{FF2B5EF4-FFF2-40B4-BE49-F238E27FC236}">
                <a16:creationId xmlns:a16="http://schemas.microsoft.com/office/drawing/2014/main" id="{0CD96C79-DBD8-4249-8259-AE7DD8A640DC}"/>
              </a:ext>
            </a:extLst>
          </p:cNvPr>
          <p:cNvSpPr txBox="1">
            <a:spLocks noChangeArrowheads="1"/>
          </p:cNvSpPr>
          <p:nvPr/>
        </p:nvSpPr>
        <p:spPr bwMode="auto">
          <a:xfrm>
            <a:off x="2449770" y="4503269"/>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4" name="TextBox 21">
            <a:extLst>
              <a:ext uri="{FF2B5EF4-FFF2-40B4-BE49-F238E27FC236}">
                <a16:creationId xmlns:a16="http://schemas.microsoft.com/office/drawing/2014/main" id="{853C5F69-3A71-4A12-8817-AFA8956EE740}"/>
              </a:ext>
            </a:extLst>
          </p:cNvPr>
          <p:cNvSpPr txBox="1">
            <a:spLocks noChangeArrowheads="1"/>
          </p:cNvSpPr>
          <p:nvPr/>
        </p:nvSpPr>
        <p:spPr bwMode="auto">
          <a:xfrm>
            <a:off x="3059370" y="4503269"/>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5" name="Rectangle 14">
            <a:extLst>
              <a:ext uri="{FF2B5EF4-FFF2-40B4-BE49-F238E27FC236}">
                <a16:creationId xmlns:a16="http://schemas.microsoft.com/office/drawing/2014/main" id="{B4A27C22-4DB9-4631-AA0E-15273DE96339}"/>
              </a:ext>
            </a:extLst>
          </p:cNvPr>
          <p:cNvSpPr/>
          <p:nvPr/>
        </p:nvSpPr>
        <p:spPr bwMode="auto">
          <a:xfrm>
            <a:off x="959089" y="5481923"/>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6" name="Rectangle 15">
            <a:extLst>
              <a:ext uri="{FF2B5EF4-FFF2-40B4-BE49-F238E27FC236}">
                <a16:creationId xmlns:a16="http://schemas.microsoft.com/office/drawing/2014/main" id="{FB6555C0-AAA9-4F73-9843-F6D3A0DDF115}"/>
              </a:ext>
            </a:extLst>
          </p:cNvPr>
          <p:cNvSpPr/>
          <p:nvPr/>
        </p:nvSpPr>
        <p:spPr bwMode="auto">
          <a:xfrm>
            <a:off x="1878270" y="3893668"/>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7" name="Rectangle 16">
            <a:extLst>
              <a:ext uri="{FF2B5EF4-FFF2-40B4-BE49-F238E27FC236}">
                <a16:creationId xmlns:a16="http://schemas.microsoft.com/office/drawing/2014/main" id="{82DA0A0E-A4BD-4FC4-9243-37349DBDD3DF}"/>
              </a:ext>
            </a:extLst>
          </p:cNvPr>
          <p:cNvSpPr/>
          <p:nvPr/>
        </p:nvSpPr>
        <p:spPr bwMode="auto">
          <a:xfrm>
            <a:off x="2487870" y="3893668"/>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8" name="Rectangle 17">
            <a:extLst>
              <a:ext uri="{FF2B5EF4-FFF2-40B4-BE49-F238E27FC236}">
                <a16:creationId xmlns:a16="http://schemas.microsoft.com/office/drawing/2014/main" id="{EFCF56B5-2E24-4964-AF81-D03766245B96}"/>
              </a:ext>
            </a:extLst>
          </p:cNvPr>
          <p:cNvSpPr/>
          <p:nvPr/>
        </p:nvSpPr>
        <p:spPr bwMode="auto">
          <a:xfrm>
            <a:off x="3097470" y="3893668"/>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9" name="Rectangle 18">
            <a:extLst>
              <a:ext uri="{FF2B5EF4-FFF2-40B4-BE49-F238E27FC236}">
                <a16:creationId xmlns:a16="http://schemas.microsoft.com/office/drawing/2014/main" id="{F5831EB9-13A0-4450-B7D9-8F7E68D225CC}"/>
              </a:ext>
            </a:extLst>
          </p:cNvPr>
          <p:cNvSpPr/>
          <p:nvPr/>
        </p:nvSpPr>
        <p:spPr bwMode="auto">
          <a:xfrm>
            <a:off x="962552" y="4230119"/>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24A9BAA-1E9E-448F-BC5B-F5064CA84738}"/>
                  </a:ext>
                </a:extLst>
              </p:cNvPr>
              <p:cNvSpPr txBox="1"/>
              <p:nvPr/>
            </p:nvSpPr>
            <p:spPr>
              <a:xfrm>
                <a:off x="939409" y="5440846"/>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0" name="TextBox 19">
                <a:extLst>
                  <a:ext uri="{FF2B5EF4-FFF2-40B4-BE49-F238E27FC236}">
                    <a16:creationId xmlns:a16="http://schemas.microsoft.com/office/drawing/2014/main" id="{924A9BAA-1E9E-448F-BC5B-F5064CA84738}"/>
                  </a:ext>
                </a:extLst>
              </p:cNvPr>
              <p:cNvSpPr txBox="1">
                <a:spLocks noRot="1" noChangeAspect="1" noMove="1" noResize="1" noEditPoints="1" noAdjustHandles="1" noChangeArrowheads="1" noChangeShapeType="1" noTextEdit="1"/>
              </p:cNvSpPr>
              <p:nvPr/>
            </p:nvSpPr>
            <p:spPr>
              <a:xfrm>
                <a:off x="939409" y="5440846"/>
                <a:ext cx="336631" cy="615553"/>
              </a:xfrm>
              <a:prstGeom prst="rect">
                <a:avLst/>
              </a:prstGeom>
              <a:blipFill>
                <a:blip r:embed="rId2"/>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8F133E1A-9850-4C68-AA7A-B8E972E192CC}"/>
              </a:ext>
            </a:extLst>
          </p:cNvPr>
          <p:cNvSpPr txBox="1"/>
          <p:nvPr/>
        </p:nvSpPr>
        <p:spPr>
          <a:xfrm>
            <a:off x="267435" y="4427068"/>
            <a:ext cx="409023" cy="1588255"/>
          </a:xfrm>
          <a:prstGeom prst="rect">
            <a:avLst/>
          </a:prstGeom>
          <a:noFill/>
        </p:spPr>
        <p:txBody>
          <a:bodyPr vert="vert270">
            <a:spAutoFit/>
          </a:bodyPr>
          <a:lstStyle/>
          <a:p>
            <a:pPr algn="ctr" eaLnBrk="0" hangingPunct="0">
              <a:lnSpc>
                <a:spcPct val="81000"/>
              </a:lnSpc>
              <a:buClr>
                <a:srgbClr val="000000"/>
              </a:buClr>
              <a:buSzPct val="100000"/>
              <a:buFont typeface="Arial" charset="0"/>
              <a:buNone/>
              <a:defRPr/>
            </a:pPr>
            <a:r>
              <a:rPr lang="en-US" b="1" dirty="0">
                <a:solidFill>
                  <a:srgbClr val="DBDBDB"/>
                </a:solidFill>
                <a:latin typeface="Gill Sans MT" panose="020B0502020104020203" pitchFamily="34" charset="0"/>
                <a:cs typeface="Arial" pitchFamily="34" charset="0"/>
              </a:rPr>
              <a:t>Energy</a:t>
            </a:r>
          </a:p>
        </p:txBody>
      </p:sp>
      <p:sp>
        <p:nvSpPr>
          <p:cNvPr id="23" name="Rectangle 2">
            <a:extLst>
              <a:ext uri="{FF2B5EF4-FFF2-40B4-BE49-F238E27FC236}">
                <a16:creationId xmlns:a16="http://schemas.microsoft.com/office/drawing/2014/main" id="{7B150B93-0892-4016-897E-B8E9F9368EDA}"/>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Electron Configurations</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24" name="TextBox 4">
            <a:extLst>
              <a:ext uri="{FF2B5EF4-FFF2-40B4-BE49-F238E27FC236}">
                <a16:creationId xmlns:a16="http://schemas.microsoft.com/office/drawing/2014/main" id="{49F61851-930D-4F97-9FE8-E06E7EE58DCB}"/>
              </a:ext>
            </a:extLst>
          </p:cNvPr>
          <p:cNvSpPr txBox="1">
            <a:spLocks noChangeArrowheads="1"/>
          </p:cNvSpPr>
          <p:nvPr/>
        </p:nvSpPr>
        <p:spPr bwMode="auto">
          <a:xfrm>
            <a:off x="0" y="1059966"/>
            <a:ext cx="9144000"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Arial" pitchFamily="34" charset="0"/>
              </a:rPr>
              <a:t>According to the </a:t>
            </a:r>
            <a:r>
              <a:rPr lang="en-US" altLang="en-US" b="1" dirty="0">
                <a:solidFill>
                  <a:srgbClr val="67AEB6"/>
                </a:solidFill>
                <a:latin typeface="Gill Sans MT" panose="020B0502020104020203" pitchFamily="34" charset="0"/>
                <a:cs typeface="Arial" pitchFamily="34" charset="0"/>
              </a:rPr>
              <a:t>Pauli</a:t>
            </a:r>
            <a:r>
              <a:rPr lang="en-US" altLang="en-US" b="1" dirty="0">
                <a:solidFill>
                  <a:schemeClr val="tx1">
                    <a:lumMod val="75000"/>
                    <a:lumOff val="25000"/>
                  </a:schemeClr>
                </a:solidFill>
                <a:latin typeface="Gill Sans MT" panose="020B0502020104020203" pitchFamily="34" charset="0"/>
                <a:cs typeface="Arial" pitchFamily="34" charset="0"/>
              </a:rPr>
              <a:t> </a:t>
            </a:r>
            <a:r>
              <a:rPr lang="en-US" altLang="en-US" b="1" dirty="0">
                <a:solidFill>
                  <a:srgbClr val="67AEB6"/>
                </a:solidFill>
                <a:latin typeface="Gill Sans MT" panose="020B0502020104020203" pitchFamily="34" charset="0"/>
                <a:cs typeface="Arial" pitchFamily="34" charset="0"/>
              </a:rPr>
              <a:t>exclusion</a:t>
            </a:r>
            <a:r>
              <a:rPr lang="en-US" altLang="en-US" b="1" dirty="0">
                <a:solidFill>
                  <a:schemeClr val="tx1">
                    <a:lumMod val="75000"/>
                    <a:lumOff val="25000"/>
                  </a:schemeClr>
                </a:solidFill>
                <a:latin typeface="Gill Sans MT" panose="020B0502020104020203" pitchFamily="34" charset="0"/>
                <a:cs typeface="Arial" pitchFamily="34" charset="0"/>
              </a:rPr>
              <a:t> </a:t>
            </a:r>
            <a:r>
              <a:rPr lang="en-US" altLang="en-US" b="1" dirty="0">
                <a:solidFill>
                  <a:srgbClr val="67AEB6"/>
                </a:solidFill>
                <a:latin typeface="Gill Sans MT" panose="020B0502020104020203" pitchFamily="34" charset="0"/>
                <a:cs typeface="Arial" pitchFamily="34" charset="0"/>
              </a:rPr>
              <a:t>principle</a:t>
            </a:r>
            <a:r>
              <a:rPr lang="en-US" altLang="en-US" dirty="0">
                <a:solidFill>
                  <a:schemeClr val="tx1">
                    <a:lumMod val="75000"/>
                    <a:lumOff val="25000"/>
                  </a:schemeClr>
                </a:solidFill>
                <a:latin typeface="Gill Sans MT" panose="020B0502020104020203" pitchFamily="34" charset="0"/>
                <a:cs typeface="Arial" pitchFamily="34" charset="0"/>
              </a:rPr>
              <a:t>, no two electrons in an atom can have the same four quantum numbers.</a:t>
            </a:r>
          </a:p>
        </p:txBody>
      </p:sp>
      <p:sp>
        <p:nvSpPr>
          <p:cNvPr id="25" name="TextBox 24">
            <a:extLst>
              <a:ext uri="{FF2B5EF4-FFF2-40B4-BE49-F238E27FC236}">
                <a16:creationId xmlns:a16="http://schemas.microsoft.com/office/drawing/2014/main" id="{7EF849F0-FE66-4524-AB6E-C9CD067F987E}"/>
              </a:ext>
            </a:extLst>
          </p:cNvPr>
          <p:cNvSpPr txBox="1"/>
          <p:nvPr/>
        </p:nvSpPr>
        <p:spPr>
          <a:xfrm>
            <a:off x="1477342" y="3212958"/>
            <a:ext cx="575799" cy="477054"/>
          </a:xfrm>
          <a:prstGeom prst="rect">
            <a:avLst/>
          </a:prstGeom>
          <a:noFill/>
        </p:spPr>
        <p:txBody>
          <a:bodyPr wrap="none" rtlCol="0">
            <a:spAutoFit/>
          </a:bodyPr>
          <a:lstStyle/>
          <a:p>
            <a:r>
              <a:rPr lang="en-US" sz="2500" dirty="0">
                <a:solidFill>
                  <a:srgbClr val="E47588"/>
                </a:solidFill>
                <a:latin typeface="Gill Sans MT" panose="020B0502020104020203" pitchFamily="34" charset="0"/>
              </a:rPr>
              <a:t>1s</a:t>
            </a:r>
            <a:r>
              <a:rPr lang="en-US" sz="2500" baseline="30000" dirty="0">
                <a:solidFill>
                  <a:srgbClr val="E47588"/>
                </a:solidFill>
                <a:latin typeface="Gill Sans MT" panose="020B0502020104020203" pitchFamily="34" charset="0"/>
              </a:rPr>
              <a:t>2</a:t>
            </a:r>
            <a:endParaRPr lang="en-US" sz="2500" dirty="0">
              <a:solidFill>
                <a:srgbClr val="E47588"/>
              </a:solidFill>
              <a:latin typeface="Gill Sans MT" panose="020B0502020104020203" pitchFamily="34" charset="0"/>
            </a:endParaRPr>
          </a:p>
        </p:txBody>
      </p:sp>
      <p:sp>
        <p:nvSpPr>
          <p:cNvPr id="7" name="TextBox 6">
            <a:extLst>
              <a:ext uri="{FF2B5EF4-FFF2-40B4-BE49-F238E27FC236}">
                <a16:creationId xmlns:a16="http://schemas.microsoft.com/office/drawing/2014/main" id="{D8F1A5ED-A2AA-4751-82B7-D80479B3E0AA}"/>
              </a:ext>
            </a:extLst>
          </p:cNvPr>
          <p:cNvSpPr txBox="1"/>
          <p:nvPr/>
        </p:nvSpPr>
        <p:spPr>
          <a:xfrm>
            <a:off x="455330" y="2677586"/>
            <a:ext cx="2619821" cy="646331"/>
          </a:xfrm>
          <a:prstGeom prst="rect">
            <a:avLst/>
          </a:prstGeom>
          <a:noFill/>
        </p:spPr>
        <p:txBody>
          <a:bodyPr wrap="square" rtlCol="0">
            <a:spAutoFit/>
          </a:bodyPr>
          <a:lstStyle/>
          <a:p>
            <a:pPr algn="ctr"/>
            <a:r>
              <a:rPr lang="en-US" dirty="0">
                <a:solidFill>
                  <a:srgbClr val="E47588"/>
                </a:solidFill>
                <a:latin typeface="Gill Sans MT" panose="020B0502020104020203" pitchFamily="34" charset="0"/>
              </a:rPr>
              <a:t>The ground state electron configuration of He (2 e</a:t>
            </a:r>
            <a:r>
              <a:rPr lang="en-US" baseline="30000" dirty="0">
                <a:solidFill>
                  <a:srgbClr val="E47588"/>
                </a:solidFill>
                <a:latin typeface="Gill Sans MT" panose="020B0502020104020203" pitchFamily="34" charset="0"/>
              </a:rPr>
              <a:t>–</a:t>
            </a:r>
            <a:r>
              <a:rPr lang="en-US" dirty="0">
                <a:solidFill>
                  <a:srgbClr val="E47588"/>
                </a:solidFill>
                <a:latin typeface="Gill Sans MT" panose="020B0502020104020203" pitchFamily="34" charset="0"/>
              </a:rPr>
              <a: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F47085A-34FB-4CC3-8621-BB47B47883F7}"/>
                  </a:ext>
                </a:extLst>
              </p:cNvPr>
              <p:cNvSpPr txBox="1"/>
              <p:nvPr/>
            </p:nvSpPr>
            <p:spPr>
              <a:xfrm>
                <a:off x="1146404" y="5440846"/>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6" name="TextBox 25">
                <a:extLst>
                  <a:ext uri="{FF2B5EF4-FFF2-40B4-BE49-F238E27FC236}">
                    <a16:creationId xmlns:a16="http://schemas.microsoft.com/office/drawing/2014/main" id="{1F47085A-34FB-4CC3-8621-BB47B47883F7}"/>
                  </a:ext>
                </a:extLst>
              </p:cNvPr>
              <p:cNvSpPr txBox="1">
                <a:spLocks noRot="1" noChangeAspect="1" noMove="1" noResize="1" noEditPoints="1" noAdjustHandles="1" noChangeArrowheads="1" noChangeShapeType="1" noTextEdit="1"/>
              </p:cNvSpPr>
              <p:nvPr/>
            </p:nvSpPr>
            <p:spPr>
              <a:xfrm>
                <a:off x="1146404" y="5440846"/>
                <a:ext cx="338234" cy="615553"/>
              </a:xfrm>
              <a:prstGeom prst="rect">
                <a:avLst/>
              </a:prstGeom>
              <a:blipFill>
                <a:blip r:embed="rId3"/>
                <a:stretch>
                  <a:fillRect/>
                </a:stretch>
              </a:blipFill>
            </p:spPr>
            <p:txBody>
              <a:bodyPr/>
              <a:lstStyle/>
              <a:p>
                <a:r>
                  <a:rPr lang="en-US">
                    <a:noFill/>
                  </a:rPr>
                  <a:t> </a:t>
                </a:r>
              </a:p>
            </p:txBody>
          </p:sp>
        </mc:Fallback>
      </mc:AlternateContent>
      <p:sp>
        <p:nvSpPr>
          <p:cNvPr id="27" name="Up Arrow 14">
            <a:extLst>
              <a:ext uri="{FF2B5EF4-FFF2-40B4-BE49-F238E27FC236}">
                <a16:creationId xmlns:a16="http://schemas.microsoft.com/office/drawing/2014/main" id="{CEAD6604-2408-490C-B09D-E96D90E41DD6}"/>
              </a:ext>
            </a:extLst>
          </p:cNvPr>
          <p:cNvSpPr/>
          <p:nvPr/>
        </p:nvSpPr>
        <p:spPr bwMode="auto">
          <a:xfrm>
            <a:off x="4626173" y="3893668"/>
            <a:ext cx="685800" cy="2557776"/>
          </a:xfrm>
          <a:prstGeom prst="upArrow">
            <a:avLst/>
          </a:prstGeom>
          <a:solidFill>
            <a:schemeClr val="tx1">
              <a:lumMod val="75000"/>
              <a:lumOff val="2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algn="ct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28" name="TextBox 15">
            <a:extLst>
              <a:ext uri="{FF2B5EF4-FFF2-40B4-BE49-F238E27FC236}">
                <a16:creationId xmlns:a16="http://schemas.microsoft.com/office/drawing/2014/main" id="{14D783FD-7823-4842-A78B-C52402995E88}"/>
              </a:ext>
            </a:extLst>
          </p:cNvPr>
          <p:cNvSpPr txBox="1">
            <a:spLocks noChangeArrowheads="1"/>
          </p:cNvSpPr>
          <p:nvPr/>
        </p:nvSpPr>
        <p:spPr bwMode="auto">
          <a:xfrm>
            <a:off x="5460139" y="6108544"/>
            <a:ext cx="533400" cy="342900"/>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1</a:t>
            </a:r>
            <a:r>
              <a:rPr lang="en-US" altLang="en-US" sz="2000" b="1" i="1">
                <a:solidFill>
                  <a:schemeClr val="tx1">
                    <a:lumMod val="75000"/>
                    <a:lumOff val="25000"/>
                  </a:schemeClr>
                </a:solidFill>
                <a:latin typeface="Gill Sans MT" panose="020B0502020104020203" pitchFamily="34" charset="0"/>
                <a:cs typeface="Arial" pitchFamily="34" charset="0"/>
              </a:rPr>
              <a:t>s</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29" name="TextBox 16">
            <a:extLst>
              <a:ext uri="{FF2B5EF4-FFF2-40B4-BE49-F238E27FC236}">
                <a16:creationId xmlns:a16="http://schemas.microsoft.com/office/drawing/2014/main" id="{FA170164-7983-4F53-A051-2D5ECAF3C100}"/>
              </a:ext>
            </a:extLst>
          </p:cNvPr>
          <p:cNvSpPr txBox="1">
            <a:spLocks noChangeArrowheads="1"/>
          </p:cNvSpPr>
          <p:nvPr/>
        </p:nvSpPr>
        <p:spPr bwMode="auto">
          <a:xfrm>
            <a:off x="5463602" y="4867853"/>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2</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30" name="TextBox 17">
            <a:extLst>
              <a:ext uri="{FF2B5EF4-FFF2-40B4-BE49-F238E27FC236}">
                <a16:creationId xmlns:a16="http://schemas.microsoft.com/office/drawing/2014/main" id="{210653AF-8FAB-4355-A6C6-C403679C16E1}"/>
              </a:ext>
            </a:extLst>
          </p:cNvPr>
          <p:cNvSpPr txBox="1">
            <a:spLocks noChangeArrowheads="1"/>
          </p:cNvSpPr>
          <p:nvPr/>
        </p:nvSpPr>
        <p:spPr bwMode="auto">
          <a:xfrm>
            <a:off x="6341220" y="4531402"/>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31" name="TextBox 20">
            <a:extLst>
              <a:ext uri="{FF2B5EF4-FFF2-40B4-BE49-F238E27FC236}">
                <a16:creationId xmlns:a16="http://schemas.microsoft.com/office/drawing/2014/main" id="{F4D4B51B-59A8-4CBB-BEB4-480B03A61704}"/>
              </a:ext>
            </a:extLst>
          </p:cNvPr>
          <p:cNvSpPr txBox="1">
            <a:spLocks noChangeArrowheads="1"/>
          </p:cNvSpPr>
          <p:nvPr/>
        </p:nvSpPr>
        <p:spPr bwMode="auto">
          <a:xfrm>
            <a:off x="6950820" y="4531402"/>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32" name="TextBox 21">
            <a:extLst>
              <a:ext uri="{FF2B5EF4-FFF2-40B4-BE49-F238E27FC236}">
                <a16:creationId xmlns:a16="http://schemas.microsoft.com/office/drawing/2014/main" id="{06452126-5D27-440D-B628-EA856D962411}"/>
              </a:ext>
            </a:extLst>
          </p:cNvPr>
          <p:cNvSpPr txBox="1">
            <a:spLocks noChangeArrowheads="1"/>
          </p:cNvSpPr>
          <p:nvPr/>
        </p:nvSpPr>
        <p:spPr bwMode="auto">
          <a:xfrm>
            <a:off x="7560420" y="4531402"/>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33" name="Rectangle 32">
            <a:extLst>
              <a:ext uri="{FF2B5EF4-FFF2-40B4-BE49-F238E27FC236}">
                <a16:creationId xmlns:a16="http://schemas.microsoft.com/office/drawing/2014/main" id="{35B3A1D3-4503-4CCF-9273-D0B296645F0C}"/>
              </a:ext>
            </a:extLst>
          </p:cNvPr>
          <p:cNvSpPr/>
          <p:nvPr/>
        </p:nvSpPr>
        <p:spPr bwMode="auto">
          <a:xfrm>
            <a:off x="5460139" y="5510056"/>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34" name="Rectangle 33">
            <a:extLst>
              <a:ext uri="{FF2B5EF4-FFF2-40B4-BE49-F238E27FC236}">
                <a16:creationId xmlns:a16="http://schemas.microsoft.com/office/drawing/2014/main" id="{E567871B-B8B3-4CC7-816C-49396FA257D5}"/>
              </a:ext>
            </a:extLst>
          </p:cNvPr>
          <p:cNvSpPr/>
          <p:nvPr/>
        </p:nvSpPr>
        <p:spPr bwMode="auto">
          <a:xfrm>
            <a:off x="6379320" y="3921801"/>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35" name="Rectangle 34">
            <a:extLst>
              <a:ext uri="{FF2B5EF4-FFF2-40B4-BE49-F238E27FC236}">
                <a16:creationId xmlns:a16="http://schemas.microsoft.com/office/drawing/2014/main" id="{C0774D69-1A29-4DBF-8A7F-82F8EE29ECD9}"/>
              </a:ext>
            </a:extLst>
          </p:cNvPr>
          <p:cNvSpPr/>
          <p:nvPr/>
        </p:nvSpPr>
        <p:spPr bwMode="auto">
          <a:xfrm>
            <a:off x="6988920" y="3921801"/>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36" name="Rectangle 35">
            <a:extLst>
              <a:ext uri="{FF2B5EF4-FFF2-40B4-BE49-F238E27FC236}">
                <a16:creationId xmlns:a16="http://schemas.microsoft.com/office/drawing/2014/main" id="{4C305350-CE3A-4BB2-BA95-3E982C7AD248}"/>
              </a:ext>
            </a:extLst>
          </p:cNvPr>
          <p:cNvSpPr/>
          <p:nvPr/>
        </p:nvSpPr>
        <p:spPr bwMode="auto">
          <a:xfrm>
            <a:off x="7598520" y="3921801"/>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37" name="Rectangle 36">
            <a:extLst>
              <a:ext uri="{FF2B5EF4-FFF2-40B4-BE49-F238E27FC236}">
                <a16:creationId xmlns:a16="http://schemas.microsoft.com/office/drawing/2014/main" id="{1A63DDD8-166F-4890-911B-AEEE819DC8E6}"/>
              </a:ext>
            </a:extLst>
          </p:cNvPr>
          <p:cNvSpPr/>
          <p:nvPr/>
        </p:nvSpPr>
        <p:spPr bwMode="auto">
          <a:xfrm>
            <a:off x="5463602" y="4258252"/>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0080727-1106-4EBA-98C4-9184BCEB2E3D}"/>
                  </a:ext>
                </a:extLst>
              </p:cNvPr>
              <p:cNvSpPr txBox="1"/>
              <p:nvPr/>
            </p:nvSpPr>
            <p:spPr>
              <a:xfrm>
                <a:off x="5442062" y="5468979"/>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8" name="TextBox 37">
                <a:extLst>
                  <a:ext uri="{FF2B5EF4-FFF2-40B4-BE49-F238E27FC236}">
                    <a16:creationId xmlns:a16="http://schemas.microsoft.com/office/drawing/2014/main" id="{90080727-1106-4EBA-98C4-9184BCEB2E3D}"/>
                  </a:ext>
                </a:extLst>
              </p:cNvPr>
              <p:cNvSpPr txBox="1">
                <a:spLocks noRot="1" noChangeAspect="1" noMove="1" noResize="1" noEditPoints="1" noAdjustHandles="1" noChangeArrowheads="1" noChangeShapeType="1" noTextEdit="1"/>
              </p:cNvSpPr>
              <p:nvPr/>
            </p:nvSpPr>
            <p:spPr>
              <a:xfrm>
                <a:off x="5442062" y="5468979"/>
                <a:ext cx="336631" cy="615553"/>
              </a:xfrm>
              <a:prstGeom prst="rect">
                <a:avLst/>
              </a:prstGeom>
              <a:blipFill>
                <a:blip r:embed="rId4"/>
                <a:stretch>
                  <a:fillRect/>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0C876DEF-E4D0-4A57-9067-1341F7C20612}"/>
              </a:ext>
            </a:extLst>
          </p:cNvPr>
          <p:cNvSpPr txBox="1"/>
          <p:nvPr/>
        </p:nvSpPr>
        <p:spPr>
          <a:xfrm>
            <a:off x="4768485" y="4455201"/>
            <a:ext cx="409023" cy="1588255"/>
          </a:xfrm>
          <a:prstGeom prst="rect">
            <a:avLst/>
          </a:prstGeom>
          <a:noFill/>
        </p:spPr>
        <p:txBody>
          <a:bodyPr vert="vert270">
            <a:spAutoFit/>
          </a:bodyPr>
          <a:lstStyle/>
          <a:p>
            <a:pPr algn="ctr" eaLnBrk="0" hangingPunct="0">
              <a:lnSpc>
                <a:spcPct val="81000"/>
              </a:lnSpc>
              <a:buClr>
                <a:srgbClr val="000000"/>
              </a:buClr>
              <a:buSzPct val="100000"/>
              <a:buFont typeface="Arial" charset="0"/>
              <a:buNone/>
              <a:defRPr/>
            </a:pPr>
            <a:r>
              <a:rPr lang="en-US" b="1" dirty="0">
                <a:solidFill>
                  <a:srgbClr val="DBDBDB"/>
                </a:solidFill>
                <a:latin typeface="Gill Sans MT" panose="020B0502020104020203" pitchFamily="34" charset="0"/>
                <a:cs typeface="Arial" pitchFamily="34" charset="0"/>
              </a:rPr>
              <a:t>Energy</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972C18B9-FA75-4684-A782-704AC88A7835}"/>
                  </a:ext>
                </a:extLst>
              </p:cNvPr>
              <p:cNvSpPr txBox="1"/>
              <p:nvPr/>
            </p:nvSpPr>
            <p:spPr>
              <a:xfrm>
                <a:off x="5624856" y="5464615"/>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0" name="TextBox 39">
                <a:extLst>
                  <a:ext uri="{FF2B5EF4-FFF2-40B4-BE49-F238E27FC236}">
                    <a16:creationId xmlns:a16="http://schemas.microsoft.com/office/drawing/2014/main" id="{972C18B9-FA75-4684-A782-704AC88A7835}"/>
                  </a:ext>
                </a:extLst>
              </p:cNvPr>
              <p:cNvSpPr txBox="1">
                <a:spLocks noRot="1" noChangeAspect="1" noMove="1" noResize="1" noEditPoints="1" noAdjustHandles="1" noChangeArrowheads="1" noChangeShapeType="1" noTextEdit="1"/>
              </p:cNvSpPr>
              <p:nvPr/>
            </p:nvSpPr>
            <p:spPr>
              <a:xfrm>
                <a:off x="5624856" y="5464615"/>
                <a:ext cx="338234" cy="61555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18AD1D0-03AA-4C3E-9692-D7B841DAF734}"/>
                  </a:ext>
                </a:extLst>
              </p:cNvPr>
              <p:cNvSpPr txBox="1"/>
              <p:nvPr/>
            </p:nvSpPr>
            <p:spPr>
              <a:xfrm>
                <a:off x="5442062" y="4230119"/>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1" name="TextBox 40">
                <a:extLst>
                  <a:ext uri="{FF2B5EF4-FFF2-40B4-BE49-F238E27FC236}">
                    <a16:creationId xmlns:a16="http://schemas.microsoft.com/office/drawing/2014/main" id="{818AD1D0-03AA-4C3E-9692-D7B841DAF734}"/>
                  </a:ext>
                </a:extLst>
              </p:cNvPr>
              <p:cNvSpPr txBox="1">
                <a:spLocks noRot="1" noChangeAspect="1" noMove="1" noResize="1" noEditPoints="1" noAdjustHandles="1" noChangeArrowheads="1" noChangeShapeType="1" noTextEdit="1"/>
              </p:cNvSpPr>
              <p:nvPr/>
            </p:nvSpPr>
            <p:spPr>
              <a:xfrm>
                <a:off x="5442062" y="4230119"/>
                <a:ext cx="336631" cy="615553"/>
              </a:xfrm>
              <a:prstGeom prst="rect">
                <a:avLst/>
              </a:prstGeom>
              <a:blipFill>
                <a:blip r:embed="rId6"/>
                <a:stretch>
                  <a:fillRect/>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41B79C9B-B0DE-46E2-8A72-18DE823DE9DA}"/>
              </a:ext>
            </a:extLst>
          </p:cNvPr>
          <p:cNvSpPr txBox="1"/>
          <p:nvPr/>
        </p:nvSpPr>
        <p:spPr>
          <a:xfrm>
            <a:off x="6307276" y="3212958"/>
            <a:ext cx="966931" cy="477054"/>
          </a:xfrm>
          <a:prstGeom prst="rect">
            <a:avLst/>
          </a:prstGeom>
          <a:noFill/>
        </p:spPr>
        <p:txBody>
          <a:bodyPr wrap="none" rtlCol="0">
            <a:spAutoFit/>
          </a:bodyPr>
          <a:lstStyle/>
          <a:p>
            <a:r>
              <a:rPr lang="en-US" sz="2500" dirty="0">
                <a:solidFill>
                  <a:srgbClr val="E47588"/>
                </a:solidFill>
                <a:latin typeface="Gill Sans MT" panose="020B0502020104020203" pitchFamily="34" charset="0"/>
              </a:rPr>
              <a:t>1s</a:t>
            </a:r>
            <a:r>
              <a:rPr lang="en-US" sz="2500" baseline="30000" dirty="0">
                <a:solidFill>
                  <a:srgbClr val="E47588"/>
                </a:solidFill>
                <a:latin typeface="Gill Sans MT" panose="020B0502020104020203" pitchFamily="34" charset="0"/>
              </a:rPr>
              <a:t>2</a:t>
            </a:r>
            <a:r>
              <a:rPr lang="en-US" sz="2500" dirty="0">
                <a:solidFill>
                  <a:srgbClr val="E47588"/>
                </a:solidFill>
                <a:latin typeface="Gill Sans MT" panose="020B0502020104020203" pitchFamily="34" charset="0"/>
              </a:rPr>
              <a:t>2s</a:t>
            </a:r>
            <a:r>
              <a:rPr lang="en-US" sz="2500" baseline="30000" dirty="0">
                <a:solidFill>
                  <a:srgbClr val="E47588"/>
                </a:solidFill>
                <a:latin typeface="Gill Sans MT" panose="020B0502020104020203" pitchFamily="34" charset="0"/>
              </a:rPr>
              <a:t>1</a:t>
            </a:r>
          </a:p>
        </p:txBody>
      </p:sp>
      <p:sp>
        <p:nvSpPr>
          <p:cNvPr id="43" name="TextBox 42">
            <a:extLst>
              <a:ext uri="{FF2B5EF4-FFF2-40B4-BE49-F238E27FC236}">
                <a16:creationId xmlns:a16="http://schemas.microsoft.com/office/drawing/2014/main" id="{A3892666-F4FA-4F9F-8D6B-1A7FD8B0423C}"/>
              </a:ext>
            </a:extLst>
          </p:cNvPr>
          <p:cNvSpPr txBox="1"/>
          <p:nvPr/>
        </p:nvSpPr>
        <p:spPr>
          <a:xfrm>
            <a:off x="5250739" y="2699256"/>
            <a:ext cx="2946648" cy="646331"/>
          </a:xfrm>
          <a:prstGeom prst="rect">
            <a:avLst/>
          </a:prstGeom>
          <a:noFill/>
        </p:spPr>
        <p:txBody>
          <a:bodyPr wrap="square" rtlCol="0">
            <a:spAutoFit/>
          </a:bodyPr>
          <a:lstStyle/>
          <a:p>
            <a:pPr algn="ctr"/>
            <a:r>
              <a:rPr lang="en-US" dirty="0">
                <a:solidFill>
                  <a:srgbClr val="E47588"/>
                </a:solidFill>
                <a:latin typeface="Gill Sans MT" panose="020B0502020104020203" pitchFamily="34" charset="0"/>
              </a:rPr>
              <a:t>The ground state electron configuration of Li (3 e</a:t>
            </a:r>
            <a:r>
              <a:rPr lang="en-US" baseline="30000" dirty="0">
                <a:solidFill>
                  <a:srgbClr val="E47588"/>
                </a:solidFill>
                <a:latin typeface="Gill Sans MT" panose="020B0502020104020203" pitchFamily="34" charset="0"/>
              </a:rPr>
              <a:t>–</a:t>
            </a:r>
            <a:r>
              <a:rPr lang="en-US" dirty="0">
                <a:solidFill>
                  <a:srgbClr val="E47588"/>
                </a:solidFill>
                <a:latin typeface="Gill Sans MT" panose="020B0502020104020203" pitchFamily="34" charset="0"/>
              </a:rPr>
              <a:t>)</a:t>
            </a:r>
          </a:p>
        </p:txBody>
      </p:sp>
      <p:sp>
        <p:nvSpPr>
          <p:cNvPr id="44" name="TextBox 4">
            <a:extLst>
              <a:ext uri="{FF2B5EF4-FFF2-40B4-BE49-F238E27FC236}">
                <a16:creationId xmlns:a16="http://schemas.microsoft.com/office/drawing/2014/main" id="{13D3955F-FADF-45A4-A690-8AA97CAFADB6}"/>
              </a:ext>
            </a:extLst>
          </p:cNvPr>
          <p:cNvSpPr txBox="1">
            <a:spLocks noChangeArrowheads="1"/>
          </p:cNvSpPr>
          <p:nvPr/>
        </p:nvSpPr>
        <p:spPr bwMode="auto">
          <a:xfrm>
            <a:off x="0" y="1668007"/>
            <a:ext cx="9143999"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Arial" pitchFamily="34" charset="0"/>
              </a:rPr>
              <a:t>The </a:t>
            </a:r>
            <a:r>
              <a:rPr lang="en-US" altLang="en-US" b="1" dirty="0">
                <a:solidFill>
                  <a:srgbClr val="8776A2"/>
                </a:solidFill>
                <a:latin typeface="Gill Sans MT" panose="020B0502020104020203" pitchFamily="34" charset="0"/>
                <a:cs typeface="Arial" pitchFamily="34" charset="0"/>
              </a:rPr>
              <a:t>Aufbau</a:t>
            </a:r>
            <a:r>
              <a:rPr lang="en-US" altLang="en-US" b="1" dirty="0">
                <a:solidFill>
                  <a:schemeClr val="tx1">
                    <a:lumMod val="75000"/>
                    <a:lumOff val="25000"/>
                  </a:schemeClr>
                </a:solidFill>
                <a:latin typeface="Gill Sans MT" panose="020B0502020104020203" pitchFamily="34" charset="0"/>
                <a:cs typeface="Arial" pitchFamily="34" charset="0"/>
              </a:rPr>
              <a:t> </a:t>
            </a:r>
            <a:r>
              <a:rPr lang="en-US" altLang="en-US" b="1" dirty="0">
                <a:solidFill>
                  <a:srgbClr val="8776A2"/>
                </a:solidFill>
                <a:latin typeface="Gill Sans MT" panose="020B0502020104020203" pitchFamily="34" charset="0"/>
                <a:cs typeface="Arial" pitchFamily="34" charset="0"/>
              </a:rPr>
              <a:t>principle</a:t>
            </a:r>
            <a:r>
              <a:rPr lang="en-US" altLang="en-US" dirty="0">
                <a:solidFill>
                  <a:schemeClr val="tx1">
                    <a:lumMod val="75000"/>
                    <a:lumOff val="25000"/>
                  </a:schemeClr>
                </a:solidFill>
                <a:latin typeface="Gill Sans MT" panose="020B0502020104020203" pitchFamily="34" charset="0"/>
                <a:cs typeface="Arial" pitchFamily="34" charset="0"/>
              </a:rPr>
              <a:t> states that electrons are added to the lowest energy orbitals first before moving to higher energy orbitals.</a:t>
            </a:r>
          </a:p>
        </p:txBody>
      </p:sp>
      <p:sp>
        <p:nvSpPr>
          <p:cNvPr id="45" name="TextBox 44">
            <a:extLst>
              <a:ext uri="{FF2B5EF4-FFF2-40B4-BE49-F238E27FC236}">
                <a16:creationId xmlns:a16="http://schemas.microsoft.com/office/drawing/2014/main" id="{8EAC10B4-A861-468C-8C64-9FE1CC49671B}"/>
              </a:ext>
            </a:extLst>
          </p:cNvPr>
          <p:cNvSpPr txBox="1"/>
          <p:nvPr/>
        </p:nvSpPr>
        <p:spPr>
          <a:xfrm>
            <a:off x="6307276" y="4967716"/>
            <a:ext cx="2619821" cy="830997"/>
          </a:xfrm>
          <a:prstGeom prst="rect">
            <a:avLst/>
          </a:prstGeom>
          <a:noFill/>
        </p:spPr>
        <p:txBody>
          <a:bodyPr wrap="square" rtlCol="0">
            <a:spAutoFit/>
          </a:bodyPr>
          <a:lstStyle/>
          <a:p>
            <a:r>
              <a:rPr lang="en-US" sz="1600" dirty="0">
                <a:solidFill>
                  <a:srgbClr val="8776A2"/>
                </a:solidFill>
                <a:latin typeface="Gill Sans MT" panose="020B0502020104020203" pitchFamily="34" charset="0"/>
              </a:rPr>
              <a:t>The 3</a:t>
            </a:r>
            <a:r>
              <a:rPr lang="en-US" sz="1600" baseline="30000" dirty="0">
                <a:solidFill>
                  <a:srgbClr val="8776A2"/>
                </a:solidFill>
                <a:latin typeface="Gill Sans MT" panose="020B0502020104020203" pitchFamily="34" charset="0"/>
              </a:rPr>
              <a:t>rd</a:t>
            </a:r>
            <a:r>
              <a:rPr lang="en-US" sz="1600" dirty="0">
                <a:solidFill>
                  <a:srgbClr val="8776A2"/>
                </a:solidFill>
                <a:latin typeface="Gill Sans MT" panose="020B0502020104020203" pitchFamily="34" charset="0"/>
              </a:rPr>
              <a:t> e</a:t>
            </a:r>
            <a:r>
              <a:rPr lang="en-US" sz="1600" baseline="30000" dirty="0">
                <a:solidFill>
                  <a:srgbClr val="8776A2"/>
                </a:solidFill>
                <a:latin typeface="Gill Sans MT" panose="020B0502020104020203" pitchFamily="34" charset="0"/>
              </a:rPr>
              <a:t>–</a:t>
            </a:r>
            <a:r>
              <a:rPr lang="en-US" sz="1600" dirty="0">
                <a:solidFill>
                  <a:srgbClr val="8776A2"/>
                </a:solidFill>
                <a:latin typeface="Gill Sans MT" panose="020B0502020104020203" pitchFamily="34" charset="0"/>
              </a:rPr>
              <a:t> must go in the next available orbital with the lowest possible energy</a:t>
            </a:r>
          </a:p>
        </p:txBody>
      </p:sp>
      <p:sp>
        <p:nvSpPr>
          <p:cNvPr id="46" name="TextBox 45">
            <a:extLst>
              <a:ext uri="{FF2B5EF4-FFF2-40B4-BE49-F238E27FC236}">
                <a16:creationId xmlns:a16="http://schemas.microsoft.com/office/drawing/2014/main" id="{A04C1A01-546B-4F36-AAB4-BF4F4041E828}"/>
              </a:ext>
            </a:extLst>
          </p:cNvPr>
          <p:cNvSpPr txBox="1"/>
          <p:nvPr/>
        </p:nvSpPr>
        <p:spPr>
          <a:xfrm>
            <a:off x="1881689" y="5249171"/>
            <a:ext cx="2070770" cy="830997"/>
          </a:xfrm>
          <a:prstGeom prst="rect">
            <a:avLst/>
          </a:prstGeom>
          <a:noFill/>
        </p:spPr>
        <p:txBody>
          <a:bodyPr wrap="square" rtlCol="0">
            <a:spAutoFit/>
          </a:bodyPr>
          <a:lstStyle/>
          <a:p>
            <a:r>
              <a:rPr lang="en-US" sz="1600" dirty="0">
                <a:solidFill>
                  <a:srgbClr val="67AEB6"/>
                </a:solidFill>
                <a:latin typeface="Gill Sans MT" panose="020B0502020104020203" pitchFamily="34" charset="0"/>
              </a:rPr>
              <a:t>The 2</a:t>
            </a:r>
            <a:r>
              <a:rPr lang="en-US" sz="1600" baseline="30000" dirty="0">
                <a:solidFill>
                  <a:srgbClr val="67AEB6"/>
                </a:solidFill>
                <a:latin typeface="Gill Sans MT" panose="020B0502020104020203" pitchFamily="34" charset="0"/>
              </a:rPr>
              <a:t>nd</a:t>
            </a:r>
            <a:r>
              <a:rPr lang="en-US" sz="1600" dirty="0">
                <a:solidFill>
                  <a:srgbClr val="67AEB6"/>
                </a:solidFill>
                <a:latin typeface="Gill Sans MT" panose="020B0502020104020203" pitchFamily="34" charset="0"/>
              </a:rPr>
              <a:t> e</a:t>
            </a:r>
            <a:r>
              <a:rPr lang="en-US" sz="1600" baseline="30000" dirty="0">
                <a:solidFill>
                  <a:srgbClr val="67AEB6"/>
                </a:solidFill>
                <a:latin typeface="Gill Sans MT" panose="020B0502020104020203" pitchFamily="34" charset="0"/>
              </a:rPr>
              <a:t>–</a:t>
            </a:r>
            <a:r>
              <a:rPr lang="en-US" sz="1600" dirty="0">
                <a:solidFill>
                  <a:srgbClr val="67AEB6"/>
                </a:solidFill>
                <a:latin typeface="Gill Sans MT" panose="020B0502020104020203" pitchFamily="34" charset="0"/>
              </a:rPr>
              <a:t> has the same n, </a:t>
            </a:r>
            <a:r>
              <a:rPr lang="en-US" sz="1600" dirty="0">
                <a:solidFill>
                  <a:srgbClr val="67AEB6"/>
                </a:solidFill>
                <a:latin typeface="French Script MT" panose="03020402040607040605" pitchFamily="66" charset="0"/>
              </a:rPr>
              <a:t>l,</a:t>
            </a:r>
            <a:r>
              <a:rPr lang="en-US" sz="1600" dirty="0">
                <a:solidFill>
                  <a:srgbClr val="67AEB6"/>
                </a:solidFill>
                <a:latin typeface="Gill Sans MT" panose="020B0502020104020203" pitchFamily="34" charset="0"/>
              </a:rPr>
              <a:t> and m</a:t>
            </a:r>
            <a:r>
              <a:rPr lang="en-US" sz="1600" baseline="-25000" dirty="0">
                <a:solidFill>
                  <a:srgbClr val="67AEB6"/>
                </a:solidFill>
                <a:latin typeface="French Script MT" panose="03020402040607040605" pitchFamily="66" charset="0"/>
              </a:rPr>
              <a:t>l</a:t>
            </a:r>
            <a:r>
              <a:rPr lang="en-US" sz="1600" dirty="0">
                <a:solidFill>
                  <a:srgbClr val="67AEB6"/>
                </a:solidFill>
                <a:latin typeface="Gill Sans MT" panose="020B0502020104020203" pitchFamily="34" charset="0"/>
              </a:rPr>
              <a:t> but </a:t>
            </a:r>
            <a:r>
              <a:rPr lang="en-US" sz="1600" dirty="0" err="1">
                <a:solidFill>
                  <a:srgbClr val="67AEB6"/>
                </a:solidFill>
                <a:latin typeface="Gill Sans MT" panose="020B0502020104020203" pitchFamily="34" charset="0"/>
              </a:rPr>
              <a:t>m</a:t>
            </a:r>
            <a:r>
              <a:rPr lang="en-US" sz="1600" baseline="-25000" dirty="0" err="1">
                <a:solidFill>
                  <a:srgbClr val="67AEB6"/>
                </a:solidFill>
                <a:latin typeface="Gill Sans MT" panose="020B0502020104020203" pitchFamily="34" charset="0"/>
              </a:rPr>
              <a:t>s</a:t>
            </a:r>
            <a:r>
              <a:rPr lang="en-US" sz="1600" dirty="0">
                <a:solidFill>
                  <a:srgbClr val="67AEB6"/>
                </a:solidFill>
                <a:latin typeface="Gill Sans MT" panose="020B0502020104020203" pitchFamily="34" charset="0"/>
              </a:rPr>
              <a:t> is opposite in sign.</a:t>
            </a:r>
          </a:p>
        </p:txBody>
      </p:sp>
      <p:cxnSp>
        <p:nvCxnSpPr>
          <p:cNvPr id="50" name="Straight Arrow Connector 49">
            <a:extLst>
              <a:ext uri="{FF2B5EF4-FFF2-40B4-BE49-F238E27FC236}">
                <a16:creationId xmlns:a16="http://schemas.microsoft.com/office/drawing/2014/main" id="{60346F2A-79CC-44C9-A09A-5A377D05E521}"/>
              </a:ext>
            </a:extLst>
          </p:cNvPr>
          <p:cNvCxnSpPr>
            <a:cxnSpLocks/>
          </p:cNvCxnSpPr>
          <p:nvPr/>
        </p:nvCxnSpPr>
        <p:spPr>
          <a:xfrm flipH="1">
            <a:off x="1381829" y="5677694"/>
            <a:ext cx="525359" cy="0"/>
          </a:xfrm>
          <a:prstGeom prst="straightConnector1">
            <a:avLst/>
          </a:prstGeom>
          <a:ln w="38100">
            <a:solidFill>
              <a:srgbClr val="67AEB6"/>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8F7221B-85C6-4642-964E-CBE335D69B66}"/>
              </a:ext>
            </a:extLst>
          </p:cNvPr>
          <p:cNvCxnSpPr>
            <a:cxnSpLocks/>
            <a:endCxn id="41" idx="3"/>
          </p:cNvCxnSpPr>
          <p:nvPr/>
        </p:nvCxnSpPr>
        <p:spPr>
          <a:xfrm flipH="1" flipV="1">
            <a:off x="5778693" y="4537896"/>
            <a:ext cx="584082" cy="513570"/>
          </a:xfrm>
          <a:prstGeom prst="straightConnector1">
            <a:avLst/>
          </a:prstGeom>
          <a:ln w="38100">
            <a:solidFill>
              <a:srgbClr val="8776A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23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3" grpId="0"/>
      <p:bldP spid="14" grpId="0"/>
      <p:bldP spid="15" grpId="0" animBg="1"/>
      <p:bldP spid="16" grpId="0" animBg="1"/>
      <p:bldP spid="17" grpId="0" animBg="1"/>
      <p:bldP spid="18" grpId="0" animBg="1"/>
      <p:bldP spid="19" grpId="0" animBg="1"/>
      <p:bldP spid="20" grpId="0"/>
      <p:bldP spid="21" grpId="0"/>
      <p:bldP spid="24" grpId="0"/>
      <p:bldP spid="25" grpId="0"/>
      <p:bldP spid="7" grpId="0"/>
      <p:bldP spid="26" grpId="0"/>
      <p:bldP spid="27" grpId="0" animBg="1"/>
      <p:bldP spid="28" grpId="0"/>
      <p:bldP spid="29" grpId="0"/>
      <p:bldP spid="30" grpId="0"/>
      <p:bldP spid="31" grpId="0"/>
      <p:bldP spid="32" grpId="0"/>
      <p:bldP spid="33" grpId="0" animBg="1"/>
      <p:bldP spid="34" grpId="0" animBg="1"/>
      <p:bldP spid="35" grpId="0" animBg="1"/>
      <p:bldP spid="36" grpId="0" animBg="1"/>
      <p:bldP spid="37" grpId="0" animBg="1"/>
      <p:bldP spid="38" grpId="0"/>
      <p:bldP spid="39" grpId="0"/>
      <p:bldP spid="40" grpId="0"/>
      <p:bldP spid="41" grpId="0"/>
      <p:bldP spid="42" grpId="0"/>
      <p:bldP spid="43" grpId="0"/>
      <p:bldP spid="44" grpId="0"/>
      <p:bldP spid="45" grpId="0"/>
      <p:bldP spid="4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35</a:t>
            </a:fld>
            <a:endParaRPr lang="en-US" dirty="0">
              <a:solidFill>
                <a:schemeClr val="bg1"/>
              </a:solidFill>
            </a:endParaRPr>
          </a:p>
        </p:txBody>
      </p:sp>
      <p:sp>
        <p:nvSpPr>
          <p:cNvPr id="8" name="Up Arrow 14">
            <a:extLst>
              <a:ext uri="{FF2B5EF4-FFF2-40B4-BE49-F238E27FC236}">
                <a16:creationId xmlns:a16="http://schemas.microsoft.com/office/drawing/2014/main" id="{F8092C7F-812F-4D1A-8FA8-AC91F2E0CC8D}"/>
              </a:ext>
            </a:extLst>
          </p:cNvPr>
          <p:cNvSpPr/>
          <p:nvPr/>
        </p:nvSpPr>
        <p:spPr bwMode="auto">
          <a:xfrm>
            <a:off x="0" y="3741619"/>
            <a:ext cx="685800" cy="2557776"/>
          </a:xfrm>
          <a:prstGeom prst="upArrow">
            <a:avLst/>
          </a:prstGeom>
          <a:solidFill>
            <a:schemeClr val="tx1">
              <a:lumMod val="75000"/>
              <a:lumOff val="2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algn="ct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9" name="TextBox 15">
            <a:extLst>
              <a:ext uri="{FF2B5EF4-FFF2-40B4-BE49-F238E27FC236}">
                <a16:creationId xmlns:a16="http://schemas.microsoft.com/office/drawing/2014/main" id="{B1005094-6077-4B46-A733-3B4731061035}"/>
              </a:ext>
            </a:extLst>
          </p:cNvPr>
          <p:cNvSpPr txBox="1">
            <a:spLocks noChangeArrowheads="1"/>
          </p:cNvSpPr>
          <p:nvPr/>
        </p:nvSpPr>
        <p:spPr bwMode="auto">
          <a:xfrm>
            <a:off x="833966" y="5956495"/>
            <a:ext cx="533400" cy="342900"/>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1</a:t>
            </a:r>
            <a:r>
              <a:rPr lang="en-US" altLang="en-US" sz="2000" b="1" i="1">
                <a:solidFill>
                  <a:schemeClr val="tx1">
                    <a:lumMod val="75000"/>
                    <a:lumOff val="25000"/>
                  </a:schemeClr>
                </a:solidFill>
                <a:latin typeface="Gill Sans MT" panose="020B0502020104020203" pitchFamily="34" charset="0"/>
                <a:cs typeface="Arial" pitchFamily="34" charset="0"/>
              </a:rPr>
              <a:t>s</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0" name="TextBox 16">
            <a:extLst>
              <a:ext uri="{FF2B5EF4-FFF2-40B4-BE49-F238E27FC236}">
                <a16:creationId xmlns:a16="http://schemas.microsoft.com/office/drawing/2014/main" id="{B29A17F9-F65C-4671-8AA9-1717CB02153B}"/>
              </a:ext>
            </a:extLst>
          </p:cNvPr>
          <p:cNvSpPr txBox="1">
            <a:spLocks noChangeArrowheads="1"/>
          </p:cNvSpPr>
          <p:nvPr/>
        </p:nvSpPr>
        <p:spPr bwMode="auto">
          <a:xfrm>
            <a:off x="837429" y="4715804"/>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2</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11" name="TextBox 17">
            <a:extLst>
              <a:ext uri="{FF2B5EF4-FFF2-40B4-BE49-F238E27FC236}">
                <a16:creationId xmlns:a16="http://schemas.microsoft.com/office/drawing/2014/main" id="{7BDBDC5E-A2E0-40B2-88B3-6288385FEAB5}"/>
              </a:ext>
            </a:extLst>
          </p:cNvPr>
          <p:cNvSpPr txBox="1">
            <a:spLocks noChangeArrowheads="1"/>
          </p:cNvSpPr>
          <p:nvPr/>
        </p:nvSpPr>
        <p:spPr bwMode="auto">
          <a:xfrm>
            <a:off x="1715047" y="4379353"/>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3" name="TextBox 20">
            <a:extLst>
              <a:ext uri="{FF2B5EF4-FFF2-40B4-BE49-F238E27FC236}">
                <a16:creationId xmlns:a16="http://schemas.microsoft.com/office/drawing/2014/main" id="{664023F9-044E-4002-8BD7-1807EFC18723}"/>
              </a:ext>
            </a:extLst>
          </p:cNvPr>
          <p:cNvSpPr txBox="1">
            <a:spLocks noChangeArrowheads="1"/>
          </p:cNvSpPr>
          <p:nvPr/>
        </p:nvSpPr>
        <p:spPr bwMode="auto">
          <a:xfrm>
            <a:off x="2324647" y="4379353"/>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4" name="TextBox 21">
            <a:extLst>
              <a:ext uri="{FF2B5EF4-FFF2-40B4-BE49-F238E27FC236}">
                <a16:creationId xmlns:a16="http://schemas.microsoft.com/office/drawing/2014/main" id="{045C3DC0-A7D9-4DB4-90C2-B0E6A2EFF177}"/>
              </a:ext>
            </a:extLst>
          </p:cNvPr>
          <p:cNvSpPr txBox="1">
            <a:spLocks noChangeArrowheads="1"/>
          </p:cNvSpPr>
          <p:nvPr/>
        </p:nvSpPr>
        <p:spPr bwMode="auto">
          <a:xfrm>
            <a:off x="2934247" y="4379353"/>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5" name="Rectangle 14">
            <a:extLst>
              <a:ext uri="{FF2B5EF4-FFF2-40B4-BE49-F238E27FC236}">
                <a16:creationId xmlns:a16="http://schemas.microsoft.com/office/drawing/2014/main" id="{8258A0F5-958E-4B7F-AAC2-1CAC7A1AC47C}"/>
              </a:ext>
            </a:extLst>
          </p:cNvPr>
          <p:cNvSpPr/>
          <p:nvPr/>
        </p:nvSpPr>
        <p:spPr bwMode="auto">
          <a:xfrm>
            <a:off x="833966" y="5358007"/>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6" name="Rectangle 15">
            <a:extLst>
              <a:ext uri="{FF2B5EF4-FFF2-40B4-BE49-F238E27FC236}">
                <a16:creationId xmlns:a16="http://schemas.microsoft.com/office/drawing/2014/main" id="{EB97234F-CA61-4C0B-A8C6-B69FBDAFF569}"/>
              </a:ext>
            </a:extLst>
          </p:cNvPr>
          <p:cNvSpPr/>
          <p:nvPr/>
        </p:nvSpPr>
        <p:spPr bwMode="auto">
          <a:xfrm>
            <a:off x="1753147" y="3769752"/>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7" name="Rectangle 16">
            <a:extLst>
              <a:ext uri="{FF2B5EF4-FFF2-40B4-BE49-F238E27FC236}">
                <a16:creationId xmlns:a16="http://schemas.microsoft.com/office/drawing/2014/main" id="{8E44ABEE-C0DB-41D5-8FAF-E85C5010A940}"/>
              </a:ext>
            </a:extLst>
          </p:cNvPr>
          <p:cNvSpPr/>
          <p:nvPr/>
        </p:nvSpPr>
        <p:spPr bwMode="auto">
          <a:xfrm>
            <a:off x="2362747" y="3769752"/>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8" name="Rectangle 17">
            <a:extLst>
              <a:ext uri="{FF2B5EF4-FFF2-40B4-BE49-F238E27FC236}">
                <a16:creationId xmlns:a16="http://schemas.microsoft.com/office/drawing/2014/main" id="{C06248A8-8BC3-4745-8AD3-8423953E7515}"/>
              </a:ext>
            </a:extLst>
          </p:cNvPr>
          <p:cNvSpPr/>
          <p:nvPr/>
        </p:nvSpPr>
        <p:spPr bwMode="auto">
          <a:xfrm>
            <a:off x="2972347" y="3769752"/>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9" name="Rectangle 18">
            <a:extLst>
              <a:ext uri="{FF2B5EF4-FFF2-40B4-BE49-F238E27FC236}">
                <a16:creationId xmlns:a16="http://schemas.microsoft.com/office/drawing/2014/main" id="{E932D059-07BC-4BA2-8704-B064BCDF9778}"/>
              </a:ext>
            </a:extLst>
          </p:cNvPr>
          <p:cNvSpPr/>
          <p:nvPr/>
        </p:nvSpPr>
        <p:spPr bwMode="auto">
          <a:xfrm>
            <a:off x="837429" y="4106203"/>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E165FBA-74FE-4A34-B894-0529B57BD307}"/>
                  </a:ext>
                </a:extLst>
              </p:cNvPr>
              <p:cNvSpPr txBox="1"/>
              <p:nvPr/>
            </p:nvSpPr>
            <p:spPr>
              <a:xfrm>
                <a:off x="815889" y="5316930"/>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0" name="TextBox 19">
                <a:extLst>
                  <a:ext uri="{FF2B5EF4-FFF2-40B4-BE49-F238E27FC236}">
                    <a16:creationId xmlns:a16="http://schemas.microsoft.com/office/drawing/2014/main" id="{AE165FBA-74FE-4A34-B894-0529B57BD307}"/>
                  </a:ext>
                </a:extLst>
              </p:cNvPr>
              <p:cNvSpPr txBox="1">
                <a:spLocks noRot="1" noChangeAspect="1" noMove="1" noResize="1" noEditPoints="1" noAdjustHandles="1" noChangeArrowheads="1" noChangeShapeType="1" noTextEdit="1"/>
              </p:cNvSpPr>
              <p:nvPr/>
            </p:nvSpPr>
            <p:spPr>
              <a:xfrm>
                <a:off x="815889" y="5316930"/>
                <a:ext cx="336631" cy="615553"/>
              </a:xfrm>
              <a:prstGeom prst="rect">
                <a:avLst/>
              </a:prstGeom>
              <a:blipFill>
                <a:blip r:embed="rId2"/>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97616AA5-2649-4ACF-815F-B046DBE66940}"/>
              </a:ext>
            </a:extLst>
          </p:cNvPr>
          <p:cNvSpPr txBox="1"/>
          <p:nvPr/>
        </p:nvSpPr>
        <p:spPr>
          <a:xfrm>
            <a:off x="142312" y="4303152"/>
            <a:ext cx="409023" cy="1588255"/>
          </a:xfrm>
          <a:prstGeom prst="rect">
            <a:avLst/>
          </a:prstGeom>
          <a:noFill/>
        </p:spPr>
        <p:txBody>
          <a:bodyPr vert="vert270">
            <a:spAutoFit/>
          </a:bodyPr>
          <a:lstStyle/>
          <a:p>
            <a:pPr algn="ctr" eaLnBrk="0" hangingPunct="0">
              <a:lnSpc>
                <a:spcPct val="81000"/>
              </a:lnSpc>
              <a:buClr>
                <a:srgbClr val="000000"/>
              </a:buClr>
              <a:buSzPct val="100000"/>
              <a:buFont typeface="Arial" charset="0"/>
              <a:buNone/>
              <a:defRPr/>
            </a:pPr>
            <a:r>
              <a:rPr lang="en-US" b="1" dirty="0">
                <a:solidFill>
                  <a:srgbClr val="DBDBDB"/>
                </a:solidFill>
                <a:latin typeface="Gill Sans MT" panose="020B0502020104020203" pitchFamily="34" charset="0"/>
                <a:cs typeface="Arial" pitchFamily="34" charset="0"/>
              </a:rPr>
              <a:t>Energy</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495FFE4-2DAF-4E7F-A776-43DF28235A99}"/>
                  </a:ext>
                </a:extLst>
              </p:cNvPr>
              <p:cNvSpPr txBox="1"/>
              <p:nvPr/>
            </p:nvSpPr>
            <p:spPr>
              <a:xfrm>
                <a:off x="1021281" y="5316930"/>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2" name="TextBox 21">
                <a:extLst>
                  <a:ext uri="{FF2B5EF4-FFF2-40B4-BE49-F238E27FC236}">
                    <a16:creationId xmlns:a16="http://schemas.microsoft.com/office/drawing/2014/main" id="{E495FFE4-2DAF-4E7F-A776-43DF28235A99}"/>
                  </a:ext>
                </a:extLst>
              </p:cNvPr>
              <p:cNvSpPr txBox="1">
                <a:spLocks noRot="1" noChangeAspect="1" noMove="1" noResize="1" noEditPoints="1" noAdjustHandles="1" noChangeArrowheads="1" noChangeShapeType="1" noTextEdit="1"/>
              </p:cNvSpPr>
              <p:nvPr/>
            </p:nvSpPr>
            <p:spPr>
              <a:xfrm>
                <a:off x="1021281" y="5316930"/>
                <a:ext cx="338234" cy="61555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A6DDC86-0BCE-4C60-B263-CC00FB3F7F50}"/>
                  </a:ext>
                </a:extLst>
              </p:cNvPr>
              <p:cNvSpPr txBox="1"/>
              <p:nvPr/>
            </p:nvSpPr>
            <p:spPr>
              <a:xfrm>
                <a:off x="815889" y="4078070"/>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3" name="TextBox 22">
                <a:extLst>
                  <a:ext uri="{FF2B5EF4-FFF2-40B4-BE49-F238E27FC236}">
                    <a16:creationId xmlns:a16="http://schemas.microsoft.com/office/drawing/2014/main" id="{3A6DDC86-0BCE-4C60-B263-CC00FB3F7F50}"/>
                  </a:ext>
                </a:extLst>
              </p:cNvPr>
              <p:cNvSpPr txBox="1">
                <a:spLocks noRot="1" noChangeAspect="1" noMove="1" noResize="1" noEditPoints="1" noAdjustHandles="1" noChangeArrowheads="1" noChangeShapeType="1" noTextEdit="1"/>
              </p:cNvSpPr>
              <p:nvPr/>
            </p:nvSpPr>
            <p:spPr>
              <a:xfrm>
                <a:off x="815889" y="4078070"/>
                <a:ext cx="336631" cy="615553"/>
              </a:xfrm>
              <a:prstGeom prst="rect">
                <a:avLst/>
              </a:prstGeom>
              <a:blipFill>
                <a:blip r:embed="rId4"/>
                <a:stretch>
                  <a:fillRect/>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1B3BD930-A19A-4882-94C3-79CA3D8EB35A}"/>
              </a:ext>
            </a:extLst>
          </p:cNvPr>
          <p:cNvSpPr txBox="1"/>
          <p:nvPr/>
        </p:nvSpPr>
        <p:spPr>
          <a:xfrm>
            <a:off x="1617639" y="3154918"/>
            <a:ext cx="966931" cy="477054"/>
          </a:xfrm>
          <a:prstGeom prst="rect">
            <a:avLst/>
          </a:prstGeom>
          <a:noFill/>
        </p:spPr>
        <p:txBody>
          <a:bodyPr wrap="none" rtlCol="0">
            <a:spAutoFit/>
          </a:bodyPr>
          <a:lstStyle/>
          <a:p>
            <a:r>
              <a:rPr lang="en-US" sz="2500" dirty="0">
                <a:solidFill>
                  <a:srgbClr val="E47588"/>
                </a:solidFill>
                <a:latin typeface="Gill Sans MT" panose="020B0502020104020203" pitchFamily="34" charset="0"/>
              </a:rPr>
              <a:t>1s</a:t>
            </a:r>
            <a:r>
              <a:rPr lang="en-US" sz="2500" baseline="30000" dirty="0">
                <a:solidFill>
                  <a:srgbClr val="E47588"/>
                </a:solidFill>
                <a:latin typeface="Gill Sans MT" panose="020B0502020104020203" pitchFamily="34" charset="0"/>
              </a:rPr>
              <a:t>2</a:t>
            </a:r>
            <a:r>
              <a:rPr lang="en-US" sz="2500" dirty="0">
                <a:solidFill>
                  <a:srgbClr val="E47588"/>
                </a:solidFill>
                <a:latin typeface="Gill Sans MT" panose="020B0502020104020203" pitchFamily="34" charset="0"/>
              </a:rPr>
              <a:t>2s</a:t>
            </a:r>
            <a:r>
              <a:rPr lang="en-US" sz="2500" baseline="30000" dirty="0">
                <a:solidFill>
                  <a:srgbClr val="E47588"/>
                </a:solidFill>
                <a:latin typeface="Gill Sans MT" panose="020B0502020104020203" pitchFamily="34" charset="0"/>
              </a:rPr>
              <a:t>2</a:t>
            </a:r>
          </a:p>
        </p:txBody>
      </p:sp>
      <p:sp>
        <p:nvSpPr>
          <p:cNvPr id="25" name="TextBox 24">
            <a:extLst>
              <a:ext uri="{FF2B5EF4-FFF2-40B4-BE49-F238E27FC236}">
                <a16:creationId xmlns:a16="http://schemas.microsoft.com/office/drawing/2014/main" id="{91AC5866-7406-4826-9B94-3F70DC142FDA}"/>
              </a:ext>
            </a:extLst>
          </p:cNvPr>
          <p:cNvSpPr txBox="1"/>
          <p:nvPr/>
        </p:nvSpPr>
        <p:spPr>
          <a:xfrm>
            <a:off x="624566" y="2547207"/>
            <a:ext cx="2946648" cy="646331"/>
          </a:xfrm>
          <a:prstGeom prst="rect">
            <a:avLst/>
          </a:prstGeom>
          <a:noFill/>
        </p:spPr>
        <p:txBody>
          <a:bodyPr wrap="square" rtlCol="0">
            <a:spAutoFit/>
          </a:bodyPr>
          <a:lstStyle/>
          <a:p>
            <a:pPr algn="ctr"/>
            <a:r>
              <a:rPr lang="en-US" dirty="0">
                <a:solidFill>
                  <a:srgbClr val="E47588"/>
                </a:solidFill>
                <a:latin typeface="Gill Sans MT" panose="020B0502020104020203" pitchFamily="34" charset="0"/>
              </a:rPr>
              <a:t>The ground state electron configuration of Be (4 e</a:t>
            </a:r>
            <a:r>
              <a:rPr lang="en-US" baseline="30000" dirty="0">
                <a:solidFill>
                  <a:srgbClr val="E47588"/>
                </a:solidFill>
                <a:latin typeface="Gill Sans MT" panose="020B0502020104020203" pitchFamily="34" charset="0"/>
              </a:rPr>
              <a:t>–</a:t>
            </a:r>
            <a:r>
              <a:rPr lang="en-US" dirty="0">
                <a:solidFill>
                  <a:srgbClr val="E47588"/>
                </a:solidFill>
                <a:latin typeface="Gill Sans MT" panose="020B0502020104020203" pitchFamily="34" charset="0"/>
              </a:rPr>
              <a:t>)</a:t>
            </a:r>
          </a:p>
        </p:txBody>
      </p:sp>
      <p:sp>
        <p:nvSpPr>
          <p:cNvPr id="28" name="Rectangle 2">
            <a:extLst>
              <a:ext uri="{FF2B5EF4-FFF2-40B4-BE49-F238E27FC236}">
                <a16:creationId xmlns:a16="http://schemas.microsoft.com/office/drawing/2014/main" id="{CA8EB06C-9CBD-4B48-B471-DE9E1AC2EB8C}"/>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Electron Configurations</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CEC9CBF-DEB9-479D-A1B3-0BE6295E3C71}"/>
                  </a:ext>
                </a:extLst>
              </p:cNvPr>
              <p:cNvSpPr txBox="1"/>
              <p:nvPr/>
            </p:nvSpPr>
            <p:spPr>
              <a:xfrm>
                <a:off x="1030018" y="4076279"/>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9" name="TextBox 28">
                <a:extLst>
                  <a:ext uri="{FF2B5EF4-FFF2-40B4-BE49-F238E27FC236}">
                    <a16:creationId xmlns:a16="http://schemas.microsoft.com/office/drawing/2014/main" id="{0CEC9CBF-DEB9-479D-A1B3-0BE6295E3C71}"/>
                  </a:ext>
                </a:extLst>
              </p:cNvPr>
              <p:cNvSpPr txBox="1">
                <a:spLocks noRot="1" noChangeAspect="1" noMove="1" noResize="1" noEditPoints="1" noAdjustHandles="1" noChangeArrowheads="1" noChangeShapeType="1" noTextEdit="1"/>
              </p:cNvSpPr>
              <p:nvPr/>
            </p:nvSpPr>
            <p:spPr>
              <a:xfrm>
                <a:off x="1030018" y="4076279"/>
                <a:ext cx="338234" cy="615553"/>
              </a:xfrm>
              <a:prstGeom prst="rect">
                <a:avLst/>
              </a:prstGeom>
              <a:blipFill>
                <a:blip r:embed="rId5"/>
                <a:stretch>
                  <a:fillRect/>
                </a:stretch>
              </a:blipFill>
            </p:spPr>
            <p:txBody>
              <a:bodyPr/>
              <a:lstStyle/>
              <a:p>
                <a:r>
                  <a:rPr lang="en-US">
                    <a:noFill/>
                  </a:rPr>
                  <a:t> </a:t>
                </a:r>
              </a:p>
            </p:txBody>
          </p:sp>
        </mc:Fallback>
      </mc:AlternateContent>
      <p:sp>
        <p:nvSpPr>
          <p:cNvPr id="30" name="Up Arrow 14">
            <a:extLst>
              <a:ext uri="{FF2B5EF4-FFF2-40B4-BE49-F238E27FC236}">
                <a16:creationId xmlns:a16="http://schemas.microsoft.com/office/drawing/2014/main" id="{4FD80D1B-4029-4E6A-93FC-D939FEF27281}"/>
              </a:ext>
            </a:extLst>
          </p:cNvPr>
          <p:cNvSpPr/>
          <p:nvPr/>
        </p:nvSpPr>
        <p:spPr bwMode="auto">
          <a:xfrm>
            <a:off x="4799508" y="3736758"/>
            <a:ext cx="685800" cy="2557776"/>
          </a:xfrm>
          <a:prstGeom prst="upArrow">
            <a:avLst/>
          </a:prstGeom>
          <a:solidFill>
            <a:schemeClr val="tx1">
              <a:lumMod val="75000"/>
              <a:lumOff val="2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algn="ct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31" name="TextBox 15">
            <a:extLst>
              <a:ext uri="{FF2B5EF4-FFF2-40B4-BE49-F238E27FC236}">
                <a16:creationId xmlns:a16="http://schemas.microsoft.com/office/drawing/2014/main" id="{7E8739B0-0436-43F6-9F35-1A03ABB15336}"/>
              </a:ext>
            </a:extLst>
          </p:cNvPr>
          <p:cNvSpPr txBox="1">
            <a:spLocks noChangeArrowheads="1"/>
          </p:cNvSpPr>
          <p:nvPr/>
        </p:nvSpPr>
        <p:spPr bwMode="auto">
          <a:xfrm>
            <a:off x="5633474" y="5951634"/>
            <a:ext cx="533400" cy="342900"/>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1</a:t>
            </a:r>
            <a:r>
              <a:rPr lang="en-US" altLang="en-US" sz="2000" b="1" i="1">
                <a:solidFill>
                  <a:schemeClr val="tx1">
                    <a:lumMod val="75000"/>
                    <a:lumOff val="25000"/>
                  </a:schemeClr>
                </a:solidFill>
                <a:latin typeface="Gill Sans MT" panose="020B0502020104020203" pitchFamily="34" charset="0"/>
                <a:cs typeface="Arial" pitchFamily="34" charset="0"/>
              </a:rPr>
              <a:t>s</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32" name="TextBox 16">
            <a:extLst>
              <a:ext uri="{FF2B5EF4-FFF2-40B4-BE49-F238E27FC236}">
                <a16:creationId xmlns:a16="http://schemas.microsoft.com/office/drawing/2014/main" id="{8B118A88-04E3-4C9F-BBE4-67CEAFBFA504}"/>
              </a:ext>
            </a:extLst>
          </p:cNvPr>
          <p:cNvSpPr txBox="1">
            <a:spLocks noChangeArrowheads="1"/>
          </p:cNvSpPr>
          <p:nvPr/>
        </p:nvSpPr>
        <p:spPr bwMode="auto">
          <a:xfrm>
            <a:off x="5636937" y="4710943"/>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2</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33" name="TextBox 17">
            <a:extLst>
              <a:ext uri="{FF2B5EF4-FFF2-40B4-BE49-F238E27FC236}">
                <a16:creationId xmlns:a16="http://schemas.microsoft.com/office/drawing/2014/main" id="{9AFADA8E-63CD-4E7C-8987-885A104980DD}"/>
              </a:ext>
            </a:extLst>
          </p:cNvPr>
          <p:cNvSpPr txBox="1">
            <a:spLocks noChangeArrowheads="1"/>
          </p:cNvSpPr>
          <p:nvPr/>
        </p:nvSpPr>
        <p:spPr bwMode="auto">
          <a:xfrm>
            <a:off x="6514555" y="4374492"/>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34" name="TextBox 20">
            <a:extLst>
              <a:ext uri="{FF2B5EF4-FFF2-40B4-BE49-F238E27FC236}">
                <a16:creationId xmlns:a16="http://schemas.microsoft.com/office/drawing/2014/main" id="{75162244-D7A1-45F8-AC2D-87A40F61176E}"/>
              </a:ext>
            </a:extLst>
          </p:cNvPr>
          <p:cNvSpPr txBox="1">
            <a:spLocks noChangeArrowheads="1"/>
          </p:cNvSpPr>
          <p:nvPr/>
        </p:nvSpPr>
        <p:spPr bwMode="auto">
          <a:xfrm>
            <a:off x="7124155" y="4374492"/>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35" name="TextBox 21">
            <a:extLst>
              <a:ext uri="{FF2B5EF4-FFF2-40B4-BE49-F238E27FC236}">
                <a16:creationId xmlns:a16="http://schemas.microsoft.com/office/drawing/2014/main" id="{CB6F148C-736C-49E7-8F4E-4B524286AE69}"/>
              </a:ext>
            </a:extLst>
          </p:cNvPr>
          <p:cNvSpPr txBox="1">
            <a:spLocks noChangeArrowheads="1"/>
          </p:cNvSpPr>
          <p:nvPr/>
        </p:nvSpPr>
        <p:spPr bwMode="auto">
          <a:xfrm>
            <a:off x="7733755" y="4374492"/>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36" name="Rectangle 35">
            <a:extLst>
              <a:ext uri="{FF2B5EF4-FFF2-40B4-BE49-F238E27FC236}">
                <a16:creationId xmlns:a16="http://schemas.microsoft.com/office/drawing/2014/main" id="{B31E54C2-4620-4ACB-ABEA-8B5A163E5ECE}"/>
              </a:ext>
            </a:extLst>
          </p:cNvPr>
          <p:cNvSpPr/>
          <p:nvPr/>
        </p:nvSpPr>
        <p:spPr bwMode="auto">
          <a:xfrm>
            <a:off x="5633474" y="5353146"/>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37" name="Rectangle 36">
            <a:extLst>
              <a:ext uri="{FF2B5EF4-FFF2-40B4-BE49-F238E27FC236}">
                <a16:creationId xmlns:a16="http://schemas.microsoft.com/office/drawing/2014/main" id="{6495DE5F-B476-424A-998D-EA4D905842A0}"/>
              </a:ext>
            </a:extLst>
          </p:cNvPr>
          <p:cNvSpPr/>
          <p:nvPr/>
        </p:nvSpPr>
        <p:spPr bwMode="auto">
          <a:xfrm>
            <a:off x="6552655" y="3764891"/>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38" name="Rectangle 37">
            <a:extLst>
              <a:ext uri="{FF2B5EF4-FFF2-40B4-BE49-F238E27FC236}">
                <a16:creationId xmlns:a16="http://schemas.microsoft.com/office/drawing/2014/main" id="{80264AD8-1009-4978-BB64-39B706A2A7CB}"/>
              </a:ext>
            </a:extLst>
          </p:cNvPr>
          <p:cNvSpPr/>
          <p:nvPr/>
        </p:nvSpPr>
        <p:spPr bwMode="auto">
          <a:xfrm>
            <a:off x="7162255" y="3764891"/>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39" name="Rectangle 38">
            <a:extLst>
              <a:ext uri="{FF2B5EF4-FFF2-40B4-BE49-F238E27FC236}">
                <a16:creationId xmlns:a16="http://schemas.microsoft.com/office/drawing/2014/main" id="{8811429A-A8BB-4D07-80D8-972DFDBA11EE}"/>
              </a:ext>
            </a:extLst>
          </p:cNvPr>
          <p:cNvSpPr/>
          <p:nvPr/>
        </p:nvSpPr>
        <p:spPr bwMode="auto">
          <a:xfrm>
            <a:off x="7771855" y="3764891"/>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40" name="Rectangle 39">
            <a:extLst>
              <a:ext uri="{FF2B5EF4-FFF2-40B4-BE49-F238E27FC236}">
                <a16:creationId xmlns:a16="http://schemas.microsoft.com/office/drawing/2014/main" id="{FC26C4AF-2E36-493C-B11F-E8685E75F909}"/>
              </a:ext>
            </a:extLst>
          </p:cNvPr>
          <p:cNvSpPr/>
          <p:nvPr/>
        </p:nvSpPr>
        <p:spPr bwMode="auto">
          <a:xfrm>
            <a:off x="5636937" y="4101342"/>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EACC894F-92FB-456C-B4C2-47E87898130F}"/>
                  </a:ext>
                </a:extLst>
              </p:cNvPr>
              <p:cNvSpPr txBox="1"/>
              <p:nvPr/>
            </p:nvSpPr>
            <p:spPr>
              <a:xfrm>
                <a:off x="5615397" y="5312069"/>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1" name="TextBox 40">
                <a:extLst>
                  <a:ext uri="{FF2B5EF4-FFF2-40B4-BE49-F238E27FC236}">
                    <a16:creationId xmlns:a16="http://schemas.microsoft.com/office/drawing/2014/main" id="{EACC894F-92FB-456C-B4C2-47E87898130F}"/>
                  </a:ext>
                </a:extLst>
              </p:cNvPr>
              <p:cNvSpPr txBox="1">
                <a:spLocks noRot="1" noChangeAspect="1" noMove="1" noResize="1" noEditPoints="1" noAdjustHandles="1" noChangeArrowheads="1" noChangeShapeType="1" noTextEdit="1"/>
              </p:cNvSpPr>
              <p:nvPr/>
            </p:nvSpPr>
            <p:spPr>
              <a:xfrm>
                <a:off x="5615397" y="5312069"/>
                <a:ext cx="336631" cy="615553"/>
              </a:xfrm>
              <a:prstGeom prst="rect">
                <a:avLst/>
              </a:prstGeom>
              <a:blipFill>
                <a:blip r:embed="rId6"/>
                <a:stretch>
                  <a:fillRect/>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2A06C74B-1C80-49D8-97FB-2518AE21B2F7}"/>
              </a:ext>
            </a:extLst>
          </p:cNvPr>
          <p:cNvSpPr txBox="1"/>
          <p:nvPr/>
        </p:nvSpPr>
        <p:spPr>
          <a:xfrm>
            <a:off x="4941820" y="4298291"/>
            <a:ext cx="409023" cy="1588255"/>
          </a:xfrm>
          <a:prstGeom prst="rect">
            <a:avLst/>
          </a:prstGeom>
          <a:noFill/>
        </p:spPr>
        <p:txBody>
          <a:bodyPr vert="vert270">
            <a:spAutoFit/>
          </a:bodyPr>
          <a:lstStyle/>
          <a:p>
            <a:pPr algn="ctr" eaLnBrk="0" hangingPunct="0">
              <a:lnSpc>
                <a:spcPct val="81000"/>
              </a:lnSpc>
              <a:buClr>
                <a:srgbClr val="000000"/>
              </a:buClr>
              <a:buSzPct val="100000"/>
              <a:buFont typeface="Arial" charset="0"/>
              <a:buNone/>
              <a:defRPr/>
            </a:pPr>
            <a:r>
              <a:rPr lang="en-US" b="1" dirty="0">
                <a:solidFill>
                  <a:srgbClr val="DBDBDB"/>
                </a:solidFill>
                <a:latin typeface="Gill Sans MT" panose="020B0502020104020203" pitchFamily="34" charset="0"/>
                <a:cs typeface="Arial" pitchFamily="34" charset="0"/>
              </a:rPr>
              <a:t>Energy</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1E6532F-9521-481D-B724-36E5AB045254}"/>
                  </a:ext>
                </a:extLst>
              </p:cNvPr>
              <p:cNvSpPr txBox="1"/>
              <p:nvPr/>
            </p:nvSpPr>
            <p:spPr>
              <a:xfrm>
                <a:off x="5820789" y="5312069"/>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3" name="TextBox 42">
                <a:extLst>
                  <a:ext uri="{FF2B5EF4-FFF2-40B4-BE49-F238E27FC236}">
                    <a16:creationId xmlns:a16="http://schemas.microsoft.com/office/drawing/2014/main" id="{81E6532F-9521-481D-B724-36E5AB045254}"/>
                  </a:ext>
                </a:extLst>
              </p:cNvPr>
              <p:cNvSpPr txBox="1">
                <a:spLocks noRot="1" noChangeAspect="1" noMove="1" noResize="1" noEditPoints="1" noAdjustHandles="1" noChangeArrowheads="1" noChangeShapeType="1" noTextEdit="1"/>
              </p:cNvSpPr>
              <p:nvPr/>
            </p:nvSpPr>
            <p:spPr>
              <a:xfrm>
                <a:off x="5820789" y="5312069"/>
                <a:ext cx="338234" cy="6155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CF977C9-7098-4680-BA8E-D22AA1CE6577}"/>
                  </a:ext>
                </a:extLst>
              </p:cNvPr>
              <p:cNvSpPr txBox="1"/>
              <p:nvPr/>
            </p:nvSpPr>
            <p:spPr>
              <a:xfrm>
                <a:off x="5615397" y="4073209"/>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4" name="TextBox 43">
                <a:extLst>
                  <a:ext uri="{FF2B5EF4-FFF2-40B4-BE49-F238E27FC236}">
                    <a16:creationId xmlns:a16="http://schemas.microsoft.com/office/drawing/2014/main" id="{6CF977C9-7098-4680-BA8E-D22AA1CE6577}"/>
                  </a:ext>
                </a:extLst>
              </p:cNvPr>
              <p:cNvSpPr txBox="1">
                <a:spLocks noRot="1" noChangeAspect="1" noMove="1" noResize="1" noEditPoints="1" noAdjustHandles="1" noChangeArrowheads="1" noChangeShapeType="1" noTextEdit="1"/>
              </p:cNvSpPr>
              <p:nvPr/>
            </p:nvSpPr>
            <p:spPr>
              <a:xfrm>
                <a:off x="5615397" y="4073209"/>
                <a:ext cx="336631" cy="615553"/>
              </a:xfrm>
              <a:prstGeom prst="rect">
                <a:avLst/>
              </a:prstGeom>
              <a:blipFill>
                <a:blip r:embed="rId8"/>
                <a:stretch>
                  <a:fillRect/>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4668AE19-B62A-463D-905E-92676C568D52}"/>
              </a:ext>
            </a:extLst>
          </p:cNvPr>
          <p:cNvSpPr txBox="1"/>
          <p:nvPr/>
        </p:nvSpPr>
        <p:spPr>
          <a:xfrm>
            <a:off x="6417147" y="3150057"/>
            <a:ext cx="1394934" cy="477054"/>
          </a:xfrm>
          <a:prstGeom prst="rect">
            <a:avLst/>
          </a:prstGeom>
          <a:noFill/>
        </p:spPr>
        <p:txBody>
          <a:bodyPr wrap="none" rtlCol="0">
            <a:spAutoFit/>
          </a:bodyPr>
          <a:lstStyle/>
          <a:p>
            <a:r>
              <a:rPr lang="en-US" sz="2500" dirty="0">
                <a:solidFill>
                  <a:srgbClr val="E47588"/>
                </a:solidFill>
                <a:latin typeface="Gill Sans MT" panose="020B0502020104020203" pitchFamily="34" charset="0"/>
              </a:rPr>
              <a:t>1s</a:t>
            </a:r>
            <a:r>
              <a:rPr lang="en-US" sz="2500" baseline="30000" dirty="0">
                <a:solidFill>
                  <a:srgbClr val="E47588"/>
                </a:solidFill>
                <a:latin typeface="Gill Sans MT" panose="020B0502020104020203" pitchFamily="34" charset="0"/>
              </a:rPr>
              <a:t>2</a:t>
            </a:r>
            <a:r>
              <a:rPr lang="en-US" sz="2500" dirty="0">
                <a:solidFill>
                  <a:srgbClr val="E47588"/>
                </a:solidFill>
                <a:latin typeface="Gill Sans MT" panose="020B0502020104020203" pitchFamily="34" charset="0"/>
              </a:rPr>
              <a:t>2s</a:t>
            </a:r>
            <a:r>
              <a:rPr lang="en-US" sz="2500" baseline="30000" dirty="0">
                <a:solidFill>
                  <a:srgbClr val="E47588"/>
                </a:solidFill>
                <a:latin typeface="Gill Sans MT" panose="020B0502020104020203" pitchFamily="34" charset="0"/>
              </a:rPr>
              <a:t>2</a:t>
            </a:r>
            <a:r>
              <a:rPr lang="en-US" sz="2500" dirty="0">
                <a:solidFill>
                  <a:srgbClr val="E47588"/>
                </a:solidFill>
                <a:latin typeface="Gill Sans MT" panose="020B0502020104020203" pitchFamily="34" charset="0"/>
              </a:rPr>
              <a:t>2p</a:t>
            </a:r>
            <a:r>
              <a:rPr lang="en-US" sz="2500" baseline="30000" dirty="0">
                <a:solidFill>
                  <a:srgbClr val="E47588"/>
                </a:solidFill>
                <a:latin typeface="Gill Sans MT" panose="020B0502020104020203" pitchFamily="34" charset="0"/>
              </a:rPr>
              <a:t>1</a:t>
            </a:r>
          </a:p>
        </p:txBody>
      </p:sp>
      <p:sp>
        <p:nvSpPr>
          <p:cNvPr id="46" name="TextBox 45">
            <a:extLst>
              <a:ext uri="{FF2B5EF4-FFF2-40B4-BE49-F238E27FC236}">
                <a16:creationId xmlns:a16="http://schemas.microsoft.com/office/drawing/2014/main" id="{220197F7-6D18-4EAA-8D88-3399CEC0E041}"/>
              </a:ext>
            </a:extLst>
          </p:cNvPr>
          <p:cNvSpPr txBox="1"/>
          <p:nvPr/>
        </p:nvSpPr>
        <p:spPr>
          <a:xfrm>
            <a:off x="5424074" y="2542346"/>
            <a:ext cx="2946648" cy="646331"/>
          </a:xfrm>
          <a:prstGeom prst="rect">
            <a:avLst/>
          </a:prstGeom>
          <a:noFill/>
        </p:spPr>
        <p:txBody>
          <a:bodyPr wrap="square" rtlCol="0">
            <a:spAutoFit/>
          </a:bodyPr>
          <a:lstStyle/>
          <a:p>
            <a:pPr algn="ctr"/>
            <a:r>
              <a:rPr lang="en-US" dirty="0">
                <a:solidFill>
                  <a:srgbClr val="E47588"/>
                </a:solidFill>
                <a:latin typeface="Gill Sans MT" panose="020B0502020104020203" pitchFamily="34" charset="0"/>
              </a:rPr>
              <a:t>The ground state electron configuration of B (5 e</a:t>
            </a:r>
            <a:r>
              <a:rPr lang="en-US" baseline="30000" dirty="0">
                <a:solidFill>
                  <a:srgbClr val="E47588"/>
                </a:solidFill>
                <a:latin typeface="Gill Sans MT" panose="020B0502020104020203" pitchFamily="34" charset="0"/>
              </a:rPr>
              <a:t>–</a:t>
            </a:r>
            <a:r>
              <a:rPr lang="en-US" dirty="0">
                <a:solidFill>
                  <a:srgbClr val="E47588"/>
                </a:solidFill>
                <a:latin typeface="Gill Sans MT" panose="020B0502020104020203" pitchFamily="34" charset="0"/>
              </a:rPr>
              <a:t>)</a:t>
            </a: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938624F-D826-49AF-BD0B-D92C512C7EBF}"/>
                  </a:ext>
                </a:extLst>
              </p:cNvPr>
              <p:cNvSpPr txBox="1"/>
              <p:nvPr/>
            </p:nvSpPr>
            <p:spPr>
              <a:xfrm>
                <a:off x="5829526" y="4071418"/>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7" name="TextBox 46">
                <a:extLst>
                  <a:ext uri="{FF2B5EF4-FFF2-40B4-BE49-F238E27FC236}">
                    <a16:creationId xmlns:a16="http://schemas.microsoft.com/office/drawing/2014/main" id="{5938624F-D826-49AF-BD0B-D92C512C7EBF}"/>
                  </a:ext>
                </a:extLst>
              </p:cNvPr>
              <p:cNvSpPr txBox="1">
                <a:spLocks noRot="1" noChangeAspect="1" noMove="1" noResize="1" noEditPoints="1" noAdjustHandles="1" noChangeArrowheads="1" noChangeShapeType="1" noTextEdit="1"/>
              </p:cNvSpPr>
              <p:nvPr/>
            </p:nvSpPr>
            <p:spPr>
              <a:xfrm>
                <a:off x="5829526" y="4071418"/>
                <a:ext cx="338234" cy="61555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1574370D-9949-47BB-BE0F-7BA75D7EFA73}"/>
                  </a:ext>
                </a:extLst>
              </p:cNvPr>
              <p:cNvSpPr txBox="1"/>
              <p:nvPr/>
            </p:nvSpPr>
            <p:spPr>
              <a:xfrm>
                <a:off x="6548210" y="3728675"/>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8" name="TextBox 47">
                <a:extLst>
                  <a:ext uri="{FF2B5EF4-FFF2-40B4-BE49-F238E27FC236}">
                    <a16:creationId xmlns:a16="http://schemas.microsoft.com/office/drawing/2014/main" id="{1574370D-9949-47BB-BE0F-7BA75D7EFA73}"/>
                  </a:ext>
                </a:extLst>
              </p:cNvPr>
              <p:cNvSpPr txBox="1">
                <a:spLocks noRot="1" noChangeAspect="1" noMove="1" noResize="1" noEditPoints="1" noAdjustHandles="1" noChangeArrowheads="1" noChangeShapeType="1" noTextEdit="1"/>
              </p:cNvSpPr>
              <p:nvPr/>
            </p:nvSpPr>
            <p:spPr>
              <a:xfrm>
                <a:off x="6548210" y="3728675"/>
                <a:ext cx="336631" cy="615553"/>
              </a:xfrm>
              <a:prstGeom prst="rect">
                <a:avLst/>
              </a:prstGeom>
              <a:blipFill>
                <a:blip r:embed="rId10"/>
                <a:stretch>
                  <a:fillRect/>
                </a:stretch>
              </a:blipFill>
            </p:spPr>
            <p:txBody>
              <a:bodyPr/>
              <a:lstStyle/>
              <a:p>
                <a:r>
                  <a:rPr lang="en-US">
                    <a:noFill/>
                  </a:rPr>
                  <a:t> </a:t>
                </a:r>
              </a:p>
            </p:txBody>
          </p:sp>
        </mc:Fallback>
      </mc:AlternateContent>
      <p:sp>
        <p:nvSpPr>
          <p:cNvPr id="49" name="TextBox 4">
            <a:extLst>
              <a:ext uri="{FF2B5EF4-FFF2-40B4-BE49-F238E27FC236}">
                <a16:creationId xmlns:a16="http://schemas.microsoft.com/office/drawing/2014/main" id="{0C822021-DE1C-4E39-8963-A2C9238D94AD}"/>
              </a:ext>
            </a:extLst>
          </p:cNvPr>
          <p:cNvSpPr txBox="1">
            <a:spLocks noChangeArrowheads="1"/>
          </p:cNvSpPr>
          <p:nvPr/>
        </p:nvSpPr>
        <p:spPr bwMode="auto">
          <a:xfrm>
            <a:off x="1" y="1268811"/>
            <a:ext cx="9143999"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Arial" pitchFamily="34" charset="0"/>
              </a:rPr>
              <a:t>The </a:t>
            </a:r>
            <a:r>
              <a:rPr lang="en-US" altLang="en-US" b="1" dirty="0">
                <a:solidFill>
                  <a:srgbClr val="8776A2"/>
                </a:solidFill>
                <a:latin typeface="Gill Sans MT" panose="020B0502020104020203" pitchFamily="34" charset="0"/>
                <a:cs typeface="Arial" pitchFamily="34" charset="0"/>
              </a:rPr>
              <a:t>Aufbau</a:t>
            </a:r>
            <a:r>
              <a:rPr lang="en-US" altLang="en-US" b="1" dirty="0">
                <a:solidFill>
                  <a:schemeClr val="tx1">
                    <a:lumMod val="75000"/>
                    <a:lumOff val="25000"/>
                  </a:schemeClr>
                </a:solidFill>
                <a:latin typeface="Gill Sans MT" panose="020B0502020104020203" pitchFamily="34" charset="0"/>
                <a:cs typeface="Arial" pitchFamily="34" charset="0"/>
              </a:rPr>
              <a:t> </a:t>
            </a:r>
            <a:r>
              <a:rPr lang="en-US" altLang="en-US" b="1" dirty="0">
                <a:solidFill>
                  <a:srgbClr val="8776A2"/>
                </a:solidFill>
                <a:latin typeface="Gill Sans MT" panose="020B0502020104020203" pitchFamily="34" charset="0"/>
                <a:cs typeface="Arial" pitchFamily="34" charset="0"/>
              </a:rPr>
              <a:t>principle</a:t>
            </a:r>
            <a:r>
              <a:rPr lang="en-US" altLang="en-US" dirty="0">
                <a:solidFill>
                  <a:schemeClr val="tx1">
                    <a:lumMod val="75000"/>
                    <a:lumOff val="25000"/>
                  </a:schemeClr>
                </a:solidFill>
                <a:latin typeface="Gill Sans MT" panose="020B0502020104020203" pitchFamily="34" charset="0"/>
                <a:cs typeface="Arial" pitchFamily="34" charset="0"/>
              </a:rPr>
              <a:t> states that electrons are added to the lowest energy orbitals first before moving to higher energy orbitals.</a:t>
            </a:r>
          </a:p>
        </p:txBody>
      </p:sp>
    </p:spTree>
    <p:extLst>
      <p:ext uri="{BB962C8B-B14F-4D97-AF65-F5344CB8AC3E}">
        <p14:creationId xmlns:p14="http://schemas.microsoft.com/office/powerpoint/2010/main" val="160385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P spid="25" grpId="0"/>
      <p:bldP spid="29" grpId="0"/>
      <p:bldP spid="41" grpId="0"/>
      <p:bldP spid="43" grpId="0"/>
      <p:bldP spid="44" grpId="0"/>
      <p:bldP spid="45" grpId="0"/>
      <p:bldP spid="46" grpId="0"/>
      <p:bldP spid="47" grpId="0"/>
      <p:bldP spid="4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36</a:t>
            </a:fld>
            <a:endParaRPr lang="en-US" dirty="0">
              <a:solidFill>
                <a:schemeClr val="bg1"/>
              </a:solidFill>
            </a:endParaRPr>
          </a:p>
        </p:txBody>
      </p:sp>
      <p:sp>
        <p:nvSpPr>
          <p:cNvPr id="8" name="TextBox 4">
            <a:extLst>
              <a:ext uri="{FF2B5EF4-FFF2-40B4-BE49-F238E27FC236}">
                <a16:creationId xmlns:a16="http://schemas.microsoft.com/office/drawing/2014/main" id="{6FAA1E2C-AF13-4C97-B3E1-565BA7097111}"/>
              </a:ext>
            </a:extLst>
          </p:cNvPr>
          <p:cNvSpPr txBox="1">
            <a:spLocks noChangeArrowheads="1"/>
          </p:cNvSpPr>
          <p:nvPr/>
        </p:nvSpPr>
        <p:spPr bwMode="auto">
          <a:xfrm>
            <a:off x="0" y="1219200"/>
            <a:ext cx="9144000"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According to </a:t>
            </a:r>
            <a:r>
              <a:rPr lang="en-US" altLang="en-US" b="1" dirty="0">
                <a:solidFill>
                  <a:srgbClr val="E47588"/>
                </a:solidFill>
                <a:latin typeface="Gill Sans MT" panose="020B0502020104020203" pitchFamily="34" charset="0"/>
                <a:cs typeface="Times New Roman" pitchFamily="18" charset="0"/>
              </a:rPr>
              <a:t>Hund’s</a:t>
            </a:r>
            <a:r>
              <a:rPr lang="en-US" altLang="en-US" b="1" i="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rule</a:t>
            </a:r>
            <a:r>
              <a:rPr lang="en-US" altLang="en-US" dirty="0">
                <a:solidFill>
                  <a:schemeClr val="tx1">
                    <a:lumMod val="75000"/>
                    <a:lumOff val="25000"/>
                  </a:schemeClr>
                </a:solidFill>
                <a:latin typeface="Gill Sans MT" panose="020B0502020104020203" pitchFamily="34" charset="0"/>
                <a:cs typeface="Times New Roman" pitchFamily="18" charset="0"/>
              </a:rPr>
              <a:t>, the most stable arrangement of electrons is the one in which the number of electrons with the same spin is maximized.</a:t>
            </a:r>
          </a:p>
        </p:txBody>
      </p:sp>
      <p:sp>
        <p:nvSpPr>
          <p:cNvPr id="9" name="Up Arrow 14">
            <a:extLst>
              <a:ext uri="{FF2B5EF4-FFF2-40B4-BE49-F238E27FC236}">
                <a16:creationId xmlns:a16="http://schemas.microsoft.com/office/drawing/2014/main" id="{2BA1FFED-1935-4EDA-818F-A010A41A9654}"/>
              </a:ext>
            </a:extLst>
          </p:cNvPr>
          <p:cNvSpPr/>
          <p:nvPr/>
        </p:nvSpPr>
        <p:spPr bwMode="auto">
          <a:xfrm>
            <a:off x="113208" y="3741619"/>
            <a:ext cx="685800" cy="2557776"/>
          </a:xfrm>
          <a:prstGeom prst="upArrow">
            <a:avLst/>
          </a:prstGeom>
          <a:solidFill>
            <a:schemeClr val="tx1">
              <a:lumMod val="75000"/>
              <a:lumOff val="2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algn="ct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0" name="TextBox 15">
            <a:extLst>
              <a:ext uri="{FF2B5EF4-FFF2-40B4-BE49-F238E27FC236}">
                <a16:creationId xmlns:a16="http://schemas.microsoft.com/office/drawing/2014/main" id="{5BB8D4C7-7B97-45DA-B8CB-A7F57766EA40}"/>
              </a:ext>
            </a:extLst>
          </p:cNvPr>
          <p:cNvSpPr txBox="1">
            <a:spLocks noChangeArrowheads="1"/>
          </p:cNvSpPr>
          <p:nvPr/>
        </p:nvSpPr>
        <p:spPr bwMode="auto">
          <a:xfrm>
            <a:off x="947174" y="5956495"/>
            <a:ext cx="533400" cy="342900"/>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1</a:t>
            </a:r>
            <a:r>
              <a:rPr lang="en-US" altLang="en-US" sz="2000" b="1" i="1">
                <a:solidFill>
                  <a:schemeClr val="tx1">
                    <a:lumMod val="75000"/>
                    <a:lumOff val="25000"/>
                  </a:schemeClr>
                </a:solidFill>
                <a:latin typeface="Gill Sans MT" panose="020B0502020104020203" pitchFamily="34" charset="0"/>
                <a:cs typeface="Arial" pitchFamily="34" charset="0"/>
              </a:rPr>
              <a:t>s</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1" name="TextBox 16">
            <a:extLst>
              <a:ext uri="{FF2B5EF4-FFF2-40B4-BE49-F238E27FC236}">
                <a16:creationId xmlns:a16="http://schemas.microsoft.com/office/drawing/2014/main" id="{6F000FA0-4BD1-4D7E-9B70-003BEECAE4E8}"/>
              </a:ext>
            </a:extLst>
          </p:cNvPr>
          <p:cNvSpPr txBox="1">
            <a:spLocks noChangeArrowheads="1"/>
          </p:cNvSpPr>
          <p:nvPr/>
        </p:nvSpPr>
        <p:spPr bwMode="auto">
          <a:xfrm>
            <a:off x="950637" y="4715804"/>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2</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13" name="TextBox 17">
            <a:extLst>
              <a:ext uri="{FF2B5EF4-FFF2-40B4-BE49-F238E27FC236}">
                <a16:creationId xmlns:a16="http://schemas.microsoft.com/office/drawing/2014/main" id="{4306D122-7D8D-459A-AE2C-B234C4458E28}"/>
              </a:ext>
            </a:extLst>
          </p:cNvPr>
          <p:cNvSpPr txBox="1">
            <a:spLocks noChangeArrowheads="1"/>
          </p:cNvSpPr>
          <p:nvPr/>
        </p:nvSpPr>
        <p:spPr bwMode="auto">
          <a:xfrm>
            <a:off x="1828255" y="4379353"/>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4" name="TextBox 20">
            <a:extLst>
              <a:ext uri="{FF2B5EF4-FFF2-40B4-BE49-F238E27FC236}">
                <a16:creationId xmlns:a16="http://schemas.microsoft.com/office/drawing/2014/main" id="{7E478E51-70B1-4DB3-B4EF-53EAB7EFA3F4}"/>
              </a:ext>
            </a:extLst>
          </p:cNvPr>
          <p:cNvSpPr txBox="1">
            <a:spLocks noChangeArrowheads="1"/>
          </p:cNvSpPr>
          <p:nvPr/>
        </p:nvSpPr>
        <p:spPr bwMode="auto">
          <a:xfrm>
            <a:off x="2437855" y="4379353"/>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5" name="TextBox 21">
            <a:extLst>
              <a:ext uri="{FF2B5EF4-FFF2-40B4-BE49-F238E27FC236}">
                <a16:creationId xmlns:a16="http://schemas.microsoft.com/office/drawing/2014/main" id="{DF182122-A2E1-4837-8C4F-D82D7398B8CC}"/>
              </a:ext>
            </a:extLst>
          </p:cNvPr>
          <p:cNvSpPr txBox="1">
            <a:spLocks noChangeArrowheads="1"/>
          </p:cNvSpPr>
          <p:nvPr/>
        </p:nvSpPr>
        <p:spPr bwMode="auto">
          <a:xfrm>
            <a:off x="3047455" y="4379353"/>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6" name="Rectangle 15">
            <a:extLst>
              <a:ext uri="{FF2B5EF4-FFF2-40B4-BE49-F238E27FC236}">
                <a16:creationId xmlns:a16="http://schemas.microsoft.com/office/drawing/2014/main" id="{A3AA2FDD-E17B-452F-B969-0064EAF8DAB0}"/>
              </a:ext>
            </a:extLst>
          </p:cNvPr>
          <p:cNvSpPr/>
          <p:nvPr/>
        </p:nvSpPr>
        <p:spPr bwMode="auto">
          <a:xfrm>
            <a:off x="947174" y="5358007"/>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7" name="Rectangle 16">
            <a:extLst>
              <a:ext uri="{FF2B5EF4-FFF2-40B4-BE49-F238E27FC236}">
                <a16:creationId xmlns:a16="http://schemas.microsoft.com/office/drawing/2014/main" id="{7512972C-F36C-4704-8AAF-1E1ABB9A6951}"/>
              </a:ext>
            </a:extLst>
          </p:cNvPr>
          <p:cNvSpPr/>
          <p:nvPr/>
        </p:nvSpPr>
        <p:spPr bwMode="auto">
          <a:xfrm>
            <a:off x="1866355" y="3769752"/>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8" name="Rectangle 17">
            <a:extLst>
              <a:ext uri="{FF2B5EF4-FFF2-40B4-BE49-F238E27FC236}">
                <a16:creationId xmlns:a16="http://schemas.microsoft.com/office/drawing/2014/main" id="{670E76A4-2839-463D-8E4B-67CA27C08A2C}"/>
              </a:ext>
            </a:extLst>
          </p:cNvPr>
          <p:cNvSpPr/>
          <p:nvPr/>
        </p:nvSpPr>
        <p:spPr bwMode="auto">
          <a:xfrm>
            <a:off x="2475955" y="3769752"/>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9" name="Rectangle 18">
            <a:extLst>
              <a:ext uri="{FF2B5EF4-FFF2-40B4-BE49-F238E27FC236}">
                <a16:creationId xmlns:a16="http://schemas.microsoft.com/office/drawing/2014/main" id="{644D3213-4017-4B0C-9C1D-570C19C3216E}"/>
              </a:ext>
            </a:extLst>
          </p:cNvPr>
          <p:cNvSpPr/>
          <p:nvPr/>
        </p:nvSpPr>
        <p:spPr bwMode="auto">
          <a:xfrm>
            <a:off x="3085555" y="3769752"/>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20" name="Rectangle 19">
            <a:extLst>
              <a:ext uri="{FF2B5EF4-FFF2-40B4-BE49-F238E27FC236}">
                <a16:creationId xmlns:a16="http://schemas.microsoft.com/office/drawing/2014/main" id="{7BEA4F88-0654-4A05-AA7C-708874418D77}"/>
              </a:ext>
            </a:extLst>
          </p:cNvPr>
          <p:cNvSpPr/>
          <p:nvPr/>
        </p:nvSpPr>
        <p:spPr bwMode="auto">
          <a:xfrm>
            <a:off x="950637" y="4106203"/>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A0AD349-C64D-4B45-89D5-C5DC26F93EB9}"/>
                  </a:ext>
                </a:extLst>
              </p:cNvPr>
              <p:cNvSpPr txBox="1"/>
              <p:nvPr/>
            </p:nvSpPr>
            <p:spPr>
              <a:xfrm>
                <a:off x="929097" y="5316930"/>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1" name="TextBox 20">
                <a:extLst>
                  <a:ext uri="{FF2B5EF4-FFF2-40B4-BE49-F238E27FC236}">
                    <a16:creationId xmlns:a16="http://schemas.microsoft.com/office/drawing/2014/main" id="{2A0AD349-C64D-4B45-89D5-C5DC26F93EB9}"/>
                  </a:ext>
                </a:extLst>
              </p:cNvPr>
              <p:cNvSpPr txBox="1">
                <a:spLocks noRot="1" noChangeAspect="1" noMove="1" noResize="1" noEditPoints="1" noAdjustHandles="1" noChangeArrowheads="1" noChangeShapeType="1" noTextEdit="1"/>
              </p:cNvSpPr>
              <p:nvPr/>
            </p:nvSpPr>
            <p:spPr>
              <a:xfrm>
                <a:off x="929097" y="5316930"/>
                <a:ext cx="336631" cy="615553"/>
              </a:xfrm>
              <a:prstGeom prst="rect">
                <a:avLst/>
              </a:prstGeom>
              <a:blipFill>
                <a:blip r:embed="rId2"/>
                <a:stretch>
                  <a:fillRect/>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3268FB92-3AFC-44F9-8DC6-8898161DE7E8}"/>
              </a:ext>
            </a:extLst>
          </p:cNvPr>
          <p:cNvSpPr txBox="1"/>
          <p:nvPr/>
        </p:nvSpPr>
        <p:spPr>
          <a:xfrm>
            <a:off x="255520" y="4303152"/>
            <a:ext cx="409023" cy="1588255"/>
          </a:xfrm>
          <a:prstGeom prst="rect">
            <a:avLst/>
          </a:prstGeom>
          <a:noFill/>
        </p:spPr>
        <p:txBody>
          <a:bodyPr vert="vert270">
            <a:spAutoFit/>
          </a:bodyPr>
          <a:lstStyle/>
          <a:p>
            <a:pPr algn="ctr" eaLnBrk="0" hangingPunct="0">
              <a:lnSpc>
                <a:spcPct val="81000"/>
              </a:lnSpc>
              <a:buClr>
                <a:srgbClr val="000000"/>
              </a:buClr>
              <a:buSzPct val="100000"/>
              <a:buFont typeface="Arial" charset="0"/>
              <a:buNone/>
              <a:defRPr/>
            </a:pPr>
            <a:r>
              <a:rPr lang="en-US" b="1" dirty="0">
                <a:solidFill>
                  <a:srgbClr val="DBDBDB"/>
                </a:solidFill>
                <a:latin typeface="Gill Sans MT" panose="020B0502020104020203" pitchFamily="34" charset="0"/>
                <a:cs typeface="Arial" pitchFamily="34" charset="0"/>
              </a:rPr>
              <a:t>Energy</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21023FD-CD14-413A-AA93-A3B22909E057}"/>
                  </a:ext>
                </a:extLst>
              </p:cNvPr>
              <p:cNvSpPr txBox="1"/>
              <p:nvPr/>
            </p:nvSpPr>
            <p:spPr>
              <a:xfrm>
                <a:off x="1134489" y="5316930"/>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3" name="TextBox 22">
                <a:extLst>
                  <a:ext uri="{FF2B5EF4-FFF2-40B4-BE49-F238E27FC236}">
                    <a16:creationId xmlns:a16="http://schemas.microsoft.com/office/drawing/2014/main" id="{721023FD-CD14-413A-AA93-A3B22909E057}"/>
                  </a:ext>
                </a:extLst>
              </p:cNvPr>
              <p:cNvSpPr txBox="1">
                <a:spLocks noRot="1" noChangeAspect="1" noMove="1" noResize="1" noEditPoints="1" noAdjustHandles="1" noChangeArrowheads="1" noChangeShapeType="1" noTextEdit="1"/>
              </p:cNvSpPr>
              <p:nvPr/>
            </p:nvSpPr>
            <p:spPr>
              <a:xfrm>
                <a:off x="1134489" y="5316930"/>
                <a:ext cx="338234" cy="61555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2CBE956-5852-4BAC-9B50-41614572194A}"/>
                  </a:ext>
                </a:extLst>
              </p:cNvPr>
              <p:cNvSpPr txBox="1"/>
              <p:nvPr/>
            </p:nvSpPr>
            <p:spPr>
              <a:xfrm>
                <a:off x="929097" y="4078070"/>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4" name="TextBox 23">
                <a:extLst>
                  <a:ext uri="{FF2B5EF4-FFF2-40B4-BE49-F238E27FC236}">
                    <a16:creationId xmlns:a16="http://schemas.microsoft.com/office/drawing/2014/main" id="{72CBE956-5852-4BAC-9B50-41614572194A}"/>
                  </a:ext>
                </a:extLst>
              </p:cNvPr>
              <p:cNvSpPr txBox="1">
                <a:spLocks noRot="1" noChangeAspect="1" noMove="1" noResize="1" noEditPoints="1" noAdjustHandles="1" noChangeArrowheads="1" noChangeShapeType="1" noTextEdit="1"/>
              </p:cNvSpPr>
              <p:nvPr/>
            </p:nvSpPr>
            <p:spPr>
              <a:xfrm>
                <a:off x="929097" y="4078070"/>
                <a:ext cx="336631" cy="615553"/>
              </a:xfrm>
              <a:prstGeom prst="rect">
                <a:avLst/>
              </a:prstGeom>
              <a:blipFill>
                <a:blip r:embed="rId4"/>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A8FB096A-601C-4CF8-9A52-07B8CFBEE4AF}"/>
              </a:ext>
            </a:extLst>
          </p:cNvPr>
          <p:cNvSpPr txBox="1"/>
          <p:nvPr/>
        </p:nvSpPr>
        <p:spPr>
          <a:xfrm>
            <a:off x="1513631" y="3157854"/>
            <a:ext cx="1529586" cy="477054"/>
          </a:xfrm>
          <a:prstGeom prst="rect">
            <a:avLst/>
          </a:prstGeom>
          <a:noFill/>
        </p:spPr>
        <p:txBody>
          <a:bodyPr wrap="none" rtlCol="0">
            <a:spAutoFit/>
          </a:bodyPr>
          <a:lstStyle/>
          <a:p>
            <a:r>
              <a:rPr lang="en-US" sz="2500" b="1" dirty="0">
                <a:solidFill>
                  <a:srgbClr val="E47588"/>
                </a:solidFill>
                <a:latin typeface="Gill Sans MT" panose="020B0502020104020203" pitchFamily="34" charset="0"/>
              </a:rPr>
              <a:t>1s</a:t>
            </a:r>
            <a:r>
              <a:rPr lang="en-US" sz="2500" b="1" baseline="30000" dirty="0">
                <a:solidFill>
                  <a:srgbClr val="E47588"/>
                </a:solidFill>
                <a:latin typeface="Gill Sans MT" panose="020B0502020104020203" pitchFamily="34" charset="0"/>
              </a:rPr>
              <a:t>2</a:t>
            </a:r>
            <a:r>
              <a:rPr lang="en-US" sz="2500" b="1" dirty="0">
                <a:solidFill>
                  <a:srgbClr val="E47588"/>
                </a:solidFill>
                <a:latin typeface="Gill Sans MT" panose="020B0502020104020203" pitchFamily="34" charset="0"/>
              </a:rPr>
              <a:t>2s</a:t>
            </a:r>
            <a:r>
              <a:rPr lang="en-US" sz="2500" b="1" baseline="30000" dirty="0">
                <a:solidFill>
                  <a:srgbClr val="E47588"/>
                </a:solidFill>
                <a:latin typeface="Gill Sans MT" panose="020B0502020104020203" pitchFamily="34" charset="0"/>
              </a:rPr>
              <a:t>2</a:t>
            </a:r>
            <a:r>
              <a:rPr lang="en-US" sz="2500" b="1" dirty="0">
                <a:solidFill>
                  <a:srgbClr val="E47588"/>
                </a:solidFill>
                <a:latin typeface="Gill Sans MT" panose="020B0502020104020203" pitchFamily="34" charset="0"/>
              </a:rPr>
              <a:t>2p</a:t>
            </a:r>
            <a:r>
              <a:rPr lang="en-US" sz="2500" b="1" baseline="30000" dirty="0">
                <a:solidFill>
                  <a:srgbClr val="E47588"/>
                </a:solidFill>
                <a:latin typeface="Gill Sans MT" panose="020B0502020104020203" pitchFamily="34" charset="0"/>
              </a:rPr>
              <a:t>2</a:t>
            </a:r>
          </a:p>
        </p:txBody>
      </p:sp>
      <p:sp>
        <p:nvSpPr>
          <p:cNvPr id="26" name="TextBox 25">
            <a:extLst>
              <a:ext uri="{FF2B5EF4-FFF2-40B4-BE49-F238E27FC236}">
                <a16:creationId xmlns:a16="http://schemas.microsoft.com/office/drawing/2014/main" id="{85E8C67B-A738-4BA5-B4F6-B0F3DD079532}"/>
              </a:ext>
            </a:extLst>
          </p:cNvPr>
          <p:cNvSpPr txBox="1"/>
          <p:nvPr/>
        </p:nvSpPr>
        <p:spPr>
          <a:xfrm>
            <a:off x="737774" y="2547207"/>
            <a:ext cx="2946648" cy="646331"/>
          </a:xfrm>
          <a:prstGeom prst="rect">
            <a:avLst/>
          </a:prstGeom>
          <a:noFill/>
        </p:spPr>
        <p:txBody>
          <a:bodyPr wrap="square" rtlCol="0">
            <a:spAutoFit/>
          </a:bodyPr>
          <a:lstStyle/>
          <a:p>
            <a:pPr algn="ctr"/>
            <a:r>
              <a:rPr lang="en-US" dirty="0">
                <a:solidFill>
                  <a:srgbClr val="E47588"/>
                </a:solidFill>
                <a:latin typeface="Gill Sans MT" panose="020B0502020104020203" pitchFamily="34" charset="0"/>
              </a:rPr>
              <a:t>The ground state electron configuration of C (6 e</a:t>
            </a:r>
            <a:r>
              <a:rPr lang="en-US" baseline="30000" dirty="0">
                <a:solidFill>
                  <a:srgbClr val="E47588"/>
                </a:solidFill>
                <a:latin typeface="Gill Sans MT" panose="020B0502020104020203" pitchFamily="34" charset="0"/>
              </a:rPr>
              <a:t>–</a:t>
            </a:r>
            <a:r>
              <a:rPr lang="en-US" dirty="0">
                <a:solidFill>
                  <a:srgbClr val="E47588"/>
                </a:solidFill>
                <a:latin typeface="Gill Sans MT" panose="020B0502020104020203" pitchFamily="34" charset="0"/>
              </a:rPr>
              <a:t>)</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90A737C-EC70-4733-B0AD-684E0357CFA2}"/>
                  </a:ext>
                </a:extLst>
              </p:cNvPr>
              <p:cNvSpPr txBox="1"/>
              <p:nvPr/>
            </p:nvSpPr>
            <p:spPr>
              <a:xfrm>
                <a:off x="1143226" y="4076279"/>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7" name="TextBox 26">
                <a:extLst>
                  <a:ext uri="{FF2B5EF4-FFF2-40B4-BE49-F238E27FC236}">
                    <a16:creationId xmlns:a16="http://schemas.microsoft.com/office/drawing/2014/main" id="{E90A737C-EC70-4733-B0AD-684E0357CFA2}"/>
                  </a:ext>
                </a:extLst>
              </p:cNvPr>
              <p:cNvSpPr txBox="1">
                <a:spLocks noRot="1" noChangeAspect="1" noMove="1" noResize="1" noEditPoints="1" noAdjustHandles="1" noChangeArrowheads="1" noChangeShapeType="1" noTextEdit="1"/>
              </p:cNvSpPr>
              <p:nvPr/>
            </p:nvSpPr>
            <p:spPr>
              <a:xfrm>
                <a:off x="1143226" y="4076279"/>
                <a:ext cx="338234" cy="61555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DD8AEE0-3E23-4FD2-B2D7-2A5012FE7A9A}"/>
                  </a:ext>
                </a:extLst>
              </p:cNvPr>
              <p:cNvSpPr txBox="1"/>
              <p:nvPr/>
            </p:nvSpPr>
            <p:spPr>
              <a:xfrm>
                <a:off x="1861910" y="3733536"/>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8" name="TextBox 27">
                <a:extLst>
                  <a:ext uri="{FF2B5EF4-FFF2-40B4-BE49-F238E27FC236}">
                    <a16:creationId xmlns:a16="http://schemas.microsoft.com/office/drawing/2014/main" id="{DDD8AEE0-3E23-4FD2-B2D7-2A5012FE7A9A}"/>
                  </a:ext>
                </a:extLst>
              </p:cNvPr>
              <p:cNvSpPr txBox="1">
                <a:spLocks noRot="1" noChangeAspect="1" noMove="1" noResize="1" noEditPoints="1" noAdjustHandles="1" noChangeArrowheads="1" noChangeShapeType="1" noTextEdit="1"/>
              </p:cNvSpPr>
              <p:nvPr/>
            </p:nvSpPr>
            <p:spPr>
              <a:xfrm>
                <a:off x="1861910" y="3733536"/>
                <a:ext cx="336631" cy="6155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06627A-0D2D-4963-B24C-93A5C8A5D8DE}"/>
                  </a:ext>
                </a:extLst>
              </p:cNvPr>
              <p:cNvSpPr txBox="1"/>
              <p:nvPr/>
            </p:nvSpPr>
            <p:spPr>
              <a:xfrm>
                <a:off x="2458092" y="3733536"/>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9" name="TextBox 28">
                <a:extLst>
                  <a:ext uri="{FF2B5EF4-FFF2-40B4-BE49-F238E27FC236}">
                    <a16:creationId xmlns:a16="http://schemas.microsoft.com/office/drawing/2014/main" id="{8406627A-0D2D-4963-B24C-93A5C8A5D8DE}"/>
                  </a:ext>
                </a:extLst>
              </p:cNvPr>
              <p:cNvSpPr txBox="1">
                <a:spLocks noRot="1" noChangeAspect="1" noMove="1" noResize="1" noEditPoints="1" noAdjustHandles="1" noChangeArrowheads="1" noChangeShapeType="1" noTextEdit="1"/>
              </p:cNvSpPr>
              <p:nvPr/>
            </p:nvSpPr>
            <p:spPr>
              <a:xfrm>
                <a:off x="2458092" y="3733536"/>
                <a:ext cx="336631" cy="615553"/>
              </a:xfrm>
              <a:prstGeom prst="rect">
                <a:avLst/>
              </a:prstGeom>
              <a:blipFill>
                <a:blip r:embed="rId7"/>
                <a:stretch>
                  <a:fillRect/>
                </a:stretch>
              </a:blipFill>
            </p:spPr>
            <p:txBody>
              <a:bodyPr/>
              <a:lstStyle/>
              <a:p>
                <a:r>
                  <a:rPr lang="en-US">
                    <a:noFill/>
                  </a:rPr>
                  <a:t> </a:t>
                </a:r>
              </a:p>
            </p:txBody>
          </p:sp>
        </mc:Fallback>
      </mc:AlternateContent>
      <p:sp>
        <p:nvSpPr>
          <p:cNvPr id="30" name="TextBox 4">
            <a:extLst>
              <a:ext uri="{FF2B5EF4-FFF2-40B4-BE49-F238E27FC236}">
                <a16:creationId xmlns:a16="http://schemas.microsoft.com/office/drawing/2014/main" id="{F0F29845-714B-44D0-A878-D4851A72A692}"/>
              </a:ext>
            </a:extLst>
          </p:cNvPr>
          <p:cNvSpPr txBox="1">
            <a:spLocks noChangeArrowheads="1"/>
          </p:cNvSpPr>
          <p:nvPr/>
        </p:nvSpPr>
        <p:spPr bwMode="auto">
          <a:xfrm>
            <a:off x="1798974" y="5093534"/>
            <a:ext cx="2877801" cy="1477328"/>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sz="1800" dirty="0">
                <a:solidFill>
                  <a:schemeClr val="tx1">
                    <a:lumMod val="75000"/>
                    <a:lumOff val="25000"/>
                  </a:schemeClr>
                </a:solidFill>
                <a:latin typeface="Gill Sans MT" panose="020B0502020104020203" pitchFamily="34" charset="0"/>
                <a:cs typeface="Arial" pitchFamily="34" charset="0"/>
              </a:rPr>
              <a:t>The 2</a:t>
            </a:r>
            <a:r>
              <a:rPr lang="en-US" altLang="en-US" sz="1800" i="1" dirty="0">
                <a:solidFill>
                  <a:schemeClr val="tx1">
                    <a:lumMod val="75000"/>
                    <a:lumOff val="25000"/>
                  </a:schemeClr>
                </a:solidFill>
                <a:latin typeface="Gill Sans MT" panose="020B0502020104020203" pitchFamily="34" charset="0"/>
                <a:cs typeface="Arial" pitchFamily="34" charset="0"/>
              </a:rPr>
              <a:t>p</a:t>
            </a:r>
            <a:r>
              <a:rPr lang="en-US" altLang="en-US" sz="1800" dirty="0">
                <a:solidFill>
                  <a:schemeClr val="tx1">
                    <a:lumMod val="75000"/>
                    <a:lumOff val="25000"/>
                  </a:schemeClr>
                </a:solidFill>
                <a:latin typeface="Gill Sans MT" panose="020B0502020104020203" pitchFamily="34" charset="0"/>
                <a:cs typeface="Arial" pitchFamily="34" charset="0"/>
              </a:rPr>
              <a:t> orbitals are of equal energy, or </a:t>
            </a:r>
            <a:r>
              <a:rPr lang="en-US" altLang="en-US" sz="1800" b="1" dirty="0">
                <a:solidFill>
                  <a:srgbClr val="67AEB6"/>
                </a:solidFill>
                <a:latin typeface="Gill Sans MT" panose="020B0502020104020203" pitchFamily="34" charset="0"/>
                <a:cs typeface="Arial" pitchFamily="34" charset="0"/>
              </a:rPr>
              <a:t>degenerate</a:t>
            </a:r>
            <a:r>
              <a:rPr lang="en-US" altLang="en-US" sz="1800" dirty="0">
                <a:solidFill>
                  <a:schemeClr val="tx1">
                    <a:lumMod val="75000"/>
                    <a:lumOff val="25000"/>
                  </a:schemeClr>
                </a:solidFill>
                <a:latin typeface="Gill Sans MT" panose="020B0502020104020203" pitchFamily="34" charset="0"/>
                <a:cs typeface="Arial" pitchFamily="34" charset="0"/>
              </a:rPr>
              <a:t>.</a:t>
            </a:r>
          </a:p>
          <a:p>
            <a:pPr eaLnBrk="0" hangingPunct="0">
              <a:buClr>
                <a:srgbClr val="000000"/>
              </a:buClr>
              <a:buSzPct val="100000"/>
              <a:buFont typeface="Arial" pitchFamily="34" charset="0"/>
              <a:buNone/>
            </a:pPr>
            <a:endParaRPr lang="en-US" altLang="en-US" sz="1800" b="1" i="1" dirty="0">
              <a:solidFill>
                <a:schemeClr val="tx1">
                  <a:lumMod val="75000"/>
                  <a:lumOff val="25000"/>
                </a:schemeClr>
              </a:solidFill>
              <a:latin typeface="Gill Sans MT" panose="020B0502020104020203" pitchFamily="34" charset="0"/>
              <a:cs typeface="Arial" pitchFamily="34" charset="0"/>
            </a:endParaRPr>
          </a:p>
          <a:p>
            <a:pPr eaLnBrk="0" hangingPunct="0">
              <a:buClr>
                <a:srgbClr val="000000"/>
              </a:buClr>
              <a:buSzPct val="100000"/>
              <a:buFont typeface="Arial" pitchFamily="34" charset="0"/>
              <a:buNone/>
            </a:pPr>
            <a:r>
              <a:rPr lang="en-US" altLang="en-US" sz="1800" dirty="0">
                <a:solidFill>
                  <a:schemeClr val="tx1">
                    <a:lumMod val="75000"/>
                    <a:lumOff val="25000"/>
                  </a:schemeClr>
                </a:solidFill>
                <a:latin typeface="Gill Sans MT" panose="020B0502020104020203" pitchFamily="34" charset="0"/>
                <a:cs typeface="Arial" pitchFamily="34" charset="0"/>
              </a:rPr>
              <a:t>Put 1 electron in each before pairing (Hund’s rule)</a:t>
            </a:r>
            <a:r>
              <a:rPr lang="en-US" altLang="en-US" sz="1800" i="1" dirty="0">
                <a:solidFill>
                  <a:schemeClr val="tx1">
                    <a:lumMod val="75000"/>
                    <a:lumOff val="25000"/>
                  </a:schemeClr>
                </a:solidFill>
                <a:latin typeface="Gill Sans MT" panose="020B0502020104020203" pitchFamily="34" charset="0"/>
                <a:cs typeface="Arial" pitchFamily="34" charset="0"/>
              </a:rPr>
              <a:t>.</a:t>
            </a:r>
          </a:p>
        </p:txBody>
      </p:sp>
      <p:sp>
        <p:nvSpPr>
          <p:cNvPr id="31" name="Up Arrow 14">
            <a:extLst>
              <a:ext uri="{FF2B5EF4-FFF2-40B4-BE49-F238E27FC236}">
                <a16:creationId xmlns:a16="http://schemas.microsoft.com/office/drawing/2014/main" id="{950093A1-D154-4453-B734-C829AF3B4BE0}"/>
              </a:ext>
            </a:extLst>
          </p:cNvPr>
          <p:cNvSpPr/>
          <p:nvPr/>
        </p:nvSpPr>
        <p:spPr bwMode="auto">
          <a:xfrm>
            <a:off x="5459578" y="3744282"/>
            <a:ext cx="685800" cy="2557776"/>
          </a:xfrm>
          <a:prstGeom prst="upArrow">
            <a:avLst/>
          </a:prstGeom>
          <a:solidFill>
            <a:schemeClr val="tx1">
              <a:lumMod val="75000"/>
              <a:lumOff val="2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algn="ct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32" name="TextBox 15">
            <a:extLst>
              <a:ext uri="{FF2B5EF4-FFF2-40B4-BE49-F238E27FC236}">
                <a16:creationId xmlns:a16="http://schemas.microsoft.com/office/drawing/2014/main" id="{5909A604-D750-4E6D-BD5B-F479A8B3F00F}"/>
              </a:ext>
            </a:extLst>
          </p:cNvPr>
          <p:cNvSpPr txBox="1">
            <a:spLocks noChangeArrowheads="1"/>
          </p:cNvSpPr>
          <p:nvPr/>
        </p:nvSpPr>
        <p:spPr bwMode="auto">
          <a:xfrm>
            <a:off x="6293544" y="5959158"/>
            <a:ext cx="533400" cy="342900"/>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1</a:t>
            </a:r>
            <a:r>
              <a:rPr lang="en-US" altLang="en-US" sz="2000" b="1" i="1">
                <a:solidFill>
                  <a:schemeClr val="tx1">
                    <a:lumMod val="75000"/>
                    <a:lumOff val="25000"/>
                  </a:schemeClr>
                </a:solidFill>
                <a:latin typeface="Gill Sans MT" panose="020B0502020104020203" pitchFamily="34" charset="0"/>
                <a:cs typeface="Arial" pitchFamily="34" charset="0"/>
              </a:rPr>
              <a:t>s</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33" name="TextBox 16">
            <a:extLst>
              <a:ext uri="{FF2B5EF4-FFF2-40B4-BE49-F238E27FC236}">
                <a16:creationId xmlns:a16="http://schemas.microsoft.com/office/drawing/2014/main" id="{08D35975-1D6B-4B22-89E7-921ECA786AAC}"/>
              </a:ext>
            </a:extLst>
          </p:cNvPr>
          <p:cNvSpPr txBox="1">
            <a:spLocks noChangeArrowheads="1"/>
          </p:cNvSpPr>
          <p:nvPr/>
        </p:nvSpPr>
        <p:spPr bwMode="auto">
          <a:xfrm>
            <a:off x="6297007" y="4718467"/>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2</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34" name="TextBox 17">
            <a:extLst>
              <a:ext uri="{FF2B5EF4-FFF2-40B4-BE49-F238E27FC236}">
                <a16:creationId xmlns:a16="http://schemas.microsoft.com/office/drawing/2014/main" id="{61FF0C29-17C9-4662-85FD-CB8FE6C5EC39}"/>
              </a:ext>
            </a:extLst>
          </p:cNvPr>
          <p:cNvSpPr txBox="1">
            <a:spLocks noChangeArrowheads="1"/>
          </p:cNvSpPr>
          <p:nvPr/>
        </p:nvSpPr>
        <p:spPr bwMode="auto">
          <a:xfrm>
            <a:off x="7174625" y="4382016"/>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35" name="TextBox 20">
            <a:extLst>
              <a:ext uri="{FF2B5EF4-FFF2-40B4-BE49-F238E27FC236}">
                <a16:creationId xmlns:a16="http://schemas.microsoft.com/office/drawing/2014/main" id="{A42439A4-F31E-4977-8F2C-8001E05375D3}"/>
              </a:ext>
            </a:extLst>
          </p:cNvPr>
          <p:cNvSpPr txBox="1">
            <a:spLocks noChangeArrowheads="1"/>
          </p:cNvSpPr>
          <p:nvPr/>
        </p:nvSpPr>
        <p:spPr bwMode="auto">
          <a:xfrm>
            <a:off x="7784225" y="4382016"/>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36" name="TextBox 21">
            <a:extLst>
              <a:ext uri="{FF2B5EF4-FFF2-40B4-BE49-F238E27FC236}">
                <a16:creationId xmlns:a16="http://schemas.microsoft.com/office/drawing/2014/main" id="{F6B05ED3-BC6F-4C4F-B7D1-D998709B59C4}"/>
              </a:ext>
            </a:extLst>
          </p:cNvPr>
          <p:cNvSpPr txBox="1">
            <a:spLocks noChangeArrowheads="1"/>
          </p:cNvSpPr>
          <p:nvPr/>
        </p:nvSpPr>
        <p:spPr bwMode="auto">
          <a:xfrm>
            <a:off x="8393825" y="4382016"/>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37" name="Rectangle 36">
            <a:extLst>
              <a:ext uri="{FF2B5EF4-FFF2-40B4-BE49-F238E27FC236}">
                <a16:creationId xmlns:a16="http://schemas.microsoft.com/office/drawing/2014/main" id="{C6AB9538-7C33-4834-85A4-7E8286D858F1}"/>
              </a:ext>
            </a:extLst>
          </p:cNvPr>
          <p:cNvSpPr/>
          <p:nvPr/>
        </p:nvSpPr>
        <p:spPr bwMode="auto">
          <a:xfrm>
            <a:off x="6293544" y="5360670"/>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38" name="Rectangle 37">
            <a:extLst>
              <a:ext uri="{FF2B5EF4-FFF2-40B4-BE49-F238E27FC236}">
                <a16:creationId xmlns:a16="http://schemas.microsoft.com/office/drawing/2014/main" id="{39C9661E-A0CB-4A88-AE2F-904263D1207E}"/>
              </a:ext>
            </a:extLst>
          </p:cNvPr>
          <p:cNvSpPr/>
          <p:nvPr/>
        </p:nvSpPr>
        <p:spPr bwMode="auto">
          <a:xfrm>
            <a:off x="7212725" y="3772415"/>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39" name="Rectangle 38">
            <a:extLst>
              <a:ext uri="{FF2B5EF4-FFF2-40B4-BE49-F238E27FC236}">
                <a16:creationId xmlns:a16="http://schemas.microsoft.com/office/drawing/2014/main" id="{D9E9C1AA-CE12-4082-869E-9003E070882F}"/>
              </a:ext>
            </a:extLst>
          </p:cNvPr>
          <p:cNvSpPr/>
          <p:nvPr/>
        </p:nvSpPr>
        <p:spPr bwMode="auto">
          <a:xfrm>
            <a:off x="7822325" y="3772415"/>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40" name="Rectangle 39">
            <a:extLst>
              <a:ext uri="{FF2B5EF4-FFF2-40B4-BE49-F238E27FC236}">
                <a16:creationId xmlns:a16="http://schemas.microsoft.com/office/drawing/2014/main" id="{539DCAEF-EB31-4BB3-9DFD-F16F00024F4E}"/>
              </a:ext>
            </a:extLst>
          </p:cNvPr>
          <p:cNvSpPr/>
          <p:nvPr/>
        </p:nvSpPr>
        <p:spPr bwMode="auto">
          <a:xfrm>
            <a:off x="8431925" y="3772415"/>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41" name="Rectangle 40">
            <a:extLst>
              <a:ext uri="{FF2B5EF4-FFF2-40B4-BE49-F238E27FC236}">
                <a16:creationId xmlns:a16="http://schemas.microsoft.com/office/drawing/2014/main" id="{7329FDCE-4B3A-46C4-9031-47496ADE46DF}"/>
              </a:ext>
            </a:extLst>
          </p:cNvPr>
          <p:cNvSpPr/>
          <p:nvPr/>
        </p:nvSpPr>
        <p:spPr bwMode="auto">
          <a:xfrm>
            <a:off x="6297007" y="4108866"/>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177AEE8-4F8C-4884-B6D5-59853FE24A9E}"/>
                  </a:ext>
                </a:extLst>
              </p:cNvPr>
              <p:cNvSpPr txBox="1"/>
              <p:nvPr/>
            </p:nvSpPr>
            <p:spPr>
              <a:xfrm>
                <a:off x="6275467" y="5319593"/>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2" name="TextBox 41">
                <a:extLst>
                  <a:ext uri="{FF2B5EF4-FFF2-40B4-BE49-F238E27FC236}">
                    <a16:creationId xmlns:a16="http://schemas.microsoft.com/office/drawing/2014/main" id="{8177AEE8-4F8C-4884-B6D5-59853FE24A9E}"/>
                  </a:ext>
                </a:extLst>
              </p:cNvPr>
              <p:cNvSpPr txBox="1">
                <a:spLocks noRot="1" noChangeAspect="1" noMove="1" noResize="1" noEditPoints="1" noAdjustHandles="1" noChangeArrowheads="1" noChangeShapeType="1" noTextEdit="1"/>
              </p:cNvSpPr>
              <p:nvPr/>
            </p:nvSpPr>
            <p:spPr>
              <a:xfrm>
                <a:off x="6275467" y="5319593"/>
                <a:ext cx="336631" cy="615553"/>
              </a:xfrm>
              <a:prstGeom prst="rect">
                <a:avLst/>
              </a:prstGeom>
              <a:blipFill>
                <a:blip r:embed="rId8"/>
                <a:stretch>
                  <a:fillRect/>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3E444584-DA20-4CFD-872D-CC0D8C16DCC2}"/>
              </a:ext>
            </a:extLst>
          </p:cNvPr>
          <p:cNvSpPr txBox="1"/>
          <p:nvPr/>
        </p:nvSpPr>
        <p:spPr>
          <a:xfrm>
            <a:off x="5601890" y="4305815"/>
            <a:ext cx="409023" cy="1588255"/>
          </a:xfrm>
          <a:prstGeom prst="rect">
            <a:avLst/>
          </a:prstGeom>
          <a:noFill/>
        </p:spPr>
        <p:txBody>
          <a:bodyPr vert="vert270">
            <a:spAutoFit/>
          </a:bodyPr>
          <a:lstStyle/>
          <a:p>
            <a:pPr algn="ctr" eaLnBrk="0" hangingPunct="0">
              <a:lnSpc>
                <a:spcPct val="81000"/>
              </a:lnSpc>
              <a:buClr>
                <a:srgbClr val="000000"/>
              </a:buClr>
              <a:buSzPct val="100000"/>
              <a:buFont typeface="Arial" charset="0"/>
              <a:buNone/>
              <a:defRPr/>
            </a:pPr>
            <a:r>
              <a:rPr lang="en-US" b="1" dirty="0">
                <a:solidFill>
                  <a:srgbClr val="DBDBDB"/>
                </a:solidFill>
                <a:latin typeface="Gill Sans MT" panose="020B0502020104020203" pitchFamily="34" charset="0"/>
                <a:cs typeface="Arial" pitchFamily="34" charset="0"/>
              </a:rPr>
              <a:t>Energy</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E5F37730-74DA-48B9-AE7D-E61D16A58A83}"/>
                  </a:ext>
                </a:extLst>
              </p:cNvPr>
              <p:cNvSpPr txBox="1"/>
              <p:nvPr/>
            </p:nvSpPr>
            <p:spPr>
              <a:xfrm>
                <a:off x="6480859" y="5319593"/>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4" name="TextBox 43">
                <a:extLst>
                  <a:ext uri="{FF2B5EF4-FFF2-40B4-BE49-F238E27FC236}">
                    <a16:creationId xmlns:a16="http://schemas.microsoft.com/office/drawing/2014/main" id="{E5F37730-74DA-48B9-AE7D-E61D16A58A83}"/>
                  </a:ext>
                </a:extLst>
              </p:cNvPr>
              <p:cNvSpPr txBox="1">
                <a:spLocks noRot="1" noChangeAspect="1" noMove="1" noResize="1" noEditPoints="1" noAdjustHandles="1" noChangeArrowheads="1" noChangeShapeType="1" noTextEdit="1"/>
              </p:cNvSpPr>
              <p:nvPr/>
            </p:nvSpPr>
            <p:spPr>
              <a:xfrm>
                <a:off x="6480859" y="5319593"/>
                <a:ext cx="338234" cy="61555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3496667-69D8-4D38-9F71-E8270BA68820}"/>
                  </a:ext>
                </a:extLst>
              </p:cNvPr>
              <p:cNvSpPr txBox="1"/>
              <p:nvPr/>
            </p:nvSpPr>
            <p:spPr>
              <a:xfrm>
                <a:off x="6275467" y="4080733"/>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5" name="TextBox 44">
                <a:extLst>
                  <a:ext uri="{FF2B5EF4-FFF2-40B4-BE49-F238E27FC236}">
                    <a16:creationId xmlns:a16="http://schemas.microsoft.com/office/drawing/2014/main" id="{C3496667-69D8-4D38-9F71-E8270BA68820}"/>
                  </a:ext>
                </a:extLst>
              </p:cNvPr>
              <p:cNvSpPr txBox="1">
                <a:spLocks noRot="1" noChangeAspect="1" noMove="1" noResize="1" noEditPoints="1" noAdjustHandles="1" noChangeArrowheads="1" noChangeShapeType="1" noTextEdit="1"/>
              </p:cNvSpPr>
              <p:nvPr/>
            </p:nvSpPr>
            <p:spPr>
              <a:xfrm>
                <a:off x="6275467" y="4080733"/>
                <a:ext cx="336631" cy="615553"/>
              </a:xfrm>
              <a:prstGeom prst="rect">
                <a:avLst/>
              </a:prstGeom>
              <a:blipFill>
                <a:blip r:embed="rId10"/>
                <a:stretch>
                  <a:fillRect/>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0AA10C02-1D98-49B3-9EC8-544E2DC99054}"/>
              </a:ext>
            </a:extLst>
          </p:cNvPr>
          <p:cNvSpPr txBox="1"/>
          <p:nvPr/>
        </p:nvSpPr>
        <p:spPr>
          <a:xfrm>
            <a:off x="6843059" y="3148528"/>
            <a:ext cx="1529586" cy="477054"/>
          </a:xfrm>
          <a:prstGeom prst="rect">
            <a:avLst/>
          </a:prstGeom>
          <a:noFill/>
        </p:spPr>
        <p:txBody>
          <a:bodyPr wrap="none" rtlCol="0">
            <a:spAutoFit/>
          </a:bodyPr>
          <a:lstStyle/>
          <a:p>
            <a:r>
              <a:rPr lang="en-US" sz="2500" b="1" dirty="0">
                <a:solidFill>
                  <a:srgbClr val="E47588"/>
                </a:solidFill>
                <a:latin typeface="Gill Sans MT" panose="020B0502020104020203" pitchFamily="34" charset="0"/>
              </a:rPr>
              <a:t>1s</a:t>
            </a:r>
            <a:r>
              <a:rPr lang="en-US" sz="2500" b="1" baseline="30000" dirty="0">
                <a:solidFill>
                  <a:srgbClr val="E47588"/>
                </a:solidFill>
                <a:latin typeface="Gill Sans MT" panose="020B0502020104020203" pitchFamily="34" charset="0"/>
              </a:rPr>
              <a:t>2</a:t>
            </a:r>
            <a:r>
              <a:rPr lang="en-US" sz="2500" b="1" dirty="0">
                <a:solidFill>
                  <a:srgbClr val="E47588"/>
                </a:solidFill>
                <a:latin typeface="Gill Sans MT" panose="020B0502020104020203" pitchFamily="34" charset="0"/>
              </a:rPr>
              <a:t>2s</a:t>
            </a:r>
            <a:r>
              <a:rPr lang="en-US" sz="2500" b="1" baseline="30000" dirty="0">
                <a:solidFill>
                  <a:srgbClr val="E47588"/>
                </a:solidFill>
                <a:latin typeface="Gill Sans MT" panose="020B0502020104020203" pitchFamily="34" charset="0"/>
              </a:rPr>
              <a:t>2</a:t>
            </a:r>
            <a:r>
              <a:rPr lang="en-US" sz="2500" b="1" dirty="0">
                <a:solidFill>
                  <a:srgbClr val="E47588"/>
                </a:solidFill>
                <a:latin typeface="Gill Sans MT" panose="020B0502020104020203" pitchFamily="34" charset="0"/>
              </a:rPr>
              <a:t>2p</a:t>
            </a:r>
            <a:r>
              <a:rPr lang="en-US" sz="2500" b="1" baseline="30000" dirty="0">
                <a:solidFill>
                  <a:srgbClr val="E47588"/>
                </a:solidFill>
                <a:latin typeface="Gill Sans MT" panose="020B0502020104020203" pitchFamily="34" charset="0"/>
              </a:rPr>
              <a:t>3</a:t>
            </a:r>
          </a:p>
        </p:txBody>
      </p:sp>
      <p:sp>
        <p:nvSpPr>
          <p:cNvPr id="47" name="TextBox 46">
            <a:extLst>
              <a:ext uri="{FF2B5EF4-FFF2-40B4-BE49-F238E27FC236}">
                <a16:creationId xmlns:a16="http://schemas.microsoft.com/office/drawing/2014/main" id="{7A85CA2F-AC36-48DE-A938-B9577B354414}"/>
              </a:ext>
            </a:extLst>
          </p:cNvPr>
          <p:cNvSpPr txBox="1"/>
          <p:nvPr/>
        </p:nvSpPr>
        <p:spPr>
          <a:xfrm>
            <a:off x="6084144" y="2549870"/>
            <a:ext cx="2946648" cy="646331"/>
          </a:xfrm>
          <a:prstGeom prst="rect">
            <a:avLst/>
          </a:prstGeom>
          <a:noFill/>
        </p:spPr>
        <p:txBody>
          <a:bodyPr wrap="square" rtlCol="0">
            <a:spAutoFit/>
          </a:bodyPr>
          <a:lstStyle/>
          <a:p>
            <a:pPr algn="ctr"/>
            <a:r>
              <a:rPr lang="en-US" dirty="0">
                <a:solidFill>
                  <a:srgbClr val="E47588"/>
                </a:solidFill>
                <a:latin typeface="Gill Sans MT" panose="020B0502020104020203" pitchFamily="34" charset="0"/>
              </a:rPr>
              <a:t>The ground state electron configuration of N (7 e</a:t>
            </a:r>
            <a:r>
              <a:rPr lang="en-US" baseline="30000" dirty="0">
                <a:solidFill>
                  <a:srgbClr val="E47588"/>
                </a:solidFill>
                <a:latin typeface="Gill Sans MT" panose="020B0502020104020203" pitchFamily="34" charset="0"/>
              </a:rPr>
              <a:t>–</a:t>
            </a:r>
            <a:r>
              <a:rPr lang="en-US" dirty="0">
                <a:solidFill>
                  <a:srgbClr val="E47588"/>
                </a:solidFill>
                <a:latin typeface="Gill Sans MT" panose="020B0502020104020203" pitchFamily="34" charset="0"/>
              </a:rPr>
              <a:t>)</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8C74E57-B45F-46D9-8379-4C428FE9DD3A}"/>
                  </a:ext>
                </a:extLst>
              </p:cNvPr>
              <p:cNvSpPr txBox="1"/>
              <p:nvPr/>
            </p:nvSpPr>
            <p:spPr>
              <a:xfrm>
                <a:off x="6489596" y="4078942"/>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8" name="TextBox 47">
                <a:extLst>
                  <a:ext uri="{FF2B5EF4-FFF2-40B4-BE49-F238E27FC236}">
                    <a16:creationId xmlns:a16="http://schemas.microsoft.com/office/drawing/2014/main" id="{08C74E57-B45F-46D9-8379-4C428FE9DD3A}"/>
                  </a:ext>
                </a:extLst>
              </p:cNvPr>
              <p:cNvSpPr txBox="1">
                <a:spLocks noRot="1" noChangeAspect="1" noMove="1" noResize="1" noEditPoints="1" noAdjustHandles="1" noChangeArrowheads="1" noChangeShapeType="1" noTextEdit="1"/>
              </p:cNvSpPr>
              <p:nvPr/>
            </p:nvSpPr>
            <p:spPr>
              <a:xfrm>
                <a:off x="6489596" y="4078942"/>
                <a:ext cx="338234" cy="61555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22DA205F-4D5C-4C0C-BDC6-0BFEBA82E8F7}"/>
                  </a:ext>
                </a:extLst>
              </p:cNvPr>
              <p:cNvSpPr txBox="1"/>
              <p:nvPr/>
            </p:nvSpPr>
            <p:spPr>
              <a:xfrm>
                <a:off x="7233730" y="3763800"/>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9" name="TextBox 48">
                <a:extLst>
                  <a:ext uri="{FF2B5EF4-FFF2-40B4-BE49-F238E27FC236}">
                    <a16:creationId xmlns:a16="http://schemas.microsoft.com/office/drawing/2014/main" id="{22DA205F-4D5C-4C0C-BDC6-0BFEBA82E8F7}"/>
                  </a:ext>
                </a:extLst>
              </p:cNvPr>
              <p:cNvSpPr txBox="1">
                <a:spLocks noRot="1" noChangeAspect="1" noMove="1" noResize="1" noEditPoints="1" noAdjustHandles="1" noChangeArrowheads="1" noChangeShapeType="1" noTextEdit="1"/>
              </p:cNvSpPr>
              <p:nvPr/>
            </p:nvSpPr>
            <p:spPr>
              <a:xfrm>
                <a:off x="7233730" y="3763800"/>
                <a:ext cx="336631" cy="61555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3AD9E721-53C3-4177-BEAF-2E132BAA9DE8}"/>
                  </a:ext>
                </a:extLst>
              </p:cNvPr>
              <p:cNvSpPr txBox="1"/>
              <p:nvPr/>
            </p:nvSpPr>
            <p:spPr>
              <a:xfrm>
                <a:off x="7829912" y="3763800"/>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50" name="TextBox 49">
                <a:extLst>
                  <a:ext uri="{FF2B5EF4-FFF2-40B4-BE49-F238E27FC236}">
                    <a16:creationId xmlns:a16="http://schemas.microsoft.com/office/drawing/2014/main" id="{3AD9E721-53C3-4177-BEAF-2E132BAA9DE8}"/>
                  </a:ext>
                </a:extLst>
              </p:cNvPr>
              <p:cNvSpPr txBox="1">
                <a:spLocks noRot="1" noChangeAspect="1" noMove="1" noResize="1" noEditPoints="1" noAdjustHandles="1" noChangeArrowheads="1" noChangeShapeType="1" noTextEdit="1"/>
              </p:cNvSpPr>
              <p:nvPr/>
            </p:nvSpPr>
            <p:spPr>
              <a:xfrm>
                <a:off x="7829912" y="3763800"/>
                <a:ext cx="336631" cy="61555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00B00022-EC36-4972-92C2-BBA85F44D72D}"/>
                  </a:ext>
                </a:extLst>
              </p:cNvPr>
              <p:cNvSpPr txBox="1"/>
              <p:nvPr/>
            </p:nvSpPr>
            <p:spPr>
              <a:xfrm>
                <a:off x="8411299" y="3763800"/>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51" name="TextBox 50">
                <a:extLst>
                  <a:ext uri="{FF2B5EF4-FFF2-40B4-BE49-F238E27FC236}">
                    <a16:creationId xmlns:a16="http://schemas.microsoft.com/office/drawing/2014/main" id="{00B00022-EC36-4972-92C2-BBA85F44D72D}"/>
                  </a:ext>
                </a:extLst>
              </p:cNvPr>
              <p:cNvSpPr txBox="1">
                <a:spLocks noRot="1" noChangeAspect="1" noMove="1" noResize="1" noEditPoints="1" noAdjustHandles="1" noChangeArrowheads="1" noChangeShapeType="1" noTextEdit="1"/>
              </p:cNvSpPr>
              <p:nvPr/>
            </p:nvSpPr>
            <p:spPr>
              <a:xfrm>
                <a:off x="8411299" y="3763800"/>
                <a:ext cx="336631" cy="615553"/>
              </a:xfrm>
              <a:prstGeom prst="rect">
                <a:avLst/>
              </a:prstGeom>
              <a:blipFill>
                <a:blip r:embed="rId14"/>
                <a:stretch>
                  <a:fillRect/>
                </a:stretch>
              </a:blipFill>
            </p:spPr>
            <p:txBody>
              <a:bodyPr/>
              <a:lstStyle/>
              <a:p>
                <a:r>
                  <a:rPr lang="en-US">
                    <a:noFill/>
                  </a:rPr>
                  <a:t> </a:t>
                </a:r>
              </a:p>
            </p:txBody>
          </p:sp>
        </mc:Fallback>
      </mc:AlternateContent>
      <p:sp>
        <p:nvSpPr>
          <p:cNvPr id="52" name="Rectangle 2">
            <a:extLst>
              <a:ext uri="{FF2B5EF4-FFF2-40B4-BE49-F238E27FC236}">
                <a16:creationId xmlns:a16="http://schemas.microsoft.com/office/drawing/2014/main" id="{AD4FB98A-956B-42DE-AF8A-9F3FA122434F}"/>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Electron Configurations</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Tree>
    <p:extLst>
      <p:ext uri="{BB962C8B-B14F-4D97-AF65-F5344CB8AC3E}">
        <p14:creationId xmlns:p14="http://schemas.microsoft.com/office/powerpoint/2010/main" val="230272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3" grpId="0"/>
      <p:bldP spid="24" grpId="0"/>
      <p:bldP spid="25" grpId="0"/>
      <p:bldP spid="26" grpId="0"/>
      <p:bldP spid="27" grpId="0"/>
      <p:bldP spid="28" grpId="0"/>
      <p:bldP spid="29" grpId="0"/>
      <p:bldP spid="30" grpId="0"/>
      <p:bldP spid="42" grpId="0"/>
      <p:bldP spid="44" grpId="0"/>
      <p:bldP spid="45" grpId="0"/>
      <p:bldP spid="46" grpId="0"/>
      <p:bldP spid="47" grpId="0"/>
      <p:bldP spid="48" grpId="0"/>
      <p:bldP spid="49" grpId="0"/>
      <p:bldP spid="50" grpId="0"/>
      <p:bldP spid="5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37</a:t>
            </a:fld>
            <a:endParaRPr lang="en-US" dirty="0">
              <a:solidFill>
                <a:schemeClr val="bg1"/>
              </a:solidFill>
            </a:endParaRPr>
          </a:p>
        </p:txBody>
      </p:sp>
      <p:sp>
        <p:nvSpPr>
          <p:cNvPr id="8" name="TextBox 4">
            <a:extLst>
              <a:ext uri="{FF2B5EF4-FFF2-40B4-BE49-F238E27FC236}">
                <a16:creationId xmlns:a16="http://schemas.microsoft.com/office/drawing/2014/main" id="{6CC47A9A-6006-4620-9D6E-C64584952640}"/>
              </a:ext>
            </a:extLst>
          </p:cNvPr>
          <p:cNvSpPr txBox="1">
            <a:spLocks noChangeArrowheads="1"/>
          </p:cNvSpPr>
          <p:nvPr/>
        </p:nvSpPr>
        <p:spPr bwMode="auto">
          <a:xfrm>
            <a:off x="15911" y="923177"/>
            <a:ext cx="9144000"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According to </a:t>
            </a:r>
            <a:r>
              <a:rPr lang="en-US" altLang="en-US" b="1" dirty="0">
                <a:solidFill>
                  <a:srgbClr val="E47588"/>
                </a:solidFill>
                <a:latin typeface="Gill Sans MT" panose="020B0502020104020203" pitchFamily="34" charset="0"/>
                <a:cs typeface="Times New Roman" pitchFamily="18" charset="0"/>
              </a:rPr>
              <a:t>Hund’s</a:t>
            </a:r>
            <a:r>
              <a:rPr lang="en-US" altLang="en-US" b="1" i="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rule</a:t>
            </a:r>
            <a:r>
              <a:rPr lang="en-US" altLang="en-US" dirty="0">
                <a:solidFill>
                  <a:schemeClr val="tx1">
                    <a:lumMod val="75000"/>
                    <a:lumOff val="25000"/>
                  </a:schemeClr>
                </a:solidFill>
                <a:latin typeface="Gill Sans MT" panose="020B0502020104020203" pitchFamily="34" charset="0"/>
                <a:cs typeface="Times New Roman" pitchFamily="18" charset="0"/>
              </a:rPr>
              <a:t>, the most stable arrangement of electrons is the one in which the number of electrons with the same spin is maximized.</a:t>
            </a:r>
          </a:p>
        </p:txBody>
      </p:sp>
      <p:sp>
        <p:nvSpPr>
          <p:cNvPr id="9" name="Up Arrow 14">
            <a:extLst>
              <a:ext uri="{FF2B5EF4-FFF2-40B4-BE49-F238E27FC236}">
                <a16:creationId xmlns:a16="http://schemas.microsoft.com/office/drawing/2014/main" id="{66B7255B-43CC-4915-8ADF-A67CF46919D1}"/>
              </a:ext>
            </a:extLst>
          </p:cNvPr>
          <p:cNvSpPr/>
          <p:nvPr/>
        </p:nvSpPr>
        <p:spPr bwMode="auto">
          <a:xfrm>
            <a:off x="113208" y="3741619"/>
            <a:ext cx="685800" cy="2557776"/>
          </a:xfrm>
          <a:prstGeom prst="upArrow">
            <a:avLst/>
          </a:prstGeom>
          <a:solidFill>
            <a:schemeClr val="tx1">
              <a:lumMod val="75000"/>
              <a:lumOff val="2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algn="ct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0" name="TextBox 15">
            <a:extLst>
              <a:ext uri="{FF2B5EF4-FFF2-40B4-BE49-F238E27FC236}">
                <a16:creationId xmlns:a16="http://schemas.microsoft.com/office/drawing/2014/main" id="{3DED283B-F34A-4EE9-A982-ECFFA29459DB}"/>
              </a:ext>
            </a:extLst>
          </p:cNvPr>
          <p:cNvSpPr txBox="1">
            <a:spLocks noChangeArrowheads="1"/>
          </p:cNvSpPr>
          <p:nvPr/>
        </p:nvSpPr>
        <p:spPr bwMode="auto">
          <a:xfrm>
            <a:off x="947174" y="5956495"/>
            <a:ext cx="533400" cy="342900"/>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1</a:t>
            </a:r>
            <a:r>
              <a:rPr lang="en-US" altLang="en-US" sz="2000" b="1" i="1">
                <a:solidFill>
                  <a:schemeClr val="tx1">
                    <a:lumMod val="75000"/>
                    <a:lumOff val="25000"/>
                  </a:schemeClr>
                </a:solidFill>
                <a:latin typeface="Gill Sans MT" panose="020B0502020104020203" pitchFamily="34" charset="0"/>
                <a:cs typeface="Arial" pitchFamily="34" charset="0"/>
              </a:rPr>
              <a:t>s</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1" name="TextBox 16">
            <a:extLst>
              <a:ext uri="{FF2B5EF4-FFF2-40B4-BE49-F238E27FC236}">
                <a16:creationId xmlns:a16="http://schemas.microsoft.com/office/drawing/2014/main" id="{D5B445C5-81A6-4F0D-A3D4-2F6569F591D7}"/>
              </a:ext>
            </a:extLst>
          </p:cNvPr>
          <p:cNvSpPr txBox="1">
            <a:spLocks noChangeArrowheads="1"/>
          </p:cNvSpPr>
          <p:nvPr/>
        </p:nvSpPr>
        <p:spPr bwMode="auto">
          <a:xfrm>
            <a:off x="950637" y="4715804"/>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2</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13" name="TextBox 17">
            <a:extLst>
              <a:ext uri="{FF2B5EF4-FFF2-40B4-BE49-F238E27FC236}">
                <a16:creationId xmlns:a16="http://schemas.microsoft.com/office/drawing/2014/main" id="{50AAD169-7B7E-41D9-BAC4-50F5992BFFDD}"/>
              </a:ext>
            </a:extLst>
          </p:cNvPr>
          <p:cNvSpPr txBox="1">
            <a:spLocks noChangeArrowheads="1"/>
          </p:cNvSpPr>
          <p:nvPr/>
        </p:nvSpPr>
        <p:spPr bwMode="auto">
          <a:xfrm>
            <a:off x="1828255" y="4379353"/>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4" name="TextBox 20">
            <a:extLst>
              <a:ext uri="{FF2B5EF4-FFF2-40B4-BE49-F238E27FC236}">
                <a16:creationId xmlns:a16="http://schemas.microsoft.com/office/drawing/2014/main" id="{DFC5DFC1-46A2-4FAA-A337-601A0F99E097}"/>
              </a:ext>
            </a:extLst>
          </p:cNvPr>
          <p:cNvSpPr txBox="1">
            <a:spLocks noChangeArrowheads="1"/>
          </p:cNvSpPr>
          <p:nvPr/>
        </p:nvSpPr>
        <p:spPr bwMode="auto">
          <a:xfrm>
            <a:off x="2437855" y="4379353"/>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5" name="TextBox 21">
            <a:extLst>
              <a:ext uri="{FF2B5EF4-FFF2-40B4-BE49-F238E27FC236}">
                <a16:creationId xmlns:a16="http://schemas.microsoft.com/office/drawing/2014/main" id="{06CE31D9-41AA-4CCB-8016-EC3365850759}"/>
              </a:ext>
            </a:extLst>
          </p:cNvPr>
          <p:cNvSpPr txBox="1">
            <a:spLocks noChangeArrowheads="1"/>
          </p:cNvSpPr>
          <p:nvPr/>
        </p:nvSpPr>
        <p:spPr bwMode="auto">
          <a:xfrm>
            <a:off x="3047455" y="4379353"/>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6" name="Rectangle 15">
            <a:extLst>
              <a:ext uri="{FF2B5EF4-FFF2-40B4-BE49-F238E27FC236}">
                <a16:creationId xmlns:a16="http://schemas.microsoft.com/office/drawing/2014/main" id="{1B3C65E3-AC8D-43C1-9A9F-C1F1D5831C39}"/>
              </a:ext>
            </a:extLst>
          </p:cNvPr>
          <p:cNvSpPr/>
          <p:nvPr/>
        </p:nvSpPr>
        <p:spPr bwMode="auto">
          <a:xfrm>
            <a:off x="947174" y="5358007"/>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7" name="Rectangle 16">
            <a:extLst>
              <a:ext uri="{FF2B5EF4-FFF2-40B4-BE49-F238E27FC236}">
                <a16:creationId xmlns:a16="http://schemas.microsoft.com/office/drawing/2014/main" id="{FF3A7D37-A08B-4255-BA01-8E735B858E90}"/>
              </a:ext>
            </a:extLst>
          </p:cNvPr>
          <p:cNvSpPr/>
          <p:nvPr/>
        </p:nvSpPr>
        <p:spPr bwMode="auto">
          <a:xfrm>
            <a:off x="1866355" y="3769752"/>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8" name="Rectangle 17">
            <a:extLst>
              <a:ext uri="{FF2B5EF4-FFF2-40B4-BE49-F238E27FC236}">
                <a16:creationId xmlns:a16="http://schemas.microsoft.com/office/drawing/2014/main" id="{603AD413-30A8-46A1-B038-BAF066DB1183}"/>
              </a:ext>
            </a:extLst>
          </p:cNvPr>
          <p:cNvSpPr/>
          <p:nvPr/>
        </p:nvSpPr>
        <p:spPr bwMode="auto">
          <a:xfrm>
            <a:off x="2475955" y="3769752"/>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9" name="Rectangle 18">
            <a:extLst>
              <a:ext uri="{FF2B5EF4-FFF2-40B4-BE49-F238E27FC236}">
                <a16:creationId xmlns:a16="http://schemas.microsoft.com/office/drawing/2014/main" id="{4081A421-6BE7-49C8-B604-675AE526C1E7}"/>
              </a:ext>
            </a:extLst>
          </p:cNvPr>
          <p:cNvSpPr/>
          <p:nvPr/>
        </p:nvSpPr>
        <p:spPr bwMode="auto">
          <a:xfrm>
            <a:off x="3085555" y="3769752"/>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20" name="Rectangle 19">
            <a:extLst>
              <a:ext uri="{FF2B5EF4-FFF2-40B4-BE49-F238E27FC236}">
                <a16:creationId xmlns:a16="http://schemas.microsoft.com/office/drawing/2014/main" id="{76CDDB09-6723-44CC-9EBB-7C1D543B3056}"/>
              </a:ext>
            </a:extLst>
          </p:cNvPr>
          <p:cNvSpPr/>
          <p:nvPr/>
        </p:nvSpPr>
        <p:spPr bwMode="auto">
          <a:xfrm>
            <a:off x="950637" y="4106203"/>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C22A34F-DF21-46AC-90C7-30312D81273C}"/>
                  </a:ext>
                </a:extLst>
              </p:cNvPr>
              <p:cNvSpPr txBox="1"/>
              <p:nvPr/>
            </p:nvSpPr>
            <p:spPr>
              <a:xfrm>
                <a:off x="929097" y="5316930"/>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1" name="TextBox 20">
                <a:extLst>
                  <a:ext uri="{FF2B5EF4-FFF2-40B4-BE49-F238E27FC236}">
                    <a16:creationId xmlns:a16="http://schemas.microsoft.com/office/drawing/2014/main" id="{6C22A34F-DF21-46AC-90C7-30312D81273C}"/>
                  </a:ext>
                </a:extLst>
              </p:cNvPr>
              <p:cNvSpPr txBox="1">
                <a:spLocks noRot="1" noChangeAspect="1" noMove="1" noResize="1" noEditPoints="1" noAdjustHandles="1" noChangeArrowheads="1" noChangeShapeType="1" noTextEdit="1"/>
              </p:cNvSpPr>
              <p:nvPr/>
            </p:nvSpPr>
            <p:spPr>
              <a:xfrm>
                <a:off x="929097" y="5316930"/>
                <a:ext cx="336631" cy="615553"/>
              </a:xfrm>
              <a:prstGeom prst="rect">
                <a:avLst/>
              </a:prstGeom>
              <a:blipFill>
                <a:blip r:embed="rId2"/>
                <a:stretch>
                  <a:fillRect/>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206C21BC-C2FB-413A-B5E3-3C25D5649E61}"/>
              </a:ext>
            </a:extLst>
          </p:cNvPr>
          <p:cNvSpPr txBox="1"/>
          <p:nvPr/>
        </p:nvSpPr>
        <p:spPr>
          <a:xfrm>
            <a:off x="255520" y="4303152"/>
            <a:ext cx="409023" cy="1588255"/>
          </a:xfrm>
          <a:prstGeom prst="rect">
            <a:avLst/>
          </a:prstGeom>
          <a:noFill/>
        </p:spPr>
        <p:txBody>
          <a:bodyPr vert="vert270">
            <a:spAutoFit/>
          </a:bodyPr>
          <a:lstStyle/>
          <a:p>
            <a:pPr algn="ctr" eaLnBrk="0" hangingPunct="0">
              <a:lnSpc>
                <a:spcPct val="81000"/>
              </a:lnSpc>
              <a:buClr>
                <a:srgbClr val="000000"/>
              </a:buClr>
              <a:buSzPct val="100000"/>
              <a:buFont typeface="Arial" charset="0"/>
              <a:buNone/>
              <a:defRPr/>
            </a:pPr>
            <a:r>
              <a:rPr lang="en-US" b="1" dirty="0">
                <a:solidFill>
                  <a:srgbClr val="DBDBDB"/>
                </a:solidFill>
                <a:latin typeface="Gill Sans MT" panose="020B0502020104020203" pitchFamily="34" charset="0"/>
                <a:cs typeface="Arial" pitchFamily="34" charset="0"/>
              </a:rPr>
              <a:t>Energy</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58020C0-667D-48CB-9A70-4D2E54E12190}"/>
                  </a:ext>
                </a:extLst>
              </p:cNvPr>
              <p:cNvSpPr txBox="1"/>
              <p:nvPr/>
            </p:nvSpPr>
            <p:spPr>
              <a:xfrm>
                <a:off x="1134489" y="5316930"/>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3" name="TextBox 22">
                <a:extLst>
                  <a:ext uri="{FF2B5EF4-FFF2-40B4-BE49-F238E27FC236}">
                    <a16:creationId xmlns:a16="http://schemas.microsoft.com/office/drawing/2014/main" id="{258020C0-667D-48CB-9A70-4D2E54E12190}"/>
                  </a:ext>
                </a:extLst>
              </p:cNvPr>
              <p:cNvSpPr txBox="1">
                <a:spLocks noRot="1" noChangeAspect="1" noMove="1" noResize="1" noEditPoints="1" noAdjustHandles="1" noChangeArrowheads="1" noChangeShapeType="1" noTextEdit="1"/>
              </p:cNvSpPr>
              <p:nvPr/>
            </p:nvSpPr>
            <p:spPr>
              <a:xfrm>
                <a:off x="1134489" y="5316930"/>
                <a:ext cx="338234" cy="61555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7CADADA-47E0-4AAF-B12A-B045685C0089}"/>
                  </a:ext>
                </a:extLst>
              </p:cNvPr>
              <p:cNvSpPr txBox="1"/>
              <p:nvPr/>
            </p:nvSpPr>
            <p:spPr>
              <a:xfrm>
                <a:off x="929097" y="4078070"/>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4" name="TextBox 23">
                <a:extLst>
                  <a:ext uri="{FF2B5EF4-FFF2-40B4-BE49-F238E27FC236}">
                    <a16:creationId xmlns:a16="http://schemas.microsoft.com/office/drawing/2014/main" id="{E7CADADA-47E0-4AAF-B12A-B045685C0089}"/>
                  </a:ext>
                </a:extLst>
              </p:cNvPr>
              <p:cNvSpPr txBox="1">
                <a:spLocks noRot="1" noChangeAspect="1" noMove="1" noResize="1" noEditPoints="1" noAdjustHandles="1" noChangeArrowheads="1" noChangeShapeType="1" noTextEdit="1"/>
              </p:cNvSpPr>
              <p:nvPr/>
            </p:nvSpPr>
            <p:spPr>
              <a:xfrm>
                <a:off x="929097" y="4078070"/>
                <a:ext cx="336631" cy="615553"/>
              </a:xfrm>
              <a:prstGeom prst="rect">
                <a:avLst/>
              </a:prstGeom>
              <a:blipFill>
                <a:blip r:embed="rId4"/>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9CC1A4F0-E1F8-4C2C-B9FC-459A54078026}"/>
              </a:ext>
            </a:extLst>
          </p:cNvPr>
          <p:cNvSpPr txBox="1"/>
          <p:nvPr/>
        </p:nvSpPr>
        <p:spPr>
          <a:xfrm>
            <a:off x="1513631" y="3157854"/>
            <a:ext cx="1529586" cy="477054"/>
          </a:xfrm>
          <a:prstGeom prst="rect">
            <a:avLst/>
          </a:prstGeom>
          <a:noFill/>
        </p:spPr>
        <p:txBody>
          <a:bodyPr wrap="none" rtlCol="0">
            <a:spAutoFit/>
          </a:bodyPr>
          <a:lstStyle/>
          <a:p>
            <a:r>
              <a:rPr lang="en-US" sz="2500" b="1" dirty="0">
                <a:solidFill>
                  <a:srgbClr val="E47588"/>
                </a:solidFill>
                <a:latin typeface="Gill Sans MT" panose="020B0502020104020203" pitchFamily="34" charset="0"/>
              </a:rPr>
              <a:t>1s</a:t>
            </a:r>
            <a:r>
              <a:rPr lang="en-US" sz="2500" b="1" baseline="30000" dirty="0">
                <a:solidFill>
                  <a:srgbClr val="E47588"/>
                </a:solidFill>
                <a:latin typeface="Gill Sans MT" panose="020B0502020104020203" pitchFamily="34" charset="0"/>
              </a:rPr>
              <a:t>2</a:t>
            </a:r>
            <a:r>
              <a:rPr lang="en-US" sz="2500" b="1" dirty="0">
                <a:solidFill>
                  <a:srgbClr val="E47588"/>
                </a:solidFill>
                <a:latin typeface="Gill Sans MT" panose="020B0502020104020203" pitchFamily="34" charset="0"/>
              </a:rPr>
              <a:t>2s</a:t>
            </a:r>
            <a:r>
              <a:rPr lang="en-US" sz="2500" b="1" baseline="30000" dirty="0">
                <a:solidFill>
                  <a:srgbClr val="E47588"/>
                </a:solidFill>
                <a:latin typeface="Gill Sans MT" panose="020B0502020104020203" pitchFamily="34" charset="0"/>
              </a:rPr>
              <a:t>2</a:t>
            </a:r>
            <a:r>
              <a:rPr lang="en-US" sz="2500" b="1" dirty="0">
                <a:solidFill>
                  <a:srgbClr val="E47588"/>
                </a:solidFill>
                <a:latin typeface="Gill Sans MT" panose="020B0502020104020203" pitchFamily="34" charset="0"/>
              </a:rPr>
              <a:t>2p</a:t>
            </a:r>
            <a:r>
              <a:rPr lang="en-US" sz="2500" b="1" baseline="30000" dirty="0">
                <a:solidFill>
                  <a:srgbClr val="E47588"/>
                </a:solidFill>
                <a:latin typeface="Gill Sans MT" panose="020B0502020104020203" pitchFamily="34" charset="0"/>
              </a:rPr>
              <a:t>4</a:t>
            </a:r>
          </a:p>
        </p:txBody>
      </p:sp>
      <p:sp>
        <p:nvSpPr>
          <p:cNvPr id="26" name="TextBox 25">
            <a:extLst>
              <a:ext uri="{FF2B5EF4-FFF2-40B4-BE49-F238E27FC236}">
                <a16:creationId xmlns:a16="http://schemas.microsoft.com/office/drawing/2014/main" id="{803E8DE2-5EC3-4ED4-8618-56876E6AAD58}"/>
              </a:ext>
            </a:extLst>
          </p:cNvPr>
          <p:cNvSpPr txBox="1"/>
          <p:nvPr/>
        </p:nvSpPr>
        <p:spPr>
          <a:xfrm>
            <a:off x="737774" y="2547207"/>
            <a:ext cx="2946648" cy="646331"/>
          </a:xfrm>
          <a:prstGeom prst="rect">
            <a:avLst/>
          </a:prstGeom>
          <a:noFill/>
        </p:spPr>
        <p:txBody>
          <a:bodyPr wrap="square" rtlCol="0">
            <a:spAutoFit/>
          </a:bodyPr>
          <a:lstStyle/>
          <a:p>
            <a:pPr algn="ctr"/>
            <a:r>
              <a:rPr lang="en-US" dirty="0">
                <a:solidFill>
                  <a:srgbClr val="E47588"/>
                </a:solidFill>
                <a:latin typeface="Gill Sans MT" panose="020B0502020104020203" pitchFamily="34" charset="0"/>
              </a:rPr>
              <a:t>The ground state electron configuration of O (8 e</a:t>
            </a:r>
            <a:r>
              <a:rPr lang="en-US" baseline="30000" dirty="0">
                <a:solidFill>
                  <a:srgbClr val="E47588"/>
                </a:solidFill>
                <a:latin typeface="Gill Sans MT" panose="020B0502020104020203" pitchFamily="34" charset="0"/>
              </a:rPr>
              <a:t>–</a:t>
            </a:r>
            <a:r>
              <a:rPr lang="en-US" dirty="0">
                <a:solidFill>
                  <a:srgbClr val="E47588"/>
                </a:solidFill>
                <a:latin typeface="Gill Sans MT" panose="020B0502020104020203" pitchFamily="34" charset="0"/>
              </a:rPr>
              <a:t>)</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A4D9AFB-45A0-475A-93BA-C67F0CCD8479}"/>
                  </a:ext>
                </a:extLst>
              </p:cNvPr>
              <p:cNvSpPr txBox="1"/>
              <p:nvPr/>
            </p:nvSpPr>
            <p:spPr>
              <a:xfrm>
                <a:off x="1143226" y="4076279"/>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7" name="TextBox 26">
                <a:extLst>
                  <a:ext uri="{FF2B5EF4-FFF2-40B4-BE49-F238E27FC236}">
                    <a16:creationId xmlns:a16="http://schemas.microsoft.com/office/drawing/2014/main" id="{8A4D9AFB-45A0-475A-93BA-C67F0CCD8479}"/>
                  </a:ext>
                </a:extLst>
              </p:cNvPr>
              <p:cNvSpPr txBox="1">
                <a:spLocks noRot="1" noChangeAspect="1" noMove="1" noResize="1" noEditPoints="1" noAdjustHandles="1" noChangeArrowheads="1" noChangeShapeType="1" noTextEdit="1"/>
              </p:cNvSpPr>
              <p:nvPr/>
            </p:nvSpPr>
            <p:spPr>
              <a:xfrm>
                <a:off x="1143226" y="4076279"/>
                <a:ext cx="338234" cy="61555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687017B-AB7D-407B-84A9-86D0117274CB}"/>
                  </a:ext>
                </a:extLst>
              </p:cNvPr>
              <p:cNvSpPr txBox="1"/>
              <p:nvPr/>
            </p:nvSpPr>
            <p:spPr>
              <a:xfrm>
                <a:off x="1861910" y="3733536"/>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8" name="TextBox 27">
                <a:extLst>
                  <a:ext uri="{FF2B5EF4-FFF2-40B4-BE49-F238E27FC236}">
                    <a16:creationId xmlns:a16="http://schemas.microsoft.com/office/drawing/2014/main" id="{7687017B-AB7D-407B-84A9-86D0117274CB}"/>
                  </a:ext>
                </a:extLst>
              </p:cNvPr>
              <p:cNvSpPr txBox="1">
                <a:spLocks noRot="1" noChangeAspect="1" noMove="1" noResize="1" noEditPoints="1" noAdjustHandles="1" noChangeArrowheads="1" noChangeShapeType="1" noTextEdit="1"/>
              </p:cNvSpPr>
              <p:nvPr/>
            </p:nvSpPr>
            <p:spPr>
              <a:xfrm>
                <a:off x="1861910" y="3733536"/>
                <a:ext cx="336631" cy="6155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B529FF1A-3DBE-4917-94A2-32AB5AE6CD44}"/>
                  </a:ext>
                </a:extLst>
              </p:cNvPr>
              <p:cNvSpPr txBox="1"/>
              <p:nvPr/>
            </p:nvSpPr>
            <p:spPr>
              <a:xfrm>
                <a:off x="2458092" y="3733536"/>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9" name="TextBox 28">
                <a:extLst>
                  <a:ext uri="{FF2B5EF4-FFF2-40B4-BE49-F238E27FC236}">
                    <a16:creationId xmlns:a16="http://schemas.microsoft.com/office/drawing/2014/main" id="{B529FF1A-3DBE-4917-94A2-32AB5AE6CD44}"/>
                  </a:ext>
                </a:extLst>
              </p:cNvPr>
              <p:cNvSpPr txBox="1">
                <a:spLocks noRot="1" noChangeAspect="1" noMove="1" noResize="1" noEditPoints="1" noAdjustHandles="1" noChangeArrowheads="1" noChangeShapeType="1" noTextEdit="1"/>
              </p:cNvSpPr>
              <p:nvPr/>
            </p:nvSpPr>
            <p:spPr>
              <a:xfrm>
                <a:off x="2458092" y="3733536"/>
                <a:ext cx="336631" cy="6155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661F644-EB34-4F7D-B3CC-54A21E2A216C}"/>
                  </a:ext>
                </a:extLst>
              </p:cNvPr>
              <p:cNvSpPr txBox="1"/>
              <p:nvPr/>
            </p:nvSpPr>
            <p:spPr>
              <a:xfrm>
                <a:off x="3054274" y="3733536"/>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1" name="TextBox 30">
                <a:extLst>
                  <a:ext uri="{FF2B5EF4-FFF2-40B4-BE49-F238E27FC236}">
                    <a16:creationId xmlns:a16="http://schemas.microsoft.com/office/drawing/2014/main" id="{E661F644-EB34-4F7D-B3CC-54A21E2A216C}"/>
                  </a:ext>
                </a:extLst>
              </p:cNvPr>
              <p:cNvSpPr txBox="1">
                <a:spLocks noRot="1" noChangeAspect="1" noMove="1" noResize="1" noEditPoints="1" noAdjustHandles="1" noChangeArrowheads="1" noChangeShapeType="1" noTextEdit="1"/>
              </p:cNvSpPr>
              <p:nvPr/>
            </p:nvSpPr>
            <p:spPr>
              <a:xfrm>
                <a:off x="3054274" y="3733536"/>
                <a:ext cx="336631" cy="61555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42E09BE-6C75-482C-9628-960A38B31707}"/>
                  </a:ext>
                </a:extLst>
              </p:cNvPr>
              <p:cNvSpPr txBox="1"/>
              <p:nvPr/>
            </p:nvSpPr>
            <p:spPr>
              <a:xfrm>
                <a:off x="2050150" y="3733535"/>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2" name="TextBox 31">
                <a:extLst>
                  <a:ext uri="{FF2B5EF4-FFF2-40B4-BE49-F238E27FC236}">
                    <a16:creationId xmlns:a16="http://schemas.microsoft.com/office/drawing/2014/main" id="{442E09BE-6C75-482C-9628-960A38B31707}"/>
                  </a:ext>
                </a:extLst>
              </p:cNvPr>
              <p:cNvSpPr txBox="1">
                <a:spLocks noRot="1" noChangeAspect="1" noMove="1" noResize="1" noEditPoints="1" noAdjustHandles="1" noChangeArrowheads="1" noChangeShapeType="1" noTextEdit="1"/>
              </p:cNvSpPr>
              <p:nvPr/>
            </p:nvSpPr>
            <p:spPr>
              <a:xfrm>
                <a:off x="2050150" y="3733535"/>
                <a:ext cx="338234" cy="615553"/>
              </a:xfrm>
              <a:prstGeom prst="rect">
                <a:avLst/>
              </a:prstGeom>
              <a:blipFill>
                <a:blip r:embed="rId9"/>
                <a:stretch>
                  <a:fillRect/>
                </a:stretch>
              </a:blipFill>
            </p:spPr>
            <p:txBody>
              <a:bodyPr/>
              <a:lstStyle/>
              <a:p>
                <a:r>
                  <a:rPr lang="en-US">
                    <a:noFill/>
                  </a:rPr>
                  <a:t> </a:t>
                </a:r>
              </a:p>
            </p:txBody>
          </p:sp>
        </mc:Fallback>
      </mc:AlternateContent>
      <p:sp>
        <p:nvSpPr>
          <p:cNvPr id="33" name="Up Arrow 14">
            <a:extLst>
              <a:ext uri="{FF2B5EF4-FFF2-40B4-BE49-F238E27FC236}">
                <a16:creationId xmlns:a16="http://schemas.microsoft.com/office/drawing/2014/main" id="{59AE2241-3001-4633-979A-CA3F25064B7D}"/>
              </a:ext>
            </a:extLst>
          </p:cNvPr>
          <p:cNvSpPr/>
          <p:nvPr/>
        </p:nvSpPr>
        <p:spPr bwMode="auto">
          <a:xfrm>
            <a:off x="4776010" y="3741619"/>
            <a:ext cx="685800" cy="2557776"/>
          </a:xfrm>
          <a:prstGeom prst="upArrow">
            <a:avLst/>
          </a:prstGeom>
          <a:solidFill>
            <a:schemeClr val="tx1">
              <a:lumMod val="75000"/>
              <a:lumOff val="2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algn="ct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34" name="TextBox 15">
            <a:extLst>
              <a:ext uri="{FF2B5EF4-FFF2-40B4-BE49-F238E27FC236}">
                <a16:creationId xmlns:a16="http://schemas.microsoft.com/office/drawing/2014/main" id="{22F1FA90-6904-4045-9667-8DDC49A24084}"/>
              </a:ext>
            </a:extLst>
          </p:cNvPr>
          <p:cNvSpPr txBox="1">
            <a:spLocks noChangeArrowheads="1"/>
          </p:cNvSpPr>
          <p:nvPr/>
        </p:nvSpPr>
        <p:spPr bwMode="auto">
          <a:xfrm>
            <a:off x="5609976" y="5956495"/>
            <a:ext cx="533400" cy="342900"/>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1</a:t>
            </a:r>
            <a:r>
              <a:rPr lang="en-US" altLang="en-US" sz="2000" b="1" i="1">
                <a:solidFill>
                  <a:schemeClr val="tx1">
                    <a:lumMod val="75000"/>
                    <a:lumOff val="25000"/>
                  </a:schemeClr>
                </a:solidFill>
                <a:latin typeface="Gill Sans MT" panose="020B0502020104020203" pitchFamily="34" charset="0"/>
                <a:cs typeface="Arial" pitchFamily="34" charset="0"/>
              </a:rPr>
              <a:t>s</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35" name="TextBox 16">
            <a:extLst>
              <a:ext uri="{FF2B5EF4-FFF2-40B4-BE49-F238E27FC236}">
                <a16:creationId xmlns:a16="http://schemas.microsoft.com/office/drawing/2014/main" id="{DB1618EA-162A-416A-AAC9-F1AAB0EC10C5}"/>
              </a:ext>
            </a:extLst>
          </p:cNvPr>
          <p:cNvSpPr txBox="1">
            <a:spLocks noChangeArrowheads="1"/>
          </p:cNvSpPr>
          <p:nvPr/>
        </p:nvSpPr>
        <p:spPr bwMode="auto">
          <a:xfrm>
            <a:off x="5613439" y="4715804"/>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2</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36" name="TextBox 17">
            <a:extLst>
              <a:ext uri="{FF2B5EF4-FFF2-40B4-BE49-F238E27FC236}">
                <a16:creationId xmlns:a16="http://schemas.microsoft.com/office/drawing/2014/main" id="{DAD5A196-2B97-4D2C-BB50-B567A55C23C1}"/>
              </a:ext>
            </a:extLst>
          </p:cNvPr>
          <p:cNvSpPr txBox="1">
            <a:spLocks noChangeArrowheads="1"/>
          </p:cNvSpPr>
          <p:nvPr/>
        </p:nvSpPr>
        <p:spPr bwMode="auto">
          <a:xfrm>
            <a:off x="6491057" y="4379353"/>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37" name="TextBox 20">
            <a:extLst>
              <a:ext uri="{FF2B5EF4-FFF2-40B4-BE49-F238E27FC236}">
                <a16:creationId xmlns:a16="http://schemas.microsoft.com/office/drawing/2014/main" id="{A1270FDB-3EAE-4C95-A612-F373206B4531}"/>
              </a:ext>
            </a:extLst>
          </p:cNvPr>
          <p:cNvSpPr txBox="1">
            <a:spLocks noChangeArrowheads="1"/>
          </p:cNvSpPr>
          <p:nvPr/>
        </p:nvSpPr>
        <p:spPr bwMode="auto">
          <a:xfrm>
            <a:off x="7100657" y="4379353"/>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38" name="TextBox 21">
            <a:extLst>
              <a:ext uri="{FF2B5EF4-FFF2-40B4-BE49-F238E27FC236}">
                <a16:creationId xmlns:a16="http://schemas.microsoft.com/office/drawing/2014/main" id="{4155239E-B797-4901-8287-B8E915DD641C}"/>
              </a:ext>
            </a:extLst>
          </p:cNvPr>
          <p:cNvSpPr txBox="1">
            <a:spLocks noChangeArrowheads="1"/>
          </p:cNvSpPr>
          <p:nvPr/>
        </p:nvSpPr>
        <p:spPr bwMode="auto">
          <a:xfrm>
            <a:off x="7710257" y="4379353"/>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39" name="Rectangle 38">
            <a:extLst>
              <a:ext uri="{FF2B5EF4-FFF2-40B4-BE49-F238E27FC236}">
                <a16:creationId xmlns:a16="http://schemas.microsoft.com/office/drawing/2014/main" id="{EB6E8A8D-E710-41EF-B19C-D8A32AC07D5C}"/>
              </a:ext>
            </a:extLst>
          </p:cNvPr>
          <p:cNvSpPr/>
          <p:nvPr/>
        </p:nvSpPr>
        <p:spPr bwMode="auto">
          <a:xfrm>
            <a:off x="5609976" y="5358007"/>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40" name="Rectangle 39">
            <a:extLst>
              <a:ext uri="{FF2B5EF4-FFF2-40B4-BE49-F238E27FC236}">
                <a16:creationId xmlns:a16="http://schemas.microsoft.com/office/drawing/2014/main" id="{7060E05F-4AA3-41B2-AED0-DCF0015A2F0A}"/>
              </a:ext>
            </a:extLst>
          </p:cNvPr>
          <p:cNvSpPr/>
          <p:nvPr/>
        </p:nvSpPr>
        <p:spPr bwMode="auto">
          <a:xfrm>
            <a:off x="6529157" y="3769752"/>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41" name="Rectangle 40">
            <a:extLst>
              <a:ext uri="{FF2B5EF4-FFF2-40B4-BE49-F238E27FC236}">
                <a16:creationId xmlns:a16="http://schemas.microsoft.com/office/drawing/2014/main" id="{FB5F1FE2-3C3A-424E-8837-3FE0AF0BB46F}"/>
              </a:ext>
            </a:extLst>
          </p:cNvPr>
          <p:cNvSpPr/>
          <p:nvPr/>
        </p:nvSpPr>
        <p:spPr bwMode="auto">
          <a:xfrm>
            <a:off x="7138757" y="3769752"/>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42" name="Rectangle 41">
            <a:extLst>
              <a:ext uri="{FF2B5EF4-FFF2-40B4-BE49-F238E27FC236}">
                <a16:creationId xmlns:a16="http://schemas.microsoft.com/office/drawing/2014/main" id="{BC80AD22-28A1-4620-9800-F508D3267D81}"/>
              </a:ext>
            </a:extLst>
          </p:cNvPr>
          <p:cNvSpPr/>
          <p:nvPr/>
        </p:nvSpPr>
        <p:spPr bwMode="auto">
          <a:xfrm>
            <a:off x="7748357" y="3769752"/>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43" name="Rectangle 42">
            <a:extLst>
              <a:ext uri="{FF2B5EF4-FFF2-40B4-BE49-F238E27FC236}">
                <a16:creationId xmlns:a16="http://schemas.microsoft.com/office/drawing/2014/main" id="{DBF3DD0E-3660-4FD7-9040-C5A0A43331FE}"/>
              </a:ext>
            </a:extLst>
          </p:cNvPr>
          <p:cNvSpPr/>
          <p:nvPr/>
        </p:nvSpPr>
        <p:spPr bwMode="auto">
          <a:xfrm>
            <a:off x="5613439" y="4106203"/>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DFB41A0B-BA07-4B45-8260-35B69CD77ABC}"/>
                  </a:ext>
                </a:extLst>
              </p:cNvPr>
              <p:cNvSpPr txBox="1"/>
              <p:nvPr/>
            </p:nvSpPr>
            <p:spPr>
              <a:xfrm>
                <a:off x="5591899" y="5316930"/>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4" name="TextBox 43">
                <a:extLst>
                  <a:ext uri="{FF2B5EF4-FFF2-40B4-BE49-F238E27FC236}">
                    <a16:creationId xmlns:a16="http://schemas.microsoft.com/office/drawing/2014/main" id="{DFB41A0B-BA07-4B45-8260-35B69CD77ABC}"/>
                  </a:ext>
                </a:extLst>
              </p:cNvPr>
              <p:cNvSpPr txBox="1">
                <a:spLocks noRot="1" noChangeAspect="1" noMove="1" noResize="1" noEditPoints="1" noAdjustHandles="1" noChangeArrowheads="1" noChangeShapeType="1" noTextEdit="1"/>
              </p:cNvSpPr>
              <p:nvPr/>
            </p:nvSpPr>
            <p:spPr>
              <a:xfrm>
                <a:off x="5591899" y="5316930"/>
                <a:ext cx="336631" cy="615553"/>
              </a:xfrm>
              <a:prstGeom prst="rect">
                <a:avLst/>
              </a:prstGeom>
              <a:blipFill>
                <a:blip r:embed="rId10"/>
                <a:stretch>
                  <a:fillRect/>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8B8277A6-5684-48CC-8499-CE64D46AA05C}"/>
              </a:ext>
            </a:extLst>
          </p:cNvPr>
          <p:cNvSpPr txBox="1"/>
          <p:nvPr/>
        </p:nvSpPr>
        <p:spPr>
          <a:xfrm>
            <a:off x="4918322" y="4303152"/>
            <a:ext cx="409023" cy="1588255"/>
          </a:xfrm>
          <a:prstGeom prst="rect">
            <a:avLst/>
          </a:prstGeom>
          <a:noFill/>
        </p:spPr>
        <p:txBody>
          <a:bodyPr vert="vert270">
            <a:spAutoFit/>
          </a:bodyPr>
          <a:lstStyle/>
          <a:p>
            <a:pPr algn="ctr" eaLnBrk="0" hangingPunct="0">
              <a:lnSpc>
                <a:spcPct val="81000"/>
              </a:lnSpc>
              <a:buClr>
                <a:srgbClr val="000000"/>
              </a:buClr>
              <a:buSzPct val="100000"/>
              <a:buFont typeface="Arial" charset="0"/>
              <a:buNone/>
              <a:defRPr/>
            </a:pPr>
            <a:r>
              <a:rPr lang="en-US" b="1" dirty="0">
                <a:solidFill>
                  <a:srgbClr val="DBDBDB"/>
                </a:solidFill>
                <a:latin typeface="Gill Sans MT" panose="020B0502020104020203" pitchFamily="34" charset="0"/>
                <a:cs typeface="Arial" pitchFamily="34" charset="0"/>
              </a:rPr>
              <a:t>Energy</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4C887BD-5F74-4130-9597-61579C1A5C08}"/>
                  </a:ext>
                </a:extLst>
              </p:cNvPr>
              <p:cNvSpPr txBox="1"/>
              <p:nvPr/>
            </p:nvSpPr>
            <p:spPr>
              <a:xfrm>
                <a:off x="5797291" y="5316930"/>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6" name="TextBox 45">
                <a:extLst>
                  <a:ext uri="{FF2B5EF4-FFF2-40B4-BE49-F238E27FC236}">
                    <a16:creationId xmlns:a16="http://schemas.microsoft.com/office/drawing/2014/main" id="{D4C887BD-5F74-4130-9597-61579C1A5C08}"/>
                  </a:ext>
                </a:extLst>
              </p:cNvPr>
              <p:cNvSpPr txBox="1">
                <a:spLocks noRot="1" noChangeAspect="1" noMove="1" noResize="1" noEditPoints="1" noAdjustHandles="1" noChangeArrowheads="1" noChangeShapeType="1" noTextEdit="1"/>
              </p:cNvSpPr>
              <p:nvPr/>
            </p:nvSpPr>
            <p:spPr>
              <a:xfrm>
                <a:off x="5797291" y="5316930"/>
                <a:ext cx="338234" cy="61555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0480F353-6E0B-4E8F-B57B-B0C16586F975}"/>
                  </a:ext>
                </a:extLst>
              </p:cNvPr>
              <p:cNvSpPr txBox="1"/>
              <p:nvPr/>
            </p:nvSpPr>
            <p:spPr>
              <a:xfrm>
                <a:off x="5591899" y="4078070"/>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7" name="TextBox 46">
                <a:extLst>
                  <a:ext uri="{FF2B5EF4-FFF2-40B4-BE49-F238E27FC236}">
                    <a16:creationId xmlns:a16="http://schemas.microsoft.com/office/drawing/2014/main" id="{0480F353-6E0B-4E8F-B57B-B0C16586F975}"/>
                  </a:ext>
                </a:extLst>
              </p:cNvPr>
              <p:cNvSpPr txBox="1">
                <a:spLocks noRot="1" noChangeAspect="1" noMove="1" noResize="1" noEditPoints="1" noAdjustHandles="1" noChangeArrowheads="1" noChangeShapeType="1" noTextEdit="1"/>
              </p:cNvSpPr>
              <p:nvPr/>
            </p:nvSpPr>
            <p:spPr>
              <a:xfrm>
                <a:off x="5591899" y="4078070"/>
                <a:ext cx="336631" cy="615553"/>
              </a:xfrm>
              <a:prstGeom prst="rect">
                <a:avLst/>
              </a:prstGeom>
              <a:blipFill>
                <a:blip r:embed="rId12"/>
                <a:stretch>
                  <a:fillRect/>
                </a:stretch>
              </a:blipFill>
            </p:spPr>
            <p:txBody>
              <a:bodyPr/>
              <a:lstStyle/>
              <a:p>
                <a:r>
                  <a:rPr lang="en-US">
                    <a:noFill/>
                  </a:rPr>
                  <a:t> </a:t>
                </a:r>
              </a:p>
            </p:txBody>
          </p:sp>
        </mc:Fallback>
      </mc:AlternateContent>
      <p:sp>
        <p:nvSpPr>
          <p:cNvPr id="48" name="TextBox 47">
            <a:extLst>
              <a:ext uri="{FF2B5EF4-FFF2-40B4-BE49-F238E27FC236}">
                <a16:creationId xmlns:a16="http://schemas.microsoft.com/office/drawing/2014/main" id="{3D4D2661-C501-4FC8-A951-1126A3FE1473}"/>
              </a:ext>
            </a:extLst>
          </p:cNvPr>
          <p:cNvSpPr txBox="1"/>
          <p:nvPr/>
        </p:nvSpPr>
        <p:spPr>
          <a:xfrm>
            <a:off x="6176433" y="3157854"/>
            <a:ext cx="1529586" cy="477054"/>
          </a:xfrm>
          <a:prstGeom prst="rect">
            <a:avLst/>
          </a:prstGeom>
          <a:noFill/>
        </p:spPr>
        <p:txBody>
          <a:bodyPr wrap="none" rtlCol="0">
            <a:spAutoFit/>
          </a:bodyPr>
          <a:lstStyle/>
          <a:p>
            <a:r>
              <a:rPr lang="en-US" sz="2500" b="1" dirty="0">
                <a:solidFill>
                  <a:srgbClr val="E47588"/>
                </a:solidFill>
                <a:latin typeface="Gill Sans MT" panose="020B0502020104020203" pitchFamily="34" charset="0"/>
              </a:rPr>
              <a:t>1s</a:t>
            </a:r>
            <a:r>
              <a:rPr lang="en-US" sz="2500" b="1" baseline="30000" dirty="0">
                <a:solidFill>
                  <a:srgbClr val="E47588"/>
                </a:solidFill>
                <a:latin typeface="Gill Sans MT" panose="020B0502020104020203" pitchFamily="34" charset="0"/>
              </a:rPr>
              <a:t>2</a:t>
            </a:r>
            <a:r>
              <a:rPr lang="en-US" sz="2500" b="1" dirty="0">
                <a:solidFill>
                  <a:srgbClr val="E47588"/>
                </a:solidFill>
                <a:latin typeface="Gill Sans MT" panose="020B0502020104020203" pitchFamily="34" charset="0"/>
              </a:rPr>
              <a:t>2s</a:t>
            </a:r>
            <a:r>
              <a:rPr lang="en-US" sz="2500" b="1" baseline="30000" dirty="0">
                <a:solidFill>
                  <a:srgbClr val="E47588"/>
                </a:solidFill>
                <a:latin typeface="Gill Sans MT" panose="020B0502020104020203" pitchFamily="34" charset="0"/>
              </a:rPr>
              <a:t>2</a:t>
            </a:r>
            <a:r>
              <a:rPr lang="en-US" sz="2500" b="1" dirty="0">
                <a:solidFill>
                  <a:srgbClr val="E47588"/>
                </a:solidFill>
                <a:latin typeface="Gill Sans MT" panose="020B0502020104020203" pitchFamily="34" charset="0"/>
              </a:rPr>
              <a:t>2p</a:t>
            </a:r>
            <a:r>
              <a:rPr lang="en-US" sz="2500" b="1" baseline="30000" dirty="0">
                <a:solidFill>
                  <a:srgbClr val="E47588"/>
                </a:solidFill>
                <a:latin typeface="Gill Sans MT" panose="020B0502020104020203" pitchFamily="34" charset="0"/>
              </a:rPr>
              <a:t>5</a:t>
            </a:r>
          </a:p>
        </p:txBody>
      </p:sp>
      <p:sp>
        <p:nvSpPr>
          <p:cNvPr id="49" name="TextBox 48">
            <a:extLst>
              <a:ext uri="{FF2B5EF4-FFF2-40B4-BE49-F238E27FC236}">
                <a16:creationId xmlns:a16="http://schemas.microsoft.com/office/drawing/2014/main" id="{A0B78005-2225-45A0-9931-531321194773}"/>
              </a:ext>
            </a:extLst>
          </p:cNvPr>
          <p:cNvSpPr txBox="1"/>
          <p:nvPr/>
        </p:nvSpPr>
        <p:spPr>
          <a:xfrm>
            <a:off x="5400576" y="2547207"/>
            <a:ext cx="2946648" cy="646331"/>
          </a:xfrm>
          <a:prstGeom prst="rect">
            <a:avLst/>
          </a:prstGeom>
          <a:noFill/>
        </p:spPr>
        <p:txBody>
          <a:bodyPr wrap="square" rtlCol="0">
            <a:spAutoFit/>
          </a:bodyPr>
          <a:lstStyle/>
          <a:p>
            <a:pPr algn="ctr"/>
            <a:r>
              <a:rPr lang="en-US" dirty="0">
                <a:solidFill>
                  <a:srgbClr val="E47588"/>
                </a:solidFill>
                <a:latin typeface="Gill Sans MT" panose="020B0502020104020203" pitchFamily="34" charset="0"/>
              </a:rPr>
              <a:t>The ground state electron configuration of F (9 e</a:t>
            </a:r>
            <a:r>
              <a:rPr lang="en-US" baseline="30000" dirty="0">
                <a:solidFill>
                  <a:srgbClr val="E47588"/>
                </a:solidFill>
                <a:latin typeface="Gill Sans MT" panose="020B0502020104020203" pitchFamily="34" charset="0"/>
              </a:rPr>
              <a:t>–</a:t>
            </a:r>
            <a:r>
              <a:rPr lang="en-US" dirty="0">
                <a:solidFill>
                  <a:srgbClr val="E47588"/>
                </a:solidFill>
                <a:latin typeface="Gill Sans MT" panose="020B0502020104020203" pitchFamily="34" charset="0"/>
              </a:rPr>
              <a:t>)</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DF2234AB-79BC-44CF-9EDB-F6E0336E4661}"/>
                  </a:ext>
                </a:extLst>
              </p:cNvPr>
              <p:cNvSpPr txBox="1"/>
              <p:nvPr/>
            </p:nvSpPr>
            <p:spPr>
              <a:xfrm>
                <a:off x="5806028" y="4076279"/>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50" name="TextBox 49">
                <a:extLst>
                  <a:ext uri="{FF2B5EF4-FFF2-40B4-BE49-F238E27FC236}">
                    <a16:creationId xmlns:a16="http://schemas.microsoft.com/office/drawing/2014/main" id="{DF2234AB-79BC-44CF-9EDB-F6E0336E4661}"/>
                  </a:ext>
                </a:extLst>
              </p:cNvPr>
              <p:cNvSpPr txBox="1">
                <a:spLocks noRot="1" noChangeAspect="1" noMove="1" noResize="1" noEditPoints="1" noAdjustHandles="1" noChangeArrowheads="1" noChangeShapeType="1" noTextEdit="1"/>
              </p:cNvSpPr>
              <p:nvPr/>
            </p:nvSpPr>
            <p:spPr>
              <a:xfrm>
                <a:off x="5806028" y="4076279"/>
                <a:ext cx="338234" cy="61555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050ED27-CA07-4E43-83AA-9B8A7971D1A4}"/>
                  </a:ext>
                </a:extLst>
              </p:cNvPr>
              <p:cNvSpPr txBox="1"/>
              <p:nvPr/>
            </p:nvSpPr>
            <p:spPr>
              <a:xfrm>
                <a:off x="6524712" y="3733536"/>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51" name="TextBox 50">
                <a:extLst>
                  <a:ext uri="{FF2B5EF4-FFF2-40B4-BE49-F238E27FC236}">
                    <a16:creationId xmlns:a16="http://schemas.microsoft.com/office/drawing/2014/main" id="{7050ED27-CA07-4E43-83AA-9B8A7971D1A4}"/>
                  </a:ext>
                </a:extLst>
              </p:cNvPr>
              <p:cNvSpPr txBox="1">
                <a:spLocks noRot="1" noChangeAspect="1" noMove="1" noResize="1" noEditPoints="1" noAdjustHandles="1" noChangeArrowheads="1" noChangeShapeType="1" noTextEdit="1"/>
              </p:cNvSpPr>
              <p:nvPr/>
            </p:nvSpPr>
            <p:spPr>
              <a:xfrm>
                <a:off x="6524712" y="3733536"/>
                <a:ext cx="336631" cy="61555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FA09D33C-A443-4273-A96F-62A0DBE5399E}"/>
                  </a:ext>
                </a:extLst>
              </p:cNvPr>
              <p:cNvSpPr txBox="1"/>
              <p:nvPr/>
            </p:nvSpPr>
            <p:spPr>
              <a:xfrm>
                <a:off x="7120894" y="3733536"/>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52" name="TextBox 51">
                <a:extLst>
                  <a:ext uri="{FF2B5EF4-FFF2-40B4-BE49-F238E27FC236}">
                    <a16:creationId xmlns:a16="http://schemas.microsoft.com/office/drawing/2014/main" id="{FA09D33C-A443-4273-A96F-62A0DBE5399E}"/>
                  </a:ext>
                </a:extLst>
              </p:cNvPr>
              <p:cNvSpPr txBox="1">
                <a:spLocks noRot="1" noChangeAspect="1" noMove="1" noResize="1" noEditPoints="1" noAdjustHandles="1" noChangeArrowheads="1" noChangeShapeType="1" noTextEdit="1"/>
              </p:cNvSpPr>
              <p:nvPr/>
            </p:nvSpPr>
            <p:spPr>
              <a:xfrm>
                <a:off x="7120894" y="3733536"/>
                <a:ext cx="336631" cy="61555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DB51008-3194-4FF8-A004-3D003926F2A0}"/>
                  </a:ext>
                </a:extLst>
              </p:cNvPr>
              <p:cNvSpPr txBox="1"/>
              <p:nvPr/>
            </p:nvSpPr>
            <p:spPr>
              <a:xfrm>
                <a:off x="7717076" y="3733536"/>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53" name="TextBox 52">
                <a:extLst>
                  <a:ext uri="{FF2B5EF4-FFF2-40B4-BE49-F238E27FC236}">
                    <a16:creationId xmlns:a16="http://schemas.microsoft.com/office/drawing/2014/main" id="{3DB51008-3194-4FF8-A004-3D003926F2A0}"/>
                  </a:ext>
                </a:extLst>
              </p:cNvPr>
              <p:cNvSpPr txBox="1">
                <a:spLocks noRot="1" noChangeAspect="1" noMove="1" noResize="1" noEditPoints="1" noAdjustHandles="1" noChangeArrowheads="1" noChangeShapeType="1" noTextEdit="1"/>
              </p:cNvSpPr>
              <p:nvPr/>
            </p:nvSpPr>
            <p:spPr>
              <a:xfrm>
                <a:off x="7717076" y="3733536"/>
                <a:ext cx="336631" cy="61555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116996DC-193C-4761-888C-5D9FDEDED4A7}"/>
                  </a:ext>
                </a:extLst>
              </p:cNvPr>
              <p:cNvSpPr txBox="1"/>
              <p:nvPr/>
            </p:nvSpPr>
            <p:spPr>
              <a:xfrm>
                <a:off x="6712952" y="3733535"/>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54" name="TextBox 53">
                <a:extLst>
                  <a:ext uri="{FF2B5EF4-FFF2-40B4-BE49-F238E27FC236}">
                    <a16:creationId xmlns:a16="http://schemas.microsoft.com/office/drawing/2014/main" id="{116996DC-193C-4761-888C-5D9FDEDED4A7}"/>
                  </a:ext>
                </a:extLst>
              </p:cNvPr>
              <p:cNvSpPr txBox="1">
                <a:spLocks noRot="1" noChangeAspect="1" noMove="1" noResize="1" noEditPoints="1" noAdjustHandles="1" noChangeArrowheads="1" noChangeShapeType="1" noTextEdit="1"/>
              </p:cNvSpPr>
              <p:nvPr/>
            </p:nvSpPr>
            <p:spPr>
              <a:xfrm>
                <a:off x="6712952" y="3733535"/>
                <a:ext cx="338234" cy="615553"/>
              </a:xfrm>
              <a:prstGeom prst="rect">
                <a:avLst/>
              </a:prstGeom>
              <a:blipFill>
                <a:blip r:embed="rId17"/>
                <a:stretch>
                  <a:fillRect/>
                </a:stretch>
              </a:blipFill>
            </p:spPr>
            <p:txBody>
              <a:bodyPr/>
              <a:lstStyle/>
              <a:p>
                <a:r>
                  <a:rPr lang="en-US">
                    <a:noFill/>
                  </a:rPr>
                  <a:t> </a:t>
                </a:r>
              </a:p>
            </p:txBody>
          </p:sp>
        </mc:Fallback>
      </mc:AlternateContent>
      <p:sp>
        <p:nvSpPr>
          <p:cNvPr id="55" name="TextBox 4">
            <a:extLst>
              <a:ext uri="{FF2B5EF4-FFF2-40B4-BE49-F238E27FC236}">
                <a16:creationId xmlns:a16="http://schemas.microsoft.com/office/drawing/2014/main" id="{17587CB6-6646-47AC-B6EE-523F31A72862}"/>
              </a:ext>
            </a:extLst>
          </p:cNvPr>
          <p:cNvSpPr txBox="1">
            <a:spLocks noChangeArrowheads="1"/>
          </p:cNvSpPr>
          <p:nvPr/>
        </p:nvSpPr>
        <p:spPr bwMode="auto">
          <a:xfrm>
            <a:off x="1783498" y="4943475"/>
            <a:ext cx="2500571" cy="1477328"/>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sz="1800" dirty="0">
                <a:solidFill>
                  <a:srgbClr val="67AEB6"/>
                </a:solidFill>
                <a:latin typeface="Gill Sans MT" panose="020B0502020104020203" pitchFamily="34" charset="0"/>
                <a:cs typeface="Arial" pitchFamily="34" charset="0"/>
              </a:rPr>
              <a:t>Once all the 2</a:t>
            </a:r>
            <a:r>
              <a:rPr lang="en-US" altLang="en-US" sz="1800" i="1" dirty="0">
                <a:solidFill>
                  <a:srgbClr val="67AEB6"/>
                </a:solidFill>
                <a:latin typeface="Gill Sans MT" panose="020B0502020104020203" pitchFamily="34" charset="0"/>
                <a:cs typeface="Arial" pitchFamily="34" charset="0"/>
              </a:rPr>
              <a:t>p</a:t>
            </a:r>
            <a:r>
              <a:rPr lang="en-US" altLang="en-US" sz="1800" dirty="0">
                <a:solidFill>
                  <a:srgbClr val="67AEB6"/>
                </a:solidFill>
                <a:latin typeface="Gill Sans MT" panose="020B0502020104020203" pitchFamily="34" charset="0"/>
                <a:cs typeface="Arial" pitchFamily="34" charset="0"/>
              </a:rPr>
              <a:t> orbitals are singly occupied, additional electrons will have to pair with those already in the orbitals.</a:t>
            </a:r>
            <a:endParaRPr lang="en-US" altLang="en-US" sz="1800" i="1" dirty="0">
              <a:solidFill>
                <a:srgbClr val="67AEB6"/>
              </a:solidFill>
              <a:latin typeface="Gill Sans MT" panose="020B0502020104020203" pitchFamily="34" charset="0"/>
              <a:cs typeface="Arial" pitchFamily="34" charset="0"/>
            </a:endParaRPr>
          </a:p>
        </p:txBody>
      </p:sp>
      <p:cxnSp>
        <p:nvCxnSpPr>
          <p:cNvPr id="56" name="Straight Arrow Connector 55">
            <a:extLst>
              <a:ext uri="{FF2B5EF4-FFF2-40B4-BE49-F238E27FC236}">
                <a16:creationId xmlns:a16="http://schemas.microsoft.com/office/drawing/2014/main" id="{29DBD5BD-0FA8-450C-A54C-A56ECE6C076F}"/>
              </a:ext>
            </a:extLst>
          </p:cNvPr>
          <p:cNvCxnSpPr/>
          <p:nvPr/>
        </p:nvCxnSpPr>
        <p:spPr>
          <a:xfrm flipH="1" flipV="1">
            <a:off x="2312230" y="4200525"/>
            <a:ext cx="333600" cy="791945"/>
          </a:xfrm>
          <a:prstGeom prst="straightConnector1">
            <a:avLst/>
          </a:prstGeom>
          <a:ln w="38100">
            <a:solidFill>
              <a:srgbClr val="67AEB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6A4EE098-8FD3-4880-9ABB-0CF51461F8F0}"/>
                  </a:ext>
                </a:extLst>
              </p:cNvPr>
              <p:cNvSpPr txBox="1"/>
              <p:nvPr/>
            </p:nvSpPr>
            <p:spPr>
              <a:xfrm>
                <a:off x="7278831" y="3733535"/>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57" name="TextBox 56">
                <a:extLst>
                  <a:ext uri="{FF2B5EF4-FFF2-40B4-BE49-F238E27FC236}">
                    <a16:creationId xmlns:a16="http://schemas.microsoft.com/office/drawing/2014/main" id="{6A4EE098-8FD3-4880-9ABB-0CF51461F8F0}"/>
                  </a:ext>
                </a:extLst>
              </p:cNvPr>
              <p:cNvSpPr txBox="1">
                <a:spLocks noRot="1" noChangeAspect="1" noMove="1" noResize="1" noEditPoints="1" noAdjustHandles="1" noChangeArrowheads="1" noChangeShapeType="1" noTextEdit="1"/>
              </p:cNvSpPr>
              <p:nvPr/>
            </p:nvSpPr>
            <p:spPr>
              <a:xfrm>
                <a:off x="7278831" y="3733535"/>
                <a:ext cx="338234" cy="615553"/>
              </a:xfrm>
              <a:prstGeom prst="rect">
                <a:avLst/>
              </a:prstGeom>
              <a:blipFill>
                <a:blip r:embed="rId18"/>
                <a:stretch>
                  <a:fillRect/>
                </a:stretch>
              </a:blipFill>
            </p:spPr>
            <p:txBody>
              <a:bodyPr/>
              <a:lstStyle/>
              <a:p>
                <a:r>
                  <a:rPr lang="en-US">
                    <a:noFill/>
                  </a:rPr>
                  <a:t> </a:t>
                </a:r>
              </a:p>
            </p:txBody>
          </p:sp>
        </mc:Fallback>
      </mc:AlternateContent>
      <p:sp>
        <p:nvSpPr>
          <p:cNvPr id="58" name="Rectangle 2">
            <a:extLst>
              <a:ext uri="{FF2B5EF4-FFF2-40B4-BE49-F238E27FC236}">
                <a16:creationId xmlns:a16="http://schemas.microsoft.com/office/drawing/2014/main" id="{CD773329-FB66-4E2B-8201-5229ED23631B}"/>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Electron Configurations</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59" name="TextBox 58">
            <a:extLst>
              <a:ext uri="{FF2B5EF4-FFF2-40B4-BE49-F238E27FC236}">
                <a16:creationId xmlns:a16="http://schemas.microsoft.com/office/drawing/2014/main" id="{D2EDB21D-59FB-4032-9DBC-EE68316C7FD0}"/>
              </a:ext>
            </a:extLst>
          </p:cNvPr>
          <p:cNvSpPr txBox="1">
            <a:spLocks noChangeArrowheads="1"/>
          </p:cNvSpPr>
          <p:nvPr/>
        </p:nvSpPr>
        <p:spPr bwMode="auto">
          <a:xfrm>
            <a:off x="0" y="1746154"/>
            <a:ext cx="9159911"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Arial" pitchFamily="34" charset="0"/>
              </a:rPr>
              <a:t>When there are one or more unpaired electrons, as in the case of oxygen and fluorine, the atom is called </a:t>
            </a:r>
            <a:r>
              <a:rPr lang="en-US" altLang="en-US" b="1" dirty="0">
                <a:solidFill>
                  <a:srgbClr val="E47588"/>
                </a:solidFill>
                <a:latin typeface="Gill Sans MT" panose="020B0502020104020203" pitchFamily="34" charset="0"/>
                <a:cs typeface="Arial" pitchFamily="34" charset="0"/>
              </a:rPr>
              <a:t>paramagnetic</a:t>
            </a:r>
            <a:r>
              <a:rPr lang="en-US" altLang="en-US" dirty="0">
                <a:solidFill>
                  <a:schemeClr val="tx1">
                    <a:lumMod val="75000"/>
                    <a:lumOff val="25000"/>
                  </a:schemeClr>
                </a:solidFill>
                <a:latin typeface="Gill Sans MT" panose="020B0502020104020203" pitchFamily="34" charset="0"/>
                <a:cs typeface="Arial" pitchFamily="34" charset="0"/>
              </a:rPr>
              <a:t>.</a:t>
            </a:r>
          </a:p>
        </p:txBody>
      </p:sp>
    </p:spTree>
    <p:extLst>
      <p:ext uri="{BB962C8B-B14F-4D97-AF65-F5344CB8AC3E}">
        <p14:creationId xmlns:p14="http://schemas.microsoft.com/office/powerpoint/2010/main" val="62456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5" grpId="0"/>
      <p:bldP spid="26" grpId="0"/>
      <p:bldP spid="27" grpId="0"/>
      <p:bldP spid="28" grpId="0"/>
      <p:bldP spid="29" grpId="0"/>
      <p:bldP spid="31" grpId="0"/>
      <p:bldP spid="32" grpId="0"/>
      <p:bldP spid="44" grpId="0"/>
      <p:bldP spid="46" grpId="0"/>
      <p:bldP spid="47" grpId="0"/>
      <p:bldP spid="48" grpId="0"/>
      <p:bldP spid="49" grpId="0"/>
      <p:bldP spid="50" grpId="0"/>
      <p:bldP spid="51" grpId="0"/>
      <p:bldP spid="52" grpId="0"/>
      <p:bldP spid="53" grpId="0"/>
      <p:bldP spid="54" grpId="0"/>
      <p:bldP spid="55" grpId="0"/>
      <p:bldP spid="5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38</a:t>
            </a:fld>
            <a:endParaRPr lang="en-US" dirty="0">
              <a:solidFill>
                <a:schemeClr val="bg1"/>
              </a:solidFill>
            </a:endParaRPr>
          </a:p>
        </p:txBody>
      </p:sp>
      <p:sp>
        <p:nvSpPr>
          <p:cNvPr id="8" name="Rectangle 2">
            <a:extLst>
              <a:ext uri="{FF2B5EF4-FFF2-40B4-BE49-F238E27FC236}">
                <a16:creationId xmlns:a16="http://schemas.microsoft.com/office/drawing/2014/main" id="{FD78E421-52F7-4F85-B0F0-19351ECC7A9B}"/>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Electron Configurations</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Up Arrow 14">
            <a:extLst>
              <a:ext uri="{FF2B5EF4-FFF2-40B4-BE49-F238E27FC236}">
                <a16:creationId xmlns:a16="http://schemas.microsoft.com/office/drawing/2014/main" id="{BFD616D4-19E2-4950-8671-C3F23871D518}"/>
              </a:ext>
            </a:extLst>
          </p:cNvPr>
          <p:cNvSpPr/>
          <p:nvPr/>
        </p:nvSpPr>
        <p:spPr bwMode="auto">
          <a:xfrm>
            <a:off x="2284908" y="3167077"/>
            <a:ext cx="685800" cy="2557776"/>
          </a:xfrm>
          <a:prstGeom prst="upArrow">
            <a:avLst/>
          </a:prstGeom>
          <a:solidFill>
            <a:schemeClr val="tx1">
              <a:lumMod val="75000"/>
              <a:lumOff val="2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algn="ct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0" name="TextBox 15">
            <a:extLst>
              <a:ext uri="{FF2B5EF4-FFF2-40B4-BE49-F238E27FC236}">
                <a16:creationId xmlns:a16="http://schemas.microsoft.com/office/drawing/2014/main" id="{33487B56-A4A6-40B2-8132-D84937C9850D}"/>
              </a:ext>
            </a:extLst>
          </p:cNvPr>
          <p:cNvSpPr txBox="1">
            <a:spLocks noChangeArrowheads="1"/>
          </p:cNvSpPr>
          <p:nvPr/>
        </p:nvSpPr>
        <p:spPr bwMode="auto">
          <a:xfrm>
            <a:off x="3118874" y="5381953"/>
            <a:ext cx="533400" cy="342900"/>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1</a:t>
            </a:r>
            <a:r>
              <a:rPr lang="en-US" altLang="en-US" sz="2000" b="1" i="1">
                <a:solidFill>
                  <a:schemeClr val="tx1">
                    <a:lumMod val="75000"/>
                    <a:lumOff val="25000"/>
                  </a:schemeClr>
                </a:solidFill>
                <a:latin typeface="Gill Sans MT" panose="020B0502020104020203" pitchFamily="34" charset="0"/>
                <a:cs typeface="Arial" pitchFamily="34" charset="0"/>
              </a:rPr>
              <a:t>s</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1" name="TextBox 16">
            <a:extLst>
              <a:ext uri="{FF2B5EF4-FFF2-40B4-BE49-F238E27FC236}">
                <a16:creationId xmlns:a16="http://schemas.microsoft.com/office/drawing/2014/main" id="{CE28D21D-504A-46ED-89CD-520EF1D23469}"/>
              </a:ext>
            </a:extLst>
          </p:cNvPr>
          <p:cNvSpPr txBox="1">
            <a:spLocks noChangeArrowheads="1"/>
          </p:cNvSpPr>
          <p:nvPr/>
        </p:nvSpPr>
        <p:spPr bwMode="auto">
          <a:xfrm>
            <a:off x="3122337" y="4141262"/>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2</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13" name="TextBox 17">
            <a:extLst>
              <a:ext uri="{FF2B5EF4-FFF2-40B4-BE49-F238E27FC236}">
                <a16:creationId xmlns:a16="http://schemas.microsoft.com/office/drawing/2014/main" id="{49979342-2619-442B-8C8E-182F375284B7}"/>
              </a:ext>
            </a:extLst>
          </p:cNvPr>
          <p:cNvSpPr txBox="1">
            <a:spLocks noChangeArrowheads="1"/>
          </p:cNvSpPr>
          <p:nvPr/>
        </p:nvSpPr>
        <p:spPr bwMode="auto">
          <a:xfrm>
            <a:off x="3999955" y="3804811"/>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4" name="TextBox 20">
            <a:extLst>
              <a:ext uri="{FF2B5EF4-FFF2-40B4-BE49-F238E27FC236}">
                <a16:creationId xmlns:a16="http://schemas.microsoft.com/office/drawing/2014/main" id="{440FDEBE-49D7-41F2-8FBF-CDA907BB7B36}"/>
              </a:ext>
            </a:extLst>
          </p:cNvPr>
          <p:cNvSpPr txBox="1">
            <a:spLocks noChangeArrowheads="1"/>
          </p:cNvSpPr>
          <p:nvPr/>
        </p:nvSpPr>
        <p:spPr bwMode="auto">
          <a:xfrm>
            <a:off x="4609555" y="3804811"/>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5" name="TextBox 21">
            <a:extLst>
              <a:ext uri="{FF2B5EF4-FFF2-40B4-BE49-F238E27FC236}">
                <a16:creationId xmlns:a16="http://schemas.microsoft.com/office/drawing/2014/main" id="{BB53B42A-BD09-4AA4-8DB7-E57F0750DF69}"/>
              </a:ext>
            </a:extLst>
          </p:cNvPr>
          <p:cNvSpPr txBox="1">
            <a:spLocks noChangeArrowheads="1"/>
          </p:cNvSpPr>
          <p:nvPr/>
        </p:nvSpPr>
        <p:spPr bwMode="auto">
          <a:xfrm>
            <a:off x="5219155" y="3804811"/>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16" name="Rectangle 15">
            <a:extLst>
              <a:ext uri="{FF2B5EF4-FFF2-40B4-BE49-F238E27FC236}">
                <a16:creationId xmlns:a16="http://schemas.microsoft.com/office/drawing/2014/main" id="{1280D52B-6E82-441D-803F-5CA29B4DE5A2}"/>
              </a:ext>
            </a:extLst>
          </p:cNvPr>
          <p:cNvSpPr/>
          <p:nvPr/>
        </p:nvSpPr>
        <p:spPr bwMode="auto">
          <a:xfrm>
            <a:off x="3118874" y="4783465"/>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7" name="Rectangle 16">
            <a:extLst>
              <a:ext uri="{FF2B5EF4-FFF2-40B4-BE49-F238E27FC236}">
                <a16:creationId xmlns:a16="http://schemas.microsoft.com/office/drawing/2014/main" id="{FDA94468-B788-4B79-9281-6BB2AF2D87CC}"/>
              </a:ext>
            </a:extLst>
          </p:cNvPr>
          <p:cNvSpPr/>
          <p:nvPr/>
        </p:nvSpPr>
        <p:spPr bwMode="auto">
          <a:xfrm>
            <a:off x="4038055" y="3195210"/>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8" name="Rectangle 17">
            <a:extLst>
              <a:ext uri="{FF2B5EF4-FFF2-40B4-BE49-F238E27FC236}">
                <a16:creationId xmlns:a16="http://schemas.microsoft.com/office/drawing/2014/main" id="{2E346902-A5D9-45D1-AAD2-161BAFFBF444}"/>
              </a:ext>
            </a:extLst>
          </p:cNvPr>
          <p:cNvSpPr/>
          <p:nvPr/>
        </p:nvSpPr>
        <p:spPr bwMode="auto">
          <a:xfrm>
            <a:off x="4647655" y="3195210"/>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9" name="Rectangle 18">
            <a:extLst>
              <a:ext uri="{FF2B5EF4-FFF2-40B4-BE49-F238E27FC236}">
                <a16:creationId xmlns:a16="http://schemas.microsoft.com/office/drawing/2014/main" id="{9CAB6BBC-040C-427C-B01A-A4DFC88765EA}"/>
              </a:ext>
            </a:extLst>
          </p:cNvPr>
          <p:cNvSpPr/>
          <p:nvPr/>
        </p:nvSpPr>
        <p:spPr bwMode="auto">
          <a:xfrm>
            <a:off x="5257255" y="3195210"/>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20" name="Rectangle 19">
            <a:extLst>
              <a:ext uri="{FF2B5EF4-FFF2-40B4-BE49-F238E27FC236}">
                <a16:creationId xmlns:a16="http://schemas.microsoft.com/office/drawing/2014/main" id="{21FA90D5-F6A2-4949-8DD8-39483ED93E79}"/>
              </a:ext>
            </a:extLst>
          </p:cNvPr>
          <p:cNvSpPr/>
          <p:nvPr/>
        </p:nvSpPr>
        <p:spPr bwMode="auto">
          <a:xfrm>
            <a:off x="3122337" y="3531661"/>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488027E-5EB7-4A9D-A706-AF42E2264222}"/>
                  </a:ext>
                </a:extLst>
              </p:cNvPr>
              <p:cNvSpPr txBox="1"/>
              <p:nvPr/>
            </p:nvSpPr>
            <p:spPr>
              <a:xfrm>
                <a:off x="3100797" y="4742388"/>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1" name="TextBox 20">
                <a:extLst>
                  <a:ext uri="{FF2B5EF4-FFF2-40B4-BE49-F238E27FC236}">
                    <a16:creationId xmlns:a16="http://schemas.microsoft.com/office/drawing/2014/main" id="{7488027E-5EB7-4A9D-A706-AF42E2264222}"/>
                  </a:ext>
                </a:extLst>
              </p:cNvPr>
              <p:cNvSpPr txBox="1">
                <a:spLocks noRot="1" noChangeAspect="1" noMove="1" noResize="1" noEditPoints="1" noAdjustHandles="1" noChangeArrowheads="1" noChangeShapeType="1" noTextEdit="1"/>
              </p:cNvSpPr>
              <p:nvPr/>
            </p:nvSpPr>
            <p:spPr>
              <a:xfrm>
                <a:off x="3100797" y="4742388"/>
                <a:ext cx="336631" cy="615553"/>
              </a:xfrm>
              <a:prstGeom prst="rect">
                <a:avLst/>
              </a:prstGeom>
              <a:blipFill>
                <a:blip r:embed="rId2"/>
                <a:stretch>
                  <a:fillRect/>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2E38EB3D-6004-4989-8D24-2C20FD9D48B0}"/>
              </a:ext>
            </a:extLst>
          </p:cNvPr>
          <p:cNvSpPr txBox="1"/>
          <p:nvPr/>
        </p:nvSpPr>
        <p:spPr>
          <a:xfrm>
            <a:off x="2427220" y="3728610"/>
            <a:ext cx="409023" cy="1588255"/>
          </a:xfrm>
          <a:prstGeom prst="rect">
            <a:avLst/>
          </a:prstGeom>
          <a:noFill/>
        </p:spPr>
        <p:txBody>
          <a:bodyPr vert="vert270">
            <a:spAutoFit/>
          </a:bodyPr>
          <a:lstStyle/>
          <a:p>
            <a:pPr algn="ctr" eaLnBrk="0" hangingPunct="0">
              <a:lnSpc>
                <a:spcPct val="81000"/>
              </a:lnSpc>
              <a:buClr>
                <a:srgbClr val="000000"/>
              </a:buClr>
              <a:buSzPct val="100000"/>
              <a:buFont typeface="Arial" charset="0"/>
              <a:buNone/>
              <a:defRPr/>
            </a:pPr>
            <a:r>
              <a:rPr lang="en-US" b="1" dirty="0">
                <a:solidFill>
                  <a:srgbClr val="DBDBDB"/>
                </a:solidFill>
                <a:latin typeface="Gill Sans MT" panose="020B0502020104020203" pitchFamily="34" charset="0"/>
                <a:cs typeface="Arial" pitchFamily="34" charset="0"/>
              </a:rPr>
              <a:t>Energy</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96B4459-520B-46F4-8081-9A433361EE6B}"/>
                  </a:ext>
                </a:extLst>
              </p:cNvPr>
              <p:cNvSpPr txBox="1"/>
              <p:nvPr/>
            </p:nvSpPr>
            <p:spPr>
              <a:xfrm>
                <a:off x="3306189" y="4742388"/>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3" name="TextBox 22">
                <a:extLst>
                  <a:ext uri="{FF2B5EF4-FFF2-40B4-BE49-F238E27FC236}">
                    <a16:creationId xmlns:a16="http://schemas.microsoft.com/office/drawing/2014/main" id="{796B4459-520B-46F4-8081-9A433361EE6B}"/>
                  </a:ext>
                </a:extLst>
              </p:cNvPr>
              <p:cNvSpPr txBox="1">
                <a:spLocks noRot="1" noChangeAspect="1" noMove="1" noResize="1" noEditPoints="1" noAdjustHandles="1" noChangeArrowheads="1" noChangeShapeType="1" noTextEdit="1"/>
              </p:cNvSpPr>
              <p:nvPr/>
            </p:nvSpPr>
            <p:spPr>
              <a:xfrm>
                <a:off x="3306189" y="4742388"/>
                <a:ext cx="338234" cy="61555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E8B696D-F322-4023-B514-9A21CDAC5E4A}"/>
                  </a:ext>
                </a:extLst>
              </p:cNvPr>
              <p:cNvSpPr txBox="1"/>
              <p:nvPr/>
            </p:nvSpPr>
            <p:spPr>
              <a:xfrm>
                <a:off x="3100797" y="3503528"/>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4" name="TextBox 23">
                <a:extLst>
                  <a:ext uri="{FF2B5EF4-FFF2-40B4-BE49-F238E27FC236}">
                    <a16:creationId xmlns:a16="http://schemas.microsoft.com/office/drawing/2014/main" id="{FE8B696D-F322-4023-B514-9A21CDAC5E4A}"/>
                  </a:ext>
                </a:extLst>
              </p:cNvPr>
              <p:cNvSpPr txBox="1">
                <a:spLocks noRot="1" noChangeAspect="1" noMove="1" noResize="1" noEditPoints="1" noAdjustHandles="1" noChangeArrowheads="1" noChangeShapeType="1" noTextEdit="1"/>
              </p:cNvSpPr>
              <p:nvPr/>
            </p:nvSpPr>
            <p:spPr>
              <a:xfrm>
                <a:off x="3100797" y="3503528"/>
                <a:ext cx="336631" cy="615553"/>
              </a:xfrm>
              <a:prstGeom prst="rect">
                <a:avLst/>
              </a:prstGeom>
              <a:blipFill>
                <a:blip r:embed="rId4"/>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3B341DF0-3FD8-4888-A0FF-941CA3F83144}"/>
              </a:ext>
            </a:extLst>
          </p:cNvPr>
          <p:cNvSpPr txBox="1"/>
          <p:nvPr/>
        </p:nvSpPr>
        <p:spPr>
          <a:xfrm>
            <a:off x="3685331" y="2583312"/>
            <a:ext cx="1529586" cy="477054"/>
          </a:xfrm>
          <a:prstGeom prst="rect">
            <a:avLst/>
          </a:prstGeom>
          <a:noFill/>
        </p:spPr>
        <p:txBody>
          <a:bodyPr wrap="none" rtlCol="0">
            <a:spAutoFit/>
          </a:bodyPr>
          <a:lstStyle/>
          <a:p>
            <a:r>
              <a:rPr lang="en-US" sz="2500" b="1" dirty="0">
                <a:solidFill>
                  <a:srgbClr val="E47588"/>
                </a:solidFill>
                <a:latin typeface="Gill Sans MT" panose="020B0502020104020203" pitchFamily="34" charset="0"/>
              </a:rPr>
              <a:t>1s</a:t>
            </a:r>
            <a:r>
              <a:rPr lang="en-US" sz="2500" b="1" baseline="30000" dirty="0">
                <a:solidFill>
                  <a:srgbClr val="E47588"/>
                </a:solidFill>
                <a:latin typeface="Gill Sans MT" panose="020B0502020104020203" pitchFamily="34" charset="0"/>
              </a:rPr>
              <a:t>2</a:t>
            </a:r>
            <a:r>
              <a:rPr lang="en-US" sz="2500" b="1" dirty="0">
                <a:solidFill>
                  <a:srgbClr val="E47588"/>
                </a:solidFill>
                <a:latin typeface="Gill Sans MT" panose="020B0502020104020203" pitchFamily="34" charset="0"/>
              </a:rPr>
              <a:t>2s</a:t>
            </a:r>
            <a:r>
              <a:rPr lang="en-US" sz="2500" b="1" baseline="30000" dirty="0">
                <a:solidFill>
                  <a:srgbClr val="E47588"/>
                </a:solidFill>
                <a:latin typeface="Gill Sans MT" panose="020B0502020104020203" pitchFamily="34" charset="0"/>
              </a:rPr>
              <a:t>2</a:t>
            </a:r>
            <a:r>
              <a:rPr lang="en-US" sz="2500" b="1" dirty="0">
                <a:solidFill>
                  <a:srgbClr val="E47588"/>
                </a:solidFill>
                <a:latin typeface="Gill Sans MT" panose="020B0502020104020203" pitchFamily="34" charset="0"/>
              </a:rPr>
              <a:t>2p</a:t>
            </a:r>
            <a:r>
              <a:rPr lang="en-US" sz="2500" b="1" baseline="30000" dirty="0">
                <a:solidFill>
                  <a:srgbClr val="E47588"/>
                </a:solidFill>
                <a:latin typeface="Gill Sans MT" panose="020B0502020104020203" pitchFamily="34" charset="0"/>
              </a:rPr>
              <a:t>6</a:t>
            </a:r>
          </a:p>
        </p:txBody>
      </p:sp>
      <p:sp>
        <p:nvSpPr>
          <p:cNvPr id="26" name="TextBox 25">
            <a:extLst>
              <a:ext uri="{FF2B5EF4-FFF2-40B4-BE49-F238E27FC236}">
                <a16:creationId xmlns:a16="http://schemas.microsoft.com/office/drawing/2014/main" id="{608A5413-4EA0-4031-8B0E-7C0B350A9936}"/>
              </a:ext>
            </a:extLst>
          </p:cNvPr>
          <p:cNvSpPr txBox="1"/>
          <p:nvPr/>
        </p:nvSpPr>
        <p:spPr>
          <a:xfrm>
            <a:off x="2909474" y="1972665"/>
            <a:ext cx="2946648" cy="646331"/>
          </a:xfrm>
          <a:prstGeom prst="rect">
            <a:avLst/>
          </a:prstGeom>
          <a:noFill/>
        </p:spPr>
        <p:txBody>
          <a:bodyPr wrap="square" rtlCol="0">
            <a:spAutoFit/>
          </a:bodyPr>
          <a:lstStyle/>
          <a:p>
            <a:pPr algn="ctr"/>
            <a:r>
              <a:rPr lang="en-US" dirty="0">
                <a:solidFill>
                  <a:srgbClr val="E47588"/>
                </a:solidFill>
                <a:latin typeface="Gill Sans MT" panose="020B0502020104020203" pitchFamily="34" charset="0"/>
              </a:rPr>
              <a:t>The ground state electron configuration of Ne (10 e</a:t>
            </a:r>
            <a:r>
              <a:rPr lang="en-US" baseline="30000" dirty="0">
                <a:solidFill>
                  <a:srgbClr val="E47588"/>
                </a:solidFill>
                <a:latin typeface="Gill Sans MT" panose="020B0502020104020203" pitchFamily="34" charset="0"/>
              </a:rPr>
              <a:t>–</a:t>
            </a:r>
            <a:r>
              <a:rPr lang="en-US" dirty="0">
                <a:solidFill>
                  <a:srgbClr val="E47588"/>
                </a:solidFill>
                <a:latin typeface="Gill Sans MT" panose="020B0502020104020203" pitchFamily="34" charset="0"/>
              </a:rPr>
              <a:t>)</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3B882E5-A986-4BDD-8D42-17FAD48E6BFB}"/>
                  </a:ext>
                </a:extLst>
              </p:cNvPr>
              <p:cNvSpPr txBox="1"/>
              <p:nvPr/>
            </p:nvSpPr>
            <p:spPr>
              <a:xfrm>
                <a:off x="3314926" y="3501737"/>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7" name="TextBox 26">
                <a:extLst>
                  <a:ext uri="{FF2B5EF4-FFF2-40B4-BE49-F238E27FC236}">
                    <a16:creationId xmlns:a16="http://schemas.microsoft.com/office/drawing/2014/main" id="{13B882E5-A986-4BDD-8D42-17FAD48E6BFB}"/>
                  </a:ext>
                </a:extLst>
              </p:cNvPr>
              <p:cNvSpPr txBox="1">
                <a:spLocks noRot="1" noChangeAspect="1" noMove="1" noResize="1" noEditPoints="1" noAdjustHandles="1" noChangeArrowheads="1" noChangeShapeType="1" noTextEdit="1"/>
              </p:cNvSpPr>
              <p:nvPr/>
            </p:nvSpPr>
            <p:spPr>
              <a:xfrm>
                <a:off x="3314926" y="3501737"/>
                <a:ext cx="338234" cy="61555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83AC8FD-DC68-4629-8BB3-BCD30B7D9E7D}"/>
                  </a:ext>
                </a:extLst>
              </p:cNvPr>
              <p:cNvSpPr txBox="1"/>
              <p:nvPr/>
            </p:nvSpPr>
            <p:spPr>
              <a:xfrm>
                <a:off x="4033610" y="3158994"/>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8" name="TextBox 27">
                <a:extLst>
                  <a:ext uri="{FF2B5EF4-FFF2-40B4-BE49-F238E27FC236}">
                    <a16:creationId xmlns:a16="http://schemas.microsoft.com/office/drawing/2014/main" id="{583AC8FD-DC68-4629-8BB3-BCD30B7D9E7D}"/>
                  </a:ext>
                </a:extLst>
              </p:cNvPr>
              <p:cNvSpPr txBox="1">
                <a:spLocks noRot="1" noChangeAspect="1" noMove="1" noResize="1" noEditPoints="1" noAdjustHandles="1" noChangeArrowheads="1" noChangeShapeType="1" noTextEdit="1"/>
              </p:cNvSpPr>
              <p:nvPr/>
            </p:nvSpPr>
            <p:spPr>
              <a:xfrm>
                <a:off x="4033610" y="3158994"/>
                <a:ext cx="336631" cy="6155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B7BA930-3E29-4A79-8AF2-9927A34FAD73}"/>
                  </a:ext>
                </a:extLst>
              </p:cNvPr>
              <p:cNvSpPr txBox="1"/>
              <p:nvPr/>
            </p:nvSpPr>
            <p:spPr>
              <a:xfrm>
                <a:off x="4629792" y="3158994"/>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9" name="TextBox 28">
                <a:extLst>
                  <a:ext uri="{FF2B5EF4-FFF2-40B4-BE49-F238E27FC236}">
                    <a16:creationId xmlns:a16="http://schemas.microsoft.com/office/drawing/2014/main" id="{EB7BA930-3E29-4A79-8AF2-9927A34FAD73}"/>
                  </a:ext>
                </a:extLst>
              </p:cNvPr>
              <p:cNvSpPr txBox="1">
                <a:spLocks noRot="1" noChangeAspect="1" noMove="1" noResize="1" noEditPoints="1" noAdjustHandles="1" noChangeArrowheads="1" noChangeShapeType="1" noTextEdit="1"/>
              </p:cNvSpPr>
              <p:nvPr/>
            </p:nvSpPr>
            <p:spPr>
              <a:xfrm>
                <a:off x="4629792" y="3158994"/>
                <a:ext cx="336631" cy="6155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FDF0B45-DF14-45DF-9682-988324FF65AF}"/>
                  </a:ext>
                </a:extLst>
              </p:cNvPr>
              <p:cNvSpPr txBox="1"/>
              <p:nvPr/>
            </p:nvSpPr>
            <p:spPr>
              <a:xfrm>
                <a:off x="5225974" y="3158994"/>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0" name="TextBox 29">
                <a:extLst>
                  <a:ext uri="{FF2B5EF4-FFF2-40B4-BE49-F238E27FC236}">
                    <a16:creationId xmlns:a16="http://schemas.microsoft.com/office/drawing/2014/main" id="{BFDF0B45-DF14-45DF-9682-988324FF65AF}"/>
                  </a:ext>
                </a:extLst>
              </p:cNvPr>
              <p:cNvSpPr txBox="1">
                <a:spLocks noRot="1" noChangeAspect="1" noMove="1" noResize="1" noEditPoints="1" noAdjustHandles="1" noChangeArrowheads="1" noChangeShapeType="1" noTextEdit="1"/>
              </p:cNvSpPr>
              <p:nvPr/>
            </p:nvSpPr>
            <p:spPr>
              <a:xfrm>
                <a:off x="5225974" y="3158994"/>
                <a:ext cx="336631" cy="61555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ED1E4DD-DEA2-44CB-BF51-DC55E3DAECEB}"/>
                  </a:ext>
                </a:extLst>
              </p:cNvPr>
              <p:cNvSpPr txBox="1"/>
              <p:nvPr/>
            </p:nvSpPr>
            <p:spPr>
              <a:xfrm>
                <a:off x="4221850" y="3158993"/>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1" name="TextBox 30">
                <a:extLst>
                  <a:ext uri="{FF2B5EF4-FFF2-40B4-BE49-F238E27FC236}">
                    <a16:creationId xmlns:a16="http://schemas.microsoft.com/office/drawing/2014/main" id="{CED1E4DD-DEA2-44CB-BF51-DC55E3DAECEB}"/>
                  </a:ext>
                </a:extLst>
              </p:cNvPr>
              <p:cNvSpPr txBox="1">
                <a:spLocks noRot="1" noChangeAspect="1" noMove="1" noResize="1" noEditPoints="1" noAdjustHandles="1" noChangeArrowheads="1" noChangeShapeType="1" noTextEdit="1"/>
              </p:cNvSpPr>
              <p:nvPr/>
            </p:nvSpPr>
            <p:spPr>
              <a:xfrm>
                <a:off x="4221850" y="3158993"/>
                <a:ext cx="338234" cy="615553"/>
              </a:xfrm>
              <a:prstGeom prst="rect">
                <a:avLst/>
              </a:prstGeom>
              <a:blipFill>
                <a:blip r:embed="rId9"/>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23E09F08-CB17-4C7C-86CA-787C2F6A8056}"/>
              </a:ext>
            </a:extLst>
          </p:cNvPr>
          <p:cNvSpPr txBox="1">
            <a:spLocks noChangeArrowheads="1"/>
          </p:cNvSpPr>
          <p:nvPr/>
        </p:nvSpPr>
        <p:spPr bwMode="auto">
          <a:xfrm>
            <a:off x="-15912" y="1350294"/>
            <a:ext cx="9159911" cy="400110"/>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sz="2000" dirty="0">
                <a:solidFill>
                  <a:schemeClr val="tx1">
                    <a:lumMod val="75000"/>
                    <a:lumOff val="25000"/>
                  </a:schemeClr>
                </a:solidFill>
                <a:cs typeface="Arial" pitchFamily="34" charset="0"/>
              </a:rPr>
              <a:t>When all electrons in an atom are paired, as in neon, it is called </a:t>
            </a:r>
            <a:r>
              <a:rPr lang="en-US" altLang="en-US" sz="2000" b="1" dirty="0">
                <a:solidFill>
                  <a:srgbClr val="E47588"/>
                </a:solidFill>
                <a:cs typeface="Arial" pitchFamily="34" charset="0"/>
              </a:rPr>
              <a:t>diamagnetic</a:t>
            </a:r>
            <a:r>
              <a:rPr lang="en-US" altLang="en-US" sz="2000" dirty="0">
                <a:solidFill>
                  <a:schemeClr val="tx1">
                    <a:lumMod val="75000"/>
                    <a:lumOff val="25000"/>
                  </a:schemeClr>
                </a:solidFill>
                <a:cs typeface="Arial" pitchFamily="34" charset="0"/>
              </a:rPr>
              <a:t>.</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63F5B8A-9ED4-4C64-971D-A884125D2317}"/>
                  </a:ext>
                </a:extLst>
              </p:cNvPr>
              <p:cNvSpPr txBox="1"/>
              <p:nvPr/>
            </p:nvSpPr>
            <p:spPr>
              <a:xfrm>
                <a:off x="4831006" y="3158993"/>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5" name="TextBox 34">
                <a:extLst>
                  <a:ext uri="{FF2B5EF4-FFF2-40B4-BE49-F238E27FC236}">
                    <a16:creationId xmlns:a16="http://schemas.microsoft.com/office/drawing/2014/main" id="{C63F5B8A-9ED4-4C64-971D-A884125D2317}"/>
                  </a:ext>
                </a:extLst>
              </p:cNvPr>
              <p:cNvSpPr txBox="1">
                <a:spLocks noRot="1" noChangeAspect="1" noMove="1" noResize="1" noEditPoints="1" noAdjustHandles="1" noChangeArrowheads="1" noChangeShapeType="1" noTextEdit="1"/>
              </p:cNvSpPr>
              <p:nvPr/>
            </p:nvSpPr>
            <p:spPr>
              <a:xfrm>
                <a:off x="4831006" y="3158993"/>
                <a:ext cx="338234" cy="61555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217DD04-E824-4574-8ABD-EB0AE435C1C4}"/>
                  </a:ext>
                </a:extLst>
              </p:cNvPr>
              <p:cNvSpPr txBox="1"/>
              <p:nvPr/>
            </p:nvSpPr>
            <p:spPr>
              <a:xfrm>
                <a:off x="5395544" y="3158993"/>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6" name="TextBox 35">
                <a:extLst>
                  <a:ext uri="{FF2B5EF4-FFF2-40B4-BE49-F238E27FC236}">
                    <a16:creationId xmlns:a16="http://schemas.microsoft.com/office/drawing/2014/main" id="{A217DD04-E824-4574-8ABD-EB0AE435C1C4}"/>
                  </a:ext>
                </a:extLst>
              </p:cNvPr>
              <p:cNvSpPr txBox="1">
                <a:spLocks noRot="1" noChangeAspect="1" noMove="1" noResize="1" noEditPoints="1" noAdjustHandles="1" noChangeArrowheads="1" noChangeShapeType="1" noTextEdit="1"/>
              </p:cNvSpPr>
              <p:nvPr/>
            </p:nvSpPr>
            <p:spPr>
              <a:xfrm>
                <a:off x="5395544" y="3158993"/>
                <a:ext cx="338234" cy="615553"/>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1239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5" grpId="0"/>
      <p:bldP spid="27" grpId="0"/>
      <p:bldP spid="28" grpId="0"/>
      <p:bldP spid="29" grpId="0"/>
      <p:bldP spid="30" grpId="0"/>
      <p:bldP spid="31" grpId="0"/>
      <p:bldP spid="35" grpId="0"/>
      <p:bldP spid="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39</a:t>
            </a:fld>
            <a:endParaRPr lang="en-US" dirty="0">
              <a:solidFill>
                <a:schemeClr val="bg1"/>
              </a:solidFill>
            </a:endParaRPr>
          </a:p>
        </p:txBody>
      </p:sp>
      <p:sp>
        <p:nvSpPr>
          <p:cNvPr id="8" name="Content Placeholder 4">
            <a:extLst>
              <a:ext uri="{FF2B5EF4-FFF2-40B4-BE49-F238E27FC236}">
                <a16:creationId xmlns:a16="http://schemas.microsoft.com/office/drawing/2014/main" id="{8E5675C2-F632-4D1E-9805-25C528CDF2E4}"/>
              </a:ext>
            </a:extLst>
          </p:cNvPr>
          <p:cNvSpPr txBox="1">
            <a:spLocks/>
          </p:cNvSpPr>
          <p:nvPr/>
        </p:nvSpPr>
        <p:spPr>
          <a:xfrm>
            <a:off x="0" y="2028980"/>
            <a:ext cx="9144000" cy="29143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schemeClr val="tx1">
                    <a:lumMod val="75000"/>
                    <a:lumOff val="25000"/>
                  </a:schemeClr>
                </a:solidFill>
                <a:latin typeface="Gill Sans MT" panose="020B0502020104020203" pitchFamily="34" charset="0"/>
              </a:rPr>
              <a:t>The 7 electrons in Nitrogen are found in the following atomic shells.  List the quantum numbers for each electron.</a:t>
            </a:r>
          </a:p>
          <a:p>
            <a:pPr marL="0" indent="0">
              <a:buFont typeface="Arial" panose="020B0604020202020204" pitchFamily="34" charset="0"/>
              <a:buNone/>
            </a:pPr>
            <a:r>
              <a:rPr lang="en-US" sz="1600" dirty="0">
                <a:solidFill>
                  <a:schemeClr val="tx1">
                    <a:lumMod val="75000"/>
                    <a:lumOff val="25000"/>
                  </a:schemeClr>
                </a:solidFill>
                <a:latin typeface="Gill Sans MT" panose="020B0502020104020203" pitchFamily="34" charset="0"/>
              </a:rPr>
              <a:t>1s (2 electrons)</a:t>
            </a:r>
          </a:p>
          <a:p>
            <a:pPr marL="0" indent="0">
              <a:buFont typeface="Arial" panose="020B0604020202020204" pitchFamily="34" charset="0"/>
              <a:buNone/>
            </a:pPr>
            <a:r>
              <a:rPr lang="en-US" sz="1600" dirty="0">
                <a:solidFill>
                  <a:schemeClr val="tx1">
                    <a:lumMod val="75000"/>
                    <a:lumOff val="25000"/>
                  </a:schemeClr>
                </a:solidFill>
                <a:latin typeface="Gill Sans MT" panose="020B0502020104020203" pitchFamily="34" charset="0"/>
              </a:rPr>
              <a:t>2s (2 electrons)</a:t>
            </a:r>
          </a:p>
          <a:p>
            <a:pPr marL="0" indent="0">
              <a:buFont typeface="Arial" panose="020B0604020202020204" pitchFamily="34" charset="0"/>
              <a:buNone/>
            </a:pPr>
            <a:endParaRPr lang="en-US" sz="1600" dirty="0">
              <a:solidFill>
                <a:schemeClr val="tx1">
                  <a:lumMod val="75000"/>
                  <a:lumOff val="25000"/>
                </a:schemeClr>
              </a:solidFill>
              <a:latin typeface="Gill Sans MT" panose="020B0502020104020203" pitchFamily="34" charset="0"/>
            </a:endParaRPr>
          </a:p>
          <a:p>
            <a:pPr marL="0" indent="0">
              <a:buFont typeface="Arial" panose="020B0604020202020204" pitchFamily="34" charset="0"/>
              <a:buNone/>
            </a:pPr>
            <a:r>
              <a:rPr lang="en-US" sz="1600" dirty="0">
                <a:solidFill>
                  <a:schemeClr val="tx1">
                    <a:lumMod val="75000"/>
                    <a:lumOff val="25000"/>
                  </a:schemeClr>
                </a:solidFill>
                <a:latin typeface="Gill Sans MT" panose="020B0502020104020203" pitchFamily="34" charset="0"/>
              </a:rPr>
              <a:t>2p (3 electrons)</a:t>
            </a:r>
          </a:p>
        </p:txBody>
      </p:sp>
      <p:sp>
        <p:nvSpPr>
          <p:cNvPr id="9" name="Rectangle 2">
            <a:extLst>
              <a:ext uri="{FF2B5EF4-FFF2-40B4-BE49-F238E27FC236}">
                <a16:creationId xmlns:a16="http://schemas.microsoft.com/office/drawing/2014/main" id="{0892C602-E590-4B8C-98C2-3552CD4EE054}"/>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Practice</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10" name="TextBox 4">
            <a:extLst>
              <a:ext uri="{FF2B5EF4-FFF2-40B4-BE49-F238E27FC236}">
                <a16:creationId xmlns:a16="http://schemas.microsoft.com/office/drawing/2014/main" id="{FF0FAD46-8CB4-4B57-ACC1-0BE6B6568BA1}"/>
              </a:ext>
            </a:extLst>
          </p:cNvPr>
          <p:cNvSpPr txBox="1">
            <a:spLocks noChangeArrowheads="1"/>
          </p:cNvSpPr>
          <p:nvPr/>
        </p:nvSpPr>
        <p:spPr bwMode="auto">
          <a:xfrm>
            <a:off x="0" y="868711"/>
            <a:ext cx="9144000" cy="392159"/>
          </a:xfrm>
          <a:prstGeom prst="rect">
            <a:avLst/>
          </a:prstGeom>
          <a:noFill/>
          <a:ln w="9525">
            <a:noFill/>
            <a:miter lim="800000"/>
            <a:headEnd/>
            <a:tailEnd/>
          </a:ln>
        </p:spPr>
        <p:txBody>
          <a:bodyPr wrap="square">
            <a:spAutoFit/>
          </a:bodyPr>
          <a:lstStyle/>
          <a:p>
            <a:pPr eaLnBrk="0" hangingPunct="0">
              <a:lnSpc>
                <a:spcPct val="115000"/>
              </a:lnSpc>
              <a:spcAft>
                <a:spcPts val="1000"/>
              </a:spcAft>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ea typeface="MS PGothic" pitchFamily="34" charset="-128"/>
                <a:cs typeface="Arial" pitchFamily="34" charset="0"/>
              </a:rPr>
              <a:t>Write the electron configuration and give the orbital diagram of  Fe (</a:t>
            </a:r>
            <a:r>
              <a:rPr lang="en-US" altLang="en-US" i="1" dirty="0">
                <a:solidFill>
                  <a:schemeClr val="tx1">
                    <a:lumMod val="75000"/>
                    <a:lumOff val="25000"/>
                  </a:schemeClr>
                </a:solidFill>
                <a:latin typeface="Gill Sans MT" panose="020B0502020104020203" pitchFamily="34" charset="0"/>
                <a:ea typeface="MS PGothic" pitchFamily="34" charset="-128"/>
                <a:cs typeface="Arial" pitchFamily="34" charset="0"/>
              </a:rPr>
              <a:t>Z</a:t>
            </a:r>
            <a:r>
              <a:rPr lang="en-US" altLang="en-US" dirty="0">
                <a:solidFill>
                  <a:schemeClr val="tx1">
                    <a:lumMod val="75000"/>
                    <a:lumOff val="25000"/>
                  </a:schemeClr>
                </a:solidFill>
                <a:latin typeface="Gill Sans MT" panose="020B0502020104020203" pitchFamily="34" charset="0"/>
                <a:ea typeface="MS PGothic" pitchFamily="34" charset="-128"/>
                <a:cs typeface="Arial" pitchFamily="34" charset="0"/>
              </a:rPr>
              <a:t> = 26) and </a:t>
            </a:r>
            <a:r>
              <a:rPr lang="en-US" altLang="en-US" dirty="0" err="1">
                <a:solidFill>
                  <a:schemeClr val="tx1">
                    <a:lumMod val="75000"/>
                    <a:lumOff val="25000"/>
                  </a:schemeClr>
                </a:solidFill>
                <a:latin typeface="Gill Sans MT" panose="020B0502020104020203" pitchFamily="34" charset="0"/>
                <a:ea typeface="MS PGothic" pitchFamily="34" charset="-128"/>
                <a:cs typeface="Arial" pitchFamily="34" charset="0"/>
              </a:rPr>
              <a:t>Ar</a:t>
            </a:r>
            <a:r>
              <a:rPr lang="en-US" altLang="en-US" dirty="0">
                <a:solidFill>
                  <a:schemeClr val="tx1">
                    <a:lumMod val="75000"/>
                    <a:lumOff val="25000"/>
                  </a:schemeClr>
                </a:solidFill>
                <a:latin typeface="Gill Sans MT" panose="020B0502020104020203" pitchFamily="34" charset="0"/>
                <a:ea typeface="MS PGothic" pitchFamily="34" charset="-128"/>
                <a:cs typeface="Arial" pitchFamily="34" charset="0"/>
              </a:rPr>
              <a:t> (Z = 18).</a:t>
            </a:r>
          </a:p>
        </p:txBody>
      </p:sp>
      <p:sp>
        <p:nvSpPr>
          <p:cNvPr id="7" name="Rectangle 6">
            <a:extLst>
              <a:ext uri="{FF2B5EF4-FFF2-40B4-BE49-F238E27FC236}">
                <a16:creationId xmlns:a16="http://schemas.microsoft.com/office/drawing/2014/main" id="{D162E76F-A14A-4A0E-8BEC-E4300D375271}"/>
              </a:ext>
            </a:extLst>
          </p:cNvPr>
          <p:cNvSpPr/>
          <p:nvPr/>
        </p:nvSpPr>
        <p:spPr>
          <a:xfrm>
            <a:off x="1153886" y="1237426"/>
            <a:ext cx="4572000" cy="369332"/>
          </a:xfrm>
          <a:prstGeom prst="rect">
            <a:avLst/>
          </a:prstGeom>
        </p:spPr>
        <p:txBody>
          <a:bodyPr>
            <a:spAutoFit/>
          </a:bodyPr>
          <a:lstStyle/>
          <a:p>
            <a:pPr eaLnBrk="0" hangingPunct="0">
              <a:buClr>
                <a:srgbClr val="000000"/>
              </a:buClr>
              <a:buSzPct val="100000"/>
              <a:buFont typeface="Arial" pitchFamily="34" charset="0"/>
              <a:buNone/>
            </a:pPr>
            <a:r>
              <a:rPr lang="en-US" altLang="en-US" dirty="0">
                <a:solidFill>
                  <a:srgbClr val="E47588"/>
                </a:solidFill>
                <a:latin typeface="Gill Sans MT" panose="020B0502020104020203" pitchFamily="34" charset="0"/>
                <a:ea typeface="MS PGothic" pitchFamily="34" charset="-128"/>
                <a:cs typeface="Arial" pitchFamily="34" charset="0"/>
              </a:rPr>
              <a:t>	Fe	1s</a:t>
            </a:r>
            <a:r>
              <a:rPr lang="en-US" altLang="en-US" baseline="30000" dirty="0">
                <a:solidFill>
                  <a:srgbClr val="E47588"/>
                </a:solidFill>
                <a:latin typeface="Gill Sans MT" panose="020B0502020104020203" pitchFamily="34" charset="0"/>
                <a:ea typeface="MS PGothic" pitchFamily="34" charset="-128"/>
                <a:cs typeface="Arial" pitchFamily="34" charset="0"/>
              </a:rPr>
              <a:t>2</a:t>
            </a:r>
            <a:r>
              <a:rPr lang="en-US" altLang="en-US" dirty="0">
                <a:solidFill>
                  <a:srgbClr val="E47588"/>
                </a:solidFill>
                <a:latin typeface="Gill Sans MT" panose="020B0502020104020203" pitchFamily="34" charset="0"/>
                <a:ea typeface="MS PGothic" pitchFamily="34" charset="-128"/>
                <a:cs typeface="Arial" pitchFamily="34" charset="0"/>
              </a:rPr>
              <a:t>2s</a:t>
            </a:r>
            <a:r>
              <a:rPr lang="en-US" altLang="en-US" baseline="30000" dirty="0">
                <a:solidFill>
                  <a:srgbClr val="E47588"/>
                </a:solidFill>
                <a:latin typeface="Gill Sans MT" panose="020B0502020104020203" pitchFamily="34" charset="0"/>
                <a:ea typeface="MS PGothic" pitchFamily="34" charset="-128"/>
                <a:cs typeface="Arial" pitchFamily="34" charset="0"/>
              </a:rPr>
              <a:t>2</a:t>
            </a:r>
            <a:r>
              <a:rPr lang="en-US" altLang="en-US" dirty="0">
                <a:solidFill>
                  <a:srgbClr val="E47588"/>
                </a:solidFill>
                <a:latin typeface="Gill Sans MT" panose="020B0502020104020203" pitchFamily="34" charset="0"/>
                <a:ea typeface="MS PGothic" pitchFamily="34" charset="-128"/>
                <a:cs typeface="Arial" pitchFamily="34" charset="0"/>
              </a:rPr>
              <a:t>2p</a:t>
            </a:r>
            <a:r>
              <a:rPr lang="en-US" altLang="en-US" baseline="30000" dirty="0">
                <a:solidFill>
                  <a:srgbClr val="E47588"/>
                </a:solidFill>
                <a:latin typeface="Gill Sans MT" panose="020B0502020104020203" pitchFamily="34" charset="0"/>
                <a:ea typeface="MS PGothic" pitchFamily="34" charset="-128"/>
                <a:cs typeface="Arial" pitchFamily="34" charset="0"/>
              </a:rPr>
              <a:t>6</a:t>
            </a:r>
            <a:r>
              <a:rPr lang="en-US" altLang="en-US" dirty="0">
                <a:solidFill>
                  <a:srgbClr val="E47588"/>
                </a:solidFill>
                <a:latin typeface="Gill Sans MT" panose="020B0502020104020203" pitchFamily="34" charset="0"/>
                <a:ea typeface="MS PGothic" pitchFamily="34" charset="-128"/>
                <a:cs typeface="Arial" pitchFamily="34" charset="0"/>
              </a:rPr>
              <a:t>3s</a:t>
            </a:r>
            <a:r>
              <a:rPr lang="en-US" altLang="en-US" baseline="30000" dirty="0">
                <a:solidFill>
                  <a:srgbClr val="E47588"/>
                </a:solidFill>
                <a:latin typeface="Gill Sans MT" panose="020B0502020104020203" pitchFamily="34" charset="0"/>
                <a:ea typeface="MS PGothic" pitchFamily="34" charset="-128"/>
                <a:cs typeface="Arial" pitchFamily="34" charset="0"/>
              </a:rPr>
              <a:t>2</a:t>
            </a:r>
            <a:r>
              <a:rPr lang="en-US" altLang="en-US" dirty="0">
                <a:solidFill>
                  <a:srgbClr val="E47588"/>
                </a:solidFill>
                <a:latin typeface="Gill Sans MT" panose="020B0502020104020203" pitchFamily="34" charset="0"/>
                <a:ea typeface="MS PGothic" pitchFamily="34" charset="-128"/>
                <a:cs typeface="Arial" pitchFamily="34" charset="0"/>
              </a:rPr>
              <a:t>3p</a:t>
            </a:r>
            <a:r>
              <a:rPr lang="en-US" altLang="en-US" baseline="30000" dirty="0">
                <a:solidFill>
                  <a:srgbClr val="E47588"/>
                </a:solidFill>
                <a:latin typeface="Gill Sans MT" panose="020B0502020104020203" pitchFamily="34" charset="0"/>
                <a:ea typeface="MS PGothic" pitchFamily="34" charset="-128"/>
                <a:cs typeface="Arial" pitchFamily="34" charset="0"/>
              </a:rPr>
              <a:t>6</a:t>
            </a:r>
            <a:r>
              <a:rPr lang="en-US" altLang="en-US" dirty="0">
                <a:solidFill>
                  <a:srgbClr val="E47588"/>
                </a:solidFill>
                <a:latin typeface="Gill Sans MT" panose="020B0502020104020203" pitchFamily="34" charset="0"/>
                <a:ea typeface="MS PGothic" pitchFamily="34" charset="-128"/>
                <a:cs typeface="Arial" pitchFamily="34" charset="0"/>
              </a:rPr>
              <a:t>4s</a:t>
            </a:r>
            <a:r>
              <a:rPr lang="en-US" altLang="en-US" baseline="30000" dirty="0">
                <a:solidFill>
                  <a:srgbClr val="E47588"/>
                </a:solidFill>
                <a:latin typeface="Gill Sans MT" panose="020B0502020104020203" pitchFamily="34" charset="0"/>
                <a:ea typeface="MS PGothic" pitchFamily="34" charset="-128"/>
                <a:cs typeface="Arial" pitchFamily="34" charset="0"/>
              </a:rPr>
              <a:t>2</a:t>
            </a:r>
            <a:r>
              <a:rPr lang="en-US" altLang="en-US" dirty="0">
                <a:solidFill>
                  <a:srgbClr val="E47588"/>
                </a:solidFill>
                <a:latin typeface="Gill Sans MT" panose="020B0502020104020203" pitchFamily="34" charset="0"/>
                <a:ea typeface="MS PGothic" pitchFamily="34" charset="-128"/>
                <a:cs typeface="Arial" pitchFamily="34" charset="0"/>
              </a:rPr>
              <a:t>3d</a:t>
            </a:r>
            <a:r>
              <a:rPr lang="en-US" altLang="en-US" baseline="30000" dirty="0">
                <a:solidFill>
                  <a:srgbClr val="E47588"/>
                </a:solidFill>
                <a:latin typeface="Gill Sans MT" panose="020B0502020104020203" pitchFamily="34" charset="0"/>
                <a:ea typeface="MS PGothic" pitchFamily="34" charset="-128"/>
                <a:cs typeface="Arial" pitchFamily="34" charset="0"/>
              </a:rPr>
              <a:t>6</a:t>
            </a:r>
          </a:p>
        </p:txBody>
      </p:sp>
      <p:sp>
        <p:nvSpPr>
          <p:cNvPr id="11" name="Rectangle 10">
            <a:extLst>
              <a:ext uri="{FF2B5EF4-FFF2-40B4-BE49-F238E27FC236}">
                <a16:creationId xmlns:a16="http://schemas.microsoft.com/office/drawing/2014/main" id="{01D1855E-06B4-4F8E-80F3-4E1088FFB0F6}"/>
              </a:ext>
            </a:extLst>
          </p:cNvPr>
          <p:cNvSpPr/>
          <p:nvPr/>
        </p:nvSpPr>
        <p:spPr>
          <a:xfrm>
            <a:off x="1153886" y="1606758"/>
            <a:ext cx="2592376" cy="369332"/>
          </a:xfrm>
          <a:prstGeom prst="rect">
            <a:avLst/>
          </a:prstGeom>
        </p:spPr>
        <p:txBody>
          <a:bodyPr wrap="none">
            <a:spAutoFit/>
          </a:bodyPr>
          <a:lstStyle/>
          <a:p>
            <a:pPr eaLnBrk="0" hangingPunct="0">
              <a:buClr>
                <a:srgbClr val="000000"/>
              </a:buClr>
              <a:buSzPct val="100000"/>
              <a:buFont typeface="Arial" pitchFamily="34" charset="0"/>
              <a:buNone/>
            </a:pPr>
            <a:r>
              <a:rPr lang="en-US" altLang="en-US" dirty="0">
                <a:solidFill>
                  <a:srgbClr val="E47588"/>
                </a:solidFill>
                <a:latin typeface="Gill Sans MT" panose="020B0502020104020203" pitchFamily="34" charset="0"/>
                <a:ea typeface="MS PGothic" pitchFamily="34" charset="-128"/>
                <a:cs typeface="Arial" pitchFamily="34" charset="0"/>
              </a:rPr>
              <a:t>	</a:t>
            </a:r>
            <a:r>
              <a:rPr lang="en-US" altLang="en-US" dirty="0" err="1">
                <a:solidFill>
                  <a:srgbClr val="E47588"/>
                </a:solidFill>
                <a:latin typeface="Gill Sans MT" panose="020B0502020104020203" pitchFamily="34" charset="0"/>
                <a:ea typeface="MS PGothic" pitchFamily="34" charset="-128"/>
                <a:cs typeface="Arial" pitchFamily="34" charset="0"/>
              </a:rPr>
              <a:t>Ar</a:t>
            </a:r>
            <a:r>
              <a:rPr lang="en-US" altLang="en-US" dirty="0">
                <a:solidFill>
                  <a:srgbClr val="E47588"/>
                </a:solidFill>
                <a:latin typeface="Gill Sans MT" panose="020B0502020104020203" pitchFamily="34" charset="0"/>
                <a:ea typeface="MS PGothic" pitchFamily="34" charset="-128"/>
                <a:cs typeface="Arial" pitchFamily="34" charset="0"/>
              </a:rPr>
              <a:t>	1s</a:t>
            </a:r>
            <a:r>
              <a:rPr lang="en-US" altLang="en-US" baseline="30000" dirty="0">
                <a:solidFill>
                  <a:srgbClr val="E47588"/>
                </a:solidFill>
                <a:latin typeface="Gill Sans MT" panose="020B0502020104020203" pitchFamily="34" charset="0"/>
                <a:ea typeface="MS PGothic" pitchFamily="34" charset="-128"/>
                <a:cs typeface="Arial" pitchFamily="34" charset="0"/>
              </a:rPr>
              <a:t>2</a:t>
            </a:r>
            <a:r>
              <a:rPr lang="en-US" altLang="en-US" dirty="0">
                <a:solidFill>
                  <a:srgbClr val="E47588"/>
                </a:solidFill>
                <a:latin typeface="Gill Sans MT" panose="020B0502020104020203" pitchFamily="34" charset="0"/>
                <a:ea typeface="MS PGothic" pitchFamily="34" charset="-128"/>
                <a:cs typeface="Arial" pitchFamily="34" charset="0"/>
              </a:rPr>
              <a:t>2s</a:t>
            </a:r>
            <a:r>
              <a:rPr lang="en-US" altLang="en-US" baseline="30000" dirty="0">
                <a:solidFill>
                  <a:srgbClr val="E47588"/>
                </a:solidFill>
                <a:latin typeface="Gill Sans MT" panose="020B0502020104020203" pitchFamily="34" charset="0"/>
                <a:ea typeface="MS PGothic" pitchFamily="34" charset="-128"/>
                <a:cs typeface="Arial" pitchFamily="34" charset="0"/>
              </a:rPr>
              <a:t>2</a:t>
            </a:r>
            <a:r>
              <a:rPr lang="en-US" altLang="en-US" dirty="0">
                <a:solidFill>
                  <a:srgbClr val="E47588"/>
                </a:solidFill>
                <a:latin typeface="Gill Sans MT" panose="020B0502020104020203" pitchFamily="34" charset="0"/>
                <a:ea typeface="MS PGothic" pitchFamily="34" charset="-128"/>
                <a:cs typeface="Arial" pitchFamily="34" charset="0"/>
              </a:rPr>
              <a:t>2p</a:t>
            </a:r>
            <a:r>
              <a:rPr lang="en-US" altLang="en-US" baseline="30000" dirty="0">
                <a:solidFill>
                  <a:srgbClr val="E47588"/>
                </a:solidFill>
                <a:latin typeface="Gill Sans MT" panose="020B0502020104020203" pitchFamily="34" charset="0"/>
                <a:ea typeface="MS PGothic" pitchFamily="34" charset="-128"/>
                <a:cs typeface="Arial" pitchFamily="34" charset="0"/>
              </a:rPr>
              <a:t>6</a:t>
            </a:r>
            <a:r>
              <a:rPr lang="en-US" altLang="en-US" dirty="0">
                <a:solidFill>
                  <a:srgbClr val="E47588"/>
                </a:solidFill>
                <a:latin typeface="Gill Sans MT" panose="020B0502020104020203" pitchFamily="34" charset="0"/>
                <a:ea typeface="MS PGothic" pitchFamily="34" charset="-128"/>
                <a:cs typeface="Arial" pitchFamily="34" charset="0"/>
              </a:rPr>
              <a:t>3s</a:t>
            </a:r>
            <a:r>
              <a:rPr lang="en-US" altLang="en-US" baseline="30000" dirty="0">
                <a:solidFill>
                  <a:srgbClr val="E47588"/>
                </a:solidFill>
                <a:latin typeface="Gill Sans MT" panose="020B0502020104020203" pitchFamily="34" charset="0"/>
                <a:ea typeface="MS PGothic" pitchFamily="34" charset="-128"/>
                <a:cs typeface="Arial" pitchFamily="34" charset="0"/>
              </a:rPr>
              <a:t>2</a:t>
            </a:r>
            <a:r>
              <a:rPr lang="en-US" altLang="en-US" dirty="0">
                <a:solidFill>
                  <a:srgbClr val="E47588"/>
                </a:solidFill>
                <a:latin typeface="Gill Sans MT" panose="020B0502020104020203" pitchFamily="34" charset="0"/>
                <a:ea typeface="MS PGothic" pitchFamily="34" charset="-128"/>
                <a:cs typeface="Arial" pitchFamily="34" charset="0"/>
              </a:rPr>
              <a:t>3p</a:t>
            </a:r>
            <a:r>
              <a:rPr lang="en-US" altLang="en-US" baseline="30000" dirty="0">
                <a:solidFill>
                  <a:srgbClr val="E47588"/>
                </a:solidFill>
                <a:latin typeface="Gill Sans MT" panose="020B0502020104020203" pitchFamily="34" charset="0"/>
                <a:ea typeface="MS PGothic" pitchFamily="34" charset="-128"/>
                <a:cs typeface="Arial" pitchFamily="34" charset="0"/>
              </a:rPr>
              <a:t>6</a:t>
            </a:r>
            <a:endParaRPr lang="en-US" altLang="en-US" dirty="0">
              <a:solidFill>
                <a:srgbClr val="E47588"/>
              </a:solidFill>
              <a:latin typeface="Gill Sans MT" panose="020B0502020104020203" pitchFamily="34" charset="0"/>
              <a:ea typeface="MS PGothic" pitchFamily="34" charset="-128"/>
              <a:cs typeface="Arial" pitchFamily="34" charset="0"/>
            </a:endParaRPr>
          </a:p>
        </p:txBody>
      </p:sp>
      <p:sp>
        <p:nvSpPr>
          <p:cNvPr id="13" name="TPQuestion">
            <a:extLst>
              <a:ext uri="{FF2B5EF4-FFF2-40B4-BE49-F238E27FC236}">
                <a16:creationId xmlns:a16="http://schemas.microsoft.com/office/drawing/2014/main" id="{40D659E0-6B77-4CB4-AA18-FB6CD6ADA530}"/>
              </a:ext>
            </a:extLst>
          </p:cNvPr>
          <p:cNvSpPr txBox="1">
            <a:spLocks/>
          </p:cNvSpPr>
          <p:nvPr/>
        </p:nvSpPr>
        <p:spPr>
          <a:xfrm>
            <a:off x="0" y="4624728"/>
            <a:ext cx="9144000" cy="7656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tx1">
                    <a:lumMod val="75000"/>
                    <a:lumOff val="25000"/>
                  </a:schemeClr>
                </a:solidFill>
                <a:latin typeface="Gill Sans MT" panose="020B0502020104020203" pitchFamily="34" charset="0"/>
              </a:rPr>
              <a:t>Which of the following electron configurations represents silicon?</a:t>
            </a:r>
          </a:p>
        </p:txBody>
      </p:sp>
      <p:sp>
        <p:nvSpPr>
          <p:cNvPr id="14" name="TPAnswers">
            <a:extLst>
              <a:ext uri="{FF2B5EF4-FFF2-40B4-BE49-F238E27FC236}">
                <a16:creationId xmlns:a16="http://schemas.microsoft.com/office/drawing/2014/main" id="{F080C4E5-2A0E-43FD-9ED4-EA00684468F7}"/>
              </a:ext>
            </a:extLst>
          </p:cNvPr>
          <p:cNvSpPr txBox="1">
            <a:spLocks/>
          </p:cNvSpPr>
          <p:nvPr>
            <p:custDataLst>
              <p:tags r:id="rId1"/>
            </p:custDataLst>
          </p:nvPr>
        </p:nvSpPr>
        <p:spPr>
          <a:xfrm>
            <a:off x="0" y="4984537"/>
            <a:ext cx="4114800" cy="14669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nSpc>
                <a:spcPct val="100000"/>
              </a:lnSpc>
              <a:spcBef>
                <a:spcPct val="20000"/>
              </a:spcBef>
              <a:buFont typeface="Arial" panose="020B0604020202020204" pitchFamily="34" charset="0"/>
              <a:buAutoNum type="alphaUcPeriod"/>
              <a:defRPr/>
            </a:pPr>
            <a:r>
              <a:rPr lang="en-US" sz="1800" dirty="0">
                <a:solidFill>
                  <a:schemeClr val="tx1">
                    <a:lumMod val="75000"/>
                    <a:lumOff val="25000"/>
                  </a:schemeClr>
                </a:solidFill>
                <a:latin typeface="Gill Sans MT" panose="020B0502020104020203" pitchFamily="34" charset="0"/>
              </a:rPr>
              <a:t>1s</a:t>
            </a:r>
            <a:r>
              <a:rPr lang="en-US" sz="1800" baseline="30000" dirty="0">
                <a:solidFill>
                  <a:schemeClr val="tx1">
                    <a:lumMod val="75000"/>
                    <a:lumOff val="25000"/>
                  </a:schemeClr>
                </a:solidFill>
                <a:latin typeface="Gill Sans MT" panose="020B0502020104020203" pitchFamily="34" charset="0"/>
              </a:rPr>
              <a:t>2</a:t>
            </a:r>
            <a:r>
              <a:rPr lang="en-US" sz="1800" dirty="0">
                <a:solidFill>
                  <a:schemeClr val="tx1">
                    <a:lumMod val="75000"/>
                    <a:lumOff val="25000"/>
                  </a:schemeClr>
                </a:solidFill>
                <a:latin typeface="Gill Sans MT" panose="020B0502020104020203" pitchFamily="34" charset="0"/>
              </a:rPr>
              <a:t>2s</a:t>
            </a:r>
            <a:r>
              <a:rPr lang="en-US" sz="1800" baseline="30000" dirty="0">
                <a:solidFill>
                  <a:schemeClr val="tx1">
                    <a:lumMod val="75000"/>
                    <a:lumOff val="25000"/>
                  </a:schemeClr>
                </a:solidFill>
                <a:latin typeface="Gill Sans MT" panose="020B0502020104020203" pitchFamily="34" charset="0"/>
              </a:rPr>
              <a:t>2</a:t>
            </a:r>
            <a:r>
              <a:rPr lang="en-US" sz="1800" dirty="0">
                <a:solidFill>
                  <a:schemeClr val="tx1">
                    <a:lumMod val="75000"/>
                    <a:lumOff val="25000"/>
                  </a:schemeClr>
                </a:solidFill>
                <a:latin typeface="Gill Sans MT" panose="020B0502020104020203" pitchFamily="34" charset="0"/>
              </a:rPr>
              <a:t>2p</a:t>
            </a:r>
            <a:r>
              <a:rPr lang="en-US" sz="1800" baseline="30000" dirty="0">
                <a:solidFill>
                  <a:schemeClr val="tx1">
                    <a:lumMod val="75000"/>
                    <a:lumOff val="25000"/>
                  </a:schemeClr>
                </a:solidFill>
                <a:latin typeface="Gill Sans MT" panose="020B0502020104020203" pitchFamily="34" charset="0"/>
              </a:rPr>
              <a:t>6</a:t>
            </a:r>
            <a:r>
              <a:rPr lang="en-US" sz="1800" dirty="0">
                <a:solidFill>
                  <a:schemeClr val="tx1">
                    <a:lumMod val="75000"/>
                    <a:lumOff val="25000"/>
                  </a:schemeClr>
                </a:solidFill>
                <a:latin typeface="Gill Sans MT" panose="020B0502020104020203" pitchFamily="34" charset="0"/>
              </a:rPr>
              <a:t>3s</a:t>
            </a:r>
            <a:r>
              <a:rPr lang="en-US" sz="1800" baseline="30000" dirty="0">
                <a:solidFill>
                  <a:schemeClr val="tx1">
                    <a:lumMod val="75000"/>
                    <a:lumOff val="25000"/>
                  </a:schemeClr>
                </a:solidFill>
                <a:latin typeface="Gill Sans MT" panose="020B0502020104020203" pitchFamily="34" charset="0"/>
              </a:rPr>
              <a:t>3</a:t>
            </a:r>
            <a:r>
              <a:rPr lang="en-US" sz="1800" dirty="0">
                <a:solidFill>
                  <a:schemeClr val="tx1">
                    <a:lumMod val="75000"/>
                    <a:lumOff val="25000"/>
                  </a:schemeClr>
                </a:solidFill>
                <a:latin typeface="Gill Sans MT" panose="020B0502020104020203" pitchFamily="34" charset="0"/>
              </a:rPr>
              <a:t>3p</a:t>
            </a:r>
            <a:r>
              <a:rPr lang="en-US" sz="1800" baseline="30000" dirty="0">
                <a:solidFill>
                  <a:schemeClr val="tx1">
                    <a:lumMod val="75000"/>
                    <a:lumOff val="25000"/>
                  </a:schemeClr>
                </a:solidFill>
                <a:latin typeface="Gill Sans MT" panose="020B0502020104020203" pitchFamily="34" charset="0"/>
              </a:rPr>
              <a:t>2</a:t>
            </a:r>
            <a:r>
              <a:rPr lang="en-US" sz="1800" dirty="0">
                <a:solidFill>
                  <a:schemeClr val="tx1">
                    <a:lumMod val="75000"/>
                    <a:lumOff val="25000"/>
                  </a:schemeClr>
                </a:solidFill>
                <a:latin typeface="Gill Sans MT" panose="020B0502020104020203" pitchFamily="34" charset="0"/>
              </a:rPr>
              <a:t> </a:t>
            </a:r>
          </a:p>
          <a:p>
            <a:pPr marL="609600" indent="-609600">
              <a:lnSpc>
                <a:spcPct val="100000"/>
              </a:lnSpc>
              <a:spcBef>
                <a:spcPct val="20000"/>
              </a:spcBef>
              <a:buFont typeface="Arial" panose="020B0604020202020204" pitchFamily="34" charset="0"/>
              <a:buAutoNum type="alphaUcPeriod"/>
              <a:defRPr/>
            </a:pPr>
            <a:r>
              <a:rPr lang="en-US" sz="1800" dirty="0">
                <a:solidFill>
                  <a:schemeClr val="tx1">
                    <a:lumMod val="75000"/>
                    <a:lumOff val="25000"/>
                  </a:schemeClr>
                </a:solidFill>
                <a:latin typeface="Gill Sans MT" panose="020B0502020104020203" pitchFamily="34" charset="0"/>
              </a:rPr>
              <a:t>1s</a:t>
            </a:r>
            <a:r>
              <a:rPr lang="en-US" sz="1800" baseline="30000" dirty="0">
                <a:solidFill>
                  <a:schemeClr val="tx1">
                    <a:lumMod val="75000"/>
                    <a:lumOff val="25000"/>
                  </a:schemeClr>
                </a:solidFill>
                <a:latin typeface="Gill Sans MT" panose="020B0502020104020203" pitchFamily="34" charset="0"/>
              </a:rPr>
              <a:t>2</a:t>
            </a:r>
            <a:r>
              <a:rPr lang="en-US" sz="1800" dirty="0">
                <a:solidFill>
                  <a:schemeClr val="tx1">
                    <a:lumMod val="75000"/>
                    <a:lumOff val="25000"/>
                  </a:schemeClr>
                </a:solidFill>
                <a:latin typeface="Gill Sans MT" panose="020B0502020104020203" pitchFamily="34" charset="0"/>
              </a:rPr>
              <a:t>2s</a:t>
            </a:r>
            <a:r>
              <a:rPr lang="en-US" sz="1800" baseline="30000" dirty="0">
                <a:solidFill>
                  <a:schemeClr val="tx1">
                    <a:lumMod val="75000"/>
                    <a:lumOff val="25000"/>
                  </a:schemeClr>
                </a:solidFill>
                <a:latin typeface="Gill Sans MT" panose="020B0502020104020203" pitchFamily="34" charset="0"/>
              </a:rPr>
              <a:t>3</a:t>
            </a:r>
            <a:r>
              <a:rPr lang="en-US" sz="1800" dirty="0">
                <a:solidFill>
                  <a:schemeClr val="tx1">
                    <a:lumMod val="75000"/>
                    <a:lumOff val="25000"/>
                  </a:schemeClr>
                </a:solidFill>
                <a:latin typeface="Gill Sans MT" panose="020B0502020104020203" pitchFamily="34" charset="0"/>
              </a:rPr>
              <a:t>2p</a:t>
            </a:r>
            <a:r>
              <a:rPr lang="en-US" sz="1800" baseline="30000" dirty="0">
                <a:solidFill>
                  <a:schemeClr val="tx1">
                    <a:lumMod val="75000"/>
                    <a:lumOff val="25000"/>
                  </a:schemeClr>
                </a:solidFill>
                <a:latin typeface="Gill Sans MT" panose="020B0502020104020203" pitchFamily="34" charset="0"/>
              </a:rPr>
              <a:t>6</a:t>
            </a:r>
            <a:r>
              <a:rPr lang="en-US" sz="1800" dirty="0">
                <a:solidFill>
                  <a:schemeClr val="tx1">
                    <a:lumMod val="75000"/>
                    <a:lumOff val="25000"/>
                  </a:schemeClr>
                </a:solidFill>
                <a:latin typeface="Gill Sans MT" panose="020B0502020104020203" pitchFamily="34" charset="0"/>
              </a:rPr>
              <a:t>3s</a:t>
            </a:r>
            <a:r>
              <a:rPr lang="en-US" sz="1800" baseline="30000" dirty="0">
                <a:solidFill>
                  <a:schemeClr val="tx1">
                    <a:lumMod val="75000"/>
                    <a:lumOff val="25000"/>
                  </a:schemeClr>
                </a:solidFill>
                <a:latin typeface="Gill Sans MT" panose="020B0502020104020203" pitchFamily="34" charset="0"/>
              </a:rPr>
              <a:t>2</a:t>
            </a:r>
            <a:r>
              <a:rPr lang="en-US" sz="1800" dirty="0">
                <a:solidFill>
                  <a:schemeClr val="tx1">
                    <a:lumMod val="75000"/>
                    <a:lumOff val="25000"/>
                  </a:schemeClr>
                </a:solidFill>
                <a:latin typeface="Gill Sans MT" panose="020B0502020104020203" pitchFamily="34" charset="0"/>
              </a:rPr>
              <a:t>3p</a:t>
            </a:r>
            <a:r>
              <a:rPr lang="en-US" sz="1800" baseline="30000" dirty="0">
                <a:solidFill>
                  <a:schemeClr val="tx1">
                    <a:lumMod val="75000"/>
                    <a:lumOff val="25000"/>
                  </a:schemeClr>
                </a:solidFill>
                <a:latin typeface="Gill Sans MT" panose="020B0502020104020203" pitchFamily="34" charset="0"/>
              </a:rPr>
              <a:t>2</a:t>
            </a:r>
            <a:endParaRPr lang="en-US" sz="1800" dirty="0">
              <a:solidFill>
                <a:schemeClr val="tx1">
                  <a:lumMod val="75000"/>
                  <a:lumOff val="25000"/>
                </a:schemeClr>
              </a:solidFill>
              <a:latin typeface="Gill Sans MT" panose="020B0502020104020203" pitchFamily="34" charset="0"/>
            </a:endParaRPr>
          </a:p>
          <a:p>
            <a:pPr marL="609600" indent="-609600">
              <a:lnSpc>
                <a:spcPct val="100000"/>
              </a:lnSpc>
              <a:spcBef>
                <a:spcPct val="20000"/>
              </a:spcBef>
              <a:buFont typeface="Arial" panose="020B0604020202020204" pitchFamily="34" charset="0"/>
              <a:buAutoNum type="alphaUcPeriod"/>
              <a:defRPr/>
            </a:pPr>
            <a:r>
              <a:rPr lang="en-US" sz="1800" dirty="0">
                <a:solidFill>
                  <a:schemeClr val="tx1">
                    <a:lumMod val="75000"/>
                    <a:lumOff val="25000"/>
                  </a:schemeClr>
                </a:solidFill>
                <a:latin typeface="Gill Sans MT" panose="020B0502020104020203" pitchFamily="34" charset="0"/>
              </a:rPr>
              <a:t>1s</a:t>
            </a:r>
            <a:r>
              <a:rPr lang="en-US" sz="1800" baseline="30000" dirty="0">
                <a:solidFill>
                  <a:schemeClr val="tx1">
                    <a:lumMod val="75000"/>
                    <a:lumOff val="25000"/>
                  </a:schemeClr>
                </a:solidFill>
                <a:latin typeface="Gill Sans MT" panose="020B0502020104020203" pitchFamily="34" charset="0"/>
              </a:rPr>
              <a:t>2</a:t>
            </a:r>
            <a:r>
              <a:rPr lang="en-US" sz="1800" dirty="0">
                <a:solidFill>
                  <a:schemeClr val="tx1">
                    <a:lumMod val="75000"/>
                    <a:lumOff val="25000"/>
                  </a:schemeClr>
                </a:solidFill>
                <a:latin typeface="Gill Sans MT" panose="020B0502020104020203" pitchFamily="34" charset="0"/>
              </a:rPr>
              <a:t>2s</a:t>
            </a:r>
            <a:r>
              <a:rPr lang="en-US" sz="1800" baseline="30000" dirty="0">
                <a:solidFill>
                  <a:schemeClr val="tx1">
                    <a:lumMod val="75000"/>
                    <a:lumOff val="25000"/>
                  </a:schemeClr>
                </a:solidFill>
                <a:latin typeface="Gill Sans MT" panose="020B0502020104020203" pitchFamily="34" charset="0"/>
              </a:rPr>
              <a:t>2</a:t>
            </a:r>
            <a:r>
              <a:rPr lang="en-US" sz="1800" dirty="0">
                <a:solidFill>
                  <a:schemeClr val="tx1">
                    <a:lumMod val="75000"/>
                    <a:lumOff val="25000"/>
                  </a:schemeClr>
                </a:solidFill>
                <a:latin typeface="Gill Sans MT" panose="020B0502020104020203" pitchFamily="34" charset="0"/>
              </a:rPr>
              <a:t>2p</a:t>
            </a:r>
            <a:r>
              <a:rPr lang="en-US" sz="1800" baseline="30000" dirty="0">
                <a:solidFill>
                  <a:schemeClr val="tx1">
                    <a:lumMod val="75000"/>
                    <a:lumOff val="25000"/>
                  </a:schemeClr>
                </a:solidFill>
                <a:latin typeface="Gill Sans MT" panose="020B0502020104020203" pitchFamily="34" charset="0"/>
              </a:rPr>
              <a:t>6</a:t>
            </a:r>
            <a:r>
              <a:rPr lang="en-US" sz="1800" dirty="0">
                <a:solidFill>
                  <a:schemeClr val="tx1">
                    <a:lumMod val="75000"/>
                    <a:lumOff val="25000"/>
                  </a:schemeClr>
                </a:solidFill>
                <a:latin typeface="Gill Sans MT" panose="020B0502020104020203" pitchFamily="34" charset="0"/>
              </a:rPr>
              <a:t>3s</a:t>
            </a:r>
            <a:r>
              <a:rPr lang="en-US" sz="1800" baseline="30000" dirty="0">
                <a:solidFill>
                  <a:schemeClr val="tx1">
                    <a:lumMod val="75000"/>
                    <a:lumOff val="25000"/>
                  </a:schemeClr>
                </a:solidFill>
                <a:latin typeface="Gill Sans MT" panose="020B0502020104020203" pitchFamily="34" charset="0"/>
              </a:rPr>
              <a:t>2</a:t>
            </a:r>
            <a:r>
              <a:rPr lang="en-US" sz="1800" dirty="0">
                <a:solidFill>
                  <a:schemeClr val="tx1">
                    <a:lumMod val="75000"/>
                    <a:lumOff val="25000"/>
                  </a:schemeClr>
                </a:solidFill>
                <a:latin typeface="Gill Sans MT" panose="020B0502020104020203" pitchFamily="34" charset="0"/>
              </a:rPr>
              <a:t>3p</a:t>
            </a:r>
            <a:r>
              <a:rPr lang="en-US" sz="1800" baseline="30000" dirty="0">
                <a:solidFill>
                  <a:schemeClr val="tx1">
                    <a:lumMod val="75000"/>
                    <a:lumOff val="25000"/>
                  </a:schemeClr>
                </a:solidFill>
                <a:latin typeface="Gill Sans MT" panose="020B0502020104020203" pitchFamily="34" charset="0"/>
              </a:rPr>
              <a:t>2</a:t>
            </a:r>
            <a:endParaRPr lang="en-US" sz="1800" dirty="0">
              <a:solidFill>
                <a:schemeClr val="tx1">
                  <a:lumMod val="75000"/>
                  <a:lumOff val="25000"/>
                </a:schemeClr>
              </a:solidFill>
              <a:latin typeface="Gill Sans MT" panose="020B0502020104020203" pitchFamily="34" charset="0"/>
            </a:endParaRPr>
          </a:p>
          <a:p>
            <a:pPr marL="609600" indent="-609600">
              <a:lnSpc>
                <a:spcPct val="100000"/>
              </a:lnSpc>
              <a:spcBef>
                <a:spcPct val="20000"/>
              </a:spcBef>
              <a:buFont typeface="Arial" panose="020B0604020202020204" pitchFamily="34" charset="0"/>
              <a:buAutoNum type="alphaUcPeriod"/>
              <a:defRPr/>
            </a:pPr>
            <a:r>
              <a:rPr lang="en-US" sz="1800" dirty="0">
                <a:solidFill>
                  <a:schemeClr val="tx1">
                    <a:lumMod val="75000"/>
                    <a:lumOff val="25000"/>
                  </a:schemeClr>
                </a:solidFill>
                <a:latin typeface="Gill Sans MT" panose="020B0502020104020203" pitchFamily="34" charset="0"/>
              </a:rPr>
              <a:t>1s</a:t>
            </a:r>
            <a:r>
              <a:rPr lang="en-US" sz="1800" baseline="30000" dirty="0">
                <a:solidFill>
                  <a:schemeClr val="tx1">
                    <a:lumMod val="75000"/>
                    <a:lumOff val="25000"/>
                  </a:schemeClr>
                </a:solidFill>
                <a:latin typeface="Gill Sans MT" panose="020B0502020104020203" pitchFamily="34" charset="0"/>
              </a:rPr>
              <a:t>2</a:t>
            </a:r>
            <a:r>
              <a:rPr lang="en-US" sz="1800" dirty="0">
                <a:solidFill>
                  <a:schemeClr val="tx1">
                    <a:lumMod val="75000"/>
                    <a:lumOff val="25000"/>
                  </a:schemeClr>
                </a:solidFill>
                <a:latin typeface="Gill Sans MT" panose="020B0502020104020203" pitchFamily="34" charset="0"/>
              </a:rPr>
              <a:t>2s</a:t>
            </a:r>
            <a:r>
              <a:rPr lang="en-US" sz="1800" baseline="30000" dirty="0">
                <a:solidFill>
                  <a:schemeClr val="tx1">
                    <a:lumMod val="75000"/>
                    <a:lumOff val="25000"/>
                  </a:schemeClr>
                </a:solidFill>
                <a:latin typeface="Gill Sans MT" panose="020B0502020104020203" pitchFamily="34" charset="0"/>
              </a:rPr>
              <a:t>2</a:t>
            </a:r>
            <a:r>
              <a:rPr lang="en-US" sz="1800" dirty="0">
                <a:solidFill>
                  <a:schemeClr val="tx1">
                    <a:lumMod val="75000"/>
                    <a:lumOff val="25000"/>
                  </a:schemeClr>
                </a:solidFill>
                <a:latin typeface="Gill Sans MT" panose="020B0502020104020203" pitchFamily="34" charset="0"/>
              </a:rPr>
              <a:t>2p</a:t>
            </a:r>
            <a:r>
              <a:rPr lang="en-US" sz="1800" baseline="30000" dirty="0">
                <a:solidFill>
                  <a:schemeClr val="tx1">
                    <a:lumMod val="75000"/>
                    <a:lumOff val="25000"/>
                  </a:schemeClr>
                </a:solidFill>
                <a:latin typeface="Gill Sans MT" panose="020B0502020104020203" pitchFamily="34" charset="0"/>
              </a:rPr>
              <a:t>6</a:t>
            </a:r>
            <a:r>
              <a:rPr lang="en-US" sz="1800" dirty="0">
                <a:solidFill>
                  <a:schemeClr val="tx1">
                    <a:lumMod val="75000"/>
                    <a:lumOff val="25000"/>
                  </a:schemeClr>
                </a:solidFill>
                <a:latin typeface="Gill Sans MT" panose="020B0502020104020203" pitchFamily="34" charset="0"/>
              </a:rPr>
              <a:t>3s</a:t>
            </a:r>
            <a:r>
              <a:rPr lang="en-US" sz="1800" baseline="30000" dirty="0">
                <a:solidFill>
                  <a:schemeClr val="tx1">
                    <a:lumMod val="75000"/>
                    <a:lumOff val="25000"/>
                  </a:schemeClr>
                </a:solidFill>
                <a:latin typeface="Gill Sans MT" panose="020B0502020104020203" pitchFamily="34" charset="0"/>
              </a:rPr>
              <a:t>2</a:t>
            </a:r>
            <a:r>
              <a:rPr lang="en-US" sz="1800" dirty="0">
                <a:solidFill>
                  <a:schemeClr val="tx1">
                    <a:lumMod val="75000"/>
                    <a:lumOff val="25000"/>
                  </a:schemeClr>
                </a:solidFill>
                <a:latin typeface="Gill Sans MT" panose="020B0502020104020203" pitchFamily="34" charset="0"/>
              </a:rPr>
              <a:t>3p</a:t>
            </a:r>
            <a:r>
              <a:rPr lang="en-US" sz="1800" baseline="30000" dirty="0">
                <a:solidFill>
                  <a:schemeClr val="tx1">
                    <a:lumMod val="75000"/>
                    <a:lumOff val="25000"/>
                  </a:schemeClr>
                </a:solidFill>
                <a:latin typeface="Gill Sans MT" panose="020B0502020104020203" pitchFamily="34" charset="0"/>
              </a:rPr>
              <a:t>4</a:t>
            </a:r>
            <a:endParaRPr lang="en-US" sz="1800" dirty="0">
              <a:solidFill>
                <a:schemeClr val="tx1">
                  <a:lumMod val="75000"/>
                  <a:lumOff val="25000"/>
                </a:schemeClr>
              </a:solidFill>
              <a:latin typeface="Gill Sans MT" panose="020B0502020104020203" pitchFamily="34" charset="0"/>
            </a:endParaRPr>
          </a:p>
        </p:txBody>
      </p:sp>
      <p:sp>
        <p:nvSpPr>
          <p:cNvPr id="15" name="Rectangle 14">
            <a:extLst>
              <a:ext uri="{FF2B5EF4-FFF2-40B4-BE49-F238E27FC236}">
                <a16:creationId xmlns:a16="http://schemas.microsoft.com/office/drawing/2014/main" id="{36A24C80-BFA8-49C3-8C39-E70B1548AD82}"/>
              </a:ext>
            </a:extLst>
          </p:cNvPr>
          <p:cNvSpPr/>
          <p:nvPr/>
        </p:nvSpPr>
        <p:spPr>
          <a:xfrm>
            <a:off x="1153886" y="2559534"/>
            <a:ext cx="4572000" cy="369332"/>
          </a:xfrm>
          <a:prstGeom prst="rect">
            <a:avLst/>
          </a:prstGeom>
        </p:spPr>
        <p:txBody>
          <a:bodyPr>
            <a:spAutoFit/>
          </a:bodyPr>
          <a:lstStyle/>
          <a:p>
            <a:pPr eaLnBrk="0" hangingPunct="0">
              <a:buClr>
                <a:srgbClr val="000000"/>
              </a:buClr>
              <a:buSzPct val="100000"/>
              <a:buFont typeface="Arial" pitchFamily="34" charset="0"/>
              <a:buNone/>
            </a:pPr>
            <a:r>
              <a:rPr lang="en-US" altLang="en-US" dirty="0">
                <a:solidFill>
                  <a:srgbClr val="E47588"/>
                </a:solidFill>
                <a:latin typeface="Gill Sans MT" panose="020B0502020104020203" pitchFamily="34" charset="0"/>
                <a:ea typeface="MS PGothic" pitchFamily="34" charset="-128"/>
                <a:cs typeface="Arial" pitchFamily="34" charset="0"/>
              </a:rPr>
              <a:t>	</a:t>
            </a:r>
            <a:r>
              <a:rPr lang="en-US" altLang="en-US" i="1" dirty="0">
                <a:solidFill>
                  <a:srgbClr val="E47588"/>
                </a:solidFill>
                <a:latin typeface="Gill Sans MT" panose="020B0502020104020203" pitchFamily="34" charset="0"/>
                <a:ea typeface="MS PGothic" pitchFamily="34" charset="-128"/>
                <a:cs typeface="Arial" pitchFamily="34" charset="0"/>
              </a:rPr>
              <a:t>n</a:t>
            </a:r>
            <a:r>
              <a:rPr lang="en-US" altLang="en-US" dirty="0">
                <a:solidFill>
                  <a:srgbClr val="E47588"/>
                </a:solidFill>
                <a:latin typeface="Gill Sans MT" panose="020B0502020104020203" pitchFamily="34" charset="0"/>
                <a:ea typeface="MS PGothic" pitchFamily="34" charset="-128"/>
                <a:cs typeface="Arial" pitchFamily="34" charset="0"/>
              </a:rPr>
              <a:t> = 1, </a:t>
            </a:r>
            <a:r>
              <a:rPr lang="en-US" altLang="en-US" dirty="0">
                <a:solidFill>
                  <a:srgbClr val="E47588"/>
                </a:solidFill>
                <a:latin typeface="French Script MT" panose="03020402040607040605" pitchFamily="66" charset="0"/>
                <a:ea typeface="MS PGothic" pitchFamily="34" charset="-128"/>
                <a:cs typeface="Arial" pitchFamily="34" charset="0"/>
              </a:rPr>
              <a:t>l </a:t>
            </a:r>
            <a:r>
              <a:rPr lang="en-US" altLang="en-US" dirty="0">
                <a:solidFill>
                  <a:srgbClr val="E47588"/>
                </a:solidFill>
                <a:latin typeface="Gill Sans MT" panose="020B0502020104020203" pitchFamily="34" charset="0"/>
                <a:ea typeface="MS PGothic" pitchFamily="34" charset="-128"/>
                <a:cs typeface="Arial" pitchFamily="34" charset="0"/>
              </a:rPr>
              <a:t>= 0, m</a:t>
            </a:r>
            <a:r>
              <a:rPr lang="en-US" altLang="en-US" baseline="-25000" dirty="0">
                <a:solidFill>
                  <a:srgbClr val="E47588"/>
                </a:solidFill>
                <a:latin typeface="French Script MT" panose="03020402040607040605" pitchFamily="66" charset="0"/>
                <a:ea typeface="MS PGothic" pitchFamily="34" charset="-128"/>
                <a:cs typeface="Arial" pitchFamily="34" charset="0"/>
              </a:rPr>
              <a:t>l </a:t>
            </a:r>
            <a:r>
              <a:rPr lang="en-US" altLang="en-US" dirty="0">
                <a:solidFill>
                  <a:srgbClr val="E47588"/>
                </a:solidFill>
                <a:latin typeface="Gill Sans MT" panose="020B0502020104020203" pitchFamily="34" charset="0"/>
                <a:ea typeface="MS PGothic" pitchFamily="34" charset="-128"/>
                <a:cs typeface="Arial" pitchFamily="34" charset="0"/>
              </a:rPr>
              <a:t>= 0, </a:t>
            </a:r>
            <a:r>
              <a:rPr lang="en-US" altLang="en-US" dirty="0" err="1">
                <a:solidFill>
                  <a:srgbClr val="E47588"/>
                </a:solidFill>
                <a:latin typeface="Gill Sans MT" panose="020B0502020104020203" pitchFamily="34" charset="0"/>
                <a:ea typeface="MS PGothic" pitchFamily="34" charset="-128"/>
                <a:cs typeface="Arial" pitchFamily="34" charset="0"/>
              </a:rPr>
              <a:t>m</a:t>
            </a:r>
            <a:r>
              <a:rPr lang="en-US" altLang="en-US" baseline="-25000" dirty="0" err="1">
                <a:solidFill>
                  <a:srgbClr val="E47588"/>
                </a:solidFill>
                <a:latin typeface="Gill Sans MT" panose="020B0502020104020203" pitchFamily="34" charset="0"/>
                <a:ea typeface="MS PGothic" pitchFamily="34" charset="-128"/>
                <a:cs typeface="Arial" pitchFamily="34" charset="0"/>
              </a:rPr>
              <a:t>s</a:t>
            </a:r>
            <a:r>
              <a:rPr lang="en-US" altLang="en-US" dirty="0">
                <a:solidFill>
                  <a:srgbClr val="E47588"/>
                </a:solidFill>
                <a:latin typeface="Gill Sans MT" panose="020B0502020104020203" pitchFamily="34" charset="0"/>
                <a:ea typeface="MS PGothic" pitchFamily="34" charset="-128"/>
                <a:cs typeface="Arial" pitchFamily="34" charset="0"/>
              </a:rPr>
              <a:t>= +1/2</a:t>
            </a:r>
            <a:endParaRPr lang="en-US" altLang="en-US" baseline="30000" dirty="0">
              <a:solidFill>
                <a:srgbClr val="E47588"/>
              </a:solidFill>
              <a:latin typeface="Gill Sans MT" panose="020B0502020104020203" pitchFamily="34" charset="0"/>
              <a:ea typeface="MS PGothic" pitchFamily="34" charset="-128"/>
              <a:cs typeface="Arial" pitchFamily="34" charset="0"/>
            </a:endParaRPr>
          </a:p>
        </p:txBody>
      </p:sp>
      <p:sp>
        <p:nvSpPr>
          <p:cNvPr id="16" name="Rectangle 15">
            <a:extLst>
              <a:ext uri="{FF2B5EF4-FFF2-40B4-BE49-F238E27FC236}">
                <a16:creationId xmlns:a16="http://schemas.microsoft.com/office/drawing/2014/main" id="{802716D6-CA69-4E54-A38C-9AB3FB750221}"/>
              </a:ext>
            </a:extLst>
          </p:cNvPr>
          <p:cNvSpPr/>
          <p:nvPr/>
        </p:nvSpPr>
        <p:spPr>
          <a:xfrm>
            <a:off x="4392386" y="2560910"/>
            <a:ext cx="4572000" cy="369332"/>
          </a:xfrm>
          <a:prstGeom prst="rect">
            <a:avLst/>
          </a:prstGeom>
        </p:spPr>
        <p:txBody>
          <a:bodyPr>
            <a:spAutoFit/>
          </a:bodyPr>
          <a:lstStyle/>
          <a:p>
            <a:pPr eaLnBrk="0" hangingPunct="0">
              <a:buClr>
                <a:srgbClr val="000000"/>
              </a:buClr>
              <a:buSzPct val="100000"/>
              <a:buFont typeface="Arial" pitchFamily="34" charset="0"/>
              <a:buNone/>
            </a:pPr>
            <a:r>
              <a:rPr lang="en-US" altLang="en-US" dirty="0">
                <a:solidFill>
                  <a:srgbClr val="E47588"/>
                </a:solidFill>
                <a:latin typeface="Gill Sans MT" panose="020B0502020104020203" pitchFamily="34" charset="0"/>
                <a:ea typeface="MS PGothic" pitchFamily="34" charset="-128"/>
                <a:cs typeface="Arial" pitchFamily="34" charset="0"/>
              </a:rPr>
              <a:t>	</a:t>
            </a:r>
            <a:r>
              <a:rPr lang="en-US" altLang="en-US" i="1" dirty="0">
                <a:solidFill>
                  <a:srgbClr val="E47588"/>
                </a:solidFill>
                <a:latin typeface="Gill Sans MT" panose="020B0502020104020203" pitchFamily="34" charset="0"/>
                <a:ea typeface="MS PGothic" pitchFamily="34" charset="-128"/>
                <a:cs typeface="Arial" pitchFamily="34" charset="0"/>
              </a:rPr>
              <a:t>n</a:t>
            </a:r>
            <a:r>
              <a:rPr lang="en-US" altLang="en-US" dirty="0">
                <a:solidFill>
                  <a:srgbClr val="E47588"/>
                </a:solidFill>
                <a:latin typeface="Gill Sans MT" panose="020B0502020104020203" pitchFamily="34" charset="0"/>
                <a:ea typeface="MS PGothic" pitchFamily="34" charset="-128"/>
                <a:cs typeface="Arial" pitchFamily="34" charset="0"/>
              </a:rPr>
              <a:t> = 1, </a:t>
            </a:r>
            <a:r>
              <a:rPr lang="en-US" altLang="en-US" dirty="0">
                <a:solidFill>
                  <a:srgbClr val="E47588"/>
                </a:solidFill>
                <a:latin typeface="French Script MT" panose="03020402040607040605" pitchFamily="66" charset="0"/>
                <a:ea typeface="MS PGothic" pitchFamily="34" charset="-128"/>
                <a:cs typeface="Arial" pitchFamily="34" charset="0"/>
              </a:rPr>
              <a:t>l </a:t>
            </a:r>
            <a:r>
              <a:rPr lang="en-US" altLang="en-US" dirty="0">
                <a:solidFill>
                  <a:srgbClr val="E47588"/>
                </a:solidFill>
                <a:latin typeface="Gill Sans MT" panose="020B0502020104020203" pitchFamily="34" charset="0"/>
                <a:ea typeface="MS PGothic" pitchFamily="34" charset="-128"/>
                <a:cs typeface="Arial" pitchFamily="34" charset="0"/>
              </a:rPr>
              <a:t>= 0, m</a:t>
            </a:r>
            <a:r>
              <a:rPr lang="en-US" altLang="en-US" baseline="-25000" dirty="0">
                <a:solidFill>
                  <a:srgbClr val="E47588"/>
                </a:solidFill>
                <a:latin typeface="French Script MT" panose="03020402040607040605" pitchFamily="66" charset="0"/>
                <a:ea typeface="MS PGothic" pitchFamily="34" charset="-128"/>
                <a:cs typeface="Arial" pitchFamily="34" charset="0"/>
              </a:rPr>
              <a:t>l </a:t>
            </a:r>
            <a:r>
              <a:rPr lang="en-US" altLang="en-US" dirty="0">
                <a:solidFill>
                  <a:srgbClr val="E47588"/>
                </a:solidFill>
                <a:latin typeface="Gill Sans MT" panose="020B0502020104020203" pitchFamily="34" charset="0"/>
                <a:ea typeface="MS PGothic" pitchFamily="34" charset="-128"/>
                <a:cs typeface="Arial" pitchFamily="34" charset="0"/>
              </a:rPr>
              <a:t>= 0, </a:t>
            </a:r>
            <a:r>
              <a:rPr lang="en-US" altLang="en-US" dirty="0" err="1">
                <a:solidFill>
                  <a:srgbClr val="E47588"/>
                </a:solidFill>
                <a:latin typeface="Gill Sans MT" panose="020B0502020104020203" pitchFamily="34" charset="0"/>
                <a:ea typeface="MS PGothic" pitchFamily="34" charset="-128"/>
                <a:cs typeface="Arial" pitchFamily="34" charset="0"/>
              </a:rPr>
              <a:t>m</a:t>
            </a:r>
            <a:r>
              <a:rPr lang="en-US" altLang="en-US" baseline="-25000" dirty="0" err="1">
                <a:solidFill>
                  <a:srgbClr val="E47588"/>
                </a:solidFill>
                <a:latin typeface="Gill Sans MT" panose="020B0502020104020203" pitchFamily="34" charset="0"/>
                <a:ea typeface="MS PGothic" pitchFamily="34" charset="-128"/>
                <a:cs typeface="Arial" pitchFamily="34" charset="0"/>
              </a:rPr>
              <a:t>s</a:t>
            </a:r>
            <a:r>
              <a:rPr lang="en-US" altLang="en-US" dirty="0">
                <a:solidFill>
                  <a:srgbClr val="E47588"/>
                </a:solidFill>
                <a:latin typeface="Gill Sans MT" panose="020B0502020104020203" pitchFamily="34" charset="0"/>
                <a:ea typeface="MS PGothic" pitchFamily="34" charset="-128"/>
                <a:cs typeface="Arial" pitchFamily="34" charset="0"/>
              </a:rPr>
              <a:t>= –1/2</a:t>
            </a:r>
            <a:endParaRPr lang="en-US" altLang="en-US" baseline="30000" dirty="0">
              <a:solidFill>
                <a:srgbClr val="E47588"/>
              </a:solidFill>
              <a:latin typeface="Gill Sans MT" panose="020B0502020104020203" pitchFamily="34" charset="0"/>
              <a:ea typeface="MS PGothic" pitchFamily="34" charset="-128"/>
              <a:cs typeface="Arial" pitchFamily="34" charset="0"/>
            </a:endParaRPr>
          </a:p>
        </p:txBody>
      </p:sp>
      <p:sp>
        <p:nvSpPr>
          <p:cNvPr id="17" name="Rectangle 16">
            <a:extLst>
              <a:ext uri="{FF2B5EF4-FFF2-40B4-BE49-F238E27FC236}">
                <a16:creationId xmlns:a16="http://schemas.microsoft.com/office/drawing/2014/main" id="{1F4498B3-2B39-4AC0-A92F-381229921082}"/>
              </a:ext>
            </a:extLst>
          </p:cNvPr>
          <p:cNvSpPr/>
          <p:nvPr/>
        </p:nvSpPr>
        <p:spPr>
          <a:xfrm>
            <a:off x="1153886" y="2912588"/>
            <a:ext cx="4572000" cy="369332"/>
          </a:xfrm>
          <a:prstGeom prst="rect">
            <a:avLst/>
          </a:prstGeom>
        </p:spPr>
        <p:txBody>
          <a:bodyPr>
            <a:spAutoFit/>
          </a:bodyPr>
          <a:lstStyle/>
          <a:p>
            <a:pPr eaLnBrk="0" hangingPunct="0">
              <a:buClr>
                <a:srgbClr val="000000"/>
              </a:buClr>
              <a:buSzPct val="100000"/>
              <a:buFont typeface="Arial" pitchFamily="34" charset="0"/>
              <a:buNone/>
            </a:pPr>
            <a:r>
              <a:rPr lang="en-US" altLang="en-US" dirty="0">
                <a:solidFill>
                  <a:srgbClr val="E47588"/>
                </a:solidFill>
                <a:latin typeface="Gill Sans MT" panose="020B0502020104020203" pitchFamily="34" charset="0"/>
                <a:ea typeface="MS PGothic" pitchFamily="34" charset="-128"/>
                <a:cs typeface="Arial" pitchFamily="34" charset="0"/>
              </a:rPr>
              <a:t>	</a:t>
            </a:r>
            <a:r>
              <a:rPr lang="en-US" altLang="en-US" i="1" dirty="0">
                <a:solidFill>
                  <a:srgbClr val="E47588"/>
                </a:solidFill>
                <a:latin typeface="Gill Sans MT" panose="020B0502020104020203" pitchFamily="34" charset="0"/>
                <a:ea typeface="MS PGothic" pitchFamily="34" charset="-128"/>
                <a:cs typeface="Arial" pitchFamily="34" charset="0"/>
              </a:rPr>
              <a:t>n</a:t>
            </a:r>
            <a:r>
              <a:rPr lang="en-US" altLang="en-US" dirty="0">
                <a:solidFill>
                  <a:srgbClr val="E47588"/>
                </a:solidFill>
                <a:latin typeface="Gill Sans MT" panose="020B0502020104020203" pitchFamily="34" charset="0"/>
                <a:ea typeface="MS PGothic" pitchFamily="34" charset="-128"/>
                <a:cs typeface="Arial" pitchFamily="34" charset="0"/>
              </a:rPr>
              <a:t> = 2, </a:t>
            </a:r>
            <a:r>
              <a:rPr lang="en-US" altLang="en-US" dirty="0">
                <a:solidFill>
                  <a:srgbClr val="E47588"/>
                </a:solidFill>
                <a:latin typeface="French Script MT" panose="03020402040607040605" pitchFamily="66" charset="0"/>
                <a:ea typeface="MS PGothic" pitchFamily="34" charset="-128"/>
                <a:cs typeface="Arial" pitchFamily="34" charset="0"/>
              </a:rPr>
              <a:t>l </a:t>
            </a:r>
            <a:r>
              <a:rPr lang="en-US" altLang="en-US" dirty="0">
                <a:solidFill>
                  <a:srgbClr val="E47588"/>
                </a:solidFill>
                <a:latin typeface="Gill Sans MT" panose="020B0502020104020203" pitchFamily="34" charset="0"/>
                <a:ea typeface="MS PGothic" pitchFamily="34" charset="-128"/>
                <a:cs typeface="Arial" pitchFamily="34" charset="0"/>
              </a:rPr>
              <a:t>= 0, m</a:t>
            </a:r>
            <a:r>
              <a:rPr lang="en-US" altLang="en-US" baseline="-25000" dirty="0">
                <a:solidFill>
                  <a:srgbClr val="E47588"/>
                </a:solidFill>
                <a:latin typeface="French Script MT" panose="03020402040607040605" pitchFamily="66" charset="0"/>
                <a:ea typeface="MS PGothic" pitchFamily="34" charset="-128"/>
                <a:cs typeface="Arial" pitchFamily="34" charset="0"/>
              </a:rPr>
              <a:t>l </a:t>
            </a:r>
            <a:r>
              <a:rPr lang="en-US" altLang="en-US" dirty="0">
                <a:solidFill>
                  <a:srgbClr val="E47588"/>
                </a:solidFill>
                <a:latin typeface="Gill Sans MT" panose="020B0502020104020203" pitchFamily="34" charset="0"/>
                <a:ea typeface="MS PGothic" pitchFamily="34" charset="-128"/>
                <a:cs typeface="Arial" pitchFamily="34" charset="0"/>
              </a:rPr>
              <a:t>= 0, </a:t>
            </a:r>
            <a:r>
              <a:rPr lang="en-US" altLang="en-US" dirty="0" err="1">
                <a:solidFill>
                  <a:srgbClr val="E47588"/>
                </a:solidFill>
                <a:latin typeface="Gill Sans MT" panose="020B0502020104020203" pitchFamily="34" charset="0"/>
                <a:ea typeface="MS PGothic" pitchFamily="34" charset="-128"/>
                <a:cs typeface="Arial" pitchFamily="34" charset="0"/>
              </a:rPr>
              <a:t>m</a:t>
            </a:r>
            <a:r>
              <a:rPr lang="en-US" altLang="en-US" baseline="-25000" dirty="0" err="1">
                <a:solidFill>
                  <a:srgbClr val="E47588"/>
                </a:solidFill>
                <a:latin typeface="Gill Sans MT" panose="020B0502020104020203" pitchFamily="34" charset="0"/>
                <a:ea typeface="MS PGothic" pitchFamily="34" charset="-128"/>
                <a:cs typeface="Arial" pitchFamily="34" charset="0"/>
              </a:rPr>
              <a:t>s</a:t>
            </a:r>
            <a:r>
              <a:rPr lang="en-US" altLang="en-US" dirty="0">
                <a:solidFill>
                  <a:srgbClr val="E47588"/>
                </a:solidFill>
                <a:latin typeface="Gill Sans MT" panose="020B0502020104020203" pitchFamily="34" charset="0"/>
                <a:ea typeface="MS PGothic" pitchFamily="34" charset="-128"/>
                <a:cs typeface="Arial" pitchFamily="34" charset="0"/>
              </a:rPr>
              <a:t>= +1/2</a:t>
            </a:r>
            <a:endParaRPr lang="en-US" altLang="en-US" baseline="30000" dirty="0">
              <a:solidFill>
                <a:srgbClr val="E47588"/>
              </a:solidFill>
              <a:latin typeface="Gill Sans MT" panose="020B0502020104020203" pitchFamily="34" charset="0"/>
              <a:ea typeface="MS PGothic" pitchFamily="34" charset="-128"/>
              <a:cs typeface="Arial" pitchFamily="34" charset="0"/>
            </a:endParaRPr>
          </a:p>
        </p:txBody>
      </p:sp>
      <p:sp>
        <p:nvSpPr>
          <p:cNvPr id="18" name="Rectangle 17">
            <a:extLst>
              <a:ext uri="{FF2B5EF4-FFF2-40B4-BE49-F238E27FC236}">
                <a16:creationId xmlns:a16="http://schemas.microsoft.com/office/drawing/2014/main" id="{A4C93D3F-80CE-4A70-93C4-E516C7EB0480}"/>
              </a:ext>
            </a:extLst>
          </p:cNvPr>
          <p:cNvSpPr/>
          <p:nvPr/>
        </p:nvSpPr>
        <p:spPr>
          <a:xfrm>
            <a:off x="4392386" y="2913964"/>
            <a:ext cx="4572000" cy="369332"/>
          </a:xfrm>
          <a:prstGeom prst="rect">
            <a:avLst/>
          </a:prstGeom>
        </p:spPr>
        <p:txBody>
          <a:bodyPr>
            <a:spAutoFit/>
          </a:bodyPr>
          <a:lstStyle/>
          <a:p>
            <a:pPr eaLnBrk="0" hangingPunct="0">
              <a:buClr>
                <a:srgbClr val="000000"/>
              </a:buClr>
              <a:buSzPct val="100000"/>
              <a:buFont typeface="Arial" pitchFamily="34" charset="0"/>
              <a:buNone/>
            </a:pPr>
            <a:r>
              <a:rPr lang="en-US" altLang="en-US" dirty="0">
                <a:solidFill>
                  <a:srgbClr val="E47588"/>
                </a:solidFill>
                <a:latin typeface="Gill Sans MT" panose="020B0502020104020203" pitchFamily="34" charset="0"/>
                <a:ea typeface="MS PGothic" pitchFamily="34" charset="-128"/>
                <a:cs typeface="Arial" pitchFamily="34" charset="0"/>
              </a:rPr>
              <a:t>	</a:t>
            </a:r>
            <a:r>
              <a:rPr lang="en-US" altLang="en-US" i="1" dirty="0">
                <a:solidFill>
                  <a:srgbClr val="E47588"/>
                </a:solidFill>
                <a:latin typeface="Gill Sans MT" panose="020B0502020104020203" pitchFamily="34" charset="0"/>
                <a:ea typeface="MS PGothic" pitchFamily="34" charset="-128"/>
                <a:cs typeface="Arial" pitchFamily="34" charset="0"/>
              </a:rPr>
              <a:t>n</a:t>
            </a:r>
            <a:r>
              <a:rPr lang="en-US" altLang="en-US" dirty="0">
                <a:solidFill>
                  <a:srgbClr val="E47588"/>
                </a:solidFill>
                <a:latin typeface="Gill Sans MT" panose="020B0502020104020203" pitchFamily="34" charset="0"/>
                <a:ea typeface="MS PGothic" pitchFamily="34" charset="-128"/>
                <a:cs typeface="Arial" pitchFamily="34" charset="0"/>
              </a:rPr>
              <a:t> = 2, </a:t>
            </a:r>
            <a:r>
              <a:rPr lang="en-US" altLang="en-US" dirty="0">
                <a:solidFill>
                  <a:srgbClr val="E47588"/>
                </a:solidFill>
                <a:latin typeface="French Script MT" panose="03020402040607040605" pitchFamily="66" charset="0"/>
                <a:ea typeface="MS PGothic" pitchFamily="34" charset="-128"/>
                <a:cs typeface="Arial" pitchFamily="34" charset="0"/>
              </a:rPr>
              <a:t>l </a:t>
            </a:r>
            <a:r>
              <a:rPr lang="en-US" altLang="en-US" dirty="0">
                <a:solidFill>
                  <a:srgbClr val="E47588"/>
                </a:solidFill>
                <a:latin typeface="Gill Sans MT" panose="020B0502020104020203" pitchFamily="34" charset="0"/>
                <a:ea typeface="MS PGothic" pitchFamily="34" charset="-128"/>
                <a:cs typeface="Arial" pitchFamily="34" charset="0"/>
              </a:rPr>
              <a:t>= 0, m</a:t>
            </a:r>
            <a:r>
              <a:rPr lang="en-US" altLang="en-US" baseline="-25000" dirty="0">
                <a:solidFill>
                  <a:srgbClr val="E47588"/>
                </a:solidFill>
                <a:latin typeface="French Script MT" panose="03020402040607040605" pitchFamily="66" charset="0"/>
                <a:ea typeface="MS PGothic" pitchFamily="34" charset="-128"/>
                <a:cs typeface="Arial" pitchFamily="34" charset="0"/>
              </a:rPr>
              <a:t>l </a:t>
            </a:r>
            <a:r>
              <a:rPr lang="en-US" altLang="en-US" dirty="0">
                <a:solidFill>
                  <a:srgbClr val="E47588"/>
                </a:solidFill>
                <a:latin typeface="Gill Sans MT" panose="020B0502020104020203" pitchFamily="34" charset="0"/>
                <a:ea typeface="MS PGothic" pitchFamily="34" charset="-128"/>
                <a:cs typeface="Arial" pitchFamily="34" charset="0"/>
              </a:rPr>
              <a:t>= 0, </a:t>
            </a:r>
            <a:r>
              <a:rPr lang="en-US" altLang="en-US" dirty="0" err="1">
                <a:solidFill>
                  <a:srgbClr val="E47588"/>
                </a:solidFill>
                <a:latin typeface="Gill Sans MT" panose="020B0502020104020203" pitchFamily="34" charset="0"/>
                <a:ea typeface="MS PGothic" pitchFamily="34" charset="-128"/>
                <a:cs typeface="Arial" pitchFamily="34" charset="0"/>
              </a:rPr>
              <a:t>m</a:t>
            </a:r>
            <a:r>
              <a:rPr lang="en-US" altLang="en-US" baseline="-25000" dirty="0" err="1">
                <a:solidFill>
                  <a:srgbClr val="E47588"/>
                </a:solidFill>
                <a:latin typeface="Gill Sans MT" panose="020B0502020104020203" pitchFamily="34" charset="0"/>
                <a:ea typeface="MS PGothic" pitchFamily="34" charset="-128"/>
                <a:cs typeface="Arial" pitchFamily="34" charset="0"/>
              </a:rPr>
              <a:t>s</a:t>
            </a:r>
            <a:r>
              <a:rPr lang="en-US" altLang="en-US" dirty="0">
                <a:solidFill>
                  <a:srgbClr val="E47588"/>
                </a:solidFill>
                <a:latin typeface="Gill Sans MT" panose="020B0502020104020203" pitchFamily="34" charset="0"/>
                <a:ea typeface="MS PGothic" pitchFamily="34" charset="-128"/>
                <a:cs typeface="Arial" pitchFamily="34" charset="0"/>
              </a:rPr>
              <a:t>= –1/2</a:t>
            </a:r>
            <a:endParaRPr lang="en-US" altLang="en-US" baseline="30000" dirty="0">
              <a:solidFill>
                <a:srgbClr val="E47588"/>
              </a:solidFill>
              <a:latin typeface="Gill Sans MT" panose="020B0502020104020203" pitchFamily="34" charset="0"/>
              <a:ea typeface="MS PGothic" pitchFamily="34" charset="-128"/>
              <a:cs typeface="Arial" pitchFamily="34" charset="0"/>
            </a:endParaRPr>
          </a:p>
        </p:txBody>
      </p:sp>
      <p:sp>
        <p:nvSpPr>
          <p:cNvPr id="19" name="Rectangle 18">
            <a:extLst>
              <a:ext uri="{FF2B5EF4-FFF2-40B4-BE49-F238E27FC236}">
                <a16:creationId xmlns:a16="http://schemas.microsoft.com/office/drawing/2014/main" id="{450426A8-DDD7-4631-8EB1-771CDC7F8B4F}"/>
              </a:ext>
            </a:extLst>
          </p:cNvPr>
          <p:cNvSpPr/>
          <p:nvPr/>
        </p:nvSpPr>
        <p:spPr>
          <a:xfrm>
            <a:off x="1153886" y="3597580"/>
            <a:ext cx="4572000" cy="369332"/>
          </a:xfrm>
          <a:prstGeom prst="rect">
            <a:avLst/>
          </a:prstGeom>
        </p:spPr>
        <p:txBody>
          <a:bodyPr>
            <a:spAutoFit/>
          </a:bodyPr>
          <a:lstStyle/>
          <a:p>
            <a:pPr eaLnBrk="0" hangingPunct="0">
              <a:buClr>
                <a:srgbClr val="000000"/>
              </a:buClr>
              <a:buSzPct val="100000"/>
              <a:buFont typeface="Arial" pitchFamily="34" charset="0"/>
              <a:buNone/>
            </a:pPr>
            <a:r>
              <a:rPr lang="en-US" altLang="en-US" dirty="0">
                <a:solidFill>
                  <a:srgbClr val="E47588"/>
                </a:solidFill>
                <a:latin typeface="Gill Sans MT" panose="020B0502020104020203" pitchFamily="34" charset="0"/>
                <a:ea typeface="MS PGothic" pitchFamily="34" charset="-128"/>
                <a:cs typeface="Arial" pitchFamily="34" charset="0"/>
              </a:rPr>
              <a:t>	</a:t>
            </a:r>
            <a:r>
              <a:rPr lang="en-US" altLang="en-US" i="1" dirty="0">
                <a:solidFill>
                  <a:srgbClr val="E47588"/>
                </a:solidFill>
                <a:latin typeface="Gill Sans MT" panose="020B0502020104020203" pitchFamily="34" charset="0"/>
                <a:ea typeface="MS PGothic" pitchFamily="34" charset="-128"/>
                <a:cs typeface="Arial" pitchFamily="34" charset="0"/>
              </a:rPr>
              <a:t>n</a:t>
            </a:r>
            <a:r>
              <a:rPr lang="en-US" altLang="en-US" dirty="0">
                <a:solidFill>
                  <a:srgbClr val="E47588"/>
                </a:solidFill>
                <a:latin typeface="Gill Sans MT" panose="020B0502020104020203" pitchFamily="34" charset="0"/>
                <a:ea typeface="MS PGothic" pitchFamily="34" charset="-128"/>
                <a:cs typeface="Arial" pitchFamily="34" charset="0"/>
              </a:rPr>
              <a:t> = 2, </a:t>
            </a:r>
            <a:r>
              <a:rPr lang="en-US" altLang="en-US" dirty="0">
                <a:solidFill>
                  <a:srgbClr val="E47588"/>
                </a:solidFill>
                <a:latin typeface="French Script MT" panose="03020402040607040605" pitchFamily="66" charset="0"/>
                <a:ea typeface="MS PGothic" pitchFamily="34" charset="-128"/>
                <a:cs typeface="Arial" pitchFamily="34" charset="0"/>
              </a:rPr>
              <a:t>l </a:t>
            </a:r>
            <a:r>
              <a:rPr lang="en-US" altLang="en-US" dirty="0">
                <a:solidFill>
                  <a:srgbClr val="E47588"/>
                </a:solidFill>
                <a:latin typeface="Gill Sans MT" panose="020B0502020104020203" pitchFamily="34" charset="0"/>
                <a:ea typeface="MS PGothic" pitchFamily="34" charset="-128"/>
                <a:cs typeface="Arial" pitchFamily="34" charset="0"/>
              </a:rPr>
              <a:t>=1, m</a:t>
            </a:r>
            <a:r>
              <a:rPr lang="en-US" altLang="en-US" baseline="-25000" dirty="0">
                <a:solidFill>
                  <a:srgbClr val="E47588"/>
                </a:solidFill>
                <a:latin typeface="French Script MT" panose="03020402040607040605" pitchFamily="66" charset="0"/>
                <a:ea typeface="MS PGothic" pitchFamily="34" charset="-128"/>
                <a:cs typeface="Arial" pitchFamily="34" charset="0"/>
              </a:rPr>
              <a:t>l </a:t>
            </a:r>
            <a:r>
              <a:rPr lang="en-US" altLang="en-US" dirty="0">
                <a:solidFill>
                  <a:srgbClr val="E47588"/>
                </a:solidFill>
                <a:latin typeface="Gill Sans MT" panose="020B0502020104020203" pitchFamily="34" charset="0"/>
                <a:ea typeface="MS PGothic" pitchFamily="34" charset="-128"/>
                <a:cs typeface="Arial" pitchFamily="34" charset="0"/>
              </a:rPr>
              <a:t>= –1, </a:t>
            </a:r>
            <a:r>
              <a:rPr lang="en-US" altLang="en-US" dirty="0" err="1">
                <a:solidFill>
                  <a:srgbClr val="E47588"/>
                </a:solidFill>
                <a:latin typeface="Gill Sans MT" panose="020B0502020104020203" pitchFamily="34" charset="0"/>
                <a:ea typeface="MS PGothic" pitchFamily="34" charset="-128"/>
                <a:cs typeface="Arial" pitchFamily="34" charset="0"/>
              </a:rPr>
              <a:t>m</a:t>
            </a:r>
            <a:r>
              <a:rPr lang="en-US" altLang="en-US" baseline="-25000" dirty="0" err="1">
                <a:solidFill>
                  <a:srgbClr val="E47588"/>
                </a:solidFill>
                <a:latin typeface="Gill Sans MT" panose="020B0502020104020203" pitchFamily="34" charset="0"/>
                <a:ea typeface="MS PGothic" pitchFamily="34" charset="-128"/>
                <a:cs typeface="Arial" pitchFamily="34" charset="0"/>
              </a:rPr>
              <a:t>s</a:t>
            </a:r>
            <a:r>
              <a:rPr lang="en-US" altLang="en-US" dirty="0">
                <a:solidFill>
                  <a:srgbClr val="E47588"/>
                </a:solidFill>
                <a:latin typeface="Gill Sans MT" panose="020B0502020104020203" pitchFamily="34" charset="0"/>
                <a:ea typeface="MS PGothic" pitchFamily="34" charset="-128"/>
                <a:cs typeface="Arial" pitchFamily="34" charset="0"/>
              </a:rPr>
              <a:t>= +1/2</a:t>
            </a:r>
            <a:endParaRPr lang="en-US" altLang="en-US" baseline="30000" dirty="0">
              <a:solidFill>
                <a:srgbClr val="E47588"/>
              </a:solidFill>
              <a:latin typeface="Gill Sans MT" panose="020B0502020104020203" pitchFamily="34" charset="0"/>
              <a:ea typeface="MS PGothic" pitchFamily="34" charset="-128"/>
              <a:cs typeface="Arial" pitchFamily="34" charset="0"/>
            </a:endParaRPr>
          </a:p>
        </p:txBody>
      </p:sp>
      <p:sp>
        <p:nvSpPr>
          <p:cNvPr id="20" name="Rectangle 19">
            <a:extLst>
              <a:ext uri="{FF2B5EF4-FFF2-40B4-BE49-F238E27FC236}">
                <a16:creationId xmlns:a16="http://schemas.microsoft.com/office/drawing/2014/main" id="{E79FB5BA-E67C-4178-A286-D60C742BC30C}"/>
              </a:ext>
            </a:extLst>
          </p:cNvPr>
          <p:cNvSpPr/>
          <p:nvPr/>
        </p:nvSpPr>
        <p:spPr>
          <a:xfrm>
            <a:off x="1153886" y="3926488"/>
            <a:ext cx="4572000" cy="369332"/>
          </a:xfrm>
          <a:prstGeom prst="rect">
            <a:avLst/>
          </a:prstGeom>
        </p:spPr>
        <p:txBody>
          <a:bodyPr>
            <a:spAutoFit/>
          </a:bodyPr>
          <a:lstStyle/>
          <a:p>
            <a:pPr eaLnBrk="0" hangingPunct="0">
              <a:buClr>
                <a:srgbClr val="000000"/>
              </a:buClr>
              <a:buSzPct val="100000"/>
              <a:buFont typeface="Arial" pitchFamily="34" charset="0"/>
              <a:buNone/>
            </a:pPr>
            <a:r>
              <a:rPr lang="en-US" altLang="en-US" dirty="0">
                <a:solidFill>
                  <a:srgbClr val="E47588"/>
                </a:solidFill>
                <a:latin typeface="Gill Sans MT" panose="020B0502020104020203" pitchFamily="34" charset="0"/>
                <a:ea typeface="MS PGothic" pitchFamily="34" charset="-128"/>
                <a:cs typeface="Arial" pitchFamily="34" charset="0"/>
              </a:rPr>
              <a:t>	</a:t>
            </a:r>
            <a:r>
              <a:rPr lang="en-US" altLang="en-US" i="1" dirty="0">
                <a:solidFill>
                  <a:srgbClr val="E47588"/>
                </a:solidFill>
                <a:latin typeface="Gill Sans MT" panose="020B0502020104020203" pitchFamily="34" charset="0"/>
                <a:ea typeface="MS PGothic" pitchFamily="34" charset="-128"/>
                <a:cs typeface="Arial" pitchFamily="34" charset="0"/>
              </a:rPr>
              <a:t>n</a:t>
            </a:r>
            <a:r>
              <a:rPr lang="en-US" altLang="en-US" dirty="0">
                <a:solidFill>
                  <a:srgbClr val="E47588"/>
                </a:solidFill>
                <a:latin typeface="Gill Sans MT" panose="020B0502020104020203" pitchFamily="34" charset="0"/>
                <a:ea typeface="MS PGothic" pitchFamily="34" charset="-128"/>
                <a:cs typeface="Arial" pitchFamily="34" charset="0"/>
              </a:rPr>
              <a:t> = 2, </a:t>
            </a:r>
            <a:r>
              <a:rPr lang="en-US" altLang="en-US" dirty="0">
                <a:solidFill>
                  <a:srgbClr val="E47588"/>
                </a:solidFill>
                <a:latin typeface="French Script MT" panose="03020402040607040605" pitchFamily="66" charset="0"/>
                <a:ea typeface="MS PGothic" pitchFamily="34" charset="-128"/>
                <a:cs typeface="Arial" pitchFamily="34" charset="0"/>
              </a:rPr>
              <a:t>l </a:t>
            </a:r>
            <a:r>
              <a:rPr lang="en-US" altLang="en-US" dirty="0">
                <a:solidFill>
                  <a:srgbClr val="E47588"/>
                </a:solidFill>
                <a:latin typeface="Gill Sans MT" panose="020B0502020104020203" pitchFamily="34" charset="0"/>
                <a:ea typeface="MS PGothic" pitchFamily="34" charset="-128"/>
                <a:cs typeface="Arial" pitchFamily="34" charset="0"/>
              </a:rPr>
              <a:t>=1, m</a:t>
            </a:r>
            <a:r>
              <a:rPr lang="en-US" altLang="en-US" baseline="-25000" dirty="0">
                <a:solidFill>
                  <a:srgbClr val="E47588"/>
                </a:solidFill>
                <a:latin typeface="French Script MT" panose="03020402040607040605" pitchFamily="66" charset="0"/>
                <a:ea typeface="MS PGothic" pitchFamily="34" charset="-128"/>
                <a:cs typeface="Arial" pitchFamily="34" charset="0"/>
              </a:rPr>
              <a:t>l </a:t>
            </a:r>
            <a:r>
              <a:rPr lang="en-US" altLang="en-US" dirty="0">
                <a:solidFill>
                  <a:srgbClr val="E47588"/>
                </a:solidFill>
                <a:latin typeface="Gill Sans MT" panose="020B0502020104020203" pitchFamily="34" charset="0"/>
                <a:ea typeface="MS PGothic" pitchFamily="34" charset="-128"/>
                <a:cs typeface="Arial" pitchFamily="34" charset="0"/>
              </a:rPr>
              <a:t>= 0, </a:t>
            </a:r>
            <a:r>
              <a:rPr lang="en-US" altLang="en-US" dirty="0" err="1">
                <a:solidFill>
                  <a:srgbClr val="E47588"/>
                </a:solidFill>
                <a:latin typeface="Gill Sans MT" panose="020B0502020104020203" pitchFamily="34" charset="0"/>
                <a:ea typeface="MS PGothic" pitchFamily="34" charset="-128"/>
                <a:cs typeface="Arial" pitchFamily="34" charset="0"/>
              </a:rPr>
              <a:t>m</a:t>
            </a:r>
            <a:r>
              <a:rPr lang="en-US" altLang="en-US" baseline="-25000" dirty="0" err="1">
                <a:solidFill>
                  <a:srgbClr val="E47588"/>
                </a:solidFill>
                <a:latin typeface="Gill Sans MT" panose="020B0502020104020203" pitchFamily="34" charset="0"/>
                <a:ea typeface="MS PGothic" pitchFamily="34" charset="-128"/>
                <a:cs typeface="Arial" pitchFamily="34" charset="0"/>
              </a:rPr>
              <a:t>s</a:t>
            </a:r>
            <a:r>
              <a:rPr lang="en-US" altLang="en-US" dirty="0">
                <a:solidFill>
                  <a:srgbClr val="E47588"/>
                </a:solidFill>
                <a:latin typeface="Gill Sans MT" panose="020B0502020104020203" pitchFamily="34" charset="0"/>
                <a:ea typeface="MS PGothic" pitchFamily="34" charset="-128"/>
                <a:cs typeface="Arial" pitchFamily="34" charset="0"/>
              </a:rPr>
              <a:t>= +1/2</a:t>
            </a:r>
            <a:endParaRPr lang="en-US" altLang="en-US" baseline="30000" dirty="0">
              <a:solidFill>
                <a:srgbClr val="E47588"/>
              </a:solidFill>
              <a:latin typeface="Gill Sans MT" panose="020B0502020104020203" pitchFamily="34" charset="0"/>
              <a:ea typeface="MS PGothic" pitchFamily="34" charset="-128"/>
              <a:cs typeface="Arial" pitchFamily="34" charset="0"/>
            </a:endParaRPr>
          </a:p>
        </p:txBody>
      </p:sp>
      <p:sp>
        <p:nvSpPr>
          <p:cNvPr id="21" name="Rectangle 20">
            <a:extLst>
              <a:ext uri="{FF2B5EF4-FFF2-40B4-BE49-F238E27FC236}">
                <a16:creationId xmlns:a16="http://schemas.microsoft.com/office/drawing/2014/main" id="{DF7368DF-6A15-460D-AB18-08113A491616}"/>
              </a:ext>
            </a:extLst>
          </p:cNvPr>
          <p:cNvSpPr/>
          <p:nvPr/>
        </p:nvSpPr>
        <p:spPr>
          <a:xfrm>
            <a:off x="1153886" y="4286546"/>
            <a:ext cx="4572000" cy="369332"/>
          </a:xfrm>
          <a:prstGeom prst="rect">
            <a:avLst/>
          </a:prstGeom>
        </p:spPr>
        <p:txBody>
          <a:bodyPr>
            <a:spAutoFit/>
          </a:bodyPr>
          <a:lstStyle/>
          <a:p>
            <a:pPr eaLnBrk="0" hangingPunct="0">
              <a:buClr>
                <a:srgbClr val="000000"/>
              </a:buClr>
              <a:buSzPct val="100000"/>
              <a:buFont typeface="Arial" pitchFamily="34" charset="0"/>
              <a:buNone/>
            </a:pPr>
            <a:r>
              <a:rPr lang="en-US" altLang="en-US" dirty="0">
                <a:solidFill>
                  <a:srgbClr val="E47588"/>
                </a:solidFill>
                <a:latin typeface="Gill Sans MT" panose="020B0502020104020203" pitchFamily="34" charset="0"/>
                <a:ea typeface="MS PGothic" pitchFamily="34" charset="-128"/>
                <a:cs typeface="Arial" pitchFamily="34" charset="0"/>
              </a:rPr>
              <a:t>	</a:t>
            </a:r>
            <a:r>
              <a:rPr lang="en-US" altLang="en-US" i="1" dirty="0">
                <a:solidFill>
                  <a:srgbClr val="E47588"/>
                </a:solidFill>
                <a:latin typeface="Gill Sans MT" panose="020B0502020104020203" pitchFamily="34" charset="0"/>
                <a:ea typeface="MS PGothic" pitchFamily="34" charset="-128"/>
                <a:cs typeface="Arial" pitchFamily="34" charset="0"/>
              </a:rPr>
              <a:t>n</a:t>
            </a:r>
            <a:r>
              <a:rPr lang="en-US" altLang="en-US" dirty="0">
                <a:solidFill>
                  <a:srgbClr val="E47588"/>
                </a:solidFill>
                <a:latin typeface="Gill Sans MT" panose="020B0502020104020203" pitchFamily="34" charset="0"/>
                <a:ea typeface="MS PGothic" pitchFamily="34" charset="-128"/>
                <a:cs typeface="Arial" pitchFamily="34" charset="0"/>
              </a:rPr>
              <a:t> = 2, </a:t>
            </a:r>
            <a:r>
              <a:rPr lang="en-US" altLang="en-US" dirty="0">
                <a:solidFill>
                  <a:srgbClr val="E47588"/>
                </a:solidFill>
                <a:latin typeface="French Script MT" panose="03020402040607040605" pitchFamily="66" charset="0"/>
                <a:ea typeface="MS PGothic" pitchFamily="34" charset="-128"/>
                <a:cs typeface="Arial" pitchFamily="34" charset="0"/>
              </a:rPr>
              <a:t>l </a:t>
            </a:r>
            <a:r>
              <a:rPr lang="en-US" altLang="en-US" dirty="0">
                <a:solidFill>
                  <a:srgbClr val="E47588"/>
                </a:solidFill>
                <a:latin typeface="Gill Sans MT" panose="020B0502020104020203" pitchFamily="34" charset="0"/>
                <a:ea typeface="MS PGothic" pitchFamily="34" charset="-128"/>
                <a:cs typeface="Arial" pitchFamily="34" charset="0"/>
              </a:rPr>
              <a:t>=1, m</a:t>
            </a:r>
            <a:r>
              <a:rPr lang="en-US" altLang="en-US" baseline="-25000" dirty="0">
                <a:solidFill>
                  <a:srgbClr val="E47588"/>
                </a:solidFill>
                <a:latin typeface="French Script MT" panose="03020402040607040605" pitchFamily="66" charset="0"/>
                <a:ea typeface="MS PGothic" pitchFamily="34" charset="-128"/>
                <a:cs typeface="Arial" pitchFamily="34" charset="0"/>
              </a:rPr>
              <a:t>l </a:t>
            </a:r>
            <a:r>
              <a:rPr lang="en-US" altLang="en-US" dirty="0">
                <a:solidFill>
                  <a:srgbClr val="E47588"/>
                </a:solidFill>
                <a:latin typeface="Gill Sans MT" panose="020B0502020104020203" pitchFamily="34" charset="0"/>
                <a:ea typeface="MS PGothic" pitchFamily="34" charset="-128"/>
                <a:cs typeface="Arial" pitchFamily="34" charset="0"/>
              </a:rPr>
              <a:t>= +1 </a:t>
            </a:r>
            <a:r>
              <a:rPr lang="en-US" altLang="en-US" dirty="0" err="1">
                <a:solidFill>
                  <a:srgbClr val="E47588"/>
                </a:solidFill>
                <a:latin typeface="Gill Sans MT" panose="020B0502020104020203" pitchFamily="34" charset="0"/>
                <a:ea typeface="MS PGothic" pitchFamily="34" charset="-128"/>
                <a:cs typeface="Arial" pitchFamily="34" charset="0"/>
              </a:rPr>
              <a:t>m</a:t>
            </a:r>
            <a:r>
              <a:rPr lang="en-US" altLang="en-US" baseline="-25000" dirty="0" err="1">
                <a:solidFill>
                  <a:srgbClr val="E47588"/>
                </a:solidFill>
                <a:latin typeface="Gill Sans MT" panose="020B0502020104020203" pitchFamily="34" charset="0"/>
                <a:ea typeface="MS PGothic" pitchFamily="34" charset="-128"/>
                <a:cs typeface="Arial" pitchFamily="34" charset="0"/>
              </a:rPr>
              <a:t>s</a:t>
            </a:r>
            <a:r>
              <a:rPr lang="en-US" altLang="en-US" dirty="0">
                <a:solidFill>
                  <a:srgbClr val="E47588"/>
                </a:solidFill>
                <a:latin typeface="Gill Sans MT" panose="020B0502020104020203" pitchFamily="34" charset="0"/>
                <a:ea typeface="MS PGothic" pitchFamily="34" charset="-128"/>
                <a:cs typeface="Arial" pitchFamily="34" charset="0"/>
              </a:rPr>
              <a:t>= +1/2</a:t>
            </a:r>
            <a:endParaRPr lang="en-US" altLang="en-US" baseline="30000" dirty="0">
              <a:solidFill>
                <a:srgbClr val="E47588"/>
              </a:solidFill>
              <a:latin typeface="Gill Sans MT" panose="020B0502020104020203" pitchFamily="34" charset="0"/>
              <a:ea typeface="MS PGothic" pitchFamily="34" charset="-128"/>
              <a:cs typeface="Arial" pitchFamily="34" charset="0"/>
            </a:endParaRPr>
          </a:p>
        </p:txBody>
      </p:sp>
      <p:sp>
        <p:nvSpPr>
          <p:cNvPr id="22" name="Oval 21">
            <a:extLst>
              <a:ext uri="{FF2B5EF4-FFF2-40B4-BE49-F238E27FC236}">
                <a16:creationId xmlns:a16="http://schemas.microsoft.com/office/drawing/2014/main" id="{6E534529-4F0E-4C1F-8345-C85C22F2F43A}"/>
              </a:ext>
            </a:extLst>
          </p:cNvPr>
          <p:cNvSpPr/>
          <p:nvPr/>
        </p:nvSpPr>
        <p:spPr>
          <a:xfrm>
            <a:off x="67214" y="5708466"/>
            <a:ext cx="287049" cy="253041"/>
          </a:xfrm>
          <a:prstGeom prst="ellipse">
            <a:avLst/>
          </a:prstGeom>
          <a:noFill/>
          <a:ln w="28575">
            <a:solidFill>
              <a:srgbClr val="E47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06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P spid="16" grpId="0"/>
      <p:bldP spid="17" grpId="0"/>
      <p:bldP spid="18" grpId="0"/>
      <p:bldP spid="19" grpId="0"/>
      <p:bldP spid="20" grpId="0"/>
      <p:bldP spid="21" grpId="0"/>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62949" y="6086319"/>
            <a:ext cx="314497" cy="365125"/>
          </a:xfrm>
        </p:spPr>
        <p:txBody>
          <a:bodyPr/>
          <a:lstStyle/>
          <a:p>
            <a:pPr algn="ctr"/>
            <a:fld id="{94E8F789-7D3F-49F2-90F5-45EDE2FD9A0F}" type="slidenum">
              <a:rPr lang="en-US" smtClean="0">
                <a:solidFill>
                  <a:schemeClr val="bg1"/>
                </a:solidFill>
              </a:rPr>
              <a:pPr algn="ctr"/>
              <a:t>4</a:t>
            </a:fld>
            <a:endParaRPr lang="en-US" dirty="0">
              <a:solidFill>
                <a:schemeClr val="bg1"/>
              </a:solidFill>
            </a:endParaRPr>
          </a:p>
        </p:txBody>
      </p:sp>
      <p:sp>
        <p:nvSpPr>
          <p:cNvPr id="8" name="Text Placeholder 2">
            <a:extLst>
              <a:ext uri="{FF2B5EF4-FFF2-40B4-BE49-F238E27FC236}">
                <a16:creationId xmlns:a16="http://schemas.microsoft.com/office/drawing/2014/main" id="{7699BE0C-0FB7-454C-9087-B5BCB3B86925}"/>
              </a:ext>
            </a:extLst>
          </p:cNvPr>
          <p:cNvSpPr txBox="1">
            <a:spLocks/>
          </p:cNvSpPr>
          <p:nvPr/>
        </p:nvSpPr>
        <p:spPr>
          <a:xfrm>
            <a:off x="350240" y="1230901"/>
            <a:ext cx="7767638" cy="41100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1800" dirty="0">
                <a:solidFill>
                  <a:schemeClr val="tx1">
                    <a:lumMod val="75000"/>
                    <a:lumOff val="25000"/>
                  </a:schemeClr>
                </a:solidFill>
                <a:latin typeface="Gill Sans MT" panose="020B0502020104020203" pitchFamily="34" charset="0"/>
              </a:rPr>
              <a:t>Water in a damned-up lake :</a:t>
            </a:r>
          </a:p>
          <a:p>
            <a:pPr marL="0" indent="0">
              <a:buNone/>
            </a:pPr>
            <a:endParaRPr lang="en-US" altLang="en-US" sz="1800" dirty="0">
              <a:solidFill>
                <a:schemeClr val="tx1">
                  <a:lumMod val="75000"/>
                  <a:lumOff val="25000"/>
                </a:schemeClr>
              </a:solidFill>
              <a:latin typeface="Gill Sans MT" panose="020B0502020104020203" pitchFamily="34" charset="0"/>
            </a:endParaRPr>
          </a:p>
          <a:p>
            <a:pPr marL="0" indent="0">
              <a:buNone/>
            </a:pPr>
            <a:r>
              <a:rPr lang="en-US" altLang="en-US" sz="1800" dirty="0">
                <a:solidFill>
                  <a:schemeClr val="tx1">
                    <a:lumMod val="75000"/>
                    <a:lumOff val="25000"/>
                  </a:schemeClr>
                </a:solidFill>
                <a:latin typeface="Gill Sans MT" panose="020B0502020104020203" pitchFamily="34" charset="0"/>
              </a:rPr>
              <a:t>Water rushing through turbines: </a:t>
            </a:r>
          </a:p>
          <a:p>
            <a:pPr marL="0" indent="0">
              <a:buNone/>
            </a:pPr>
            <a:endParaRPr lang="en-US" altLang="en-US" sz="1800" dirty="0">
              <a:solidFill>
                <a:schemeClr val="tx1">
                  <a:lumMod val="75000"/>
                  <a:lumOff val="25000"/>
                </a:schemeClr>
              </a:solidFill>
              <a:latin typeface="Gill Sans MT" panose="020B0502020104020203" pitchFamily="34" charset="0"/>
            </a:endParaRPr>
          </a:p>
          <a:p>
            <a:pPr marL="0" indent="0">
              <a:buNone/>
            </a:pPr>
            <a:r>
              <a:rPr lang="en-US" altLang="en-US" sz="1800" dirty="0">
                <a:solidFill>
                  <a:schemeClr val="tx1">
                    <a:lumMod val="75000"/>
                    <a:lumOff val="25000"/>
                  </a:schemeClr>
                </a:solidFill>
                <a:latin typeface="Gill Sans MT" panose="020B0502020104020203" pitchFamily="34" charset="0"/>
              </a:rPr>
              <a:t>Moving baseball: </a:t>
            </a:r>
          </a:p>
          <a:p>
            <a:pPr marL="0" indent="0">
              <a:buNone/>
            </a:pPr>
            <a:endParaRPr lang="en-US" altLang="en-US" sz="1800" dirty="0">
              <a:solidFill>
                <a:schemeClr val="tx1">
                  <a:lumMod val="75000"/>
                  <a:lumOff val="25000"/>
                </a:schemeClr>
              </a:solidFill>
              <a:latin typeface="Gill Sans MT" panose="020B0502020104020203" pitchFamily="34" charset="0"/>
            </a:endParaRPr>
          </a:p>
          <a:p>
            <a:pPr marL="0" indent="0">
              <a:buNone/>
            </a:pPr>
            <a:r>
              <a:rPr lang="en-US" altLang="en-US" sz="1800" dirty="0">
                <a:solidFill>
                  <a:schemeClr val="tx1">
                    <a:lumMod val="75000"/>
                    <a:lumOff val="25000"/>
                  </a:schemeClr>
                </a:solidFill>
                <a:latin typeface="Gill Sans MT" panose="020B0502020104020203" pitchFamily="34" charset="0"/>
              </a:rPr>
              <a:t>Diver standing on a cliff: </a:t>
            </a:r>
          </a:p>
          <a:p>
            <a:pPr marL="0" indent="0">
              <a:buNone/>
            </a:pPr>
            <a:endParaRPr lang="en-US" altLang="en-US" sz="1800" dirty="0">
              <a:solidFill>
                <a:schemeClr val="tx1">
                  <a:lumMod val="75000"/>
                  <a:lumOff val="25000"/>
                </a:schemeClr>
              </a:solidFill>
              <a:latin typeface="Gill Sans MT" panose="020B0502020104020203" pitchFamily="34" charset="0"/>
            </a:endParaRPr>
          </a:p>
          <a:p>
            <a:pPr marL="0" indent="0">
              <a:buNone/>
            </a:pPr>
            <a:r>
              <a:rPr lang="en-US" altLang="en-US" sz="1800" dirty="0">
                <a:solidFill>
                  <a:schemeClr val="tx1">
                    <a:lumMod val="75000"/>
                    <a:lumOff val="25000"/>
                  </a:schemeClr>
                </a:solidFill>
                <a:latin typeface="Gill Sans MT" panose="020B0502020104020203" pitchFamily="34" charset="0"/>
              </a:rPr>
              <a:t>Gallon of gas: </a:t>
            </a:r>
          </a:p>
          <a:p>
            <a:pPr marL="0" indent="0">
              <a:buNone/>
            </a:pPr>
            <a:endParaRPr lang="en-US" altLang="en-US" sz="1800" dirty="0">
              <a:solidFill>
                <a:schemeClr val="tx1">
                  <a:lumMod val="75000"/>
                  <a:lumOff val="25000"/>
                </a:schemeClr>
              </a:solidFill>
              <a:latin typeface="Gill Sans MT" panose="020B0502020104020203" pitchFamily="34" charset="0"/>
            </a:endParaRPr>
          </a:p>
        </p:txBody>
      </p:sp>
      <p:sp>
        <p:nvSpPr>
          <p:cNvPr id="9" name="Rectangle 2">
            <a:extLst>
              <a:ext uri="{FF2B5EF4-FFF2-40B4-BE49-F238E27FC236}">
                <a16:creationId xmlns:a16="http://schemas.microsoft.com/office/drawing/2014/main" id="{7A9EB10A-43CF-4DAA-9D76-F1BD7A36FE94}"/>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Practice</a:t>
            </a:r>
          </a:p>
        </p:txBody>
      </p:sp>
      <p:sp>
        <p:nvSpPr>
          <p:cNvPr id="7" name="Rectangle 6">
            <a:extLst>
              <a:ext uri="{FF2B5EF4-FFF2-40B4-BE49-F238E27FC236}">
                <a16:creationId xmlns:a16="http://schemas.microsoft.com/office/drawing/2014/main" id="{86B954EC-3B7B-4C79-9648-DA40BD218C86}"/>
              </a:ext>
            </a:extLst>
          </p:cNvPr>
          <p:cNvSpPr/>
          <p:nvPr/>
        </p:nvSpPr>
        <p:spPr>
          <a:xfrm>
            <a:off x="350240" y="1600092"/>
            <a:ext cx="1149930" cy="369332"/>
          </a:xfrm>
          <a:prstGeom prst="rect">
            <a:avLst/>
          </a:prstGeom>
        </p:spPr>
        <p:txBody>
          <a:bodyPr wrap="none">
            <a:spAutoFit/>
          </a:bodyPr>
          <a:lstStyle/>
          <a:p>
            <a:r>
              <a:rPr lang="en-US" altLang="en-US" b="1" dirty="0">
                <a:solidFill>
                  <a:srgbClr val="E47588"/>
                </a:solidFill>
                <a:latin typeface="Gill Sans MT" panose="020B0502020104020203" pitchFamily="34" charset="0"/>
              </a:rPr>
              <a:t>Potential</a:t>
            </a:r>
          </a:p>
        </p:txBody>
      </p:sp>
      <p:sp>
        <p:nvSpPr>
          <p:cNvPr id="11" name="Rectangle 10">
            <a:extLst>
              <a:ext uri="{FF2B5EF4-FFF2-40B4-BE49-F238E27FC236}">
                <a16:creationId xmlns:a16="http://schemas.microsoft.com/office/drawing/2014/main" id="{A0FC0224-77CD-4472-823D-29D28656AA4E}"/>
              </a:ext>
            </a:extLst>
          </p:cNvPr>
          <p:cNvSpPr/>
          <p:nvPr/>
        </p:nvSpPr>
        <p:spPr>
          <a:xfrm>
            <a:off x="350240" y="3824572"/>
            <a:ext cx="1149930" cy="369332"/>
          </a:xfrm>
          <a:prstGeom prst="rect">
            <a:avLst/>
          </a:prstGeom>
        </p:spPr>
        <p:txBody>
          <a:bodyPr wrap="none">
            <a:spAutoFit/>
          </a:bodyPr>
          <a:lstStyle/>
          <a:p>
            <a:r>
              <a:rPr lang="en-US" altLang="en-US" b="1" dirty="0">
                <a:solidFill>
                  <a:srgbClr val="E47588"/>
                </a:solidFill>
                <a:latin typeface="Gill Sans MT" panose="020B0502020104020203" pitchFamily="34" charset="0"/>
              </a:rPr>
              <a:t>Potential</a:t>
            </a:r>
          </a:p>
        </p:txBody>
      </p:sp>
      <p:sp>
        <p:nvSpPr>
          <p:cNvPr id="13" name="Rectangle 12">
            <a:extLst>
              <a:ext uri="{FF2B5EF4-FFF2-40B4-BE49-F238E27FC236}">
                <a16:creationId xmlns:a16="http://schemas.microsoft.com/office/drawing/2014/main" id="{0BF4375E-AB2F-4354-80D2-C0C6DDE77FD8}"/>
              </a:ext>
            </a:extLst>
          </p:cNvPr>
          <p:cNvSpPr/>
          <p:nvPr/>
        </p:nvSpPr>
        <p:spPr>
          <a:xfrm>
            <a:off x="350240" y="4582755"/>
            <a:ext cx="2350580" cy="369332"/>
          </a:xfrm>
          <a:prstGeom prst="rect">
            <a:avLst/>
          </a:prstGeom>
        </p:spPr>
        <p:txBody>
          <a:bodyPr wrap="none">
            <a:spAutoFit/>
          </a:bodyPr>
          <a:lstStyle/>
          <a:p>
            <a:r>
              <a:rPr lang="en-US" altLang="en-US" b="1" dirty="0">
                <a:solidFill>
                  <a:srgbClr val="E47588"/>
                </a:solidFill>
                <a:latin typeface="Gill Sans MT" panose="020B0502020104020203" pitchFamily="34" charset="0"/>
              </a:rPr>
              <a:t>Potential (chemical)</a:t>
            </a:r>
          </a:p>
        </p:txBody>
      </p:sp>
      <p:sp>
        <p:nvSpPr>
          <p:cNvPr id="14" name="Rectangle 13">
            <a:extLst>
              <a:ext uri="{FF2B5EF4-FFF2-40B4-BE49-F238E27FC236}">
                <a16:creationId xmlns:a16="http://schemas.microsoft.com/office/drawing/2014/main" id="{0AC11D99-ABFF-4248-B1B3-3E1027445AF5}"/>
              </a:ext>
            </a:extLst>
          </p:cNvPr>
          <p:cNvSpPr/>
          <p:nvPr/>
        </p:nvSpPr>
        <p:spPr>
          <a:xfrm>
            <a:off x="350240" y="2332588"/>
            <a:ext cx="946093" cy="369332"/>
          </a:xfrm>
          <a:prstGeom prst="rect">
            <a:avLst/>
          </a:prstGeom>
        </p:spPr>
        <p:txBody>
          <a:bodyPr wrap="none">
            <a:spAutoFit/>
          </a:bodyPr>
          <a:lstStyle/>
          <a:p>
            <a:r>
              <a:rPr lang="en-US" altLang="en-US" b="1" dirty="0">
                <a:solidFill>
                  <a:srgbClr val="E47588"/>
                </a:solidFill>
                <a:latin typeface="Gill Sans MT" panose="020B0502020104020203" pitchFamily="34" charset="0"/>
              </a:rPr>
              <a:t>Kinetic</a:t>
            </a:r>
          </a:p>
        </p:txBody>
      </p:sp>
      <p:sp>
        <p:nvSpPr>
          <p:cNvPr id="15" name="Rectangle 14">
            <a:extLst>
              <a:ext uri="{FF2B5EF4-FFF2-40B4-BE49-F238E27FC236}">
                <a16:creationId xmlns:a16="http://schemas.microsoft.com/office/drawing/2014/main" id="{398767E2-7A6F-44FA-BF49-69417E3FBF03}"/>
              </a:ext>
            </a:extLst>
          </p:cNvPr>
          <p:cNvSpPr/>
          <p:nvPr/>
        </p:nvSpPr>
        <p:spPr>
          <a:xfrm>
            <a:off x="350240" y="3072683"/>
            <a:ext cx="946093" cy="369332"/>
          </a:xfrm>
          <a:prstGeom prst="rect">
            <a:avLst/>
          </a:prstGeom>
        </p:spPr>
        <p:txBody>
          <a:bodyPr wrap="none">
            <a:spAutoFit/>
          </a:bodyPr>
          <a:lstStyle/>
          <a:p>
            <a:r>
              <a:rPr lang="en-US" altLang="en-US" b="1" dirty="0">
                <a:solidFill>
                  <a:srgbClr val="E47588"/>
                </a:solidFill>
                <a:latin typeface="Gill Sans MT" panose="020B0502020104020203" pitchFamily="34" charset="0"/>
              </a:rPr>
              <a:t>Kinetic</a:t>
            </a:r>
          </a:p>
        </p:txBody>
      </p:sp>
    </p:spTree>
    <p:extLst>
      <p:ext uri="{BB962C8B-B14F-4D97-AF65-F5344CB8AC3E}">
        <p14:creationId xmlns:p14="http://schemas.microsoft.com/office/powerpoint/2010/main" val="215869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40</a:t>
            </a:fld>
            <a:endParaRPr lang="en-US" dirty="0">
              <a:solidFill>
                <a:schemeClr val="bg1"/>
              </a:solidFill>
            </a:endParaRPr>
          </a:p>
        </p:txBody>
      </p:sp>
      <p:sp>
        <p:nvSpPr>
          <p:cNvPr id="8" name="Rectangle 2">
            <a:extLst>
              <a:ext uri="{FF2B5EF4-FFF2-40B4-BE49-F238E27FC236}">
                <a16:creationId xmlns:a16="http://schemas.microsoft.com/office/drawing/2014/main" id="{409435B0-FBC7-493F-91F7-BD295A761BD1}"/>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Practice</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Content Placeholder 4">
            <a:extLst>
              <a:ext uri="{FF2B5EF4-FFF2-40B4-BE49-F238E27FC236}">
                <a16:creationId xmlns:a16="http://schemas.microsoft.com/office/drawing/2014/main" id="{C601936D-92E6-47BF-B839-118AD0EDB4B7}"/>
              </a:ext>
            </a:extLst>
          </p:cNvPr>
          <p:cNvSpPr txBox="1">
            <a:spLocks/>
          </p:cNvSpPr>
          <p:nvPr/>
        </p:nvSpPr>
        <p:spPr>
          <a:xfrm>
            <a:off x="0" y="899226"/>
            <a:ext cx="9144000" cy="549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Gill Sans MT" panose="020B0502020104020203" pitchFamily="34" charset="0"/>
              </a:rPr>
              <a:t>Write the electron configuration for the following elements:</a:t>
            </a:r>
          </a:p>
        </p:txBody>
      </p:sp>
      <p:sp>
        <p:nvSpPr>
          <p:cNvPr id="10" name="TPQuestion">
            <a:extLst>
              <a:ext uri="{FF2B5EF4-FFF2-40B4-BE49-F238E27FC236}">
                <a16:creationId xmlns:a16="http://schemas.microsoft.com/office/drawing/2014/main" id="{2B56DE14-1546-4952-8658-386CFB646104}"/>
              </a:ext>
            </a:extLst>
          </p:cNvPr>
          <p:cNvSpPr txBox="1">
            <a:spLocks/>
          </p:cNvSpPr>
          <p:nvPr/>
        </p:nvSpPr>
        <p:spPr>
          <a:xfrm>
            <a:off x="-46730" y="4381981"/>
            <a:ext cx="7767638" cy="14303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1800">
                <a:solidFill>
                  <a:schemeClr val="tx1">
                    <a:lumMod val="75000"/>
                    <a:lumOff val="25000"/>
                  </a:schemeClr>
                </a:solidFill>
                <a:latin typeface="Gill Sans MT" panose="020B0502020104020203" pitchFamily="34" charset="0"/>
              </a:rPr>
              <a:t>What is the correct electron configuration for sulfur?</a:t>
            </a:r>
            <a:endParaRPr lang="en-US" sz="1800" dirty="0">
              <a:solidFill>
                <a:schemeClr val="tx1">
                  <a:lumMod val="75000"/>
                  <a:lumOff val="25000"/>
                </a:schemeClr>
              </a:solidFill>
              <a:latin typeface="Gill Sans MT" panose="020B0502020104020203" pitchFamily="34" charset="0"/>
            </a:endParaRPr>
          </a:p>
        </p:txBody>
      </p:sp>
      <p:sp>
        <p:nvSpPr>
          <p:cNvPr id="11" name="TPAnswers">
            <a:extLst>
              <a:ext uri="{FF2B5EF4-FFF2-40B4-BE49-F238E27FC236}">
                <a16:creationId xmlns:a16="http://schemas.microsoft.com/office/drawing/2014/main" id="{B287B922-F787-4A90-909A-D6F70BE3D8FE}"/>
              </a:ext>
            </a:extLst>
          </p:cNvPr>
          <p:cNvSpPr txBox="1">
            <a:spLocks/>
          </p:cNvSpPr>
          <p:nvPr>
            <p:custDataLst>
              <p:tags r:id="rId1"/>
            </p:custDataLst>
          </p:nvPr>
        </p:nvSpPr>
        <p:spPr>
          <a:xfrm>
            <a:off x="26252" y="4802981"/>
            <a:ext cx="2978205" cy="16484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FontTx/>
              <a:buAutoNum type="alphaUcPeriod"/>
            </a:pPr>
            <a:r>
              <a:rPr lang="en-US" altLang="en-US" sz="1800" dirty="0">
                <a:solidFill>
                  <a:schemeClr val="tx1">
                    <a:lumMod val="75000"/>
                    <a:lumOff val="25000"/>
                  </a:schemeClr>
                </a:solidFill>
                <a:latin typeface="Gill Sans MT" panose="020B0502020104020203" pitchFamily="34" charset="0"/>
              </a:rPr>
              <a:t>1s</a:t>
            </a:r>
            <a:r>
              <a:rPr lang="en-US" altLang="en-US" sz="1800" baseline="30000" dirty="0">
                <a:solidFill>
                  <a:schemeClr val="tx1">
                    <a:lumMod val="75000"/>
                    <a:lumOff val="25000"/>
                  </a:schemeClr>
                </a:solidFill>
                <a:latin typeface="Gill Sans MT" panose="020B0502020104020203" pitchFamily="34" charset="0"/>
              </a:rPr>
              <a:t>2</a:t>
            </a:r>
            <a:r>
              <a:rPr lang="en-US" altLang="en-US" sz="1800" dirty="0">
                <a:solidFill>
                  <a:schemeClr val="tx1">
                    <a:lumMod val="75000"/>
                    <a:lumOff val="25000"/>
                  </a:schemeClr>
                </a:solidFill>
                <a:latin typeface="Gill Sans MT" panose="020B0502020104020203" pitchFamily="34" charset="0"/>
              </a:rPr>
              <a:t>2s</a:t>
            </a:r>
            <a:r>
              <a:rPr lang="en-US" altLang="en-US" sz="1800" baseline="30000" dirty="0">
                <a:solidFill>
                  <a:schemeClr val="tx1">
                    <a:lumMod val="75000"/>
                    <a:lumOff val="25000"/>
                  </a:schemeClr>
                </a:solidFill>
                <a:latin typeface="Gill Sans MT" panose="020B0502020104020203" pitchFamily="34" charset="0"/>
              </a:rPr>
              <a:t>2</a:t>
            </a:r>
            <a:r>
              <a:rPr lang="en-US" altLang="en-US" sz="1800" dirty="0">
                <a:solidFill>
                  <a:schemeClr val="tx1">
                    <a:lumMod val="75000"/>
                    <a:lumOff val="25000"/>
                  </a:schemeClr>
                </a:solidFill>
                <a:latin typeface="Gill Sans MT" panose="020B0502020104020203" pitchFamily="34" charset="0"/>
              </a:rPr>
              <a:t>2p</a:t>
            </a:r>
            <a:r>
              <a:rPr lang="en-US" altLang="en-US" sz="1800" baseline="30000" dirty="0">
                <a:solidFill>
                  <a:schemeClr val="tx1">
                    <a:lumMod val="75000"/>
                    <a:lumOff val="25000"/>
                  </a:schemeClr>
                </a:solidFill>
                <a:latin typeface="Gill Sans MT" panose="020B0502020104020203" pitchFamily="34" charset="0"/>
              </a:rPr>
              <a:t>6</a:t>
            </a:r>
            <a:r>
              <a:rPr lang="en-US" altLang="en-US" sz="1800" dirty="0">
                <a:solidFill>
                  <a:schemeClr val="tx1">
                    <a:lumMod val="75000"/>
                    <a:lumOff val="25000"/>
                  </a:schemeClr>
                </a:solidFill>
                <a:latin typeface="Gill Sans MT" panose="020B0502020104020203" pitchFamily="34" charset="0"/>
              </a:rPr>
              <a:t>3s</a:t>
            </a:r>
            <a:r>
              <a:rPr lang="en-US" altLang="en-US" sz="1800" baseline="30000" dirty="0">
                <a:solidFill>
                  <a:schemeClr val="tx1">
                    <a:lumMod val="75000"/>
                    <a:lumOff val="25000"/>
                  </a:schemeClr>
                </a:solidFill>
                <a:latin typeface="Gill Sans MT" panose="020B0502020104020203" pitchFamily="34" charset="0"/>
              </a:rPr>
              <a:t>2</a:t>
            </a:r>
            <a:r>
              <a:rPr lang="en-US" altLang="en-US" sz="1800" dirty="0">
                <a:solidFill>
                  <a:schemeClr val="tx1">
                    <a:lumMod val="75000"/>
                    <a:lumOff val="25000"/>
                  </a:schemeClr>
                </a:solidFill>
                <a:latin typeface="Gill Sans MT" panose="020B0502020104020203" pitchFamily="34" charset="0"/>
              </a:rPr>
              <a:t>3p</a:t>
            </a:r>
            <a:r>
              <a:rPr lang="en-US" altLang="en-US" sz="1800" baseline="30000" dirty="0">
                <a:solidFill>
                  <a:schemeClr val="tx1">
                    <a:lumMod val="75000"/>
                    <a:lumOff val="25000"/>
                  </a:schemeClr>
                </a:solidFill>
                <a:latin typeface="Gill Sans MT" panose="020B0502020104020203" pitchFamily="34" charset="0"/>
              </a:rPr>
              <a:t>5</a:t>
            </a:r>
          </a:p>
          <a:p>
            <a:pPr marL="609600" indent="-609600">
              <a:buFontTx/>
              <a:buAutoNum type="alphaUcPeriod"/>
            </a:pPr>
            <a:r>
              <a:rPr lang="en-US" altLang="en-US" sz="1800" dirty="0">
                <a:solidFill>
                  <a:schemeClr val="tx1">
                    <a:lumMod val="75000"/>
                    <a:lumOff val="25000"/>
                  </a:schemeClr>
                </a:solidFill>
                <a:latin typeface="Gill Sans MT" panose="020B0502020104020203" pitchFamily="34" charset="0"/>
              </a:rPr>
              <a:t>1s</a:t>
            </a:r>
            <a:r>
              <a:rPr lang="en-US" altLang="en-US" sz="1800" baseline="30000" dirty="0">
                <a:solidFill>
                  <a:schemeClr val="tx1">
                    <a:lumMod val="75000"/>
                    <a:lumOff val="25000"/>
                  </a:schemeClr>
                </a:solidFill>
                <a:latin typeface="Gill Sans MT" panose="020B0502020104020203" pitchFamily="34" charset="0"/>
              </a:rPr>
              <a:t>2</a:t>
            </a:r>
            <a:r>
              <a:rPr lang="en-US" altLang="en-US" sz="1800" dirty="0">
                <a:solidFill>
                  <a:schemeClr val="tx1">
                    <a:lumMod val="75000"/>
                    <a:lumOff val="25000"/>
                  </a:schemeClr>
                </a:solidFill>
                <a:latin typeface="Gill Sans MT" panose="020B0502020104020203" pitchFamily="34" charset="0"/>
              </a:rPr>
              <a:t>2s</a:t>
            </a:r>
            <a:r>
              <a:rPr lang="en-US" altLang="en-US" sz="1800" baseline="30000" dirty="0">
                <a:solidFill>
                  <a:schemeClr val="tx1">
                    <a:lumMod val="75000"/>
                    <a:lumOff val="25000"/>
                  </a:schemeClr>
                </a:solidFill>
                <a:latin typeface="Gill Sans MT" panose="020B0502020104020203" pitchFamily="34" charset="0"/>
              </a:rPr>
              <a:t>2</a:t>
            </a:r>
            <a:r>
              <a:rPr lang="en-US" altLang="en-US" sz="1800" dirty="0">
                <a:solidFill>
                  <a:schemeClr val="tx1">
                    <a:lumMod val="75000"/>
                    <a:lumOff val="25000"/>
                  </a:schemeClr>
                </a:solidFill>
                <a:latin typeface="Gill Sans MT" panose="020B0502020104020203" pitchFamily="34" charset="0"/>
              </a:rPr>
              <a:t>2p</a:t>
            </a:r>
            <a:r>
              <a:rPr lang="en-US" altLang="en-US" sz="1800" baseline="30000" dirty="0">
                <a:solidFill>
                  <a:schemeClr val="tx1">
                    <a:lumMod val="75000"/>
                    <a:lumOff val="25000"/>
                  </a:schemeClr>
                </a:solidFill>
                <a:latin typeface="Gill Sans MT" panose="020B0502020104020203" pitchFamily="34" charset="0"/>
              </a:rPr>
              <a:t>6</a:t>
            </a:r>
            <a:r>
              <a:rPr lang="en-US" altLang="en-US" sz="1800" dirty="0">
                <a:solidFill>
                  <a:schemeClr val="tx1">
                    <a:lumMod val="75000"/>
                    <a:lumOff val="25000"/>
                  </a:schemeClr>
                </a:solidFill>
                <a:latin typeface="Gill Sans MT" panose="020B0502020104020203" pitchFamily="34" charset="0"/>
              </a:rPr>
              <a:t>3s</a:t>
            </a:r>
            <a:r>
              <a:rPr lang="en-US" altLang="en-US" sz="1800" baseline="30000" dirty="0">
                <a:solidFill>
                  <a:schemeClr val="tx1">
                    <a:lumMod val="75000"/>
                    <a:lumOff val="25000"/>
                  </a:schemeClr>
                </a:solidFill>
                <a:latin typeface="Gill Sans MT" panose="020B0502020104020203" pitchFamily="34" charset="0"/>
              </a:rPr>
              <a:t>2</a:t>
            </a:r>
            <a:r>
              <a:rPr lang="en-US" altLang="en-US" sz="1800" dirty="0">
                <a:solidFill>
                  <a:schemeClr val="tx1">
                    <a:lumMod val="75000"/>
                    <a:lumOff val="25000"/>
                  </a:schemeClr>
                </a:solidFill>
                <a:latin typeface="Gill Sans MT" panose="020B0502020104020203" pitchFamily="34" charset="0"/>
              </a:rPr>
              <a:t>3p</a:t>
            </a:r>
            <a:r>
              <a:rPr lang="en-US" altLang="en-US" sz="1800" baseline="30000" dirty="0">
                <a:solidFill>
                  <a:schemeClr val="tx1">
                    <a:lumMod val="75000"/>
                    <a:lumOff val="25000"/>
                  </a:schemeClr>
                </a:solidFill>
                <a:latin typeface="Gill Sans MT" panose="020B0502020104020203" pitchFamily="34" charset="0"/>
              </a:rPr>
              <a:t>4</a:t>
            </a:r>
          </a:p>
          <a:p>
            <a:pPr marL="609600" indent="-609600">
              <a:buFontTx/>
              <a:buAutoNum type="alphaUcPeriod"/>
            </a:pPr>
            <a:r>
              <a:rPr lang="en-US" altLang="en-US" sz="1800" dirty="0">
                <a:solidFill>
                  <a:schemeClr val="tx1">
                    <a:lumMod val="75000"/>
                    <a:lumOff val="25000"/>
                  </a:schemeClr>
                </a:solidFill>
                <a:latin typeface="Gill Sans MT" panose="020B0502020104020203" pitchFamily="34" charset="0"/>
              </a:rPr>
              <a:t>1s</a:t>
            </a:r>
            <a:r>
              <a:rPr lang="en-US" altLang="en-US" sz="1800" baseline="30000" dirty="0">
                <a:solidFill>
                  <a:schemeClr val="tx1">
                    <a:lumMod val="75000"/>
                    <a:lumOff val="25000"/>
                  </a:schemeClr>
                </a:solidFill>
                <a:latin typeface="Gill Sans MT" panose="020B0502020104020203" pitchFamily="34" charset="0"/>
              </a:rPr>
              <a:t>2</a:t>
            </a:r>
            <a:r>
              <a:rPr lang="en-US" altLang="en-US" sz="1800" dirty="0">
                <a:solidFill>
                  <a:schemeClr val="tx1">
                    <a:lumMod val="75000"/>
                    <a:lumOff val="25000"/>
                  </a:schemeClr>
                </a:solidFill>
                <a:latin typeface="Gill Sans MT" panose="020B0502020104020203" pitchFamily="34" charset="0"/>
              </a:rPr>
              <a:t>2s</a:t>
            </a:r>
            <a:r>
              <a:rPr lang="en-US" altLang="en-US" sz="1800" baseline="30000" dirty="0">
                <a:solidFill>
                  <a:schemeClr val="tx1">
                    <a:lumMod val="75000"/>
                    <a:lumOff val="25000"/>
                  </a:schemeClr>
                </a:solidFill>
                <a:latin typeface="Gill Sans MT" panose="020B0502020104020203" pitchFamily="34" charset="0"/>
              </a:rPr>
              <a:t>2</a:t>
            </a:r>
            <a:r>
              <a:rPr lang="en-US" altLang="en-US" sz="1800" dirty="0">
                <a:solidFill>
                  <a:schemeClr val="tx1">
                    <a:lumMod val="75000"/>
                    <a:lumOff val="25000"/>
                  </a:schemeClr>
                </a:solidFill>
                <a:latin typeface="Gill Sans MT" panose="020B0502020104020203" pitchFamily="34" charset="0"/>
              </a:rPr>
              <a:t>2p</a:t>
            </a:r>
            <a:r>
              <a:rPr lang="en-US" altLang="en-US" sz="1800" baseline="30000" dirty="0">
                <a:solidFill>
                  <a:schemeClr val="tx1">
                    <a:lumMod val="75000"/>
                    <a:lumOff val="25000"/>
                  </a:schemeClr>
                </a:solidFill>
                <a:latin typeface="Gill Sans MT" panose="020B0502020104020203" pitchFamily="34" charset="0"/>
              </a:rPr>
              <a:t>7</a:t>
            </a:r>
            <a:r>
              <a:rPr lang="en-US" altLang="en-US" sz="1800" dirty="0">
                <a:solidFill>
                  <a:schemeClr val="tx1">
                    <a:lumMod val="75000"/>
                    <a:lumOff val="25000"/>
                  </a:schemeClr>
                </a:solidFill>
                <a:latin typeface="Gill Sans MT" panose="020B0502020104020203" pitchFamily="34" charset="0"/>
              </a:rPr>
              <a:t>3s</a:t>
            </a:r>
            <a:r>
              <a:rPr lang="en-US" altLang="en-US" sz="1800" baseline="30000" dirty="0">
                <a:solidFill>
                  <a:schemeClr val="tx1">
                    <a:lumMod val="75000"/>
                    <a:lumOff val="25000"/>
                  </a:schemeClr>
                </a:solidFill>
                <a:latin typeface="Gill Sans MT" panose="020B0502020104020203" pitchFamily="34" charset="0"/>
              </a:rPr>
              <a:t>2</a:t>
            </a:r>
            <a:r>
              <a:rPr lang="en-US" altLang="en-US" sz="1800" dirty="0">
                <a:solidFill>
                  <a:schemeClr val="tx1">
                    <a:lumMod val="75000"/>
                    <a:lumOff val="25000"/>
                  </a:schemeClr>
                </a:solidFill>
                <a:latin typeface="Gill Sans MT" panose="020B0502020104020203" pitchFamily="34" charset="0"/>
              </a:rPr>
              <a:t>3p</a:t>
            </a:r>
            <a:r>
              <a:rPr lang="en-US" altLang="en-US" sz="1800" baseline="30000" dirty="0">
                <a:solidFill>
                  <a:schemeClr val="tx1">
                    <a:lumMod val="75000"/>
                    <a:lumOff val="25000"/>
                  </a:schemeClr>
                </a:solidFill>
                <a:latin typeface="Gill Sans MT" panose="020B0502020104020203" pitchFamily="34" charset="0"/>
              </a:rPr>
              <a:t>2</a:t>
            </a:r>
            <a:endParaRPr lang="en-US" altLang="en-US" sz="1800" dirty="0">
              <a:solidFill>
                <a:schemeClr val="tx1">
                  <a:lumMod val="75000"/>
                  <a:lumOff val="25000"/>
                </a:schemeClr>
              </a:solidFill>
              <a:latin typeface="Gill Sans MT" panose="020B0502020104020203" pitchFamily="34" charset="0"/>
            </a:endParaRPr>
          </a:p>
          <a:p>
            <a:pPr marL="609600" indent="-609600">
              <a:buFontTx/>
              <a:buAutoNum type="alphaUcPeriod"/>
            </a:pPr>
            <a:r>
              <a:rPr lang="en-US" altLang="en-US" sz="1800" dirty="0">
                <a:solidFill>
                  <a:schemeClr val="tx1">
                    <a:lumMod val="75000"/>
                    <a:lumOff val="25000"/>
                  </a:schemeClr>
                </a:solidFill>
                <a:latin typeface="Gill Sans MT" panose="020B0502020104020203" pitchFamily="34" charset="0"/>
              </a:rPr>
              <a:t>3s</a:t>
            </a:r>
            <a:r>
              <a:rPr lang="en-US" altLang="en-US" sz="1800" baseline="30000" dirty="0">
                <a:solidFill>
                  <a:schemeClr val="tx1">
                    <a:lumMod val="75000"/>
                    <a:lumOff val="25000"/>
                  </a:schemeClr>
                </a:solidFill>
                <a:latin typeface="Gill Sans MT" panose="020B0502020104020203" pitchFamily="34" charset="0"/>
              </a:rPr>
              <a:t>2</a:t>
            </a:r>
            <a:r>
              <a:rPr lang="en-US" altLang="en-US" sz="1800" dirty="0">
                <a:solidFill>
                  <a:schemeClr val="tx1">
                    <a:lumMod val="75000"/>
                    <a:lumOff val="25000"/>
                  </a:schemeClr>
                </a:solidFill>
                <a:latin typeface="Gill Sans MT" panose="020B0502020104020203" pitchFamily="34" charset="0"/>
              </a:rPr>
              <a:t>3p</a:t>
            </a:r>
            <a:r>
              <a:rPr lang="en-US" altLang="en-US" sz="1800" baseline="30000" dirty="0">
                <a:solidFill>
                  <a:schemeClr val="tx1">
                    <a:lumMod val="75000"/>
                    <a:lumOff val="25000"/>
                  </a:schemeClr>
                </a:solidFill>
                <a:latin typeface="Gill Sans MT" panose="020B0502020104020203" pitchFamily="34" charset="0"/>
              </a:rPr>
              <a:t>4</a:t>
            </a:r>
          </a:p>
        </p:txBody>
      </p:sp>
      <p:sp>
        <p:nvSpPr>
          <p:cNvPr id="7" name="Rectangle 6">
            <a:extLst>
              <a:ext uri="{FF2B5EF4-FFF2-40B4-BE49-F238E27FC236}">
                <a16:creationId xmlns:a16="http://schemas.microsoft.com/office/drawing/2014/main" id="{7AB344D4-7F83-4097-9038-71B31DC0676D}"/>
              </a:ext>
            </a:extLst>
          </p:cNvPr>
          <p:cNvSpPr/>
          <p:nvPr/>
        </p:nvSpPr>
        <p:spPr>
          <a:xfrm>
            <a:off x="4936198" y="1289711"/>
            <a:ext cx="618782" cy="2121030"/>
          </a:xfrm>
          <a:prstGeom prst="rect">
            <a:avLst/>
          </a:prstGeom>
        </p:spPr>
        <p:txBody>
          <a:bodyPr wrap="square">
            <a:spAutoFit/>
          </a:bodyPr>
          <a:lstStyle/>
          <a:p>
            <a:pPr>
              <a:lnSpc>
                <a:spcPct val="150000"/>
              </a:lnSpc>
            </a:pPr>
            <a:r>
              <a:rPr lang="en-US" dirty="0">
                <a:solidFill>
                  <a:schemeClr val="tx1">
                    <a:lumMod val="75000"/>
                    <a:lumOff val="25000"/>
                  </a:schemeClr>
                </a:solidFill>
                <a:latin typeface="Gill Sans MT" panose="020B0502020104020203" pitchFamily="34" charset="0"/>
              </a:rPr>
              <a:t>Ba</a:t>
            </a:r>
          </a:p>
          <a:p>
            <a:pPr>
              <a:lnSpc>
                <a:spcPct val="150000"/>
              </a:lnSpc>
            </a:pPr>
            <a:r>
              <a:rPr lang="en-US" dirty="0">
                <a:solidFill>
                  <a:schemeClr val="tx1">
                    <a:lumMod val="75000"/>
                    <a:lumOff val="25000"/>
                  </a:schemeClr>
                </a:solidFill>
                <a:latin typeface="Gill Sans MT" panose="020B0502020104020203" pitchFamily="34" charset="0"/>
              </a:rPr>
              <a:t>V</a:t>
            </a:r>
          </a:p>
          <a:p>
            <a:pPr>
              <a:lnSpc>
                <a:spcPct val="150000"/>
              </a:lnSpc>
            </a:pPr>
            <a:r>
              <a:rPr lang="en-US" dirty="0">
                <a:solidFill>
                  <a:schemeClr val="tx1">
                    <a:lumMod val="75000"/>
                    <a:lumOff val="25000"/>
                  </a:schemeClr>
                </a:solidFill>
                <a:latin typeface="Gill Sans MT" panose="020B0502020104020203" pitchFamily="34" charset="0"/>
              </a:rPr>
              <a:t>Sr</a:t>
            </a:r>
          </a:p>
          <a:p>
            <a:pPr>
              <a:lnSpc>
                <a:spcPct val="150000"/>
              </a:lnSpc>
            </a:pPr>
            <a:r>
              <a:rPr lang="en-US" dirty="0">
                <a:solidFill>
                  <a:schemeClr val="tx1">
                    <a:lumMod val="75000"/>
                    <a:lumOff val="25000"/>
                  </a:schemeClr>
                </a:solidFill>
                <a:latin typeface="Gill Sans MT" panose="020B0502020104020203" pitchFamily="34" charset="0"/>
              </a:rPr>
              <a:t>W</a:t>
            </a:r>
          </a:p>
          <a:p>
            <a:pPr>
              <a:lnSpc>
                <a:spcPct val="150000"/>
              </a:lnSpc>
            </a:pPr>
            <a:r>
              <a:rPr lang="en-US" dirty="0">
                <a:solidFill>
                  <a:schemeClr val="tx1">
                    <a:lumMod val="75000"/>
                    <a:lumOff val="25000"/>
                  </a:schemeClr>
                </a:solidFill>
                <a:latin typeface="Gill Sans MT" panose="020B0502020104020203" pitchFamily="34" charset="0"/>
              </a:rPr>
              <a:t>O</a:t>
            </a:r>
          </a:p>
        </p:txBody>
      </p:sp>
      <p:sp>
        <p:nvSpPr>
          <p:cNvPr id="13" name="Rectangle 12">
            <a:extLst>
              <a:ext uri="{FF2B5EF4-FFF2-40B4-BE49-F238E27FC236}">
                <a16:creationId xmlns:a16="http://schemas.microsoft.com/office/drawing/2014/main" id="{3599A681-79B2-40E6-9E46-26DD0633F06C}"/>
              </a:ext>
            </a:extLst>
          </p:cNvPr>
          <p:cNvSpPr/>
          <p:nvPr/>
        </p:nvSpPr>
        <p:spPr>
          <a:xfrm>
            <a:off x="178289" y="1289711"/>
            <a:ext cx="618782" cy="2121030"/>
          </a:xfrm>
          <a:prstGeom prst="rect">
            <a:avLst/>
          </a:prstGeom>
        </p:spPr>
        <p:txBody>
          <a:bodyPr wrap="square">
            <a:spAutoFit/>
          </a:bodyPr>
          <a:lstStyle/>
          <a:p>
            <a:pPr>
              <a:lnSpc>
                <a:spcPct val="150000"/>
              </a:lnSpc>
            </a:pPr>
            <a:r>
              <a:rPr lang="en-US" dirty="0">
                <a:solidFill>
                  <a:schemeClr val="tx1">
                    <a:lumMod val="75000"/>
                    <a:lumOff val="25000"/>
                  </a:schemeClr>
                </a:solidFill>
                <a:latin typeface="Gill Sans MT" panose="020B0502020104020203" pitchFamily="34" charset="0"/>
              </a:rPr>
              <a:t>Mg</a:t>
            </a:r>
          </a:p>
          <a:p>
            <a:pPr>
              <a:lnSpc>
                <a:spcPct val="150000"/>
              </a:lnSpc>
            </a:pPr>
            <a:r>
              <a:rPr lang="en-US" dirty="0">
                <a:solidFill>
                  <a:schemeClr val="tx1">
                    <a:lumMod val="75000"/>
                    <a:lumOff val="25000"/>
                  </a:schemeClr>
                </a:solidFill>
                <a:latin typeface="Gill Sans MT" panose="020B0502020104020203" pitchFamily="34" charset="0"/>
              </a:rPr>
              <a:t>P</a:t>
            </a:r>
          </a:p>
          <a:p>
            <a:pPr>
              <a:lnSpc>
                <a:spcPct val="150000"/>
              </a:lnSpc>
            </a:pPr>
            <a:r>
              <a:rPr lang="en-US" dirty="0">
                <a:solidFill>
                  <a:schemeClr val="tx1">
                    <a:lumMod val="75000"/>
                    <a:lumOff val="25000"/>
                  </a:schemeClr>
                </a:solidFill>
                <a:latin typeface="Gill Sans MT" panose="020B0502020104020203" pitchFamily="34" charset="0"/>
              </a:rPr>
              <a:t>Ni</a:t>
            </a:r>
          </a:p>
          <a:p>
            <a:pPr>
              <a:lnSpc>
                <a:spcPct val="150000"/>
              </a:lnSpc>
            </a:pPr>
            <a:r>
              <a:rPr lang="en-US" dirty="0">
                <a:solidFill>
                  <a:schemeClr val="tx1">
                    <a:lumMod val="75000"/>
                    <a:lumOff val="25000"/>
                  </a:schemeClr>
                </a:solidFill>
                <a:latin typeface="Gill Sans MT" panose="020B0502020104020203" pitchFamily="34" charset="0"/>
              </a:rPr>
              <a:t>Ag</a:t>
            </a:r>
          </a:p>
          <a:p>
            <a:pPr>
              <a:lnSpc>
                <a:spcPct val="150000"/>
              </a:lnSpc>
            </a:pPr>
            <a:r>
              <a:rPr lang="en-US" dirty="0">
                <a:solidFill>
                  <a:schemeClr val="tx1">
                    <a:lumMod val="75000"/>
                    <a:lumOff val="25000"/>
                  </a:schemeClr>
                </a:solidFill>
                <a:latin typeface="Gill Sans MT" panose="020B0502020104020203" pitchFamily="34" charset="0"/>
              </a:rPr>
              <a:t>Pb</a:t>
            </a:r>
          </a:p>
        </p:txBody>
      </p:sp>
      <p:sp>
        <p:nvSpPr>
          <p:cNvPr id="14" name="Oval 13">
            <a:extLst>
              <a:ext uri="{FF2B5EF4-FFF2-40B4-BE49-F238E27FC236}">
                <a16:creationId xmlns:a16="http://schemas.microsoft.com/office/drawing/2014/main" id="{BCCED208-041E-42F1-BEA1-ECEA57F89A48}"/>
              </a:ext>
            </a:extLst>
          </p:cNvPr>
          <p:cNvSpPr/>
          <p:nvPr/>
        </p:nvSpPr>
        <p:spPr>
          <a:xfrm>
            <a:off x="57689" y="5216341"/>
            <a:ext cx="287049" cy="253041"/>
          </a:xfrm>
          <a:prstGeom prst="ellipse">
            <a:avLst/>
          </a:prstGeom>
          <a:noFill/>
          <a:ln w="28575">
            <a:solidFill>
              <a:srgbClr val="E47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74796BF-AF90-4BEC-8BE4-43F1806434B5}"/>
              </a:ext>
            </a:extLst>
          </p:cNvPr>
          <p:cNvSpPr txBox="1"/>
          <p:nvPr/>
        </p:nvSpPr>
        <p:spPr>
          <a:xfrm>
            <a:off x="670550" y="1398840"/>
            <a:ext cx="1208985" cy="338554"/>
          </a:xfrm>
          <a:prstGeom prst="rect">
            <a:avLst/>
          </a:prstGeom>
          <a:noFill/>
        </p:spPr>
        <p:txBody>
          <a:bodyPr wrap="none" rtlCol="0">
            <a:spAutoFit/>
          </a:bodyPr>
          <a:lstStyle/>
          <a:p>
            <a:r>
              <a:rPr lang="en-US" sz="1600" dirty="0">
                <a:solidFill>
                  <a:srgbClr val="E47588"/>
                </a:solidFill>
                <a:latin typeface="Gill Sans MT" panose="020B0502020104020203" pitchFamily="34" charset="0"/>
              </a:rPr>
              <a:t>1s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3s</a:t>
            </a:r>
            <a:r>
              <a:rPr lang="en-US" sz="1600" baseline="30000" dirty="0">
                <a:solidFill>
                  <a:srgbClr val="E47588"/>
                </a:solidFill>
                <a:latin typeface="Gill Sans MT" panose="020B0502020104020203" pitchFamily="34" charset="0"/>
              </a:rPr>
              <a:t>2</a:t>
            </a:r>
            <a:endParaRPr lang="en-US" sz="1600" dirty="0">
              <a:solidFill>
                <a:srgbClr val="E47588"/>
              </a:solidFill>
              <a:latin typeface="Gill Sans MT" panose="020B0502020104020203" pitchFamily="34" charset="0"/>
            </a:endParaRPr>
          </a:p>
        </p:txBody>
      </p:sp>
      <p:sp>
        <p:nvSpPr>
          <p:cNvPr id="16" name="TextBox 15">
            <a:extLst>
              <a:ext uri="{FF2B5EF4-FFF2-40B4-BE49-F238E27FC236}">
                <a16:creationId xmlns:a16="http://schemas.microsoft.com/office/drawing/2014/main" id="{BC5605F3-9D11-4CAD-8BB3-FA02EE042444}"/>
              </a:ext>
            </a:extLst>
          </p:cNvPr>
          <p:cNvSpPr txBox="1"/>
          <p:nvPr/>
        </p:nvSpPr>
        <p:spPr>
          <a:xfrm>
            <a:off x="667402" y="1806288"/>
            <a:ext cx="1483098" cy="338554"/>
          </a:xfrm>
          <a:prstGeom prst="rect">
            <a:avLst/>
          </a:prstGeom>
          <a:noFill/>
        </p:spPr>
        <p:txBody>
          <a:bodyPr wrap="none" rtlCol="0">
            <a:spAutoFit/>
          </a:bodyPr>
          <a:lstStyle/>
          <a:p>
            <a:r>
              <a:rPr lang="en-US" sz="1600" dirty="0">
                <a:solidFill>
                  <a:srgbClr val="E47588"/>
                </a:solidFill>
                <a:latin typeface="Gill Sans MT" panose="020B0502020104020203" pitchFamily="34" charset="0"/>
              </a:rPr>
              <a:t>1s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3s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3p</a:t>
            </a:r>
            <a:r>
              <a:rPr lang="en-US" sz="1600" baseline="30000" dirty="0">
                <a:solidFill>
                  <a:srgbClr val="E47588"/>
                </a:solidFill>
                <a:latin typeface="Gill Sans MT" panose="020B0502020104020203" pitchFamily="34" charset="0"/>
              </a:rPr>
              <a:t>2</a:t>
            </a:r>
            <a:endParaRPr lang="en-US" sz="1600" dirty="0">
              <a:solidFill>
                <a:srgbClr val="E47588"/>
              </a:solidFill>
              <a:latin typeface="Gill Sans MT" panose="020B0502020104020203" pitchFamily="34" charset="0"/>
            </a:endParaRPr>
          </a:p>
        </p:txBody>
      </p:sp>
      <p:sp>
        <p:nvSpPr>
          <p:cNvPr id="23" name="TextBox 22">
            <a:extLst>
              <a:ext uri="{FF2B5EF4-FFF2-40B4-BE49-F238E27FC236}">
                <a16:creationId xmlns:a16="http://schemas.microsoft.com/office/drawing/2014/main" id="{E5F55D32-A360-497F-939C-2113985DA984}"/>
              </a:ext>
            </a:extLst>
          </p:cNvPr>
          <p:cNvSpPr txBox="1"/>
          <p:nvPr/>
        </p:nvSpPr>
        <p:spPr>
          <a:xfrm>
            <a:off x="667402" y="2224381"/>
            <a:ext cx="2008883" cy="338554"/>
          </a:xfrm>
          <a:prstGeom prst="rect">
            <a:avLst/>
          </a:prstGeom>
          <a:noFill/>
        </p:spPr>
        <p:txBody>
          <a:bodyPr wrap="none" rtlCol="0">
            <a:spAutoFit/>
          </a:bodyPr>
          <a:lstStyle/>
          <a:p>
            <a:r>
              <a:rPr lang="en-US" sz="1600" dirty="0">
                <a:solidFill>
                  <a:srgbClr val="E47588"/>
                </a:solidFill>
                <a:latin typeface="Gill Sans MT" panose="020B0502020104020203" pitchFamily="34" charset="0"/>
              </a:rPr>
              <a:t>1s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3s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3p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4s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3d</a:t>
            </a:r>
            <a:r>
              <a:rPr lang="en-US" sz="1600" baseline="30000" dirty="0">
                <a:solidFill>
                  <a:srgbClr val="E47588"/>
                </a:solidFill>
                <a:latin typeface="Gill Sans MT" panose="020B0502020104020203" pitchFamily="34" charset="0"/>
              </a:rPr>
              <a:t>8</a:t>
            </a:r>
            <a:endParaRPr lang="en-US" sz="1600" dirty="0">
              <a:solidFill>
                <a:srgbClr val="E47588"/>
              </a:solidFill>
              <a:latin typeface="Gill Sans MT" panose="020B0502020104020203" pitchFamily="34" charset="0"/>
            </a:endParaRPr>
          </a:p>
        </p:txBody>
      </p:sp>
      <p:sp>
        <p:nvSpPr>
          <p:cNvPr id="24" name="TextBox 23">
            <a:extLst>
              <a:ext uri="{FF2B5EF4-FFF2-40B4-BE49-F238E27FC236}">
                <a16:creationId xmlns:a16="http://schemas.microsoft.com/office/drawing/2014/main" id="{50147598-0D10-41DE-968A-08CF9FBB14B7}"/>
              </a:ext>
            </a:extLst>
          </p:cNvPr>
          <p:cNvSpPr txBox="1"/>
          <p:nvPr/>
        </p:nvSpPr>
        <p:spPr>
          <a:xfrm>
            <a:off x="667402" y="2636578"/>
            <a:ext cx="2946640" cy="338554"/>
          </a:xfrm>
          <a:prstGeom prst="rect">
            <a:avLst/>
          </a:prstGeom>
          <a:noFill/>
        </p:spPr>
        <p:txBody>
          <a:bodyPr wrap="none" rtlCol="0">
            <a:spAutoFit/>
          </a:bodyPr>
          <a:lstStyle/>
          <a:p>
            <a:r>
              <a:rPr lang="en-US" sz="1600" dirty="0">
                <a:solidFill>
                  <a:srgbClr val="E47588"/>
                </a:solidFill>
                <a:latin typeface="Gill Sans MT" panose="020B0502020104020203" pitchFamily="34" charset="0"/>
              </a:rPr>
              <a:t>1s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3s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3p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4s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3d</a:t>
            </a:r>
            <a:r>
              <a:rPr lang="en-US" sz="1600" baseline="30000" dirty="0">
                <a:solidFill>
                  <a:srgbClr val="E47588"/>
                </a:solidFill>
                <a:latin typeface="Gill Sans MT" panose="020B0502020104020203" pitchFamily="34" charset="0"/>
              </a:rPr>
              <a:t>10</a:t>
            </a:r>
            <a:r>
              <a:rPr lang="en-US" sz="1600" dirty="0">
                <a:solidFill>
                  <a:srgbClr val="E47588"/>
                </a:solidFill>
                <a:latin typeface="Gill Sans MT" panose="020B0502020104020203" pitchFamily="34" charset="0"/>
              </a:rPr>
              <a:t>4p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5s</a:t>
            </a:r>
            <a:r>
              <a:rPr lang="en-US" sz="1600" baseline="30000" dirty="0">
                <a:solidFill>
                  <a:srgbClr val="E47588"/>
                </a:solidFill>
                <a:latin typeface="Gill Sans MT" panose="020B0502020104020203" pitchFamily="34" charset="0"/>
              </a:rPr>
              <a:t>1</a:t>
            </a:r>
            <a:r>
              <a:rPr lang="en-US" sz="1600" dirty="0">
                <a:solidFill>
                  <a:srgbClr val="E47588"/>
                </a:solidFill>
                <a:latin typeface="Gill Sans MT" panose="020B0502020104020203" pitchFamily="34" charset="0"/>
              </a:rPr>
              <a:t>4d</a:t>
            </a:r>
            <a:r>
              <a:rPr lang="en-US" sz="1600" baseline="30000" dirty="0">
                <a:solidFill>
                  <a:srgbClr val="E47588"/>
                </a:solidFill>
                <a:latin typeface="Gill Sans MT" panose="020B0502020104020203" pitchFamily="34" charset="0"/>
              </a:rPr>
              <a:t>10</a:t>
            </a:r>
            <a:endParaRPr lang="en-US" sz="1600" dirty="0">
              <a:solidFill>
                <a:srgbClr val="E47588"/>
              </a:solidFill>
              <a:latin typeface="Gill Sans MT" panose="020B0502020104020203" pitchFamily="34" charset="0"/>
            </a:endParaRPr>
          </a:p>
        </p:txBody>
      </p:sp>
      <p:sp>
        <p:nvSpPr>
          <p:cNvPr id="25" name="TextBox 24">
            <a:extLst>
              <a:ext uri="{FF2B5EF4-FFF2-40B4-BE49-F238E27FC236}">
                <a16:creationId xmlns:a16="http://schemas.microsoft.com/office/drawing/2014/main" id="{B6899536-757A-432C-B6B9-D1A50BBE7F78}"/>
              </a:ext>
            </a:extLst>
          </p:cNvPr>
          <p:cNvSpPr txBox="1"/>
          <p:nvPr/>
        </p:nvSpPr>
        <p:spPr>
          <a:xfrm>
            <a:off x="667402" y="3048565"/>
            <a:ext cx="4483920" cy="338554"/>
          </a:xfrm>
          <a:prstGeom prst="rect">
            <a:avLst/>
          </a:prstGeom>
          <a:noFill/>
        </p:spPr>
        <p:txBody>
          <a:bodyPr wrap="none" rtlCol="0">
            <a:spAutoFit/>
          </a:bodyPr>
          <a:lstStyle/>
          <a:p>
            <a:r>
              <a:rPr lang="en-US" sz="1600" dirty="0">
                <a:solidFill>
                  <a:srgbClr val="E47588"/>
                </a:solidFill>
                <a:latin typeface="Gill Sans MT" panose="020B0502020104020203" pitchFamily="34" charset="0"/>
              </a:rPr>
              <a:t>1s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3s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3p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4s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3d</a:t>
            </a:r>
            <a:r>
              <a:rPr lang="en-US" sz="1600" baseline="30000" dirty="0">
                <a:solidFill>
                  <a:srgbClr val="E47588"/>
                </a:solidFill>
                <a:latin typeface="Gill Sans MT" panose="020B0502020104020203" pitchFamily="34" charset="0"/>
              </a:rPr>
              <a:t>10</a:t>
            </a:r>
            <a:r>
              <a:rPr lang="en-US" sz="1600" dirty="0">
                <a:solidFill>
                  <a:srgbClr val="E47588"/>
                </a:solidFill>
                <a:latin typeface="Gill Sans MT" panose="020B0502020104020203" pitchFamily="34" charset="0"/>
              </a:rPr>
              <a:t>4p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5s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4d</a:t>
            </a:r>
            <a:r>
              <a:rPr lang="en-US" sz="1600" baseline="30000" dirty="0">
                <a:solidFill>
                  <a:srgbClr val="E47588"/>
                </a:solidFill>
                <a:latin typeface="Gill Sans MT" panose="020B0502020104020203" pitchFamily="34" charset="0"/>
              </a:rPr>
              <a:t>10</a:t>
            </a:r>
            <a:r>
              <a:rPr lang="en-US" sz="1600" dirty="0">
                <a:solidFill>
                  <a:srgbClr val="E47588"/>
                </a:solidFill>
                <a:latin typeface="Gill Sans MT" panose="020B0502020104020203" pitchFamily="34" charset="0"/>
              </a:rPr>
              <a:t>5p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6s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4f</a:t>
            </a:r>
            <a:r>
              <a:rPr lang="en-US" sz="1600" baseline="30000" dirty="0">
                <a:solidFill>
                  <a:srgbClr val="E47588"/>
                </a:solidFill>
                <a:latin typeface="Gill Sans MT" panose="020B0502020104020203" pitchFamily="34" charset="0"/>
              </a:rPr>
              <a:t>14</a:t>
            </a:r>
            <a:r>
              <a:rPr lang="en-US" sz="1600" dirty="0">
                <a:solidFill>
                  <a:srgbClr val="E47588"/>
                </a:solidFill>
                <a:latin typeface="Gill Sans MT" panose="020B0502020104020203" pitchFamily="34" charset="0"/>
              </a:rPr>
              <a:t>5d</a:t>
            </a:r>
            <a:r>
              <a:rPr lang="en-US" sz="1600" baseline="30000" dirty="0">
                <a:solidFill>
                  <a:srgbClr val="E47588"/>
                </a:solidFill>
                <a:latin typeface="Gill Sans MT" panose="020B0502020104020203" pitchFamily="34" charset="0"/>
              </a:rPr>
              <a:t>10</a:t>
            </a:r>
            <a:r>
              <a:rPr lang="en-US" sz="1600" dirty="0">
                <a:solidFill>
                  <a:srgbClr val="E47588"/>
                </a:solidFill>
                <a:latin typeface="Gill Sans MT" panose="020B0502020104020203" pitchFamily="34" charset="0"/>
              </a:rPr>
              <a:t>6p</a:t>
            </a:r>
            <a:r>
              <a:rPr lang="en-US" sz="1600" baseline="30000" dirty="0">
                <a:solidFill>
                  <a:srgbClr val="E47588"/>
                </a:solidFill>
                <a:latin typeface="Gill Sans MT" panose="020B0502020104020203" pitchFamily="34" charset="0"/>
              </a:rPr>
              <a:t>2</a:t>
            </a:r>
            <a:endParaRPr lang="en-US" sz="1600" dirty="0">
              <a:solidFill>
                <a:srgbClr val="E47588"/>
              </a:solidFill>
              <a:latin typeface="Gill Sans MT" panose="020B0502020104020203" pitchFamily="34" charset="0"/>
            </a:endParaRPr>
          </a:p>
        </p:txBody>
      </p:sp>
      <p:sp>
        <p:nvSpPr>
          <p:cNvPr id="26" name="TextBox 25">
            <a:extLst>
              <a:ext uri="{FF2B5EF4-FFF2-40B4-BE49-F238E27FC236}">
                <a16:creationId xmlns:a16="http://schemas.microsoft.com/office/drawing/2014/main" id="{3D0142CD-6023-49F2-A9FD-8F0644E26890}"/>
              </a:ext>
            </a:extLst>
          </p:cNvPr>
          <p:cNvSpPr txBox="1"/>
          <p:nvPr/>
        </p:nvSpPr>
        <p:spPr>
          <a:xfrm>
            <a:off x="5230981" y="1399240"/>
            <a:ext cx="3470822" cy="338554"/>
          </a:xfrm>
          <a:prstGeom prst="rect">
            <a:avLst/>
          </a:prstGeom>
          <a:noFill/>
        </p:spPr>
        <p:txBody>
          <a:bodyPr wrap="none" rtlCol="0">
            <a:spAutoFit/>
          </a:bodyPr>
          <a:lstStyle/>
          <a:p>
            <a:r>
              <a:rPr lang="en-US" sz="1600" dirty="0">
                <a:solidFill>
                  <a:srgbClr val="E47588"/>
                </a:solidFill>
                <a:latin typeface="Gill Sans MT" panose="020B0502020104020203" pitchFamily="34" charset="0"/>
              </a:rPr>
              <a:t>1s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3s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3p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4s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3d</a:t>
            </a:r>
            <a:r>
              <a:rPr lang="en-US" sz="1600" baseline="30000" dirty="0">
                <a:solidFill>
                  <a:srgbClr val="E47588"/>
                </a:solidFill>
                <a:latin typeface="Gill Sans MT" panose="020B0502020104020203" pitchFamily="34" charset="0"/>
              </a:rPr>
              <a:t>10</a:t>
            </a:r>
            <a:r>
              <a:rPr lang="en-US" sz="1600" dirty="0">
                <a:solidFill>
                  <a:srgbClr val="E47588"/>
                </a:solidFill>
                <a:latin typeface="Gill Sans MT" panose="020B0502020104020203" pitchFamily="34" charset="0"/>
              </a:rPr>
              <a:t>4p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5s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4d</a:t>
            </a:r>
            <a:r>
              <a:rPr lang="en-US" sz="1600" baseline="30000" dirty="0">
                <a:solidFill>
                  <a:srgbClr val="E47588"/>
                </a:solidFill>
                <a:latin typeface="Gill Sans MT" panose="020B0502020104020203" pitchFamily="34" charset="0"/>
              </a:rPr>
              <a:t>10</a:t>
            </a:r>
            <a:r>
              <a:rPr lang="en-US" sz="1600" dirty="0">
                <a:solidFill>
                  <a:srgbClr val="E47588"/>
                </a:solidFill>
                <a:latin typeface="Gill Sans MT" panose="020B0502020104020203" pitchFamily="34" charset="0"/>
              </a:rPr>
              <a:t>5p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6s</a:t>
            </a:r>
            <a:r>
              <a:rPr lang="en-US" sz="1600" baseline="30000" dirty="0">
                <a:solidFill>
                  <a:srgbClr val="E47588"/>
                </a:solidFill>
                <a:latin typeface="Gill Sans MT" panose="020B0502020104020203" pitchFamily="34" charset="0"/>
              </a:rPr>
              <a:t>2</a:t>
            </a:r>
            <a:endParaRPr lang="en-US" sz="1600" dirty="0">
              <a:solidFill>
                <a:srgbClr val="E47588"/>
              </a:solidFill>
              <a:latin typeface="Gill Sans MT" panose="020B0502020104020203" pitchFamily="34" charset="0"/>
            </a:endParaRPr>
          </a:p>
        </p:txBody>
      </p:sp>
      <p:sp>
        <p:nvSpPr>
          <p:cNvPr id="27" name="TextBox 26">
            <a:extLst>
              <a:ext uri="{FF2B5EF4-FFF2-40B4-BE49-F238E27FC236}">
                <a16:creationId xmlns:a16="http://schemas.microsoft.com/office/drawing/2014/main" id="{D8CD1B34-5BBD-4A43-A32E-B767F961F9EC}"/>
              </a:ext>
            </a:extLst>
          </p:cNvPr>
          <p:cNvSpPr txBox="1"/>
          <p:nvPr/>
        </p:nvSpPr>
        <p:spPr>
          <a:xfrm>
            <a:off x="5228192" y="1801239"/>
            <a:ext cx="2008883" cy="338554"/>
          </a:xfrm>
          <a:prstGeom prst="rect">
            <a:avLst/>
          </a:prstGeom>
          <a:noFill/>
        </p:spPr>
        <p:txBody>
          <a:bodyPr wrap="none" rtlCol="0">
            <a:spAutoFit/>
          </a:bodyPr>
          <a:lstStyle/>
          <a:p>
            <a:r>
              <a:rPr lang="en-US" sz="1600" dirty="0">
                <a:solidFill>
                  <a:srgbClr val="E47588"/>
                </a:solidFill>
                <a:latin typeface="Gill Sans MT" panose="020B0502020104020203" pitchFamily="34" charset="0"/>
              </a:rPr>
              <a:t>1s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3s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3p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4s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3d</a:t>
            </a:r>
            <a:r>
              <a:rPr lang="en-US" sz="1600" baseline="30000" dirty="0">
                <a:solidFill>
                  <a:srgbClr val="E47588"/>
                </a:solidFill>
                <a:latin typeface="Gill Sans MT" panose="020B0502020104020203" pitchFamily="34" charset="0"/>
              </a:rPr>
              <a:t>3</a:t>
            </a:r>
            <a:endParaRPr lang="en-US" sz="1600" dirty="0">
              <a:solidFill>
                <a:srgbClr val="E47588"/>
              </a:solidFill>
              <a:latin typeface="Gill Sans MT" panose="020B0502020104020203" pitchFamily="34" charset="0"/>
            </a:endParaRPr>
          </a:p>
        </p:txBody>
      </p:sp>
      <p:sp>
        <p:nvSpPr>
          <p:cNvPr id="28" name="TextBox 27">
            <a:extLst>
              <a:ext uri="{FF2B5EF4-FFF2-40B4-BE49-F238E27FC236}">
                <a16:creationId xmlns:a16="http://schemas.microsoft.com/office/drawing/2014/main" id="{10305EFE-EA6A-4868-B9F2-CBBEAF91660A}"/>
              </a:ext>
            </a:extLst>
          </p:cNvPr>
          <p:cNvSpPr txBox="1"/>
          <p:nvPr/>
        </p:nvSpPr>
        <p:spPr>
          <a:xfrm>
            <a:off x="5225849" y="2223453"/>
            <a:ext cx="2601994" cy="338554"/>
          </a:xfrm>
          <a:prstGeom prst="rect">
            <a:avLst/>
          </a:prstGeom>
          <a:noFill/>
        </p:spPr>
        <p:txBody>
          <a:bodyPr wrap="none" rtlCol="0">
            <a:spAutoFit/>
          </a:bodyPr>
          <a:lstStyle/>
          <a:p>
            <a:r>
              <a:rPr lang="en-US" sz="1600" dirty="0">
                <a:solidFill>
                  <a:srgbClr val="E47588"/>
                </a:solidFill>
                <a:latin typeface="Gill Sans MT" panose="020B0502020104020203" pitchFamily="34" charset="0"/>
              </a:rPr>
              <a:t>1s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3s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3p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4s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3d</a:t>
            </a:r>
            <a:r>
              <a:rPr lang="en-US" sz="1600" baseline="30000" dirty="0">
                <a:solidFill>
                  <a:srgbClr val="E47588"/>
                </a:solidFill>
                <a:latin typeface="Gill Sans MT" panose="020B0502020104020203" pitchFamily="34" charset="0"/>
              </a:rPr>
              <a:t>10</a:t>
            </a:r>
            <a:r>
              <a:rPr lang="en-US" sz="1600" dirty="0">
                <a:solidFill>
                  <a:srgbClr val="E47588"/>
                </a:solidFill>
                <a:latin typeface="Gill Sans MT" panose="020B0502020104020203" pitchFamily="34" charset="0"/>
              </a:rPr>
              <a:t>4p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5s</a:t>
            </a:r>
            <a:r>
              <a:rPr lang="en-US" sz="1600" baseline="30000" dirty="0">
                <a:solidFill>
                  <a:srgbClr val="E47588"/>
                </a:solidFill>
                <a:latin typeface="Gill Sans MT" panose="020B0502020104020203" pitchFamily="34" charset="0"/>
              </a:rPr>
              <a:t>2</a:t>
            </a:r>
            <a:endParaRPr lang="en-US" sz="1600" dirty="0">
              <a:solidFill>
                <a:srgbClr val="E47588"/>
              </a:solidFill>
              <a:latin typeface="Gill Sans MT" panose="020B0502020104020203" pitchFamily="34" charset="0"/>
            </a:endParaRPr>
          </a:p>
        </p:txBody>
      </p:sp>
      <p:sp>
        <p:nvSpPr>
          <p:cNvPr id="29" name="TextBox 28">
            <a:extLst>
              <a:ext uri="{FF2B5EF4-FFF2-40B4-BE49-F238E27FC236}">
                <a16:creationId xmlns:a16="http://schemas.microsoft.com/office/drawing/2014/main" id="{4DC79BCD-CEF1-4586-B995-64B0DDD6C1B7}"/>
              </a:ext>
            </a:extLst>
          </p:cNvPr>
          <p:cNvSpPr txBox="1"/>
          <p:nvPr/>
        </p:nvSpPr>
        <p:spPr>
          <a:xfrm>
            <a:off x="5225849" y="2636578"/>
            <a:ext cx="4038285" cy="338554"/>
          </a:xfrm>
          <a:prstGeom prst="rect">
            <a:avLst/>
          </a:prstGeom>
          <a:noFill/>
        </p:spPr>
        <p:txBody>
          <a:bodyPr wrap="none" rtlCol="0">
            <a:spAutoFit/>
          </a:bodyPr>
          <a:lstStyle/>
          <a:p>
            <a:r>
              <a:rPr lang="en-US" sz="1600" dirty="0">
                <a:solidFill>
                  <a:srgbClr val="E47588"/>
                </a:solidFill>
                <a:latin typeface="Gill Sans MT" panose="020B0502020104020203" pitchFamily="34" charset="0"/>
              </a:rPr>
              <a:t>1s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3s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3p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4s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3d</a:t>
            </a:r>
            <a:r>
              <a:rPr lang="en-US" sz="1600" baseline="30000" dirty="0">
                <a:solidFill>
                  <a:srgbClr val="E47588"/>
                </a:solidFill>
                <a:latin typeface="Gill Sans MT" panose="020B0502020104020203" pitchFamily="34" charset="0"/>
              </a:rPr>
              <a:t>10</a:t>
            </a:r>
            <a:r>
              <a:rPr lang="en-US" sz="1600" dirty="0">
                <a:solidFill>
                  <a:srgbClr val="E47588"/>
                </a:solidFill>
                <a:latin typeface="Gill Sans MT" panose="020B0502020104020203" pitchFamily="34" charset="0"/>
              </a:rPr>
              <a:t>4p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5s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4d</a:t>
            </a:r>
            <a:r>
              <a:rPr lang="en-US" sz="1600" baseline="30000" dirty="0">
                <a:solidFill>
                  <a:srgbClr val="E47588"/>
                </a:solidFill>
                <a:latin typeface="Gill Sans MT" panose="020B0502020104020203" pitchFamily="34" charset="0"/>
              </a:rPr>
              <a:t>10</a:t>
            </a:r>
            <a:r>
              <a:rPr lang="en-US" sz="1600" dirty="0">
                <a:solidFill>
                  <a:srgbClr val="E47588"/>
                </a:solidFill>
                <a:latin typeface="Gill Sans MT" panose="020B0502020104020203" pitchFamily="34" charset="0"/>
              </a:rPr>
              <a:t>5p</a:t>
            </a:r>
            <a:r>
              <a:rPr lang="en-US" sz="1600" baseline="30000" dirty="0">
                <a:solidFill>
                  <a:srgbClr val="E47588"/>
                </a:solidFill>
                <a:latin typeface="Gill Sans MT" panose="020B0502020104020203" pitchFamily="34" charset="0"/>
              </a:rPr>
              <a:t>6</a:t>
            </a:r>
            <a:r>
              <a:rPr lang="en-US" sz="1600" dirty="0">
                <a:solidFill>
                  <a:srgbClr val="E47588"/>
                </a:solidFill>
                <a:latin typeface="Gill Sans MT" panose="020B0502020104020203" pitchFamily="34" charset="0"/>
              </a:rPr>
              <a:t>6s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4f</a:t>
            </a:r>
            <a:r>
              <a:rPr lang="en-US" sz="1600" baseline="30000" dirty="0">
                <a:solidFill>
                  <a:srgbClr val="E47588"/>
                </a:solidFill>
                <a:latin typeface="Gill Sans MT" panose="020B0502020104020203" pitchFamily="34" charset="0"/>
              </a:rPr>
              <a:t>14</a:t>
            </a:r>
            <a:r>
              <a:rPr lang="en-US" sz="1600" dirty="0">
                <a:solidFill>
                  <a:srgbClr val="E47588"/>
                </a:solidFill>
                <a:latin typeface="Gill Sans MT" panose="020B0502020104020203" pitchFamily="34" charset="0"/>
              </a:rPr>
              <a:t>5d</a:t>
            </a:r>
            <a:r>
              <a:rPr lang="en-US" sz="1600" baseline="30000" dirty="0">
                <a:solidFill>
                  <a:srgbClr val="E47588"/>
                </a:solidFill>
                <a:latin typeface="Gill Sans MT" panose="020B0502020104020203" pitchFamily="34" charset="0"/>
              </a:rPr>
              <a:t>4</a:t>
            </a:r>
            <a:endParaRPr lang="en-US" sz="1600" dirty="0">
              <a:solidFill>
                <a:srgbClr val="E47588"/>
              </a:solidFill>
              <a:latin typeface="Gill Sans MT" panose="020B0502020104020203" pitchFamily="34" charset="0"/>
            </a:endParaRPr>
          </a:p>
        </p:txBody>
      </p:sp>
      <p:sp>
        <p:nvSpPr>
          <p:cNvPr id="30" name="TextBox 29">
            <a:extLst>
              <a:ext uri="{FF2B5EF4-FFF2-40B4-BE49-F238E27FC236}">
                <a16:creationId xmlns:a16="http://schemas.microsoft.com/office/drawing/2014/main" id="{9FFC0CF5-0AF5-4357-8DF1-0D3D43C78C5C}"/>
              </a:ext>
            </a:extLst>
          </p:cNvPr>
          <p:cNvSpPr txBox="1"/>
          <p:nvPr/>
        </p:nvSpPr>
        <p:spPr>
          <a:xfrm>
            <a:off x="5222349" y="3048103"/>
            <a:ext cx="958917" cy="338554"/>
          </a:xfrm>
          <a:prstGeom prst="rect">
            <a:avLst/>
          </a:prstGeom>
          <a:noFill/>
        </p:spPr>
        <p:txBody>
          <a:bodyPr wrap="none" rtlCol="0">
            <a:spAutoFit/>
          </a:bodyPr>
          <a:lstStyle/>
          <a:p>
            <a:r>
              <a:rPr lang="en-US" sz="1600" dirty="0">
                <a:solidFill>
                  <a:srgbClr val="E47588"/>
                </a:solidFill>
                <a:latin typeface="Gill Sans MT" panose="020B0502020104020203" pitchFamily="34" charset="0"/>
              </a:rPr>
              <a:t>1s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2s</a:t>
            </a:r>
            <a:r>
              <a:rPr lang="en-US" sz="1600" baseline="30000" dirty="0">
                <a:solidFill>
                  <a:srgbClr val="E47588"/>
                </a:solidFill>
                <a:latin typeface="Gill Sans MT" panose="020B0502020104020203" pitchFamily="34" charset="0"/>
              </a:rPr>
              <a:t>2</a:t>
            </a:r>
            <a:r>
              <a:rPr lang="en-US" sz="1600" dirty="0">
                <a:solidFill>
                  <a:srgbClr val="E47588"/>
                </a:solidFill>
                <a:latin typeface="Gill Sans MT" panose="020B0502020104020203" pitchFamily="34" charset="0"/>
              </a:rPr>
              <a:t>2p</a:t>
            </a:r>
            <a:r>
              <a:rPr lang="en-US" sz="1600" baseline="30000" dirty="0">
                <a:solidFill>
                  <a:srgbClr val="E47588"/>
                </a:solidFill>
                <a:latin typeface="Gill Sans MT" panose="020B0502020104020203" pitchFamily="34" charset="0"/>
              </a:rPr>
              <a:t>4</a:t>
            </a:r>
            <a:endParaRPr lang="en-US" sz="1600" dirty="0">
              <a:solidFill>
                <a:srgbClr val="E47588"/>
              </a:solidFill>
              <a:latin typeface="Gill Sans MT" panose="020B0502020104020203" pitchFamily="34" charset="0"/>
            </a:endParaRPr>
          </a:p>
        </p:txBody>
      </p:sp>
    </p:spTree>
    <p:extLst>
      <p:ext uri="{BB962C8B-B14F-4D97-AF65-F5344CB8AC3E}">
        <p14:creationId xmlns:p14="http://schemas.microsoft.com/office/powerpoint/2010/main" val="59404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23" grpId="0"/>
      <p:bldP spid="24" grpId="0"/>
      <p:bldP spid="25" grpId="0"/>
      <p:bldP spid="26" grpId="0"/>
      <p:bldP spid="27" grpId="0"/>
      <p:bldP spid="28" grpId="0"/>
      <p:bldP spid="29" grpId="0"/>
      <p:bldP spid="3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41</a:t>
            </a:fld>
            <a:endParaRPr lang="en-US" dirty="0">
              <a:solidFill>
                <a:schemeClr val="bg1"/>
              </a:solidFill>
            </a:endParaRPr>
          </a:p>
        </p:txBody>
      </p:sp>
      <p:sp>
        <p:nvSpPr>
          <p:cNvPr id="8" name="Rectangle 2">
            <a:extLst>
              <a:ext uri="{FF2B5EF4-FFF2-40B4-BE49-F238E27FC236}">
                <a16:creationId xmlns:a16="http://schemas.microsoft.com/office/drawing/2014/main" id="{ED4549C7-8CC1-4CFF-88E5-BBA98F96575E}"/>
              </a:ext>
            </a:extLst>
          </p:cNvPr>
          <p:cNvSpPr txBox="1">
            <a:spLocks noChangeArrowheads="1"/>
          </p:cNvSpPr>
          <p:nvPr/>
        </p:nvSpPr>
        <p:spPr>
          <a:xfrm>
            <a:off x="0" y="90806"/>
            <a:ext cx="9144000" cy="1006429"/>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Electron Configurations and the Periodic Table</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F659C487-6ED2-496E-AF6E-8228B15ED673}"/>
              </a:ext>
            </a:extLst>
          </p:cNvPr>
          <p:cNvSpPr txBox="1">
            <a:spLocks noChangeArrowheads="1"/>
          </p:cNvSpPr>
          <p:nvPr/>
        </p:nvSpPr>
        <p:spPr bwMode="auto">
          <a:xfrm>
            <a:off x="0" y="1219200"/>
            <a:ext cx="9144000" cy="1754326"/>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Arial" pitchFamily="34" charset="0"/>
              </a:rPr>
              <a:t>The electron configurations of all elements except hydrogen and helium can be represented using a </a:t>
            </a:r>
            <a:r>
              <a:rPr lang="en-US" altLang="en-US" b="1" dirty="0">
                <a:solidFill>
                  <a:srgbClr val="E47588"/>
                </a:solidFill>
                <a:latin typeface="Gill Sans MT" panose="020B0502020104020203" pitchFamily="34" charset="0"/>
                <a:cs typeface="Arial" pitchFamily="34" charset="0"/>
              </a:rPr>
              <a:t>noble</a:t>
            </a:r>
            <a:r>
              <a:rPr lang="en-US" altLang="en-US" b="1" dirty="0">
                <a:solidFill>
                  <a:schemeClr val="tx1">
                    <a:lumMod val="75000"/>
                    <a:lumOff val="25000"/>
                  </a:schemeClr>
                </a:solidFill>
                <a:latin typeface="Gill Sans MT" panose="020B0502020104020203" pitchFamily="34" charset="0"/>
                <a:cs typeface="Arial" pitchFamily="34" charset="0"/>
              </a:rPr>
              <a:t> </a:t>
            </a:r>
            <a:r>
              <a:rPr lang="en-US" altLang="en-US" b="1" dirty="0">
                <a:solidFill>
                  <a:srgbClr val="E47588"/>
                </a:solidFill>
                <a:latin typeface="Gill Sans MT" panose="020B0502020104020203" pitchFamily="34" charset="0"/>
                <a:cs typeface="Arial" pitchFamily="34" charset="0"/>
              </a:rPr>
              <a:t>gas</a:t>
            </a:r>
            <a:r>
              <a:rPr lang="en-US" altLang="en-US" b="1" dirty="0">
                <a:solidFill>
                  <a:schemeClr val="tx1">
                    <a:lumMod val="75000"/>
                    <a:lumOff val="25000"/>
                  </a:schemeClr>
                </a:solidFill>
                <a:latin typeface="Gill Sans MT" panose="020B0502020104020203" pitchFamily="34" charset="0"/>
                <a:cs typeface="Arial" pitchFamily="34" charset="0"/>
              </a:rPr>
              <a:t> </a:t>
            </a:r>
            <a:r>
              <a:rPr lang="en-US" altLang="en-US" b="1" dirty="0">
                <a:solidFill>
                  <a:srgbClr val="E47588"/>
                </a:solidFill>
                <a:latin typeface="Gill Sans MT" panose="020B0502020104020203" pitchFamily="34" charset="0"/>
                <a:cs typeface="Arial" pitchFamily="34" charset="0"/>
              </a:rPr>
              <a:t>core</a:t>
            </a:r>
            <a:r>
              <a:rPr lang="en-US" altLang="en-US" dirty="0">
                <a:solidFill>
                  <a:schemeClr val="tx1">
                    <a:lumMod val="75000"/>
                    <a:lumOff val="25000"/>
                  </a:schemeClr>
                </a:solidFill>
                <a:latin typeface="Gill Sans MT" panose="020B0502020104020203" pitchFamily="34" charset="0"/>
                <a:cs typeface="Arial" pitchFamily="34" charset="0"/>
              </a:rPr>
              <a:t>. These core electrons are highly stable. Those not in the core are considered </a:t>
            </a:r>
            <a:r>
              <a:rPr lang="en-US" altLang="en-US" b="1" dirty="0">
                <a:solidFill>
                  <a:srgbClr val="67AEB6"/>
                </a:solidFill>
                <a:latin typeface="Gill Sans MT" panose="020B0502020104020203" pitchFamily="34" charset="0"/>
                <a:cs typeface="Arial" pitchFamily="34" charset="0"/>
              </a:rPr>
              <a:t>valence</a:t>
            </a:r>
            <a:r>
              <a:rPr lang="en-US" altLang="en-US" dirty="0">
                <a:solidFill>
                  <a:schemeClr val="tx1">
                    <a:lumMod val="75000"/>
                    <a:lumOff val="25000"/>
                  </a:schemeClr>
                </a:solidFill>
                <a:latin typeface="Gill Sans MT" panose="020B0502020104020203" pitchFamily="34" charset="0"/>
                <a:cs typeface="Arial" pitchFamily="34" charset="0"/>
              </a:rPr>
              <a:t> electrons.</a:t>
            </a: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Arial" pitchFamily="34" charset="0"/>
            </a:endParaRP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Arial" pitchFamily="34" charset="0"/>
              </a:rPr>
              <a:t>The electron configuration of potassium (Z = 19) is</a:t>
            </a:r>
            <a:r>
              <a:rPr lang="en-US" altLang="en-US" dirty="0">
                <a:solidFill>
                  <a:schemeClr val="tx1">
                    <a:lumMod val="75000"/>
                    <a:lumOff val="25000"/>
                  </a:schemeClr>
                </a:solidFill>
                <a:latin typeface="Gill Sans MT" panose="020B0502020104020203" pitchFamily="34" charset="0"/>
                <a:ea typeface="MS PGothic" pitchFamily="34" charset="-128"/>
                <a:cs typeface="Arial" pitchFamily="34" charset="0"/>
              </a:rPr>
              <a:t> </a:t>
            </a:r>
            <a:r>
              <a:rPr lang="en-US" altLang="en-US" dirty="0">
                <a:solidFill>
                  <a:srgbClr val="67AEB6"/>
                </a:solidFill>
                <a:latin typeface="Gill Sans MT" panose="020B0502020104020203" pitchFamily="34" charset="0"/>
                <a:ea typeface="MS PGothic" pitchFamily="34" charset="-128"/>
                <a:cs typeface="Arial" pitchFamily="34" charset="0"/>
              </a:rPr>
              <a:t>1s</a:t>
            </a:r>
            <a:r>
              <a:rPr lang="en-US" altLang="en-US" baseline="30000" dirty="0">
                <a:solidFill>
                  <a:srgbClr val="67AEB6"/>
                </a:solidFill>
                <a:latin typeface="Gill Sans MT" panose="020B0502020104020203" pitchFamily="34" charset="0"/>
                <a:ea typeface="MS PGothic" pitchFamily="34" charset="-128"/>
                <a:cs typeface="Arial" pitchFamily="34" charset="0"/>
              </a:rPr>
              <a:t>2</a:t>
            </a:r>
            <a:r>
              <a:rPr lang="en-US" altLang="en-US" dirty="0">
                <a:solidFill>
                  <a:srgbClr val="67AEB6"/>
                </a:solidFill>
                <a:latin typeface="Gill Sans MT" panose="020B0502020104020203" pitchFamily="34" charset="0"/>
                <a:ea typeface="MS PGothic" pitchFamily="34" charset="-128"/>
                <a:cs typeface="Arial" pitchFamily="34" charset="0"/>
              </a:rPr>
              <a:t>2s</a:t>
            </a:r>
            <a:r>
              <a:rPr lang="en-US" altLang="en-US" baseline="30000" dirty="0">
                <a:solidFill>
                  <a:srgbClr val="67AEB6"/>
                </a:solidFill>
                <a:latin typeface="Gill Sans MT" panose="020B0502020104020203" pitchFamily="34" charset="0"/>
                <a:ea typeface="MS PGothic" pitchFamily="34" charset="-128"/>
                <a:cs typeface="Arial" pitchFamily="34" charset="0"/>
              </a:rPr>
              <a:t>2</a:t>
            </a:r>
            <a:r>
              <a:rPr lang="en-US" altLang="en-US" dirty="0">
                <a:solidFill>
                  <a:srgbClr val="67AEB6"/>
                </a:solidFill>
                <a:latin typeface="Gill Sans MT" panose="020B0502020104020203" pitchFamily="34" charset="0"/>
                <a:ea typeface="MS PGothic" pitchFamily="34" charset="-128"/>
                <a:cs typeface="Arial" pitchFamily="34" charset="0"/>
              </a:rPr>
              <a:t>2p</a:t>
            </a:r>
            <a:r>
              <a:rPr lang="en-US" altLang="en-US" baseline="30000" dirty="0">
                <a:solidFill>
                  <a:srgbClr val="67AEB6"/>
                </a:solidFill>
                <a:latin typeface="Gill Sans MT" panose="020B0502020104020203" pitchFamily="34" charset="0"/>
                <a:ea typeface="MS PGothic" pitchFamily="34" charset="-128"/>
                <a:cs typeface="Arial" pitchFamily="34" charset="0"/>
              </a:rPr>
              <a:t>6</a:t>
            </a:r>
            <a:r>
              <a:rPr lang="en-US" altLang="en-US" dirty="0">
                <a:solidFill>
                  <a:srgbClr val="67AEB6"/>
                </a:solidFill>
                <a:latin typeface="Gill Sans MT" panose="020B0502020104020203" pitchFamily="34" charset="0"/>
                <a:ea typeface="MS PGothic" pitchFamily="34" charset="-128"/>
                <a:cs typeface="Arial" pitchFamily="34" charset="0"/>
              </a:rPr>
              <a:t>3s</a:t>
            </a:r>
            <a:r>
              <a:rPr lang="en-US" altLang="en-US" baseline="30000" dirty="0">
                <a:solidFill>
                  <a:srgbClr val="67AEB6"/>
                </a:solidFill>
                <a:latin typeface="Gill Sans MT" panose="020B0502020104020203" pitchFamily="34" charset="0"/>
                <a:ea typeface="MS PGothic" pitchFamily="34" charset="-128"/>
                <a:cs typeface="Arial" pitchFamily="34" charset="0"/>
              </a:rPr>
              <a:t>2</a:t>
            </a:r>
            <a:r>
              <a:rPr lang="en-US" altLang="en-US" dirty="0">
                <a:solidFill>
                  <a:srgbClr val="67AEB6"/>
                </a:solidFill>
                <a:latin typeface="Gill Sans MT" panose="020B0502020104020203" pitchFamily="34" charset="0"/>
                <a:ea typeface="MS PGothic" pitchFamily="34" charset="-128"/>
                <a:cs typeface="Arial" pitchFamily="34" charset="0"/>
              </a:rPr>
              <a:t>3p</a:t>
            </a:r>
            <a:r>
              <a:rPr lang="en-US" altLang="en-US" baseline="30000" dirty="0">
                <a:solidFill>
                  <a:srgbClr val="67AEB6"/>
                </a:solidFill>
                <a:latin typeface="Gill Sans MT" panose="020B0502020104020203" pitchFamily="34" charset="0"/>
                <a:ea typeface="MS PGothic" pitchFamily="34" charset="-128"/>
                <a:cs typeface="Arial" pitchFamily="34" charset="0"/>
              </a:rPr>
              <a:t>6</a:t>
            </a:r>
            <a:r>
              <a:rPr lang="en-US" altLang="en-US" dirty="0">
                <a:solidFill>
                  <a:srgbClr val="67AEB6"/>
                </a:solidFill>
                <a:latin typeface="Gill Sans MT" panose="020B0502020104020203" pitchFamily="34" charset="0"/>
                <a:ea typeface="MS PGothic" pitchFamily="34" charset="-128"/>
                <a:cs typeface="Arial" pitchFamily="34" charset="0"/>
              </a:rPr>
              <a:t>4s</a:t>
            </a:r>
            <a:r>
              <a:rPr lang="en-US" altLang="en-US" baseline="30000" dirty="0">
                <a:solidFill>
                  <a:srgbClr val="67AEB6"/>
                </a:solidFill>
                <a:latin typeface="Gill Sans MT" panose="020B0502020104020203" pitchFamily="34" charset="0"/>
                <a:ea typeface="MS PGothic" pitchFamily="34" charset="-128"/>
                <a:cs typeface="Arial" pitchFamily="34" charset="0"/>
              </a:rPr>
              <a:t>1</a:t>
            </a:r>
            <a:r>
              <a:rPr lang="en-US" altLang="en-US" dirty="0">
                <a:solidFill>
                  <a:schemeClr val="tx1">
                    <a:lumMod val="75000"/>
                    <a:lumOff val="25000"/>
                  </a:schemeClr>
                </a:solidFill>
                <a:latin typeface="Gill Sans MT" panose="020B0502020104020203" pitchFamily="34" charset="0"/>
                <a:cs typeface="Arial" pitchFamily="34" charset="0"/>
              </a:rPr>
              <a:t>. </a:t>
            </a:r>
            <a:r>
              <a:rPr lang="en-US" altLang="en-US" dirty="0" err="1">
                <a:solidFill>
                  <a:schemeClr val="tx1">
                    <a:lumMod val="75000"/>
                    <a:lumOff val="25000"/>
                  </a:schemeClr>
                </a:solidFill>
                <a:latin typeface="Gill Sans MT" panose="020B0502020104020203" pitchFamily="34" charset="0"/>
                <a:cs typeface="Arial" pitchFamily="34" charset="0"/>
              </a:rPr>
              <a:t>Ar</a:t>
            </a:r>
            <a:r>
              <a:rPr lang="en-US" altLang="en-US" dirty="0">
                <a:solidFill>
                  <a:schemeClr val="tx1">
                    <a:lumMod val="75000"/>
                    <a:lumOff val="25000"/>
                  </a:schemeClr>
                </a:solidFill>
                <a:latin typeface="Gill Sans MT" panose="020B0502020104020203" pitchFamily="34" charset="0"/>
                <a:cs typeface="Arial" pitchFamily="34" charset="0"/>
              </a:rPr>
              <a:t> has an electron configuration of </a:t>
            </a:r>
            <a:r>
              <a:rPr lang="en-US" altLang="en-US" dirty="0">
                <a:solidFill>
                  <a:srgbClr val="67AEB6"/>
                </a:solidFill>
                <a:latin typeface="Gill Sans MT" panose="020B0502020104020203" pitchFamily="34" charset="0"/>
                <a:ea typeface="MS PGothic" pitchFamily="34" charset="-128"/>
                <a:cs typeface="Arial" pitchFamily="34" charset="0"/>
              </a:rPr>
              <a:t>1s</a:t>
            </a:r>
            <a:r>
              <a:rPr lang="en-US" altLang="en-US" baseline="30000" dirty="0">
                <a:solidFill>
                  <a:srgbClr val="67AEB6"/>
                </a:solidFill>
                <a:latin typeface="Gill Sans MT" panose="020B0502020104020203" pitchFamily="34" charset="0"/>
                <a:ea typeface="MS PGothic" pitchFamily="34" charset="-128"/>
                <a:cs typeface="Arial" pitchFamily="34" charset="0"/>
              </a:rPr>
              <a:t>2</a:t>
            </a:r>
            <a:r>
              <a:rPr lang="en-US" altLang="en-US" dirty="0">
                <a:solidFill>
                  <a:srgbClr val="67AEB6"/>
                </a:solidFill>
                <a:latin typeface="Gill Sans MT" panose="020B0502020104020203" pitchFamily="34" charset="0"/>
                <a:ea typeface="MS PGothic" pitchFamily="34" charset="-128"/>
                <a:cs typeface="Arial" pitchFamily="34" charset="0"/>
              </a:rPr>
              <a:t>2s</a:t>
            </a:r>
            <a:r>
              <a:rPr lang="en-US" altLang="en-US" baseline="30000" dirty="0">
                <a:solidFill>
                  <a:srgbClr val="67AEB6"/>
                </a:solidFill>
                <a:latin typeface="Gill Sans MT" panose="020B0502020104020203" pitchFamily="34" charset="0"/>
                <a:ea typeface="MS PGothic" pitchFamily="34" charset="-128"/>
                <a:cs typeface="Arial" pitchFamily="34" charset="0"/>
              </a:rPr>
              <a:t>2</a:t>
            </a:r>
            <a:r>
              <a:rPr lang="en-US" altLang="en-US" dirty="0">
                <a:solidFill>
                  <a:srgbClr val="67AEB6"/>
                </a:solidFill>
                <a:latin typeface="Gill Sans MT" panose="020B0502020104020203" pitchFamily="34" charset="0"/>
                <a:ea typeface="MS PGothic" pitchFamily="34" charset="-128"/>
                <a:cs typeface="Arial" pitchFamily="34" charset="0"/>
              </a:rPr>
              <a:t>2p</a:t>
            </a:r>
            <a:r>
              <a:rPr lang="en-US" altLang="en-US" baseline="30000" dirty="0">
                <a:solidFill>
                  <a:srgbClr val="67AEB6"/>
                </a:solidFill>
                <a:latin typeface="Gill Sans MT" panose="020B0502020104020203" pitchFamily="34" charset="0"/>
                <a:ea typeface="MS PGothic" pitchFamily="34" charset="-128"/>
                <a:cs typeface="Arial" pitchFamily="34" charset="0"/>
              </a:rPr>
              <a:t>6</a:t>
            </a:r>
            <a:r>
              <a:rPr lang="en-US" altLang="en-US" dirty="0">
                <a:solidFill>
                  <a:srgbClr val="67AEB6"/>
                </a:solidFill>
                <a:latin typeface="Gill Sans MT" panose="020B0502020104020203" pitchFamily="34" charset="0"/>
                <a:ea typeface="MS PGothic" pitchFamily="34" charset="-128"/>
                <a:cs typeface="Arial" pitchFamily="34" charset="0"/>
              </a:rPr>
              <a:t>3s</a:t>
            </a:r>
            <a:r>
              <a:rPr lang="en-US" altLang="en-US" baseline="30000" dirty="0">
                <a:solidFill>
                  <a:srgbClr val="67AEB6"/>
                </a:solidFill>
                <a:latin typeface="Gill Sans MT" panose="020B0502020104020203" pitchFamily="34" charset="0"/>
                <a:ea typeface="MS PGothic" pitchFamily="34" charset="-128"/>
                <a:cs typeface="Arial" pitchFamily="34" charset="0"/>
              </a:rPr>
              <a:t>2</a:t>
            </a:r>
            <a:r>
              <a:rPr lang="en-US" altLang="en-US" dirty="0">
                <a:solidFill>
                  <a:srgbClr val="67AEB6"/>
                </a:solidFill>
                <a:latin typeface="Gill Sans MT" panose="020B0502020104020203" pitchFamily="34" charset="0"/>
                <a:ea typeface="MS PGothic" pitchFamily="34" charset="-128"/>
                <a:cs typeface="Arial" pitchFamily="34" charset="0"/>
              </a:rPr>
              <a:t>3p</a:t>
            </a:r>
            <a:r>
              <a:rPr lang="en-US" altLang="en-US" baseline="30000" dirty="0">
                <a:solidFill>
                  <a:srgbClr val="67AEB6"/>
                </a:solidFill>
                <a:latin typeface="Gill Sans MT" panose="020B0502020104020203" pitchFamily="34" charset="0"/>
                <a:ea typeface="MS PGothic" pitchFamily="34" charset="-128"/>
                <a:cs typeface="Arial" pitchFamily="34" charset="0"/>
              </a:rPr>
              <a:t>6</a:t>
            </a:r>
            <a:r>
              <a:rPr lang="en-US" altLang="en-US" dirty="0">
                <a:solidFill>
                  <a:schemeClr val="tx1">
                    <a:lumMod val="75000"/>
                    <a:lumOff val="25000"/>
                  </a:schemeClr>
                </a:solidFill>
                <a:latin typeface="Gill Sans MT" panose="020B0502020104020203" pitchFamily="34" charset="0"/>
                <a:cs typeface="Arial" pitchFamily="34" charset="0"/>
              </a:rPr>
              <a:t>, allowing us to simplify potassium’s configuration to [</a:t>
            </a:r>
            <a:r>
              <a:rPr lang="en-US" altLang="en-US" dirty="0" err="1">
                <a:solidFill>
                  <a:schemeClr val="tx1">
                    <a:lumMod val="75000"/>
                    <a:lumOff val="25000"/>
                  </a:schemeClr>
                </a:solidFill>
                <a:latin typeface="Gill Sans MT" panose="020B0502020104020203" pitchFamily="34" charset="0"/>
                <a:cs typeface="Arial" pitchFamily="34" charset="0"/>
              </a:rPr>
              <a:t>Ar</a:t>
            </a:r>
            <a:r>
              <a:rPr lang="en-US" altLang="en-US" dirty="0">
                <a:solidFill>
                  <a:schemeClr val="tx1">
                    <a:lumMod val="75000"/>
                    <a:lumOff val="25000"/>
                  </a:schemeClr>
                </a:solidFill>
                <a:latin typeface="Gill Sans MT" panose="020B0502020104020203" pitchFamily="34" charset="0"/>
                <a:cs typeface="Arial" pitchFamily="34" charset="0"/>
              </a:rPr>
              <a:t>]</a:t>
            </a:r>
            <a:r>
              <a:rPr lang="en-US" altLang="en-US" dirty="0">
                <a:solidFill>
                  <a:schemeClr val="tx1">
                    <a:lumMod val="75000"/>
                    <a:lumOff val="25000"/>
                  </a:schemeClr>
                </a:solidFill>
                <a:latin typeface="Gill Sans MT" panose="020B0502020104020203" pitchFamily="34" charset="0"/>
                <a:ea typeface="MS PGothic" pitchFamily="34" charset="-128"/>
                <a:cs typeface="Arial" pitchFamily="34" charset="0"/>
              </a:rPr>
              <a:t>4s</a:t>
            </a:r>
            <a:r>
              <a:rPr lang="en-US" altLang="en-US" baseline="30000" dirty="0">
                <a:solidFill>
                  <a:schemeClr val="tx1">
                    <a:lumMod val="75000"/>
                    <a:lumOff val="25000"/>
                  </a:schemeClr>
                </a:solidFill>
                <a:latin typeface="Gill Sans MT" panose="020B0502020104020203" pitchFamily="34" charset="0"/>
                <a:ea typeface="MS PGothic" pitchFamily="34" charset="-128"/>
                <a:cs typeface="Arial" pitchFamily="34" charset="0"/>
              </a:rPr>
              <a:t>1</a:t>
            </a:r>
            <a:r>
              <a:rPr lang="en-US" altLang="en-US" dirty="0">
                <a:solidFill>
                  <a:schemeClr val="tx1">
                    <a:lumMod val="75000"/>
                    <a:lumOff val="25000"/>
                  </a:schemeClr>
                </a:solidFill>
                <a:latin typeface="Gill Sans MT" panose="020B0502020104020203" pitchFamily="34" charset="0"/>
                <a:ea typeface="MS PGothic" pitchFamily="34" charset="-128"/>
                <a:cs typeface="Arial" pitchFamily="34" charset="0"/>
              </a:rPr>
              <a:t>.</a:t>
            </a:r>
            <a:endParaRPr lang="en-US" altLang="en-US" dirty="0">
              <a:solidFill>
                <a:schemeClr val="tx1">
                  <a:lumMod val="75000"/>
                  <a:lumOff val="25000"/>
                </a:schemeClr>
              </a:solidFill>
              <a:latin typeface="Gill Sans MT" panose="020B0502020104020203" pitchFamily="34" charset="0"/>
              <a:cs typeface="Arial" pitchFamily="34" charset="0"/>
            </a:endParaRPr>
          </a:p>
        </p:txBody>
      </p:sp>
      <p:sp>
        <p:nvSpPr>
          <p:cNvPr id="7" name="TextBox 6">
            <a:extLst>
              <a:ext uri="{FF2B5EF4-FFF2-40B4-BE49-F238E27FC236}">
                <a16:creationId xmlns:a16="http://schemas.microsoft.com/office/drawing/2014/main" id="{75973A32-AAD2-4188-B088-CB5600DABF1D}"/>
              </a:ext>
            </a:extLst>
          </p:cNvPr>
          <p:cNvSpPr txBox="1"/>
          <p:nvPr/>
        </p:nvSpPr>
        <p:spPr>
          <a:xfrm>
            <a:off x="3466167" y="3342858"/>
            <a:ext cx="1960793" cy="369332"/>
          </a:xfrm>
          <a:prstGeom prst="rect">
            <a:avLst/>
          </a:prstGeom>
          <a:noFill/>
        </p:spPr>
        <p:txBody>
          <a:bodyPr wrap="none" rtlCol="0">
            <a:spAutoFit/>
          </a:bodyPr>
          <a:lstStyle/>
          <a:p>
            <a:r>
              <a:rPr lang="en-US" dirty="0">
                <a:solidFill>
                  <a:srgbClr val="67AEB6"/>
                </a:solidFill>
                <a:latin typeface="Gill Sans MT" panose="020B0502020104020203" pitchFamily="34" charset="0"/>
              </a:rPr>
              <a:t>1s</a:t>
            </a:r>
            <a:r>
              <a:rPr lang="en-US" baseline="30000" dirty="0">
                <a:solidFill>
                  <a:srgbClr val="67AEB6"/>
                </a:solidFill>
                <a:latin typeface="Gill Sans MT" panose="020B0502020104020203" pitchFamily="34" charset="0"/>
              </a:rPr>
              <a:t>2</a:t>
            </a:r>
            <a:r>
              <a:rPr lang="en-US" dirty="0">
                <a:solidFill>
                  <a:srgbClr val="67AEB6"/>
                </a:solidFill>
                <a:latin typeface="Gill Sans MT" panose="020B0502020104020203" pitchFamily="34" charset="0"/>
              </a:rPr>
              <a:t>2s</a:t>
            </a:r>
            <a:r>
              <a:rPr lang="en-US" baseline="30000" dirty="0">
                <a:solidFill>
                  <a:srgbClr val="67AEB6"/>
                </a:solidFill>
                <a:latin typeface="Gill Sans MT" panose="020B0502020104020203" pitchFamily="34" charset="0"/>
              </a:rPr>
              <a:t>2</a:t>
            </a:r>
            <a:r>
              <a:rPr lang="en-US" dirty="0">
                <a:solidFill>
                  <a:srgbClr val="67AEB6"/>
                </a:solidFill>
                <a:latin typeface="Gill Sans MT" panose="020B0502020104020203" pitchFamily="34" charset="0"/>
              </a:rPr>
              <a:t>2p</a:t>
            </a:r>
            <a:r>
              <a:rPr lang="en-US" baseline="30000" dirty="0">
                <a:solidFill>
                  <a:srgbClr val="67AEB6"/>
                </a:solidFill>
                <a:latin typeface="Gill Sans MT" panose="020B0502020104020203" pitchFamily="34" charset="0"/>
              </a:rPr>
              <a:t>6</a:t>
            </a:r>
            <a:r>
              <a:rPr lang="en-US" dirty="0">
                <a:solidFill>
                  <a:srgbClr val="67AEB6"/>
                </a:solidFill>
                <a:latin typeface="Gill Sans MT" panose="020B0502020104020203" pitchFamily="34" charset="0"/>
              </a:rPr>
              <a:t>3s</a:t>
            </a:r>
            <a:r>
              <a:rPr lang="en-US" baseline="30000" dirty="0">
                <a:solidFill>
                  <a:srgbClr val="67AEB6"/>
                </a:solidFill>
                <a:latin typeface="Gill Sans MT" panose="020B0502020104020203" pitchFamily="34" charset="0"/>
              </a:rPr>
              <a:t>2</a:t>
            </a:r>
            <a:r>
              <a:rPr lang="en-US" dirty="0">
                <a:solidFill>
                  <a:srgbClr val="67AEB6"/>
                </a:solidFill>
                <a:latin typeface="Gill Sans MT" panose="020B0502020104020203" pitchFamily="34" charset="0"/>
              </a:rPr>
              <a:t>3p</a:t>
            </a:r>
            <a:r>
              <a:rPr lang="en-US" baseline="30000" dirty="0">
                <a:solidFill>
                  <a:srgbClr val="67AEB6"/>
                </a:solidFill>
                <a:latin typeface="Gill Sans MT" panose="020B0502020104020203" pitchFamily="34" charset="0"/>
              </a:rPr>
              <a:t>6</a:t>
            </a:r>
            <a:r>
              <a:rPr lang="en-US" dirty="0">
                <a:solidFill>
                  <a:schemeClr val="tx1">
                    <a:lumMod val="75000"/>
                    <a:lumOff val="25000"/>
                  </a:schemeClr>
                </a:solidFill>
                <a:latin typeface="Gill Sans MT" panose="020B0502020104020203" pitchFamily="34" charset="0"/>
              </a:rPr>
              <a:t>4s</a:t>
            </a:r>
            <a:r>
              <a:rPr lang="en-US" baseline="30000" dirty="0">
                <a:solidFill>
                  <a:schemeClr val="tx1">
                    <a:lumMod val="75000"/>
                    <a:lumOff val="25000"/>
                  </a:schemeClr>
                </a:solidFill>
                <a:latin typeface="Gill Sans MT" panose="020B0502020104020203" pitchFamily="34" charset="0"/>
              </a:rPr>
              <a:t>1</a:t>
            </a:r>
            <a:endParaRPr lang="en-US" dirty="0">
              <a:solidFill>
                <a:schemeClr val="tx1">
                  <a:lumMod val="75000"/>
                  <a:lumOff val="25000"/>
                </a:schemeClr>
              </a:solidFill>
              <a:latin typeface="Gill Sans MT" panose="020B0502020104020203" pitchFamily="34" charset="0"/>
            </a:endParaRPr>
          </a:p>
        </p:txBody>
      </p:sp>
      <p:sp>
        <p:nvSpPr>
          <p:cNvPr id="11" name="TextBox 10">
            <a:extLst>
              <a:ext uri="{FF2B5EF4-FFF2-40B4-BE49-F238E27FC236}">
                <a16:creationId xmlns:a16="http://schemas.microsoft.com/office/drawing/2014/main" id="{BC8915D5-3EDB-418B-BE2F-A03DFA13554E}"/>
              </a:ext>
            </a:extLst>
          </p:cNvPr>
          <p:cNvSpPr txBox="1"/>
          <p:nvPr/>
        </p:nvSpPr>
        <p:spPr>
          <a:xfrm>
            <a:off x="2308487" y="2973526"/>
            <a:ext cx="4161396" cy="369332"/>
          </a:xfrm>
          <a:prstGeom prst="rect">
            <a:avLst/>
          </a:prstGeom>
          <a:noFill/>
        </p:spPr>
        <p:txBody>
          <a:bodyPr wrap="none" rtlCol="0">
            <a:spAutoFit/>
          </a:bodyPr>
          <a:lstStyle/>
          <a:p>
            <a:r>
              <a:rPr lang="en-US" dirty="0">
                <a:solidFill>
                  <a:schemeClr val="tx1">
                    <a:lumMod val="75000"/>
                    <a:lumOff val="25000"/>
                  </a:schemeClr>
                </a:solidFill>
                <a:latin typeface="Gill Sans MT" panose="020B0502020104020203" pitchFamily="34" charset="0"/>
              </a:rPr>
              <a:t>Ground State Electron Configuration of K:</a:t>
            </a:r>
          </a:p>
        </p:txBody>
      </p:sp>
      <p:sp>
        <p:nvSpPr>
          <p:cNvPr id="10" name="Left Brace 9">
            <a:extLst>
              <a:ext uri="{FF2B5EF4-FFF2-40B4-BE49-F238E27FC236}">
                <a16:creationId xmlns:a16="http://schemas.microsoft.com/office/drawing/2014/main" id="{78910FDD-F58D-4838-AC12-8994E70E834F}"/>
              </a:ext>
            </a:extLst>
          </p:cNvPr>
          <p:cNvSpPr/>
          <p:nvPr/>
        </p:nvSpPr>
        <p:spPr>
          <a:xfrm rot="16200000">
            <a:off x="4159914" y="3022317"/>
            <a:ext cx="180444" cy="1421604"/>
          </a:xfrm>
          <a:prstGeom prst="leftBrace">
            <a:avLst>
              <a:gd name="adj1" fmla="val 44753"/>
              <a:gd name="adj2" fmla="val 50335"/>
            </a:avLst>
          </a:prstGeom>
          <a:ln w="19050">
            <a:solidFill>
              <a:srgbClr val="67AE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1EDFAD99-F26B-43FB-A8B4-7510CCE5D5DE}"/>
              </a:ext>
            </a:extLst>
          </p:cNvPr>
          <p:cNvSpPr txBox="1"/>
          <p:nvPr/>
        </p:nvSpPr>
        <p:spPr>
          <a:xfrm>
            <a:off x="3914948" y="3846430"/>
            <a:ext cx="670376" cy="369332"/>
          </a:xfrm>
          <a:prstGeom prst="rect">
            <a:avLst/>
          </a:prstGeom>
          <a:noFill/>
        </p:spPr>
        <p:txBody>
          <a:bodyPr wrap="none" rtlCol="0">
            <a:spAutoFit/>
          </a:bodyPr>
          <a:lstStyle/>
          <a:p>
            <a:r>
              <a:rPr lang="en-US" b="1" dirty="0">
                <a:solidFill>
                  <a:srgbClr val="67AEB6"/>
                </a:solidFill>
                <a:latin typeface="Gill Sans MT" panose="020B0502020104020203" pitchFamily="34" charset="0"/>
              </a:rPr>
              <a:t>[</a:t>
            </a:r>
            <a:r>
              <a:rPr lang="en-US" b="1" dirty="0" err="1">
                <a:solidFill>
                  <a:srgbClr val="67AEB6"/>
                </a:solidFill>
                <a:latin typeface="Gill Sans MT" panose="020B0502020104020203" pitchFamily="34" charset="0"/>
              </a:rPr>
              <a:t>Ar</a:t>
            </a:r>
            <a:r>
              <a:rPr lang="en-US" b="1" dirty="0">
                <a:solidFill>
                  <a:srgbClr val="67AEB6"/>
                </a:solidFill>
                <a:latin typeface="Gill Sans MT" panose="020B0502020104020203" pitchFamily="34" charset="0"/>
              </a:rPr>
              <a:t>]</a:t>
            </a:r>
          </a:p>
        </p:txBody>
      </p:sp>
      <p:sp>
        <p:nvSpPr>
          <p:cNvPr id="14" name="TextBox 13">
            <a:extLst>
              <a:ext uri="{FF2B5EF4-FFF2-40B4-BE49-F238E27FC236}">
                <a16:creationId xmlns:a16="http://schemas.microsoft.com/office/drawing/2014/main" id="{7F4D6F58-9F1F-4FAD-937F-92CC53E8281C}"/>
              </a:ext>
            </a:extLst>
          </p:cNvPr>
          <p:cNvSpPr txBox="1"/>
          <p:nvPr/>
        </p:nvSpPr>
        <p:spPr>
          <a:xfrm>
            <a:off x="2861362" y="4215762"/>
            <a:ext cx="3055645" cy="369332"/>
          </a:xfrm>
          <a:prstGeom prst="rect">
            <a:avLst/>
          </a:prstGeom>
          <a:noFill/>
        </p:spPr>
        <p:txBody>
          <a:bodyPr wrap="none" rtlCol="0">
            <a:spAutoFit/>
          </a:bodyPr>
          <a:lstStyle/>
          <a:p>
            <a:r>
              <a:rPr lang="en-US" dirty="0">
                <a:solidFill>
                  <a:schemeClr val="tx1">
                    <a:lumMod val="75000"/>
                    <a:lumOff val="25000"/>
                  </a:schemeClr>
                </a:solidFill>
                <a:latin typeface="Gill Sans MT" panose="020B0502020104020203" pitchFamily="34" charset="0"/>
              </a:rPr>
              <a:t>Noble Gas Configuration of K:</a:t>
            </a:r>
          </a:p>
        </p:txBody>
      </p:sp>
      <p:sp>
        <p:nvSpPr>
          <p:cNvPr id="15" name="TextBox 14">
            <a:extLst>
              <a:ext uri="{FF2B5EF4-FFF2-40B4-BE49-F238E27FC236}">
                <a16:creationId xmlns:a16="http://schemas.microsoft.com/office/drawing/2014/main" id="{76C30630-10F1-4CFE-9078-A3973556C707}"/>
              </a:ext>
            </a:extLst>
          </p:cNvPr>
          <p:cNvSpPr txBox="1"/>
          <p:nvPr/>
        </p:nvSpPr>
        <p:spPr>
          <a:xfrm>
            <a:off x="3914948" y="4534668"/>
            <a:ext cx="979755" cy="369332"/>
          </a:xfrm>
          <a:prstGeom prst="rect">
            <a:avLst/>
          </a:prstGeom>
          <a:noFill/>
        </p:spPr>
        <p:txBody>
          <a:bodyPr wrap="none" rtlCol="0">
            <a:spAutoFit/>
          </a:bodyPr>
          <a:lstStyle/>
          <a:p>
            <a:r>
              <a:rPr lang="en-US" b="1" dirty="0">
                <a:solidFill>
                  <a:schemeClr val="tx1">
                    <a:lumMod val="75000"/>
                    <a:lumOff val="25000"/>
                  </a:schemeClr>
                </a:solidFill>
                <a:latin typeface="Gill Sans MT" panose="020B0502020104020203" pitchFamily="34" charset="0"/>
              </a:rPr>
              <a:t>[</a:t>
            </a:r>
            <a:r>
              <a:rPr lang="en-US" b="1" dirty="0" err="1">
                <a:solidFill>
                  <a:schemeClr val="tx1">
                    <a:lumMod val="75000"/>
                    <a:lumOff val="25000"/>
                  </a:schemeClr>
                </a:solidFill>
                <a:latin typeface="Gill Sans MT" panose="020B0502020104020203" pitchFamily="34" charset="0"/>
              </a:rPr>
              <a:t>Ar</a:t>
            </a:r>
            <a:r>
              <a:rPr lang="en-US" b="1" dirty="0">
                <a:solidFill>
                  <a:schemeClr val="tx1">
                    <a:lumMod val="75000"/>
                    <a:lumOff val="25000"/>
                  </a:schemeClr>
                </a:solidFill>
                <a:latin typeface="Gill Sans MT" panose="020B0502020104020203" pitchFamily="34" charset="0"/>
              </a:rPr>
              <a:t>]4s</a:t>
            </a:r>
            <a:r>
              <a:rPr lang="en-US" b="1" baseline="30000" dirty="0">
                <a:solidFill>
                  <a:schemeClr val="tx1">
                    <a:lumMod val="75000"/>
                    <a:lumOff val="25000"/>
                  </a:schemeClr>
                </a:solidFill>
                <a:latin typeface="Gill Sans MT" panose="020B0502020104020203" pitchFamily="34" charset="0"/>
              </a:rPr>
              <a:t>1</a:t>
            </a:r>
            <a:endParaRPr lang="en-US" b="1" dirty="0">
              <a:solidFill>
                <a:schemeClr val="tx1">
                  <a:lumMod val="75000"/>
                  <a:lumOff val="25000"/>
                </a:schemeClr>
              </a:solidFill>
              <a:latin typeface="Gill Sans MT" panose="020B0502020104020203" pitchFamily="34" charset="0"/>
            </a:endParaRPr>
          </a:p>
        </p:txBody>
      </p:sp>
      <p:sp>
        <p:nvSpPr>
          <p:cNvPr id="16" name="Content Placeholder 3">
            <a:extLst>
              <a:ext uri="{FF2B5EF4-FFF2-40B4-BE49-F238E27FC236}">
                <a16:creationId xmlns:a16="http://schemas.microsoft.com/office/drawing/2014/main" id="{96E941F7-C753-4FA5-A6F5-1FEC044D588E}"/>
              </a:ext>
            </a:extLst>
          </p:cNvPr>
          <p:cNvSpPr txBox="1">
            <a:spLocks/>
          </p:cNvSpPr>
          <p:nvPr/>
        </p:nvSpPr>
        <p:spPr>
          <a:xfrm>
            <a:off x="0" y="5045000"/>
            <a:ext cx="8009054" cy="14296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solidFill>
                  <a:schemeClr val="tx1">
                    <a:lumMod val="75000"/>
                    <a:lumOff val="25000"/>
                  </a:schemeClr>
                </a:solidFill>
                <a:latin typeface="Gill Sans MT" panose="020B0502020104020203" pitchFamily="34" charset="0"/>
              </a:rPr>
              <a:t>Give the noble gas configuration for the following:</a:t>
            </a:r>
          </a:p>
          <a:p>
            <a:pPr marL="0" indent="0">
              <a:lnSpc>
                <a:spcPct val="100000"/>
              </a:lnSpc>
              <a:buNone/>
            </a:pPr>
            <a:r>
              <a:rPr lang="en-US" sz="1800" dirty="0">
                <a:solidFill>
                  <a:schemeClr val="tx1">
                    <a:lumMod val="75000"/>
                    <a:lumOff val="25000"/>
                  </a:schemeClr>
                </a:solidFill>
                <a:latin typeface="Gill Sans MT" panose="020B0502020104020203" pitchFamily="34" charset="0"/>
              </a:rPr>
              <a:t>Ba</a:t>
            </a:r>
          </a:p>
          <a:p>
            <a:pPr marL="0" indent="0">
              <a:lnSpc>
                <a:spcPct val="150000"/>
              </a:lnSpc>
              <a:buNone/>
            </a:pPr>
            <a:r>
              <a:rPr lang="en-US" sz="1800" dirty="0">
                <a:solidFill>
                  <a:schemeClr val="tx1">
                    <a:lumMod val="75000"/>
                    <a:lumOff val="25000"/>
                  </a:schemeClr>
                </a:solidFill>
                <a:latin typeface="Gill Sans MT" panose="020B0502020104020203" pitchFamily="34" charset="0"/>
              </a:rPr>
              <a:t>Hg</a:t>
            </a:r>
          </a:p>
          <a:p>
            <a:pPr marL="0" indent="0">
              <a:lnSpc>
                <a:spcPct val="150000"/>
              </a:lnSpc>
              <a:buNone/>
            </a:pPr>
            <a:r>
              <a:rPr lang="en-US" sz="1800" dirty="0">
                <a:solidFill>
                  <a:schemeClr val="tx1">
                    <a:lumMod val="75000"/>
                    <a:lumOff val="25000"/>
                  </a:schemeClr>
                </a:solidFill>
                <a:latin typeface="Gill Sans MT" panose="020B0502020104020203" pitchFamily="34" charset="0"/>
              </a:rPr>
              <a:t>Fe</a:t>
            </a:r>
          </a:p>
        </p:txBody>
      </p:sp>
      <p:cxnSp>
        <p:nvCxnSpPr>
          <p:cNvPr id="18" name="Straight Connector 17">
            <a:extLst>
              <a:ext uri="{FF2B5EF4-FFF2-40B4-BE49-F238E27FC236}">
                <a16:creationId xmlns:a16="http://schemas.microsoft.com/office/drawing/2014/main" id="{2AC25720-7949-43A9-A342-43D63C3BB6FF}"/>
              </a:ext>
            </a:extLst>
          </p:cNvPr>
          <p:cNvCxnSpPr/>
          <p:nvPr/>
        </p:nvCxnSpPr>
        <p:spPr>
          <a:xfrm>
            <a:off x="0" y="4989374"/>
            <a:ext cx="9144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F0F500E-25F1-4F14-BA20-A81D7C717DEA}"/>
              </a:ext>
            </a:extLst>
          </p:cNvPr>
          <p:cNvSpPr txBox="1"/>
          <p:nvPr/>
        </p:nvSpPr>
        <p:spPr>
          <a:xfrm>
            <a:off x="417830" y="5444455"/>
            <a:ext cx="893193" cy="369332"/>
          </a:xfrm>
          <a:prstGeom prst="rect">
            <a:avLst/>
          </a:prstGeom>
          <a:noFill/>
        </p:spPr>
        <p:txBody>
          <a:bodyPr wrap="none" rtlCol="0">
            <a:spAutoFit/>
          </a:bodyPr>
          <a:lstStyle/>
          <a:p>
            <a:r>
              <a:rPr lang="en-US" dirty="0">
                <a:solidFill>
                  <a:srgbClr val="E47588"/>
                </a:solidFill>
                <a:latin typeface="Gill Sans MT" panose="020B0502020104020203" pitchFamily="34" charset="0"/>
              </a:rPr>
              <a:t>[</a:t>
            </a:r>
            <a:r>
              <a:rPr lang="en-US" dirty="0" err="1">
                <a:solidFill>
                  <a:srgbClr val="E47588"/>
                </a:solidFill>
                <a:latin typeface="Gill Sans MT" panose="020B0502020104020203" pitchFamily="34" charset="0"/>
              </a:rPr>
              <a:t>Xe</a:t>
            </a:r>
            <a:r>
              <a:rPr lang="en-US" dirty="0">
                <a:solidFill>
                  <a:srgbClr val="E47588"/>
                </a:solidFill>
                <a:latin typeface="Gill Sans MT" panose="020B0502020104020203" pitchFamily="34" charset="0"/>
              </a:rPr>
              <a:t>]6s</a:t>
            </a:r>
            <a:r>
              <a:rPr lang="en-US" baseline="30000" dirty="0">
                <a:solidFill>
                  <a:srgbClr val="E47588"/>
                </a:solidFill>
                <a:latin typeface="Gill Sans MT" panose="020B0502020104020203" pitchFamily="34" charset="0"/>
              </a:rPr>
              <a:t>2</a:t>
            </a:r>
            <a:endParaRPr lang="en-US" dirty="0">
              <a:solidFill>
                <a:srgbClr val="E47588"/>
              </a:solidFill>
              <a:latin typeface="Gill Sans MT" panose="020B0502020104020203" pitchFamily="34" charset="0"/>
            </a:endParaRPr>
          </a:p>
        </p:txBody>
      </p:sp>
      <p:sp>
        <p:nvSpPr>
          <p:cNvPr id="23" name="TextBox 22">
            <a:extLst>
              <a:ext uri="{FF2B5EF4-FFF2-40B4-BE49-F238E27FC236}">
                <a16:creationId xmlns:a16="http://schemas.microsoft.com/office/drawing/2014/main" id="{E14A76F3-65DE-4E09-85AD-F8D2528208A1}"/>
              </a:ext>
            </a:extLst>
          </p:cNvPr>
          <p:cNvSpPr txBox="1"/>
          <p:nvPr/>
        </p:nvSpPr>
        <p:spPr>
          <a:xfrm>
            <a:off x="417829" y="5932290"/>
            <a:ext cx="1606530" cy="369332"/>
          </a:xfrm>
          <a:prstGeom prst="rect">
            <a:avLst/>
          </a:prstGeom>
          <a:noFill/>
        </p:spPr>
        <p:txBody>
          <a:bodyPr wrap="none" rtlCol="0">
            <a:spAutoFit/>
          </a:bodyPr>
          <a:lstStyle/>
          <a:p>
            <a:r>
              <a:rPr lang="en-US" dirty="0">
                <a:solidFill>
                  <a:srgbClr val="E47588"/>
                </a:solidFill>
                <a:latin typeface="Gill Sans MT" panose="020B0502020104020203" pitchFamily="34" charset="0"/>
              </a:rPr>
              <a:t>[</a:t>
            </a:r>
            <a:r>
              <a:rPr lang="en-US" dirty="0" err="1">
                <a:solidFill>
                  <a:srgbClr val="E47588"/>
                </a:solidFill>
                <a:latin typeface="Gill Sans MT" panose="020B0502020104020203" pitchFamily="34" charset="0"/>
              </a:rPr>
              <a:t>Xe</a:t>
            </a:r>
            <a:r>
              <a:rPr lang="en-US" dirty="0">
                <a:solidFill>
                  <a:srgbClr val="E47588"/>
                </a:solidFill>
                <a:latin typeface="Gill Sans MT" panose="020B0502020104020203" pitchFamily="34" charset="0"/>
              </a:rPr>
              <a:t>]6s</a:t>
            </a:r>
            <a:r>
              <a:rPr lang="en-US" baseline="30000" dirty="0">
                <a:solidFill>
                  <a:srgbClr val="E47588"/>
                </a:solidFill>
                <a:latin typeface="Gill Sans MT" panose="020B0502020104020203" pitchFamily="34" charset="0"/>
              </a:rPr>
              <a:t>2</a:t>
            </a:r>
            <a:r>
              <a:rPr lang="en-US" dirty="0">
                <a:solidFill>
                  <a:srgbClr val="E47588"/>
                </a:solidFill>
                <a:latin typeface="Gill Sans MT" panose="020B0502020104020203" pitchFamily="34" charset="0"/>
              </a:rPr>
              <a:t>4f</a:t>
            </a:r>
            <a:r>
              <a:rPr lang="en-US" baseline="30000" dirty="0">
                <a:solidFill>
                  <a:srgbClr val="E47588"/>
                </a:solidFill>
                <a:latin typeface="Gill Sans MT" panose="020B0502020104020203" pitchFamily="34" charset="0"/>
              </a:rPr>
              <a:t>14</a:t>
            </a:r>
            <a:r>
              <a:rPr lang="en-US" dirty="0">
                <a:solidFill>
                  <a:srgbClr val="E47588"/>
                </a:solidFill>
                <a:latin typeface="Gill Sans MT" panose="020B0502020104020203" pitchFamily="34" charset="0"/>
              </a:rPr>
              <a:t>5d</a:t>
            </a:r>
            <a:r>
              <a:rPr lang="en-US" baseline="30000" dirty="0">
                <a:solidFill>
                  <a:srgbClr val="E47588"/>
                </a:solidFill>
                <a:latin typeface="Gill Sans MT" panose="020B0502020104020203" pitchFamily="34" charset="0"/>
              </a:rPr>
              <a:t>10</a:t>
            </a:r>
            <a:endParaRPr lang="en-US" dirty="0">
              <a:solidFill>
                <a:srgbClr val="E47588"/>
              </a:solidFill>
              <a:latin typeface="Gill Sans MT" panose="020B0502020104020203" pitchFamily="34" charset="0"/>
            </a:endParaRPr>
          </a:p>
        </p:txBody>
      </p:sp>
      <p:sp>
        <p:nvSpPr>
          <p:cNvPr id="24" name="TextBox 23">
            <a:extLst>
              <a:ext uri="{FF2B5EF4-FFF2-40B4-BE49-F238E27FC236}">
                <a16:creationId xmlns:a16="http://schemas.microsoft.com/office/drawing/2014/main" id="{F0CAAC99-9280-4752-B314-31DDB6E71688}"/>
              </a:ext>
            </a:extLst>
          </p:cNvPr>
          <p:cNvSpPr txBox="1"/>
          <p:nvPr/>
        </p:nvSpPr>
        <p:spPr>
          <a:xfrm>
            <a:off x="416614" y="6479699"/>
            <a:ext cx="1173719" cy="369332"/>
          </a:xfrm>
          <a:prstGeom prst="rect">
            <a:avLst/>
          </a:prstGeom>
          <a:noFill/>
        </p:spPr>
        <p:txBody>
          <a:bodyPr wrap="none" rtlCol="0">
            <a:spAutoFit/>
          </a:bodyPr>
          <a:lstStyle/>
          <a:p>
            <a:r>
              <a:rPr lang="en-US" dirty="0">
                <a:solidFill>
                  <a:srgbClr val="E47588"/>
                </a:solidFill>
                <a:latin typeface="Gill Sans MT" panose="020B0502020104020203" pitchFamily="34" charset="0"/>
              </a:rPr>
              <a:t>[</a:t>
            </a:r>
            <a:r>
              <a:rPr lang="en-US" dirty="0" err="1">
                <a:solidFill>
                  <a:srgbClr val="E47588"/>
                </a:solidFill>
                <a:latin typeface="Gill Sans MT" panose="020B0502020104020203" pitchFamily="34" charset="0"/>
              </a:rPr>
              <a:t>Ar</a:t>
            </a:r>
            <a:r>
              <a:rPr lang="en-US" dirty="0">
                <a:solidFill>
                  <a:srgbClr val="E47588"/>
                </a:solidFill>
                <a:latin typeface="Gill Sans MT" panose="020B0502020104020203" pitchFamily="34" charset="0"/>
              </a:rPr>
              <a:t>]4s</a:t>
            </a:r>
            <a:r>
              <a:rPr lang="en-US" baseline="30000" dirty="0">
                <a:solidFill>
                  <a:srgbClr val="E47588"/>
                </a:solidFill>
                <a:latin typeface="Gill Sans MT" panose="020B0502020104020203" pitchFamily="34" charset="0"/>
              </a:rPr>
              <a:t>2</a:t>
            </a:r>
            <a:r>
              <a:rPr lang="en-US" dirty="0">
                <a:solidFill>
                  <a:srgbClr val="E47588"/>
                </a:solidFill>
                <a:latin typeface="Gill Sans MT" panose="020B0502020104020203" pitchFamily="34" charset="0"/>
              </a:rPr>
              <a:t>3d</a:t>
            </a:r>
            <a:r>
              <a:rPr lang="en-US" baseline="30000" dirty="0">
                <a:solidFill>
                  <a:srgbClr val="E47588"/>
                </a:solidFill>
                <a:latin typeface="Gill Sans MT" panose="020B0502020104020203" pitchFamily="34" charset="0"/>
              </a:rPr>
              <a:t>6</a:t>
            </a:r>
            <a:endParaRPr lang="en-US" dirty="0">
              <a:solidFill>
                <a:srgbClr val="E47588"/>
              </a:solidFill>
              <a:latin typeface="Gill Sans MT" panose="020B0502020104020203" pitchFamily="34" charset="0"/>
            </a:endParaRPr>
          </a:p>
        </p:txBody>
      </p:sp>
    </p:spTree>
    <p:extLst>
      <p:ext uri="{BB962C8B-B14F-4D97-AF65-F5344CB8AC3E}">
        <p14:creationId xmlns:p14="http://schemas.microsoft.com/office/powerpoint/2010/main" val="417663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p:bldP spid="14" grpId="0"/>
      <p:bldP spid="15" grpId="0"/>
      <p:bldP spid="17" grpId="0"/>
      <p:bldP spid="23"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42</a:t>
            </a:fld>
            <a:endParaRPr lang="en-US" dirty="0">
              <a:solidFill>
                <a:schemeClr val="bg1"/>
              </a:solidFill>
            </a:endParaRPr>
          </a:p>
        </p:txBody>
      </p:sp>
      <p:sp>
        <p:nvSpPr>
          <p:cNvPr id="10" name="TextBox 16">
            <a:extLst>
              <a:ext uri="{FF2B5EF4-FFF2-40B4-BE49-F238E27FC236}">
                <a16:creationId xmlns:a16="http://schemas.microsoft.com/office/drawing/2014/main" id="{8EBB061A-F110-4805-B055-21DA07FCD014}"/>
              </a:ext>
            </a:extLst>
          </p:cNvPr>
          <p:cNvSpPr txBox="1">
            <a:spLocks noChangeArrowheads="1"/>
          </p:cNvSpPr>
          <p:nvPr/>
        </p:nvSpPr>
        <p:spPr bwMode="auto">
          <a:xfrm>
            <a:off x="3281135" y="3663873"/>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4</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11" name="TextBox 17">
            <a:extLst>
              <a:ext uri="{FF2B5EF4-FFF2-40B4-BE49-F238E27FC236}">
                <a16:creationId xmlns:a16="http://schemas.microsoft.com/office/drawing/2014/main" id="{00702186-B2D2-4CF2-8142-8F5F02D6BA7C}"/>
              </a:ext>
            </a:extLst>
          </p:cNvPr>
          <p:cNvSpPr txBox="1">
            <a:spLocks noChangeArrowheads="1"/>
          </p:cNvSpPr>
          <p:nvPr/>
        </p:nvSpPr>
        <p:spPr bwMode="auto">
          <a:xfrm>
            <a:off x="4158753" y="3663873"/>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3d</a:t>
            </a:r>
          </a:p>
        </p:txBody>
      </p:sp>
      <p:sp>
        <p:nvSpPr>
          <p:cNvPr id="13" name="TextBox 20">
            <a:extLst>
              <a:ext uri="{FF2B5EF4-FFF2-40B4-BE49-F238E27FC236}">
                <a16:creationId xmlns:a16="http://schemas.microsoft.com/office/drawing/2014/main" id="{81C4EA31-68AD-43D7-9E51-6D8E2DB50CAB}"/>
              </a:ext>
            </a:extLst>
          </p:cNvPr>
          <p:cNvSpPr txBox="1">
            <a:spLocks noChangeArrowheads="1"/>
          </p:cNvSpPr>
          <p:nvPr/>
        </p:nvSpPr>
        <p:spPr bwMode="auto">
          <a:xfrm>
            <a:off x="4768353" y="3663873"/>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3d</a:t>
            </a:r>
          </a:p>
        </p:txBody>
      </p:sp>
      <p:sp>
        <p:nvSpPr>
          <p:cNvPr id="14" name="TextBox 21">
            <a:extLst>
              <a:ext uri="{FF2B5EF4-FFF2-40B4-BE49-F238E27FC236}">
                <a16:creationId xmlns:a16="http://schemas.microsoft.com/office/drawing/2014/main" id="{7165A862-9B1F-418A-A9C7-214AC1A85856}"/>
              </a:ext>
            </a:extLst>
          </p:cNvPr>
          <p:cNvSpPr txBox="1">
            <a:spLocks noChangeArrowheads="1"/>
          </p:cNvSpPr>
          <p:nvPr/>
        </p:nvSpPr>
        <p:spPr bwMode="auto">
          <a:xfrm>
            <a:off x="5377953" y="3663873"/>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3d</a:t>
            </a:r>
          </a:p>
        </p:txBody>
      </p:sp>
      <p:sp>
        <p:nvSpPr>
          <p:cNvPr id="16" name="Rectangle 15">
            <a:extLst>
              <a:ext uri="{FF2B5EF4-FFF2-40B4-BE49-F238E27FC236}">
                <a16:creationId xmlns:a16="http://schemas.microsoft.com/office/drawing/2014/main" id="{C1BD6457-7ECA-45E1-B775-24571B6A41B6}"/>
              </a:ext>
            </a:extLst>
          </p:cNvPr>
          <p:cNvSpPr/>
          <p:nvPr/>
        </p:nvSpPr>
        <p:spPr bwMode="auto">
          <a:xfrm>
            <a:off x="4196853" y="3054272"/>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7" name="Rectangle 16">
            <a:extLst>
              <a:ext uri="{FF2B5EF4-FFF2-40B4-BE49-F238E27FC236}">
                <a16:creationId xmlns:a16="http://schemas.microsoft.com/office/drawing/2014/main" id="{C4EBE166-650A-4012-BD62-29B62B9F089C}"/>
              </a:ext>
            </a:extLst>
          </p:cNvPr>
          <p:cNvSpPr/>
          <p:nvPr/>
        </p:nvSpPr>
        <p:spPr bwMode="auto">
          <a:xfrm>
            <a:off x="4806453" y="3054272"/>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8" name="Rectangle 17">
            <a:extLst>
              <a:ext uri="{FF2B5EF4-FFF2-40B4-BE49-F238E27FC236}">
                <a16:creationId xmlns:a16="http://schemas.microsoft.com/office/drawing/2014/main" id="{9BC10CAA-5E9C-4F5B-9193-5D22C57965CE}"/>
              </a:ext>
            </a:extLst>
          </p:cNvPr>
          <p:cNvSpPr/>
          <p:nvPr/>
        </p:nvSpPr>
        <p:spPr bwMode="auto">
          <a:xfrm>
            <a:off x="5416053" y="3054272"/>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9" name="Rectangle 18">
            <a:extLst>
              <a:ext uri="{FF2B5EF4-FFF2-40B4-BE49-F238E27FC236}">
                <a16:creationId xmlns:a16="http://schemas.microsoft.com/office/drawing/2014/main" id="{D4F71F8D-B8A9-4C43-B6C2-D2567DFE2E23}"/>
              </a:ext>
            </a:extLst>
          </p:cNvPr>
          <p:cNvSpPr/>
          <p:nvPr/>
        </p:nvSpPr>
        <p:spPr bwMode="auto">
          <a:xfrm>
            <a:off x="3281135" y="3060214"/>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16B845F-8924-46E9-8761-8407DAC6CF07}"/>
                  </a:ext>
                </a:extLst>
              </p:cNvPr>
              <p:cNvSpPr txBox="1"/>
              <p:nvPr/>
            </p:nvSpPr>
            <p:spPr>
              <a:xfrm>
                <a:off x="3284917" y="3027281"/>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3" name="TextBox 22">
                <a:extLst>
                  <a:ext uri="{FF2B5EF4-FFF2-40B4-BE49-F238E27FC236}">
                    <a16:creationId xmlns:a16="http://schemas.microsoft.com/office/drawing/2014/main" id="{716B845F-8924-46E9-8761-8407DAC6CF07}"/>
                  </a:ext>
                </a:extLst>
              </p:cNvPr>
              <p:cNvSpPr txBox="1">
                <a:spLocks noRot="1" noChangeAspect="1" noMove="1" noResize="1" noEditPoints="1" noAdjustHandles="1" noChangeArrowheads="1" noChangeShapeType="1" noTextEdit="1"/>
              </p:cNvSpPr>
              <p:nvPr/>
            </p:nvSpPr>
            <p:spPr>
              <a:xfrm>
                <a:off x="3284917" y="3027281"/>
                <a:ext cx="336631" cy="615553"/>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E6CD3BD-50FD-4DD0-9CD0-796E0111442A}"/>
                  </a:ext>
                </a:extLst>
              </p:cNvPr>
              <p:cNvSpPr txBox="1"/>
              <p:nvPr/>
            </p:nvSpPr>
            <p:spPr>
              <a:xfrm>
                <a:off x="4379444" y="3010219"/>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4" name="TextBox 23">
                <a:extLst>
                  <a:ext uri="{FF2B5EF4-FFF2-40B4-BE49-F238E27FC236}">
                    <a16:creationId xmlns:a16="http://schemas.microsoft.com/office/drawing/2014/main" id="{3E6CD3BD-50FD-4DD0-9CD0-796E0111442A}"/>
                  </a:ext>
                </a:extLst>
              </p:cNvPr>
              <p:cNvSpPr txBox="1">
                <a:spLocks noRot="1" noChangeAspect="1" noMove="1" noResize="1" noEditPoints="1" noAdjustHandles="1" noChangeArrowheads="1" noChangeShapeType="1" noTextEdit="1"/>
              </p:cNvSpPr>
              <p:nvPr/>
            </p:nvSpPr>
            <p:spPr>
              <a:xfrm>
                <a:off x="4379444" y="3010219"/>
                <a:ext cx="338234" cy="615553"/>
              </a:xfrm>
              <a:prstGeom prst="rect">
                <a:avLst/>
              </a:prstGeom>
              <a:blipFill>
                <a:blip r:embed="rId3"/>
                <a:stretch>
                  <a:fillRect/>
                </a:stretch>
              </a:blipFill>
            </p:spPr>
            <p:txBody>
              <a:bodyPr/>
              <a:lstStyle/>
              <a:p>
                <a:r>
                  <a:rPr lang="en-US">
                    <a:noFill/>
                  </a:rPr>
                  <a:t> </a:t>
                </a:r>
              </a:p>
            </p:txBody>
          </p:sp>
        </mc:Fallback>
      </mc:AlternateContent>
      <p:sp>
        <p:nvSpPr>
          <p:cNvPr id="25" name="TextBox 21">
            <a:extLst>
              <a:ext uri="{FF2B5EF4-FFF2-40B4-BE49-F238E27FC236}">
                <a16:creationId xmlns:a16="http://schemas.microsoft.com/office/drawing/2014/main" id="{439D0A48-EE85-4828-B6DF-2512BBB70CB4}"/>
              </a:ext>
            </a:extLst>
          </p:cNvPr>
          <p:cNvSpPr txBox="1">
            <a:spLocks noChangeArrowheads="1"/>
          </p:cNvSpPr>
          <p:nvPr/>
        </p:nvSpPr>
        <p:spPr bwMode="auto">
          <a:xfrm>
            <a:off x="5987553" y="3663873"/>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3d</a:t>
            </a:r>
          </a:p>
        </p:txBody>
      </p:sp>
      <p:sp>
        <p:nvSpPr>
          <p:cNvPr id="26" name="Rectangle 25">
            <a:extLst>
              <a:ext uri="{FF2B5EF4-FFF2-40B4-BE49-F238E27FC236}">
                <a16:creationId xmlns:a16="http://schemas.microsoft.com/office/drawing/2014/main" id="{7C5B93D7-3BDB-4E95-AC7B-84F15C2F49DD}"/>
              </a:ext>
            </a:extLst>
          </p:cNvPr>
          <p:cNvSpPr/>
          <p:nvPr/>
        </p:nvSpPr>
        <p:spPr bwMode="auto">
          <a:xfrm>
            <a:off x="6025653" y="3054272"/>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27" name="TextBox 21">
            <a:extLst>
              <a:ext uri="{FF2B5EF4-FFF2-40B4-BE49-F238E27FC236}">
                <a16:creationId xmlns:a16="http://schemas.microsoft.com/office/drawing/2014/main" id="{6740A506-68C1-473E-9FC5-D1CFC02B5FB4}"/>
              </a:ext>
            </a:extLst>
          </p:cNvPr>
          <p:cNvSpPr txBox="1">
            <a:spLocks noChangeArrowheads="1"/>
          </p:cNvSpPr>
          <p:nvPr/>
        </p:nvSpPr>
        <p:spPr bwMode="auto">
          <a:xfrm>
            <a:off x="6597153" y="3663873"/>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3d</a:t>
            </a:r>
          </a:p>
        </p:txBody>
      </p:sp>
      <p:sp>
        <p:nvSpPr>
          <p:cNvPr id="28" name="Rectangle 27">
            <a:extLst>
              <a:ext uri="{FF2B5EF4-FFF2-40B4-BE49-F238E27FC236}">
                <a16:creationId xmlns:a16="http://schemas.microsoft.com/office/drawing/2014/main" id="{5B6B6CAA-A1F8-4E5E-8B70-B6D4C120306B}"/>
              </a:ext>
            </a:extLst>
          </p:cNvPr>
          <p:cNvSpPr/>
          <p:nvPr/>
        </p:nvSpPr>
        <p:spPr bwMode="auto">
          <a:xfrm>
            <a:off x="6635253" y="3054272"/>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29" name="TextBox 4">
            <a:extLst>
              <a:ext uri="{FF2B5EF4-FFF2-40B4-BE49-F238E27FC236}">
                <a16:creationId xmlns:a16="http://schemas.microsoft.com/office/drawing/2014/main" id="{02EF38B0-9914-42D5-A8CC-F6A0E003150D}"/>
              </a:ext>
            </a:extLst>
          </p:cNvPr>
          <p:cNvSpPr txBox="1">
            <a:spLocks noChangeArrowheads="1"/>
          </p:cNvSpPr>
          <p:nvPr/>
        </p:nvSpPr>
        <p:spPr bwMode="auto">
          <a:xfrm>
            <a:off x="0" y="1005943"/>
            <a:ext cx="9144000" cy="1477328"/>
          </a:xfrm>
          <a:prstGeom prst="rect">
            <a:avLst/>
          </a:prstGeom>
          <a:noFill/>
          <a:ln w="9525">
            <a:noFill/>
            <a:miter lim="800000"/>
            <a:headEnd/>
            <a:tailEnd/>
          </a:ln>
        </p:spPr>
        <p:txBody>
          <a:bodyPr wrap="square">
            <a:spAutoFit/>
          </a:bodyPr>
          <a:lstStyle/>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Arial" pitchFamily="34" charset="0"/>
              </a:rPr>
              <a:t>There are several notable exceptions to the order of electron filling for some of the transition metals.</a:t>
            </a:r>
          </a:p>
          <a:p>
            <a:pPr eaLnBrk="0" hangingPunct="0">
              <a:buClr>
                <a:srgbClr val="000000"/>
              </a:buClr>
              <a:buSzPct val="100000"/>
              <a:buFont typeface="Arial" charset="0"/>
              <a:buNone/>
              <a:defRPr/>
            </a:pPr>
            <a:endParaRPr lang="en-US" dirty="0">
              <a:solidFill>
                <a:schemeClr val="tx1">
                  <a:lumMod val="75000"/>
                  <a:lumOff val="25000"/>
                </a:schemeClr>
              </a:solidFill>
              <a:latin typeface="Gill Sans MT" panose="020B0502020104020203" pitchFamily="34" charset="0"/>
              <a:cs typeface="Arial" pitchFamily="34" charset="0"/>
            </a:endParaRPr>
          </a:p>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Arial" pitchFamily="34" charset="0"/>
              </a:rPr>
              <a:t>The reason for these anomalies is the slightly greater stability of </a:t>
            </a:r>
            <a:r>
              <a:rPr lang="en-US" i="1" dirty="0">
                <a:solidFill>
                  <a:schemeClr val="tx1">
                    <a:lumMod val="75000"/>
                    <a:lumOff val="25000"/>
                  </a:schemeClr>
                </a:solidFill>
                <a:latin typeface="Gill Sans MT" panose="020B0502020104020203" pitchFamily="34" charset="0"/>
                <a:cs typeface="Arial" pitchFamily="34" charset="0"/>
              </a:rPr>
              <a:t>d</a:t>
            </a:r>
            <a:r>
              <a:rPr lang="en-US" dirty="0">
                <a:solidFill>
                  <a:schemeClr val="tx1">
                    <a:lumMod val="75000"/>
                    <a:lumOff val="25000"/>
                  </a:schemeClr>
                </a:solidFill>
                <a:latin typeface="Gill Sans MT" panose="020B0502020104020203" pitchFamily="34" charset="0"/>
                <a:cs typeface="Arial" pitchFamily="34" charset="0"/>
              </a:rPr>
              <a:t> subshells that are either half-filled (</a:t>
            </a:r>
            <a:r>
              <a:rPr lang="en-US" i="1" dirty="0">
                <a:solidFill>
                  <a:schemeClr val="tx1">
                    <a:lumMod val="75000"/>
                    <a:lumOff val="25000"/>
                  </a:schemeClr>
                </a:solidFill>
                <a:latin typeface="Gill Sans MT" panose="020B0502020104020203" pitchFamily="34" charset="0"/>
                <a:cs typeface="Arial" pitchFamily="34" charset="0"/>
              </a:rPr>
              <a:t>d</a:t>
            </a:r>
            <a:r>
              <a:rPr lang="en-US" baseline="30000" dirty="0">
                <a:solidFill>
                  <a:schemeClr val="tx1">
                    <a:lumMod val="75000"/>
                    <a:lumOff val="25000"/>
                  </a:schemeClr>
                </a:solidFill>
                <a:latin typeface="Gill Sans MT" panose="020B0502020104020203" pitchFamily="34" charset="0"/>
                <a:cs typeface="Arial" pitchFamily="34" charset="0"/>
              </a:rPr>
              <a:t>5</a:t>
            </a:r>
            <a:r>
              <a:rPr lang="en-US" dirty="0">
                <a:solidFill>
                  <a:schemeClr val="tx1">
                    <a:lumMod val="75000"/>
                    <a:lumOff val="25000"/>
                  </a:schemeClr>
                </a:solidFill>
                <a:latin typeface="Gill Sans MT" panose="020B0502020104020203" pitchFamily="34" charset="0"/>
                <a:cs typeface="Arial" pitchFamily="34" charset="0"/>
              </a:rPr>
              <a:t>) or completely filled (</a:t>
            </a:r>
            <a:r>
              <a:rPr lang="en-US" i="1" dirty="0">
                <a:solidFill>
                  <a:schemeClr val="tx1">
                    <a:lumMod val="75000"/>
                    <a:lumOff val="25000"/>
                  </a:schemeClr>
                </a:solidFill>
                <a:latin typeface="Gill Sans MT" panose="020B0502020104020203" pitchFamily="34" charset="0"/>
                <a:cs typeface="Arial" pitchFamily="34" charset="0"/>
              </a:rPr>
              <a:t>d</a:t>
            </a:r>
            <a:r>
              <a:rPr lang="en-US" baseline="30000" dirty="0">
                <a:solidFill>
                  <a:schemeClr val="tx1">
                    <a:lumMod val="75000"/>
                    <a:lumOff val="25000"/>
                  </a:schemeClr>
                </a:solidFill>
                <a:latin typeface="Gill Sans MT" panose="020B0502020104020203" pitchFamily="34" charset="0"/>
                <a:cs typeface="Arial" pitchFamily="34" charset="0"/>
              </a:rPr>
              <a:t>10</a:t>
            </a:r>
            <a:r>
              <a:rPr lang="en-US" dirty="0">
                <a:solidFill>
                  <a:schemeClr val="tx1">
                    <a:lumMod val="75000"/>
                    <a:lumOff val="25000"/>
                  </a:schemeClr>
                </a:solidFill>
                <a:latin typeface="Gill Sans MT" panose="020B0502020104020203" pitchFamily="34" charset="0"/>
                <a:cs typeface="Arial" pitchFamily="34" charset="0"/>
              </a:rPr>
              <a:t>).</a:t>
            </a:r>
          </a:p>
        </p:txBody>
      </p:sp>
      <p:sp>
        <p:nvSpPr>
          <p:cNvPr id="30" name="Rectangle 2">
            <a:extLst>
              <a:ext uri="{FF2B5EF4-FFF2-40B4-BE49-F238E27FC236}">
                <a16:creationId xmlns:a16="http://schemas.microsoft.com/office/drawing/2014/main" id="{7AD0CDEC-BD3A-4F2B-ACAB-7A2A3219F2B9}"/>
              </a:ext>
            </a:extLst>
          </p:cNvPr>
          <p:cNvSpPr txBox="1">
            <a:spLocks noChangeArrowheads="1"/>
          </p:cNvSpPr>
          <p:nvPr/>
        </p:nvSpPr>
        <p:spPr>
          <a:xfrm>
            <a:off x="0" y="90806"/>
            <a:ext cx="9144000" cy="1006429"/>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Electron Configurations and the Periodic Table</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63E0EAE6-3F2B-476E-AE37-19B42EE5BF7A}"/>
              </a:ext>
            </a:extLst>
          </p:cNvPr>
          <p:cNvSpPr txBox="1"/>
          <p:nvPr/>
        </p:nvSpPr>
        <p:spPr>
          <a:xfrm>
            <a:off x="717067" y="3082445"/>
            <a:ext cx="756700" cy="505227"/>
          </a:xfrm>
          <a:prstGeom prst="rect">
            <a:avLst/>
          </a:prstGeom>
          <a:noFill/>
        </p:spPr>
        <p:txBody>
          <a:bodyPr wrap="square" rtlCol="0">
            <a:noAutofit/>
          </a:bodyPr>
          <a:lstStyle/>
          <a:p>
            <a:r>
              <a:rPr lang="en-US" sz="2500" b="1" dirty="0">
                <a:solidFill>
                  <a:schemeClr val="tx1">
                    <a:lumMod val="75000"/>
                    <a:lumOff val="25000"/>
                  </a:schemeClr>
                </a:solidFill>
                <a:latin typeface="Gill Sans MT" panose="020B0502020104020203" pitchFamily="34" charset="0"/>
              </a:rPr>
              <a:t>Cu:</a:t>
            </a:r>
          </a:p>
        </p:txBody>
      </p:sp>
      <p:sp>
        <p:nvSpPr>
          <p:cNvPr id="31" name="Rectangle 30">
            <a:extLst>
              <a:ext uri="{FF2B5EF4-FFF2-40B4-BE49-F238E27FC236}">
                <a16:creationId xmlns:a16="http://schemas.microsoft.com/office/drawing/2014/main" id="{6D8B480A-56A2-4883-A617-118BA54B8814}"/>
              </a:ext>
            </a:extLst>
          </p:cNvPr>
          <p:cNvSpPr/>
          <p:nvPr/>
        </p:nvSpPr>
        <p:spPr>
          <a:xfrm>
            <a:off x="1581792" y="2608739"/>
            <a:ext cx="6765431" cy="369332"/>
          </a:xfrm>
          <a:prstGeom prst="rect">
            <a:avLst/>
          </a:prstGeom>
        </p:spPr>
        <p:txBody>
          <a:bodyPr wrap="square">
            <a:spAutoFit/>
          </a:bodyPr>
          <a:lstStyle/>
          <a:p>
            <a:pPr marL="228600" eaLnBrk="0" hangingPunct="0">
              <a:buClr>
                <a:srgbClr val="000000"/>
              </a:buClr>
              <a:buSzPct val="100000"/>
              <a:defRPr/>
            </a:pPr>
            <a:r>
              <a:rPr lang="en-US" dirty="0">
                <a:solidFill>
                  <a:schemeClr val="tx1">
                    <a:lumMod val="75000"/>
                    <a:lumOff val="25000"/>
                  </a:schemeClr>
                </a:solidFill>
                <a:latin typeface="Gill Sans MT" panose="020B0502020104020203" pitchFamily="34" charset="0"/>
                <a:cs typeface="Arial" pitchFamily="34" charset="0"/>
              </a:rPr>
              <a:t>Copper (Z = 29) is [</a:t>
            </a:r>
            <a:r>
              <a:rPr lang="en-US" dirty="0" err="1">
                <a:solidFill>
                  <a:schemeClr val="tx1">
                    <a:lumMod val="75000"/>
                    <a:lumOff val="25000"/>
                  </a:schemeClr>
                </a:solidFill>
                <a:latin typeface="Gill Sans MT" panose="020B0502020104020203" pitchFamily="34" charset="0"/>
                <a:cs typeface="Arial" pitchFamily="34" charset="0"/>
              </a:rPr>
              <a:t>Ar</a:t>
            </a:r>
            <a:r>
              <a:rPr lang="en-US" dirty="0">
                <a:solidFill>
                  <a:schemeClr val="tx1">
                    <a:lumMod val="75000"/>
                    <a:lumOff val="25000"/>
                  </a:schemeClr>
                </a:solidFill>
                <a:latin typeface="Gill Sans MT" panose="020B0502020104020203" pitchFamily="34" charset="0"/>
                <a:cs typeface="Arial" pitchFamily="34" charset="0"/>
              </a:rPr>
              <a:t>]4s</a:t>
            </a:r>
            <a:r>
              <a:rPr lang="en-US" baseline="30000" dirty="0">
                <a:solidFill>
                  <a:schemeClr val="tx1">
                    <a:lumMod val="75000"/>
                    <a:lumOff val="25000"/>
                  </a:schemeClr>
                </a:solidFill>
                <a:latin typeface="Gill Sans MT" panose="020B0502020104020203" pitchFamily="34" charset="0"/>
                <a:cs typeface="Arial" pitchFamily="34" charset="0"/>
              </a:rPr>
              <a:t>1</a:t>
            </a:r>
            <a:r>
              <a:rPr lang="en-US" dirty="0">
                <a:solidFill>
                  <a:schemeClr val="tx1">
                    <a:lumMod val="75000"/>
                    <a:lumOff val="25000"/>
                  </a:schemeClr>
                </a:solidFill>
                <a:latin typeface="Gill Sans MT" panose="020B0502020104020203" pitchFamily="34" charset="0"/>
                <a:cs typeface="Arial" pitchFamily="34" charset="0"/>
              </a:rPr>
              <a:t>3d</a:t>
            </a:r>
            <a:r>
              <a:rPr lang="en-US" baseline="30000" dirty="0">
                <a:solidFill>
                  <a:schemeClr val="tx1">
                    <a:lumMod val="75000"/>
                    <a:lumOff val="25000"/>
                  </a:schemeClr>
                </a:solidFill>
                <a:latin typeface="Gill Sans MT" panose="020B0502020104020203" pitchFamily="34" charset="0"/>
                <a:cs typeface="Arial" pitchFamily="34" charset="0"/>
              </a:rPr>
              <a:t>10</a:t>
            </a:r>
            <a:r>
              <a:rPr lang="en-US" dirty="0">
                <a:solidFill>
                  <a:schemeClr val="tx1">
                    <a:lumMod val="75000"/>
                    <a:lumOff val="25000"/>
                  </a:schemeClr>
                </a:solidFill>
                <a:latin typeface="Gill Sans MT" panose="020B0502020104020203" pitchFamily="34" charset="0"/>
                <a:cs typeface="Arial" pitchFamily="34" charset="0"/>
              </a:rPr>
              <a:t> and NOT [</a:t>
            </a:r>
            <a:r>
              <a:rPr lang="en-US" dirty="0" err="1">
                <a:solidFill>
                  <a:schemeClr val="tx1">
                    <a:lumMod val="75000"/>
                    <a:lumOff val="25000"/>
                  </a:schemeClr>
                </a:solidFill>
                <a:latin typeface="Gill Sans MT" panose="020B0502020104020203" pitchFamily="34" charset="0"/>
                <a:cs typeface="Arial" pitchFamily="34" charset="0"/>
              </a:rPr>
              <a:t>Ar</a:t>
            </a:r>
            <a:r>
              <a:rPr lang="en-US" dirty="0">
                <a:solidFill>
                  <a:schemeClr val="tx1">
                    <a:lumMod val="75000"/>
                    <a:lumOff val="25000"/>
                  </a:schemeClr>
                </a:solidFill>
                <a:latin typeface="Gill Sans MT" panose="020B0502020104020203" pitchFamily="34" charset="0"/>
                <a:cs typeface="Arial" pitchFamily="34" charset="0"/>
              </a:rPr>
              <a:t>]4s</a:t>
            </a:r>
            <a:r>
              <a:rPr lang="en-US" baseline="30000" dirty="0">
                <a:solidFill>
                  <a:schemeClr val="tx1">
                    <a:lumMod val="75000"/>
                    <a:lumOff val="25000"/>
                  </a:schemeClr>
                </a:solidFill>
                <a:latin typeface="Gill Sans MT" panose="020B0502020104020203" pitchFamily="34" charset="0"/>
                <a:cs typeface="Arial" pitchFamily="34" charset="0"/>
              </a:rPr>
              <a:t>2</a:t>
            </a:r>
            <a:r>
              <a:rPr lang="en-US" dirty="0">
                <a:solidFill>
                  <a:schemeClr val="tx1">
                    <a:lumMod val="75000"/>
                    <a:lumOff val="25000"/>
                  </a:schemeClr>
                </a:solidFill>
                <a:latin typeface="Gill Sans MT" panose="020B0502020104020203" pitchFamily="34" charset="0"/>
                <a:cs typeface="Arial" pitchFamily="34" charset="0"/>
              </a:rPr>
              <a:t>3d</a:t>
            </a:r>
            <a:r>
              <a:rPr lang="en-US" baseline="30000" dirty="0">
                <a:solidFill>
                  <a:schemeClr val="tx1">
                    <a:lumMod val="75000"/>
                    <a:lumOff val="25000"/>
                  </a:schemeClr>
                </a:solidFill>
                <a:latin typeface="Gill Sans MT" panose="020B0502020104020203" pitchFamily="34" charset="0"/>
                <a:cs typeface="Arial" pitchFamily="34" charset="0"/>
              </a:rPr>
              <a:t>9</a:t>
            </a:r>
            <a:r>
              <a:rPr lang="en-US" dirty="0">
                <a:solidFill>
                  <a:schemeClr val="tx1">
                    <a:lumMod val="75000"/>
                    <a:lumOff val="25000"/>
                  </a:schemeClr>
                </a:solidFill>
                <a:latin typeface="Gill Sans MT" panose="020B0502020104020203" pitchFamily="34" charset="0"/>
                <a:cs typeface="Arial" pitchFamily="34" charset="0"/>
              </a:rPr>
              <a:t> as expected.</a:t>
            </a:r>
          </a:p>
        </p:txBody>
      </p:sp>
      <p:sp>
        <p:nvSpPr>
          <p:cNvPr id="32" name="TextBox 31">
            <a:extLst>
              <a:ext uri="{FF2B5EF4-FFF2-40B4-BE49-F238E27FC236}">
                <a16:creationId xmlns:a16="http://schemas.microsoft.com/office/drawing/2014/main" id="{1969927A-8920-4C58-BF0B-ADDE772CAFAD}"/>
              </a:ext>
            </a:extLst>
          </p:cNvPr>
          <p:cNvSpPr txBox="1"/>
          <p:nvPr/>
        </p:nvSpPr>
        <p:spPr>
          <a:xfrm>
            <a:off x="2105564" y="3082445"/>
            <a:ext cx="884187" cy="477054"/>
          </a:xfrm>
          <a:prstGeom prst="rect">
            <a:avLst/>
          </a:prstGeom>
          <a:noFill/>
        </p:spPr>
        <p:txBody>
          <a:bodyPr wrap="square" rtlCol="0">
            <a:spAutoFit/>
          </a:bodyPr>
          <a:lstStyle/>
          <a:p>
            <a:r>
              <a:rPr lang="en-US" sz="2500" b="1" dirty="0">
                <a:solidFill>
                  <a:schemeClr val="tx1">
                    <a:lumMod val="75000"/>
                    <a:lumOff val="25000"/>
                  </a:schemeClr>
                </a:solidFill>
                <a:latin typeface="Gill Sans MT" panose="020B0502020104020203" pitchFamily="34" charset="0"/>
              </a:rPr>
              <a:t>[</a:t>
            </a:r>
            <a:r>
              <a:rPr lang="en-US" sz="2500" b="1" dirty="0" err="1">
                <a:solidFill>
                  <a:schemeClr val="tx1">
                    <a:lumMod val="75000"/>
                    <a:lumOff val="25000"/>
                  </a:schemeClr>
                </a:solidFill>
                <a:latin typeface="Gill Sans MT" panose="020B0502020104020203" pitchFamily="34" charset="0"/>
              </a:rPr>
              <a:t>Ar</a:t>
            </a:r>
            <a:r>
              <a:rPr lang="en-US" sz="2500" b="1" dirty="0">
                <a:solidFill>
                  <a:schemeClr val="tx1">
                    <a:lumMod val="75000"/>
                    <a:lumOff val="25000"/>
                  </a:schemeClr>
                </a:solidFill>
                <a:latin typeface="Gill Sans MT" panose="020B0502020104020203" pitchFamily="34" charset="0"/>
              </a:rPr>
              <a:t>]</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E9E24AB-741E-43DC-BDF2-675407E0FDE3}"/>
                  </a:ext>
                </a:extLst>
              </p:cNvPr>
              <p:cNvSpPr txBox="1"/>
              <p:nvPr/>
            </p:nvSpPr>
            <p:spPr>
              <a:xfrm>
                <a:off x="4221524" y="3010219"/>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3" name="TextBox 32">
                <a:extLst>
                  <a:ext uri="{FF2B5EF4-FFF2-40B4-BE49-F238E27FC236}">
                    <a16:creationId xmlns:a16="http://schemas.microsoft.com/office/drawing/2014/main" id="{8E9E24AB-741E-43DC-BDF2-675407E0FDE3}"/>
                  </a:ext>
                </a:extLst>
              </p:cNvPr>
              <p:cNvSpPr txBox="1">
                <a:spLocks noRot="1" noChangeAspect="1" noMove="1" noResize="1" noEditPoints="1" noAdjustHandles="1" noChangeArrowheads="1" noChangeShapeType="1" noTextEdit="1"/>
              </p:cNvSpPr>
              <p:nvPr/>
            </p:nvSpPr>
            <p:spPr>
              <a:xfrm>
                <a:off x="4221524" y="3010219"/>
                <a:ext cx="336631" cy="61555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B73BE07-24A6-4FEF-BFAE-BAFBF674BE3D}"/>
                  </a:ext>
                </a:extLst>
              </p:cNvPr>
              <p:cNvSpPr txBox="1"/>
              <p:nvPr/>
            </p:nvSpPr>
            <p:spPr>
              <a:xfrm>
                <a:off x="4978040" y="3010219"/>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4" name="TextBox 33">
                <a:extLst>
                  <a:ext uri="{FF2B5EF4-FFF2-40B4-BE49-F238E27FC236}">
                    <a16:creationId xmlns:a16="http://schemas.microsoft.com/office/drawing/2014/main" id="{8B73BE07-24A6-4FEF-BFAE-BAFBF674BE3D}"/>
                  </a:ext>
                </a:extLst>
              </p:cNvPr>
              <p:cNvSpPr txBox="1">
                <a:spLocks noRot="1" noChangeAspect="1" noMove="1" noResize="1" noEditPoints="1" noAdjustHandles="1" noChangeArrowheads="1" noChangeShapeType="1" noTextEdit="1"/>
              </p:cNvSpPr>
              <p:nvPr/>
            </p:nvSpPr>
            <p:spPr>
              <a:xfrm>
                <a:off x="4978040" y="3010219"/>
                <a:ext cx="338234" cy="61555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5FCE9A65-7FA5-45C9-AD70-A7A4FCC7616E}"/>
                  </a:ext>
                </a:extLst>
              </p:cNvPr>
              <p:cNvSpPr txBox="1"/>
              <p:nvPr/>
            </p:nvSpPr>
            <p:spPr>
              <a:xfrm>
                <a:off x="4820120" y="3010219"/>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5" name="TextBox 34">
                <a:extLst>
                  <a:ext uri="{FF2B5EF4-FFF2-40B4-BE49-F238E27FC236}">
                    <a16:creationId xmlns:a16="http://schemas.microsoft.com/office/drawing/2014/main" id="{5FCE9A65-7FA5-45C9-AD70-A7A4FCC7616E}"/>
                  </a:ext>
                </a:extLst>
              </p:cNvPr>
              <p:cNvSpPr txBox="1">
                <a:spLocks noRot="1" noChangeAspect="1" noMove="1" noResize="1" noEditPoints="1" noAdjustHandles="1" noChangeArrowheads="1" noChangeShapeType="1" noTextEdit="1"/>
              </p:cNvSpPr>
              <p:nvPr/>
            </p:nvSpPr>
            <p:spPr>
              <a:xfrm>
                <a:off x="4820120" y="3010219"/>
                <a:ext cx="336631" cy="6155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544C2A5-C9CB-44E6-B269-BCA689AD8FF9}"/>
                  </a:ext>
                </a:extLst>
              </p:cNvPr>
              <p:cNvSpPr txBox="1"/>
              <p:nvPr/>
            </p:nvSpPr>
            <p:spPr>
              <a:xfrm>
                <a:off x="5579205" y="3010219"/>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6" name="TextBox 35">
                <a:extLst>
                  <a:ext uri="{FF2B5EF4-FFF2-40B4-BE49-F238E27FC236}">
                    <a16:creationId xmlns:a16="http://schemas.microsoft.com/office/drawing/2014/main" id="{0544C2A5-C9CB-44E6-B269-BCA689AD8FF9}"/>
                  </a:ext>
                </a:extLst>
              </p:cNvPr>
              <p:cNvSpPr txBox="1">
                <a:spLocks noRot="1" noChangeAspect="1" noMove="1" noResize="1" noEditPoints="1" noAdjustHandles="1" noChangeArrowheads="1" noChangeShapeType="1" noTextEdit="1"/>
              </p:cNvSpPr>
              <p:nvPr/>
            </p:nvSpPr>
            <p:spPr>
              <a:xfrm>
                <a:off x="5579205" y="3010219"/>
                <a:ext cx="338234" cy="6155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F84C93F-50AA-4875-9833-C63D2D462A0D}"/>
                  </a:ext>
                </a:extLst>
              </p:cNvPr>
              <p:cNvSpPr txBox="1"/>
              <p:nvPr/>
            </p:nvSpPr>
            <p:spPr>
              <a:xfrm>
                <a:off x="5421285" y="3010219"/>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7" name="TextBox 36">
                <a:extLst>
                  <a:ext uri="{FF2B5EF4-FFF2-40B4-BE49-F238E27FC236}">
                    <a16:creationId xmlns:a16="http://schemas.microsoft.com/office/drawing/2014/main" id="{FF84C93F-50AA-4875-9833-C63D2D462A0D}"/>
                  </a:ext>
                </a:extLst>
              </p:cNvPr>
              <p:cNvSpPr txBox="1">
                <a:spLocks noRot="1" noChangeAspect="1" noMove="1" noResize="1" noEditPoints="1" noAdjustHandles="1" noChangeArrowheads="1" noChangeShapeType="1" noTextEdit="1"/>
              </p:cNvSpPr>
              <p:nvPr/>
            </p:nvSpPr>
            <p:spPr>
              <a:xfrm>
                <a:off x="5421285" y="3010219"/>
                <a:ext cx="336631" cy="61555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6FD25E2-40CE-4EC6-AE6A-C0310C96B79C}"/>
                  </a:ext>
                </a:extLst>
              </p:cNvPr>
              <p:cNvSpPr txBox="1"/>
              <p:nvPr/>
            </p:nvSpPr>
            <p:spPr>
              <a:xfrm>
                <a:off x="6208712" y="3023454"/>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8" name="TextBox 37">
                <a:extLst>
                  <a:ext uri="{FF2B5EF4-FFF2-40B4-BE49-F238E27FC236}">
                    <a16:creationId xmlns:a16="http://schemas.microsoft.com/office/drawing/2014/main" id="{D6FD25E2-40CE-4EC6-AE6A-C0310C96B79C}"/>
                  </a:ext>
                </a:extLst>
              </p:cNvPr>
              <p:cNvSpPr txBox="1">
                <a:spLocks noRot="1" noChangeAspect="1" noMove="1" noResize="1" noEditPoints="1" noAdjustHandles="1" noChangeArrowheads="1" noChangeShapeType="1" noTextEdit="1"/>
              </p:cNvSpPr>
              <p:nvPr/>
            </p:nvSpPr>
            <p:spPr>
              <a:xfrm>
                <a:off x="6208712" y="3023454"/>
                <a:ext cx="338234" cy="61555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ABCE4D7-AE8A-4D0A-B22E-F68D86549396}"/>
                  </a:ext>
                </a:extLst>
              </p:cNvPr>
              <p:cNvSpPr txBox="1"/>
              <p:nvPr/>
            </p:nvSpPr>
            <p:spPr>
              <a:xfrm>
                <a:off x="6050792" y="3023454"/>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9" name="TextBox 38">
                <a:extLst>
                  <a:ext uri="{FF2B5EF4-FFF2-40B4-BE49-F238E27FC236}">
                    <a16:creationId xmlns:a16="http://schemas.microsoft.com/office/drawing/2014/main" id="{4ABCE4D7-AE8A-4D0A-B22E-F68D86549396}"/>
                  </a:ext>
                </a:extLst>
              </p:cNvPr>
              <p:cNvSpPr txBox="1">
                <a:spLocks noRot="1" noChangeAspect="1" noMove="1" noResize="1" noEditPoints="1" noAdjustHandles="1" noChangeArrowheads="1" noChangeShapeType="1" noTextEdit="1"/>
              </p:cNvSpPr>
              <p:nvPr/>
            </p:nvSpPr>
            <p:spPr>
              <a:xfrm>
                <a:off x="6050792" y="3023454"/>
                <a:ext cx="336631" cy="61555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9BE28DF2-F0DE-4BB7-AD2A-CC885703627B}"/>
                  </a:ext>
                </a:extLst>
              </p:cNvPr>
              <p:cNvSpPr txBox="1"/>
              <p:nvPr/>
            </p:nvSpPr>
            <p:spPr>
              <a:xfrm>
                <a:off x="6818282" y="3013812"/>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0" name="TextBox 39">
                <a:extLst>
                  <a:ext uri="{FF2B5EF4-FFF2-40B4-BE49-F238E27FC236}">
                    <a16:creationId xmlns:a16="http://schemas.microsoft.com/office/drawing/2014/main" id="{9BE28DF2-F0DE-4BB7-AD2A-CC885703627B}"/>
                  </a:ext>
                </a:extLst>
              </p:cNvPr>
              <p:cNvSpPr txBox="1">
                <a:spLocks noRot="1" noChangeAspect="1" noMove="1" noResize="1" noEditPoints="1" noAdjustHandles="1" noChangeArrowheads="1" noChangeShapeType="1" noTextEdit="1"/>
              </p:cNvSpPr>
              <p:nvPr/>
            </p:nvSpPr>
            <p:spPr>
              <a:xfrm>
                <a:off x="6818282" y="3013812"/>
                <a:ext cx="338234" cy="61555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A71B4C4-1FCF-4E86-B3F0-8E112A4CDABC}"/>
                  </a:ext>
                </a:extLst>
              </p:cNvPr>
              <p:cNvSpPr txBox="1"/>
              <p:nvPr/>
            </p:nvSpPr>
            <p:spPr>
              <a:xfrm>
                <a:off x="6660362" y="3013812"/>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1" name="TextBox 40">
                <a:extLst>
                  <a:ext uri="{FF2B5EF4-FFF2-40B4-BE49-F238E27FC236}">
                    <a16:creationId xmlns:a16="http://schemas.microsoft.com/office/drawing/2014/main" id="{4A71B4C4-1FCF-4E86-B3F0-8E112A4CDABC}"/>
                  </a:ext>
                </a:extLst>
              </p:cNvPr>
              <p:cNvSpPr txBox="1">
                <a:spLocks noRot="1" noChangeAspect="1" noMove="1" noResize="1" noEditPoints="1" noAdjustHandles="1" noChangeArrowheads="1" noChangeShapeType="1" noTextEdit="1"/>
              </p:cNvSpPr>
              <p:nvPr/>
            </p:nvSpPr>
            <p:spPr>
              <a:xfrm>
                <a:off x="6660362" y="3013812"/>
                <a:ext cx="336631" cy="615553"/>
              </a:xfrm>
              <a:prstGeom prst="rect">
                <a:avLst/>
              </a:prstGeom>
              <a:blipFill>
                <a:blip r:embed="rId12"/>
                <a:stretch>
                  <a:fillRect/>
                </a:stretch>
              </a:blipFill>
            </p:spPr>
            <p:txBody>
              <a:bodyPr/>
              <a:lstStyle/>
              <a:p>
                <a:r>
                  <a:rPr lang="en-US">
                    <a:noFill/>
                  </a:rPr>
                  <a:t> </a:t>
                </a:r>
              </a:p>
            </p:txBody>
          </p:sp>
        </mc:Fallback>
      </mc:AlternateContent>
      <p:sp>
        <p:nvSpPr>
          <p:cNvPr id="42" name="TextBox 16">
            <a:extLst>
              <a:ext uri="{FF2B5EF4-FFF2-40B4-BE49-F238E27FC236}">
                <a16:creationId xmlns:a16="http://schemas.microsoft.com/office/drawing/2014/main" id="{6C2CB5BD-10CE-4313-9480-FA4183D4D0F8}"/>
              </a:ext>
            </a:extLst>
          </p:cNvPr>
          <p:cNvSpPr txBox="1">
            <a:spLocks noChangeArrowheads="1"/>
          </p:cNvSpPr>
          <p:nvPr/>
        </p:nvSpPr>
        <p:spPr bwMode="auto">
          <a:xfrm>
            <a:off x="3281135" y="5306015"/>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4</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43" name="TextBox 17">
            <a:extLst>
              <a:ext uri="{FF2B5EF4-FFF2-40B4-BE49-F238E27FC236}">
                <a16:creationId xmlns:a16="http://schemas.microsoft.com/office/drawing/2014/main" id="{F3275870-E49C-46B9-8CDC-D998A4659CD2}"/>
              </a:ext>
            </a:extLst>
          </p:cNvPr>
          <p:cNvSpPr txBox="1">
            <a:spLocks noChangeArrowheads="1"/>
          </p:cNvSpPr>
          <p:nvPr/>
        </p:nvSpPr>
        <p:spPr bwMode="auto">
          <a:xfrm>
            <a:off x="4158753" y="5306015"/>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3d</a:t>
            </a:r>
          </a:p>
        </p:txBody>
      </p:sp>
      <p:sp>
        <p:nvSpPr>
          <p:cNvPr id="44" name="TextBox 20">
            <a:extLst>
              <a:ext uri="{FF2B5EF4-FFF2-40B4-BE49-F238E27FC236}">
                <a16:creationId xmlns:a16="http://schemas.microsoft.com/office/drawing/2014/main" id="{4C25B425-93EA-4F16-B063-B47D0D7E1809}"/>
              </a:ext>
            </a:extLst>
          </p:cNvPr>
          <p:cNvSpPr txBox="1">
            <a:spLocks noChangeArrowheads="1"/>
          </p:cNvSpPr>
          <p:nvPr/>
        </p:nvSpPr>
        <p:spPr bwMode="auto">
          <a:xfrm>
            <a:off x="4768353" y="5306015"/>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3d</a:t>
            </a:r>
          </a:p>
        </p:txBody>
      </p:sp>
      <p:sp>
        <p:nvSpPr>
          <p:cNvPr id="45" name="TextBox 21">
            <a:extLst>
              <a:ext uri="{FF2B5EF4-FFF2-40B4-BE49-F238E27FC236}">
                <a16:creationId xmlns:a16="http://schemas.microsoft.com/office/drawing/2014/main" id="{54376223-3066-4003-8C9D-7D238FD476FB}"/>
              </a:ext>
            </a:extLst>
          </p:cNvPr>
          <p:cNvSpPr txBox="1">
            <a:spLocks noChangeArrowheads="1"/>
          </p:cNvSpPr>
          <p:nvPr/>
        </p:nvSpPr>
        <p:spPr bwMode="auto">
          <a:xfrm>
            <a:off x="5377953" y="5306015"/>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3d</a:t>
            </a:r>
          </a:p>
        </p:txBody>
      </p:sp>
      <p:sp>
        <p:nvSpPr>
          <p:cNvPr id="46" name="Rectangle 45">
            <a:extLst>
              <a:ext uri="{FF2B5EF4-FFF2-40B4-BE49-F238E27FC236}">
                <a16:creationId xmlns:a16="http://schemas.microsoft.com/office/drawing/2014/main" id="{99972B66-333E-41BE-98DE-A5AC29E7984C}"/>
              </a:ext>
            </a:extLst>
          </p:cNvPr>
          <p:cNvSpPr/>
          <p:nvPr/>
        </p:nvSpPr>
        <p:spPr bwMode="auto">
          <a:xfrm>
            <a:off x="4196853" y="4696414"/>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47" name="Rectangle 46">
            <a:extLst>
              <a:ext uri="{FF2B5EF4-FFF2-40B4-BE49-F238E27FC236}">
                <a16:creationId xmlns:a16="http://schemas.microsoft.com/office/drawing/2014/main" id="{55514072-6FA5-42A2-B6B4-CD16F42A043A}"/>
              </a:ext>
            </a:extLst>
          </p:cNvPr>
          <p:cNvSpPr/>
          <p:nvPr/>
        </p:nvSpPr>
        <p:spPr bwMode="auto">
          <a:xfrm>
            <a:off x="4806453" y="4696414"/>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48" name="Rectangle 47">
            <a:extLst>
              <a:ext uri="{FF2B5EF4-FFF2-40B4-BE49-F238E27FC236}">
                <a16:creationId xmlns:a16="http://schemas.microsoft.com/office/drawing/2014/main" id="{96ACAED1-D3E0-45BC-81D0-60E3AED7CF7A}"/>
              </a:ext>
            </a:extLst>
          </p:cNvPr>
          <p:cNvSpPr/>
          <p:nvPr/>
        </p:nvSpPr>
        <p:spPr bwMode="auto">
          <a:xfrm>
            <a:off x="5416053" y="4696414"/>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49" name="Rectangle 48">
            <a:extLst>
              <a:ext uri="{FF2B5EF4-FFF2-40B4-BE49-F238E27FC236}">
                <a16:creationId xmlns:a16="http://schemas.microsoft.com/office/drawing/2014/main" id="{F71BA3EF-681F-4F8E-AEE8-928A17A2E3EB}"/>
              </a:ext>
            </a:extLst>
          </p:cNvPr>
          <p:cNvSpPr/>
          <p:nvPr/>
        </p:nvSpPr>
        <p:spPr bwMode="auto">
          <a:xfrm>
            <a:off x="3281135" y="4702356"/>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8BE8CAA4-461B-43CE-8867-7FF8F807F058}"/>
                  </a:ext>
                </a:extLst>
              </p:cNvPr>
              <p:cNvSpPr txBox="1"/>
              <p:nvPr/>
            </p:nvSpPr>
            <p:spPr>
              <a:xfrm>
                <a:off x="3284917" y="4669423"/>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50" name="TextBox 49">
                <a:extLst>
                  <a:ext uri="{FF2B5EF4-FFF2-40B4-BE49-F238E27FC236}">
                    <a16:creationId xmlns:a16="http://schemas.microsoft.com/office/drawing/2014/main" id="{8BE8CAA4-461B-43CE-8867-7FF8F807F058}"/>
                  </a:ext>
                </a:extLst>
              </p:cNvPr>
              <p:cNvSpPr txBox="1">
                <a:spLocks noRot="1" noChangeAspect="1" noMove="1" noResize="1" noEditPoints="1" noAdjustHandles="1" noChangeArrowheads="1" noChangeShapeType="1" noTextEdit="1"/>
              </p:cNvSpPr>
              <p:nvPr/>
            </p:nvSpPr>
            <p:spPr>
              <a:xfrm>
                <a:off x="3284917" y="4669423"/>
                <a:ext cx="336631" cy="615553"/>
              </a:xfrm>
              <a:prstGeom prst="rect">
                <a:avLst/>
              </a:prstGeom>
              <a:blipFill>
                <a:blip r:embed="rId13"/>
                <a:stretch>
                  <a:fillRect/>
                </a:stretch>
              </a:blipFill>
            </p:spPr>
            <p:txBody>
              <a:bodyPr/>
              <a:lstStyle/>
              <a:p>
                <a:r>
                  <a:rPr lang="en-US">
                    <a:noFill/>
                  </a:rPr>
                  <a:t> </a:t>
                </a:r>
              </a:p>
            </p:txBody>
          </p:sp>
        </mc:Fallback>
      </mc:AlternateContent>
      <p:sp>
        <p:nvSpPr>
          <p:cNvPr id="52" name="TextBox 21">
            <a:extLst>
              <a:ext uri="{FF2B5EF4-FFF2-40B4-BE49-F238E27FC236}">
                <a16:creationId xmlns:a16="http://schemas.microsoft.com/office/drawing/2014/main" id="{58567BC5-D99E-4C1E-9539-4159D19A1163}"/>
              </a:ext>
            </a:extLst>
          </p:cNvPr>
          <p:cNvSpPr txBox="1">
            <a:spLocks noChangeArrowheads="1"/>
          </p:cNvSpPr>
          <p:nvPr/>
        </p:nvSpPr>
        <p:spPr bwMode="auto">
          <a:xfrm>
            <a:off x="5987553" y="5306015"/>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3d</a:t>
            </a:r>
          </a:p>
        </p:txBody>
      </p:sp>
      <p:sp>
        <p:nvSpPr>
          <p:cNvPr id="53" name="Rectangle 52">
            <a:extLst>
              <a:ext uri="{FF2B5EF4-FFF2-40B4-BE49-F238E27FC236}">
                <a16:creationId xmlns:a16="http://schemas.microsoft.com/office/drawing/2014/main" id="{BC5F8869-75C2-4BD1-9BA0-AE46619E9CD9}"/>
              </a:ext>
            </a:extLst>
          </p:cNvPr>
          <p:cNvSpPr/>
          <p:nvPr/>
        </p:nvSpPr>
        <p:spPr bwMode="auto">
          <a:xfrm>
            <a:off x="6025653" y="4696414"/>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54" name="TextBox 21">
            <a:extLst>
              <a:ext uri="{FF2B5EF4-FFF2-40B4-BE49-F238E27FC236}">
                <a16:creationId xmlns:a16="http://schemas.microsoft.com/office/drawing/2014/main" id="{A15AA016-C27C-406A-927C-000059FBBEAD}"/>
              </a:ext>
            </a:extLst>
          </p:cNvPr>
          <p:cNvSpPr txBox="1">
            <a:spLocks noChangeArrowheads="1"/>
          </p:cNvSpPr>
          <p:nvPr/>
        </p:nvSpPr>
        <p:spPr bwMode="auto">
          <a:xfrm>
            <a:off x="6597153" y="5306015"/>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3d</a:t>
            </a:r>
          </a:p>
        </p:txBody>
      </p:sp>
      <p:sp>
        <p:nvSpPr>
          <p:cNvPr id="55" name="Rectangle 54">
            <a:extLst>
              <a:ext uri="{FF2B5EF4-FFF2-40B4-BE49-F238E27FC236}">
                <a16:creationId xmlns:a16="http://schemas.microsoft.com/office/drawing/2014/main" id="{882C1C48-8CE9-4E13-82CB-11477E74C929}"/>
              </a:ext>
            </a:extLst>
          </p:cNvPr>
          <p:cNvSpPr/>
          <p:nvPr/>
        </p:nvSpPr>
        <p:spPr bwMode="auto">
          <a:xfrm>
            <a:off x="6635253" y="4696414"/>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56" name="TextBox 55">
            <a:extLst>
              <a:ext uri="{FF2B5EF4-FFF2-40B4-BE49-F238E27FC236}">
                <a16:creationId xmlns:a16="http://schemas.microsoft.com/office/drawing/2014/main" id="{3DC6192B-B508-41A9-8CC0-5FBCD1C4E5EF}"/>
              </a:ext>
            </a:extLst>
          </p:cNvPr>
          <p:cNvSpPr txBox="1"/>
          <p:nvPr/>
        </p:nvSpPr>
        <p:spPr>
          <a:xfrm>
            <a:off x="717067" y="4724587"/>
            <a:ext cx="756700" cy="505227"/>
          </a:xfrm>
          <a:prstGeom prst="rect">
            <a:avLst/>
          </a:prstGeom>
          <a:noFill/>
        </p:spPr>
        <p:txBody>
          <a:bodyPr wrap="square" rtlCol="0">
            <a:noAutofit/>
          </a:bodyPr>
          <a:lstStyle/>
          <a:p>
            <a:r>
              <a:rPr lang="en-US" sz="2500" b="1" dirty="0">
                <a:solidFill>
                  <a:schemeClr val="tx1">
                    <a:lumMod val="75000"/>
                    <a:lumOff val="25000"/>
                  </a:schemeClr>
                </a:solidFill>
                <a:latin typeface="Gill Sans MT" panose="020B0502020104020203" pitchFamily="34" charset="0"/>
              </a:rPr>
              <a:t>Cr:</a:t>
            </a:r>
          </a:p>
        </p:txBody>
      </p:sp>
      <p:sp>
        <p:nvSpPr>
          <p:cNvPr id="57" name="TextBox 56">
            <a:extLst>
              <a:ext uri="{FF2B5EF4-FFF2-40B4-BE49-F238E27FC236}">
                <a16:creationId xmlns:a16="http://schemas.microsoft.com/office/drawing/2014/main" id="{C6826275-CBBB-4FCA-81A0-FC3F32206584}"/>
              </a:ext>
            </a:extLst>
          </p:cNvPr>
          <p:cNvSpPr txBox="1"/>
          <p:nvPr/>
        </p:nvSpPr>
        <p:spPr>
          <a:xfrm>
            <a:off x="2105564" y="4724587"/>
            <a:ext cx="884187" cy="477054"/>
          </a:xfrm>
          <a:prstGeom prst="rect">
            <a:avLst/>
          </a:prstGeom>
          <a:noFill/>
        </p:spPr>
        <p:txBody>
          <a:bodyPr wrap="square" rtlCol="0">
            <a:spAutoFit/>
          </a:bodyPr>
          <a:lstStyle/>
          <a:p>
            <a:r>
              <a:rPr lang="en-US" sz="2500" b="1" dirty="0">
                <a:solidFill>
                  <a:schemeClr val="tx1">
                    <a:lumMod val="75000"/>
                    <a:lumOff val="25000"/>
                  </a:schemeClr>
                </a:solidFill>
                <a:latin typeface="Gill Sans MT" panose="020B0502020104020203" pitchFamily="34" charset="0"/>
              </a:rPr>
              <a:t>[</a:t>
            </a:r>
            <a:r>
              <a:rPr lang="en-US" sz="2500" b="1" dirty="0" err="1">
                <a:solidFill>
                  <a:schemeClr val="tx1">
                    <a:lumMod val="75000"/>
                    <a:lumOff val="25000"/>
                  </a:schemeClr>
                </a:solidFill>
                <a:latin typeface="Gill Sans MT" panose="020B0502020104020203" pitchFamily="34" charset="0"/>
              </a:rPr>
              <a:t>Ar</a:t>
            </a:r>
            <a:r>
              <a:rPr lang="en-US" sz="2500" b="1" dirty="0">
                <a:solidFill>
                  <a:schemeClr val="tx1">
                    <a:lumMod val="75000"/>
                    <a:lumOff val="25000"/>
                  </a:schemeClr>
                </a:solidFill>
                <a:latin typeface="Gill Sans MT" panose="020B0502020104020203" pitchFamily="34" charset="0"/>
              </a:rPr>
              <a:t>]</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4DEEBA37-3124-4C16-B6E6-BAF800D9CD73}"/>
                  </a:ext>
                </a:extLst>
              </p:cNvPr>
              <p:cNvSpPr txBox="1"/>
              <p:nvPr/>
            </p:nvSpPr>
            <p:spPr>
              <a:xfrm>
                <a:off x="4221524" y="4652361"/>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58" name="TextBox 57">
                <a:extLst>
                  <a:ext uri="{FF2B5EF4-FFF2-40B4-BE49-F238E27FC236}">
                    <a16:creationId xmlns:a16="http://schemas.microsoft.com/office/drawing/2014/main" id="{4DEEBA37-3124-4C16-B6E6-BAF800D9CD73}"/>
                  </a:ext>
                </a:extLst>
              </p:cNvPr>
              <p:cNvSpPr txBox="1">
                <a:spLocks noRot="1" noChangeAspect="1" noMove="1" noResize="1" noEditPoints="1" noAdjustHandles="1" noChangeArrowheads="1" noChangeShapeType="1" noTextEdit="1"/>
              </p:cNvSpPr>
              <p:nvPr/>
            </p:nvSpPr>
            <p:spPr>
              <a:xfrm>
                <a:off x="4221524" y="4652361"/>
                <a:ext cx="336631" cy="61555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4A880E1-D022-401F-9CE0-B47E219B7749}"/>
                  </a:ext>
                </a:extLst>
              </p:cNvPr>
              <p:cNvSpPr txBox="1"/>
              <p:nvPr/>
            </p:nvSpPr>
            <p:spPr>
              <a:xfrm>
                <a:off x="4820120" y="4652361"/>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60" name="TextBox 59">
                <a:extLst>
                  <a:ext uri="{FF2B5EF4-FFF2-40B4-BE49-F238E27FC236}">
                    <a16:creationId xmlns:a16="http://schemas.microsoft.com/office/drawing/2014/main" id="{44A880E1-D022-401F-9CE0-B47E219B7749}"/>
                  </a:ext>
                </a:extLst>
              </p:cNvPr>
              <p:cNvSpPr txBox="1">
                <a:spLocks noRot="1" noChangeAspect="1" noMove="1" noResize="1" noEditPoints="1" noAdjustHandles="1" noChangeArrowheads="1" noChangeShapeType="1" noTextEdit="1"/>
              </p:cNvSpPr>
              <p:nvPr/>
            </p:nvSpPr>
            <p:spPr>
              <a:xfrm>
                <a:off x="4820120" y="4652361"/>
                <a:ext cx="336631" cy="61555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A333DE3D-C753-4C13-8F6F-9C7F1CA5929D}"/>
                  </a:ext>
                </a:extLst>
              </p:cNvPr>
              <p:cNvSpPr txBox="1"/>
              <p:nvPr/>
            </p:nvSpPr>
            <p:spPr>
              <a:xfrm>
                <a:off x="5421285" y="4652361"/>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62" name="TextBox 61">
                <a:extLst>
                  <a:ext uri="{FF2B5EF4-FFF2-40B4-BE49-F238E27FC236}">
                    <a16:creationId xmlns:a16="http://schemas.microsoft.com/office/drawing/2014/main" id="{A333DE3D-C753-4C13-8F6F-9C7F1CA5929D}"/>
                  </a:ext>
                </a:extLst>
              </p:cNvPr>
              <p:cNvSpPr txBox="1">
                <a:spLocks noRot="1" noChangeAspect="1" noMove="1" noResize="1" noEditPoints="1" noAdjustHandles="1" noChangeArrowheads="1" noChangeShapeType="1" noTextEdit="1"/>
              </p:cNvSpPr>
              <p:nvPr/>
            </p:nvSpPr>
            <p:spPr>
              <a:xfrm>
                <a:off x="5421285" y="4652361"/>
                <a:ext cx="336631" cy="61555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30EF85D6-4EE8-4755-8E2E-68596E22F19B}"/>
                  </a:ext>
                </a:extLst>
              </p:cNvPr>
              <p:cNvSpPr txBox="1"/>
              <p:nvPr/>
            </p:nvSpPr>
            <p:spPr>
              <a:xfrm>
                <a:off x="6050792" y="4665596"/>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64" name="TextBox 63">
                <a:extLst>
                  <a:ext uri="{FF2B5EF4-FFF2-40B4-BE49-F238E27FC236}">
                    <a16:creationId xmlns:a16="http://schemas.microsoft.com/office/drawing/2014/main" id="{30EF85D6-4EE8-4755-8E2E-68596E22F19B}"/>
                  </a:ext>
                </a:extLst>
              </p:cNvPr>
              <p:cNvSpPr txBox="1">
                <a:spLocks noRot="1" noChangeAspect="1" noMove="1" noResize="1" noEditPoints="1" noAdjustHandles="1" noChangeArrowheads="1" noChangeShapeType="1" noTextEdit="1"/>
              </p:cNvSpPr>
              <p:nvPr/>
            </p:nvSpPr>
            <p:spPr>
              <a:xfrm>
                <a:off x="6050792" y="4665596"/>
                <a:ext cx="336631" cy="61555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300BB09-7089-4001-A7A3-2ED9685F0114}"/>
                  </a:ext>
                </a:extLst>
              </p:cNvPr>
              <p:cNvSpPr txBox="1"/>
              <p:nvPr/>
            </p:nvSpPr>
            <p:spPr>
              <a:xfrm>
                <a:off x="6660362" y="4655954"/>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66" name="TextBox 65">
                <a:extLst>
                  <a:ext uri="{FF2B5EF4-FFF2-40B4-BE49-F238E27FC236}">
                    <a16:creationId xmlns:a16="http://schemas.microsoft.com/office/drawing/2014/main" id="{B300BB09-7089-4001-A7A3-2ED9685F0114}"/>
                  </a:ext>
                </a:extLst>
              </p:cNvPr>
              <p:cNvSpPr txBox="1">
                <a:spLocks noRot="1" noChangeAspect="1" noMove="1" noResize="1" noEditPoints="1" noAdjustHandles="1" noChangeArrowheads="1" noChangeShapeType="1" noTextEdit="1"/>
              </p:cNvSpPr>
              <p:nvPr/>
            </p:nvSpPr>
            <p:spPr>
              <a:xfrm>
                <a:off x="6660362" y="4655954"/>
                <a:ext cx="336631" cy="615553"/>
              </a:xfrm>
              <a:prstGeom prst="rect">
                <a:avLst/>
              </a:prstGeom>
              <a:blipFill>
                <a:blip r:embed="rId18"/>
                <a:stretch>
                  <a:fillRect/>
                </a:stretch>
              </a:blipFill>
            </p:spPr>
            <p:txBody>
              <a:bodyPr/>
              <a:lstStyle/>
              <a:p>
                <a:r>
                  <a:rPr lang="en-US">
                    <a:noFill/>
                  </a:rPr>
                  <a:t> </a:t>
                </a:r>
              </a:p>
            </p:txBody>
          </p:sp>
        </mc:Fallback>
      </mc:AlternateContent>
      <p:sp>
        <p:nvSpPr>
          <p:cNvPr id="67" name="Rectangle 66">
            <a:extLst>
              <a:ext uri="{FF2B5EF4-FFF2-40B4-BE49-F238E27FC236}">
                <a16:creationId xmlns:a16="http://schemas.microsoft.com/office/drawing/2014/main" id="{F769EB30-44CC-4873-A3CC-488EDA36C3BE}"/>
              </a:ext>
            </a:extLst>
          </p:cNvPr>
          <p:cNvSpPr/>
          <p:nvPr/>
        </p:nvSpPr>
        <p:spPr>
          <a:xfrm>
            <a:off x="1581793" y="4282545"/>
            <a:ext cx="6845140" cy="369332"/>
          </a:xfrm>
          <a:prstGeom prst="rect">
            <a:avLst/>
          </a:prstGeom>
        </p:spPr>
        <p:txBody>
          <a:bodyPr wrap="square">
            <a:spAutoFit/>
          </a:bodyPr>
          <a:lstStyle/>
          <a:p>
            <a:pPr marL="228600" eaLnBrk="0" hangingPunct="0">
              <a:buClr>
                <a:srgbClr val="000000"/>
              </a:buClr>
              <a:buSzPct val="100000"/>
              <a:defRPr/>
            </a:pPr>
            <a:r>
              <a:rPr lang="en-US" dirty="0">
                <a:solidFill>
                  <a:schemeClr val="tx1">
                    <a:lumMod val="75000"/>
                    <a:lumOff val="25000"/>
                  </a:schemeClr>
                </a:solidFill>
                <a:latin typeface="Gill Sans MT" panose="020B0502020104020203" pitchFamily="34" charset="0"/>
                <a:cs typeface="Arial" pitchFamily="34" charset="0"/>
              </a:rPr>
              <a:t>Chromium (Z = 24) is [</a:t>
            </a:r>
            <a:r>
              <a:rPr lang="en-US" dirty="0" err="1">
                <a:solidFill>
                  <a:schemeClr val="tx1">
                    <a:lumMod val="75000"/>
                    <a:lumOff val="25000"/>
                  </a:schemeClr>
                </a:solidFill>
                <a:latin typeface="Gill Sans MT" panose="020B0502020104020203" pitchFamily="34" charset="0"/>
                <a:cs typeface="Arial" pitchFamily="34" charset="0"/>
              </a:rPr>
              <a:t>Ar</a:t>
            </a:r>
            <a:r>
              <a:rPr lang="en-US" dirty="0">
                <a:solidFill>
                  <a:schemeClr val="tx1">
                    <a:lumMod val="75000"/>
                    <a:lumOff val="25000"/>
                  </a:schemeClr>
                </a:solidFill>
                <a:latin typeface="Gill Sans MT" panose="020B0502020104020203" pitchFamily="34" charset="0"/>
                <a:cs typeface="Arial" pitchFamily="34" charset="0"/>
              </a:rPr>
              <a:t>]4s</a:t>
            </a:r>
            <a:r>
              <a:rPr lang="en-US" baseline="30000" dirty="0">
                <a:solidFill>
                  <a:schemeClr val="tx1">
                    <a:lumMod val="75000"/>
                    <a:lumOff val="25000"/>
                  </a:schemeClr>
                </a:solidFill>
                <a:latin typeface="Gill Sans MT" panose="020B0502020104020203" pitchFamily="34" charset="0"/>
                <a:cs typeface="Arial" pitchFamily="34" charset="0"/>
              </a:rPr>
              <a:t>1</a:t>
            </a:r>
            <a:r>
              <a:rPr lang="en-US" dirty="0">
                <a:solidFill>
                  <a:schemeClr val="tx1">
                    <a:lumMod val="75000"/>
                    <a:lumOff val="25000"/>
                  </a:schemeClr>
                </a:solidFill>
                <a:latin typeface="Gill Sans MT" panose="020B0502020104020203" pitchFamily="34" charset="0"/>
                <a:cs typeface="Arial" pitchFamily="34" charset="0"/>
              </a:rPr>
              <a:t>3d</a:t>
            </a:r>
            <a:r>
              <a:rPr lang="en-US" baseline="30000" dirty="0">
                <a:solidFill>
                  <a:schemeClr val="tx1">
                    <a:lumMod val="75000"/>
                    <a:lumOff val="25000"/>
                  </a:schemeClr>
                </a:solidFill>
                <a:latin typeface="Gill Sans MT" panose="020B0502020104020203" pitchFamily="34" charset="0"/>
                <a:cs typeface="Arial" pitchFamily="34" charset="0"/>
              </a:rPr>
              <a:t>5</a:t>
            </a:r>
            <a:r>
              <a:rPr lang="en-US" dirty="0">
                <a:solidFill>
                  <a:schemeClr val="tx1">
                    <a:lumMod val="75000"/>
                    <a:lumOff val="25000"/>
                  </a:schemeClr>
                </a:solidFill>
                <a:latin typeface="Gill Sans MT" panose="020B0502020104020203" pitchFamily="34" charset="0"/>
                <a:cs typeface="Arial" pitchFamily="34" charset="0"/>
              </a:rPr>
              <a:t> and NOT [</a:t>
            </a:r>
            <a:r>
              <a:rPr lang="en-US" dirty="0" err="1">
                <a:solidFill>
                  <a:schemeClr val="tx1">
                    <a:lumMod val="75000"/>
                    <a:lumOff val="25000"/>
                  </a:schemeClr>
                </a:solidFill>
                <a:latin typeface="Gill Sans MT" panose="020B0502020104020203" pitchFamily="34" charset="0"/>
                <a:cs typeface="Arial" pitchFamily="34" charset="0"/>
              </a:rPr>
              <a:t>Ar</a:t>
            </a:r>
            <a:r>
              <a:rPr lang="en-US" dirty="0">
                <a:solidFill>
                  <a:schemeClr val="tx1">
                    <a:lumMod val="75000"/>
                    <a:lumOff val="25000"/>
                  </a:schemeClr>
                </a:solidFill>
                <a:latin typeface="Gill Sans MT" panose="020B0502020104020203" pitchFamily="34" charset="0"/>
                <a:cs typeface="Arial" pitchFamily="34" charset="0"/>
              </a:rPr>
              <a:t>]4s</a:t>
            </a:r>
            <a:r>
              <a:rPr lang="en-US" baseline="30000" dirty="0">
                <a:solidFill>
                  <a:schemeClr val="tx1">
                    <a:lumMod val="75000"/>
                    <a:lumOff val="25000"/>
                  </a:schemeClr>
                </a:solidFill>
                <a:latin typeface="Gill Sans MT" panose="020B0502020104020203" pitchFamily="34" charset="0"/>
                <a:cs typeface="Arial" pitchFamily="34" charset="0"/>
              </a:rPr>
              <a:t>2</a:t>
            </a:r>
            <a:r>
              <a:rPr lang="en-US" dirty="0">
                <a:solidFill>
                  <a:schemeClr val="tx1">
                    <a:lumMod val="75000"/>
                    <a:lumOff val="25000"/>
                  </a:schemeClr>
                </a:solidFill>
                <a:latin typeface="Gill Sans MT" panose="020B0502020104020203" pitchFamily="34" charset="0"/>
                <a:cs typeface="Arial" pitchFamily="34" charset="0"/>
              </a:rPr>
              <a:t>3d</a:t>
            </a:r>
            <a:r>
              <a:rPr lang="en-US" baseline="30000" dirty="0">
                <a:solidFill>
                  <a:schemeClr val="tx1">
                    <a:lumMod val="75000"/>
                    <a:lumOff val="25000"/>
                  </a:schemeClr>
                </a:solidFill>
                <a:latin typeface="Gill Sans MT" panose="020B0502020104020203" pitchFamily="34" charset="0"/>
                <a:cs typeface="Arial" pitchFamily="34" charset="0"/>
              </a:rPr>
              <a:t>4</a:t>
            </a:r>
            <a:r>
              <a:rPr lang="en-US" dirty="0">
                <a:solidFill>
                  <a:schemeClr val="tx1">
                    <a:lumMod val="75000"/>
                    <a:lumOff val="25000"/>
                  </a:schemeClr>
                </a:solidFill>
                <a:latin typeface="Gill Sans MT" panose="020B0502020104020203" pitchFamily="34" charset="0"/>
                <a:cs typeface="Arial" pitchFamily="34" charset="0"/>
              </a:rPr>
              <a:t> as expected.</a:t>
            </a:r>
          </a:p>
        </p:txBody>
      </p:sp>
    </p:spTree>
    <p:extLst>
      <p:ext uri="{BB962C8B-B14F-4D97-AF65-F5344CB8AC3E}">
        <p14:creationId xmlns:p14="http://schemas.microsoft.com/office/powerpoint/2010/main" val="10508431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43</a:t>
            </a:fld>
            <a:endParaRPr lang="en-US" dirty="0">
              <a:solidFill>
                <a:schemeClr val="bg1"/>
              </a:solidFill>
            </a:endParaRPr>
          </a:p>
        </p:txBody>
      </p:sp>
      <p:sp>
        <p:nvSpPr>
          <p:cNvPr id="8" name="Rectangle 2">
            <a:extLst>
              <a:ext uri="{FF2B5EF4-FFF2-40B4-BE49-F238E27FC236}">
                <a16:creationId xmlns:a16="http://schemas.microsoft.com/office/drawing/2014/main" id="{593DEA6B-99AF-4116-AB68-3D86DED95CEC}"/>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Diamagnetic and Paramagnetic</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Rectangle 2">
            <a:extLst>
              <a:ext uri="{FF2B5EF4-FFF2-40B4-BE49-F238E27FC236}">
                <a16:creationId xmlns:a16="http://schemas.microsoft.com/office/drawing/2014/main" id="{4B23FC54-4B09-43B0-9878-E38F0AF3F2F1}"/>
              </a:ext>
            </a:extLst>
          </p:cNvPr>
          <p:cNvSpPr>
            <a:spLocks noChangeArrowheads="1"/>
          </p:cNvSpPr>
          <p:nvPr/>
        </p:nvSpPr>
        <p:spPr bwMode="auto">
          <a:xfrm>
            <a:off x="0" y="1299929"/>
            <a:ext cx="9143999" cy="755167"/>
          </a:xfrm>
          <a:prstGeom prst="rect">
            <a:avLst/>
          </a:prstGeom>
          <a:noFill/>
          <a:ln w="9525">
            <a:noFill/>
            <a:miter lim="800000"/>
            <a:headEnd/>
            <a:tailEnd/>
          </a:ln>
          <a:effectLst/>
        </p:spPr>
        <p:txBody>
          <a:bodyPr/>
          <a:lstStyle/>
          <a:p>
            <a:pPr eaLnBrk="0" hangingPunct="0">
              <a:spcBef>
                <a:spcPct val="20000"/>
              </a:spcBef>
              <a:buClr>
                <a:srgbClr val="000000"/>
              </a:buClr>
              <a:buSzPct val="100000"/>
              <a:defRPr/>
            </a:pPr>
            <a:r>
              <a:rPr lang="en-US" altLang="en-US" dirty="0">
                <a:solidFill>
                  <a:schemeClr val="tx1">
                    <a:lumMod val="75000"/>
                    <a:lumOff val="25000"/>
                  </a:schemeClr>
                </a:solidFill>
                <a:latin typeface="Gill Sans MT" panose="020B0502020104020203" pitchFamily="34" charset="0"/>
              </a:rPr>
              <a:t>Spinning e</a:t>
            </a:r>
            <a:r>
              <a:rPr lang="en-US" altLang="en-US" baseline="30000" dirty="0">
                <a:solidFill>
                  <a:schemeClr val="tx1">
                    <a:lumMod val="75000"/>
                    <a:lumOff val="25000"/>
                  </a:schemeClr>
                </a:solidFill>
                <a:latin typeface="Gill Sans MT" panose="020B0502020104020203" pitchFamily="34" charset="0"/>
              </a:rPr>
              <a:t>–</a:t>
            </a:r>
            <a:r>
              <a:rPr lang="en-US" altLang="en-US" dirty="0">
                <a:solidFill>
                  <a:schemeClr val="tx1">
                    <a:lumMod val="75000"/>
                    <a:lumOff val="25000"/>
                  </a:schemeClr>
                </a:solidFill>
                <a:latin typeface="Gill Sans MT" panose="020B0502020104020203" pitchFamily="34" charset="0"/>
              </a:rPr>
              <a:t> = tiny magnet. If all e</a:t>
            </a:r>
            <a:r>
              <a:rPr lang="en-US" altLang="en-US" baseline="30000" dirty="0">
                <a:solidFill>
                  <a:schemeClr val="tx1">
                    <a:lumMod val="75000"/>
                    <a:lumOff val="25000"/>
                  </a:schemeClr>
                </a:solidFill>
                <a:latin typeface="Gill Sans MT" panose="020B0502020104020203" pitchFamily="34" charset="0"/>
              </a:rPr>
              <a:t>– </a:t>
            </a:r>
            <a:r>
              <a:rPr lang="en-US" altLang="en-US" dirty="0">
                <a:solidFill>
                  <a:schemeClr val="tx1">
                    <a:lumMod val="75000"/>
                    <a:lumOff val="25000"/>
                  </a:schemeClr>
                </a:solidFill>
                <a:latin typeface="Gill Sans MT" panose="020B0502020104020203" pitchFamily="34" charset="0"/>
              </a:rPr>
              <a:t>are paired, then t</a:t>
            </a:r>
            <a:r>
              <a:rPr lang="en-US" dirty="0">
                <a:solidFill>
                  <a:schemeClr val="tx1">
                    <a:lumMod val="75000"/>
                    <a:lumOff val="25000"/>
                  </a:schemeClr>
                </a:solidFill>
                <a:latin typeface="Gill Sans MT" panose="020B0502020104020203" pitchFamily="34" charset="0"/>
                <a:cs typeface="Arial" charset="0"/>
              </a:rPr>
              <a:t>he magnets cancel.</a:t>
            </a:r>
          </a:p>
          <a:p>
            <a:pPr lvl="1" eaLnBrk="0" hangingPunct="0">
              <a:spcBef>
                <a:spcPct val="20000"/>
              </a:spcBef>
              <a:buClr>
                <a:srgbClr val="000000"/>
              </a:buClr>
              <a:buSzPct val="100000"/>
              <a:defRPr/>
            </a:pPr>
            <a:r>
              <a:rPr lang="en-US" dirty="0">
                <a:solidFill>
                  <a:schemeClr val="tx1">
                    <a:lumMod val="75000"/>
                    <a:lumOff val="25000"/>
                  </a:schemeClr>
                </a:solidFill>
                <a:latin typeface="Gill Sans MT" panose="020B0502020104020203" pitchFamily="34" charset="0"/>
                <a:cs typeface="Arial" charset="0"/>
              </a:rPr>
              <a:t>The atom is </a:t>
            </a:r>
            <a:r>
              <a:rPr lang="en-US" b="1" dirty="0">
                <a:solidFill>
                  <a:srgbClr val="E47588"/>
                </a:solidFill>
                <a:latin typeface="Gill Sans MT" panose="020B0502020104020203" pitchFamily="34" charset="0"/>
                <a:cs typeface="Arial" charset="0"/>
              </a:rPr>
              <a:t>diamagnetic </a:t>
            </a:r>
            <a:r>
              <a:rPr lang="en-US" dirty="0">
                <a:solidFill>
                  <a:schemeClr val="tx1">
                    <a:lumMod val="75000"/>
                    <a:lumOff val="25000"/>
                  </a:schemeClr>
                </a:solidFill>
                <a:latin typeface="Gill Sans MT" panose="020B0502020104020203" pitchFamily="34" charset="0"/>
                <a:cs typeface="Arial" charset="0"/>
              </a:rPr>
              <a:t>and is pushed weakly away from magnetic fields.</a:t>
            </a:r>
          </a:p>
        </p:txBody>
      </p:sp>
      <p:sp>
        <p:nvSpPr>
          <p:cNvPr id="11" name="Rectangle 4">
            <a:extLst>
              <a:ext uri="{FF2B5EF4-FFF2-40B4-BE49-F238E27FC236}">
                <a16:creationId xmlns:a16="http://schemas.microsoft.com/office/drawing/2014/main" id="{6159EF9F-BEE7-49A5-BFEC-2B1302C20925}"/>
              </a:ext>
            </a:extLst>
          </p:cNvPr>
          <p:cNvSpPr>
            <a:spLocks noChangeArrowheads="1"/>
          </p:cNvSpPr>
          <p:nvPr/>
        </p:nvSpPr>
        <p:spPr bwMode="auto">
          <a:xfrm>
            <a:off x="0" y="2934584"/>
            <a:ext cx="9184805" cy="1076325"/>
          </a:xfrm>
          <a:prstGeom prst="rect">
            <a:avLst/>
          </a:prstGeom>
          <a:noFill/>
          <a:ln w="9525">
            <a:noFill/>
            <a:miter lim="800000"/>
            <a:headEnd/>
            <a:tailEnd/>
          </a:ln>
          <a:effectLst/>
        </p:spPr>
        <p:txBody>
          <a:bodyPr/>
          <a:lstStyle/>
          <a:p>
            <a:pPr marL="342900" indent="-342900" eaLnBrk="0" hangingPunct="0">
              <a:spcBef>
                <a:spcPct val="20000"/>
              </a:spcBef>
              <a:buClr>
                <a:srgbClr val="000000"/>
              </a:buClr>
              <a:buSzPct val="100000"/>
              <a:buFont typeface="Arial" pitchFamily="34" charset="0"/>
              <a:buNone/>
              <a:defRPr/>
            </a:pPr>
            <a:r>
              <a:rPr lang="en-US" dirty="0">
                <a:solidFill>
                  <a:schemeClr val="tx1">
                    <a:lumMod val="75000"/>
                    <a:lumOff val="25000"/>
                  </a:schemeClr>
                </a:solidFill>
                <a:latin typeface="Gill Sans MT" panose="020B0502020104020203" pitchFamily="34" charset="0"/>
                <a:cs typeface="Arial" charset="0"/>
              </a:rPr>
              <a:t>With unpaired e</a:t>
            </a:r>
            <a:r>
              <a:rPr lang="en-US" baseline="30000" dirty="0">
                <a:solidFill>
                  <a:schemeClr val="tx1">
                    <a:lumMod val="75000"/>
                    <a:lumOff val="25000"/>
                  </a:schemeClr>
                </a:solidFill>
                <a:latin typeface="Gill Sans MT" panose="020B0502020104020203" pitchFamily="34" charset="0"/>
                <a:cs typeface="Arial" charset="0"/>
              </a:rPr>
              <a:t>–</a:t>
            </a:r>
            <a:r>
              <a:rPr lang="en-US" dirty="0">
                <a:solidFill>
                  <a:schemeClr val="tx1">
                    <a:lumMod val="75000"/>
                    <a:lumOff val="25000"/>
                  </a:schemeClr>
                </a:solidFill>
                <a:latin typeface="Gill Sans MT" panose="020B0502020104020203" pitchFamily="34" charset="0"/>
                <a:cs typeface="Arial" charset="0"/>
              </a:rPr>
              <a:t>:</a:t>
            </a:r>
          </a:p>
          <a:p>
            <a:pPr lvl="1" eaLnBrk="0" hangingPunct="0">
              <a:spcBef>
                <a:spcPct val="20000"/>
              </a:spcBef>
              <a:buClr>
                <a:srgbClr val="000000"/>
              </a:buClr>
              <a:buSzPct val="100000"/>
              <a:defRPr/>
            </a:pPr>
            <a:r>
              <a:rPr lang="en-US" dirty="0">
                <a:solidFill>
                  <a:schemeClr val="tx1">
                    <a:lumMod val="75000"/>
                    <a:lumOff val="25000"/>
                  </a:schemeClr>
                </a:solidFill>
                <a:latin typeface="Gill Sans MT" panose="020B0502020104020203" pitchFamily="34" charset="0"/>
                <a:cs typeface="Arial" charset="0"/>
              </a:rPr>
              <a:t>Unpaired spins point in the same direction (Hund’s rule) making the magnets add together.</a:t>
            </a:r>
          </a:p>
          <a:p>
            <a:pPr lvl="1" eaLnBrk="0" hangingPunct="0">
              <a:spcBef>
                <a:spcPct val="20000"/>
              </a:spcBef>
              <a:buClr>
                <a:srgbClr val="000000"/>
              </a:buClr>
              <a:buSzPct val="100000"/>
              <a:defRPr/>
            </a:pPr>
            <a:r>
              <a:rPr lang="en-US" dirty="0">
                <a:solidFill>
                  <a:schemeClr val="tx1">
                    <a:lumMod val="75000"/>
                    <a:lumOff val="25000"/>
                  </a:schemeClr>
                </a:solidFill>
                <a:latin typeface="Gill Sans MT" panose="020B0502020104020203" pitchFamily="34" charset="0"/>
                <a:cs typeface="Arial" charset="0"/>
              </a:rPr>
              <a:t>The atom is </a:t>
            </a:r>
            <a:r>
              <a:rPr lang="en-US" b="1" dirty="0">
                <a:solidFill>
                  <a:srgbClr val="E47588"/>
                </a:solidFill>
                <a:latin typeface="Gill Sans MT" panose="020B0502020104020203" pitchFamily="34" charset="0"/>
                <a:cs typeface="Arial" charset="0"/>
              </a:rPr>
              <a:t>paramagnetic</a:t>
            </a:r>
            <a:r>
              <a:rPr lang="en-US" b="1" dirty="0">
                <a:solidFill>
                  <a:schemeClr val="tx1">
                    <a:lumMod val="75000"/>
                    <a:lumOff val="25000"/>
                  </a:schemeClr>
                </a:solidFill>
                <a:latin typeface="Gill Sans MT" panose="020B0502020104020203" pitchFamily="34" charset="0"/>
                <a:cs typeface="Arial" charset="0"/>
              </a:rPr>
              <a:t> </a:t>
            </a:r>
            <a:r>
              <a:rPr lang="en-US" dirty="0">
                <a:solidFill>
                  <a:schemeClr val="tx1">
                    <a:lumMod val="75000"/>
                    <a:lumOff val="25000"/>
                  </a:schemeClr>
                </a:solidFill>
                <a:latin typeface="Gill Sans MT" panose="020B0502020104020203" pitchFamily="34" charset="0"/>
                <a:cs typeface="Arial" charset="0"/>
              </a:rPr>
              <a:t>and are attracted to magnetic fields.</a:t>
            </a:r>
          </a:p>
        </p:txBody>
      </p:sp>
      <p:sp>
        <p:nvSpPr>
          <p:cNvPr id="13" name="Rectangle 5">
            <a:extLst>
              <a:ext uri="{FF2B5EF4-FFF2-40B4-BE49-F238E27FC236}">
                <a16:creationId xmlns:a16="http://schemas.microsoft.com/office/drawing/2014/main" id="{FCC446F2-391C-4552-BF1E-D6EAB4BF1D97}"/>
              </a:ext>
            </a:extLst>
          </p:cNvPr>
          <p:cNvSpPr>
            <a:spLocks noChangeArrowheads="1"/>
          </p:cNvSpPr>
          <p:nvPr/>
        </p:nvSpPr>
        <p:spPr bwMode="auto">
          <a:xfrm>
            <a:off x="0" y="5161409"/>
            <a:ext cx="9066981" cy="1076325"/>
          </a:xfrm>
          <a:prstGeom prst="rect">
            <a:avLst/>
          </a:prstGeom>
          <a:noFill/>
          <a:ln w="9525">
            <a:noFill/>
            <a:miter lim="800000"/>
            <a:headEnd/>
            <a:tailEnd/>
          </a:ln>
          <a:effectLst/>
        </p:spPr>
        <p:txBody>
          <a:bodyPr/>
          <a:lstStyle/>
          <a:p>
            <a:pPr marL="342900" indent="-342900" eaLnBrk="0" hangingPunct="0">
              <a:spcBef>
                <a:spcPct val="20000"/>
              </a:spcBef>
              <a:buClr>
                <a:srgbClr val="000000"/>
              </a:buClr>
              <a:buSzPct val="100000"/>
              <a:buFont typeface="Arial" pitchFamily="34" charset="0"/>
              <a:buNone/>
              <a:defRPr/>
            </a:pPr>
            <a:r>
              <a:rPr lang="en-US" dirty="0">
                <a:solidFill>
                  <a:schemeClr val="tx1">
                    <a:lumMod val="75000"/>
                    <a:lumOff val="25000"/>
                  </a:schemeClr>
                </a:solidFill>
                <a:latin typeface="Gill Sans MT" panose="020B0502020104020203" pitchFamily="34" charset="0"/>
                <a:cs typeface="Arial" charset="0"/>
              </a:rPr>
              <a:t>If individual atom-magnets line up in a bulk sample</a:t>
            </a:r>
          </a:p>
          <a:p>
            <a:pPr lvl="1" eaLnBrk="0" hangingPunct="0">
              <a:spcBef>
                <a:spcPct val="20000"/>
              </a:spcBef>
              <a:buClr>
                <a:srgbClr val="000000"/>
              </a:buClr>
              <a:buSzPct val="100000"/>
              <a:defRPr/>
            </a:pPr>
            <a:r>
              <a:rPr lang="en-US" dirty="0">
                <a:solidFill>
                  <a:schemeClr val="tx1">
                    <a:lumMod val="75000"/>
                    <a:lumOff val="25000"/>
                  </a:schemeClr>
                </a:solidFill>
                <a:latin typeface="Gill Sans MT" panose="020B0502020104020203" pitchFamily="34" charset="0"/>
                <a:cs typeface="Arial" charset="0"/>
              </a:rPr>
              <a:t>A </a:t>
            </a:r>
            <a:r>
              <a:rPr lang="en-US" b="1" dirty="0">
                <a:solidFill>
                  <a:srgbClr val="E47588"/>
                </a:solidFill>
                <a:latin typeface="Gill Sans MT" panose="020B0502020104020203" pitchFamily="34" charset="0"/>
                <a:cs typeface="Arial" charset="0"/>
              </a:rPr>
              <a:t>ferromagnet</a:t>
            </a:r>
            <a:r>
              <a:rPr lang="en-US" dirty="0">
                <a:solidFill>
                  <a:schemeClr val="tx1">
                    <a:lumMod val="75000"/>
                    <a:lumOff val="25000"/>
                  </a:schemeClr>
                </a:solidFill>
                <a:latin typeface="Gill Sans MT" panose="020B0502020104020203" pitchFamily="34" charset="0"/>
                <a:cs typeface="Arial" charset="0"/>
              </a:rPr>
              <a:t> – a permanent magnet.</a:t>
            </a:r>
          </a:p>
        </p:txBody>
      </p:sp>
    </p:spTree>
    <p:extLst>
      <p:ext uri="{BB962C8B-B14F-4D97-AF65-F5344CB8AC3E}">
        <p14:creationId xmlns:p14="http://schemas.microsoft.com/office/powerpoint/2010/main" val="1626064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44</a:t>
            </a:fld>
            <a:endParaRPr lang="en-US" dirty="0">
              <a:solidFill>
                <a:schemeClr val="bg1"/>
              </a:solidFill>
            </a:endParaRPr>
          </a:p>
        </p:txBody>
      </p:sp>
      <p:sp>
        <p:nvSpPr>
          <p:cNvPr id="8" name="Rectangle 2">
            <a:extLst>
              <a:ext uri="{FF2B5EF4-FFF2-40B4-BE49-F238E27FC236}">
                <a16:creationId xmlns:a16="http://schemas.microsoft.com/office/drawing/2014/main" id="{593DEA6B-99AF-4116-AB68-3D86DED95CEC}"/>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Diamagnetic and Paramagnetic</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14" name="Content Placeholder 2">
            <a:extLst>
              <a:ext uri="{FF2B5EF4-FFF2-40B4-BE49-F238E27FC236}">
                <a16:creationId xmlns:a16="http://schemas.microsoft.com/office/drawing/2014/main" id="{5DFDE44E-96B6-4522-B908-BE726A87F829}"/>
              </a:ext>
            </a:extLst>
          </p:cNvPr>
          <p:cNvSpPr txBox="1">
            <a:spLocks/>
          </p:cNvSpPr>
          <p:nvPr/>
        </p:nvSpPr>
        <p:spPr>
          <a:xfrm>
            <a:off x="0" y="1014910"/>
            <a:ext cx="9144000" cy="5456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Gill Sans MT" panose="020B0502020104020203" pitchFamily="34" charset="0"/>
              </a:rPr>
              <a:t>For each of the atoms/ions below, draw out the electrons with energy levels and determine if it would be diamagnetic or paramagnetic. How many unpaired electrons?</a:t>
            </a:r>
          </a:p>
        </p:txBody>
      </p:sp>
      <p:sp>
        <p:nvSpPr>
          <p:cNvPr id="16" name="Up Arrow 14">
            <a:extLst>
              <a:ext uri="{FF2B5EF4-FFF2-40B4-BE49-F238E27FC236}">
                <a16:creationId xmlns:a16="http://schemas.microsoft.com/office/drawing/2014/main" id="{9F93E79B-16C6-4430-9343-2E6A67668BB4}"/>
              </a:ext>
            </a:extLst>
          </p:cNvPr>
          <p:cNvSpPr/>
          <p:nvPr/>
        </p:nvSpPr>
        <p:spPr bwMode="auto">
          <a:xfrm>
            <a:off x="61611" y="2002974"/>
            <a:ext cx="685800" cy="4208188"/>
          </a:xfrm>
          <a:prstGeom prst="upArrow">
            <a:avLst/>
          </a:prstGeom>
          <a:solidFill>
            <a:schemeClr val="tx1">
              <a:lumMod val="75000"/>
              <a:lumOff val="2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algn="ct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7" name="TextBox 15">
            <a:extLst>
              <a:ext uri="{FF2B5EF4-FFF2-40B4-BE49-F238E27FC236}">
                <a16:creationId xmlns:a16="http://schemas.microsoft.com/office/drawing/2014/main" id="{6B581A3E-DDD9-4485-87F3-A0DD9910957A}"/>
              </a:ext>
            </a:extLst>
          </p:cNvPr>
          <p:cNvSpPr txBox="1">
            <a:spLocks noChangeArrowheads="1"/>
          </p:cNvSpPr>
          <p:nvPr/>
        </p:nvSpPr>
        <p:spPr bwMode="auto">
          <a:xfrm>
            <a:off x="713350" y="5864521"/>
            <a:ext cx="533400" cy="342900"/>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1</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18" name="TextBox 16">
            <a:extLst>
              <a:ext uri="{FF2B5EF4-FFF2-40B4-BE49-F238E27FC236}">
                <a16:creationId xmlns:a16="http://schemas.microsoft.com/office/drawing/2014/main" id="{6FC1CC1A-C16F-4215-B9C4-B416DBD17C0C}"/>
              </a:ext>
            </a:extLst>
          </p:cNvPr>
          <p:cNvSpPr txBox="1">
            <a:spLocks noChangeArrowheads="1"/>
          </p:cNvSpPr>
          <p:nvPr/>
        </p:nvSpPr>
        <p:spPr bwMode="auto">
          <a:xfrm>
            <a:off x="714883" y="4855026"/>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2</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19" name="TextBox 17">
            <a:extLst>
              <a:ext uri="{FF2B5EF4-FFF2-40B4-BE49-F238E27FC236}">
                <a16:creationId xmlns:a16="http://schemas.microsoft.com/office/drawing/2014/main" id="{D8DE3B7E-6241-45B2-805D-5D805E878450}"/>
              </a:ext>
            </a:extLst>
          </p:cNvPr>
          <p:cNvSpPr txBox="1">
            <a:spLocks noChangeArrowheads="1"/>
          </p:cNvSpPr>
          <p:nvPr/>
        </p:nvSpPr>
        <p:spPr bwMode="auto">
          <a:xfrm>
            <a:off x="1320623" y="4301545"/>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20" name="TextBox 20">
            <a:extLst>
              <a:ext uri="{FF2B5EF4-FFF2-40B4-BE49-F238E27FC236}">
                <a16:creationId xmlns:a16="http://schemas.microsoft.com/office/drawing/2014/main" id="{415A07BD-0286-4AB5-9508-F2941059C326}"/>
              </a:ext>
            </a:extLst>
          </p:cNvPr>
          <p:cNvSpPr txBox="1">
            <a:spLocks noChangeArrowheads="1"/>
          </p:cNvSpPr>
          <p:nvPr/>
        </p:nvSpPr>
        <p:spPr bwMode="auto">
          <a:xfrm>
            <a:off x="1930223" y="4301545"/>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21" name="TextBox 21">
            <a:extLst>
              <a:ext uri="{FF2B5EF4-FFF2-40B4-BE49-F238E27FC236}">
                <a16:creationId xmlns:a16="http://schemas.microsoft.com/office/drawing/2014/main" id="{E30515C9-45F1-4375-8704-42FBFE0B141D}"/>
              </a:ext>
            </a:extLst>
          </p:cNvPr>
          <p:cNvSpPr txBox="1">
            <a:spLocks noChangeArrowheads="1"/>
          </p:cNvSpPr>
          <p:nvPr/>
        </p:nvSpPr>
        <p:spPr bwMode="auto">
          <a:xfrm>
            <a:off x="2539823" y="4301545"/>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22" name="Rectangle 21">
            <a:extLst>
              <a:ext uri="{FF2B5EF4-FFF2-40B4-BE49-F238E27FC236}">
                <a16:creationId xmlns:a16="http://schemas.microsoft.com/office/drawing/2014/main" id="{C8E9CA6E-C1D7-4286-AE34-72633BFF1108}"/>
              </a:ext>
            </a:extLst>
          </p:cNvPr>
          <p:cNvSpPr/>
          <p:nvPr/>
        </p:nvSpPr>
        <p:spPr bwMode="auto">
          <a:xfrm>
            <a:off x="713350" y="5354933"/>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23" name="Rectangle 22">
            <a:extLst>
              <a:ext uri="{FF2B5EF4-FFF2-40B4-BE49-F238E27FC236}">
                <a16:creationId xmlns:a16="http://schemas.microsoft.com/office/drawing/2014/main" id="{8DE4DB28-2244-4D7A-93E0-71F596E263D5}"/>
              </a:ext>
            </a:extLst>
          </p:cNvPr>
          <p:cNvSpPr/>
          <p:nvPr/>
        </p:nvSpPr>
        <p:spPr bwMode="auto">
          <a:xfrm>
            <a:off x="1358723" y="3780844"/>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24" name="Rectangle 23">
            <a:extLst>
              <a:ext uri="{FF2B5EF4-FFF2-40B4-BE49-F238E27FC236}">
                <a16:creationId xmlns:a16="http://schemas.microsoft.com/office/drawing/2014/main" id="{090E220F-B7B6-4844-AFF7-2BD16CDA7B1D}"/>
              </a:ext>
            </a:extLst>
          </p:cNvPr>
          <p:cNvSpPr/>
          <p:nvPr/>
        </p:nvSpPr>
        <p:spPr bwMode="auto">
          <a:xfrm>
            <a:off x="1968323" y="3780844"/>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25" name="Rectangle 24">
            <a:extLst>
              <a:ext uri="{FF2B5EF4-FFF2-40B4-BE49-F238E27FC236}">
                <a16:creationId xmlns:a16="http://schemas.microsoft.com/office/drawing/2014/main" id="{0BAFED70-9F54-4913-A86B-0862724AA3D2}"/>
              </a:ext>
            </a:extLst>
          </p:cNvPr>
          <p:cNvSpPr/>
          <p:nvPr/>
        </p:nvSpPr>
        <p:spPr bwMode="auto">
          <a:xfrm>
            <a:off x="2577923" y="3780844"/>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26" name="Rectangle 25">
            <a:extLst>
              <a:ext uri="{FF2B5EF4-FFF2-40B4-BE49-F238E27FC236}">
                <a16:creationId xmlns:a16="http://schemas.microsoft.com/office/drawing/2014/main" id="{1E70593C-3E93-4230-B66C-0995DC23B444}"/>
              </a:ext>
            </a:extLst>
          </p:cNvPr>
          <p:cNvSpPr/>
          <p:nvPr/>
        </p:nvSpPr>
        <p:spPr bwMode="auto">
          <a:xfrm>
            <a:off x="714883" y="4334325"/>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7543B82-F9DB-4D02-9B3D-078A50ED4104}"/>
                  </a:ext>
                </a:extLst>
              </p:cNvPr>
              <p:cNvSpPr txBox="1"/>
              <p:nvPr/>
            </p:nvSpPr>
            <p:spPr>
              <a:xfrm>
                <a:off x="695273" y="5313856"/>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7" name="TextBox 26">
                <a:extLst>
                  <a:ext uri="{FF2B5EF4-FFF2-40B4-BE49-F238E27FC236}">
                    <a16:creationId xmlns:a16="http://schemas.microsoft.com/office/drawing/2014/main" id="{A7543B82-F9DB-4D02-9B3D-078A50ED4104}"/>
                  </a:ext>
                </a:extLst>
              </p:cNvPr>
              <p:cNvSpPr txBox="1">
                <a:spLocks noRot="1" noChangeAspect="1" noMove="1" noResize="1" noEditPoints="1" noAdjustHandles="1" noChangeArrowheads="1" noChangeShapeType="1" noTextEdit="1"/>
              </p:cNvSpPr>
              <p:nvPr/>
            </p:nvSpPr>
            <p:spPr>
              <a:xfrm>
                <a:off x="695273" y="5313856"/>
                <a:ext cx="336631" cy="615553"/>
              </a:xfrm>
              <a:prstGeom prst="rect">
                <a:avLst/>
              </a:prstGeom>
              <a:blipFill>
                <a:blip r:embed="rId2"/>
                <a:stretch>
                  <a:fillRect/>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23812086-C9A3-44E1-9824-5C55176F18CC}"/>
              </a:ext>
            </a:extLst>
          </p:cNvPr>
          <p:cNvSpPr txBox="1"/>
          <p:nvPr/>
        </p:nvSpPr>
        <p:spPr>
          <a:xfrm>
            <a:off x="199818" y="3105039"/>
            <a:ext cx="409023" cy="1588255"/>
          </a:xfrm>
          <a:prstGeom prst="rect">
            <a:avLst/>
          </a:prstGeom>
          <a:noFill/>
        </p:spPr>
        <p:txBody>
          <a:bodyPr vert="vert270">
            <a:spAutoFit/>
          </a:bodyPr>
          <a:lstStyle/>
          <a:p>
            <a:pPr algn="ctr" eaLnBrk="0" hangingPunct="0">
              <a:lnSpc>
                <a:spcPct val="81000"/>
              </a:lnSpc>
              <a:buClr>
                <a:srgbClr val="000000"/>
              </a:buClr>
              <a:buSzPct val="100000"/>
              <a:buFont typeface="Arial" charset="0"/>
              <a:buNone/>
              <a:defRPr/>
            </a:pPr>
            <a:r>
              <a:rPr lang="en-US" b="1" dirty="0">
                <a:solidFill>
                  <a:srgbClr val="DBDBDB"/>
                </a:solidFill>
                <a:latin typeface="Gill Sans MT" panose="020B0502020104020203" pitchFamily="34" charset="0"/>
                <a:cs typeface="Arial" pitchFamily="34" charset="0"/>
              </a:rPr>
              <a:t>Energy</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3A45EE2-4999-41E9-82C2-05E453567768}"/>
                  </a:ext>
                </a:extLst>
              </p:cNvPr>
              <p:cNvSpPr txBox="1"/>
              <p:nvPr/>
            </p:nvSpPr>
            <p:spPr>
              <a:xfrm>
                <a:off x="925125" y="5317710"/>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9" name="TextBox 28">
                <a:extLst>
                  <a:ext uri="{FF2B5EF4-FFF2-40B4-BE49-F238E27FC236}">
                    <a16:creationId xmlns:a16="http://schemas.microsoft.com/office/drawing/2014/main" id="{33A45EE2-4999-41E9-82C2-05E453567768}"/>
                  </a:ext>
                </a:extLst>
              </p:cNvPr>
              <p:cNvSpPr txBox="1">
                <a:spLocks noRot="1" noChangeAspect="1" noMove="1" noResize="1" noEditPoints="1" noAdjustHandles="1" noChangeArrowheads="1" noChangeShapeType="1" noTextEdit="1"/>
              </p:cNvSpPr>
              <p:nvPr/>
            </p:nvSpPr>
            <p:spPr>
              <a:xfrm>
                <a:off x="925125" y="5317710"/>
                <a:ext cx="338234" cy="61555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06D5FBE-2E28-4F1D-8E4D-FA3CEBBE6413}"/>
                  </a:ext>
                </a:extLst>
              </p:cNvPr>
              <p:cNvSpPr txBox="1"/>
              <p:nvPr/>
            </p:nvSpPr>
            <p:spPr>
              <a:xfrm>
                <a:off x="693343" y="4306192"/>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0" name="TextBox 29">
                <a:extLst>
                  <a:ext uri="{FF2B5EF4-FFF2-40B4-BE49-F238E27FC236}">
                    <a16:creationId xmlns:a16="http://schemas.microsoft.com/office/drawing/2014/main" id="{306D5FBE-2E28-4F1D-8E4D-FA3CEBBE6413}"/>
                  </a:ext>
                </a:extLst>
              </p:cNvPr>
              <p:cNvSpPr txBox="1">
                <a:spLocks noRot="1" noChangeAspect="1" noMove="1" noResize="1" noEditPoints="1" noAdjustHandles="1" noChangeArrowheads="1" noChangeShapeType="1" noTextEdit="1"/>
              </p:cNvSpPr>
              <p:nvPr/>
            </p:nvSpPr>
            <p:spPr>
              <a:xfrm>
                <a:off x="693343" y="4306192"/>
                <a:ext cx="336631" cy="61555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22E4D50-75EC-4F6C-B545-45DBE450A657}"/>
                  </a:ext>
                </a:extLst>
              </p:cNvPr>
              <p:cNvSpPr txBox="1"/>
              <p:nvPr/>
            </p:nvSpPr>
            <p:spPr>
              <a:xfrm>
                <a:off x="913917" y="4310046"/>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2" name="TextBox 31">
                <a:extLst>
                  <a:ext uri="{FF2B5EF4-FFF2-40B4-BE49-F238E27FC236}">
                    <a16:creationId xmlns:a16="http://schemas.microsoft.com/office/drawing/2014/main" id="{422E4D50-75EC-4F6C-B545-45DBE450A657}"/>
                  </a:ext>
                </a:extLst>
              </p:cNvPr>
              <p:cNvSpPr txBox="1">
                <a:spLocks noRot="1" noChangeAspect="1" noMove="1" noResize="1" noEditPoints="1" noAdjustHandles="1" noChangeArrowheads="1" noChangeShapeType="1" noTextEdit="1"/>
              </p:cNvSpPr>
              <p:nvPr/>
            </p:nvSpPr>
            <p:spPr>
              <a:xfrm>
                <a:off x="913917" y="4310046"/>
                <a:ext cx="338234" cy="61555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2A3D351-E9F6-48E7-AE54-A40F056586AF}"/>
                  </a:ext>
                </a:extLst>
              </p:cNvPr>
              <p:cNvSpPr txBox="1"/>
              <p:nvPr/>
            </p:nvSpPr>
            <p:spPr>
              <a:xfrm>
                <a:off x="1354278" y="3744628"/>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3" name="TextBox 32">
                <a:extLst>
                  <a:ext uri="{FF2B5EF4-FFF2-40B4-BE49-F238E27FC236}">
                    <a16:creationId xmlns:a16="http://schemas.microsoft.com/office/drawing/2014/main" id="{D2A3D351-E9F6-48E7-AE54-A40F056586AF}"/>
                  </a:ext>
                </a:extLst>
              </p:cNvPr>
              <p:cNvSpPr txBox="1">
                <a:spLocks noRot="1" noChangeAspect="1" noMove="1" noResize="1" noEditPoints="1" noAdjustHandles="1" noChangeArrowheads="1" noChangeShapeType="1" noTextEdit="1"/>
              </p:cNvSpPr>
              <p:nvPr/>
            </p:nvSpPr>
            <p:spPr>
              <a:xfrm>
                <a:off x="1354278" y="3744628"/>
                <a:ext cx="336631" cy="6155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2854DFED-ACFB-460F-B908-E8180A8EAFCA}"/>
                  </a:ext>
                </a:extLst>
              </p:cNvPr>
              <p:cNvSpPr txBox="1"/>
              <p:nvPr/>
            </p:nvSpPr>
            <p:spPr>
              <a:xfrm>
                <a:off x="1950460" y="3744628"/>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4" name="TextBox 33">
                <a:extLst>
                  <a:ext uri="{FF2B5EF4-FFF2-40B4-BE49-F238E27FC236}">
                    <a16:creationId xmlns:a16="http://schemas.microsoft.com/office/drawing/2014/main" id="{2854DFED-ACFB-460F-B908-E8180A8EAFCA}"/>
                  </a:ext>
                </a:extLst>
              </p:cNvPr>
              <p:cNvSpPr txBox="1">
                <a:spLocks noRot="1" noChangeAspect="1" noMove="1" noResize="1" noEditPoints="1" noAdjustHandles="1" noChangeArrowheads="1" noChangeShapeType="1" noTextEdit="1"/>
              </p:cNvSpPr>
              <p:nvPr/>
            </p:nvSpPr>
            <p:spPr>
              <a:xfrm>
                <a:off x="1950460" y="3744628"/>
                <a:ext cx="336631" cy="6155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DBDBD82-FE58-4136-A04E-5956BF9573BC}"/>
                  </a:ext>
                </a:extLst>
              </p:cNvPr>
              <p:cNvSpPr txBox="1"/>
              <p:nvPr/>
            </p:nvSpPr>
            <p:spPr>
              <a:xfrm>
                <a:off x="2546642" y="3744628"/>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5" name="TextBox 34">
                <a:extLst>
                  <a:ext uri="{FF2B5EF4-FFF2-40B4-BE49-F238E27FC236}">
                    <a16:creationId xmlns:a16="http://schemas.microsoft.com/office/drawing/2014/main" id="{3DBDBD82-FE58-4136-A04E-5956BF9573BC}"/>
                  </a:ext>
                </a:extLst>
              </p:cNvPr>
              <p:cNvSpPr txBox="1">
                <a:spLocks noRot="1" noChangeAspect="1" noMove="1" noResize="1" noEditPoints="1" noAdjustHandles="1" noChangeArrowheads="1" noChangeShapeType="1" noTextEdit="1"/>
              </p:cNvSpPr>
              <p:nvPr/>
            </p:nvSpPr>
            <p:spPr>
              <a:xfrm>
                <a:off x="2546642" y="3744628"/>
                <a:ext cx="336631" cy="61555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E21186B-68FF-4D94-B7FA-4001AD55DA4E}"/>
                  </a:ext>
                </a:extLst>
              </p:cNvPr>
              <p:cNvSpPr txBox="1"/>
              <p:nvPr/>
            </p:nvSpPr>
            <p:spPr>
              <a:xfrm>
                <a:off x="1557299" y="3744627"/>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36" name="TextBox 35">
                <a:extLst>
                  <a:ext uri="{FF2B5EF4-FFF2-40B4-BE49-F238E27FC236}">
                    <a16:creationId xmlns:a16="http://schemas.microsoft.com/office/drawing/2014/main" id="{7E21186B-68FF-4D94-B7FA-4001AD55DA4E}"/>
                  </a:ext>
                </a:extLst>
              </p:cNvPr>
              <p:cNvSpPr txBox="1">
                <a:spLocks noRot="1" noChangeAspect="1" noMove="1" noResize="1" noEditPoints="1" noAdjustHandles="1" noChangeArrowheads="1" noChangeShapeType="1" noTextEdit="1"/>
              </p:cNvSpPr>
              <p:nvPr/>
            </p:nvSpPr>
            <p:spPr>
              <a:xfrm>
                <a:off x="1557299" y="3744627"/>
                <a:ext cx="338234" cy="615553"/>
              </a:xfrm>
              <a:prstGeom prst="rect">
                <a:avLst/>
              </a:prstGeom>
              <a:blipFill>
                <a:blip r:embed="rId9"/>
                <a:stretch>
                  <a:fillRect/>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2DE37990-6375-40AC-A3A3-42242BE66B0F}"/>
              </a:ext>
            </a:extLst>
          </p:cNvPr>
          <p:cNvSpPr/>
          <p:nvPr/>
        </p:nvSpPr>
        <p:spPr>
          <a:xfrm>
            <a:off x="1262380" y="1607554"/>
            <a:ext cx="601447" cy="477054"/>
          </a:xfrm>
          <a:prstGeom prst="rect">
            <a:avLst/>
          </a:prstGeom>
        </p:spPr>
        <p:txBody>
          <a:bodyPr wrap="none">
            <a:spAutoFit/>
          </a:bodyPr>
          <a:lstStyle/>
          <a:p>
            <a:r>
              <a:rPr lang="en-US" altLang="en-US" sz="2500" b="1" dirty="0">
                <a:solidFill>
                  <a:schemeClr val="tx1">
                    <a:lumMod val="75000"/>
                    <a:lumOff val="25000"/>
                  </a:schemeClr>
                </a:solidFill>
                <a:latin typeface="Gill Sans MT" panose="020B0502020104020203" pitchFamily="34" charset="0"/>
              </a:rPr>
              <a:t>Ca</a:t>
            </a:r>
          </a:p>
        </p:txBody>
      </p:sp>
      <p:sp>
        <p:nvSpPr>
          <p:cNvPr id="39" name="TextBox 16">
            <a:extLst>
              <a:ext uri="{FF2B5EF4-FFF2-40B4-BE49-F238E27FC236}">
                <a16:creationId xmlns:a16="http://schemas.microsoft.com/office/drawing/2014/main" id="{335156EA-82E6-48E3-95EB-F239ED66DEDC}"/>
              </a:ext>
            </a:extLst>
          </p:cNvPr>
          <p:cNvSpPr txBox="1">
            <a:spLocks noChangeArrowheads="1"/>
          </p:cNvSpPr>
          <p:nvPr/>
        </p:nvSpPr>
        <p:spPr bwMode="auto">
          <a:xfrm>
            <a:off x="722714" y="3666142"/>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3</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40" name="TextBox 17">
            <a:extLst>
              <a:ext uri="{FF2B5EF4-FFF2-40B4-BE49-F238E27FC236}">
                <a16:creationId xmlns:a16="http://schemas.microsoft.com/office/drawing/2014/main" id="{81670C44-E86E-4E7E-A65A-6F30DEA04443}"/>
              </a:ext>
            </a:extLst>
          </p:cNvPr>
          <p:cNvSpPr txBox="1">
            <a:spLocks noChangeArrowheads="1"/>
          </p:cNvSpPr>
          <p:nvPr/>
        </p:nvSpPr>
        <p:spPr bwMode="auto">
          <a:xfrm>
            <a:off x="1328454" y="3112661"/>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3</a:t>
            </a:r>
            <a:r>
              <a:rPr lang="en-US" altLang="en-US" sz="2000" b="1" i="1" dirty="0">
                <a:solidFill>
                  <a:schemeClr val="tx1">
                    <a:lumMod val="75000"/>
                    <a:lumOff val="25000"/>
                  </a:schemeClr>
                </a:solidFill>
                <a:latin typeface="Gill Sans MT" panose="020B0502020104020203" pitchFamily="34" charset="0"/>
                <a:cs typeface="Arial" pitchFamily="34" charset="0"/>
              </a:rPr>
              <a:t>p</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41" name="TextBox 20">
            <a:extLst>
              <a:ext uri="{FF2B5EF4-FFF2-40B4-BE49-F238E27FC236}">
                <a16:creationId xmlns:a16="http://schemas.microsoft.com/office/drawing/2014/main" id="{93B5208F-614D-41F5-BDDF-EE421E350928}"/>
              </a:ext>
            </a:extLst>
          </p:cNvPr>
          <p:cNvSpPr txBox="1">
            <a:spLocks noChangeArrowheads="1"/>
          </p:cNvSpPr>
          <p:nvPr/>
        </p:nvSpPr>
        <p:spPr bwMode="auto">
          <a:xfrm>
            <a:off x="1938054" y="3112661"/>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3</a:t>
            </a:r>
            <a:r>
              <a:rPr lang="en-US" altLang="en-US" sz="2000" b="1" i="1" dirty="0">
                <a:solidFill>
                  <a:schemeClr val="tx1">
                    <a:lumMod val="75000"/>
                    <a:lumOff val="25000"/>
                  </a:schemeClr>
                </a:solidFill>
                <a:latin typeface="Gill Sans MT" panose="020B0502020104020203" pitchFamily="34" charset="0"/>
                <a:cs typeface="Arial" pitchFamily="34" charset="0"/>
              </a:rPr>
              <a:t>p</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42" name="TextBox 21">
            <a:extLst>
              <a:ext uri="{FF2B5EF4-FFF2-40B4-BE49-F238E27FC236}">
                <a16:creationId xmlns:a16="http://schemas.microsoft.com/office/drawing/2014/main" id="{CE2688EC-E69E-49E9-A395-0CE0317A55D0}"/>
              </a:ext>
            </a:extLst>
          </p:cNvPr>
          <p:cNvSpPr txBox="1">
            <a:spLocks noChangeArrowheads="1"/>
          </p:cNvSpPr>
          <p:nvPr/>
        </p:nvSpPr>
        <p:spPr bwMode="auto">
          <a:xfrm>
            <a:off x="2547654" y="3112661"/>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3</a:t>
            </a:r>
            <a:r>
              <a:rPr lang="en-US" altLang="en-US" sz="2000" b="1" i="1" dirty="0">
                <a:solidFill>
                  <a:schemeClr val="tx1">
                    <a:lumMod val="75000"/>
                    <a:lumOff val="25000"/>
                  </a:schemeClr>
                </a:solidFill>
                <a:latin typeface="Gill Sans MT" panose="020B0502020104020203" pitchFamily="34" charset="0"/>
                <a:cs typeface="Arial" pitchFamily="34" charset="0"/>
              </a:rPr>
              <a:t>p</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43" name="Rectangle 42">
            <a:extLst>
              <a:ext uri="{FF2B5EF4-FFF2-40B4-BE49-F238E27FC236}">
                <a16:creationId xmlns:a16="http://schemas.microsoft.com/office/drawing/2014/main" id="{32887790-8119-4587-8891-BD77E9248EFA}"/>
              </a:ext>
            </a:extLst>
          </p:cNvPr>
          <p:cNvSpPr/>
          <p:nvPr/>
        </p:nvSpPr>
        <p:spPr bwMode="auto">
          <a:xfrm>
            <a:off x="1366554" y="2591960"/>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44" name="Rectangle 43">
            <a:extLst>
              <a:ext uri="{FF2B5EF4-FFF2-40B4-BE49-F238E27FC236}">
                <a16:creationId xmlns:a16="http://schemas.microsoft.com/office/drawing/2014/main" id="{89FBA68A-A12F-4D29-857D-EE9BA4B0772E}"/>
              </a:ext>
            </a:extLst>
          </p:cNvPr>
          <p:cNvSpPr/>
          <p:nvPr/>
        </p:nvSpPr>
        <p:spPr bwMode="auto">
          <a:xfrm>
            <a:off x="1976154" y="2591960"/>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45" name="Rectangle 44">
            <a:extLst>
              <a:ext uri="{FF2B5EF4-FFF2-40B4-BE49-F238E27FC236}">
                <a16:creationId xmlns:a16="http://schemas.microsoft.com/office/drawing/2014/main" id="{6D1BC527-F4FE-4D24-8674-AF2BB3AD55E6}"/>
              </a:ext>
            </a:extLst>
          </p:cNvPr>
          <p:cNvSpPr/>
          <p:nvPr/>
        </p:nvSpPr>
        <p:spPr bwMode="auto">
          <a:xfrm>
            <a:off x="2585754" y="2591960"/>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46" name="Rectangle 45">
            <a:extLst>
              <a:ext uri="{FF2B5EF4-FFF2-40B4-BE49-F238E27FC236}">
                <a16:creationId xmlns:a16="http://schemas.microsoft.com/office/drawing/2014/main" id="{ED5690F5-A16F-4DF0-BA46-00CE767879D3}"/>
              </a:ext>
            </a:extLst>
          </p:cNvPr>
          <p:cNvSpPr/>
          <p:nvPr/>
        </p:nvSpPr>
        <p:spPr bwMode="auto">
          <a:xfrm>
            <a:off x="722714" y="3145441"/>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418BB58-D1C2-47EC-9836-C45008A53749}"/>
                  </a:ext>
                </a:extLst>
              </p:cNvPr>
              <p:cNvSpPr txBox="1"/>
              <p:nvPr/>
            </p:nvSpPr>
            <p:spPr>
              <a:xfrm>
                <a:off x="701174" y="3117308"/>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7" name="TextBox 46">
                <a:extLst>
                  <a:ext uri="{FF2B5EF4-FFF2-40B4-BE49-F238E27FC236}">
                    <a16:creationId xmlns:a16="http://schemas.microsoft.com/office/drawing/2014/main" id="{6418BB58-D1C2-47EC-9836-C45008A53749}"/>
                  </a:ext>
                </a:extLst>
              </p:cNvPr>
              <p:cNvSpPr txBox="1">
                <a:spLocks noRot="1" noChangeAspect="1" noMove="1" noResize="1" noEditPoints="1" noAdjustHandles="1" noChangeArrowheads="1" noChangeShapeType="1" noTextEdit="1"/>
              </p:cNvSpPr>
              <p:nvPr/>
            </p:nvSpPr>
            <p:spPr>
              <a:xfrm>
                <a:off x="701174" y="3117308"/>
                <a:ext cx="336631" cy="61555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CA5D0997-40E0-4046-8D50-B1BAE5049B8D}"/>
                  </a:ext>
                </a:extLst>
              </p:cNvPr>
              <p:cNvSpPr txBox="1"/>
              <p:nvPr/>
            </p:nvSpPr>
            <p:spPr>
              <a:xfrm>
                <a:off x="906066" y="3121162"/>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8" name="TextBox 47">
                <a:extLst>
                  <a:ext uri="{FF2B5EF4-FFF2-40B4-BE49-F238E27FC236}">
                    <a16:creationId xmlns:a16="http://schemas.microsoft.com/office/drawing/2014/main" id="{CA5D0997-40E0-4046-8D50-B1BAE5049B8D}"/>
                  </a:ext>
                </a:extLst>
              </p:cNvPr>
              <p:cNvSpPr txBox="1">
                <a:spLocks noRot="1" noChangeAspect="1" noMove="1" noResize="1" noEditPoints="1" noAdjustHandles="1" noChangeArrowheads="1" noChangeShapeType="1" noTextEdit="1"/>
              </p:cNvSpPr>
              <p:nvPr/>
            </p:nvSpPr>
            <p:spPr>
              <a:xfrm>
                <a:off x="906066" y="3121162"/>
                <a:ext cx="338234" cy="61555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54E787FD-27B9-4C64-B9FF-C398ABC09271}"/>
                  </a:ext>
                </a:extLst>
              </p:cNvPr>
              <p:cNvSpPr txBox="1"/>
              <p:nvPr/>
            </p:nvSpPr>
            <p:spPr>
              <a:xfrm>
                <a:off x="1362109" y="2555744"/>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9" name="TextBox 48">
                <a:extLst>
                  <a:ext uri="{FF2B5EF4-FFF2-40B4-BE49-F238E27FC236}">
                    <a16:creationId xmlns:a16="http://schemas.microsoft.com/office/drawing/2014/main" id="{54E787FD-27B9-4C64-B9FF-C398ABC09271}"/>
                  </a:ext>
                </a:extLst>
              </p:cNvPr>
              <p:cNvSpPr txBox="1">
                <a:spLocks noRot="1" noChangeAspect="1" noMove="1" noResize="1" noEditPoints="1" noAdjustHandles="1" noChangeArrowheads="1" noChangeShapeType="1" noTextEdit="1"/>
              </p:cNvSpPr>
              <p:nvPr/>
            </p:nvSpPr>
            <p:spPr>
              <a:xfrm>
                <a:off x="1362109" y="2555744"/>
                <a:ext cx="336631" cy="61555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D50B05F5-EECA-4594-9DDC-675895373F24}"/>
                  </a:ext>
                </a:extLst>
              </p:cNvPr>
              <p:cNvSpPr txBox="1"/>
              <p:nvPr/>
            </p:nvSpPr>
            <p:spPr>
              <a:xfrm>
                <a:off x="1958291" y="2555744"/>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50" name="TextBox 49">
                <a:extLst>
                  <a:ext uri="{FF2B5EF4-FFF2-40B4-BE49-F238E27FC236}">
                    <a16:creationId xmlns:a16="http://schemas.microsoft.com/office/drawing/2014/main" id="{D50B05F5-EECA-4594-9DDC-675895373F24}"/>
                  </a:ext>
                </a:extLst>
              </p:cNvPr>
              <p:cNvSpPr txBox="1">
                <a:spLocks noRot="1" noChangeAspect="1" noMove="1" noResize="1" noEditPoints="1" noAdjustHandles="1" noChangeArrowheads="1" noChangeShapeType="1" noTextEdit="1"/>
              </p:cNvSpPr>
              <p:nvPr/>
            </p:nvSpPr>
            <p:spPr>
              <a:xfrm>
                <a:off x="1958291" y="2555744"/>
                <a:ext cx="336631" cy="61555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4B2B1FA-08C7-428F-834C-590C31BBB4C0}"/>
                  </a:ext>
                </a:extLst>
              </p:cNvPr>
              <p:cNvSpPr txBox="1"/>
              <p:nvPr/>
            </p:nvSpPr>
            <p:spPr>
              <a:xfrm>
                <a:off x="2580406" y="2560948"/>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51" name="TextBox 50">
                <a:extLst>
                  <a:ext uri="{FF2B5EF4-FFF2-40B4-BE49-F238E27FC236}">
                    <a16:creationId xmlns:a16="http://schemas.microsoft.com/office/drawing/2014/main" id="{74B2B1FA-08C7-428F-834C-590C31BBB4C0}"/>
                  </a:ext>
                </a:extLst>
              </p:cNvPr>
              <p:cNvSpPr txBox="1">
                <a:spLocks noRot="1" noChangeAspect="1" noMove="1" noResize="1" noEditPoints="1" noAdjustHandles="1" noChangeArrowheads="1" noChangeShapeType="1" noTextEdit="1"/>
              </p:cNvSpPr>
              <p:nvPr/>
            </p:nvSpPr>
            <p:spPr>
              <a:xfrm>
                <a:off x="2580406" y="2560948"/>
                <a:ext cx="336631" cy="61555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2834134-C89E-4DA0-9DCE-6B8642F8FC92}"/>
                  </a:ext>
                </a:extLst>
              </p:cNvPr>
              <p:cNvSpPr txBox="1"/>
              <p:nvPr/>
            </p:nvSpPr>
            <p:spPr>
              <a:xfrm>
                <a:off x="1542781" y="2555743"/>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52" name="TextBox 51">
                <a:extLst>
                  <a:ext uri="{FF2B5EF4-FFF2-40B4-BE49-F238E27FC236}">
                    <a16:creationId xmlns:a16="http://schemas.microsoft.com/office/drawing/2014/main" id="{C2834134-C89E-4DA0-9DCE-6B8642F8FC92}"/>
                  </a:ext>
                </a:extLst>
              </p:cNvPr>
              <p:cNvSpPr txBox="1">
                <a:spLocks noRot="1" noChangeAspect="1" noMove="1" noResize="1" noEditPoints="1" noAdjustHandles="1" noChangeArrowheads="1" noChangeShapeType="1" noTextEdit="1"/>
              </p:cNvSpPr>
              <p:nvPr/>
            </p:nvSpPr>
            <p:spPr>
              <a:xfrm>
                <a:off x="1542781" y="2555743"/>
                <a:ext cx="338234" cy="615553"/>
              </a:xfrm>
              <a:prstGeom prst="rect">
                <a:avLst/>
              </a:prstGeom>
              <a:blipFill>
                <a:blip r:embed="rId15"/>
                <a:stretch>
                  <a:fillRect/>
                </a:stretch>
              </a:blipFill>
            </p:spPr>
            <p:txBody>
              <a:bodyPr/>
              <a:lstStyle/>
              <a:p>
                <a:r>
                  <a:rPr lang="en-US">
                    <a:noFill/>
                  </a:rPr>
                  <a:t> </a:t>
                </a:r>
              </a:p>
            </p:txBody>
          </p:sp>
        </mc:Fallback>
      </mc:AlternateContent>
      <p:sp>
        <p:nvSpPr>
          <p:cNvPr id="54" name="TextBox 15">
            <a:extLst>
              <a:ext uri="{FF2B5EF4-FFF2-40B4-BE49-F238E27FC236}">
                <a16:creationId xmlns:a16="http://schemas.microsoft.com/office/drawing/2014/main" id="{D6024E2F-B37E-4211-A7FD-001D2A6434C4}"/>
              </a:ext>
            </a:extLst>
          </p:cNvPr>
          <p:cNvSpPr txBox="1">
            <a:spLocks noChangeArrowheads="1"/>
          </p:cNvSpPr>
          <p:nvPr/>
        </p:nvSpPr>
        <p:spPr bwMode="auto">
          <a:xfrm>
            <a:off x="718751" y="2467660"/>
            <a:ext cx="533400" cy="342900"/>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i="1" dirty="0">
                <a:solidFill>
                  <a:schemeClr val="tx1">
                    <a:lumMod val="75000"/>
                    <a:lumOff val="25000"/>
                  </a:schemeClr>
                </a:solidFill>
                <a:latin typeface="Gill Sans MT" panose="020B0502020104020203" pitchFamily="34" charset="0"/>
                <a:cs typeface="Arial" pitchFamily="34" charset="0"/>
              </a:rPr>
              <a:t>4s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55" name="Rectangle 54">
            <a:extLst>
              <a:ext uri="{FF2B5EF4-FFF2-40B4-BE49-F238E27FC236}">
                <a16:creationId xmlns:a16="http://schemas.microsoft.com/office/drawing/2014/main" id="{4FDCC325-C244-40C7-B611-8554C1E0C9A2}"/>
              </a:ext>
            </a:extLst>
          </p:cNvPr>
          <p:cNvSpPr/>
          <p:nvPr/>
        </p:nvSpPr>
        <p:spPr bwMode="auto">
          <a:xfrm>
            <a:off x="718751" y="1958072"/>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1F185FA7-2C77-4DBA-B463-5B16847E7DEA}"/>
                  </a:ext>
                </a:extLst>
              </p:cNvPr>
              <p:cNvSpPr txBox="1"/>
              <p:nvPr/>
            </p:nvSpPr>
            <p:spPr>
              <a:xfrm>
                <a:off x="700674" y="1916995"/>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56" name="TextBox 55">
                <a:extLst>
                  <a:ext uri="{FF2B5EF4-FFF2-40B4-BE49-F238E27FC236}">
                    <a16:creationId xmlns:a16="http://schemas.microsoft.com/office/drawing/2014/main" id="{1F185FA7-2C77-4DBA-B463-5B16847E7DEA}"/>
                  </a:ext>
                </a:extLst>
              </p:cNvPr>
              <p:cNvSpPr txBox="1">
                <a:spLocks noRot="1" noChangeAspect="1" noMove="1" noResize="1" noEditPoints="1" noAdjustHandles="1" noChangeArrowheads="1" noChangeShapeType="1" noTextEdit="1"/>
              </p:cNvSpPr>
              <p:nvPr/>
            </p:nvSpPr>
            <p:spPr>
              <a:xfrm>
                <a:off x="700674" y="1916995"/>
                <a:ext cx="336631" cy="61555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2EC612AF-2506-4ADB-87DD-E5DB20558BFD}"/>
                  </a:ext>
                </a:extLst>
              </p:cNvPr>
              <p:cNvSpPr txBox="1"/>
              <p:nvPr/>
            </p:nvSpPr>
            <p:spPr>
              <a:xfrm>
                <a:off x="907323" y="1919832"/>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57" name="TextBox 56">
                <a:extLst>
                  <a:ext uri="{FF2B5EF4-FFF2-40B4-BE49-F238E27FC236}">
                    <a16:creationId xmlns:a16="http://schemas.microsoft.com/office/drawing/2014/main" id="{2EC612AF-2506-4ADB-87DD-E5DB20558BFD}"/>
                  </a:ext>
                </a:extLst>
              </p:cNvPr>
              <p:cNvSpPr txBox="1">
                <a:spLocks noRot="1" noChangeAspect="1" noMove="1" noResize="1" noEditPoints="1" noAdjustHandles="1" noChangeArrowheads="1" noChangeShapeType="1" noTextEdit="1"/>
              </p:cNvSpPr>
              <p:nvPr/>
            </p:nvSpPr>
            <p:spPr>
              <a:xfrm>
                <a:off x="907323" y="1919832"/>
                <a:ext cx="338234" cy="61555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166A649F-BA8E-471F-B76D-1F233BB4DDC5}"/>
                  </a:ext>
                </a:extLst>
              </p:cNvPr>
              <p:cNvSpPr txBox="1"/>
              <p:nvPr/>
            </p:nvSpPr>
            <p:spPr>
              <a:xfrm>
                <a:off x="2141409" y="2555743"/>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58" name="TextBox 57">
                <a:extLst>
                  <a:ext uri="{FF2B5EF4-FFF2-40B4-BE49-F238E27FC236}">
                    <a16:creationId xmlns:a16="http://schemas.microsoft.com/office/drawing/2014/main" id="{166A649F-BA8E-471F-B76D-1F233BB4DDC5}"/>
                  </a:ext>
                </a:extLst>
              </p:cNvPr>
              <p:cNvSpPr txBox="1">
                <a:spLocks noRot="1" noChangeAspect="1" noMove="1" noResize="1" noEditPoints="1" noAdjustHandles="1" noChangeArrowheads="1" noChangeShapeType="1" noTextEdit="1"/>
              </p:cNvSpPr>
              <p:nvPr/>
            </p:nvSpPr>
            <p:spPr>
              <a:xfrm>
                <a:off x="2141409" y="2555743"/>
                <a:ext cx="338234" cy="61555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C6E3C98-2B52-4A84-B9DF-0BEEDDAE8A8E}"/>
                  </a:ext>
                </a:extLst>
              </p:cNvPr>
              <p:cNvSpPr txBox="1"/>
              <p:nvPr/>
            </p:nvSpPr>
            <p:spPr>
              <a:xfrm>
                <a:off x="2751749" y="2557115"/>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59" name="TextBox 58">
                <a:extLst>
                  <a:ext uri="{FF2B5EF4-FFF2-40B4-BE49-F238E27FC236}">
                    <a16:creationId xmlns:a16="http://schemas.microsoft.com/office/drawing/2014/main" id="{BC6E3C98-2B52-4A84-B9DF-0BEEDDAE8A8E}"/>
                  </a:ext>
                </a:extLst>
              </p:cNvPr>
              <p:cNvSpPr txBox="1">
                <a:spLocks noRot="1" noChangeAspect="1" noMove="1" noResize="1" noEditPoints="1" noAdjustHandles="1" noChangeArrowheads="1" noChangeShapeType="1" noTextEdit="1"/>
              </p:cNvSpPr>
              <p:nvPr/>
            </p:nvSpPr>
            <p:spPr>
              <a:xfrm>
                <a:off x="2751749" y="2557115"/>
                <a:ext cx="338234" cy="615553"/>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2579642B-D6F8-4A79-B92E-F7C86B042E15}"/>
                  </a:ext>
                </a:extLst>
              </p:cNvPr>
              <p:cNvSpPr txBox="1"/>
              <p:nvPr/>
            </p:nvSpPr>
            <p:spPr>
              <a:xfrm>
                <a:off x="2177634" y="3748898"/>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60" name="TextBox 59">
                <a:extLst>
                  <a:ext uri="{FF2B5EF4-FFF2-40B4-BE49-F238E27FC236}">
                    <a16:creationId xmlns:a16="http://schemas.microsoft.com/office/drawing/2014/main" id="{2579642B-D6F8-4A79-B92E-F7C86B042E15}"/>
                  </a:ext>
                </a:extLst>
              </p:cNvPr>
              <p:cNvSpPr txBox="1">
                <a:spLocks noRot="1" noChangeAspect="1" noMove="1" noResize="1" noEditPoints="1" noAdjustHandles="1" noChangeArrowheads="1" noChangeShapeType="1" noTextEdit="1"/>
              </p:cNvSpPr>
              <p:nvPr/>
            </p:nvSpPr>
            <p:spPr>
              <a:xfrm>
                <a:off x="2177634" y="3748898"/>
                <a:ext cx="338234" cy="615553"/>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B590B478-EBBD-444B-980E-C268662DD9AF}"/>
                  </a:ext>
                </a:extLst>
              </p:cNvPr>
              <p:cNvSpPr txBox="1"/>
              <p:nvPr/>
            </p:nvSpPr>
            <p:spPr>
              <a:xfrm>
                <a:off x="2759075" y="3748898"/>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61" name="TextBox 60">
                <a:extLst>
                  <a:ext uri="{FF2B5EF4-FFF2-40B4-BE49-F238E27FC236}">
                    <a16:creationId xmlns:a16="http://schemas.microsoft.com/office/drawing/2014/main" id="{B590B478-EBBD-444B-980E-C268662DD9AF}"/>
                  </a:ext>
                </a:extLst>
              </p:cNvPr>
              <p:cNvSpPr txBox="1">
                <a:spLocks noRot="1" noChangeAspect="1" noMove="1" noResize="1" noEditPoints="1" noAdjustHandles="1" noChangeArrowheads="1" noChangeShapeType="1" noTextEdit="1"/>
              </p:cNvSpPr>
              <p:nvPr/>
            </p:nvSpPr>
            <p:spPr>
              <a:xfrm>
                <a:off x="2759075" y="3748898"/>
                <a:ext cx="338234" cy="615553"/>
              </a:xfrm>
              <a:prstGeom prst="rect">
                <a:avLst/>
              </a:prstGeom>
              <a:blipFill>
                <a:blip r:embed="rId21"/>
                <a:stretch>
                  <a:fillRect/>
                </a:stretch>
              </a:blipFill>
            </p:spPr>
            <p:txBody>
              <a:bodyPr/>
              <a:lstStyle/>
              <a:p>
                <a:r>
                  <a:rPr lang="en-US">
                    <a:noFill/>
                  </a:rPr>
                  <a:t> </a:t>
                </a:r>
              </a:p>
            </p:txBody>
          </p:sp>
        </mc:Fallback>
      </mc:AlternateContent>
      <p:sp>
        <p:nvSpPr>
          <p:cNvPr id="62" name="Rectangle 61">
            <a:extLst>
              <a:ext uri="{FF2B5EF4-FFF2-40B4-BE49-F238E27FC236}">
                <a16:creationId xmlns:a16="http://schemas.microsoft.com/office/drawing/2014/main" id="{395D214F-6AD4-403C-AC67-18D98BBCAA89}"/>
              </a:ext>
            </a:extLst>
          </p:cNvPr>
          <p:cNvSpPr/>
          <p:nvPr/>
        </p:nvSpPr>
        <p:spPr>
          <a:xfrm>
            <a:off x="4596235" y="1607554"/>
            <a:ext cx="455574" cy="477054"/>
          </a:xfrm>
          <a:prstGeom prst="rect">
            <a:avLst/>
          </a:prstGeom>
        </p:spPr>
        <p:txBody>
          <a:bodyPr wrap="none">
            <a:spAutoFit/>
          </a:bodyPr>
          <a:lstStyle/>
          <a:p>
            <a:r>
              <a:rPr lang="en-US" altLang="en-US" sz="2500" b="1" dirty="0">
                <a:solidFill>
                  <a:schemeClr val="tx1">
                    <a:lumMod val="75000"/>
                    <a:lumOff val="25000"/>
                  </a:schemeClr>
                </a:solidFill>
                <a:latin typeface="Gill Sans MT" panose="020B0502020104020203" pitchFamily="34" charset="0"/>
              </a:rPr>
              <a:t>N</a:t>
            </a:r>
            <a:endParaRPr lang="en-US" altLang="en-US" sz="2500" b="1" baseline="30000" dirty="0">
              <a:solidFill>
                <a:schemeClr val="tx1">
                  <a:lumMod val="75000"/>
                  <a:lumOff val="25000"/>
                </a:schemeClr>
              </a:solidFill>
              <a:latin typeface="Gill Sans MT" panose="020B0502020104020203" pitchFamily="34" charset="0"/>
            </a:endParaRPr>
          </a:p>
        </p:txBody>
      </p:sp>
      <p:sp>
        <p:nvSpPr>
          <p:cNvPr id="64" name="TextBox 15">
            <a:extLst>
              <a:ext uri="{FF2B5EF4-FFF2-40B4-BE49-F238E27FC236}">
                <a16:creationId xmlns:a16="http://schemas.microsoft.com/office/drawing/2014/main" id="{B80C3B1F-DE99-408B-9243-1FAD9182DBB8}"/>
              </a:ext>
            </a:extLst>
          </p:cNvPr>
          <p:cNvSpPr txBox="1">
            <a:spLocks noChangeArrowheads="1"/>
          </p:cNvSpPr>
          <p:nvPr/>
        </p:nvSpPr>
        <p:spPr bwMode="auto">
          <a:xfrm>
            <a:off x="3641661" y="5864521"/>
            <a:ext cx="533400" cy="342900"/>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1</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65" name="TextBox 16">
            <a:extLst>
              <a:ext uri="{FF2B5EF4-FFF2-40B4-BE49-F238E27FC236}">
                <a16:creationId xmlns:a16="http://schemas.microsoft.com/office/drawing/2014/main" id="{63978E84-A76F-4EEF-813D-A143B6EC0681}"/>
              </a:ext>
            </a:extLst>
          </p:cNvPr>
          <p:cNvSpPr txBox="1">
            <a:spLocks noChangeArrowheads="1"/>
          </p:cNvSpPr>
          <p:nvPr/>
        </p:nvSpPr>
        <p:spPr bwMode="auto">
          <a:xfrm>
            <a:off x="3643194" y="4855026"/>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2</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66" name="TextBox 17">
            <a:extLst>
              <a:ext uri="{FF2B5EF4-FFF2-40B4-BE49-F238E27FC236}">
                <a16:creationId xmlns:a16="http://schemas.microsoft.com/office/drawing/2014/main" id="{CC8BB9CC-F183-4E2C-A758-6F5858BDEBFB}"/>
              </a:ext>
            </a:extLst>
          </p:cNvPr>
          <p:cNvSpPr txBox="1">
            <a:spLocks noChangeArrowheads="1"/>
          </p:cNvSpPr>
          <p:nvPr/>
        </p:nvSpPr>
        <p:spPr bwMode="auto">
          <a:xfrm>
            <a:off x="4248934" y="4301545"/>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67" name="TextBox 20">
            <a:extLst>
              <a:ext uri="{FF2B5EF4-FFF2-40B4-BE49-F238E27FC236}">
                <a16:creationId xmlns:a16="http://schemas.microsoft.com/office/drawing/2014/main" id="{9105477D-350F-4B7B-A63E-AED3FD25D520}"/>
              </a:ext>
            </a:extLst>
          </p:cNvPr>
          <p:cNvSpPr txBox="1">
            <a:spLocks noChangeArrowheads="1"/>
          </p:cNvSpPr>
          <p:nvPr/>
        </p:nvSpPr>
        <p:spPr bwMode="auto">
          <a:xfrm>
            <a:off x="4858534" y="4301545"/>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68" name="TextBox 21">
            <a:extLst>
              <a:ext uri="{FF2B5EF4-FFF2-40B4-BE49-F238E27FC236}">
                <a16:creationId xmlns:a16="http://schemas.microsoft.com/office/drawing/2014/main" id="{907A4FD6-2F5F-430F-84BD-DB9CCD2E5055}"/>
              </a:ext>
            </a:extLst>
          </p:cNvPr>
          <p:cNvSpPr txBox="1">
            <a:spLocks noChangeArrowheads="1"/>
          </p:cNvSpPr>
          <p:nvPr/>
        </p:nvSpPr>
        <p:spPr bwMode="auto">
          <a:xfrm>
            <a:off x="5468134" y="4301545"/>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69" name="Rectangle 68">
            <a:extLst>
              <a:ext uri="{FF2B5EF4-FFF2-40B4-BE49-F238E27FC236}">
                <a16:creationId xmlns:a16="http://schemas.microsoft.com/office/drawing/2014/main" id="{20949891-10E6-4E8F-873E-3EE5028DB17D}"/>
              </a:ext>
            </a:extLst>
          </p:cNvPr>
          <p:cNvSpPr/>
          <p:nvPr/>
        </p:nvSpPr>
        <p:spPr bwMode="auto">
          <a:xfrm>
            <a:off x="3641661" y="5354933"/>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70" name="Rectangle 69">
            <a:extLst>
              <a:ext uri="{FF2B5EF4-FFF2-40B4-BE49-F238E27FC236}">
                <a16:creationId xmlns:a16="http://schemas.microsoft.com/office/drawing/2014/main" id="{13E7A074-CD76-4F32-9A72-3E4D0780FAB5}"/>
              </a:ext>
            </a:extLst>
          </p:cNvPr>
          <p:cNvSpPr/>
          <p:nvPr/>
        </p:nvSpPr>
        <p:spPr bwMode="auto">
          <a:xfrm>
            <a:off x="4287034" y="3780844"/>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71" name="Rectangle 70">
            <a:extLst>
              <a:ext uri="{FF2B5EF4-FFF2-40B4-BE49-F238E27FC236}">
                <a16:creationId xmlns:a16="http://schemas.microsoft.com/office/drawing/2014/main" id="{BE4076C9-E5AA-4F77-8959-53D2FB2828D9}"/>
              </a:ext>
            </a:extLst>
          </p:cNvPr>
          <p:cNvSpPr/>
          <p:nvPr/>
        </p:nvSpPr>
        <p:spPr bwMode="auto">
          <a:xfrm>
            <a:off x="4896634" y="3780844"/>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72" name="Rectangle 71">
            <a:extLst>
              <a:ext uri="{FF2B5EF4-FFF2-40B4-BE49-F238E27FC236}">
                <a16:creationId xmlns:a16="http://schemas.microsoft.com/office/drawing/2014/main" id="{5ED20E01-3521-4BF3-94A2-6B3F6E4B72F9}"/>
              </a:ext>
            </a:extLst>
          </p:cNvPr>
          <p:cNvSpPr/>
          <p:nvPr/>
        </p:nvSpPr>
        <p:spPr bwMode="auto">
          <a:xfrm>
            <a:off x="5506234" y="3780844"/>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73" name="Rectangle 72">
            <a:extLst>
              <a:ext uri="{FF2B5EF4-FFF2-40B4-BE49-F238E27FC236}">
                <a16:creationId xmlns:a16="http://schemas.microsoft.com/office/drawing/2014/main" id="{1D451CB7-16A5-430C-AECB-1285E7DCCA02}"/>
              </a:ext>
            </a:extLst>
          </p:cNvPr>
          <p:cNvSpPr/>
          <p:nvPr/>
        </p:nvSpPr>
        <p:spPr bwMode="auto">
          <a:xfrm>
            <a:off x="3643194" y="4334325"/>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88F258CB-8BF3-4C58-802D-73C53C5AC29A}"/>
                  </a:ext>
                </a:extLst>
              </p:cNvPr>
              <p:cNvSpPr txBox="1"/>
              <p:nvPr/>
            </p:nvSpPr>
            <p:spPr>
              <a:xfrm>
                <a:off x="3623584" y="5313856"/>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74" name="TextBox 73">
                <a:extLst>
                  <a:ext uri="{FF2B5EF4-FFF2-40B4-BE49-F238E27FC236}">
                    <a16:creationId xmlns:a16="http://schemas.microsoft.com/office/drawing/2014/main" id="{88F258CB-8BF3-4C58-802D-73C53C5AC29A}"/>
                  </a:ext>
                </a:extLst>
              </p:cNvPr>
              <p:cNvSpPr txBox="1">
                <a:spLocks noRot="1" noChangeAspect="1" noMove="1" noResize="1" noEditPoints="1" noAdjustHandles="1" noChangeArrowheads="1" noChangeShapeType="1" noTextEdit="1"/>
              </p:cNvSpPr>
              <p:nvPr/>
            </p:nvSpPr>
            <p:spPr>
              <a:xfrm>
                <a:off x="3623584" y="5313856"/>
                <a:ext cx="336631" cy="615553"/>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B71C7913-056A-465C-9AE2-A11592B57547}"/>
                  </a:ext>
                </a:extLst>
              </p:cNvPr>
              <p:cNvSpPr txBox="1"/>
              <p:nvPr/>
            </p:nvSpPr>
            <p:spPr>
              <a:xfrm>
                <a:off x="3828976" y="5313856"/>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76" name="TextBox 75">
                <a:extLst>
                  <a:ext uri="{FF2B5EF4-FFF2-40B4-BE49-F238E27FC236}">
                    <a16:creationId xmlns:a16="http://schemas.microsoft.com/office/drawing/2014/main" id="{B71C7913-056A-465C-9AE2-A11592B57547}"/>
                  </a:ext>
                </a:extLst>
              </p:cNvPr>
              <p:cNvSpPr txBox="1">
                <a:spLocks noRot="1" noChangeAspect="1" noMove="1" noResize="1" noEditPoints="1" noAdjustHandles="1" noChangeArrowheads="1" noChangeShapeType="1" noTextEdit="1"/>
              </p:cNvSpPr>
              <p:nvPr/>
            </p:nvSpPr>
            <p:spPr>
              <a:xfrm>
                <a:off x="3828976" y="5313856"/>
                <a:ext cx="338234" cy="615553"/>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43154FB-5C29-4EEB-B537-773E95544066}"/>
                  </a:ext>
                </a:extLst>
              </p:cNvPr>
              <p:cNvSpPr txBox="1"/>
              <p:nvPr/>
            </p:nvSpPr>
            <p:spPr>
              <a:xfrm>
                <a:off x="3621654" y="4306192"/>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77" name="TextBox 76">
                <a:extLst>
                  <a:ext uri="{FF2B5EF4-FFF2-40B4-BE49-F238E27FC236}">
                    <a16:creationId xmlns:a16="http://schemas.microsoft.com/office/drawing/2014/main" id="{543154FB-5C29-4EEB-B537-773E95544066}"/>
                  </a:ext>
                </a:extLst>
              </p:cNvPr>
              <p:cNvSpPr txBox="1">
                <a:spLocks noRot="1" noChangeAspect="1" noMove="1" noResize="1" noEditPoints="1" noAdjustHandles="1" noChangeArrowheads="1" noChangeShapeType="1" noTextEdit="1"/>
              </p:cNvSpPr>
              <p:nvPr/>
            </p:nvSpPr>
            <p:spPr>
              <a:xfrm>
                <a:off x="3621654" y="4306192"/>
                <a:ext cx="336631" cy="615553"/>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824164B8-BCB8-4436-ADFB-A9807E739959}"/>
                  </a:ext>
                </a:extLst>
              </p:cNvPr>
              <p:cNvSpPr txBox="1"/>
              <p:nvPr/>
            </p:nvSpPr>
            <p:spPr>
              <a:xfrm>
                <a:off x="3835783" y="4304401"/>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78" name="TextBox 77">
                <a:extLst>
                  <a:ext uri="{FF2B5EF4-FFF2-40B4-BE49-F238E27FC236}">
                    <a16:creationId xmlns:a16="http://schemas.microsoft.com/office/drawing/2014/main" id="{824164B8-BCB8-4436-ADFB-A9807E739959}"/>
                  </a:ext>
                </a:extLst>
              </p:cNvPr>
              <p:cNvSpPr txBox="1">
                <a:spLocks noRot="1" noChangeAspect="1" noMove="1" noResize="1" noEditPoints="1" noAdjustHandles="1" noChangeArrowheads="1" noChangeShapeType="1" noTextEdit="1"/>
              </p:cNvSpPr>
              <p:nvPr/>
            </p:nvSpPr>
            <p:spPr>
              <a:xfrm>
                <a:off x="3835783" y="4304401"/>
                <a:ext cx="338234" cy="615553"/>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77DEF835-D1F3-4DBF-8020-ED817876BBBA}"/>
                  </a:ext>
                </a:extLst>
              </p:cNvPr>
              <p:cNvSpPr txBox="1"/>
              <p:nvPr/>
            </p:nvSpPr>
            <p:spPr>
              <a:xfrm>
                <a:off x="4282589" y="3744628"/>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79" name="TextBox 78">
                <a:extLst>
                  <a:ext uri="{FF2B5EF4-FFF2-40B4-BE49-F238E27FC236}">
                    <a16:creationId xmlns:a16="http://schemas.microsoft.com/office/drawing/2014/main" id="{77DEF835-D1F3-4DBF-8020-ED817876BBBA}"/>
                  </a:ext>
                </a:extLst>
              </p:cNvPr>
              <p:cNvSpPr txBox="1">
                <a:spLocks noRot="1" noChangeAspect="1" noMove="1" noResize="1" noEditPoints="1" noAdjustHandles="1" noChangeArrowheads="1" noChangeShapeType="1" noTextEdit="1"/>
              </p:cNvSpPr>
              <p:nvPr/>
            </p:nvSpPr>
            <p:spPr>
              <a:xfrm>
                <a:off x="4282589" y="3744628"/>
                <a:ext cx="336631" cy="615553"/>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378FCB2D-E6DD-443A-BCCC-E95CEE55870D}"/>
                  </a:ext>
                </a:extLst>
              </p:cNvPr>
              <p:cNvSpPr txBox="1"/>
              <p:nvPr/>
            </p:nvSpPr>
            <p:spPr>
              <a:xfrm>
                <a:off x="4878771" y="3744628"/>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80" name="TextBox 79">
                <a:extLst>
                  <a:ext uri="{FF2B5EF4-FFF2-40B4-BE49-F238E27FC236}">
                    <a16:creationId xmlns:a16="http://schemas.microsoft.com/office/drawing/2014/main" id="{378FCB2D-E6DD-443A-BCCC-E95CEE55870D}"/>
                  </a:ext>
                </a:extLst>
              </p:cNvPr>
              <p:cNvSpPr txBox="1">
                <a:spLocks noRot="1" noChangeAspect="1" noMove="1" noResize="1" noEditPoints="1" noAdjustHandles="1" noChangeArrowheads="1" noChangeShapeType="1" noTextEdit="1"/>
              </p:cNvSpPr>
              <p:nvPr/>
            </p:nvSpPr>
            <p:spPr>
              <a:xfrm>
                <a:off x="4878771" y="3744628"/>
                <a:ext cx="336631" cy="615553"/>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247BDEEC-72CF-4BD8-809B-0F8B7370CC82}"/>
                  </a:ext>
                </a:extLst>
              </p:cNvPr>
              <p:cNvSpPr txBox="1"/>
              <p:nvPr/>
            </p:nvSpPr>
            <p:spPr>
              <a:xfrm>
                <a:off x="5474953" y="3744628"/>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81" name="TextBox 80">
                <a:extLst>
                  <a:ext uri="{FF2B5EF4-FFF2-40B4-BE49-F238E27FC236}">
                    <a16:creationId xmlns:a16="http://schemas.microsoft.com/office/drawing/2014/main" id="{247BDEEC-72CF-4BD8-809B-0F8B7370CC82}"/>
                  </a:ext>
                </a:extLst>
              </p:cNvPr>
              <p:cNvSpPr txBox="1">
                <a:spLocks noRot="1" noChangeAspect="1" noMove="1" noResize="1" noEditPoints="1" noAdjustHandles="1" noChangeArrowheads="1" noChangeShapeType="1" noTextEdit="1"/>
              </p:cNvSpPr>
              <p:nvPr/>
            </p:nvSpPr>
            <p:spPr>
              <a:xfrm>
                <a:off x="5474953" y="3744628"/>
                <a:ext cx="336631" cy="615553"/>
              </a:xfrm>
              <a:prstGeom prst="rect">
                <a:avLst/>
              </a:prstGeom>
              <a:blipFill>
                <a:blip r:embed="rId28"/>
                <a:stretch>
                  <a:fillRect/>
                </a:stretch>
              </a:blipFill>
            </p:spPr>
            <p:txBody>
              <a:bodyPr/>
              <a:lstStyle/>
              <a:p>
                <a:r>
                  <a:rPr lang="en-US">
                    <a:noFill/>
                  </a:rPr>
                  <a:t> </a:t>
                </a:r>
              </a:p>
            </p:txBody>
          </p:sp>
        </mc:Fallback>
      </mc:AlternateContent>
      <p:sp>
        <p:nvSpPr>
          <p:cNvPr id="85" name="Rectangle 84">
            <a:extLst>
              <a:ext uri="{FF2B5EF4-FFF2-40B4-BE49-F238E27FC236}">
                <a16:creationId xmlns:a16="http://schemas.microsoft.com/office/drawing/2014/main" id="{1210162F-9F5F-417F-9A0A-A5854ED05550}"/>
              </a:ext>
            </a:extLst>
          </p:cNvPr>
          <p:cNvSpPr/>
          <p:nvPr/>
        </p:nvSpPr>
        <p:spPr>
          <a:xfrm>
            <a:off x="8006407" y="1607554"/>
            <a:ext cx="378630" cy="477054"/>
          </a:xfrm>
          <a:prstGeom prst="rect">
            <a:avLst/>
          </a:prstGeom>
        </p:spPr>
        <p:txBody>
          <a:bodyPr wrap="none">
            <a:spAutoFit/>
          </a:bodyPr>
          <a:lstStyle/>
          <a:p>
            <a:r>
              <a:rPr lang="en-US" altLang="en-US" sz="2500" b="1" dirty="0">
                <a:solidFill>
                  <a:schemeClr val="tx1">
                    <a:lumMod val="75000"/>
                    <a:lumOff val="25000"/>
                  </a:schemeClr>
                </a:solidFill>
                <a:latin typeface="Gill Sans MT" panose="020B0502020104020203" pitchFamily="34" charset="0"/>
              </a:rPr>
              <a:t>F</a:t>
            </a:r>
            <a:endParaRPr lang="en-US" altLang="en-US" sz="2500" b="1" baseline="30000" dirty="0">
              <a:solidFill>
                <a:schemeClr val="tx1">
                  <a:lumMod val="75000"/>
                  <a:lumOff val="25000"/>
                </a:schemeClr>
              </a:solidFill>
              <a:latin typeface="Gill Sans MT" panose="020B0502020104020203" pitchFamily="34" charset="0"/>
            </a:endParaRPr>
          </a:p>
        </p:txBody>
      </p:sp>
      <p:sp>
        <p:nvSpPr>
          <p:cNvPr id="87" name="TextBox 15">
            <a:extLst>
              <a:ext uri="{FF2B5EF4-FFF2-40B4-BE49-F238E27FC236}">
                <a16:creationId xmlns:a16="http://schemas.microsoft.com/office/drawing/2014/main" id="{A558A732-B35C-401E-B5EC-375D531B04A3}"/>
              </a:ext>
            </a:extLst>
          </p:cNvPr>
          <p:cNvSpPr txBox="1">
            <a:spLocks noChangeArrowheads="1"/>
          </p:cNvSpPr>
          <p:nvPr/>
        </p:nvSpPr>
        <p:spPr bwMode="auto">
          <a:xfrm>
            <a:off x="6583892" y="5858280"/>
            <a:ext cx="533400" cy="342900"/>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1</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88" name="TextBox 16">
            <a:extLst>
              <a:ext uri="{FF2B5EF4-FFF2-40B4-BE49-F238E27FC236}">
                <a16:creationId xmlns:a16="http://schemas.microsoft.com/office/drawing/2014/main" id="{22BB807F-0C78-4F2C-A76D-B4F668BE95CC}"/>
              </a:ext>
            </a:extLst>
          </p:cNvPr>
          <p:cNvSpPr txBox="1">
            <a:spLocks noChangeArrowheads="1"/>
          </p:cNvSpPr>
          <p:nvPr/>
        </p:nvSpPr>
        <p:spPr bwMode="auto">
          <a:xfrm>
            <a:off x="6585425" y="4848785"/>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2</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89" name="TextBox 17">
            <a:extLst>
              <a:ext uri="{FF2B5EF4-FFF2-40B4-BE49-F238E27FC236}">
                <a16:creationId xmlns:a16="http://schemas.microsoft.com/office/drawing/2014/main" id="{E83D64BC-F9F3-4E53-A94E-C895D284018B}"/>
              </a:ext>
            </a:extLst>
          </p:cNvPr>
          <p:cNvSpPr txBox="1">
            <a:spLocks noChangeArrowheads="1"/>
          </p:cNvSpPr>
          <p:nvPr/>
        </p:nvSpPr>
        <p:spPr bwMode="auto">
          <a:xfrm>
            <a:off x="7191165" y="4295304"/>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90" name="TextBox 20">
            <a:extLst>
              <a:ext uri="{FF2B5EF4-FFF2-40B4-BE49-F238E27FC236}">
                <a16:creationId xmlns:a16="http://schemas.microsoft.com/office/drawing/2014/main" id="{2132B185-EBA5-4BD0-80A6-53908C9F6622}"/>
              </a:ext>
            </a:extLst>
          </p:cNvPr>
          <p:cNvSpPr txBox="1">
            <a:spLocks noChangeArrowheads="1"/>
          </p:cNvSpPr>
          <p:nvPr/>
        </p:nvSpPr>
        <p:spPr bwMode="auto">
          <a:xfrm>
            <a:off x="7800765" y="4295304"/>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91" name="TextBox 21">
            <a:extLst>
              <a:ext uri="{FF2B5EF4-FFF2-40B4-BE49-F238E27FC236}">
                <a16:creationId xmlns:a16="http://schemas.microsoft.com/office/drawing/2014/main" id="{0B1C7363-14BC-48ED-AD21-719EFEE7CB6E}"/>
              </a:ext>
            </a:extLst>
          </p:cNvPr>
          <p:cNvSpPr txBox="1">
            <a:spLocks noChangeArrowheads="1"/>
          </p:cNvSpPr>
          <p:nvPr/>
        </p:nvSpPr>
        <p:spPr bwMode="auto">
          <a:xfrm>
            <a:off x="8410365" y="4295304"/>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a:solidFill>
                  <a:schemeClr val="tx1">
                    <a:lumMod val="75000"/>
                    <a:lumOff val="25000"/>
                  </a:schemeClr>
                </a:solidFill>
                <a:latin typeface="Gill Sans MT" panose="020B0502020104020203" pitchFamily="34" charset="0"/>
                <a:cs typeface="Arial" pitchFamily="34" charset="0"/>
              </a:rPr>
              <a:t>2</a:t>
            </a:r>
            <a:r>
              <a:rPr lang="en-US" altLang="en-US" sz="2000" b="1" i="1">
                <a:solidFill>
                  <a:schemeClr val="tx1">
                    <a:lumMod val="75000"/>
                    <a:lumOff val="25000"/>
                  </a:schemeClr>
                </a:solidFill>
                <a:latin typeface="Gill Sans MT" panose="020B0502020104020203" pitchFamily="34" charset="0"/>
                <a:cs typeface="Arial" pitchFamily="34" charset="0"/>
              </a:rPr>
              <a:t>p</a:t>
            </a:r>
            <a:endParaRPr lang="en-US" altLang="en-US" sz="2000" b="1">
              <a:solidFill>
                <a:schemeClr val="tx1">
                  <a:lumMod val="75000"/>
                  <a:lumOff val="25000"/>
                </a:schemeClr>
              </a:solidFill>
              <a:latin typeface="Gill Sans MT" panose="020B0502020104020203" pitchFamily="34" charset="0"/>
              <a:cs typeface="Arial" pitchFamily="34" charset="0"/>
            </a:endParaRPr>
          </a:p>
        </p:txBody>
      </p:sp>
      <p:sp>
        <p:nvSpPr>
          <p:cNvPr id="92" name="Rectangle 91">
            <a:extLst>
              <a:ext uri="{FF2B5EF4-FFF2-40B4-BE49-F238E27FC236}">
                <a16:creationId xmlns:a16="http://schemas.microsoft.com/office/drawing/2014/main" id="{65B15572-A351-4344-9508-845825381733}"/>
              </a:ext>
            </a:extLst>
          </p:cNvPr>
          <p:cNvSpPr/>
          <p:nvPr/>
        </p:nvSpPr>
        <p:spPr bwMode="auto">
          <a:xfrm>
            <a:off x="6583892" y="5348692"/>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93" name="Rectangle 92">
            <a:extLst>
              <a:ext uri="{FF2B5EF4-FFF2-40B4-BE49-F238E27FC236}">
                <a16:creationId xmlns:a16="http://schemas.microsoft.com/office/drawing/2014/main" id="{15AE8890-A509-49F5-8B9C-3819A8B54185}"/>
              </a:ext>
            </a:extLst>
          </p:cNvPr>
          <p:cNvSpPr/>
          <p:nvPr/>
        </p:nvSpPr>
        <p:spPr bwMode="auto">
          <a:xfrm>
            <a:off x="7229265" y="3774603"/>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94" name="Rectangle 93">
            <a:extLst>
              <a:ext uri="{FF2B5EF4-FFF2-40B4-BE49-F238E27FC236}">
                <a16:creationId xmlns:a16="http://schemas.microsoft.com/office/drawing/2014/main" id="{09433330-7A15-4AF4-86F9-0CFA96DFF141}"/>
              </a:ext>
            </a:extLst>
          </p:cNvPr>
          <p:cNvSpPr/>
          <p:nvPr/>
        </p:nvSpPr>
        <p:spPr bwMode="auto">
          <a:xfrm>
            <a:off x="7838865" y="3774603"/>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95" name="Rectangle 94">
            <a:extLst>
              <a:ext uri="{FF2B5EF4-FFF2-40B4-BE49-F238E27FC236}">
                <a16:creationId xmlns:a16="http://schemas.microsoft.com/office/drawing/2014/main" id="{CF178B2E-AAFF-4FB2-A8A9-1245BB0E8BBC}"/>
              </a:ext>
            </a:extLst>
          </p:cNvPr>
          <p:cNvSpPr/>
          <p:nvPr/>
        </p:nvSpPr>
        <p:spPr bwMode="auto">
          <a:xfrm>
            <a:off x="8448465" y="3774603"/>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96" name="Rectangle 95">
            <a:extLst>
              <a:ext uri="{FF2B5EF4-FFF2-40B4-BE49-F238E27FC236}">
                <a16:creationId xmlns:a16="http://schemas.microsoft.com/office/drawing/2014/main" id="{F361E8F8-4680-4F8A-B5FF-55EB9F9D4625}"/>
              </a:ext>
            </a:extLst>
          </p:cNvPr>
          <p:cNvSpPr/>
          <p:nvPr/>
        </p:nvSpPr>
        <p:spPr bwMode="auto">
          <a:xfrm>
            <a:off x="6585425" y="4328084"/>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24F0BE35-8119-4D97-B1E2-A6014410538F}"/>
                  </a:ext>
                </a:extLst>
              </p:cNvPr>
              <p:cNvSpPr txBox="1"/>
              <p:nvPr/>
            </p:nvSpPr>
            <p:spPr>
              <a:xfrm>
                <a:off x="6565815" y="5307615"/>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97" name="TextBox 96">
                <a:extLst>
                  <a:ext uri="{FF2B5EF4-FFF2-40B4-BE49-F238E27FC236}">
                    <a16:creationId xmlns:a16="http://schemas.microsoft.com/office/drawing/2014/main" id="{24F0BE35-8119-4D97-B1E2-A6014410538F}"/>
                  </a:ext>
                </a:extLst>
              </p:cNvPr>
              <p:cNvSpPr txBox="1">
                <a:spLocks noRot="1" noChangeAspect="1" noMove="1" noResize="1" noEditPoints="1" noAdjustHandles="1" noChangeArrowheads="1" noChangeShapeType="1" noTextEdit="1"/>
              </p:cNvSpPr>
              <p:nvPr/>
            </p:nvSpPr>
            <p:spPr>
              <a:xfrm>
                <a:off x="6565815" y="5307615"/>
                <a:ext cx="336631" cy="615553"/>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B63946A5-1E4C-4A79-B459-925D5CAB8930}"/>
                  </a:ext>
                </a:extLst>
              </p:cNvPr>
              <p:cNvSpPr txBox="1"/>
              <p:nvPr/>
            </p:nvSpPr>
            <p:spPr>
              <a:xfrm>
                <a:off x="6771207" y="5307615"/>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99" name="TextBox 98">
                <a:extLst>
                  <a:ext uri="{FF2B5EF4-FFF2-40B4-BE49-F238E27FC236}">
                    <a16:creationId xmlns:a16="http://schemas.microsoft.com/office/drawing/2014/main" id="{B63946A5-1E4C-4A79-B459-925D5CAB8930}"/>
                  </a:ext>
                </a:extLst>
              </p:cNvPr>
              <p:cNvSpPr txBox="1">
                <a:spLocks noRot="1" noChangeAspect="1" noMove="1" noResize="1" noEditPoints="1" noAdjustHandles="1" noChangeArrowheads="1" noChangeShapeType="1" noTextEdit="1"/>
              </p:cNvSpPr>
              <p:nvPr/>
            </p:nvSpPr>
            <p:spPr>
              <a:xfrm>
                <a:off x="6771207" y="5307615"/>
                <a:ext cx="338234" cy="615553"/>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CC4B3E77-AD65-407A-8CAC-C03C14F33B55}"/>
                  </a:ext>
                </a:extLst>
              </p:cNvPr>
              <p:cNvSpPr txBox="1"/>
              <p:nvPr/>
            </p:nvSpPr>
            <p:spPr>
              <a:xfrm>
                <a:off x="6563885" y="4299951"/>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100" name="TextBox 99">
                <a:extLst>
                  <a:ext uri="{FF2B5EF4-FFF2-40B4-BE49-F238E27FC236}">
                    <a16:creationId xmlns:a16="http://schemas.microsoft.com/office/drawing/2014/main" id="{CC4B3E77-AD65-407A-8CAC-C03C14F33B55}"/>
                  </a:ext>
                </a:extLst>
              </p:cNvPr>
              <p:cNvSpPr txBox="1">
                <a:spLocks noRot="1" noChangeAspect="1" noMove="1" noResize="1" noEditPoints="1" noAdjustHandles="1" noChangeArrowheads="1" noChangeShapeType="1" noTextEdit="1"/>
              </p:cNvSpPr>
              <p:nvPr/>
            </p:nvSpPr>
            <p:spPr>
              <a:xfrm>
                <a:off x="6563885" y="4299951"/>
                <a:ext cx="336631" cy="615553"/>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61084C7C-5351-49B8-8FA0-9A1F2D1DAE48}"/>
                  </a:ext>
                </a:extLst>
              </p:cNvPr>
              <p:cNvSpPr txBox="1"/>
              <p:nvPr/>
            </p:nvSpPr>
            <p:spPr>
              <a:xfrm>
                <a:off x="6778014" y="4298160"/>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101" name="TextBox 100">
                <a:extLst>
                  <a:ext uri="{FF2B5EF4-FFF2-40B4-BE49-F238E27FC236}">
                    <a16:creationId xmlns:a16="http://schemas.microsoft.com/office/drawing/2014/main" id="{61084C7C-5351-49B8-8FA0-9A1F2D1DAE48}"/>
                  </a:ext>
                </a:extLst>
              </p:cNvPr>
              <p:cNvSpPr txBox="1">
                <a:spLocks noRot="1" noChangeAspect="1" noMove="1" noResize="1" noEditPoints="1" noAdjustHandles="1" noChangeArrowheads="1" noChangeShapeType="1" noTextEdit="1"/>
              </p:cNvSpPr>
              <p:nvPr/>
            </p:nvSpPr>
            <p:spPr>
              <a:xfrm>
                <a:off x="6778014" y="4298160"/>
                <a:ext cx="338234" cy="615553"/>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E75E08AB-5D28-4FB4-A210-BC1D59E393B9}"/>
                  </a:ext>
                </a:extLst>
              </p:cNvPr>
              <p:cNvSpPr txBox="1"/>
              <p:nvPr/>
            </p:nvSpPr>
            <p:spPr>
              <a:xfrm>
                <a:off x="7224820" y="3738387"/>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102" name="TextBox 101">
                <a:extLst>
                  <a:ext uri="{FF2B5EF4-FFF2-40B4-BE49-F238E27FC236}">
                    <a16:creationId xmlns:a16="http://schemas.microsoft.com/office/drawing/2014/main" id="{E75E08AB-5D28-4FB4-A210-BC1D59E393B9}"/>
                  </a:ext>
                </a:extLst>
              </p:cNvPr>
              <p:cNvSpPr txBox="1">
                <a:spLocks noRot="1" noChangeAspect="1" noMove="1" noResize="1" noEditPoints="1" noAdjustHandles="1" noChangeArrowheads="1" noChangeShapeType="1" noTextEdit="1"/>
              </p:cNvSpPr>
              <p:nvPr/>
            </p:nvSpPr>
            <p:spPr>
              <a:xfrm>
                <a:off x="7224820" y="3738387"/>
                <a:ext cx="336631" cy="615553"/>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1A1B8D4B-008B-4D33-9246-7DC4B5D21766}"/>
                  </a:ext>
                </a:extLst>
              </p:cNvPr>
              <p:cNvSpPr txBox="1"/>
              <p:nvPr/>
            </p:nvSpPr>
            <p:spPr>
              <a:xfrm>
                <a:off x="7821002" y="3738387"/>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103" name="TextBox 102">
                <a:extLst>
                  <a:ext uri="{FF2B5EF4-FFF2-40B4-BE49-F238E27FC236}">
                    <a16:creationId xmlns:a16="http://schemas.microsoft.com/office/drawing/2014/main" id="{1A1B8D4B-008B-4D33-9246-7DC4B5D21766}"/>
                  </a:ext>
                </a:extLst>
              </p:cNvPr>
              <p:cNvSpPr txBox="1">
                <a:spLocks noRot="1" noChangeAspect="1" noMove="1" noResize="1" noEditPoints="1" noAdjustHandles="1" noChangeArrowheads="1" noChangeShapeType="1" noTextEdit="1"/>
              </p:cNvSpPr>
              <p:nvPr/>
            </p:nvSpPr>
            <p:spPr>
              <a:xfrm>
                <a:off x="7821002" y="3738387"/>
                <a:ext cx="336631" cy="615553"/>
              </a:xfrm>
              <a:prstGeom prst="rect">
                <a:avLst/>
              </a:prstGeom>
              <a:blipFill>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27EAD015-C98A-41F6-B1D7-D67069E19A22}"/>
                  </a:ext>
                </a:extLst>
              </p:cNvPr>
              <p:cNvSpPr txBox="1"/>
              <p:nvPr/>
            </p:nvSpPr>
            <p:spPr>
              <a:xfrm>
                <a:off x="8417184" y="3738387"/>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104" name="TextBox 103">
                <a:extLst>
                  <a:ext uri="{FF2B5EF4-FFF2-40B4-BE49-F238E27FC236}">
                    <a16:creationId xmlns:a16="http://schemas.microsoft.com/office/drawing/2014/main" id="{27EAD015-C98A-41F6-B1D7-D67069E19A22}"/>
                  </a:ext>
                </a:extLst>
              </p:cNvPr>
              <p:cNvSpPr txBox="1">
                <a:spLocks noRot="1" noChangeAspect="1" noMove="1" noResize="1" noEditPoints="1" noAdjustHandles="1" noChangeArrowheads="1" noChangeShapeType="1" noTextEdit="1"/>
              </p:cNvSpPr>
              <p:nvPr/>
            </p:nvSpPr>
            <p:spPr>
              <a:xfrm>
                <a:off x="8417184" y="3738387"/>
                <a:ext cx="336631" cy="615553"/>
              </a:xfrm>
              <a:prstGeom prst="rect">
                <a:avLst/>
              </a:prstGeom>
              <a:blipFill>
                <a:blip r:embed="rId3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4DEE0584-0D3B-4E74-9A94-89D5B0845091}"/>
                  </a:ext>
                </a:extLst>
              </p:cNvPr>
              <p:cNvSpPr txBox="1"/>
              <p:nvPr/>
            </p:nvSpPr>
            <p:spPr>
              <a:xfrm>
                <a:off x="7443299" y="3748898"/>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105" name="TextBox 104">
                <a:extLst>
                  <a:ext uri="{FF2B5EF4-FFF2-40B4-BE49-F238E27FC236}">
                    <a16:creationId xmlns:a16="http://schemas.microsoft.com/office/drawing/2014/main" id="{4DEE0584-0D3B-4E74-9A94-89D5B0845091}"/>
                  </a:ext>
                </a:extLst>
              </p:cNvPr>
              <p:cNvSpPr txBox="1">
                <a:spLocks noRot="1" noChangeAspect="1" noMove="1" noResize="1" noEditPoints="1" noAdjustHandles="1" noChangeArrowheads="1" noChangeShapeType="1" noTextEdit="1"/>
              </p:cNvSpPr>
              <p:nvPr/>
            </p:nvSpPr>
            <p:spPr>
              <a:xfrm>
                <a:off x="7443299" y="3748898"/>
                <a:ext cx="338234" cy="615553"/>
              </a:xfrm>
              <a:prstGeom prst="rect">
                <a:avLst/>
              </a:prstGeom>
              <a:blipFill>
                <a:blip r:embed="rId36"/>
                <a:stretch>
                  <a:fillRect/>
                </a:stretch>
              </a:blipFill>
            </p:spPr>
            <p:txBody>
              <a:bodyPr/>
              <a:lstStyle/>
              <a:p>
                <a:r>
                  <a:rPr lang="en-US">
                    <a:noFill/>
                  </a:rPr>
                  <a:t> </a:t>
                </a:r>
              </a:p>
            </p:txBody>
          </p:sp>
        </mc:Fallback>
      </mc:AlternateContent>
      <p:cxnSp>
        <p:nvCxnSpPr>
          <p:cNvPr id="107" name="Straight Connector 106">
            <a:extLst>
              <a:ext uri="{FF2B5EF4-FFF2-40B4-BE49-F238E27FC236}">
                <a16:creationId xmlns:a16="http://schemas.microsoft.com/office/drawing/2014/main" id="{6303CD40-BDBC-46B9-8BFE-A07EC7F2CC09}"/>
              </a:ext>
            </a:extLst>
          </p:cNvPr>
          <p:cNvCxnSpPr/>
          <p:nvPr/>
        </p:nvCxnSpPr>
        <p:spPr>
          <a:xfrm>
            <a:off x="0" y="1582154"/>
            <a:ext cx="9144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2BBF94C-0506-4083-ADEB-B1121F9B196D}"/>
              </a:ext>
            </a:extLst>
          </p:cNvPr>
          <p:cNvCxnSpPr/>
          <p:nvPr/>
        </p:nvCxnSpPr>
        <p:spPr>
          <a:xfrm>
            <a:off x="3340100" y="1582154"/>
            <a:ext cx="0" cy="527584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FBAD00A-4C74-4C48-B8B0-ABD7DA3C06B0}"/>
              </a:ext>
            </a:extLst>
          </p:cNvPr>
          <p:cNvCxnSpPr/>
          <p:nvPr/>
        </p:nvCxnSpPr>
        <p:spPr>
          <a:xfrm>
            <a:off x="6388100" y="1582154"/>
            <a:ext cx="0" cy="527584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DCC43ECF-14E6-4B67-BBDE-20586725B6FF}"/>
              </a:ext>
            </a:extLst>
          </p:cNvPr>
          <p:cNvSpPr txBox="1"/>
          <p:nvPr/>
        </p:nvSpPr>
        <p:spPr>
          <a:xfrm>
            <a:off x="1290702" y="1962278"/>
            <a:ext cx="1358449" cy="369332"/>
          </a:xfrm>
          <a:prstGeom prst="rect">
            <a:avLst/>
          </a:prstGeom>
          <a:noFill/>
        </p:spPr>
        <p:txBody>
          <a:bodyPr wrap="none" rtlCol="0">
            <a:spAutoFit/>
          </a:bodyPr>
          <a:lstStyle/>
          <a:p>
            <a:r>
              <a:rPr lang="en-US" dirty="0">
                <a:solidFill>
                  <a:schemeClr val="tx1">
                    <a:lumMod val="75000"/>
                    <a:lumOff val="25000"/>
                  </a:schemeClr>
                </a:solidFill>
                <a:latin typeface="Gill Sans MT" panose="020B0502020104020203" pitchFamily="34" charset="0"/>
              </a:rPr>
              <a:t>Diamagnetic</a:t>
            </a:r>
          </a:p>
        </p:txBody>
      </p:sp>
      <p:sp>
        <p:nvSpPr>
          <p:cNvPr id="113" name="TextBox 112">
            <a:extLst>
              <a:ext uri="{FF2B5EF4-FFF2-40B4-BE49-F238E27FC236}">
                <a16:creationId xmlns:a16="http://schemas.microsoft.com/office/drawing/2014/main" id="{1D3B2871-FA71-4706-90DB-D2759E633CD4}"/>
              </a:ext>
            </a:extLst>
          </p:cNvPr>
          <p:cNvSpPr txBox="1"/>
          <p:nvPr/>
        </p:nvSpPr>
        <p:spPr>
          <a:xfrm>
            <a:off x="4188748" y="1948028"/>
            <a:ext cx="1415772" cy="369332"/>
          </a:xfrm>
          <a:prstGeom prst="rect">
            <a:avLst/>
          </a:prstGeom>
          <a:noFill/>
        </p:spPr>
        <p:txBody>
          <a:bodyPr wrap="none" rtlCol="0">
            <a:spAutoFit/>
          </a:bodyPr>
          <a:lstStyle/>
          <a:p>
            <a:r>
              <a:rPr lang="en-US" dirty="0">
                <a:solidFill>
                  <a:schemeClr val="tx1">
                    <a:lumMod val="75000"/>
                    <a:lumOff val="25000"/>
                  </a:schemeClr>
                </a:solidFill>
                <a:latin typeface="Gill Sans MT" panose="020B0502020104020203" pitchFamily="34" charset="0"/>
              </a:rPr>
              <a:t>Paramagnetic</a:t>
            </a:r>
          </a:p>
        </p:txBody>
      </p:sp>
      <p:sp>
        <p:nvSpPr>
          <p:cNvPr id="114" name="TextBox 113">
            <a:extLst>
              <a:ext uri="{FF2B5EF4-FFF2-40B4-BE49-F238E27FC236}">
                <a16:creationId xmlns:a16="http://schemas.microsoft.com/office/drawing/2014/main" id="{7EA6807A-A1A2-4FEB-8A29-4EFDE52376C8}"/>
              </a:ext>
            </a:extLst>
          </p:cNvPr>
          <p:cNvSpPr txBox="1"/>
          <p:nvPr/>
        </p:nvSpPr>
        <p:spPr>
          <a:xfrm>
            <a:off x="7437209" y="1948028"/>
            <a:ext cx="1415772" cy="369332"/>
          </a:xfrm>
          <a:prstGeom prst="rect">
            <a:avLst/>
          </a:prstGeom>
          <a:noFill/>
        </p:spPr>
        <p:txBody>
          <a:bodyPr wrap="none" rtlCol="0">
            <a:spAutoFit/>
          </a:bodyPr>
          <a:lstStyle/>
          <a:p>
            <a:r>
              <a:rPr lang="en-US" dirty="0">
                <a:solidFill>
                  <a:schemeClr val="tx1">
                    <a:lumMod val="75000"/>
                    <a:lumOff val="25000"/>
                  </a:schemeClr>
                </a:solidFill>
                <a:latin typeface="Gill Sans MT" panose="020B0502020104020203" pitchFamily="34" charset="0"/>
              </a:rPr>
              <a:t>Paramagnetic</a:t>
            </a:r>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BCD42DC2-65DC-4F19-A1C6-C017052A5875}"/>
                  </a:ext>
                </a:extLst>
              </p:cNvPr>
              <p:cNvSpPr txBox="1"/>
              <p:nvPr/>
            </p:nvSpPr>
            <p:spPr>
              <a:xfrm>
                <a:off x="8052899" y="3748898"/>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115" name="TextBox 114">
                <a:extLst>
                  <a:ext uri="{FF2B5EF4-FFF2-40B4-BE49-F238E27FC236}">
                    <a16:creationId xmlns:a16="http://schemas.microsoft.com/office/drawing/2014/main" id="{BCD42DC2-65DC-4F19-A1C6-C017052A5875}"/>
                  </a:ext>
                </a:extLst>
              </p:cNvPr>
              <p:cNvSpPr txBox="1">
                <a:spLocks noRot="1" noChangeAspect="1" noMove="1" noResize="1" noEditPoints="1" noAdjustHandles="1" noChangeArrowheads="1" noChangeShapeType="1" noTextEdit="1"/>
              </p:cNvSpPr>
              <p:nvPr/>
            </p:nvSpPr>
            <p:spPr>
              <a:xfrm>
                <a:off x="8052899" y="3748898"/>
                <a:ext cx="338234" cy="615553"/>
              </a:xfrm>
              <a:prstGeom prst="rect">
                <a:avLst/>
              </a:prstGeom>
              <a:blipFill>
                <a:blip r:embed="rId3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6518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8"/>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5"/>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54"/>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56"/>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57"/>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112"/>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113"/>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14"/>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62"/>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110"/>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85"/>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88"/>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89"/>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90"/>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91"/>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92"/>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93"/>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94"/>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95"/>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96"/>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97"/>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99"/>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100"/>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101"/>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102"/>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103"/>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104"/>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105"/>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65"/>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69"/>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73"/>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77"/>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66"/>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67"/>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70"/>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71"/>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79"/>
                                        </p:tgtEl>
                                        <p:attrNameLst>
                                          <p:attrName>style.visibility</p:attrName>
                                        </p:attrNameLst>
                                      </p:cBhvr>
                                      <p:to>
                                        <p:strVal val="visible"/>
                                      </p:to>
                                    </p:set>
                                  </p:childTnLst>
                                </p:cTn>
                              </p:par>
                              <p:par>
                                <p:cTn id="215" presetID="1" presetClass="entr" presetSubtype="0" fill="hold" grpId="0" nodeType="withEffect">
                                  <p:stCondLst>
                                    <p:cond delay="0"/>
                                  </p:stCondLst>
                                  <p:childTnLst>
                                    <p:set>
                                      <p:cBhvr>
                                        <p:cTn id="216" dur="1" fill="hold">
                                          <p:stCondLst>
                                            <p:cond delay="0"/>
                                          </p:stCondLst>
                                        </p:cTn>
                                        <p:tgtEl>
                                          <p:spTgt spid="80"/>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81"/>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72"/>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76"/>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68"/>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64"/>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87"/>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78"/>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74"/>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p:bldP spid="20" grpId="0"/>
      <p:bldP spid="21" grpId="0"/>
      <p:bldP spid="22" grpId="0" animBg="1"/>
      <p:bldP spid="23" grpId="0" animBg="1"/>
      <p:bldP spid="24" grpId="0" animBg="1"/>
      <p:bldP spid="25" grpId="0" animBg="1"/>
      <p:bldP spid="26" grpId="0" animBg="1"/>
      <p:bldP spid="27" grpId="0"/>
      <p:bldP spid="28" grpId="0"/>
      <p:bldP spid="29" grpId="0"/>
      <p:bldP spid="30" grpId="0"/>
      <p:bldP spid="32" grpId="0"/>
      <p:bldP spid="33" grpId="0"/>
      <p:bldP spid="34" grpId="0"/>
      <p:bldP spid="35" grpId="0"/>
      <p:bldP spid="36" grpId="0"/>
      <p:bldP spid="10" grpId="0"/>
      <p:bldP spid="39" grpId="0"/>
      <p:bldP spid="40" grpId="0"/>
      <p:bldP spid="41" grpId="0"/>
      <p:bldP spid="42" grpId="0"/>
      <p:bldP spid="43" grpId="0" animBg="1"/>
      <p:bldP spid="44" grpId="0" animBg="1"/>
      <p:bldP spid="45" grpId="0" animBg="1"/>
      <p:bldP spid="46" grpId="0" animBg="1"/>
      <p:bldP spid="47" grpId="0"/>
      <p:bldP spid="48" grpId="0"/>
      <p:bldP spid="49" grpId="0"/>
      <p:bldP spid="50" grpId="0"/>
      <p:bldP spid="51" grpId="0"/>
      <p:bldP spid="52" grpId="0"/>
      <p:bldP spid="54" grpId="0"/>
      <p:bldP spid="55" grpId="0" animBg="1"/>
      <p:bldP spid="56" grpId="0"/>
      <p:bldP spid="57" grpId="0"/>
      <p:bldP spid="58" grpId="0"/>
      <p:bldP spid="59" grpId="0"/>
      <p:bldP spid="60" grpId="0"/>
      <p:bldP spid="61" grpId="0"/>
      <p:bldP spid="62" grpId="0"/>
      <p:bldP spid="64" grpId="0"/>
      <p:bldP spid="65" grpId="0"/>
      <p:bldP spid="66" grpId="0"/>
      <p:bldP spid="67" grpId="0"/>
      <p:bldP spid="68" grpId="0"/>
      <p:bldP spid="69" grpId="0" animBg="1"/>
      <p:bldP spid="70" grpId="0" animBg="1"/>
      <p:bldP spid="71" grpId="0" animBg="1"/>
      <p:bldP spid="72" grpId="0" animBg="1"/>
      <p:bldP spid="73" grpId="0" animBg="1"/>
      <p:bldP spid="74" grpId="0"/>
      <p:bldP spid="76" grpId="0"/>
      <p:bldP spid="77" grpId="0"/>
      <p:bldP spid="78" grpId="0"/>
      <p:bldP spid="79" grpId="0"/>
      <p:bldP spid="80" grpId="0"/>
      <p:bldP spid="81" grpId="0"/>
      <p:bldP spid="85" grpId="0"/>
      <p:bldP spid="87" grpId="0"/>
      <p:bldP spid="88" grpId="0"/>
      <p:bldP spid="89" grpId="0"/>
      <p:bldP spid="90" grpId="0"/>
      <p:bldP spid="91" grpId="0"/>
      <p:bldP spid="92" grpId="0" animBg="1"/>
      <p:bldP spid="93" grpId="0" animBg="1"/>
      <p:bldP spid="94" grpId="0" animBg="1"/>
      <p:bldP spid="95" grpId="0" animBg="1"/>
      <p:bldP spid="96" grpId="0" animBg="1"/>
      <p:bldP spid="97" grpId="0"/>
      <p:bldP spid="99" grpId="0"/>
      <p:bldP spid="100" grpId="0"/>
      <p:bldP spid="101" grpId="0"/>
      <p:bldP spid="102" grpId="0"/>
      <p:bldP spid="103" grpId="0"/>
      <p:bldP spid="104" grpId="0"/>
      <p:bldP spid="105" grpId="0"/>
      <p:bldP spid="112" grpId="0"/>
      <p:bldP spid="113" grpId="0"/>
      <p:bldP spid="114" grpId="0"/>
      <p:bldP spid="1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45</a:t>
            </a:fld>
            <a:endParaRPr lang="en-US" dirty="0">
              <a:solidFill>
                <a:schemeClr val="bg1"/>
              </a:solidFill>
            </a:endParaRPr>
          </a:p>
        </p:txBody>
      </p:sp>
      <p:sp>
        <p:nvSpPr>
          <p:cNvPr id="8" name="Rectangle 2">
            <a:extLst>
              <a:ext uri="{FF2B5EF4-FFF2-40B4-BE49-F238E27FC236}">
                <a16:creationId xmlns:a16="http://schemas.microsoft.com/office/drawing/2014/main" id="{00457429-76B8-4506-9345-5956D89180BE}"/>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Development of the Periodic Table</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68EC993E-A7B6-4A05-B3EC-F9E8F9D864B8}"/>
              </a:ext>
            </a:extLst>
          </p:cNvPr>
          <p:cNvSpPr txBox="1">
            <a:spLocks noChangeArrowheads="1"/>
          </p:cNvSpPr>
          <p:nvPr/>
        </p:nvSpPr>
        <p:spPr bwMode="auto">
          <a:xfrm>
            <a:off x="0" y="1071663"/>
            <a:ext cx="9144000" cy="2668423"/>
          </a:xfrm>
          <a:prstGeom prst="rect">
            <a:avLst/>
          </a:prstGeom>
          <a:noFill/>
          <a:ln w="9525">
            <a:noFill/>
            <a:miter lim="800000"/>
            <a:headEnd/>
            <a:tailEnd/>
          </a:ln>
        </p:spPr>
        <p:txBody>
          <a:bodyPr wrap="square">
            <a:spAutoFit/>
          </a:bodyPr>
          <a:lstStyle/>
          <a:p>
            <a:pPr eaLnBrk="0" hangingPunct="0">
              <a:lnSpc>
                <a:spcPct val="90000"/>
              </a:lnSpc>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However, Mendeleev could not explain inconsistencies such as argon coming before potassium in the periodic table, despite having a higher atomic mass.</a:t>
            </a:r>
          </a:p>
          <a:p>
            <a:pPr eaLnBrk="0" hangingPunct="0">
              <a:lnSpc>
                <a:spcPct val="90000"/>
              </a:lnSpc>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a:p>
            <a:pPr eaLnBrk="0" hangingPunct="0">
              <a:lnSpc>
                <a:spcPct val="90000"/>
              </a:lnSpc>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In 1913, Henry Moseley discovered the correlation between the number of protons (</a:t>
            </a:r>
            <a:r>
              <a:rPr lang="en-US" altLang="en-US" i="1" dirty="0">
                <a:solidFill>
                  <a:schemeClr val="tx1">
                    <a:lumMod val="75000"/>
                    <a:lumOff val="25000"/>
                  </a:schemeClr>
                </a:solidFill>
                <a:latin typeface="Gill Sans MT" panose="020B0502020104020203" pitchFamily="34" charset="0"/>
                <a:cs typeface="Times New Roman" pitchFamily="18" charset="0"/>
              </a:rPr>
              <a:t>atomic number</a:t>
            </a:r>
            <a:r>
              <a:rPr lang="en-US" altLang="en-US" dirty="0">
                <a:solidFill>
                  <a:schemeClr val="tx1">
                    <a:lumMod val="75000"/>
                    <a:lumOff val="25000"/>
                  </a:schemeClr>
                </a:solidFill>
                <a:latin typeface="Gill Sans MT" panose="020B0502020104020203" pitchFamily="34" charset="0"/>
                <a:cs typeface="Times New Roman" pitchFamily="18" charset="0"/>
              </a:rPr>
              <a:t>) and frequency of X-rays generated. Ordering the periodic table by atomic number instead of atomic mass enabled scientists to make sense of discrepancies. Entries today include atomic number and symbol; and are arranged according to electron configuration.</a:t>
            </a: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p:txBody>
      </p:sp>
      <p:sp>
        <p:nvSpPr>
          <p:cNvPr id="10" name="Rectangle 3">
            <a:extLst>
              <a:ext uri="{FF2B5EF4-FFF2-40B4-BE49-F238E27FC236}">
                <a16:creationId xmlns:a16="http://schemas.microsoft.com/office/drawing/2014/main" id="{893141A7-A284-4038-BDAD-E9FFF97F77A1}"/>
              </a:ext>
            </a:extLst>
          </p:cNvPr>
          <p:cNvSpPr txBox="1">
            <a:spLocks noChangeArrowheads="1"/>
          </p:cNvSpPr>
          <p:nvPr/>
        </p:nvSpPr>
        <p:spPr>
          <a:xfrm>
            <a:off x="0" y="3017919"/>
            <a:ext cx="8258621" cy="3281476"/>
          </a:xfrm>
          <a:prstGeom prst="rect">
            <a:avLst/>
          </a:prstGeom>
          <a:noFill/>
        </p:spPr>
        <p:txBody>
          <a:bodyPr lIns="90487" tIns="44450" rIns="90487" bIns="4445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1800" dirty="0">
                <a:solidFill>
                  <a:schemeClr val="tx1">
                    <a:lumMod val="75000"/>
                    <a:lumOff val="25000"/>
                  </a:schemeClr>
                </a:solidFill>
                <a:latin typeface="Gill Sans MT" panose="020B0502020104020203" pitchFamily="34" charset="0"/>
              </a:rPr>
              <a:t>Summarizes</a:t>
            </a:r>
          </a:p>
          <a:p>
            <a:pPr>
              <a:buClr>
                <a:schemeClr val="tx1"/>
              </a:buClr>
            </a:pPr>
            <a:r>
              <a:rPr lang="en-US" altLang="en-US" sz="1800" dirty="0">
                <a:solidFill>
                  <a:schemeClr val="tx1">
                    <a:lumMod val="75000"/>
                    <a:lumOff val="25000"/>
                  </a:schemeClr>
                </a:solidFill>
                <a:latin typeface="Gill Sans MT" panose="020B0502020104020203" pitchFamily="34" charset="0"/>
              </a:rPr>
              <a:t>Atomic numbers.</a:t>
            </a:r>
          </a:p>
          <a:p>
            <a:pPr>
              <a:buClr>
                <a:schemeClr val="tx1"/>
              </a:buClr>
            </a:pPr>
            <a:r>
              <a:rPr lang="en-US" altLang="en-US" sz="1800" dirty="0">
                <a:solidFill>
                  <a:schemeClr val="tx1">
                    <a:lumMod val="75000"/>
                    <a:lumOff val="25000"/>
                  </a:schemeClr>
                </a:solidFill>
                <a:latin typeface="Gill Sans MT" panose="020B0502020104020203" pitchFamily="34" charset="0"/>
              </a:rPr>
              <a:t>Atomic weights.</a:t>
            </a:r>
          </a:p>
          <a:p>
            <a:pPr>
              <a:buClr>
                <a:schemeClr val="tx1"/>
              </a:buClr>
            </a:pPr>
            <a:r>
              <a:rPr lang="en-US" altLang="en-US" sz="1800" dirty="0">
                <a:solidFill>
                  <a:schemeClr val="tx1">
                    <a:lumMod val="75000"/>
                    <a:lumOff val="25000"/>
                  </a:schemeClr>
                </a:solidFill>
                <a:latin typeface="Gill Sans MT" panose="020B0502020104020203" pitchFamily="34" charset="0"/>
              </a:rPr>
              <a:t>Physical state (solid/liquid/gas).</a:t>
            </a:r>
          </a:p>
          <a:p>
            <a:pPr>
              <a:buClr>
                <a:schemeClr val="tx1"/>
              </a:buClr>
            </a:pPr>
            <a:r>
              <a:rPr lang="en-US" altLang="en-US" sz="1800" dirty="0">
                <a:solidFill>
                  <a:schemeClr val="tx1">
                    <a:lumMod val="75000"/>
                    <a:lumOff val="25000"/>
                  </a:schemeClr>
                </a:solidFill>
                <a:latin typeface="Gill Sans MT" panose="020B0502020104020203" pitchFamily="34" charset="0"/>
              </a:rPr>
              <a:t>Type (metal/non-metal/metalloid).</a:t>
            </a:r>
          </a:p>
          <a:p>
            <a:pPr>
              <a:buClr>
                <a:schemeClr val="accent2"/>
              </a:buClr>
              <a:buFontTx/>
              <a:buNone/>
            </a:pPr>
            <a:endParaRPr lang="en-US" altLang="en-US" sz="1800" dirty="0">
              <a:solidFill>
                <a:schemeClr val="tx1">
                  <a:lumMod val="75000"/>
                  <a:lumOff val="25000"/>
                </a:schemeClr>
              </a:solidFill>
              <a:latin typeface="Gill Sans MT" panose="020B0502020104020203" pitchFamily="34" charset="0"/>
            </a:endParaRPr>
          </a:p>
          <a:p>
            <a:pPr>
              <a:buClr>
                <a:schemeClr val="accent2"/>
              </a:buClr>
              <a:buFontTx/>
              <a:buNone/>
            </a:pPr>
            <a:r>
              <a:rPr lang="en-US" altLang="en-US" sz="1800" dirty="0">
                <a:solidFill>
                  <a:schemeClr val="tx1">
                    <a:lumMod val="75000"/>
                    <a:lumOff val="25000"/>
                  </a:schemeClr>
                </a:solidFill>
                <a:latin typeface="Gill Sans MT" panose="020B0502020104020203" pitchFamily="34" charset="0"/>
              </a:rPr>
              <a:t>Periodicity</a:t>
            </a:r>
          </a:p>
          <a:p>
            <a:pPr>
              <a:buClr>
                <a:schemeClr val="tx1"/>
              </a:buClr>
            </a:pPr>
            <a:r>
              <a:rPr lang="en-US" altLang="en-US" sz="1800" dirty="0">
                <a:solidFill>
                  <a:schemeClr val="tx1">
                    <a:lumMod val="75000"/>
                    <a:lumOff val="25000"/>
                  </a:schemeClr>
                </a:solidFill>
                <a:latin typeface="Gill Sans MT" panose="020B0502020104020203" pitchFamily="34" charset="0"/>
              </a:rPr>
              <a:t>Elements with similar properties are arranged in vertical groups.</a:t>
            </a:r>
          </a:p>
        </p:txBody>
      </p:sp>
    </p:spTree>
    <p:extLst>
      <p:ext uri="{BB962C8B-B14F-4D97-AF65-F5344CB8AC3E}">
        <p14:creationId xmlns:p14="http://schemas.microsoft.com/office/powerpoint/2010/main" val="3958822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46</a:t>
            </a:fld>
            <a:endParaRPr lang="en-US" dirty="0">
              <a:solidFill>
                <a:schemeClr val="bg1"/>
              </a:solidFill>
            </a:endParaRPr>
          </a:p>
        </p:txBody>
      </p:sp>
      <p:pic>
        <p:nvPicPr>
          <p:cNvPr id="613" name="Picture 612" descr="A screen shot of a computer keyboard&#10;&#10;Description automatically generated">
            <a:extLst>
              <a:ext uri="{FF2B5EF4-FFF2-40B4-BE49-F238E27FC236}">
                <a16:creationId xmlns:a16="http://schemas.microsoft.com/office/drawing/2014/main" id="{DA23A082-A37E-4CF9-9E35-F5412E295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47" y="1121029"/>
            <a:ext cx="7985378" cy="4873215"/>
          </a:xfrm>
          <a:prstGeom prst="rect">
            <a:avLst/>
          </a:prstGeom>
        </p:spPr>
      </p:pic>
      <p:sp>
        <p:nvSpPr>
          <p:cNvPr id="614" name="Rectangle 2">
            <a:extLst>
              <a:ext uri="{FF2B5EF4-FFF2-40B4-BE49-F238E27FC236}">
                <a16:creationId xmlns:a16="http://schemas.microsoft.com/office/drawing/2014/main" id="{39A6B08E-A9FD-4F51-B68B-ED4BCDDBB646}"/>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Modern Periodic Table</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Tree>
    <p:extLst>
      <p:ext uri="{BB962C8B-B14F-4D97-AF65-F5344CB8AC3E}">
        <p14:creationId xmlns:p14="http://schemas.microsoft.com/office/powerpoint/2010/main" val="3110724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47</a:t>
            </a:fld>
            <a:endParaRPr lang="en-US" dirty="0">
              <a:solidFill>
                <a:schemeClr val="bg1"/>
              </a:solidFill>
            </a:endParaRPr>
          </a:p>
        </p:txBody>
      </p:sp>
      <p:sp>
        <p:nvSpPr>
          <p:cNvPr id="8" name="Rectangle 2">
            <a:extLst>
              <a:ext uri="{FF2B5EF4-FFF2-40B4-BE49-F238E27FC236}">
                <a16:creationId xmlns:a16="http://schemas.microsoft.com/office/drawing/2014/main" id="{725EDEB8-04A7-4798-89DD-054C00D27F8F}"/>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Classification of Elements</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9140BF0A-0D64-4C3A-B584-A5DDC6B61A2B}"/>
              </a:ext>
            </a:extLst>
          </p:cNvPr>
          <p:cNvSpPr txBox="1">
            <a:spLocks noChangeArrowheads="1"/>
          </p:cNvSpPr>
          <p:nvPr/>
        </p:nvSpPr>
        <p:spPr bwMode="auto">
          <a:xfrm>
            <a:off x="0" y="1219200"/>
            <a:ext cx="9144000"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 </a:t>
            </a:r>
            <a:r>
              <a:rPr lang="en-US" altLang="en-US" b="1" dirty="0">
                <a:solidFill>
                  <a:srgbClr val="67AEB6"/>
                </a:solidFill>
                <a:latin typeface="Gill Sans MT" panose="020B0502020104020203" pitchFamily="34" charset="0"/>
                <a:cs typeface="Times New Roman" pitchFamily="18" charset="0"/>
              </a:rPr>
              <a:t>main</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67AEB6"/>
                </a:solidFill>
                <a:latin typeface="Gill Sans MT" panose="020B0502020104020203" pitchFamily="34" charset="0"/>
                <a:cs typeface="Times New Roman" pitchFamily="18" charset="0"/>
              </a:rPr>
              <a:t>group</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67AEB6"/>
                </a:solidFill>
                <a:latin typeface="Gill Sans MT" panose="020B0502020104020203" pitchFamily="34" charset="0"/>
                <a:cs typeface="Times New Roman" pitchFamily="18" charset="0"/>
              </a:rPr>
              <a:t>elements</a:t>
            </a:r>
            <a:r>
              <a:rPr lang="en-US" altLang="en-US" dirty="0">
                <a:solidFill>
                  <a:schemeClr val="tx1">
                    <a:lumMod val="75000"/>
                    <a:lumOff val="25000"/>
                  </a:schemeClr>
                </a:solidFill>
                <a:latin typeface="Gill Sans MT" panose="020B0502020104020203" pitchFamily="34" charset="0"/>
                <a:cs typeface="Times New Roman" pitchFamily="18" charset="0"/>
              </a:rPr>
              <a:t> (also called the representative elements) are the elements in Groups 1A through 7A.</a:t>
            </a:r>
          </a:p>
        </p:txBody>
      </p:sp>
      <p:sp>
        <p:nvSpPr>
          <p:cNvPr id="10" name="TextBox 4">
            <a:extLst>
              <a:ext uri="{FF2B5EF4-FFF2-40B4-BE49-F238E27FC236}">
                <a16:creationId xmlns:a16="http://schemas.microsoft.com/office/drawing/2014/main" id="{434A11D2-A05A-48DB-8F29-0B0EEB8BA28A}"/>
              </a:ext>
            </a:extLst>
          </p:cNvPr>
          <p:cNvSpPr txBox="1">
            <a:spLocks noChangeArrowheads="1"/>
          </p:cNvSpPr>
          <p:nvPr/>
        </p:nvSpPr>
        <p:spPr bwMode="auto">
          <a:xfrm>
            <a:off x="0" y="1896046"/>
            <a:ext cx="9144000" cy="369332"/>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 </a:t>
            </a:r>
            <a:r>
              <a:rPr lang="en-US" altLang="en-US" b="1" dirty="0">
                <a:solidFill>
                  <a:srgbClr val="E47588"/>
                </a:solidFill>
                <a:latin typeface="Gill Sans MT" panose="020B0502020104020203" pitchFamily="34" charset="0"/>
                <a:cs typeface="Times New Roman" pitchFamily="18" charset="0"/>
              </a:rPr>
              <a:t>noble</a:t>
            </a:r>
            <a:r>
              <a:rPr lang="en-US" altLang="en-US"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gases</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dirty="0">
                <a:solidFill>
                  <a:schemeClr val="tx1">
                    <a:lumMod val="75000"/>
                    <a:lumOff val="25000"/>
                  </a:schemeClr>
                </a:solidFill>
                <a:latin typeface="Gill Sans MT" panose="020B0502020104020203" pitchFamily="34" charset="0"/>
                <a:cs typeface="Times New Roman" pitchFamily="18" charset="0"/>
              </a:rPr>
              <a:t>are found in Group 8A and have filled p subshells.</a:t>
            </a:r>
          </a:p>
        </p:txBody>
      </p:sp>
      <p:sp>
        <p:nvSpPr>
          <p:cNvPr id="11" name="TextBox 4">
            <a:extLst>
              <a:ext uri="{FF2B5EF4-FFF2-40B4-BE49-F238E27FC236}">
                <a16:creationId xmlns:a16="http://schemas.microsoft.com/office/drawing/2014/main" id="{72790A35-AB50-46BF-94E6-BFD04EE6416F}"/>
              </a:ext>
            </a:extLst>
          </p:cNvPr>
          <p:cNvSpPr txBox="1">
            <a:spLocks noChangeArrowheads="1"/>
          </p:cNvSpPr>
          <p:nvPr/>
        </p:nvSpPr>
        <p:spPr bwMode="auto">
          <a:xfrm>
            <a:off x="0" y="2286407"/>
            <a:ext cx="9144000"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Times New Roman" pitchFamily="18" charset="0"/>
              </a:rPr>
              <a:t>The </a:t>
            </a:r>
            <a:r>
              <a:rPr lang="en-US" dirty="0">
                <a:solidFill>
                  <a:srgbClr val="8776A2"/>
                </a:solidFill>
                <a:latin typeface="Gill Sans MT" panose="020B0502020104020203" pitchFamily="34" charset="0"/>
                <a:cs typeface="Times New Roman" pitchFamily="18" charset="0"/>
              </a:rPr>
              <a:t>transition</a:t>
            </a:r>
            <a:r>
              <a:rPr lang="en-US" dirty="0">
                <a:solidFill>
                  <a:schemeClr val="tx1">
                    <a:lumMod val="75000"/>
                    <a:lumOff val="25000"/>
                  </a:schemeClr>
                </a:solidFill>
                <a:latin typeface="Gill Sans MT" panose="020B0502020104020203" pitchFamily="34" charset="0"/>
                <a:cs typeface="Times New Roman" pitchFamily="18" charset="0"/>
              </a:rPr>
              <a:t> </a:t>
            </a:r>
            <a:r>
              <a:rPr lang="en-US" dirty="0">
                <a:solidFill>
                  <a:srgbClr val="8776A2"/>
                </a:solidFill>
                <a:latin typeface="Gill Sans MT" panose="020B0502020104020203" pitchFamily="34" charset="0"/>
                <a:cs typeface="Times New Roman" pitchFamily="18" charset="0"/>
              </a:rPr>
              <a:t>metals</a:t>
            </a:r>
            <a:r>
              <a:rPr lang="en-US" dirty="0">
                <a:solidFill>
                  <a:schemeClr val="tx1">
                    <a:lumMod val="75000"/>
                    <a:lumOff val="25000"/>
                  </a:schemeClr>
                </a:solidFill>
                <a:latin typeface="Gill Sans MT" panose="020B0502020104020203" pitchFamily="34" charset="0"/>
                <a:cs typeface="Times New Roman" pitchFamily="18" charset="0"/>
              </a:rPr>
              <a:t> are found in Group 1B and 3B through 8B.</a:t>
            </a:r>
          </a:p>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Times New Roman" pitchFamily="18" charset="0"/>
              </a:rPr>
              <a:t>	Group 2B have filled </a:t>
            </a:r>
            <a:r>
              <a:rPr lang="en-US" i="1" dirty="0">
                <a:solidFill>
                  <a:schemeClr val="tx1">
                    <a:lumMod val="75000"/>
                    <a:lumOff val="25000"/>
                  </a:schemeClr>
                </a:solidFill>
                <a:latin typeface="Gill Sans MT" panose="020B0502020104020203" pitchFamily="34" charset="0"/>
                <a:cs typeface="Times New Roman" pitchFamily="18" charset="0"/>
              </a:rPr>
              <a:t>d</a:t>
            </a:r>
            <a:r>
              <a:rPr lang="en-US" dirty="0">
                <a:solidFill>
                  <a:schemeClr val="tx1">
                    <a:lumMod val="75000"/>
                    <a:lumOff val="25000"/>
                  </a:schemeClr>
                </a:solidFill>
                <a:latin typeface="Gill Sans MT" panose="020B0502020104020203" pitchFamily="34" charset="0"/>
                <a:cs typeface="Times New Roman" pitchFamily="18" charset="0"/>
              </a:rPr>
              <a:t> subshells and are </a:t>
            </a:r>
            <a:r>
              <a:rPr lang="en-US" b="1" dirty="0">
                <a:solidFill>
                  <a:schemeClr val="tx1">
                    <a:lumMod val="75000"/>
                    <a:lumOff val="25000"/>
                  </a:schemeClr>
                </a:solidFill>
                <a:latin typeface="Gill Sans MT" panose="020B0502020104020203" pitchFamily="34" charset="0"/>
                <a:cs typeface="Times New Roman" pitchFamily="18" charset="0"/>
              </a:rPr>
              <a:t>NOT</a:t>
            </a:r>
            <a:r>
              <a:rPr lang="en-US" dirty="0">
                <a:solidFill>
                  <a:schemeClr val="tx1">
                    <a:lumMod val="75000"/>
                    <a:lumOff val="25000"/>
                  </a:schemeClr>
                </a:solidFill>
                <a:latin typeface="Gill Sans MT" panose="020B0502020104020203" pitchFamily="34" charset="0"/>
                <a:cs typeface="Times New Roman" pitchFamily="18" charset="0"/>
              </a:rPr>
              <a:t> transition metals.</a:t>
            </a:r>
          </a:p>
        </p:txBody>
      </p:sp>
      <p:sp>
        <p:nvSpPr>
          <p:cNvPr id="13" name="TextBox 4">
            <a:extLst>
              <a:ext uri="{FF2B5EF4-FFF2-40B4-BE49-F238E27FC236}">
                <a16:creationId xmlns:a16="http://schemas.microsoft.com/office/drawing/2014/main" id="{E541D3DD-5EF4-4F2A-AAC5-D1E9D510D1A6}"/>
              </a:ext>
            </a:extLst>
          </p:cNvPr>
          <p:cNvSpPr txBox="1">
            <a:spLocks noChangeArrowheads="1"/>
          </p:cNvSpPr>
          <p:nvPr/>
        </p:nvSpPr>
        <p:spPr bwMode="auto">
          <a:xfrm>
            <a:off x="-1459" y="2963253"/>
            <a:ext cx="8534400" cy="369332"/>
          </a:xfrm>
          <a:prstGeom prst="rect">
            <a:avLst/>
          </a:prstGeom>
          <a:noFill/>
          <a:ln w="9525">
            <a:noFill/>
            <a:miter lim="800000"/>
            <a:headEnd/>
            <a:tailEnd/>
          </a:ln>
        </p:spPr>
        <p:txBody>
          <a:bodyPr>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 </a:t>
            </a:r>
            <a:r>
              <a:rPr lang="en-US" altLang="en-US" b="1" dirty="0">
                <a:solidFill>
                  <a:schemeClr val="bg1">
                    <a:lumMod val="50000"/>
                  </a:schemeClr>
                </a:solidFill>
                <a:latin typeface="Gill Sans MT" panose="020B0502020104020203" pitchFamily="34" charset="0"/>
                <a:cs typeface="Times New Roman" pitchFamily="18" charset="0"/>
              </a:rPr>
              <a:t>lanthanides</a:t>
            </a:r>
            <a:r>
              <a:rPr lang="en-US" altLang="en-US" dirty="0">
                <a:solidFill>
                  <a:schemeClr val="tx1">
                    <a:lumMod val="75000"/>
                    <a:lumOff val="25000"/>
                  </a:schemeClr>
                </a:solidFill>
                <a:latin typeface="Gill Sans MT" panose="020B0502020104020203" pitchFamily="34" charset="0"/>
                <a:cs typeface="Times New Roman" pitchFamily="18" charset="0"/>
              </a:rPr>
              <a:t> and </a:t>
            </a:r>
            <a:r>
              <a:rPr lang="en-US" altLang="en-US" b="1" dirty="0">
                <a:solidFill>
                  <a:schemeClr val="bg1">
                    <a:lumMod val="50000"/>
                  </a:schemeClr>
                </a:solidFill>
                <a:latin typeface="Gill Sans MT" panose="020B0502020104020203" pitchFamily="34" charset="0"/>
                <a:cs typeface="Times New Roman" pitchFamily="18" charset="0"/>
              </a:rPr>
              <a:t>actinides</a:t>
            </a:r>
            <a:r>
              <a:rPr lang="en-US" altLang="en-US" dirty="0">
                <a:solidFill>
                  <a:schemeClr val="tx1">
                    <a:lumMod val="75000"/>
                    <a:lumOff val="25000"/>
                  </a:schemeClr>
                </a:solidFill>
                <a:latin typeface="Gill Sans MT" panose="020B0502020104020203" pitchFamily="34" charset="0"/>
                <a:cs typeface="Times New Roman" pitchFamily="18" charset="0"/>
              </a:rPr>
              <a:t> make up the </a:t>
            </a:r>
            <a:r>
              <a:rPr lang="en-US" altLang="en-US" i="1" dirty="0">
                <a:solidFill>
                  <a:schemeClr val="tx1">
                    <a:lumMod val="75000"/>
                    <a:lumOff val="25000"/>
                  </a:schemeClr>
                </a:solidFill>
                <a:latin typeface="Gill Sans MT" panose="020B0502020104020203" pitchFamily="34" charset="0"/>
                <a:cs typeface="Times New Roman" pitchFamily="18" charset="0"/>
              </a:rPr>
              <a:t>f</a:t>
            </a:r>
            <a:r>
              <a:rPr lang="en-US" altLang="en-US" dirty="0">
                <a:solidFill>
                  <a:schemeClr val="tx1">
                    <a:lumMod val="75000"/>
                    <a:lumOff val="25000"/>
                  </a:schemeClr>
                </a:solidFill>
                <a:latin typeface="Gill Sans MT" panose="020B0502020104020203" pitchFamily="34" charset="0"/>
                <a:cs typeface="Times New Roman" pitchFamily="18" charset="0"/>
              </a:rPr>
              <a:t>-block transition elements.</a:t>
            </a:r>
          </a:p>
        </p:txBody>
      </p:sp>
      <p:pic>
        <p:nvPicPr>
          <p:cNvPr id="14" name="Picture 13" descr="A close up of a keyboard&#10;&#10;Description automatically generated">
            <a:extLst>
              <a:ext uri="{FF2B5EF4-FFF2-40B4-BE49-F238E27FC236}">
                <a16:creationId xmlns:a16="http://schemas.microsoft.com/office/drawing/2014/main" id="{0DB45C84-E10D-4240-8F06-B3156A986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447" y="3525416"/>
            <a:ext cx="4572000" cy="2812119"/>
          </a:xfrm>
          <a:prstGeom prst="rect">
            <a:avLst/>
          </a:prstGeom>
        </p:spPr>
      </p:pic>
    </p:spTree>
    <p:extLst>
      <p:ext uri="{BB962C8B-B14F-4D97-AF65-F5344CB8AC3E}">
        <p14:creationId xmlns:p14="http://schemas.microsoft.com/office/powerpoint/2010/main" val="252790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48</a:t>
            </a:fld>
            <a:endParaRPr lang="en-US" dirty="0">
              <a:solidFill>
                <a:schemeClr val="bg1"/>
              </a:solidFill>
            </a:endParaRPr>
          </a:p>
        </p:txBody>
      </p:sp>
      <p:sp>
        <p:nvSpPr>
          <p:cNvPr id="8" name="TextBox 4">
            <a:extLst>
              <a:ext uri="{FF2B5EF4-FFF2-40B4-BE49-F238E27FC236}">
                <a16:creationId xmlns:a16="http://schemas.microsoft.com/office/drawing/2014/main" id="{0F4340EA-21EA-4151-9111-745BCE51F65B}"/>
              </a:ext>
            </a:extLst>
          </p:cNvPr>
          <p:cNvSpPr txBox="1">
            <a:spLocks noChangeArrowheads="1"/>
          </p:cNvSpPr>
          <p:nvPr/>
        </p:nvSpPr>
        <p:spPr bwMode="auto">
          <a:xfrm>
            <a:off x="0" y="933450"/>
            <a:ext cx="8534400" cy="646331"/>
          </a:xfrm>
          <a:prstGeom prst="rect">
            <a:avLst/>
          </a:prstGeom>
          <a:noFill/>
          <a:ln w="9525">
            <a:noFill/>
            <a:miter lim="800000"/>
            <a:headEnd/>
            <a:tailEnd/>
          </a:ln>
        </p:spPr>
        <p:txBody>
          <a:bodyPr>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There is a distinct pattern to the electron configurations of the elements in a particular group.</a:t>
            </a:r>
          </a:p>
        </p:txBody>
      </p:sp>
      <p:sp>
        <p:nvSpPr>
          <p:cNvPr id="9" name="TextBox 4">
            <a:extLst>
              <a:ext uri="{FF2B5EF4-FFF2-40B4-BE49-F238E27FC236}">
                <a16:creationId xmlns:a16="http://schemas.microsoft.com/office/drawing/2014/main" id="{D5C5CE96-DA92-4BA0-8BC5-D02A539106DD}"/>
              </a:ext>
            </a:extLst>
          </p:cNvPr>
          <p:cNvSpPr txBox="1">
            <a:spLocks noChangeArrowheads="1"/>
          </p:cNvSpPr>
          <p:nvPr/>
        </p:nvSpPr>
        <p:spPr bwMode="auto">
          <a:xfrm>
            <a:off x="977144" y="1425630"/>
            <a:ext cx="3962400" cy="369332"/>
          </a:xfrm>
          <a:prstGeom prst="rect">
            <a:avLst/>
          </a:prstGeom>
          <a:noFill/>
          <a:ln w="9525">
            <a:noFill/>
            <a:miter lim="800000"/>
            <a:headEnd/>
            <a:tailEnd/>
          </a:ln>
        </p:spPr>
        <p:txBody>
          <a:bodyPr>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For Group 1A:  [noble gas]ns</a:t>
            </a:r>
            <a:r>
              <a:rPr lang="en-US" altLang="en-US" baseline="30000" dirty="0">
                <a:solidFill>
                  <a:schemeClr val="tx1">
                    <a:lumMod val="75000"/>
                    <a:lumOff val="25000"/>
                  </a:schemeClr>
                </a:solidFill>
                <a:latin typeface="Gill Sans MT" panose="020B0502020104020203" pitchFamily="34" charset="0"/>
                <a:cs typeface="Times New Roman" pitchFamily="18" charset="0"/>
              </a:rPr>
              <a:t>1</a:t>
            </a:r>
          </a:p>
        </p:txBody>
      </p:sp>
      <p:sp>
        <p:nvSpPr>
          <p:cNvPr id="10" name="TextBox 4">
            <a:extLst>
              <a:ext uri="{FF2B5EF4-FFF2-40B4-BE49-F238E27FC236}">
                <a16:creationId xmlns:a16="http://schemas.microsoft.com/office/drawing/2014/main" id="{279DD54A-2434-41EF-9F59-99296E4F39B1}"/>
              </a:ext>
            </a:extLst>
          </p:cNvPr>
          <p:cNvSpPr txBox="1">
            <a:spLocks noChangeArrowheads="1"/>
          </p:cNvSpPr>
          <p:nvPr/>
        </p:nvSpPr>
        <p:spPr bwMode="auto">
          <a:xfrm>
            <a:off x="5091944" y="1425630"/>
            <a:ext cx="3886200" cy="369332"/>
          </a:xfrm>
          <a:prstGeom prst="rect">
            <a:avLst/>
          </a:prstGeom>
          <a:noFill/>
          <a:ln w="9525">
            <a:noFill/>
            <a:miter lim="800000"/>
            <a:headEnd/>
            <a:tailEnd/>
          </a:ln>
        </p:spPr>
        <p:txBody>
          <a:bodyPr>
            <a:spAutoFit/>
          </a:bodyPr>
          <a:lstStyle/>
          <a:p>
            <a:pPr eaLnBrk="0" hangingPunct="0">
              <a:buClr>
                <a:srgbClr val="000000"/>
              </a:buClr>
              <a:buSzPct val="100000"/>
              <a:buFont typeface="Arial" pitchFamily="34" charset="0"/>
              <a:buNone/>
            </a:pPr>
            <a:r>
              <a:rPr lang="en-US" altLang="en-US">
                <a:solidFill>
                  <a:schemeClr val="tx1">
                    <a:lumMod val="75000"/>
                    <a:lumOff val="25000"/>
                  </a:schemeClr>
                </a:solidFill>
                <a:latin typeface="Gill Sans MT" panose="020B0502020104020203" pitchFamily="34" charset="0"/>
                <a:cs typeface="Times New Roman" pitchFamily="18" charset="0"/>
              </a:rPr>
              <a:t>For Group 2A:  [noble gas]ns</a:t>
            </a:r>
            <a:r>
              <a:rPr lang="en-US" altLang="en-US" baseline="30000">
                <a:solidFill>
                  <a:schemeClr val="tx1">
                    <a:lumMod val="75000"/>
                    <a:lumOff val="25000"/>
                  </a:schemeClr>
                </a:solidFill>
                <a:latin typeface="Gill Sans MT" panose="020B0502020104020203" pitchFamily="34" charset="0"/>
                <a:cs typeface="Times New Roman" pitchFamily="18" charset="0"/>
              </a:rPr>
              <a:t>2</a:t>
            </a:r>
            <a:endParaRPr lang="en-US" altLang="en-US">
              <a:solidFill>
                <a:schemeClr val="tx1">
                  <a:lumMod val="75000"/>
                  <a:lumOff val="25000"/>
                </a:schemeClr>
              </a:solidFill>
              <a:latin typeface="Gill Sans MT" panose="020B0502020104020203" pitchFamily="34" charset="0"/>
              <a:cs typeface="Times New Roman" pitchFamily="18" charset="0"/>
            </a:endParaRPr>
          </a:p>
        </p:txBody>
      </p:sp>
      <p:sp>
        <p:nvSpPr>
          <p:cNvPr id="11" name="Rectangle 2">
            <a:extLst>
              <a:ext uri="{FF2B5EF4-FFF2-40B4-BE49-F238E27FC236}">
                <a16:creationId xmlns:a16="http://schemas.microsoft.com/office/drawing/2014/main" id="{DD3758B0-D9FD-4509-88F8-B0A9A309E6B5}"/>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The Modern Periodic Table</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graphicFrame>
        <p:nvGraphicFramePr>
          <p:cNvPr id="7" name="Table 12">
            <a:extLst>
              <a:ext uri="{FF2B5EF4-FFF2-40B4-BE49-F238E27FC236}">
                <a16:creationId xmlns:a16="http://schemas.microsoft.com/office/drawing/2014/main" id="{F85B97AB-1FCF-44F5-97F6-CDCA39B053B7}"/>
              </a:ext>
            </a:extLst>
          </p:cNvPr>
          <p:cNvGraphicFramePr>
            <a:graphicFrameLocks noGrp="1"/>
          </p:cNvGraphicFramePr>
          <p:nvPr>
            <p:extLst>
              <p:ext uri="{D42A27DB-BD31-4B8C-83A1-F6EECF244321}">
                <p14:modId xmlns:p14="http://schemas.microsoft.com/office/powerpoint/2010/main" val="4248114554"/>
              </p:ext>
            </p:extLst>
          </p:nvPr>
        </p:nvGraphicFramePr>
        <p:xfrm>
          <a:off x="825500" y="1932585"/>
          <a:ext cx="6757173" cy="2682240"/>
        </p:xfrm>
        <a:graphic>
          <a:graphicData uri="http://schemas.openxmlformats.org/drawingml/2006/table">
            <a:tbl>
              <a:tblPr firstRow="1" bandRow="1">
                <a:tableStyleId>{5C22544A-7EE6-4342-B048-85BDC9FD1C3A}</a:tableStyleId>
              </a:tblPr>
              <a:tblGrid>
                <a:gridCol w="939800">
                  <a:extLst>
                    <a:ext uri="{9D8B030D-6E8A-4147-A177-3AD203B41FA5}">
                      <a16:colId xmlns:a16="http://schemas.microsoft.com/office/drawing/2014/main" val="4139153595"/>
                    </a:ext>
                  </a:extLst>
                </a:gridCol>
                <a:gridCol w="2349500">
                  <a:extLst>
                    <a:ext uri="{9D8B030D-6E8A-4147-A177-3AD203B41FA5}">
                      <a16:colId xmlns:a16="http://schemas.microsoft.com/office/drawing/2014/main" val="1010280379"/>
                    </a:ext>
                  </a:extLst>
                </a:gridCol>
                <a:gridCol w="1041400">
                  <a:extLst>
                    <a:ext uri="{9D8B030D-6E8A-4147-A177-3AD203B41FA5}">
                      <a16:colId xmlns:a16="http://schemas.microsoft.com/office/drawing/2014/main" val="69077013"/>
                    </a:ext>
                  </a:extLst>
                </a:gridCol>
                <a:gridCol w="2426473">
                  <a:extLst>
                    <a:ext uri="{9D8B030D-6E8A-4147-A177-3AD203B41FA5}">
                      <a16:colId xmlns:a16="http://schemas.microsoft.com/office/drawing/2014/main" val="2125292393"/>
                    </a:ext>
                  </a:extLst>
                </a:gridCol>
              </a:tblGrid>
              <a:tr h="182880">
                <a:tc gridSpan="4">
                  <a:txBody>
                    <a:bodyPr/>
                    <a:lstStyle/>
                    <a:p>
                      <a:pPr algn="ctr"/>
                      <a:r>
                        <a:rPr lang="en-US" sz="1600" dirty="0">
                          <a:solidFill>
                            <a:schemeClr val="tx1">
                              <a:lumMod val="75000"/>
                              <a:lumOff val="25000"/>
                            </a:schemeClr>
                          </a:solidFill>
                          <a:latin typeface="Gill Sans MT" panose="020B0502020104020203" pitchFamily="34" charset="0"/>
                        </a:rPr>
                        <a:t>Electron Configurations of Group 1A and Group 2A Elements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76462983"/>
                  </a:ext>
                </a:extLst>
              </a:tr>
              <a:tr h="182880">
                <a:tc gridSpan="2">
                  <a:txBody>
                    <a:bodyPr/>
                    <a:lstStyle/>
                    <a:p>
                      <a:pPr algn="ctr"/>
                      <a:r>
                        <a:rPr lang="en-US" sz="1600" b="1" dirty="0">
                          <a:solidFill>
                            <a:schemeClr val="tx1">
                              <a:lumMod val="75000"/>
                              <a:lumOff val="25000"/>
                            </a:schemeClr>
                          </a:solidFill>
                          <a:latin typeface="Gill Sans MT" panose="020B0502020104020203" pitchFamily="34" charset="0"/>
                        </a:rPr>
                        <a:t>Group 1A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gridSpan="2">
                  <a:txBody>
                    <a:bodyPr/>
                    <a:lstStyle/>
                    <a:p>
                      <a:pPr algn="ctr"/>
                      <a:r>
                        <a:rPr lang="en-US" sz="1600" b="1" dirty="0">
                          <a:solidFill>
                            <a:schemeClr val="tx1">
                              <a:lumMod val="75000"/>
                              <a:lumOff val="25000"/>
                            </a:schemeClr>
                          </a:solidFill>
                          <a:latin typeface="Gill Sans MT" panose="020B0502020104020203" pitchFamily="34" charset="0"/>
                        </a:rPr>
                        <a:t>Group 2A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extLst>
                  <a:ext uri="{0D108BD9-81ED-4DB2-BD59-A6C34878D82A}">
                    <a16:rowId xmlns:a16="http://schemas.microsoft.com/office/drawing/2014/main" val="3724363954"/>
                  </a:ext>
                </a:extLst>
              </a:tr>
              <a:tr h="182880">
                <a:tc>
                  <a:txBody>
                    <a:bodyPr/>
                    <a:lstStyle/>
                    <a:p>
                      <a:pPr algn="ctr"/>
                      <a:r>
                        <a:rPr lang="en-US" sz="1600" dirty="0">
                          <a:solidFill>
                            <a:schemeClr val="tx1">
                              <a:lumMod val="75000"/>
                              <a:lumOff val="25000"/>
                            </a:schemeClr>
                          </a:solidFill>
                          <a:latin typeface="Gill Sans MT" panose="020B0502020104020203" pitchFamily="34" charset="0"/>
                        </a:rPr>
                        <a:t>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latin typeface="Gill Sans MT" panose="020B0502020104020203" pitchFamily="34" charset="0"/>
                        </a:rPr>
                        <a:t>[He]2s</a:t>
                      </a:r>
                      <a:r>
                        <a:rPr lang="en-US" sz="1600" baseline="30000" dirty="0">
                          <a:solidFill>
                            <a:schemeClr val="tx1">
                              <a:lumMod val="75000"/>
                              <a:lumOff val="25000"/>
                            </a:schemeClr>
                          </a:solidFill>
                          <a:latin typeface="Gill Sans MT" panose="020B0502020104020203" pitchFamily="34" charset="0"/>
                        </a:rPr>
                        <a:t>1</a:t>
                      </a:r>
                      <a:endParaRPr lang="en-US" sz="1600"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latin typeface="Gill Sans MT" panose="020B0502020104020203" pitchFamily="34" charset="0"/>
                        </a:rPr>
                        <a:t>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latin typeface="Gill Sans MT" panose="020B0502020104020203" pitchFamily="34" charset="0"/>
                        </a:rPr>
                        <a:t>[He]2s</a:t>
                      </a:r>
                      <a:r>
                        <a:rPr lang="en-US" sz="1600" baseline="30000" dirty="0">
                          <a:solidFill>
                            <a:schemeClr val="tx1">
                              <a:lumMod val="75000"/>
                              <a:lumOff val="25000"/>
                            </a:schemeClr>
                          </a:solidFill>
                          <a:latin typeface="Gill Sans MT" panose="020B0502020104020203" pitchFamily="34" charset="0"/>
                        </a:rPr>
                        <a:t>2</a:t>
                      </a:r>
                      <a:endParaRPr lang="en-US" sz="1600"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775794"/>
                  </a:ext>
                </a:extLst>
              </a:tr>
              <a:tr h="182880">
                <a:tc>
                  <a:txBody>
                    <a:bodyPr/>
                    <a:lstStyle/>
                    <a:p>
                      <a:pPr algn="ctr"/>
                      <a:r>
                        <a:rPr lang="en-US" sz="1600" dirty="0">
                          <a:solidFill>
                            <a:schemeClr val="tx1">
                              <a:lumMod val="75000"/>
                              <a:lumOff val="25000"/>
                            </a:schemeClr>
                          </a:solidFill>
                          <a:latin typeface="Gill Sans MT" panose="020B0502020104020203" pitchFamily="34"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latin typeface="Gill Sans MT" panose="020B0502020104020203" pitchFamily="34" charset="0"/>
                        </a:rPr>
                        <a:t>[Ne]3s</a:t>
                      </a:r>
                      <a:r>
                        <a:rPr lang="en-US" sz="1600" baseline="30000" dirty="0">
                          <a:solidFill>
                            <a:schemeClr val="tx1">
                              <a:lumMod val="75000"/>
                              <a:lumOff val="25000"/>
                            </a:schemeClr>
                          </a:solidFill>
                          <a:latin typeface="Gill Sans MT" panose="020B0502020104020203" pitchFamily="34" charset="0"/>
                        </a:rPr>
                        <a:t>1</a:t>
                      </a:r>
                      <a:endParaRPr lang="en-US" sz="1600"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latin typeface="Gill Sans MT" panose="020B0502020104020203" pitchFamily="34" charset="0"/>
                        </a:rPr>
                        <a:t>Mg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latin typeface="Gill Sans MT" panose="020B0502020104020203" pitchFamily="34" charset="0"/>
                        </a:rPr>
                        <a:t>[He]2s</a:t>
                      </a:r>
                      <a:r>
                        <a:rPr lang="en-US" sz="1600" baseline="30000" dirty="0">
                          <a:solidFill>
                            <a:schemeClr val="tx1">
                              <a:lumMod val="75000"/>
                              <a:lumOff val="25000"/>
                            </a:schemeClr>
                          </a:solidFill>
                          <a:latin typeface="Gill Sans MT" panose="020B0502020104020203" pitchFamily="34" charset="0"/>
                        </a:rPr>
                        <a:t>2</a:t>
                      </a:r>
                      <a:endParaRPr lang="en-US" sz="1600"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0273918"/>
                  </a:ext>
                </a:extLst>
              </a:tr>
              <a:tr h="182880">
                <a:tc>
                  <a:txBody>
                    <a:bodyPr/>
                    <a:lstStyle/>
                    <a:p>
                      <a:pPr algn="ctr"/>
                      <a:r>
                        <a:rPr lang="en-US" sz="1600" dirty="0">
                          <a:solidFill>
                            <a:schemeClr val="tx1">
                              <a:lumMod val="75000"/>
                              <a:lumOff val="25000"/>
                            </a:schemeClr>
                          </a:solidFill>
                          <a:latin typeface="Gill Sans MT" panose="020B0502020104020203" pitchFamily="34"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latin typeface="Gill Sans MT" panose="020B0502020104020203" pitchFamily="34" charset="0"/>
                        </a:rPr>
                        <a:t>[</a:t>
                      </a:r>
                      <a:r>
                        <a:rPr lang="en-US" sz="1600" dirty="0" err="1">
                          <a:solidFill>
                            <a:schemeClr val="tx1">
                              <a:lumMod val="75000"/>
                              <a:lumOff val="25000"/>
                            </a:schemeClr>
                          </a:solidFill>
                          <a:latin typeface="Gill Sans MT" panose="020B0502020104020203" pitchFamily="34" charset="0"/>
                        </a:rPr>
                        <a:t>Ar</a:t>
                      </a:r>
                      <a:r>
                        <a:rPr lang="en-US" sz="1600" dirty="0">
                          <a:solidFill>
                            <a:schemeClr val="tx1">
                              <a:lumMod val="75000"/>
                              <a:lumOff val="25000"/>
                            </a:schemeClr>
                          </a:solidFill>
                          <a:latin typeface="Gill Sans MT" panose="020B0502020104020203" pitchFamily="34" charset="0"/>
                        </a:rPr>
                        <a:t>]4s</a:t>
                      </a:r>
                      <a:r>
                        <a:rPr lang="en-US" sz="1600" baseline="30000" dirty="0">
                          <a:solidFill>
                            <a:schemeClr val="tx1">
                              <a:lumMod val="75000"/>
                              <a:lumOff val="25000"/>
                            </a:schemeClr>
                          </a:solidFill>
                          <a:latin typeface="Gill Sans MT" panose="020B0502020104020203" pitchFamily="34" charset="0"/>
                        </a:rPr>
                        <a:t>1</a:t>
                      </a:r>
                      <a:endParaRPr lang="en-US" sz="1600"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latin typeface="Gill Sans MT" panose="020B0502020104020203" pitchFamily="34" charset="0"/>
                        </a:rPr>
                        <a:t>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latin typeface="Gill Sans MT" panose="020B0502020104020203" pitchFamily="34" charset="0"/>
                        </a:rPr>
                        <a:t>[He]2s</a:t>
                      </a:r>
                      <a:r>
                        <a:rPr lang="en-US" sz="1600" baseline="30000" dirty="0">
                          <a:solidFill>
                            <a:schemeClr val="tx1">
                              <a:lumMod val="75000"/>
                              <a:lumOff val="25000"/>
                            </a:schemeClr>
                          </a:solidFill>
                          <a:latin typeface="Gill Sans MT" panose="020B0502020104020203" pitchFamily="34" charset="0"/>
                        </a:rPr>
                        <a:t>2</a:t>
                      </a:r>
                      <a:endParaRPr lang="en-US" sz="1600"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6876873"/>
                  </a:ext>
                </a:extLst>
              </a:tr>
              <a:tr h="182880">
                <a:tc>
                  <a:txBody>
                    <a:bodyPr/>
                    <a:lstStyle/>
                    <a:p>
                      <a:pPr algn="ctr"/>
                      <a:r>
                        <a:rPr lang="en-US" sz="1600" dirty="0" err="1">
                          <a:solidFill>
                            <a:schemeClr val="tx1">
                              <a:lumMod val="75000"/>
                              <a:lumOff val="25000"/>
                            </a:schemeClr>
                          </a:solidFill>
                          <a:latin typeface="Gill Sans MT" panose="020B0502020104020203" pitchFamily="34" charset="0"/>
                        </a:rPr>
                        <a:t>Rb</a:t>
                      </a:r>
                      <a:endParaRPr lang="en-US" sz="1600"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latin typeface="Gill Sans MT" panose="020B0502020104020203" pitchFamily="34" charset="0"/>
                        </a:rPr>
                        <a:t>[Kr]5s</a:t>
                      </a:r>
                      <a:r>
                        <a:rPr lang="en-US" sz="1600" baseline="30000" dirty="0">
                          <a:solidFill>
                            <a:schemeClr val="tx1">
                              <a:lumMod val="75000"/>
                              <a:lumOff val="25000"/>
                            </a:schemeClr>
                          </a:solidFill>
                          <a:latin typeface="Gill Sans MT" panose="020B0502020104020203" pitchFamily="34" charset="0"/>
                        </a:rPr>
                        <a:t>1</a:t>
                      </a:r>
                      <a:endParaRPr lang="en-US" sz="1600"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latin typeface="Gill Sans MT" panose="020B0502020104020203" pitchFamily="34" charset="0"/>
                        </a:rPr>
                        <a:t>Sr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latin typeface="Gill Sans MT" panose="020B0502020104020203" pitchFamily="34" charset="0"/>
                        </a:rPr>
                        <a:t>[He]2s</a:t>
                      </a:r>
                      <a:r>
                        <a:rPr lang="en-US" sz="1600" baseline="30000" dirty="0">
                          <a:solidFill>
                            <a:schemeClr val="tx1">
                              <a:lumMod val="75000"/>
                              <a:lumOff val="25000"/>
                            </a:schemeClr>
                          </a:solidFill>
                          <a:latin typeface="Gill Sans MT" panose="020B0502020104020203" pitchFamily="34" charset="0"/>
                        </a:rPr>
                        <a:t>2</a:t>
                      </a:r>
                      <a:endParaRPr lang="en-US" sz="1600"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6785224"/>
                  </a:ext>
                </a:extLst>
              </a:tr>
              <a:tr h="182880">
                <a:tc>
                  <a:txBody>
                    <a:bodyPr/>
                    <a:lstStyle/>
                    <a:p>
                      <a:pPr algn="ctr"/>
                      <a:r>
                        <a:rPr lang="en-US" sz="1600" dirty="0">
                          <a:solidFill>
                            <a:schemeClr val="tx1">
                              <a:lumMod val="75000"/>
                              <a:lumOff val="25000"/>
                            </a:schemeClr>
                          </a:solidFill>
                          <a:latin typeface="Gill Sans MT" panose="020B0502020104020203" pitchFamily="34" charset="0"/>
                        </a:rPr>
                        <a:t>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latin typeface="Gill Sans MT" panose="020B0502020104020203" pitchFamily="34" charset="0"/>
                        </a:rPr>
                        <a:t>[</a:t>
                      </a:r>
                      <a:r>
                        <a:rPr lang="en-US" sz="1600" dirty="0" err="1">
                          <a:solidFill>
                            <a:schemeClr val="tx1">
                              <a:lumMod val="75000"/>
                              <a:lumOff val="25000"/>
                            </a:schemeClr>
                          </a:solidFill>
                          <a:latin typeface="Gill Sans MT" panose="020B0502020104020203" pitchFamily="34" charset="0"/>
                        </a:rPr>
                        <a:t>Xe</a:t>
                      </a:r>
                      <a:r>
                        <a:rPr lang="en-US" sz="1600" dirty="0">
                          <a:solidFill>
                            <a:schemeClr val="tx1">
                              <a:lumMod val="75000"/>
                              <a:lumOff val="25000"/>
                            </a:schemeClr>
                          </a:solidFill>
                          <a:latin typeface="Gill Sans MT" panose="020B0502020104020203" pitchFamily="34" charset="0"/>
                        </a:rPr>
                        <a:t>]6s</a:t>
                      </a:r>
                      <a:r>
                        <a:rPr lang="en-US" sz="1600" baseline="30000" dirty="0">
                          <a:solidFill>
                            <a:schemeClr val="tx1">
                              <a:lumMod val="75000"/>
                              <a:lumOff val="25000"/>
                            </a:schemeClr>
                          </a:solidFill>
                          <a:latin typeface="Gill Sans MT" panose="020B0502020104020203" pitchFamily="34" charset="0"/>
                        </a:rPr>
                        <a:t>1</a:t>
                      </a:r>
                      <a:endParaRPr lang="en-US" sz="1600"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latin typeface="Gill Sans MT" panose="020B0502020104020203" pitchFamily="34" charset="0"/>
                        </a:rPr>
                        <a:t>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latin typeface="Gill Sans MT" panose="020B0502020104020203" pitchFamily="34" charset="0"/>
                        </a:rPr>
                        <a:t>[He]2s</a:t>
                      </a:r>
                      <a:r>
                        <a:rPr lang="en-US" sz="1600" baseline="30000" dirty="0">
                          <a:solidFill>
                            <a:schemeClr val="tx1">
                              <a:lumMod val="75000"/>
                              <a:lumOff val="25000"/>
                            </a:schemeClr>
                          </a:solidFill>
                          <a:latin typeface="Gill Sans MT" panose="020B0502020104020203" pitchFamily="34" charset="0"/>
                        </a:rPr>
                        <a:t>2</a:t>
                      </a:r>
                      <a:endParaRPr lang="en-US" sz="1600"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7674787"/>
                  </a:ext>
                </a:extLst>
              </a:tr>
              <a:tr h="182880">
                <a:tc>
                  <a:txBody>
                    <a:bodyPr/>
                    <a:lstStyle/>
                    <a:p>
                      <a:pPr algn="ctr"/>
                      <a:r>
                        <a:rPr lang="en-US" sz="1600" dirty="0">
                          <a:solidFill>
                            <a:schemeClr val="tx1">
                              <a:lumMod val="75000"/>
                              <a:lumOff val="25000"/>
                            </a:schemeClr>
                          </a:solidFill>
                          <a:latin typeface="Gill Sans MT" panose="020B0502020104020203" pitchFamily="34" charset="0"/>
                        </a:rPr>
                        <a:t>Fr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latin typeface="Gill Sans MT" panose="020B0502020104020203" pitchFamily="34" charset="0"/>
                        </a:rPr>
                        <a:t>[Rn]7s</a:t>
                      </a:r>
                      <a:r>
                        <a:rPr lang="en-US" sz="1600" baseline="30000" dirty="0">
                          <a:solidFill>
                            <a:schemeClr val="tx1">
                              <a:lumMod val="75000"/>
                              <a:lumOff val="25000"/>
                            </a:schemeClr>
                          </a:solidFill>
                          <a:latin typeface="Gill Sans MT" panose="020B0502020104020203" pitchFamily="34" charset="0"/>
                        </a:rPr>
                        <a:t>1</a:t>
                      </a:r>
                      <a:endParaRPr lang="en-US" sz="1600"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latin typeface="Gill Sans MT" panose="020B0502020104020203" pitchFamily="34" charset="0"/>
                        </a:rPr>
                        <a:t>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lumMod val="75000"/>
                              <a:lumOff val="25000"/>
                            </a:schemeClr>
                          </a:solidFill>
                          <a:latin typeface="Gill Sans MT" panose="020B0502020104020203" pitchFamily="34" charset="0"/>
                        </a:rPr>
                        <a:t>[He]2s</a:t>
                      </a:r>
                      <a:r>
                        <a:rPr lang="en-US" sz="1600" baseline="30000" dirty="0">
                          <a:solidFill>
                            <a:schemeClr val="tx1">
                              <a:lumMod val="75000"/>
                              <a:lumOff val="25000"/>
                            </a:schemeClr>
                          </a:solidFill>
                          <a:latin typeface="Gill Sans MT" panose="020B0502020104020203" pitchFamily="34" charset="0"/>
                        </a:rPr>
                        <a:t>2</a:t>
                      </a:r>
                      <a:endParaRPr lang="en-US" sz="1600"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8371537"/>
                  </a:ext>
                </a:extLst>
              </a:tr>
            </a:tbl>
          </a:graphicData>
        </a:graphic>
      </p:graphicFrame>
      <p:sp>
        <p:nvSpPr>
          <p:cNvPr id="14" name="TextBox 4">
            <a:extLst>
              <a:ext uri="{FF2B5EF4-FFF2-40B4-BE49-F238E27FC236}">
                <a16:creationId xmlns:a16="http://schemas.microsoft.com/office/drawing/2014/main" id="{2AD3D100-9CFD-4929-B99B-7848784ED691}"/>
              </a:ext>
            </a:extLst>
          </p:cNvPr>
          <p:cNvSpPr txBox="1">
            <a:spLocks noChangeArrowheads="1"/>
          </p:cNvSpPr>
          <p:nvPr/>
        </p:nvSpPr>
        <p:spPr bwMode="auto">
          <a:xfrm>
            <a:off x="-14203" y="4716582"/>
            <a:ext cx="8534400" cy="1200329"/>
          </a:xfrm>
          <a:prstGeom prst="rect">
            <a:avLst/>
          </a:prstGeom>
          <a:noFill/>
          <a:ln w="9525">
            <a:noFill/>
            <a:miter lim="800000"/>
            <a:headEnd/>
            <a:tailEnd/>
          </a:ln>
        </p:spPr>
        <p:txBody>
          <a:bodyPr>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 outermost electrons of an atom are called the </a:t>
            </a:r>
            <a:r>
              <a:rPr lang="en-US" altLang="en-US" b="1" dirty="0">
                <a:solidFill>
                  <a:srgbClr val="E47588"/>
                </a:solidFill>
                <a:latin typeface="Gill Sans MT" panose="020B0502020104020203" pitchFamily="34" charset="0"/>
                <a:cs typeface="Times New Roman" pitchFamily="18" charset="0"/>
              </a:rPr>
              <a:t>valence</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electrons</a:t>
            </a:r>
            <a:r>
              <a:rPr lang="en-US" altLang="en-US" dirty="0">
                <a:solidFill>
                  <a:schemeClr val="tx1">
                    <a:lumMod val="75000"/>
                    <a:lumOff val="25000"/>
                  </a:schemeClr>
                </a:solidFill>
                <a:latin typeface="Gill Sans MT" panose="020B0502020104020203" pitchFamily="34" charset="0"/>
                <a:cs typeface="Times New Roman" pitchFamily="18" charset="0"/>
              </a:rPr>
              <a:t>.</a:t>
            </a: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Valence electrons are involved in the formation of chemical bonds.</a:t>
            </a: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Similarity of valence electron configurations help predict chemical properties.</a:t>
            </a:r>
          </a:p>
          <a:p>
            <a:pPr eaLnBrk="0" hangingPunct="0">
              <a:buClr>
                <a:srgbClr val="000000"/>
              </a:buClr>
              <a:buSzPct val="100000"/>
              <a:buFont typeface="Arial" pitchFamily="34" charset="0"/>
              <a:buNone/>
            </a:pPr>
            <a:r>
              <a:rPr lang="en-US" altLang="en-US" dirty="0">
                <a:solidFill>
                  <a:srgbClr val="67AEB6"/>
                </a:solidFill>
                <a:latin typeface="Gill Sans MT" panose="020B0502020104020203" pitchFamily="34" charset="0"/>
                <a:cs typeface="Times New Roman" pitchFamily="18" charset="0"/>
              </a:rPr>
              <a:t>	All electrons associated with the highest principle quantum number are valence</a:t>
            </a:r>
          </a:p>
        </p:txBody>
      </p:sp>
      <p:sp>
        <p:nvSpPr>
          <p:cNvPr id="16" name="TextBox 4">
            <a:extLst>
              <a:ext uri="{FF2B5EF4-FFF2-40B4-BE49-F238E27FC236}">
                <a16:creationId xmlns:a16="http://schemas.microsoft.com/office/drawing/2014/main" id="{26CF2737-43DC-4262-84CB-59FFCA007775}"/>
              </a:ext>
            </a:extLst>
          </p:cNvPr>
          <p:cNvSpPr txBox="1">
            <a:spLocks noChangeArrowheads="1"/>
          </p:cNvSpPr>
          <p:nvPr/>
        </p:nvSpPr>
        <p:spPr bwMode="auto">
          <a:xfrm>
            <a:off x="91222" y="5998565"/>
            <a:ext cx="3940765" cy="338554"/>
          </a:xfrm>
          <a:prstGeom prst="rect">
            <a:avLst/>
          </a:prstGeom>
          <a:noFill/>
          <a:ln w="9525">
            <a:noFill/>
            <a:miter lim="800000"/>
            <a:headEnd/>
            <a:tailEnd/>
          </a:ln>
        </p:spPr>
        <p:txBody>
          <a:bodyPr>
            <a:spAutoFit/>
          </a:bodyPr>
          <a:lstStyle/>
          <a:p>
            <a:pPr eaLnBrk="0" hangingPunct="0">
              <a:buClr>
                <a:srgbClr val="000000"/>
              </a:buClr>
              <a:buSzPct val="100000"/>
              <a:buFont typeface="Arial" pitchFamily="34" charset="0"/>
              <a:buNone/>
            </a:pPr>
            <a:r>
              <a:rPr lang="en-US" altLang="en-US" sz="1600" dirty="0">
                <a:solidFill>
                  <a:schemeClr val="tx1"/>
                </a:solidFill>
                <a:latin typeface="Gill Sans MT" panose="020B0502020104020203" pitchFamily="34" charset="0"/>
                <a:cs typeface="Times New Roman" pitchFamily="18" charset="0"/>
              </a:rPr>
              <a:t>For Group 1A:  [noble gas]</a:t>
            </a:r>
            <a:r>
              <a:rPr lang="en-US" altLang="en-US" sz="1600" i="1" dirty="0">
                <a:solidFill>
                  <a:schemeClr val="tx1"/>
                </a:solidFill>
                <a:latin typeface="Gill Sans MT" panose="020B0502020104020203" pitchFamily="34" charset="0"/>
                <a:cs typeface="Times New Roman" pitchFamily="18" charset="0"/>
              </a:rPr>
              <a:t>ns</a:t>
            </a:r>
            <a:r>
              <a:rPr lang="en-US" altLang="en-US" sz="1600" baseline="30000" dirty="0">
                <a:solidFill>
                  <a:schemeClr val="tx1"/>
                </a:solidFill>
                <a:latin typeface="Gill Sans MT" panose="020B0502020104020203" pitchFamily="34" charset="0"/>
                <a:cs typeface="Times New Roman" pitchFamily="18" charset="0"/>
              </a:rPr>
              <a:t>1</a:t>
            </a:r>
          </a:p>
        </p:txBody>
      </p:sp>
      <p:sp>
        <p:nvSpPr>
          <p:cNvPr id="17" name="TextBox 4">
            <a:extLst>
              <a:ext uri="{FF2B5EF4-FFF2-40B4-BE49-F238E27FC236}">
                <a16:creationId xmlns:a16="http://schemas.microsoft.com/office/drawing/2014/main" id="{36845608-2B71-4EEF-81A7-0436B8487BA9}"/>
              </a:ext>
            </a:extLst>
          </p:cNvPr>
          <p:cNvSpPr txBox="1">
            <a:spLocks noChangeArrowheads="1"/>
          </p:cNvSpPr>
          <p:nvPr/>
        </p:nvSpPr>
        <p:spPr bwMode="auto">
          <a:xfrm>
            <a:off x="2229585" y="6376493"/>
            <a:ext cx="1125538" cy="338554"/>
          </a:xfrm>
          <a:prstGeom prst="rect">
            <a:avLst/>
          </a:prstGeom>
          <a:noFill/>
          <a:ln w="9525">
            <a:noFill/>
            <a:miter lim="800000"/>
            <a:headEnd/>
            <a:tailEnd/>
          </a:ln>
        </p:spPr>
        <p:txBody>
          <a:bodyPr>
            <a:spAutoFit/>
          </a:bodyPr>
          <a:lstStyle/>
          <a:p>
            <a:pPr eaLnBrk="0" hangingPunct="0">
              <a:buClr>
                <a:srgbClr val="000000"/>
              </a:buClr>
              <a:buSzPct val="100000"/>
              <a:buFont typeface="Arial" charset="0"/>
              <a:buNone/>
              <a:defRPr/>
            </a:pPr>
            <a:r>
              <a:rPr lang="en-US" sz="1600" i="1" dirty="0">
                <a:solidFill>
                  <a:srgbClr val="E47588"/>
                </a:solidFill>
                <a:latin typeface="Gill Sans MT" panose="020B0502020104020203" pitchFamily="34" charset="0"/>
                <a:cs typeface="Times New Roman" pitchFamily="18" charset="0"/>
              </a:rPr>
              <a:t>valence</a:t>
            </a:r>
          </a:p>
        </p:txBody>
      </p:sp>
      <p:sp>
        <p:nvSpPr>
          <p:cNvPr id="18" name="TextBox 4">
            <a:extLst>
              <a:ext uri="{FF2B5EF4-FFF2-40B4-BE49-F238E27FC236}">
                <a16:creationId xmlns:a16="http://schemas.microsoft.com/office/drawing/2014/main" id="{78A5FAB0-D29E-41FC-8A5B-99B28D9EF35E}"/>
              </a:ext>
            </a:extLst>
          </p:cNvPr>
          <p:cNvSpPr txBox="1">
            <a:spLocks noChangeArrowheads="1"/>
          </p:cNvSpPr>
          <p:nvPr/>
        </p:nvSpPr>
        <p:spPr bwMode="auto">
          <a:xfrm>
            <a:off x="1471005" y="6356806"/>
            <a:ext cx="965200" cy="338554"/>
          </a:xfrm>
          <a:prstGeom prst="rect">
            <a:avLst/>
          </a:prstGeom>
          <a:noFill/>
          <a:ln w="9525">
            <a:noFill/>
            <a:miter lim="800000"/>
            <a:headEnd/>
            <a:tailEnd/>
          </a:ln>
        </p:spPr>
        <p:txBody>
          <a:bodyPr>
            <a:spAutoFit/>
          </a:bodyPr>
          <a:lstStyle/>
          <a:p>
            <a:pPr algn="ctr" eaLnBrk="0" hangingPunct="0">
              <a:buClr>
                <a:srgbClr val="000000"/>
              </a:buClr>
              <a:buSzPct val="100000"/>
              <a:buFont typeface="Arial" charset="0"/>
              <a:buNone/>
              <a:defRPr/>
            </a:pPr>
            <a:r>
              <a:rPr lang="en-US" sz="1600" i="1" dirty="0">
                <a:solidFill>
                  <a:srgbClr val="E47588"/>
                </a:solidFill>
                <a:latin typeface="Gill Sans MT" panose="020B0502020104020203" pitchFamily="34" charset="0"/>
                <a:cs typeface="Times New Roman" pitchFamily="18" charset="0"/>
              </a:rPr>
              <a:t>core</a:t>
            </a:r>
          </a:p>
        </p:txBody>
      </p:sp>
      <p:sp>
        <p:nvSpPr>
          <p:cNvPr id="19" name="Left Brace 11">
            <a:extLst>
              <a:ext uri="{FF2B5EF4-FFF2-40B4-BE49-F238E27FC236}">
                <a16:creationId xmlns:a16="http://schemas.microsoft.com/office/drawing/2014/main" id="{00946ABE-14D9-400A-AFBD-BB52B9184A85}"/>
              </a:ext>
            </a:extLst>
          </p:cNvPr>
          <p:cNvSpPr>
            <a:spLocks/>
          </p:cNvSpPr>
          <p:nvPr/>
        </p:nvSpPr>
        <p:spPr bwMode="auto">
          <a:xfrm rot="16200000">
            <a:off x="2460953" y="6276116"/>
            <a:ext cx="138242" cy="197660"/>
          </a:xfrm>
          <a:prstGeom prst="leftBrace">
            <a:avLst>
              <a:gd name="adj1" fmla="val 20839"/>
              <a:gd name="adj2" fmla="val 50000"/>
            </a:avLst>
          </a:prstGeom>
          <a:noFill/>
          <a:ln w="38100" algn="ctr">
            <a:solidFill>
              <a:srgbClr val="E47588"/>
            </a:solidFill>
            <a:round/>
            <a:headEnd/>
            <a:tailEnd/>
          </a:ln>
        </p:spPr>
        <p:txBody>
          <a:bodyPr/>
          <a:lstStyle/>
          <a:p>
            <a:pPr eaLnBrk="0" hangingPunct="0">
              <a:lnSpc>
                <a:spcPct val="81000"/>
              </a:lnSpc>
              <a:buClr>
                <a:srgbClr val="000000"/>
              </a:buClr>
              <a:buSzPct val="100000"/>
              <a:buFont typeface="Arial" pitchFamily="34" charset="0"/>
              <a:buNone/>
            </a:pPr>
            <a:endParaRPr lang="en-US" altLang="en-US">
              <a:solidFill>
                <a:srgbClr val="E47588"/>
              </a:solidFill>
              <a:latin typeface="Times New Roman" pitchFamily="18" charset="0"/>
              <a:cs typeface="Times New Roman" pitchFamily="18" charset="0"/>
            </a:endParaRPr>
          </a:p>
        </p:txBody>
      </p:sp>
      <p:sp>
        <p:nvSpPr>
          <p:cNvPr id="20" name="Left Brace 12">
            <a:extLst>
              <a:ext uri="{FF2B5EF4-FFF2-40B4-BE49-F238E27FC236}">
                <a16:creationId xmlns:a16="http://schemas.microsoft.com/office/drawing/2014/main" id="{E9B942CB-8E41-46F0-AF86-9B315F8F6211}"/>
              </a:ext>
            </a:extLst>
          </p:cNvPr>
          <p:cNvSpPr>
            <a:spLocks/>
          </p:cNvSpPr>
          <p:nvPr/>
        </p:nvSpPr>
        <p:spPr bwMode="auto">
          <a:xfrm rot="16200000">
            <a:off x="1877443" y="5949580"/>
            <a:ext cx="152325" cy="864815"/>
          </a:xfrm>
          <a:prstGeom prst="leftBrace">
            <a:avLst>
              <a:gd name="adj1" fmla="val 48978"/>
              <a:gd name="adj2" fmla="val 50000"/>
            </a:avLst>
          </a:prstGeom>
          <a:noFill/>
          <a:ln w="38100" algn="ctr">
            <a:solidFill>
              <a:srgbClr val="E47588"/>
            </a:solidFill>
            <a:round/>
            <a:headEnd/>
            <a:tailEnd/>
          </a:ln>
        </p:spPr>
        <p:txBody>
          <a:bodyPr/>
          <a:lstStyle/>
          <a:p>
            <a:pPr eaLnBrk="0" hangingPunct="0">
              <a:lnSpc>
                <a:spcPct val="81000"/>
              </a:lnSpc>
              <a:buClr>
                <a:srgbClr val="000000"/>
              </a:buClr>
              <a:buSzPct val="100000"/>
              <a:buFont typeface="Arial" pitchFamily="34" charset="0"/>
              <a:buNone/>
            </a:pPr>
            <a:endParaRPr lang="en-US" altLang="en-US">
              <a:latin typeface="Times New Roman" pitchFamily="18" charset="0"/>
              <a:cs typeface="Times New Roman" pitchFamily="18" charset="0"/>
            </a:endParaRPr>
          </a:p>
        </p:txBody>
      </p:sp>
      <p:sp>
        <p:nvSpPr>
          <p:cNvPr id="22" name="TextBox 4">
            <a:extLst>
              <a:ext uri="{FF2B5EF4-FFF2-40B4-BE49-F238E27FC236}">
                <a16:creationId xmlns:a16="http://schemas.microsoft.com/office/drawing/2014/main" id="{50A4BA38-3F7E-4D55-8214-35670B8BCCD0}"/>
              </a:ext>
            </a:extLst>
          </p:cNvPr>
          <p:cNvSpPr txBox="1">
            <a:spLocks noChangeArrowheads="1"/>
          </p:cNvSpPr>
          <p:nvPr/>
        </p:nvSpPr>
        <p:spPr bwMode="auto">
          <a:xfrm>
            <a:off x="3021572" y="6027578"/>
            <a:ext cx="4419930" cy="338554"/>
          </a:xfrm>
          <a:prstGeom prst="rect">
            <a:avLst/>
          </a:prstGeom>
          <a:noFill/>
          <a:ln w="9525">
            <a:noFill/>
            <a:miter lim="800000"/>
            <a:headEnd/>
            <a:tailEnd/>
          </a:ln>
        </p:spPr>
        <p:txBody>
          <a:bodyPr>
            <a:spAutoFit/>
          </a:bodyPr>
          <a:lstStyle/>
          <a:p>
            <a:pPr eaLnBrk="0" hangingPunct="0">
              <a:buClr>
                <a:srgbClr val="000000"/>
              </a:buClr>
              <a:buSzPct val="100000"/>
              <a:buFont typeface="Arial" pitchFamily="34" charset="0"/>
              <a:buNone/>
            </a:pPr>
            <a:r>
              <a:rPr lang="en-US" altLang="en-US" sz="1600">
                <a:solidFill>
                  <a:schemeClr val="tx1"/>
                </a:solidFill>
                <a:latin typeface="Gill Sans MT" panose="020B0502020104020203" pitchFamily="34" charset="0"/>
                <a:cs typeface="Times New Roman" pitchFamily="18" charset="0"/>
              </a:rPr>
              <a:t>For Group 7A:  [noble gas]</a:t>
            </a:r>
            <a:r>
              <a:rPr lang="en-US" altLang="en-US" sz="1600" i="1">
                <a:solidFill>
                  <a:schemeClr val="tx1"/>
                </a:solidFill>
                <a:latin typeface="Gill Sans MT" panose="020B0502020104020203" pitchFamily="34" charset="0"/>
                <a:cs typeface="Times New Roman" pitchFamily="18" charset="0"/>
              </a:rPr>
              <a:t>ns</a:t>
            </a:r>
            <a:r>
              <a:rPr lang="en-US" altLang="en-US" sz="1600" baseline="30000">
                <a:solidFill>
                  <a:schemeClr val="tx1"/>
                </a:solidFill>
                <a:latin typeface="Gill Sans MT" panose="020B0502020104020203" pitchFamily="34" charset="0"/>
                <a:cs typeface="Times New Roman" pitchFamily="18" charset="0"/>
              </a:rPr>
              <a:t>2</a:t>
            </a:r>
            <a:r>
              <a:rPr lang="en-US" altLang="en-US" sz="1600" i="1">
                <a:solidFill>
                  <a:schemeClr val="tx1"/>
                </a:solidFill>
                <a:latin typeface="Gill Sans MT" panose="020B0502020104020203" pitchFamily="34" charset="0"/>
                <a:cs typeface="Times New Roman" pitchFamily="18" charset="0"/>
              </a:rPr>
              <a:t>np</a:t>
            </a:r>
            <a:r>
              <a:rPr lang="en-US" altLang="en-US" sz="1600" baseline="30000">
                <a:solidFill>
                  <a:schemeClr val="tx1"/>
                </a:solidFill>
                <a:latin typeface="Gill Sans MT" panose="020B0502020104020203" pitchFamily="34" charset="0"/>
                <a:cs typeface="Times New Roman" pitchFamily="18" charset="0"/>
              </a:rPr>
              <a:t>5</a:t>
            </a:r>
          </a:p>
        </p:txBody>
      </p:sp>
      <p:sp>
        <p:nvSpPr>
          <p:cNvPr id="23" name="TextBox 4">
            <a:extLst>
              <a:ext uri="{FF2B5EF4-FFF2-40B4-BE49-F238E27FC236}">
                <a16:creationId xmlns:a16="http://schemas.microsoft.com/office/drawing/2014/main" id="{F51085C8-C369-4AC1-8A69-47550E91F87A}"/>
              </a:ext>
            </a:extLst>
          </p:cNvPr>
          <p:cNvSpPr txBox="1">
            <a:spLocks noChangeArrowheads="1"/>
          </p:cNvSpPr>
          <p:nvPr/>
        </p:nvSpPr>
        <p:spPr bwMode="auto">
          <a:xfrm>
            <a:off x="5259128" y="6391701"/>
            <a:ext cx="1122362" cy="338554"/>
          </a:xfrm>
          <a:prstGeom prst="rect">
            <a:avLst/>
          </a:prstGeom>
          <a:noFill/>
          <a:ln w="9525">
            <a:noFill/>
            <a:miter lim="800000"/>
            <a:headEnd/>
            <a:tailEnd/>
          </a:ln>
        </p:spPr>
        <p:txBody>
          <a:bodyPr>
            <a:spAutoFit/>
          </a:bodyPr>
          <a:lstStyle/>
          <a:p>
            <a:pPr eaLnBrk="0" hangingPunct="0">
              <a:buClr>
                <a:srgbClr val="000000"/>
              </a:buClr>
              <a:buSzPct val="100000"/>
              <a:buFont typeface="Arial" charset="0"/>
              <a:buNone/>
              <a:defRPr/>
            </a:pPr>
            <a:r>
              <a:rPr lang="en-US" sz="1600" i="1" dirty="0">
                <a:solidFill>
                  <a:srgbClr val="E47588"/>
                </a:solidFill>
                <a:latin typeface="Gill Sans MT" panose="020B0502020104020203" pitchFamily="34" charset="0"/>
                <a:cs typeface="Times New Roman" pitchFamily="18" charset="0"/>
              </a:rPr>
              <a:t>valence</a:t>
            </a:r>
          </a:p>
        </p:txBody>
      </p:sp>
      <p:sp>
        <p:nvSpPr>
          <p:cNvPr id="24" name="TextBox 4">
            <a:extLst>
              <a:ext uri="{FF2B5EF4-FFF2-40B4-BE49-F238E27FC236}">
                <a16:creationId xmlns:a16="http://schemas.microsoft.com/office/drawing/2014/main" id="{5996D89F-372F-4BA9-B565-8EC4505CAC6C}"/>
              </a:ext>
            </a:extLst>
          </p:cNvPr>
          <p:cNvSpPr txBox="1">
            <a:spLocks noChangeArrowheads="1"/>
          </p:cNvSpPr>
          <p:nvPr/>
        </p:nvSpPr>
        <p:spPr bwMode="auto">
          <a:xfrm>
            <a:off x="4399576" y="6391701"/>
            <a:ext cx="963612" cy="338554"/>
          </a:xfrm>
          <a:prstGeom prst="rect">
            <a:avLst/>
          </a:prstGeom>
          <a:noFill/>
          <a:ln w="9525">
            <a:noFill/>
            <a:miter lim="800000"/>
            <a:headEnd/>
            <a:tailEnd/>
          </a:ln>
        </p:spPr>
        <p:txBody>
          <a:bodyPr>
            <a:spAutoFit/>
          </a:bodyPr>
          <a:lstStyle/>
          <a:p>
            <a:pPr algn="ctr" eaLnBrk="0" hangingPunct="0">
              <a:buClr>
                <a:srgbClr val="000000"/>
              </a:buClr>
              <a:buSzPct val="100000"/>
              <a:buFont typeface="Arial" charset="0"/>
              <a:buNone/>
              <a:defRPr/>
            </a:pPr>
            <a:r>
              <a:rPr lang="en-US" sz="1600" i="1" dirty="0">
                <a:solidFill>
                  <a:srgbClr val="E47588"/>
                </a:solidFill>
                <a:latin typeface="Gill Sans MT" panose="020B0502020104020203" pitchFamily="34" charset="0"/>
                <a:cs typeface="Times New Roman" pitchFamily="18" charset="0"/>
              </a:rPr>
              <a:t>core</a:t>
            </a:r>
          </a:p>
        </p:txBody>
      </p:sp>
      <p:sp>
        <p:nvSpPr>
          <p:cNvPr id="25" name="Left Brace 21">
            <a:extLst>
              <a:ext uri="{FF2B5EF4-FFF2-40B4-BE49-F238E27FC236}">
                <a16:creationId xmlns:a16="http://schemas.microsoft.com/office/drawing/2014/main" id="{554F6534-9739-47AB-828C-6EB50428E3F1}"/>
              </a:ext>
            </a:extLst>
          </p:cNvPr>
          <p:cNvSpPr>
            <a:spLocks/>
          </p:cNvSpPr>
          <p:nvPr/>
        </p:nvSpPr>
        <p:spPr bwMode="auto">
          <a:xfrm rot="16200000">
            <a:off x="5510480" y="6189694"/>
            <a:ext cx="138062" cy="432911"/>
          </a:xfrm>
          <a:prstGeom prst="leftBrace">
            <a:avLst>
              <a:gd name="adj1" fmla="val 33352"/>
              <a:gd name="adj2" fmla="val 50000"/>
            </a:avLst>
          </a:prstGeom>
          <a:noFill/>
          <a:ln w="38100" algn="ctr">
            <a:solidFill>
              <a:srgbClr val="E47588"/>
            </a:solidFill>
            <a:round/>
            <a:headEnd/>
            <a:tailEnd/>
          </a:ln>
        </p:spPr>
        <p:txBody>
          <a:bodyPr/>
          <a:lstStyle/>
          <a:p>
            <a:pPr eaLnBrk="0" hangingPunct="0">
              <a:lnSpc>
                <a:spcPct val="81000"/>
              </a:lnSpc>
              <a:buClr>
                <a:srgbClr val="000000"/>
              </a:buClr>
              <a:buSzPct val="100000"/>
              <a:buFont typeface="Arial" pitchFamily="34" charset="0"/>
              <a:buNone/>
            </a:pPr>
            <a:endParaRPr lang="en-US" altLang="en-US" sz="1600">
              <a:latin typeface="Gill Sans MT" panose="020B0502020104020203" pitchFamily="34" charset="0"/>
              <a:cs typeface="Times New Roman" pitchFamily="18" charset="0"/>
            </a:endParaRPr>
          </a:p>
        </p:txBody>
      </p:sp>
      <p:sp>
        <p:nvSpPr>
          <p:cNvPr id="26" name="Left Brace 22">
            <a:extLst>
              <a:ext uri="{FF2B5EF4-FFF2-40B4-BE49-F238E27FC236}">
                <a16:creationId xmlns:a16="http://schemas.microsoft.com/office/drawing/2014/main" id="{F6F4CB91-60FC-47A7-973B-43B6DC6A14B0}"/>
              </a:ext>
            </a:extLst>
          </p:cNvPr>
          <p:cNvSpPr>
            <a:spLocks/>
          </p:cNvSpPr>
          <p:nvPr/>
        </p:nvSpPr>
        <p:spPr bwMode="auto">
          <a:xfrm rot="16200000">
            <a:off x="4798797" y="5975513"/>
            <a:ext cx="152371" cy="884703"/>
          </a:xfrm>
          <a:prstGeom prst="leftBrace">
            <a:avLst>
              <a:gd name="adj1" fmla="val 33338"/>
              <a:gd name="adj2" fmla="val 50000"/>
            </a:avLst>
          </a:prstGeom>
          <a:noFill/>
          <a:ln w="38100" algn="ctr">
            <a:solidFill>
              <a:srgbClr val="E47588"/>
            </a:solidFill>
            <a:round/>
            <a:headEnd/>
            <a:tailEnd/>
          </a:ln>
        </p:spPr>
        <p:txBody>
          <a:bodyPr/>
          <a:lstStyle/>
          <a:p>
            <a:pPr eaLnBrk="0" hangingPunct="0">
              <a:lnSpc>
                <a:spcPct val="81000"/>
              </a:lnSpc>
              <a:buClr>
                <a:srgbClr val="000000"/>
              </a:buClr>
              <a:buSzPct val="100000"/>
              <a:buFont typeface="Arial" pitchFamily="34" charset="0"/>
              <a:buNone/>
            </a:pPr>
            <a:endParaRPr lang="en-US" altLang="en-US" sz="1600">
              <a:latin typeface="Gill Sans MT" panose="020B0502020104020203" pitchFamily="34" charset="0"/>
              <a:cs typeface="Times New Roman" pitchFamily="18" charset="0"/>
            </a:endParaRPr>
          </a:p>
        </p:txBody>
      </p:sp>
    </p:spTree>
    <p:extLst>
      <p:ext uri="{BB962C8B-B14F-4D97-AF65-F5344CB8AC3E}">
        <p14:creationId xmlns:p14="http://schemas.microsoft.com/office/powerpoint/2010/main" val="32226310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49</a:t>
            </a:fld>
            <a:endParaRPr lang="en-US" dirty="0">
              <a:solidFill>
                <a:schemeClr val="bg1"/>
              </a:solidFill>
            </a:endParaRPr>
          </a:p>
        </p:txBody>
      </p:sp>
      <p:sp>
        <p:nvSpPr>
          <p:cNvPr id="8" name="Rectangle 2">
            <a:extLst>
              <a:ext uri="{FF2B5EF4-FFF2-40B4-BE49-F238E27FC236}">
                <a16:creationId xmlns:a16="http://schemas.microsoft.com/office/drawing/2014/main" id="{EE7AD72B-F04E-4D52-90D6-A11409AC4A66}"/>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Practice</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Content Placeholder 3">
            <a:extLst>
              <a:ext uri="{FF2B5EF4-FFF2-40B4-BE49-F238E27FC236}">
                <a16:creationId xmlns:a16="http://schemas.microsoft.com/office/drawing/2014/main" id="{44AC62AB-997A-4E9B-AC62-92473EE9EE54}"/>
              </a:ext>
            </a:extLst>
          </p:cNvPr>
          <p:cNvSpPr txBox="1">
            <a:spLocks/>
          </p:cNvSpPr>
          <p:nvPr/>
        </p:nvSpPr>
        <p:spPr>
          <a:xfrm>
            <a:off x="0" y="1401762"/>
            <a:ext cx="9144000" cy="41100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800" dirty="0">
                <a:solidFill>
                  <a:schemeClr val="tx1">
                    <a:lumMod val="75000"/>
                    <a:lumOff val="25000"/>
                  </a:schemeClr>
                </a:solidFill>
                <a:latin typeface="Gill Sans MT" panose="020B0502020104020203" pitchFamily="34" charset="0"/>
              </a:rPr>
              <a:t>Determine the number of valence electrons for the following elements:	</a:t>
            </a:r>
          </a:p>
        </p:txBody>
      </p:sp>
      <p:sp>
        <p:nvSpPr>
          <p:cNvPr id="7" name="Rectangle 6">
            <a:extLst>
              <a:ext uri="{FF2B5EF4-FFF2-40B4-BE49-F238E27FC236}">
                <a16:creationId xmlns:a16="http://schemas.microsoft.com/office/drawing/2014/main" id="{0CC8A9C7-40B3-47B1-B1DA-509278867325}"/>
              </a:ext>
            </a:extLst>
          </p:cNvPr>
          <p:cNvSpPr/>
          <p:nvPr/>
        </p:nvSpPr>
        <p:spPr>
          <a:xfrm>
            <a:off x="88084" y="1760274"/>
            <a:ext cx="566257" cy="3337452"/>
          </a:xfrm>
          <a:prstGeom prst="rect">
            <a:avLst/>
          </a:prstGeom>
        </p:spPr>
        <p:txBody>
          <a:bodyPr wrap="square">
            <a:spAutoFit/>
          </a:bodyPr>
          <a:lstStyle/>
          <a:p>
            <a:pPr>
              <a:lnSpc>
                <a:spcPct val="200000"/>
              </a:lnSpc>
            </a:pPr>
            <a:r>
              <a:rPr lang="en-US" dirty="0">
                <a:solidFill>
                  <a:schemeClr val="tx1">
                    <a:lumMod val="75000"/>
                    <a:lumOff val="25000"/>
                  </a:schemeClr>
                </a:solidFill>
                <a:latin typeface="Gill Sans MT" panose="020B0502020104020203" pitchFamily="34" charset="0"/>
              </a:rPr>
              <a:t>K</a:t>
            </a:r>
          </a:p>
          <a:p>
            <a:pPr>
              <a:lnSpc>
                <a:spcPct val="200000"/>
              </a:lnSpc>
            </a:pPr>
            <a:r>
              <a:rPr lang="en-US" dirty="0">
                <a:solidFill>
                  <a:schemeClr val="tx1">
                    <a:lumMod val="75000"/>
                    <a:lumOff val="25000"/>
                  </a:schemeClr>
                </a:solidFill>
                <a:latin typeface="Gill Sans MT" panose="020B0502020104020203" pitchFamily="34" charset="0"/>
              </a:rPr>
              <a:t>Mg</a:t>
            </a:r>
          </a:p>
          <a:p>
            <a:pPr>
              <a:lnSpc>
                <a:spcPct val="200000"/>
              </a:lnSpc>
            </a:pPr>
            <a:r>
              <a:rPr lang="en-US" dirty="0">
                <a:solidFill>
                  <a:schemeClr val="tx1">
                    <a:lumMod val="75000"/>
                    <a:lumOff val="25000"/>
                  </a:schemeClr>
                </a:solidFill>
                <a:latin typeface="Gill Sans MT" panose="020B0502020104020203" pitchFamily="34" charset="0"/>
              </a:rPr>
              <a:t>Se</a:t>
            </a:r>
          </a:p>
          <a:p>
            <a:pPr>
              <a:lnSpc>
                <a:spcPct val="200000"/>
              </a:lnSpc>
            </a:pPr>
            <a:r>
              <a:rPr lang="en-US" dirty="0">
                <a:solidFill>
                  <a:schemeClr val="tx1">
                    <a:lumMod val="75000"/>
                    <a:lumOff val="25000"/>
                  </a:schemeClr>
                </a:solidFill>
                <a:latin typeface="Gill Sans MT" panose="020B0502020104020203" pitchFamily="34" charset="0"/>
              </a:rPr>
              <a:t>I</a:t>
            </a:r>
          </a:p>
          <a:p>
            <a:pPr>
              <a:lnSpc>
                <a:spcPct val="200000"/>
              </a:lnSpc>
            </a:pPr>
            <a:r>
              <a:rPr lang="en-US" dirty="0">
                <a:solidFill>
                  <a:schemeClr val="tx1">
                    <a:lumMod val="75000"/>
                    <a:lumOff val="25000"/>
                  </a:schemeClr>
                </a:solidFill>
                <a:latin typeface="Gill Sans MT" panose="020B0502020104020203" pitchFamily="34" charset="0"/>
              </a:rPr>
              <a:t>Al</a:t>
            </a:r>
          </a:p>
          <a:p>
            <a:pPr>
              <a:lnSpc>
                <a:spcPct val="200000"/>
              </a:lnSpc>
            </a:pPr>
            <a:r>
              <a:rPr lang="en-US" dirty="0">
                <a:solidFill>
                  <a:schemeClr val="tx1">
                    <a:lumMod val="75000"/>
                    <a:lumOff val="25000"/>
                  </a:schemeClr>
                </a:solidFill>
                <a:latin typeface="Gill Sans MT" panose="020B0502020104020203" pitchFamily="34" charset="0"/>
              </a:rPr>
              <a:t>Si</a:t>
            </a:r>
            <a:endParaRPr lang="en-US" dirty="0"/>
          </a:p>
        </p:txBody>
      </p:sp>
      <p:sp>
        <p:nvSpPr>
          <p:cNvPr id="11" name="Rectangle 10">
            <a:extLst>
              <a:ext uri="{FF2B5EF4-FFF2-40B4-BE49-F238E27FC236}">
                <a16:creationId xmlns:a16="http://schemas.microsoft.com/office/drawing/2014/main" id="{149E1BE6-04CB-43C5-891B-DA29E42AA5BE}"/>
              </a:ext>
            </a:extLst>
          </p:cNvPr>
          <p:cNvSpPr/>
          <p:nvPr/>
        </p:nvSpPr>
        <p:spPr>
          <a:xfrm>
            <a:off x="4288871" y="1760274"/>
            <a:ext cx="566257" cy="3337452"/>
          </a:xfrm>
          <a:prstGeom prst="rect">
            <a:avLst/>
          </a:prstGeom>
        </p:spPr>
        <p:txBody>
          <a:bodyPr wrap="square">
            <a:spAutoFit/>
          </a:bodyPr>
          <a:lstStyle/>
          <a:p>
            <a:pPr>
              <a:lnSpc>
                <a:spcPct val="200000"/>
              </a:lnSpc>
            </a:pPr>
            <a:r>
              <a:rPr lang="en-US" dirty="0">
                <a:solidFill>
                  <a:schemeClr val="tx1">
                    <a:lumMod val="75000"/>
                    <a:lumOff val="25000"/>
                  </a:schemeClr>
                </a:solidFill>
                <a:latin typeface="Gill Sans MT" panose="020B0502020104020203" pitchFamily="34" charset="0"/>
              </a:rPr>
              <a:t>Cu</a:t>
            </a:r>
          </a:p>
          <a:p>
            <a:pPr>
              <a:lnSpc>
                <a:spcPct val="200000"/>
              </a:lnSpc>
            </a:pPr>
            <a:r>
              <a:rPr lang="en-US" dirty="0">
                <a:solidFill>
                  <a:schemeClr val="tx1">
                    <a:lumMod val="75000"/>
                    <a:lumOff val="25000"/>
                  </a:schemeClr>
                </a:solidFill>
                <a:latin typeface="Gill Sans MT" panose="020B0502020104020203" pitchFamily="34" charset="0"/>
              </a:rPr>
              <a:t>Mo</a:t>
            </a:r>
          </a:p>
          <a:p>
            <a:pPr>
              <a:lnSpc>
                <a:spcPct val="200000"/>
              </a:lnSpc>
            </a:pPr>
            <a:r>
              <a:rPr lang="en-US" dirty="0">
                <a:solidFill>
                  <a:schemeClr val="tx1">
                    <a:lumMod val="75000"/>
                    <a:lumOff val="25000"/>
                  </a:schemeClr>
                </a:solidFill>
                <a:latin typeface="Gill Sans MT" panose="020B0502020104020203" pitchFamily="34" charset="0"/>
              </a:rPr>
              <a:t>Ni</a:t>
            </a:r>
          </a:p>
          <a:p>
            <a:pPr>
              <a:lnSpc>
                <a:spcPct val="200000"/>
              </a:lnSpc>
            </a:pPr>
            <a:r>
              <a:rPr lang="en-US" dirty="0">
                <a:solidFill>
                  <a:schemeClr val="tx1">
                    <a:lumMod val="75000"/>
                    <a:lumOff val="25000"/>
                  </a:schemeClr>
                </a:solidFill>
                <a:latin typeface="Gill Sans MT" panose="020B0502020104020203" pitchFamily="34" charset="0"/>
              </a:rPr>
              <a:t>Zn</a:t>
            </a:r>
          </a:p>
          <a:p>
            <a:pPr>
              <a:lnSpc>
                <a:spcPct val="200000"/>
              </a:lnSpc>
            </a:pPr>
            <a:r>
              <a:rPr lang="en-US" dirty="0">
                <a:solidFill>
                  <a:schemeClr val="tx1">
                    <a:lumMod val="75000"/>
                    <a:lumOff val="25000"/>
                  </a:schemeClr>
                </a:solidFill>
                <a:latin typeface="Gill Sans MT" panose="020B0502020104020203" pitchFamily="34" charset="0"/>
              </a:rPr>
              <a:t>Fe</a:t>
            </a:r>
          </a:p>
          <a:p>
            <a:pPr>
              <a:lnSpc>
                <a:spcPct val="200000"/>
              </a:lnSpc>
            </a:pPr>
            <a:r>
              <a:rPr lang="en-US" dirty="0">
                <a:solidFill>
                  <a:schemeClr val="tx1">
                    <a:lumMod val="75000"/>
                    <a:lumOff val="25000"/>
                  </a:schemeClr>
                </a:solidFill>
                <a:latin typeface="Gill Sans MT" panose="020B0502020104020203" pitchFamily="34" charset="0"/>
              </a:rPr>
              <a:t>Cr</a:t>
            </a:r>
            <a:endParaRPr lang="en-US" dirty="0"/>
          </a:p>
        </p:txBody>
      </p:sp>
      <p:sp>
        <p:nvSpPr>
          <p:cNvPr id="10" name="TextBox 9">
            <a:extLst>
              <a:ext uri="{FF2B5EF4-FFF2-40B4-BE49-F238E27FC236}">
                <a16:creationId xmlns:a16="http://schemas.microsoft.com/office/drawing/2014/main" id="{AFBECA45-24DE-47C0-A38D-D5F0ACEC9065}"/>
              </a:ext>
            </a:extLst>
          </p:cNvPr>
          <p:cNvSpPr txBox="1"/>
          <p:nvPr/>
        </p:nvSpPr>
        <p:spPr>
          <a:xfrm>
            <a:off x="657516" y="1955800"/>
            <a:ext cx="1314591" cy="369332"/>
          </a:xfrm>
          <a:prstGeom prst="rect">
            <a:avLst/>
          </a:prstGeom>
          <a:noFill/>
        </p:spPr>
        <p:txBody>
          <a:bodyPr wrap="none" rtlCol="0">
            <a:spAutoFit/>
          </a:bodyPr>
          <a:lstStyle/>
          <a:p>
            <a:r>
              <a:rPr lang="en-US" dirty="0">
                <a:solidFill>
                  <a:srgbClr val="E47588"/>
                </a:solidFill>
                <a:latin typeface="Gill Sans MT" panose="020B0502020104020203" pitchFamily="34" charset="0"/>
              </a:rPr>
              <a:t>1 valence e</a:t>
            </a:r>
            <a:r>
              <a:rPr lang="en-US" baseline="30000" dirty="0">
                <a:solidFill>
                  <a:srgbClr val="E47588"/>
                </a:solidFill>
                <a:latin typeface="Gill Sans MT" panose="020B0502020104020203" pitchFamily="34" charset="0"/>
              </a:rPr>
              <a:t>–</a:t>
            </a:r>
            <a:endParaRPr lang="en-US" dirty="0">
              <a:solidFill>
                <a:srgbClr val="E47588"/>
              </a:solidFill>
              <a:latin typeface="Gill Sans MT" panose="020B0502020104020203" pitchFamily="34" charset="0"/>
            </a:endParaRPr>
          </a:p>
        </p:txBody>
      </p:sp>
      <p:sp>
        <p:nvSpPr>
          <p:cNvPr id="20" name="TextBox 19">
            <a:extLst>
              <a:ext uri="{FF2B5EF4-FFF2-40B4-BE49-F238E27FC236}">
                <a16:creationId xmlns:a16="http://schemas.microsoft.com/office/drawing/2014/main" id="{49152816-B8D0-413B-98C2-75DBD3C0141B}"/>
              </a:ext>
            </a:extLst>
          </p:cNvPr>
          <p:cNvSpPr txBox="1"/>
          <p:nvPr/>
        </p:nvSpPr>
        <p:spPr>
          <a:xfrm>
            <a:off x="654341" y="2497083"/>
            <a:ext cx="1314591" cy="369332"/>
          </a:xfrm>
          <a:prstGeom prst="rect">
            <a:avLst/>
          </a:prstGeom>
          <a:noFill/>
        </p:spPr>
        <p:txBody>
          <a:bodyPr wrap="none" rtlCol="0">
            <a:spAutoFit/>
          </a:bodyPr>
          <a:lstStyle/>
          <a:p>
            <a:r>
              <a:rPr lang="en-US" dirty="0">
                <a:solidFill>
                  <a:srgbClr val="E47588"/>
                </a:solidFill>
                <a:latin typeface="Gill Sans MT" panose="020B0502020104020203" pitchFamily="34" charset="0"/>
              </a:rPr>
              <a:t>2 valence e</a:t>
            </a:r>
            <a:r>
              <a:rPr lang="en-US" baseline="30000" dirty="0">
                <a:solidFill>
                  <a:srgbClr val="E47588"/>
                </a:solidFill>
                <a:latin typeface="Gill Sans MT" panose="020B0502020104020203" pitchFamily="34" charset="0"/>
              </a:rPr>
              <a:t>–</a:t>
            </a:r>
            <a:endParaRPr lang="en-US" dirty="0">
              <a:solidFill>
                <a:srgbClr val="E47588"/>
              </a:solidFill>
              <a:latin typeface="Gill Sans MT" panose="020B0502020104020203" pitchFamily="34" charset="0"/>
            </a:endParaRPr>
          </a:p>
        </p:txBody>
      </p:sp>
      <p:sp>
        <p:nvSpPr>
          <p:cNvPr id="21" name="TextBox 20">
            <a:extLst>
              <a:ext uri="{FF2B5EF4-FFF2-40B4-BE49-F238E27FC236}">
                <a16:creationId xmlns:a16="http://schemas.microsoft.com/office/drawing/2014/main" id="{461EE130-5548-4224-BCFB-FCED3F0EFEEC}"/>
              </a:ext>
            </a:extLst>
          </p:cNvPr>
          <p:cNvSpPr txBox="1"/>
          <p:nvPr/>
        </p:nvSpPr>
        <p:spPr>
          <a:xfrm>
            <a:off x="657704" y="3043817"/>
            <a:ext cx="1314591" cy="369332"/>
          </a:xfrm>
          <a:prstGeom prst="rect">
            <a:avLst/>
          </a:prstGeom>
          <a:noFill/>
        </p:spPr>
        <p:txBody>
          <a:bodyPr wrap="none" rtlCol="0">
            <a:spAutoFit/>
          </a:bodyPr>
          <a:lstStyle/>
          <a:p>
            <a:r>
              <a:rPr lang="en-US" dirty="0">
                <a:solidFill>
                  <a:srgbClr val="E47588"/>
                </a:solidFill>
                <a:latin typeface="Gill Sans MT" panose="020B0502020104020203" pitchFamily="34" charset="0"/>
              </a:rPr>
              <a:t>6 valence e</a:t>
            </a:r>
            <a:r>
              <a:rPr lang="en-US" baseline="30000" dirty="0">
                <a:solidFill>
                  <a:srgbClr val="E47588"/>
                </a:solidFill>
                <a:latin typeface="Gill Sans MT" panose="020B0502020104020203" pitchFamily="34" charset="0"/>
              </a:rPr>
              <a:t>–</a:t>
            </a:r>
            <a:endParaRPr lang="en-US" dirty="0">
              <a:solidFill>
                <a:srgbClr val="E47588"/>
              </a:solidFill>
              <a:latin typeface="Gill Sans MT" panose="020B0502020104020203" pitchFamily="34" charset="0"/>
            </a:endParaRPr>
          </a:p>
        </p:txBody>
      </p:sp>
      <p:sp>
        <p:nvSpPr>
          <p:cNvPr id="22" name="TextBox 21">
            <a:extLst>
              <a:ext uri="{FF2B5EF4-FFF2-40B4-BE49-F238E27FC236}">
                <a16:creationId xmlns:a16="http://schemas.microsoft.com/office/drawing/2014/main" id="{88E79CB8-154F-4597-9438-44F0C3F55DD9}"/>
              </a:ext>
            </a:extLst>
          </p:cNvPr>
          <p:cNvSpPr txBox="1"/>
          <p:nvPr/>
        </p:nvSpPr>
        <p:spPr>
          <a:xfrm>
            <a:off x="654340" y="3597506"/>
            <a:ext cx="1314591" cy="369332"/>
          </a:xfrm>
          <a:prstGeom prst="rect">
            <a:avLst/>
          </a:prstGeom>
          <a:noFill/>
        </p:spPr>
        <p:txBody>
          <a:bodyPr wrap="none" rtlCol="0">
            <a:spAutoFit/>
          </a:bodyPr>
          <a:lstStyle/>
          <a:p>
            <a:r>
              <a:rPr lang="en-US" dirty="0">
                <a:solidFill>
                  <a:srgbClr val="E47588"/>
                </a:solidFill>
                <a:latin typeface="Gill Sans MT" panose="020B0502020104020203" pitchFamily="34" charset="0"/>
              </a:rPr>
              <a:t>7 valence e</a:t>
            </a:r>
            <a:r>
              <a:rPr lang="en-US" baseline="30000" dirty="0">
                <a:solidFill>
                  <a:srgbClr val="E47588"/>
                </a:solidFill>
                <a:latin typeface="Gill Sans MT" panose="020B0502020104020203" pitchFamily="34" charset="0"/>
              </a:rPr>
              <a:t>–</a:t>
            </a:r>
            <a:endParaRPr lang="en-US" dirty="0">
              <a:solidFill>
                <a:srgbClr val="E47588"/>
              </a:solidFill>
              <a:latin typeface="Gill Sans MT" panose="020B0502020104020203" pitchFamily="34" charset="0"/>
            </a:endParaRPr>
          </a:p>
        </p:txBody>
      </p:sp>
      <p:sp>
        <p:nvSpPr>
          <p:cNvPr id="23" name="TextBox 22">
            <a:extLst>
              <a:ext uri="{FF2B5EF4-FFF2-40B4-BE49-F238E27FC236}">
                <a16:creationId xmlns:a16="http://schemas.microsoft.com/office/drawing/2014/main" id="{52FA4C09-41CF-4D53-8D54-6D2D864A5B10}"/>
              </a:ext>
            </a:extLst>
          </p:cNvPr>
          <p:cNvSpPr txBox="1"/>
          <p:nvPr/>
        </p:nvSpPr>
        <p:spPr>
          <a:xfrm>
            <a:off x="654340" y="4149902"/>
            <a:ext cx="1314591" cy="369332"/>
          </a:xfrm>
          <a:prstGeom prst="rect">
            <a:avLst/>
          </a:prstGeom>
          <a:noFill/>
        </p:spPr>
        <p:txBody>
          <a:bodyPr wrap="none" rtlCol="0">
            <a:spAutoFit/>
          </a:bodyPr>
          <a:lstStyle/>
          <a:p>
            <a:r>
              <a:rPr lang="en-US" dirty="0">
                <a:solidFill>
                  <a:srgbClr val="E47588"/>
                </a:solidFill>
                <a:latin typeface="Gill Sans MT" panose="020B0502020104020203" pitchFamily="34" charset="0"/>
              </a:rPr>
              <a:t>3 valence e</a:t>
            </a:r>
            <a:r>
              <a:rPr lang="en-US" baseline="30000" dirty="0">
                <a:solidFill>
                  <a:srgbClr val="E47588"/>
                </a:solidFill>
                <a:latin typeface="Gill Sans MT" panose="020B0502020104020203" pitchFamily="34" charset="0"/>
              </a:rPr>
              <a:t>–</a:t>
            </a:r>
            <a:endParaRPr lang="en-US" dirty="0">
              <a:solidFill>
                <a:srgbClr val="E47588"/>
              </a:solidFill>
              <a:latin typeface="Gill Sans MT" panose="020B0502020104020203" pitchFamily="34" charset="0"/>
            </a:endParaRPr>
          </a:p>
        </p:txBody>
      </p:sp>
      <p:sp>
        <p:nvSpPr>
          <p:cNvPr id="24" name="TextBox 23">
            <a:extLst>
              <a:ext uri="{FF2B5EF4-FFF2-40B4-BE49-F238E27FC236}">
                <a16:creationId xmlns:a16="http://schemas.microsoft.com/office/drawing/2014/main" id="{C084AEF8-F079-4A54-8804-D81965F871CB}"/>
              </a:ext>
            </a:extLst>
          </p:cNvPr>
          <p:cNvSpPr txBox="1"/>
          <p:nvPr/>
        </p:nvSpPr>
        <p:spPr>
          <a:xfrm>
            <a:off x="654340" y="4693080"/>
            <a:ext cx="1314591" cy="369332"/>
          </a:xfrm>
          <a:prstGeom prst="rect">
            <a:avLst/>
          </a:prstGeom>
          <a:noFill/>
        </p:spPr>
        <p:txBody>
          <a:bodyPr wrap="none" rtlCol="0">
            <a:spAutoFit/>
          </a:bodyPr>
          <a:lstStyle/>
          <a:p>
            <a:r>
              <a:rPr lang="en-US" dirty="0">
                <a:solidFill>
                  <a:srgbClr val="E47588"/>
                </a:solidFill>
                <a:latin typeface="Gill Sans MT" panose="020B0502020104020203" pitchFamily="34" charset="0"/>
              </a:rPr>
              <a:t>4 valence e</a:t>
            </a:r>
            <a:r>
              <a:rPr lang="en-US" baseline="30000" dirty="0">
                <a:solidFill>
                  <a:srgbClr val="E47588"/>
                </a:solidFill>
                <a:latin typeface="Gill Sans MT" panose="020B0502020104020203" pitchFamily="34" charset="0"/>
              </a:rPr>
              <a:t>–</a:t>
            </a:r>
            <a:endParaRPr lang="en-US" dirty="0">
              <a:solidFill>
                <a:srgbClr val="E47588"/>
              </a:solidFill>
              <a:latin typeface="Gill Sans MT" panose="020B0502020104020203" pitchFamily="34" charset="0"/>
            </a:endParaRPr>
          </a:p>
        </p:txBody>
      </p:sp>
      <p:sp>
        <p:nvSpPr>
          <p:cNvPr id="25" name="TextBox 24">
            <a:extLst>
              <a:ext uri="{FF2B5EF4-FFF2-40B4-BE49-F238E27FC236}">
                <a16:creationId xmlns:a16="http://schemas.microsoft.com/office/drawing/2014/main" id="{E054C2C9-FABB-45CC-A8A4-79D3AB12F868}"/>
              </a:ext>
            </a:extLst>
          </p:cNvPr>
          <p:cNvSpPr txBox="1"/>
          <p:nvPr/>
        </p:nvSpPr>
        <p:spPr>
          <a:xfrm>
            <a:off x="4825112" y="1955800"/>
            <a:ext cx="1314591" cy="369332"/>
          </a:xfrm>
          <a:prstGeom prst="rect">
            <a:avLst/>
          </a:prstGeom>
          <a:noFill/>
        </p:spPr>
        <p:txBody>
          <a:bodyPr wrap="none" rtlCol="0">
            <a:spAutoFit/>
          </a:bodyPr>
          <a:lstStyle/>
          <a:p>
            <a:r>
              <a:rPr lang="en-US" dirty="0">
                <a:solidFill>
                  <a:srgbClr val="E47588"/>
                </a:solidFill>
                <a:latin typeface="Gill Sans MT" panose="020B0502020104020203" pitchFamily="34" charset="0"/>
              </a:rPr>
              <a:t>1 valence e</a:t>
            </a:r>
            <a:r>
              <a:rPr lang="en-US" baseline="30000" dirty="0">
                <a:solidFill>
                  <a:srgbClr val="E47588"/>
                </a:solidFill>
                <a:latin typeface="Gill Sans MT" panose="020B0502020104020203" pitchFamily="34" charset="0"/>
              </a:rPr>
              <a:t>–</a:t>
            </a:r>
            <a:endParaRPr lang="en-US" dirty="0">
              <a:solidFill>
                <a:srgbClr val="E47588"/>
              </a:solidFill>
              <a:latin typeface="Gill Sans MT" panose="020B0502020104020203" pitchFamily="34" charset="0"/>
            </a:endParaRPr>
          </a:p>
        </p:txBody>
      </p:sp>
      <p:sp>
        <p:nvSpPr>
          <p:cNvPr id="26" name="TextBox 25">
            <a:extLst>
              <a:ext uri="{FF2B5EF4-FFF2-40B4-BE49-F238E27FC236}">
                <a16:creationId xmlns:a16="http://schemas.microsoft.com/office/drawing/2014/main" id="{3B0F8708-55C6-4CE0-AE8D-151A59C7C275}"/>
              </a:ext>
            </a:extLst>
          </p:cNvPr>
          <p:cNvSpPr txBox="1"/>
          <p:nvPr/>
        </p:nvSpPr>
        <p:spPr>
          <a:xfrm>
            <a:off x="4821937" y="2497083"/>
            <a:ext cx="1314591" cy="369332"/>
          </a:xfrm>
          <a:prstGeom prst="rect">
            <a:avLst/>
          </a:prstGeom>
          <a:noFill/>
        </p:spPr>
        <p:txBody>
          <a:bodyPr wrap="none" rtlCol="0">
            <a:spAutoFit/>
          </a:bodyPr>
          <a:lstStyle/>
          <a:p>
            <a:r>
              <a:rPr lang="en-US" dirty="0">
                <a:solidFill>
                  <a:srgbClr val="E47588"/>
                </a:solidFill>
                <a:latin typeface="Gill Sans MT" panose="020B0502020104020203" pitchFamily="34" charset="0"/>
              </a:rPr>
              <a:t>6 valence e</a:t>
            </a:r>
            <a:r>
              <a:rPr lang="en-US" baseline="30000" dirty="0">
                <a:solidFill>
                  <a:srgbClr val="E47588"/>
                </a:solidFill>
                <a:latin typeface="Gill Sans MT" panose="020B0502020104020203" pitchFamily="34" charset="0"/>
              </a:rPr>
              <a:t>–</a:t>
            </a:r>
            <a:endParaRPr lang="en-US" dirty="0">
              <a:solidFill>
                <a:srgbClr val="E47588"/>
              </a:solidFill>
              <a:latin typeface="Gill Sans MT" panose="020B0502020104020203" pitchFamily="34" charset="0"/>
            </a:endParaRPr>
          </a:p>
        </p:txBody>
      </p:sp>
      <p:sp>
        <p:nvSpPr>
          <p:cNvPr id="27" name="TextBox 26">
            <a:extLst>
              <a:ext uri="{FF2B5EF4-FFF2-40B4-BE49-F238E27FC236}">
                <a16:creationId xmlns:a16="http://schemas.microsoft.com/office/drawing/2014/main" id="{9ABF4171-5207-4081-95FF-286D679E1677}"/>
              </a:ext>
            </a:extLst>
          </p:cNvPr>
          <p:cNvSpPr txBox="1"/>
          <p:nvPr/>
        </p:nvSpPr>
        <p:spPr>
          <a:xfrm>
            <a:off x="4825300" y="3043817"/>
            <a:ext cx="1418978" cy="369332"/>
          </a:xfrm>
          <a:prstGeom prst="rect">
            <a:avLst/>
          </a:prstGeom>
          <a:noFill/>
        </p:spPr>
        <p:txBody>
          <a:bodyPr wrap="none" rtlCol="0">
            <a:spAutoFit/>
          </a:bodyPr>
          <a:lstStyle/>
          <a:p>
            <a:r>
              <a:rPr lang="en-US" dirty="0">
                <a:solidFill>
                  <a:srgbClr val="E47588"/>
                </a:solidFill>
                <a:latin typeface="Gill Sans MT" panose="020B0502020104020203" pitchFamily="34" charset="0"/>
              </a:rPr>
              <a:t>10 valence e</a:t>
            </a:r>
            <a:r>
              <a:rPr lang="en-US" baseline="30000" dirty="0">
                <a:solidFill>
                  <a:srgbClr val="E47588"/>
                </a:solidFill>
                <a:latin typeface="Gill Sans MT" panose="020B0502020104020203" pitchFamily="34" charset="0"/>
              </a:rPr>
              <a:t>–</a:t>
            </a:r>
            <a:endParaRPr lang="en-US" dirty="0">
              <a:solidFill>
                <a:srgbClr val="E47588"/>
              </a:solidFill>
              <a:latin typeface="Gill Sans MT" panose="020B0502020104020203" pitchFamily="34" charset="0"/>
            </a:endParaRPr>
          </a:p>
        </p:txBody>
      </p:sp>
      <p:sp>
        <p:nvSpPr>
          <p:cNvPr id="28" name="TextBox 27">
            <a:extLst>
              <a:ext uri="{FF2B5EF4-FFF2-40B4-BE49-F238E27FC236}">
                <a16:creationId xmlns:a16="http://schemas.microsoft.com/office/drawing/2014/main" id="{68953532-A4AA-4F3A-8B8A-EC86A8B77E1D}"/>
              </a:ext>
            </a:extLst>
          </p:cNvPr>
          <p:cNvSpPr txBox="1"/>
          <p:nvPr/>
        </p:nvSpPr>
        <p:spPr>
          <a:xfrm>
            <a:off x="4821936" y="3597506"/>
            <a:ext cx="1314591" cy="369332"/>
          </a:xfrm>
          <a:prstGeom prst="rect">
            <a:avLst/>
          </a:prstGeom>
          <a:noFill/>
        </p:spPr>
        <p:txBody>
          <a:bodyPr wrap="none" rtlCol="0">
            <a:spAutoFit/>
          </a:bodyPr>
          <a:lstStyle/>
          <a:p>
            <a:r>
              <a:rPr lang="en-US" dirty="0">
                <a:solidFill>
                  <a:srgbClr val="E47588"/>
                </a:solidFill>
                <a:latin typeface="Gill Sans MT" panose="020B0502020104020203" pitchFamily="34" charset="0"/>
              </a:rPr>
              <a:t>2 valence e</a:t>
            </a:r>
            <a:r>
              <a:rPr lang="en-US" baseline="30000" dirty="0">
                <a:solidFill>
                  <a:srgbClr val="E47588"/>
                </a:solidFill>
                <a:latin typeface="Gill Sans MT" panose="020B0502020104020203" pitchFamily="34" charset="0"/>
              </a:rPr>
              <a:t>–</a:t>
            </a:r>
            <a:endParaRPr lang="en-US" dirty="0">
              <a:solidFill>
                <a:srgbClr val="E47588"/>
              </a:solidFill>
              <a:latin typeface="Gill Sans MT" panose="020B0502020104020203" pitchFamily="34" charset="0"/>
            </a:endParaRPr>
          </a:p>
        </p:txBody>
      </p:sp>
      <p:sp>
        <p:nvSpPr>
          <p:cNvPr id="29" name="TextBox 28">
            <a:extLst>
              <a:ext uri="{FF2B5EF4-FFF2-40B4-BE49-F238E27FC236}">
                <a16:creationId xmlns:a16="http://schemas.microsoft.com/office/drawing/2014/main" id="{A84BB849-BECA-410C-8975-3313244804C7}"/>
              </a:ext>
            </a:extLst>
          </p:cNvPr>
          <p:cNvSpPr txBox="1"/>
          <p:nvPr/>
        </p:nvSpPr>
        <p:spPr>
          <a:xfrm>
            <a:off x="4821936" y="4149902"/>
            <a:ext cx="1314591" cy="369332"/>
          </a:xfrm>
          <a:prstGeom prst="rect">
            <a:avLst/>
          </a:prstGeom>
          <a:noFill/>
        </p:spPr>
        <p:txBody>
          <a:bodyPr wrap="none" rtlCol="0">
            <a:spAutoFit/>
          </a:bodyPr>
          <a:lstStyle/>
          <a:p>
            <a:r>
              <a:rPr lang="en-US" dirty="0">
                <a:solidFill>
                  <a:srgbClr val="E47588"/>
                </a:solidFill>
                <a:latin typeface="Gill Sans MT" panose="020B0502020104020203" pitchFamily="34" charset="0"/>
              </a:rPr>
              <a:t>8 valence e</a:t>
            </a:r>
            <a:r>
              <a:rPr lang="en-US" baseline="30000" dirty="0">
                <a:solidFill>
                  <a:srgbClr val="E47588"/>
                </a:solidFill>
                <a:latin typeface="Gill Sans MT" panose="020B0502020104020203" pitchFamily="34" charset="0"/>
              </a:rPr>
              <a:t>–</a:t>
            </a:r>
            <a:endParaRPr lang="en-US" dirty="0">
              <a:solidFill>
                <a:srgbClr val="E47588"/>
              </a:solidFill>
              <a:latin typeface="Gill Sans MT" panose="020B0502020104020203" pitchFamily="34" charset="0"/>
            </a:endParaRPr>
          </a:p>
        </p:txBody>
      </p:sp>
      <p:sp>
        <p:nvSpPr>
          <p:cNvPr id="30" name="TextBox 29">
            <a:extLst>
              <a:ext uri="{FF2B5EF4-FFF2-40B4-BE49-F238E27FC236}">
                <a16:creationId xmlns:a16="http://schemas.microsoft.com/office/drawing/2014/main" id="{20B9C0D4-43F6-4F33-84A6-6FC71C64BEB4}"/>
              </a:ext>
            </a:extLst>
          </p:cNvPr>
          <p:cNvSpPr txBox="1"/>
          <p:nvPr/>
        </p:nvSpPr>
        <p:spPr>
          <a:xfrm>
            <a:off x="4821936" y="4693080"/>
            <a:ext cx="1314591" cy="369332"/>
          </a:xfrm>
          <a:prstGeom prst="rect">
            <a:avLst/>
          </a:prstGeom>
          <a:noFill/>
        </p:spPr>
        <p:txBody>
          <a:bodyPr wrap="none" rtlCol="0">
            <a:spAutoFit/>
          </a:bodyPr>
          <a:lstStyle/>
          <a:p>
            <a:r>
              <a:rPr lang="en-US" dirty="0">
                <a:solidFill>
                  <a:srgbClr val="E47588"/>
                </a:solidFill>
                <a:latin typeface="Gill Sans MT" panose="020B0502020104020203" pitchFamily="34" charset="0"/>
              </a:rPr>
              <a:t>6 valence e</a:t>
            </a:r>
            <a:r>
              <a:rPr lang="en-US" baseline="30000" dirty="0">
                <a:solidFill>
                  <a:srgbClr val="E47588"/>
                </a:solidFill>
                <a:latin typeface="Gill Sans MT" panose="020B0502020104020203" pitchFamily="34" charset="0"/>
              </a:rPr>
              <a:t>–</a:t>
            </a:r>
            <a:endParaRPr lang="en-US" dirty="0">
              <a:solidFill>
                <a:srgbClr val="E47588"/>
              </a:solidFill>
              <a:latin typeface="Gill Sans MT" panose="020B0502020104020203" pitchFamily="34" charset="0"/>
            </a:endParaRPr>
          </a:p>
        </p:txBody>
      </p:sp>
      <p:sp>
        <p:nvSpPr>
          <p:cNvPr id="31" name="TextBox 30">
            <a:extLst>
              <a:ext uri="{FF2B5EF4-FFF2-40B4-BE49-F238E27FC236}">
                <a16:creationId xmlns:a16="http://schemas.microsoft.com/office/drawing/2014/main" id="{24A0279C-AAA4-4B58-B206-A006F030FCA6}"/>
              </a:ext>
            </a:extLst>
          </p:cNvPr>
          <p:cNvSpPr txBox="1"/>
          <p:nvPr/>
        </p:nvSpPr>
        <p:spPr>
          <a:xfrm>
            <a:off x="946613" y="5742672"/>
            <a:ext cx="5448300" cy="646331"/>
          </a:xfrm>
          <a:prstGeom prst="rect">
            <a:avLst/>
          </a:prstGeom>
          <a:noFill/>
        </p:spPr>
        <p:txBody>
          <a:bodyPr wrap="square" rtlCol="0">
            <a:spAutoFit/>
          </a:bodyPr>
          <a:lstStyle/>
          <a:p>
            <a:pPr algn="ctr"/>
            <a:r>
              <a:rPr lang="en-US" dirty="0">
                <a:solidFill>
                  <a:srgbClr val="E47588"/>
                </a:solidFill>
                <a:latin typeface="Gill Sans MT" panose="020B0502020104020203" pitchFamily="34" charset="0"/>
              </a:rPr>
              <a:t>When the d shell is filled (d</a:t>
            </a:r>
            <a:r>
              <a:rPr lang="en-US" baseline="30000" dirty="0">
                <a:solidFill>
                  <a:srgbClr val="E47588"/>
                </a:solidFill>
                <a:latin typeface="Gill Sans MT" panose="020B0502020104020203" pitchFamily="34" charset="0"/>
              </a:rPr>
              <a:t>10</a:t>
            </a:r>
            <a:r>
              <a:rPr lang="en-US" dirty="0">
                <a:solidFill>
                  <a:srgbClr val="E47588"/>
                </a:solidFill>
                <a:latin typeface="Gill Sans MT" panose="020B0502020104020203" pitchFamily="34" charset="0"/>
              </a:rPr>
              <a:t>), then the d electrons don’t count as valence. </a:t>
            </a:r>
          </a:p>
        </p:txBody>
      </p:sp>
    </p:spTree>
    <p:extLst>
      <p:ext uri="{BB962C8B-B14F-4D97-AF65-F5344CB8AC3E}">
        <p14:creationId xmlns:p14="http://schemas.microsoft.com/office/powerpoint/2010/main" val="379556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62949" y="6086319"/>
            <a:ext cx="314497" cy="365125"/>
          </a:xfrm>
        </p:spPr>
        <p:txBody>
          <a:bodyPr/>
          <a:lstStyle/>
          <a:p>
            <a:pPr algn="ctr"/>
            <a:fld id="{94E8F789-7D3F-49F2-90F5-45EDE2FD9A0F}" type="slidenum">
              <a:rPr lang="en-US" smtClean="0">
                <a:solidFill>
                  <a:schemeClr val="bg1"/>
                </a:solidFill>
              </a:rPr>
              <a:pPr algn="ctr"/>
              <a:t>5</a:t>
            </a:fld>
            <a:endParaRPr lang="en-US" dirty="0">
              <a:solidFill>
                <a:schemeClr val="bg1"/>
              </a:solidFill>
            </a:endParaRPr>
          </a:p>
        </p:txBody>
      </p:sp>
      <p:sp>
        <p:nvSpPr>
          <p:cNvPr id="8" name="Rectangle 2">
            <a:extLst>
              <a:ext uri="{FF2B5EF4-FFF2-40B4-BE49-F238E27FC236}">
                <a16:creationId xmlns:a16="http://schemas.microsoft.com/office/drawing/2014/main" id="{366C5B13-B1AD-409E-9B41-09CCC8F893DA}"/>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Units of Energy</a:t>
            </a:r>
          </a:p>
        </p:txBody>
      </p:sp>
      <mc:AlternateContent xmlns:mc="http://schemas.openxmlformats.org/markup-compatibility/2006" xmlns:a14="http://schemas.microsoft.com/office/drawing/2010/main">
        <mc:Choice Requires="a14">
          <p:sp>
            <p:nvSpPr>
              <p:cNvPr id="9" name="TextBox 4">
                <a:extLst>
                  <a:ext uri="{FF2B5EF4-FFF2-40B4-BE49-F238E27FC236}">
                    <a16:creationId xmlns:a16="http://schemas.microsoft.com/office/drawing/2014/main" id="{0CEBD053-3C0F-47C4-BC91-9DF0BADC3C01}"/>
                  </a:ext>
                </a:extLst>
              </p:cNvPr>
              <p:cNvSpPr txBox="1">
                <a:spLocks noChangeArrowheads="1"/>
              </p:cNvSpPr>
              <p:nvPr/>
            </p:nvSpPr>
            <p:spPr bwMode="auto">
              <a:xfrm>
                <a:off x="0" y="1235311"/>
                <a:ext cx="9143999" cy="3331553"/>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 SI unit of energy is the </a:t>
                </a:r>
                <a:r>
                  <a:rPr lang="en-US" altLang="en-US" b="1" dirty="0">
                    <a:solidFill>
                      <a:schemeClr val="tx1">
                        <a:lumMod val="75000"/>
                        <a:lumOff val="25000"/>
                      </a:schemeClr>
                    </a:solidFill>
                    <a:latin typeface="Gill Sans MT" panose="020B0502020104020203" pitchFamily="34" charset="0"/>
                    <a:cs typeface="Times New Roman" pitchFamily="18" charset="0"/>
                  </a:rPr>
                  <a:t>joule (J)</a:t>
                </a:r>
                <a:r>
                  <a:rPr lang="en-US" altLang="en-US" dirty="0">
                    <a:solidFill>
                      <a:schemeClr val="tx1">
                        <a:lumMod val="75000"/>
                        <a:lumOff val="25000"/>
                      </a:schemeClr>
                    </a:solidFill>
                    <a:latin typeface="Gill Sans MT" panose="020B0502020104020203" pitchFamily="34" charset="0"/>
                    <a:cs typeface="Times New Roman" pitchFamily="18" charset="0"/>
                  </a:rPr>
                  <a:t>, named for the English physicist James Joule. A Joule is the amount of energy possessed by a 2–kg mass moving at a speed of 1 m/s.</a:t>
                </a: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a:p>
                <a:pPr algn="ctr" eaLnBrk="0" hangingPunct="0">
                  <a:buClr>
                    <a:srgbClr val="000000"/>
                  </a:buClr>
                  <a:buSzPct val="100000"/>
                  <a:buFont typeface="Arial" pitchFamily="34" charset="0"/>
                  <a:buNone/>
                </a:pPr>
                <a:r>
                  <a:rPr lang="en-US" altLang="en-US" i="1" dirty="0" err="1">
                    <a:solidFill>
                      <a:schemeClr val="tx1">
                        <a:lumMod val="75000"/>
                        <a:lumOff val="25000"/>
                      </a:schemeClr>
                    </a:solidFill>
                    <a:latin typeface="Gill Sans MT" panose="020B0502020104020203" pitchFamily="34" charset="0"/>
                    <a:cs typeface="Times New Roman" pitchFamily="18" charset="0"/>
                  </a:rPr>
                  <a:t>E</a:t>
                </a:r>
                <a:r>
                  <a:rPr lang="en-US" altLang="en-US" baseline="-25000" dirty="0" err="1">
                    <a:solidFill>
                      <a:schemeClr val="tx1">
                        <a:lumMod val="75000"/>
                        <a:lumOff val="25000"/>
                      </a:schemeClr>
                    </a:solidFill>
                    <a:latin typeface="Gill Sans MT" panose="020B0502020104020203" pitchFamily="34" charset="0"/>
                    <a:cs typeface="Times New Roman" pitchFamily="18" charset="0"/>
                  </a:rPr>
                  <a:t>k</a:t>
                </a:r>
                <a:r>
                  <a:rPr lang="en-US" altLang="en-US" dirty="0">
                    <a:solidFill>
                      <a:schemeClr val="tx1">
                        <a:lumMod val="75000"/>
                        <a:lumOff val="25000"/>
                      </a:schemeClr>
                    </a:solidFill>
                    <a:latin typeface="Gill Sans MT" panose="020B0502020104020203" pitchFamily="34" charset="0"/>
                    <a:cs typeface="Times New Roman" pitchFamily="18" charset="0"/>
                  </a:rPr>
                  <a:t> = </a:t>
                </a:r>
                <a14:m>
                  <m:oMath xmlns:m="http://schemas.openxmlformats.org/officeDocument/2006/math">
                    <m:f>
                      <m:fPr>
                        <m:ctrlPr>
                          <a:rPr lang="en-US" i="1">
                            <a:solidFill>
                              <a:schemeClr val="tx1">
                                <a:lumMod val="75000"/>
                                <a:lumOff val="25000"/>
                              </a:schemeClr>
                            </a:solidFill>
                            <a:latin typeface="Cambria Math" panose="02040503050406030204" pitchFamily="18" charset="0"/>
                          </a:rPr>
                        </m:ctrlPr>
                      </m:fPr>
                      <m:num>
                        <m:r>
                          <a:rPr lang="en-US" i="1" smtClean="0">
                            <a:solidFill>
                              <a:schemeClr val="tx1">
                                <a:lumMod val="75000"/>
                                <a:lumOff val="25000"/>
                              </a:schemeClr>
                            </a:solidFill>
                            <a:latin typeface="Cambria Math" panose="02040503050406030204" pitchFamily="18" charset="0"/>
                          </a:rPr>
                          <m:t>1</m:t>
                        </m:r>
                      </m:num>
                      <m:den>
                        <m:r>
                          <a:rPr lang="en-US" i="1">
                            <a:solidFill>
                              <a:schemeClr val="tx1">
                                <a:lumMod val="75000"/>
                                <a:lumOff val="25000"/>
                              </a:schemeClr>
                            </a:solidFill>
                            <a:latin typeface="Cambria Math" panose="02040503050406030204" pitchFamily="18" charset="0"/>
                          </a:rPr>
                          <m:t>2</m:t>
                        </m:r>
                      </m:den>
                    </m:f>
                    <m:r>
                      <a:rPr lang="en-US" i="1">
                        <a:solidFill>
                          <a:schemeClr val="tx1">
                            <a:lumMod val="75000"/>
                            <a:lumOff val="25000"/>
                          </a:schemeClr>
                        </a:solidFill>
                        <a:latin typeface="Cambria Math" panose="02040503050406030204" pitchFamily="18" charset="0"/>
                      </a:rPr>
                      <m:t>𝑚</m:t>
                    </m:r>
                    <m:sSup>
                      <m:sSupPr>
                        <m:ctrlPr>
                          <a:rPr lang="en-US" i="1">
                            <a:solidFill>
                              <a:schemeClr val="tx1">
                                <a:lumMod val="75000"/>
                                <a:lumOff val="25000"/>
                              </a:schemeClr>
                            </a:solidFill>
                            <a:latin typeface="Cambria Math" panose="02040503050406030204" pitchFamily="18" charset="0"/>
                          </a:rPr>
                        </m:ctrlPr>
                      </m:sSupPr>
                      <m:e>
                        <m:r>
                          <a:rPr lang="en-US" i="1">
                            <a:solidFill>
                              <a:schemeClr val="tx1">
                                <a:lumMod val="75000"/>
                                <a:lumOff val="25000"/>
                              </a:schemeClr>
                            </a:solidFill>
                            <a:latin typeface="Cambria Math" panose="02040503050406030204" pitchFamily="18" charset="0"/>
                          </a:rPr>
                          <m:t>𝑢</m:t>
                        </m:r>
                      </m:e>
                      <m:sup>
                        <m:r>
                          <a:rPr lang="en-US" i="1">
                            <a:solidFill>
                              <a:schemeClr val="tx1">
                                <a:lumMod val="75000"/>
                                <a:lumOff val="25000"/>
                              </a:schemeClr>
                            </a:solidFill>
                            <a:latin typeface="Cambria Math" panose="02040503050406030204" pitchFamily="18" charset="0"/>
                          </a:rPr>
                          <m:t>2</m:t>
                        </m:r>
                      </m:sup>
                    </m:sSup>
                    <m:r>
                      <a:rPr lang="en-US" i="1">
                        <a:solidFill>
                          <a:schemeClr val="tx1">
                            <a:lumMod val="75000"/>
                            <a:lumOff val="25000"/>
                          </a:schemeClr>
                        </a:solidFill>
                        <a:latin typeface="Cambria Math" panose="02040503050406030204" pitchFamily="18" charset="0"/>
                      </a:rPr>
                      <m:t> </m:t>
                    </m:r>
                  </m:oMath>
                </a14:m>
                <a:r>
                  <a:rPr lang="en-US" altLang="en-US" dirty="0">
                    <a:solidFill>
                      <a:schemeClr val="tx1">
                        <a:lumMod val="75000"/>
                        <a:lumOff val="25000"/>
                      </a:schemeClr>
                    </a:solidFill>
                    <a:latin typeface="Gill Sans MT" panose="020B0502020104020203" pitchFamily="34" charset="0"/>
                    <a:cs typeface="Times New Roman" pitchFamily="18" charset="0"/>
                  </a:rPr>
                  <a:t>= </a:t>
                </a:r>
                <a14:m>
                  <m:oMath xmlns:m="http://schemas.openxmlformats.org/officeDocument/2006/math">
                    <m:f>
                      <m:fPr>
                        <m:ctrlPr>
                          <a:rPr lang="en-US" i="1">
                            <a:solidFill>
                              <a:schemeClr val="tx1">
                                <a:lumMod val="75000"/>
                                <a:lumOff val="25000"/>
                              </a:schemeClr>
                            </a:solidFill>
                            <a:latin typeface="Cambria Math" panose="02040503050406030204" pitchFamily="18" charset="0"/>
                          </a:rPr>
                        </m:ctrlPr>
                      </m:fPr>
                      <m:num>
                        <m:r>
                          <a:rPr lang="en-US" i="1">
                            <a:solidFill>
                              <a:schemeClr val="tx1">
                                <a:lumMod val="75000"/>
                                <a:lumOff val="25000"/>
                              </a:schemeClr>
                            </a:solidFill>
                            <a:latin typeface="Cambria Math" panose="02040503050406030204" pitchFamily="18" charset="0"/>
                          </a:rPr>
                          <m:t>1</m:t>
                        </m:r>
                      </m:num>
                      <m:den>
                        <m:r>
                          <a:rPr lang="en-US" i="1">
                            <a:solidFill>
                              <a:schemeClr val="tx1">
                                <a:lumMod val="75000"/>
                                <a:lumOff val="25000"/>
                              </a:schemeClr>
                            </a:solidFill>
                            <a:latin typeface="Cambria Math" panose="02040503050406030204" pitchFamily="18" charset="0"/>
                          </a:rPr>
                          <m:t>2</m:t>
                        </m:r>
                      </m:den>
                    </m:f>
                    <m:sSup>
                      <m:sSupPr>
                        <m:ctrlPr>
                          <a:rPr lang="en-US" altLang="en-US" i="1" smtClean="0">
                            <a:solidFill>
                              <a:schemeClr val="tx1">
                                <a:lumMod val="75000"/>
                                <a:lumOff val="25000"/>
                              </a:schemeClr>
                            </a:solidFill>
                            <a:latin typeface="Cambria Math" panose="02040503050406030204" pitchFamily="18" charset="0"/>
                            <a:cs typeface="Times New Roman" pitchFamily="18" charset="0"/>
                          </a:rPr>
                        </m:ctrlPr>
                      </m:sSupPr>
                      <m:e>
                        <m:d>
                          <m:dPr>
                            <m:ctrlPr>
                              <a:rPr lang="en-US" altLang="en-US" i="1" smtClean="0">
                                <a:solidFill>
                                  <a:schemeClr val="tx1">
                                    <a:lumMod val="75000"/>
                                    <a:lumOff val="25000"/>
                                  </a:schemeClr>
                                </a:solidFill>
                                <a:latin typeface="Cambria Math" panose="02040503050406030204" pitchFamily="18" charset="0"/>
                                <a:cs typeface="Times New Roman" pitchFamily="18" charset="0"/>
                              </a:rPr>
                            </m:ctrlPr>
                          </m:dPr>
                          <m:e>
                            <m:r>
                              <a:rPr lang="en-US" altLang="en-US" b="0" i="1" smtClean="0">
                                <a:solidFill>
                                  <a:schemeClr val="tx1">
                                    <a:lumMod val="75000"/>
                                    <a:lumOff val="25000"/>
                                  </a:schemeClr>
                                </a:solidFill>
                                <a:latin typeface="Cambria Math" panose="02040503050406030204" pitchFamily="18" charset="0"/>
                                <a:cs typeface="Times New Roman" pitchFamily="18" charset="0"/>
                              </a:rPr>
                              <m:t>2 </m:t>
                            </m:r>
                            <m:r>
                              <m:rPr>
                                <m:sty m:val="p"/>
                              </m:rPr>
                              <a:rPr lang="en-US" altLang="en-US" b="0" i="0" smtClean="0">
                                <a:solidFill>
                                  <a:schemeClr val="tx1">
                                    <a:lumMod val="75000"/>
                                    <a:lumOff val="25000"/>
                                  </a:schemeClr>
                                </a:solidFill>
                                <a:latin typeface="Cambria Math" panose="02040503050406030204" pitchFamily="18" charset="0"/>
                                <a:cs typeface="Times New Roman" pitchFamily="18" charset="0"/>
                              </a:rPr>
                              <m:t>kg</m:t>
                            </m:r>
                          </m:e>
                        </m:d>
                        <m:d>
                          <m:dPr>
                            <m:ctrlPr>
                              <a:rPr lang="en-US" altLang="en-US" i="1" smtClean="0">
                                <a:solidFill>
                                  <a:schemeClr val="tx1">
                                    <a:lumMod val="75000"/>
                                    <a:lumOff val="25000"/>
                                  </a:schemeClr>
                                </a:solidFill>
                                <a:latin typeface="Cambria Math" panose="02040503050406030204" pitchFamily="18" charset="0"/>
                                <a:cs typeface="Times New Roman" pitchFamily="18" charset="0"/>
                              </a:rPr>
                            </m:ctrlPr>
                          </m:dPr>
                          <m:e>
                            <m:f>
                              <m:fPr>
                                <m:ctrlPr>
                                  <a:rPr lang="en-US" i="1">
                                    <a:solidFill>
                                      <a:schemeClr val="tx1">
                                        <a:lumMod val="75000"/>
                                        <a:lumOff val="25000"/>
                                      </a:schemeClr>
                                    </a:solidFill>
                                    <a:latin typeface="Cambria Math" panose="02040503050406030204" pitchFamily="18" charset="0"/>
                                  </a:rPr>
                                </m:ctrlPr>
                              </m:fPr>
                              <m:num>
                                <m:r>
                                  <a:rPr lang="en-US">
                                    <a:solidFill>
                                      <a:schemeClr val="tx1">
                                        <a:lumMod val="75000"/>
                                        <a:lumOff val="25000"/>
                                      </a:schemeClr>
                                    </a:solidFill>
                                    <a:latin typeface="Cambria Math" panose="02040503050406030204" pitchFamily="18" charset="0"/>
                                  </a:rPr>
                                  <m:t>1 </m:t>
                                </m:r>
                                <m:r>
                                  <m:rPr>
                                    <m:sty m:val="p"/>
                                  </m:rPr>
                                  <a:rPr lang="en-US">
                                    <a:solidFill>
                                      <a:schemeClr val="tx1">
                                        <a:lumMod val="75000"/>
                                        <a:lumOff val="25000"/>
                                      </a:schemeClr>
                                    </a:solidFill>
                                    <a:latin typeface="Cambria Math" panose="02040503050406030204" pitchFamily="18" charset="0"/>
                                  </a:rPr>
                                  <m:t>m</m:t>
                                </m:r>
                              </m:num>
                              <m:den>
                                <m:r>
                                  <m:rPr>
                                    <m:sty m:val="p"/>
                                  </m:rPr>
                                  <a:rPr lang="en-US">
                                    <a:solidFill>
                                      <a:schemeClr val="tx1">
                                        <a:lumMod val="75000"/>
                                        <a:lumOff val="25000"/>
                                      </a:schemeClr>
                                    </a:solidFill>
                                    <a:latin typeface="Cambria Math" panose="02040503050406030204" pitchFamily="18" charset="0"/>
                                  </a:rPr>
                                  <m:t>s</m:t>
                                </m:r>
                              </m:den>
                            </m:f>
                          </m:e>
                        </m:d>
                      </m:e>
                      <m:sup>
                        <m:r>
                          <a:rPr lang="en-US" altLang="en-US" b="0" i="1" smtClean="0">
                            <a:solidFill>
                              <a:schemeClr val="tx1">
                                <a:lumMod val="75000"/>
                                <a:lumOff val="25000"/>
                              </a:schemeClr>
                            </a:solidFill>
                            <a:latin typeface="Cambria Math" panose="02040503050406030204" pitchFamily="18" charset="0"/>
                            <a:cs typeface="Times New Roman" pitchFamily="18" charset="0"/>
                          </a:rPr>
                          <m:t>2</m:t>
                        </m:r>
                      </m:sup>
                    </m:sSup>
                  </m:oMath>
                </a14:m>
                <a:r>
                  <a:rPr lang="en-US" altLang="en-US" dirty="0">
                    <a:solidFill>
                      <a:schemeClr val="tx1">
                        <a:lumMod val="75000"/>
                        <a:lumOff val="25000"/>
                      </a:schemeClr>
                    </a:solidFill>
                    <a:latin typeface="Gill Sans MT" panose="020B0502020104020203" pitchFamily="34" charset="0"/>
                    <a:cs typeface="Times New Roman" pitchFamily="18" charset="0"/>
                  </a:rPr>
                  <a:t> = </a:t>
                </a:r>
                <a14:m>
                  <m:oMath xmlns:m="http://schemas.openxmlformats.org/officeDocument/2006/math">
                    <m:f>
                      <m:fPr>
                        <m:ctrlPr>
                          <a:rPr lang="en-US" b="1" i="1" smtClean="0">
                            <a:solidFill>
                              <a:srgbClr val="67AEB6"/>
                            </a:solidFill>
                            <a:latin typeface="Cambria Math" panose="02040503050406030204" pitchFamily="18" charset="0"/>
                          </a:rPr>
                        </m:ctrlPr>
                      </m:fPr>
                      <m:num>
                        <m:r>
                          <a:rPr lang="en-US" b="1" i="1">
                            <a:solidFill>
                              <a:srgbClr val="67AEB6"/>
                            </a:solidFill>
                            <a:latin typeface="Cambria Math" panose="02040503050406030204" pitchFamily="18" charset="0"/>
                          </a:rPr>
                          <m:t>𝟏</m:t>
                        </m:r>
                        <m:r>
                          <a:rPr lang="en-US" b="1" i="1" smtClean="0">
                            <a:solidFill>
                              <a:srgbClr val="67AEB6"/>
                            </a:solidFill>
                            <a:latin typeface="Cambria Math" panose="02040503050406030204" pitchFamily="18" charset="0"/>
                          </a:rPr>
                          <m:t> </m:t>
                        </m:r>
                        <m:r>
                          <a:rPr lang="en-US" b="1" i="0" smtClean="0">
                            <a:solidFill>
                              <a:srgbClr val="67AEB6"/>
                            </a:solidFill>
                            <a:latin typeface="Cambria Math" panose="02040503050406030204" pitchFamily="18" charset="0"/>
                          </a:rPr>
                          <m:t>𝐤𝐠</m:t>
                        </m:r>
                        <m:r>
                          <a:rPr lang="en-US" b="1" i="0" smtClean="0">
                            <a:solidFill>
                              <a:srgbClr val="67AEB6"/>
                            </a:solidFill>
                            <a:latin typeface="Cambria Math" panose="02040503050406030204" pitchFamily="18" charset="0"/>
                          </a:rPr>
                          <m:t> </m:t>
                        </m:r>
                        <m:r>
                          <a:rPr lang="en-US" b="1" i="1" smtClean="0">
                            <a:solidFill>
                              <a:srgbClr val="67AEB6"/>
                            </a:solidFill>
                            <a:latin typeface="Cambria Math" panose="02040503050406030204" pitchFamily="18" charset="0"/>
                            <a:ea typeface="Cambria Math" panose="02040503050406030204" pitchFamily="18" charset="0"/>
                          </a:rPr>
                          <m:t>∙</m:t>
                        </m:r>
                        <m:sSup>
                          <m:sSupPr>
                            <m:ctrlPr>
                              <a:rPr lang="en-US" b="1" i="1" smtClean="0">
                                <a:solidFill>
                                  <a:srgbClr val="67AEB6"/>
                                </a:solidFill>
                                <a:latin typeface="Cambria Math" panose="02040503050406030204" pitchFamily="18" charset="0"/>
                                <a:ea typeface="Cambria Math" panose="02040503050406030204" pitchFamily="18" charset="0"/>
                              </a:rPr>
                            </m:ctrlPr>
                          </m:sSupPr>
                          <m:e>
                            <m:r>
                              <a:rPr lang="en-US" b="1" i="0" smtClean="0">
                                <a:solidFill>
                                  <a:srgbClr val="67AEB6"/>
                                </a:solidFill>
                                <a:latin typeface="Cambria Math" panose="02040503050406030204" pitchFamily="18" charset="0"/>
                                <a:ea typeface="Cambria Math" panose="02040503050406030204" pitchFamily="18" charset="0"/>
                              </a:rPr>
                              <m:t>𝐦</m:t>
                            </m:r>
                          </m:e>
                          <m:sup>
                            <m:r>
                              <a:rPr lang="en-US" b="1" i="1" smtClean="0">
                                <a:solidFill>
                                  <a:srgbClr val="67AEB6"/>
                                </a:solidFill>
                                <a:latin typeface="Cambria Math" panose="02040503050406030204" pitchFamily="18" charset="0"/>
                                <a:ea typeface="Cambria Math" panose="02040503050406030204" pitchFamily="18" charset="0"/>
                              </a:rPr>
                              <m:t>𝟐</m:t>
                            </m:r>
                          </m:sup>
                        </m:sSup>
                      </m:num>
                      <m:den>
                        <m:sSup>
                          <m:sSupPr>
                            <m:ctrlPr>
                              <a:rPr lang="en-US" b="1" i="1" smtClean="0">
                                <a:solidFill>
                                  <a:srgbClr val="67AEB6"/>
                                </a:solidFill>
                                <a:latin typeface="Cambria Math" panose="02040503050406030204" pitchFamily="18" charset="0"/>
                              </a:rPr>
                            </m:ctrlPr>
                          </m:sSupPr>
                          <m:e>
                            <m:r>
                              <a:rPr lang="en-US" b="1" i="0" smtClean="0">
                                <a:solidFill>
                                  <a:srgbClr val="67AEB6"/>
                                </a:solidFill>
                                <a:latin typeface="Cambria Math" panose="02040503050406030204" pitchFamily="18" charset="0"/>
                              </a:rPr>
                              <m:t>𝐬</m:t>
                            </m:r>
                          </m:e>
                          <m:sup>
                            <m:r>
                              <a:rPr lang="en-US" b="1" i="1" smtClean="0">
                                <a:solidFill>
                                  <a:srgbClr val="67AEB6"/>
                                </a:solidFill>
                                <a:latin typeface="Cambria Math" panose="02040503050406030204" pitchFamily="18" charset="0"/>
                              </a:rPr>
                              <m:t>𝟐</m:t>
                            </m:r>
                          </m:sup>
                        </m:sSup>
                      </m:den>
                    </m:f>
                    <m:r>
                      <a:rPr lang="en-US" b="1" i="1" smtClean="0">
                        <a:solidFill>
                          <a:srgbClr val="67AEB6"/>
                        </a:solidFill>
                        <a:latin typeface="Cambria Math" panose="02040503050406030204" pitchFamily="18" charset="0"/>
                      </a:rPr>
                      <m:t>=</m:t>
                    </m:r>
                    <m:r>
                      <a:rPr lang="en-US" b="1" i="1" smtClean="0">
                        <a:solidFill>
                          <a:srgbClr val="67AEB6"/>
                        </a:solidFill>
                        <a:latin typeface="Cambria Math" panose="02040503050406030204" pitchFamily="18" charset="0"/>
                      </a:rPr>
                      <m:t>𝟏</m:t>
                    </m:r>
                    <m:r>
                      <a:rPr lang="en-US" b="1" i="1" smtClean="0">
                        <a:solidFill>
                          <a:srgbClr val="67AEB6"/>
                        </a:solidFill>
                        <a:latin typeface="Cambria Math" panose="02040503050406030204" pitchFamily="18" charset="0"/>
                      </a:rPr>
                      <m:t> </m:t>
                    </m:r>
                    <m:r>
                      <a:rPr lang="en-US" b="1" i="0" smtClean="0">
                        <a:solidFill>
                          <a:srgbClr val="67AEB6"/>
                        </a:solidFill>
                        <a:latin typeface="Cambria Math" panose="02040503050406030204" pitchFamily="18" charset="0"/>
                      </a:rPr>
                      <m:t>𝐉</m:t>
                    </m:r>
                  </m:oMath>
                </a14:m>
                <a:endParaRPr lang="en-US" altLang="en-US" b="1" dirty="0">
                  <a:solidFill>
                    <a:srgbClr val="67AEB6"/>
                  </a:solidFill>
                  <a:latin typeface="Gill Sans MT" panose="020B0502020104020203" pitchFamily="34" charset="0"/>
                  <a:cs typeface="Times New Roman" pitchFamily="18" charset="0"/>
                </a:endParaRPr>
              </a:p>
              <a:p>
                <a:pPr algn="ctr" eaLnBrk="0" hangingPunct="0">
                  <a:buClr>
                    <a:srgbClr val="000000"/>
                  </a:buClr>
                  <a:buSzPct val="100000"/>
                  <a:buFont typeface="Arial" pitchFamily="34" charset="0"/>
                  <a:buNone/>
                </a:pPr>
                <a:endParaRPr lang="en-US" altLang="en-US" b="1" dirty="0">
                  <a:solidFill>
                    <a:srgbClr val="67AEB6"/>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 joule can also be defined as the amount of energy exerted when a force of 1 newton (N) is applied over 1 meter.</a:t>
                </a:r>
              </a:p>
              <a:p>
                <a:pPr algn="ctr" eaLnBrk="0" hangingPunct="0">
                  <a:buClr>
                    <a:srgbClr val="000000"/>
                  </a:buClr>
                  <a:buSzPct val="100000"/>
                  <a:buFont typeface="Arial" pitchFamily="34" charset="0"/>
                  <a:buNone/>
                </a:pPr>
                <a:r>
                  <a:rPr lang="en-US" altLang="en-US" b="1" dirty="0">
                    <a:solidFill>
                      <a:srgbClr val="67AEB6"/>
                    </a:solidFill>
                    <a:latin typeface="Gill Sans MT" panose="020B0502020104020203" pitchFamily="34" charset="0"/>
                    <a:cs typeface="Times New Roman" pitchFamily="18" charset="0"/>
                  </a:rPr>
                  <a:t>1 J = 1 N · m</a:t>
                </a: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Because the magnitude of a joule is so small, we often express large amounts of energy using the unit kilojoule (kJ).</a:t>
                </a:r>
              </a:p>
              <a:p>
                <a:pPr algn="ct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1 kJ = 1000 J</a:t>
                </a:r>
              </a:p>
            </p:txBody>
          </p:sp>
        </mc:Choice>
        <mc:Fallback xmlns="">
          <p:sp>
            <p:nvSpPr>
              <p:cNvPr id="9" name="TextBox 4">
                <a:extLst>
                  <a:ext uri="{FF2B5EF4-FFF2-40B4-BE49-F238E27FC236}">
                    <a16:creationId xmlns:a16="http://schemas.microsoft.com/office/drawing/2014/main" id="{0CEBD053-3C0F-47C4-BC91-9DF0BADC3C01}"/>
                  </a:ext>
                </a:extLst>
              </p:cNvPr>
              <p:cNvSpPr txBox="1">
                <a:spLocks noRot="1" noChangeAspect="1" noMove="1" noResize="1" noEditPoints="1" noAdjustHandles="1" noChangeArrowheads="1" noChangeShapeType="1" noTextEdit="1"/>
              </p:cNvSpPr>
              <p:nvPr/>
            </p:nvSpPr>
            <p:spPr bwMode="auto">
              <a:xfrm>
                <a:off x="0" y="1235311"/>
                <a:ext cx="9143999" cy="3331553"/>
              </a:xfrm>
              <a:prstGeom prst="rect">
                <a:avLst/>
              </a:prstGeom>
              <a:blipFill>
                <a:blip r:embed="rId2"/>
                <a:stretch>
                  <a:fillRect l="-533" t="-1099" r="-733" b="-2015"/>
                </a:stretch>
              </a:blipFill>
              <a:ln w="9525">
                <a:noFill/>
                <a:miter lim="800000"/>
                <a:headEnd/>
                <a:tailEnd/>
              </a:ln>
            </p:spPr>
            <p:txBody>
              <a:bodyPr/>
              <a:lstStyle/>
              <a:p>
                <a:r>
                  <a:rPr lang="en-US">
                    <a:noFill/>
                  </a:rPr>
                  <a:t> </a:t>
                </a:r>
              </a:p>
            </p:txBody>
          </p:sp>
        </mc:Fallback>
      </mc:AlternateContent>
      <p:sp>
        <p:nvSpPr>
          <p:cNvPr id="10" name="Rectangle 2">
            <a:extLst>
              <a:ext uri="{FF2B5EF4-FFF2-40B4-BE49-F238E27FC236}">
                <a16:creationId xmlns:a16="http://schemas.microsoft.com/office/drawing/2014/main" id="{D74DBD2F-5FA8-4614-ABF2-4887C5846A56}"/>
              </a:ext>
            </a:extLst>
          </p:cNvPr>
          <p:cNvSpPr txBox="1">
            <a:spLocks noChangeArrowheads="1"/>
          </p:cNvSpPr>
          <p:nvPr/>
        </p:nvSpPr>
        <p:spPr>
          <a:xfrm>
            <a:off x="0" y="4680750"/>
            <a:ext cx="7767638" cy="11755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1800" dirty="0">
                <a:solidFill>
                  <a:schemeClr val="tx1">
                    <a:lumMod val="75000"/>
                    <a:lumOff val="25000"/>
                  </a:schemeClr>
                </a:solidFill>
                <a:latin typeface="Gill Sans MT" panose="020B0502020104020203" pitchFamily="34" charset="0"/>
              </a:rPr>
              <a:t>calorie (</a:t>
            </a:r>
            <a:r>
              <a:rPr lang="en-US" altLang="en-US" sz="1800" dirty="0" err="1">
                <a:solidFill>
                  <a:schemeClr val="tx1">
                    <a:lumMod val="75000"/>
                    <a:lumOff val="25000"/>
                  </a:schemeClr>
                </a:solidFill>
                <a:latin typeface="Gill Sans MT" panose="020B0502020104020203" pitchFamily="34" charset="0"/>
              </a:rPr>
              <a:t>cal</a:t>
            </a:r>
            <a:r>
              <a:rPr lang="en-US" altLang="en-US" sz="1800" dirty="0">
                <a:solidFill>
                  <a:schemeClr val="tx1">
                    <a:lumMod val="75000"/>
                    <a:lumOff val="25000"/>
                  </a:schemeClr>
                </a:solidFill>
                <a:latin typeface="Gill Sans MT" panose="020B0502020104020203" pitchFamily="34" charset="0"/>
              </a:rPr>
              <a:t>)</a:t>
            </a:r>
          </a:p>
          <a:p>
            <a:pPr marL="0" indent="0">
              <a:buNone/>
            </a:pPr>
            <a:r>
              <a:rPr lang="en-US" altLang="en-US" sz="1800" dirty="0">
                <a:solidFill>
                  <a:schemeClr val="tx1">
                    <a:lumMod val="75000"/>
                    <a:lumOff val="25000"/>
                  </a:schemeClr>
                </a:solidFill>
                <a:latin typeface="Gill Sans MT" panose="020B0502020104020203" pitchFamily="34" charset="0"/>
              </a:rPr>
              <a:t>Originally: “The energy needed to heat of 1g of water from 1°C.”</a:t>
            </a:r>
          </a:p>
          <a:p>
            <a:pPr marL="0" indent="0">
              <a:buNone/>
            </a:pPr>
            <a:r>
              <a:rPr lang="en-US" altLang="en-US" sz="1800" dirty="0">
                <a:solidFill>
                  <a:schemeClr val="tx1">
                    <a:lumMod val="75000"/>
                    <a:lumOff val="25000"/>
                  </a:schemeClr>
                </a:solidFill>
                <a:latin typeface="Gill Sans MT" panose="020B0502020104020203" pitchFamily="34" charset="0"/>
              </a:rPr>
              <a:t>		Now: </a:t>
            </a:r>
            <a:r>
              <a:rPr lang="en-US" altLang="en-US" sz="1800" dirty="0">
                <a:solidFill>
                  <a:srgbClr val="E47588"/>
                </a:solidFill>
                <a:latin typeface="Gill Sans MT" panose="020B0502020104020203" pitchFamily="34" charset="0"/>
              </a:rPr>
              <a:t>1 </a:t>
            </a:r>
            <a:r>
              <a:rPr lang="en-US" altLang="en-US" sz="1800" dirty="0" err="1">
                <a:solidFill>
                  <a:srgbClr val="E47588"/>
                </a:solidFill>
                <a:latin typeface="Gill Sans MT" panose="020B0502020104020203" pitchFamily="34" charset="0"/>
              </a:rPr>
              <a:t>cal</a:t>
            </a:r>
            <a:r>
              <a:rPr lang="en-US" altLang="en-US" sz="1800" dirty="0">
                <a:solidFill>
                  <a:srgbClr val="E47588"/>
                </a:solidFill>
                <a:latin typeface="Gill Sans MT" panose="020B0502020104020203" pitchFamily="34" charset="0"/>
              </a:rPr>
              <a:t> = 4.184 J (exactly)</a:t>
            </a:r>
          </a:p>
        </p:txBody>
      </p:sp>
      <p:sp>
        <p:nvSpPr>
          <p:cNvPr id="7" name="Rectangle 6">
            <a:extLst>
              <a:ext uri="{FF2B5EF4-FFF2-40B4-BE49-F238E27FC236}">
                <a16:creationId xmlns:a16="http://schemas.microsoft.com/office/drawing/2014/main" id="{56B12AEE-9EE5-4AF4-A971-901F80DB3C61}"/>
              </a:ext>
            </a:extLst>
          </p:cNvPr>
          <p:cNvSpPr/>
          <p:nvPr/>
        </p:nvSpPr>
        <p:spPr>
          <a:xfrm>
            <a:off x="13919" y="5970210"/>
            <a:ext cx="6938526" cy="701731"/>
          </a:xfrm>
          <a:prstGeom prst="rect">
            <a:avLst/>
          </a:prstGeom>
        </p:spPr>
        <p:txBody>
          <a:bodyPr wrap="square">
            <a:spAutoFit/>
          </a:bodyPr>
          <a:lstStyle/>
          <a:p>
            <a:pPr marL="285750" indent="-285750" algn="ctr" eaLnBrk="0" hangingPunct="0">
              <a:spcBef>
                <a:spcPct val="20000"/>
              </a:spcBef>
              <a:buClr>
                <a:srgbClr val="000000"/>
              </a:buClr>
              <a:buSzPct val="100000"/>
              <a:buFont typeface="Arial" pitchFamily="34" charset="0"/>
              <a:buNone/>
              <a:defRPr/>
            </a:pPr>
            <a:r>
              <a:rPr lang="en-US" dirty="0">
                <a:solidFill>
                  <a:schemeClr val="tx1">
                    <a:lumMod val="75000"/>
                    <a:lumOff val="25000"/>
                  </a:schemeClr>
                </a:solidFill>
                <a:latin typeface="Gill Sans MT" panose="020B0502020104020203" pitchFamily="34" charset="0"/>
                <a:cs typeface="Arial" charset="0"/>
              </a:rPr>
              <a:t>Dietary Calorie (Cal) – the “big C” calorie. Used on food products.	</a:t>
            </a:r>
          </a:p>
          <a:p>
            <a:pPr marL="285750" indent="-285750" algn="ctr" eaLnBrk="0" hangingPunct="0">
              <a:spcBef>
                <a:spcPct val="20000"/>
              </a:spcBef>
              <a:buClr>
                <a:srgbClr val="000000"/>
              </a:buClr>
              <a:buSzPct val="100000"/>
              <a:buFont typeface="Arial" pitchFamily="34" charset="0"/>
              <a:buNone/>
              <a:defRPr/>
            </a:pPr>
            <a:r>
              <a:rPr lang="en-US" dirty="0">
                <a:solidFill>
                  <a:schemeClr val="tx1">
                    <a:lumMod val="75000"/>
                    <a:lumOff val="25000"/>
                  </a:schemeClr>
                </a:solidFill>
                <a:latin typeface="Gill Sans MT" panose="020B0502020104020203" pitchFamily="34" charset="0"/>
                <a:cs typeface="Arial" charset="0"/>
              </a:rPr>
              <a:t>1 Cal = 1000 </a:t>
            </a:r>
            <a:r>
              <a:rPr lang="en-US" dirty="0" err="1">
                <a:solidFill>
                  <a:schemeClr val="tx1">
                    <a:lumMod val="75000"/>
                    <a:lumOff val="25000"/>
                  </a:schemeClr>
                </a:solidFill>
                <a:latin typeface="Gill Sans MT" panose="020B0502020104020203" pitchFamily="34" charset="0"/>
                <a:cs typeface="Arial" charset="0"/>
              </a:rPr>
              <a:t>cal</a:t>
            </a:r>
            <a:r>
              <a:rPr lang="en-US" dirty="0">
                <a:solidFill>
                  <a:schemeClr val="tx1">
                    <a:lumMod val="75000"/>
                    <a:lumOff val="25000"/>
                  </a:schemeClr>
                </a:solidFill>
                <a:latin typeface="Gill Sans MT" panose="020B0502020104020203" pitchFamily="34" charset="0"/>
                <a:cs typeface="Arial" charset="0"/>
              </a:rPr>
              <a:t> = 1 kcal</a:t>
            </a:r>
          </a:p>
        </p:txBody>
      </p:sp>
    </p:spTree>
    <p:extLst>
      <p:ext uri="{BB962C8B-B14F-4D97-AF65-F5344CB8AC3E}">
        <p14:creationId xmlns:p14="http://schemas.microsoft.com/office/powerpoint/2010/main" val="36383271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50</a:t>
            </a:fld>
            <a:endParaRPr lang="en-US" dirty="0">
              <a:solidFill>
                <a:schemeClr val="bg1"/>
              </a:solidFill>
            </a:endParaRPr>
          </a:p>
        </p:txBody>
      </p:sp>
      <p:sp>
        <p:nvSpPr>
          <p:cNvPr id="8" name="Rectangle 2">
            <a:extLst>
              <a:ext uri="{FF2B5EF4-FFF2-40B4-BE49-F238E27FC236}">
                <a16:creationId xmlns:a16="http://schemas.microsoft.com/office/drawing/2014/main" id="{D2488522-1906-41E9-A382-F94B8C0019C6}"/>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Electron Configurations of Ions</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712B825F-9718-49E2-8998-B5C99A8F59DC}"/>
              </a:ext>
            </a:extLst>
          </p:cNvPr>
          <p:cNvSpPr txBox="1">
            <a:spLocks noChangeArrowheads="1"/>
          </p:cNvSpPr>
          <p:nvPr/>
        </p:nvSpPr>
        <p:spPr bwMode="auto">
          <a:xfrm>
            <a:off x="0" y="1015334"/>
            <a:ext cx="9143999" cy="1200329"/>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To write the electron configuration of an ion formed by a main group element:</a:t>
            </a:r>
          </a:p>
          <a:p>
            <a:pPr eaLnBrk="0" hangingPunct="0">
              <a:buClr>
                <a:srgbClr val="00B0F0"/>
              </a:buClr>
              <a:buSzPct val="100000"/>
            </a:pPr>
            <a:r>
              <a:rPr lang="en-US" altLang="en-US" dirty="0">
                <a:solidFill>
                  <a:schemeClr val="tx1">
                    <a:lumMod val="75000"/>
                    <a:lumOff val="25000"/>
                  </a:schemeClr>
                </a:solidFill>
                <a:latin typeface="Gill Sans MT" panose="020B0502020104020203" pitchFamily="34" charset="0"/>
                <a:cs typeface="Times New Roman" pitchFamily="18" charset="0"/>
              </a:rPr>
              <a:t>	1.  Write the configuration for the atom.</a:t>
            </a:r>
          </a:p>
          <a:p>
            <a:pPr eaLnBrk="0" hangingPunct="0">
              <a:buClr>
                <a:srgbClr val="00B0F0"/>
              </a:buClr>
              <a:buSzPct val="100000"/>
            </a:pPr>
            <a:r>
              <a:rPr lang="en-US" altLang="en-US" sz="1600" dirty="0">
                <a:solidFill>
                  <a:schemeClr val="tx1">
                    <a:lumMod val="75000"/>
                    <a:lumOff val="25000"/>
                  </a:schemeClr>
                </a:solidFill>
                <a:latin typeface="Gill Sans MT" panose="020B0502020104020203" pitchFamily="34" charset="0"/>
                <a:cs typeface="Times New Roman" pitchFamily="18" charset="0"/>
              </a:rPr>
              <a:t>	2.  </a:t>
            </a:r>
            <a:r>
              <a:rPr lang="en-US" altLang="en-US" dirty="0">
                <a:solidFill>
                  <a:schemeClr val="tx1">
                    <a:lumMod val="75000"/>
                    <a:lumOff val="25000"/>
                  </a:schemeClr>
                </a:solidFill>
                <a:latin typeface="Gill Sans MT" panose="020B0502020104020203" pitchFamily="34" charset="0"/>
                <a:cs typeface="Times New Roman" pitchFamily="18" charset="0"/>
              </a:rPr>
              <a:t>Add or remove the appropriate number of electrons. Positive ions, remove electrons; 		    negative ions, add electrons</a:t>
            </a:r>
            <a:endParaRPr lang="en-US" altLang="en-US" b="1" i="1" dirty="0">
              <a:solidFill>
                <a:schemeClr val="tx1">
                  <a:lumMod val="75000"/>
                  <a:lumOff val="25000"/>
                </a:schemeClr>
              </a:solidFill>
              <a:latin typeface="Gill Sans MT" panose="020B0502020104020203" pitchFamily="34" charset="0"/>
              <a:cs typeface="Times New Roman" pitchFamily="18" charset="0"/>
            </a:endParaRPr>
          </a:p>
        </p:txBody>
      </p:sp>
      <p:sp>
        <p:nvSpPr>
          <p:cNvPr id="10" name="TextBox 4">
            <a:extLst>
              <a:ext uri="{FF2B5EF4-FFF2-40B4-BE49-F238E27FC236}">
                <a16:creationId xmlns:a16="http://schemas.microsoft.com/office/drawing/2014/main" id="{4D596F32-8FFA-45EF-92B7-8B499876D7AB}"/>
              </a:ext>
            </a:extLst>
          </p:cNvPr>
          <p:cNvSpPr txBox="1">
            <a:spLocks noChangeArrowheads="1"/>
          </p:cNvSpPr>
          <p:nvPr/>
        </p:nvSpPr>
        <p:spPr bwMode="auto">
          <a:xfrm>
            <a:off x="1384183" y="2546736"/>
            <a:ext cx="1830557" cy="369332"/>
          </a:xfrm>
          <a:prstGeom prst="rect">
            <a:avLst/>
          </a:prstGeom>
          <a:noFill/>
          <a:ln w="9525">
            <a:noFill/>
            <a:miter lim="800000"/>
            <a:headEnd/>
            <a:tailEnd/>
          </a:ln>
        </p:spPr>
        <p:txBody>
          <a:bodyPr wrap="square">
            <a:spAutoFit/>
          </a:bodyPr>
          <a:lstStyle/>
          <a:p>
            <a:pPr algn="r" eaLnBrk="0" hangingPunct="0">
              <a:buClr>
                <a:srgbClr val="000000"/>
              </a:buClr>
              <a:buSzPct val="100000"/>
              <a:buFont typeface="Arial" pitchFamily="34" charset="0"/>
              <a:buNone/>
            </a:pPr>
            <a:r>
              <a:rPr lang="en-US" altLang="en-US" dirty="0">
                <a:solidFill>
                  <a:schemeClr val="tx1">
                    <a:lumMod val="75000"/>
                    <a:lumOff val="25000"/>
                  </a:schemeClr>
                </a:solidFill>
                <a:latin typeface="Times New Roman" pitchFamily="18" charset="0"/>
                <a:cs typeface="Times New Roman" pitchFamily="18" charset="0"/>
              </a:rPr>
              <a:t>Na:  1s</a:t>
            </a:r>
            <a:r>
              <a:rPr lang="en-US" altLang="en-US" baseline="30000" dirty="0">
                <a:solidFill>
                  <a:schemeClr val="tx1">
                    <a:lumMod val="75000"/>
                    <a:lumOff val="25000"/>
                  </a:schemeClr>
                </a:solidFill>
                <a:latin typeface="Times New Roman" pitchFamily="18" charset="0"/>
                <a:cs typeface="Times New Roman" pitchFamily="18" charset="0"/>
              </a:rPr>
              <a:t>2</a:t>
            </a:r>
            <a:r>
              <a:rPr lang="en-US" altLang="en-US" dirty="0">
                <a:solidFill>
                  <a:schemeClr val="tx1">
                    <a:lumMod val="75000"/>
                    <a:lumOff val="25000"/>
                  </a:schemeClr>
                </a:solidFill>
                <a:latin typeface="Times New Roman" pitchFamily="18" charset="0"/>
                <a:cs typeface="Times New Roman" pitchFamily="18" charset="0"/>
              </a:rPr>
              <a:t>2s</a:t>
            </a:r>
            <a:r>
              <a:rPr lang="en-US" altLang="en-US" baseline="30000" dirty="0">
                <a:solidFill>
                  <a:schemeClr val="tx1">
                    <a:lumMod val="75000"/>
                    <a:lumOff val="25000"/>
                  </a:schemeClr>
                </a:solidFill>
                <a:latin typeface="Times New Roman" pitchFamily="18" charset="0"/>
                <a:cs typeface="Times New Roman" pitchFamily="18" charset="0"/>
              </a:rPr>
              <a:t>2</a:t>
            </a:r>
            <a:r>
              <a:rPr lang="en-US" altLang="en-US" dirty="0">
                <a:solidFill>
                  <a:schemeClr val="tx1">
                    <a:lumMod val="75000"/>
                    <a:lumOff val="25000"/>
                  </a:schemeClr>
                </a:solidFill>
                <a:latin typeface="Times New Roman" pitchFamily="18" charset="0"/>
                <a:cs typeface="Times New Roman" pitchFamily="18" charset="0"/>
              </a:rPr>
              <a:t>2p</a:t>
            </a:r>
            <a:r>
              <a:rPr lang="en-US" altLang="en-US" baseline="30000" dirty="0">
                <a:solidFill>
                  <a:schemeClr val="tx1">
                    <a:lumMod val="75000"/>
                    <a:lumOff val="25000"/>
                  </a:schemeClr>
                </a:solidFill>
                <a:latin typeface="Times New Roman" pitchFamily="18" charset="0"/>
                <a:cs typeface="Times New Roman" pitchFamily="18" charset="0"/>
              </a:rPr>
              <a:t>6</a:t>
            </a:r>
            <a:r>
              <a:rPr lang="en-US" altLang="en-US" dirty="0">
                <a:solidFill>
                  <a:schemeClr val="tx1">
                    <a:lumMod val="75000"/>
                    <a:lumOff val="25000"/>
                  </a:schemeClr>
                </a:solidFill>
                <a:latin typeface="Times New Roman" pitchFamily="18" charset="0"/>
                <a:cs typeface="Times New Roman" pitchFamily="18" charset="0"/>
              </a:rPr>
              <a:t>3s</a:t>
            </a:r>
            <a:r>
              <a:rPr lang="en-US" altLang="en-US" baseline="30000" dirty="0">
                <a:solidFill>
                  <a:schemeClr val="tx1">
                    <a:lumMod val="75000"/>
                    <a:lumOff val="25000"/>
                  </a:schemeClr>
                </a:solidFill>
                <a:latin typeface="Times New Roman" pitchFamily="18" charset="0"/>
                <a:cs typeface="Times New Roman" pitchFamily="18" charset="0"/>
              </a:rPr>
              <a:t>1</a:t>
            </a:r>
            <a:endParaRPr lang="en-US" altLang="en-US" baseline="-25000" dirty="0">
              <a:solidFill>
                <a:schemeClr val="tx1">
                  <a:lumMod val="75000"/>
                  <a:lumOff val="25000"/>
                </a:schemeClr>
              </a:solidFill>
              <a:latin typeface="Times New Roman" pitchFamily="18" charset="0"/>
              <a:cs typeface="Times New Roman" pitchFamily="18" charset="0"/>
            </a:endParaRPr>
          </a:p>
        </p:txBody>
      </p:sp>
      <p:sp>
        <p:nvSpPr>
          <p:cNvPr id="11" name="TextBox 4">
            <a:extLst>
              <a:ext uri="{FF2B5EF4-FFF2-40B4-BE49-F238E27FC236}">
                <a16:creationId xmlns:a16="http://schemas.microsoft.com/office/drawing/2014/main" id="{1DD6C1C7-6A80-4D48-A60A-C08196986FD2}"/>
              </a:ext>
            </a:extLst>
          </p:cNvPr>
          <p:cNvSpPr txBox="1">
            <a:spLocks noChangeArrowheads="1"/>
          </p:cNvSpPr>
          <p:nvPr/>
        </p:nvSpPr>
        <p:spPr bwMode="auto">
          <a:xfrm>
            <a:off x="3894588" y="2546736"/>
            <a:ext cx="1830557" cy="369332"/>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Times New Roman" pitchFamily="18" charset="0"/>
                <a:cs typeface="Times New Roman" pitchFamily="18" charset="0"/>
              </a:rPr>
              <a:t>Na</a:t>
            </a:r>
            <a:r>
              <a:rPr lang="en-US" altLang="en-US" baseline="30000" dirty="0">
                <a:solidFill>
                  <a:schemeClr val="tx1">
                    <a:lumMod val="75000"/>
                    <a:lumOff val="25000"/>
                  </a:schemeClr>
                </a:solidFill>
                <a:latin typeface="Times New Roman" pitchFamily="18" charset="0"/>
                <a:cs typeface="Times New Roman" pitchFamily="18" charset="0"/>
              </a:rPr>
              <a:t>+</a:t>
            </a:r>
            <a:r>
              <a:rPr lang="en-US" altLang="en-US" dirty="0">
                <a:solidFill>
                  <a:schemeClr val="tx1">
                    <a:lumMod val="75000"/>
                    <a:lumOff val="25000"/>
                  </a:schemeClr>
                </a:solidFill>
                <a:latin typeface="Times New Roman" pitchFamily="18" charset="0"/>
                <a:cs typeface="Times New Roman" pitchFamily="18" charset="0"/>
              </a:rPr>
              <a:t>:  1s</a:t>
            </a:r>
            <a:r>
              <a:rPr lang="en-US" altLang="en-US" baseline="30000" dirty="0">
                <a:solidFill>
                  <a:schemeClr val="tx1">
                    <a:lumMod val="75000"/>
                    <a:lumOff val="25000"/>
                  </a:schemeClr>
                </a:solidFill>
                <a:latin typeface="Times New Roman" pitchFamily="18" charset="0"/>
                <a:cs typeface="Times New Roman" pitchFamily="18" charset="0"/>
              </a:rPr>
              <a:t>2</a:t>
            </a:r>
            <a:r>
              <a:rPr lang="en-US" altLang="en-US" dirty="0">
                <a:solidFill>
                  <a:schemeClr val="tx1">
                    <a:lumMod val="75000"/>
                    <a:lumOff val="25000"/>
                  </a:schemeClr>
                </a:solidFill>
                <a:latin typeface="Times New Roman" pitchFamily="18" charset="0"/>
                <a:cs typeface="Times New Roman" pitchFamily="18" charset="0"/>
              </a:rPr>
              <a:t>2s</a:t>
            </a:r>
            <a:r>
              <a:rPr lang="en-US" altLang="en-US" baseline="30000" dirty="0">
                <a:solidFill>
                  <a:schemeClr val="tx1">
                    <a:lumMod val="75000"/>
                    <a:lumOff val="25000"/>
                  </a:schemeClr>
                </a:solidFill>
                <a:latin typeface="Times New Roman" pitchFamily="18" charset="0"/>
                <a:cs typeface="Times New Roman" pitchFamily="18" charset="0"/>
              </a:rPr>
              <a:t>2</a:t>
            </a:r>
            <a:r>
              <a:rPr lang="en-US" altLang="en-US" dirty="0">
                <a:solidFill>
                  <a:schemeClr val="tx1">
                    <a:lumMod val="75000"/>
                    <a:lumOff val="25000"/>
                  </a:schemeClr>
                </a:solidFill>
                <a:latin typeface="Times New Roman" pitchFamily="18" charset="0"/>
                <a:cs typeface="Times New Roman" pitchFamily="18" charset="0"/>
              </a:rPr>
              <a:t>2p</a:t>
            </a:r>
            <a:r>
              <a:rPr lang="en-US" altLang="en-US" baseline="30000" dirty="0">
                <a:solidFill>
                  <a:schemeClr val="tx1">
                    <a:lumMod val="75000"/>
                    <a:lumOff val="25000"/>
                  </a:schemeClr>
                </a:solidFill>
                <a:latin typeface="Times New Roman" pitchFamily="18" charset="0"/>
                <a:cs typeface="Times New Roman" pitchFamily="18" charset="0"/>
              </a:rPr>
              <a:t>6</a:t>
            </a:r>
            <a:endParaRPr lang="en-US" altLang="en-US" baseline="-25000" dirty="0">
              <a:solidFill>
                <a:schemeClr val="tx1">
                  <a:lumMod val="75000"/>
                  <a:lumOff val="25000"/>
                </a:schemeClr>
              </a:solidFill>
              <a:latin typeface="Times New Roman" pitchFamily="18" charset="0"/>
              <a:cs typeface="Times New Roman" pitchFamily="18" charset="0"/>
            </a:endParaRPr>
          </a:p>
        </p:txBody>
      </p:sp>
      <p:cxnSp>
        <p:nvCxnSpPr>
          <p:cNvPr id="13" name="Straight Arrow Connector 12">
            <a:extLst>
              <a:ext uri="{FF2B5EF4-FFF2-40B4-BE49-F238E27FC236}">
                <a16:creationId xmlns:a16="http://schemas.microsoft.com/office/drawing/2014/main" id="{ED419E69-8E94-4356-91AE-0A44996DF516}"/>
              </a:ext>
            </a:extLst>
          </p:cNvPr>
          <p:cNvCxnSpPr>
            <a:cxnSpLocks noChangeShapeType="1"/>
          </p:cNvCxnSpPr>
          <p:nvPr/>
        </p:nvCxnSpPr>
        <p:spPr bwMode="auto">
          <a:xfrm flipV="1">
            <a:off x="3219597" y="2731402"/>
            <a:ext cx="635602" cy="794"/>
          </a:xfrm>
          <a:prstGeom prst="straightConnector1">
            <a:avLst/>
          </a:prstGeom>
          <a:noFill/>
          <a:ln w="38100" algn="ctr">
            <a:solidFill>
              <a:schemeClr val="tx1">
                <a:lumMod val="75000"/>
                <a:lumOff val="25000"/>
              </a:schemeClr>
            </a:solidFill>
            <a:round/>
            <a:headEnd/>
            <a:tailEnd type="triangle" w="med" len="med"/>
          </a:ln>
        </p:spPr>
      </p:cxnSp>
      <p:sp>
        <p:nvSpPr>
          <p:cNvPr id="14" name="TextBox 4">
            <a:extLst>
              <a:ext uri="{FF2B5EF4-FFF2-40B4-BE49-F238E27FC236}">
                <a16:creationId xmlns:a16="http://schemas.microsoft.com/office/drawing/2014/main" id="{E605607A-BC72-4642-9B83-9FD825287D4B}"/>
              </a:ext>
            </a:extLst>
          </p:cNvPr>
          <p:cNvSpPr txBox="1">
            <a:spLocks noChangeArrowheads="1"/>
          </p:cNvSpPr>
          <p:nvPr/>
        </p:nvSpPr>
        <p:spPr bwMode="auto">
          <a:xfrm>
            <a:off x="5295113" y="2463278"/>
            <a:ext cx="2706424" cy="584775"/>
          </a:xfrm>
          <a:prstGeom prst="rect">
            <a:avLst/>
          </a:prstGeom>
          <a:noFill/>
          <a:ln w="9525">
            <a:noFill/>
            <a:miter lim="800000"/>
            <a:headEnd/>
            <a:tailEnd/>
          </a:ln>
        </p:spPr>
        <p:txBody>
          <a:bodyPr wrap="square">
            <a:spAutoFit/>
          </a:bodyPr>
          <a:lstStyle/>
          <a:p>
            <a:pPr algn="ctr" eaLnBrk="0" hangingPunct="0">
              <a:buClr>
                <a:srgbClr val="000000"/>
              </a:buClr>
              <a:buSzPct val="100000"/>
              <a:buFont typeface="Arial" pitchFamily="34" charset="0"/>
              <a:buNone/>
            </a:pPr>
            <a:r>
              <a:rPr lang="en-US" altLang="en-US" sz="1600" dirty="0">
                <a:solidFill>
                  <a:srgbClr val="67AEB6"/>
                </a:solidFill>
                <a:latin typeface="Gill Sans MT" panose="020B0502020104020203" pitchFamily="34" charset="0"/>
                <a:cs typeface="Arial" pitchFamily="34" charset="0"/>
              </a:rPr>
              <a:t>10 electrons total, </a:t>
            </a:r>
            <a:r>
              <a:rPr lang="en-US" altLang="en-US" sz="1600" b="1" dirty="0">
                <a:solidFill>
                  <a:srgbClr val="67AEB6"/>
                </a:solidFill>
                <a:latin typeface="Gill Sans MT" panose="020B0502020104020203" pitchFamily="34" charset="0"/>
                <a:cs typeface="Arial" pitchFamily="34" charset="0"/>
              </a:rPr>
              <a:t>isoelectronic </a:t>
            </a:r>
            <a:r>
              <a:rPr lang="en-US" altLang="en-US" sz="1600" dirty="0">
                <a:solidFill>
                  <a:srgbClr val="67AEB6"/>
                </a:solidFill>
                <a:latin typeface="Gill Sans MT" panose="020B0502020104020203" pitchFamily="34" charset="0"/>
                <a:cs typeface="Arial" pitchFamily="34" charset="0"/>
              </a:rPr>
              <a:t>with Ne</a:t>
            </a:r>
          </a:p>
        </p:txBody>
      </p:sp>
      <p:sp>
        <p:nvSpPr>
          <p:cNvPr id="15" name="TextBox 4">
            <a:extLst>
              <a:ext uri="{FF2B5EF4-FFF2-40B4-BE49-F238E27FC236}">
                <a16:creationId xmlns:a16="http://schemas.microsoft.com/office/drawing/2014/main" id="{B160E75F-1BFB-4BC4-B157-5E1C6205AD2F}"/>
              </a:ext>
            </a:extLst>
          </p:cNvPr>
          <p:cNvSpPr txBox="1">
            <a:spLocks noChangeArrowheads="1"/>
          </p:cNvSpPr>
          <p:nvPr/>
        </p:nvSpPr>
        <p:spPr bwMode="auto">
          <a:xfrm>
            <a:off x="1224927" y="3374141"/>
            <a:ext cx="2014757" cy="369332"/>
          </a:xfrm>
          <a:prstGeom prst="rect">
            <a:avLst/>
          </a:prstGeom>
          <a:noFill/>
          <a:ln w="9525">
            <a:noFill/>
            <a:miter lim="800000"/>
            <a:headEnd/>
            <a:tailEnd/>
          </a:ln>
        </p:spPr>
        <p:txBody>
          <a:bodyPr wrap="square">
            <a:spAutoFit/>
          </a:bodyPr>
          <a:lstStyle/>
          <a:p>
            <a:pPr algn="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Cl:  1s</a:t>
            </a:r>
            <a:r>
              <a:rPr lang="en-US" altLang="en-US" baseline="30000" dirty="0">
                <a:solidFill>
                  <a:schemeClr val="tx1">
                    <a:lumMod val="75000"/>
                    <a:lumOff val="25000"/>
                  </a:schemeClr>
                </a:solidFill>
                <a:latin typeface="Gill Sans MT" panose="020B0502020104020203" pitchFamily="34" charset="0"/>
                <a:cs typeface="Times New Roman" pitchFamily="18" charset="0"/>
              </a:rPr>
              <a:t>2</a:t>
            </a:r>
            <a:r>
              <a:rPr lang="en-US" altLang="en-US" dirty="0">
                <a:solidFill>
                  <a:schemeClr val="tx1">
                    <a:lumMod val="75000"/>
                    <a:lumOff val="25000"/>
                  </a:schemeClr>
                </a:solidFill>
                <a:latin typeface="Gill Sans MT" panose="020B0502020104020203" pitchFamily="34" charset="0"/>
                <a:cs typeface="Times New Roman" pitchFamily="18" charset="0"/>
              </a:rPr>
              <a:t>2s</a:t>
            </a:r>
            <a:r>
              <a:rPr lang="en-US" altLang="en-US" baseline="30000" dirty="0">
                <a:solidFill>
                  <a:schemeClr val="tx1">
                    <a:lumMod val="75000"/>
                    <a:lumOff val="25000"/>
                  </a:schemeClr>
                </a:solidFill>
                <a:latin typeface="Gill Sans MT" panose="020B0502020104020203" pitchFamily="34" charset="0"/>
                <a:cs typeface="Times New Roman" pitchFamily="18" charset="0"/>
              </a:rPr>
              <a:t>2</a:t>
            </a:r>
            <a:r>
              <a:rPr lang="en-US" altLang="en-US" dirty="0">
                <a:solidFill>
                  <a:schemeClr val="tx1">
                    <a:lumMod val="75000"/>
                    <a:lumOff val="25000"/>
                  </a:schemeClr>
                </a:solidFill>
                <a:latin typeface="Gill Sans MT" panose="020B0502020104020203" pitchFamily="34" charset="0"/>
                <a:cs typeface="Times New Roman" pitchFamily="18" charset="0"/>
              </a:rPr>
              <a:t>2p</a:t>
            </a:r>
            <a:r>
              <a:rPr lang="en-US" altLang="en-US" baseline="30000" dirty="0">
                <a:solidFill>
                  <a:schemeClr val="tx1">
                    <a:lumMod val="75000"/>
                    <a:lumOff val="25000"/>
                  </a:schemeClr>
                </a:solidFill>
                <a:latin typeface="Gill Sans MT" panose="020B0502020104020203" pitchFamily="34" charset="0"/>
                <a:cs typeface="Times New Roman" pitchFamily="18" charset="0"/>
              </a:rPr>
              <a:t>6</a:t>
            </a:r>
            <a:r>
              <a:rPr lang="en-US" altLang="en-US" dirty="0">
                <a:solidFill>
                  <a:schemeClr val="tx1">
                    <a:lumMod val="75000"/>
                    <a:lumOff val="25000"/>
                  </a:schemeClr>
                </a:solidFill>
                <a:latin typeface="Gill Sans MT" panose="020B0502020104020203" pitchFamily="34" charset="0"/>
                <a:cs typeface="Times New Roman" pitchFamily="18" charset="0"/>
              </a:rPr>
              <a:t>3s</a:t>
            </a:r>
            <a:r>
              <a:rPr lang="en-US" altLang="en-US" baseline="30000" dirty="0">
                <a:solidFill>
                  <a:schemeClr val="tx1">
                    <a:lumMod val="75000"/>
                    <a:lumOff val="25000"/>
                  </a:schemeClr>
                </a:solidFill>
                <a:latin typeface="Gill Sans MT" panose="020B0502020104020203" pitchFamily="34" charset="0"/>
                <a:cs typeface="Times New Roman" pitchFamily="18" charset="0"/>
              </a:rPr>
              <a:t>2</a:t>
            </a:r>
            <a:r>
              <a:rPr lang="en-US" altLang="en-US" dirty="0">
                <a:solidFill>
                  <a:schemeClr val="tx1">
                    <a:lumMod val="75000"/>
                    <a:lumOff val="25000"/>
                  </a:schemeClr>
                </a:solidFill>
                <a:latin typeface="Gill Sans MT" panose="020B0502020104020203" pitchFamily="34" charset="0"/>
                <a:cs typeface="Times New Roman" pitchFamily="18" charset="0"/>
              </a:rPr>
              <a:t>3p</a:t>
            </a:r>
            <a:r>
              <a:rPr lang="en-US" altLang="en-US" baseline="30000" dirty="0">
                <a:solidFill>
                  <a:schemeClr val="tx1">
                    <a:lumMod val="75000"/>
                    <a:lumOff val="25000"/>
                  </a:schemeClr>
                </a:solidFill>
                <a:latin typeface="Gill Sans MT" panose="020B0502020104020203" pitchFamily="34" charset="0"/>
                <a:cs typeface="Times New Roman" pitchFamily="18" charset="0"/>
              </a:rPr>
              <a:t>5</a:t>
            </a:r>
            <a:endParaRPr lang="en-US" altLang="en-US" baseline="-25000" dirty="0">
              <a:solidFill>
                <a:schemeClr val="tx1">
                  <a:lumMod val="75000"/>
                  <a:lumOff val="25000"/>
                </a:schemeClr>
              </a:solidFill>
              <a:latin typeface="Gill Sans MT" panose="020B0502020104020203" pitchFamily="34" charset="0"/>
              <a:cs typeface="Times New Roman" pitchFamily="18" charset="0"/>
            </a:endParaRPr>
          </a:p>
        </p:txBody>
      </p:sp>
      <p:cxnSp>
        <p:nvCxnSpPr>
          <p:cNvPr id="16" name="Straight Arrow Connector 15">
            <a:extLst>
              <a:ext uri="{FF2B5EF4-FFF2-40B4-BE49-F238E27FC236}">
                <a16:creationId xmlns:a16="http://schemas.microsoft.com/office/drawing/2014/main" id="{BD2EA75A-A775-4F1D-B070-BD0F1CB8EF72}"/>
              </a:ext>
            </a:extLst>
          </p:cNvPr>
          <p:cNvCxnSpPr>
            <a:cxnSpLocks noChangeShapeType="1"/>
          </p:cNvCxnSpPr>
          <p:nvPr/>
        </p:nvCxnSpPr>
        <p:spPr bwMode="auto">
          <a:xfrm>
            <a:off x="3234739" y="3554838"/>
            <a:ext cx="659849" cy="0"/>
          </a:xfrm>
          <a:prstGeom prst="straightConnector1">
            <a:avLst/>
          </a:prstGeom>
          <a:noFill/>
          <a:ln w="38100" algn="ctr">
            <a:solidFill>
              <a:schemeClr val="tx1"/>
            </a:solidFill>
            <a:round/>
            <a:headEnd/>
            <a:tailEnd type="triangle" w="med" len="med"/>
          </a:ln>
        </p:spPr>
      </p:cxnSp>
      <p:sp>
        <p:nvSpPr>
          <p:cNvPr id="17" name="TextBox 4">
            <a:extLst>
              <a:ext uri="{FF2B5EF4-FFF2-40B4-BE49-F238E27FC236}">
                <a16:creationId xmlns:a16="http://schemas.microsoft.com/office/drawing/2014/main" id="{CDDC5CF1-B68C-42ED-B7C9-98FDFE31AFBF}"/>
              </a:ext>
            </a:extLst>
          </p:cNvPr>
          <p:cNvSpPr txBox="1">
            <a:spLocks noChangeArrowheads="1"/>
          </p:cNvSpPr>
          <p:nvPr/>
        </p:nvSpPr>
        <p:spPr bwMode="auto">
          <a:xfrm>
            <a:off x="3894588" y="3374141"/>
            <a:ext cx="2103541" cy="369332"/>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Cl</a:t>
            </a:r>
            <a:r>
              <a:rPr lang="en-US" altLang="en-US" baseline="50000" dirty="0">
                <a:solidFill>
                  <a:schemeClr val="tx1">
                    <a:lumMod val="75000"/>
                    <a:lumOff val="25000"/>
                  </a:schemeClr>
                </a:solidFill>
                <a:latin typeface="Gill Sans MT" panose="020B0502020104020203" pitchFamily="34" charset="0"/>
              </a:rPr>
              <a:t>–</a:t>
            </a:r>
            <a:r>
              <a:rPr lang="en-US" altLang="en-US" dirty="0">
                <a:solidFill>
                  <a:schemeClr val="tx1">
                    <a:lumMod val="75000"/>
                    <a:lumOff val="25000"/>
                  </a:schemeClr>
                </a:solidFill>
                <a:latin typeface="Gill Sans MT" panose="020B0502020104020203" pitchFamily="34" charset="0"/>
                <a:cs typeface="Times New Roman" pitchFamily="18" charset="0"/>
              </a:rPr>
              <a:t>:  1s</a:t>
            </a:r>
            <a:r>
              <a:rPr lang="en-US" altLang="en-US" baseline="30000" dirty="0">
                <a:solidFill>
                  <a:schemeClr val="tx1">
                    <a:lumMod val="75000"/>
                    <a:lumOff val="25000"/>
                  </a:schemeClr>
                </a:solidFill>
                <a:latin typeface="Gill Sans MT" panose="020B0502020104020203" pitchFamily="34" charset="0"/>
                <a:cs typeface="Times New Roman" pitchFamily="18" charset="0"/>
              </a:rPr>
              <a:t>2</a:t>
            </a:r>
            <a:r>
              <a:rPr lang="en-US" altLang="en-US" dirty="0">
                <a:solidFill>
                  <a:schemeClr val="tx1">
                    <a:lumMod val="75000"/>
                    <a:lumOff val="25000"/>
                  </a:schemeClr>
                </a:solidFill>
                <a:latin typeface="Gill Sans MT" panose="020B0502020104020203" pitchFamily="34" charset="0"/>
                <a:cs typeface="Times New Roman" pitchFamily="18" charset="0"/>
              </a:rPr>
              <a:t>2s</a:t>
            </a:r>
            <a:r>
              <a:rPr lang="en-US" altLang="en-US" baseline="30000" dirty="0">
                <a:solidFill>
                  <a:schemeClr val="tx1">
                    <a:lumMod val="75000"/>
                    <a:lumOff val="25000"/>
                  </a:schemeClr>
                </a:solidFill>
                <a:latin typeface="Gill Sans MT" panose="020B0502020104020203" pitchFamily="34" charset="0"/>
                <a:cs typeface="Times New Roman" pitchFamily="18" charset="0"/>
              </a:rPr>
              <a:t>2</a:t>
            </a:r>
            <a:r>
              <a:rPr lang="en-US" altLang="en-US" dirty="0">
                <a:solidFill>
                  <a:schemeClr val="tx1">
                    <a:lumMod val="75000"/>
                    <a:lumOff val="25000"/>
                  </a:schemeClr>
                </a:solidFill>
                <a:latin typeface="Gill Sans MT" panose="020B0502020104020203" pitchFamily="34" charset="0"/>
                <a:cs typeface="Times New Roman" pitchFamily="18" charset="0"/>
              </a:rPr>
              <a:t>2p</a:t>
            </a:r>
            <a:r>
              <a:rPr lang="en-US" altLang="en-US" baseline="30000" dirty="0">
                <a:solidFill>
                  <a:schemeClr val="tx1">
                    <a:lumMod val="75000"/>
                    <a:lumOff val="25000"/>
                  </a:schemeClr>
                </a:solidFill>
                <a:latin typeface="Gill Sans MT" panose="020B0502020104020203" pitchFamily="34" charset="0"/>
                <a:cs typeface="Times New Roman" pitchFamily="18" charset="0"/>
              </a:rPr>
              <a:t>6</a:t>
            </a:r>
            <a:r>
              <a:rPr lang="en-US" altLang="en-US" dirty="0">
                <a:solidFill>
                  <a:schemeClr val="tx1">
                    <a:lumMod val="75000"/>
                    <a:lumOff val="25000"/>
                  </a:schemeClr>
                </a:solidFill>
                <a:latin typeface="Gill Sans MT" panose="020B0502020104020203" pitchFamily="34" charset="0"/>
                <a:cs typeface="Times New Roman" pitchFamily="18" charset="0"/>
              </a:rPr>
              <a:t>3s</a:t>
            </a:r>
            <a:r>
              <a:rPr lang="en-US" altLang="en-US" baseline="30000" dirty="0">
                <a:solidFill>
                  <a:schemeClr val="tx1">
                    <a:lumMod val="75000"/>
                    <a:lumOff val="25000"/>
                  </a:schemeClr>
                </a:solidFill>
                <a:latin typeface="Gill Sans MT" panose="020B0502020104020203" pitchFamily="34" charset="0"/>
                <a:cs typeface="Times New Roman" pitchFamily="18" charset="0"/>
              </a:rPr>
              <a:t>2</a:t>
            </a:r>
            <a:r>
              <a:rPr lang="en-US" altLang="en-US" dirty="0">
                <a:solidFill>
                  <a:schemeClr val="tx1">
                    <a:lumMod val="75000"/>
                    <a:lumOff val="25000"/>
                  </a:schemeClr>
                </a:solidFill>
                <a:latin typeface="Gill Sans MT" panose="020B0502020104020203" pitchFamily="34" charset="0"/>
                <a:cs typeface="Times New Roman" pitchFamily="18" charset="0"/>
              </a:rPr>
              <a:t>3p</a:t>
            </a:r>
            <a:r>
              <a:rPr lang="en-US" altLang="en-US" baseline="30000" dirty="0">
                <a:solidFill>
                  <a:schemeClr val="tx1">
                    <a:lumMod val="75000"/>
                    <a:lumOff val="25000"/>
                  </a:schemeClr>
                </a:solidFill>
                <a:latin typeface="Gill Sans MT" panose="020B0502020104020203" pitchFamily="34" charset="0"/>
                <a:cs typeface="Times New Roman" pitchFamily="18" charset="0"/>
              </a:rPr>
              <a:t>6</a:t>
            </a:r>
          </a:p>
        </p:txBody>
      </p:sp>
      <p:sp>
        <p:nvSpPr>
          <p:cNvPr id="19" name="TextBox 4">
            <a:extLst>
              <a:ext uri="{FF2B5EF4-FFF2-40B4-BE49-F238E27FC236}">
                <a16:creationId xmlns:a16="http://schemas.microsoft.com/office/drawing/2014/main" id="{D3323971-E89F-43FD-A8CF-42C3F5EF638E}"/>
              </a:ext>
            </a:extLst>
          </p:cNvPr>
          <p:cNvSpPr txBox="1">
            <a:spLocks noChangeArrowheads="1"/>
          </p:cNvSpPr>
          <p:nvPr/>
        </p:nvSpPr>
        <p:spPr bwMode="auto">
          <a:xfrm>
            <a:off x="5700837" y="3262450"/>
            <a:ext cx="2706424" cy="584775"/>
          </a:xfrm>
          <a:prstGeom prst="rect">
            <a:avLst/>
          </a:prstGeom>
          <a:noFill/>
          <a:ln w="9525">
            <a:noFill/>
            <a:miter lim="800000"/>
            <a:headEnd/>
            <a:tailEnd/>
          </a:ln>
        </p:spPr>
        <p:txBody>
          <a:bodyPr wrap="square">
            <a:spAutoFit/>
          </a:bodyPr>
          <a:lstStyle/>
          <a:p>
            <a:pPr algn="ctr" eaLnBrk="0" hangingPunct="0">
              <a:buClr>
                <a:srgbClr val="000000"/>
              </a:buClr>
              <a:buSzPct val="100000"/>
              <a:buFont typeface="Arial" pitchFamily="34" charset="0"/>
              <a:buNone/>
            </a:pPr>
            <a:r>
              <a:rPr lang="en-US" altLang="en-US" sz="1600" dirty="0">
                <a:solidFill>
                  <a:srgbClr val="67AEB6"/>
                </a:solidFill>
                <a:latin typeface="Gill Sans MT" panose="020B0502020104020203" pitchFamily="34" charset="0"/>
                <a:cs typeface="Arial" pitchFamily="34" charset="0"/>
              </a:rPr>
              <a:t>18 electrons total, </a:t>
            </a:r>
            <a:r>
              <a:rPr lang="en-US" altLang="en-US" sz="1600" b="1" dirty="0">
                <a:solidFill>
                  <a:srgbClr val="67AEB6"/>
                </a:solidFill>
                <a:latin typeface="Gill Sans MT" panose="020B0502020104020203" pitchFamily="34" charset="0"/>
                <a:cs typeface="Arial" pitchFamily="34" charset="0"/>
              </a:rPr>
              <a:t>isoelectronic </a:t>
            </a:r>
            <a:r>
              <a:rPr lang="en-US" altLang="en-US" sz="1600" dirty="0">
                <a:solidFill>
                  <a:srgbClr val="67AEB6"/>
                </a:solidFill>
                <a:latin typeface="Gill Sans MT" panose="020B0502020104020203" pitchFamily="34" charset="0"/>
                <a:cs typeface="Arial" pitchFamily="34" charset="0"/>
              </a:rPr>
              <a:t>with </a:t>
            </a:r>
            <a:r>
              <a:rPr lang="en-US" altLang="en-US" sz="1600" dirty="0" err="1">
                <a:solidFill>
                  <a:srgbClr val="67AEB6"/>
                </a:solidFill>
                <a:latin typeface="Gill Sans MT" panose="020B0502020104020203" pitchFamily="34" charset="0"/>
                <a:cs typeface="Arial" pitchFamily="34" charset="0"/>
              </a:rPr>
              <a:t>Ar</a:t>
            </a:r>
            <a:endParaRPr lang="en-US" altLang="en-US" sz="1600" dirty="0">
              <a:solidFill>
                <a:srgbClr val="67AEB6"/>
              </a:solidFill>
              <a:latin typeface="Gill Sans MT" panose="020B0502020104020203" pitchFamily="34" charset="0"/>
              <a:cs typeface="Arial" pitchFamily="34" charset="0"/>
            </a:endParaRPr>
          </a:p>
        </p:txBody>
      </p:sp>
      <mc:AlternateContent xmlns:mc="http://schemas.openxmlformats.org/markup-compatibility/2006" xmlns:a14="http://schemas.microsoft.com/office/drawing/2010/main">
        <mc:Choice Requires="a14">
          <p:sp>
            <p:nvSpPr>
              <p:cNvPr id="20" name="Text Box 22">
                <a:extLst>
                  <a:ext uri="{FF2B5EF4-FFF2-40B4-BE49-F238E27FC236}">
                    <a16:creationId xmlns:a16="http://schemas.microsoft.com/office/drawing/2014/main" id="{DB095317-19F9-4100-9998-D1D11FFD43D4}"/>
                  </a:ext>
                </a:extLst>
              </p:cNvPr>
              <p:cNvSpPr txBox="1">
                <a:spLocks noChangeArrowheads="1"/>
              </p:cNvSpPr>
              <p:nvPr/>
            </p:nvSpPr>
            <p:spPr bwMode="auto">
              <a:xfrm>
                <a:off x="2" y="4311264"/>
                <a:ext cx="9143998" cy="1482906"/>
              </a:xfrm>
              <a:prstGeom prst="rect">
                <a:avLst/>
              </a:prstGeom>
              <a:noFill/>
              <a:ln w="9525">
                <a:noFill/>
                <a:miter lim="800000"/>
                <a:headEnd/>
                <a:tailEnd/>
              </a:ln>
            </p:spPr>
            <p:txBody>
              <a:bodyPr wrap="square">
                <a:spAutoFit/>
              </a:bodyPr>
              <a:lstStyle/>
              <a:p>
                <a:pPr defTabSz="914400">
                  <a:spcBef>
                    <a:spcPct val="50000"/>
                  </a:spcBef>
                </a:pPr>
                <a:r>
                  <a:rPr lang="en-US" altLang="en-US" dirty="0">
                    <a:solidFill>
                      <a:schemeClr val="tx1">
                        <a:lumMod val="75000"/>
                        <a:lumOff val="25000"/>
                      </a:schemeClr>
                    </a:solidFill>
                    <a:latin typeface="Gill Sans MT" panose="020B0502020104020203" pitchFamily="34" charset="0"/>
                  </a:rPr>
                  <a:t>Species with identical electron configurations to the  noble gas to the right are called  </a:t>
                </a:r>
                <a:r>
                  <a:rPr lang="en-US" altLang="en-US" b="1" dirty="0">
                    <a:solidFill>
                      <a:srgbClr val="E47588"/>
                    </a:solidFill>
                    <a:latin typeface="Gill Sans MT" panose="020B0502020104020203" pitchFamily="34" charset="0"/>
                  </a:rPr>
                  <a:t>isoelectronic</a:t>
                </a:r>
              </a:p>
              <a:p>
                <a:pPr defTabSz="914400">
                  <a:spcBef>
                    <a:spcPct val="50000"/>
                  </a:spcBef>
                </a:pPr>
                <a:r>
                  <a:rPr lang="en-US" altLang="en-US" dirty="0">
                    <a:solidFill>
                      <a:schemeClr val="tx1">
                        <a:lumMod val="75000"/>
                        <a:lumOff val="25000"/>
                      </a:schemeClr>
                    </a:solidFill>
                    <a:latin typeface="Gill Sans MT" panose="020B0502020104020203" pitchFamily="34" charset="0"/>
                  </a:rPr>
                  <a:t>Common monatomic ions arranged by their positions in the periodic table</a:t>
                </a:r>
              </a:p>
              <a:p>
                <a:pPr defTabSz="914400">
                  <a:spcBef>
                    <a:spcPct val="50000"/>
                  </a:spcBef>
                </a:pPr>
                <a:r>
                  <a:rPr lang="en-US" altLang="en-US" dirty="0">
                    <a:solidFill>
                      <a:schemeClr val="tx1">
                        <a:lumMod val="75000"/>
                        <a:lumOff val="25000"/>
                      </a:schemeClr>
                    </a:solidFill>
                    <a:latin typeface="Gill Sans MT" panose="020B0502020104020203" pitchFamily="34" charset="0"/>
                  </a:rPr>
                  <a:t>	Note that mercury(I) is a </a:t>
                </a:r>
                <a:r>
                  <a:rPr lang="en-US" altLang="en-US" b="1" dirty="0">
                    <a:solidFill>
                      <a:srgbClr val="67AEB6"/>
                    </a:solidFill>
                    <a:latin typeface="Gill Sans MT" panose="020B0502020104020203" pitchFamily="34" charset="0"/>
                  </a:rPr>
                  <a:t>poly</a:t>
                </a:r>
                <a:r>
                  <a:rPr lang="en-US" altLang="en-US" dirty="0">
                    <a:solidFill>
                      <a:schemeClr val="tx1">
                        <a:lumMod val="75000"/>
                        <a:lumOff val="25000"/>
                      </a:schemeClr>
                    </a:solidFill>
                    <a:latin typeface="Gill Sans MT" panose="020B0502020104020203" pitchFamily="34" charset="0"/>
                  </a:rPr>
                  <a:t>atomic ion  ( </a:t>
                </a:r>
                <a14:m>
                  <m:oMath xmlns:m="http://schemas.openxmlformats.org/officeDocument/2006/math">
                    <m:sSubSup>
                      <m:sSubSupPr>
                        <m:ctrlPr>
                          <a:rPr lang="en-US" altLang="en-US" i="1" smtClean="0">
                            <a:solidFill>
                              <a:schemeClr val="tx1">
                                <a:lumMod val="75000"/>
                                <a:lumOff val="25000"/>
                              </a:schemeClr>
                            </a:solidFill>
                            <a:latin typeface="Cambria Math" panose="02040503050406030204" pitchFamily="18" charset="0"/>
                          </a:rPr>
                        </m:ctrlPr>
                      </m:sSubSupPr>
                      <m:e>
                        <m:r>
                          <m:rPr>
                            <m:sty m:val="p"/>
                          </m:rPr>
                          <a:rPr lang="en-US" altLang="en-US" b="0" i="0" smtClean="0">
                            <a:solidFill>
                              <a:schemeClr val="tx1">
                                <a:lumMod val="75000"/>
                                <a:lumOff val="25000"/>
                              </a:schemeClr>
                            </a:solidFill>
                            <a:latin typeface="Cambria Math" panose="02040503050406030204" pitchFamily="18" charset="0"/>
                          </a:rPr>
                          <m:t>Hg</m:t>
                        </m:r>
                      </m:e>
                      <m:sub>
                        <m:r>
                          <a:rPr lang="en-US" altLang="en-US" b="0" i="1" smtClean="0">
                            <a:solidFill>
                              <a:schemeClr val="tx1">
                                <a:lumMod val="75000"/>
                                <a:lumOff val="25000"/>
                              </a:schemeClr>
                            </a:solidFill>
                            <a:latin typeface="Cambria Math" panose="02040503050406030204" pitchFamily="18" charset="0"/>
                          </a:rPr>
                          <m:t>2</m:t>
                        </m:r>
                      </m:sub>
                      <m:sup>
                        <m:r>
                          <a:rPr lang="en-US" altLang="en-US" b="0" i="1" smtClean="0">
                            <a:solidFill>
                              <a:schemeClr val="tx1">
                                <a:lumMod val="75000"/>
                                <a:lumOff val="25000"/>
                              </a:schemeClr>
                            </a:solidFill>
                            <a:latin typeface="Cambria Math" panose="02040503050406030204" pitchFamily="18" charset="0"/>
                          </a:rPr>
                          <m:t>2+</m:t>
                        </m:r>
                      </m:sup>
                    </m:sSubSup>
                  </m:oMath>
                </a14:m>
                <a:r>
                  <a:rPr lang="en-US" altLang="en-US" dirty="0">
                    <a:solidFill>
                      <a:schemeClr val="tx1">
                        <a:lumMod val="75000"/>
                        <a:lumOff val="25000"/>
                      </a:schemeClr>
                    </a:solidFill>
                    <a:latin typeface="Gill Sans MT" panose="020B0502020104020203" pitchFamily="34" charset="0"/>
                  </a:rPr>
                  <a:t> )</a:t>
                </a:r>
              </a:p>
            </p:txBody>
          </p:sp>
        </mc:Choice>
        <mc:Fallback xmlns="">
          <p:sp>
            <p:nvSpPr>
              <p:cNvPr id="20" name="Text Box 22">
                <a:extLst>
                  <a:ext uri="{FF2B5EF4-FFF2-40B4-BE49-F238E27FC236}">
                    <a16:creationId xmlns:a16="http://schemas.microsoft.com/office/drawing/2014/main" id="{DB095317-19F9-4100-9998-D1D11FFD43D4}"/>
                  </a:ext>
                </a:extLst>
              </p:cNvPr>
              <p:cNvSpPr txBox="1">
                <a:spLocks noRot="1" noChangeAspect="1" noMove="1" noResize="1" noEditPoints="1" noAdjustHandles="1" noChangeArrowheads="1" noChangeShapeType="1" noTextEdit="1"/>
              </p:cNvSpPr>
              <p:nvPr/>
            </p:nvSpPr>
            <p:spPr bwMode="auto">
              <a:xfrm>
                <a:off x="2" y="4311264"/>
                <a:ext cx="9143998" cy="1482906"/>
              </a:xfrm>
              <a:prstGeom prst="rect">
                <a:avLst/>
              </a:prstGeom>
              <a:blipFill>
                <a:blip r:embed="rId2"/>
                <a:stretch>
                  <a:fillRect l="-533" t="-2058" b="-5761"/>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23789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51</a:t>
            </a:fld>
            <a:endParaRPr lang="en-US" dirty="0">
              <a:solidFill>
                <a:schemeClr val="bg1"/>
              </a:solidFill>
            </a:endParaRPr>
          </a:p>
        </p:txBody>
      </p:sp>
      <p:sp>
        <p:nvSpPr>
          <p:cNvPr id="8" name="Rectangle 2">
            <a:extLst>
              <a:ext uri="{FF2B5EF4-FFF2-40B4-BE49-F238E27FC236}">
                <a16:creationId xmlns:a16="http://schemas.microsoft.com/office/drawing/2014/main" id="{FBCB6BDA-C570-4951-B714-0C9183D9FCA6}"/>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Practice</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FF8266A4-E13F-4E19-B737-E0CD5A651492}"/>
              </a:ext>
            </a:extLst>
          </p:cNvPr>
          <p:cNvSpPr txBox="1">
            <a:spLocks noChangeArrowheads="1"/>
          </p:cNvSpPr>
          <p:nvPr/>
        </p:nvSpPr>
        <p:spPr bwMode="auto">
          <a:xfrm>
            <a:off x="0" y="1181100"/>
            <a:ext cx="9144000" cy="703911"/>
          </a:xfrm>
          <a:prstGeom prst="rect">
            <a:avLst/>
          </a:prstGeom>
          <a:noFill/>
          <a:ln w="9525">
            <a:noFill/>
            <a:miter lim="800000"/>
            <a:headEnd/>
            <a:tailEnd/>
          </a:ln>
        </p:spPr>
        <p:txBody>
          <a:bodyPr wrap="square">
            <a:spAutoFit/>
          </a:bodyPr>
          <a:lstStyle/>
          <a:p>
            <a:pPr eaLnBrk="0" hangingPunct="0">
              <a:lnSpc>
                <a:spcPct val="115000"/>
              </a:lnSpc>
              <a:spcAft>
                <a:spcPts val="1000"/>
              </a:spcAft>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Write electron configurations for the following ions of main group elements: (a) N</a:t>
            </a:r>
            <a:r>
              <a:rPr lang="en-US" altLang="en-US" baseline="30000" dirty="0">
                <a:solidFill>
                  <a:schemeClr val="tx1">
                    <a:lumMod val="75000"/>
                    <a:lumOff val="25000"/>
                  </a:schemeClr>
                </a:solidFill>
                <a:latin typeface="Gill Sans MT" panose="020B0502020104020203" pitchFamily="34" charset="0"/>
                <a:ea typeface="MS PGothic" pitchFamily="34" charset="-128"/>
                <a:cs typeface="Times New Roman" pitchFamily="18" charset="0"/>
              </a:rPr>
              <a:t>3–</a:t>
            </a: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 (b) Ba</a:t>
            </a:r>
            <a:r>
              <a:rPr lang="en-US" altLang="en-US" baseline="30000" dirty="0">
                <a:solidFill>
                  <a:schemeClr val="tx1">
                    <a:lumMod val="75000"/>
                    <a:lumOff val="25000"/>
                  </a:schemeClr>
                </a:solidFill>
                <a:latin typeface="Gill Sans MT" panose="020B0502020104020203" pitchFamily="34" charset="0"/>
                <a:ea typeface="MS PGothic" pitchFamily="34" charset="-128"/>
                <a:cs typeface="Times New Roman" pitchFamily="18" charset="0"/>
              </a:rPr>
              <a:t>2+</a:t>
            </a: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 and (c) Be</a:t>
            </a:r>
            <a:r>
              <a:rPr lang="en-US" altLang="en-US" baseline="30000" dirty="0">
                <a:solidFill>
                  <a:schemeClr val="tx1">
                    <a:lumMod val="75000"/>
                    <a:lumOff val="25000"/>
                  </a:schemeClr>
                </a:solidFill>
                <a:latin typeface="Gill Sans MT" panose="020B0502020104020203" pitchFamily="34" charset="0"/>
                <a:ea typeface="MS PGothic" pitchFamily="34" charset="-128"/>
                <a:cs typeface="Times New Roman" pitchFamily="18" charset="0"/>
              </a:rPr>
              <a:t>2+</a:t>
            </a: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a:t>
            </a:r>
          </a:p>
        </p:txBody>
      </p:sp>
      <p:sp>
        <p:nvSpPr>
          <p:cNvPr id="7" name="Rectangle 6">
            <a:extLst>
              <a:ext uri="{FF2B5EF4-FFF2-40B4-BE49-F238E27FC236}">
                <a16:creationId xmlns:a16="http://schemas.microsoft.com/office/drawing/2014/main" id="{887F9704-02CF-4AC2-B90F-D95382FBC0BE}"/>
              </a:ext>
            </a:extLst>
          </p:cNvPr>
          <p:cNvSpPr/>
          <p:nvPr/>
        </p:nvSpPr>
        <p:spPr>
          <a:xfrm>
            <a:off x="1487714" y="1601891"/>
            <a:ext cx="6859510" cy="369332"/>
          </a:xfrm>
          <a:prstGeom prst="rect">
            <a:avLst/>
          </a:prstGeom>
        </p:spPr>
        <p:txBody>
          <a:bodyPr wrap="square">
            <a:spAutoFit/>
          </a:bodyPr>
          <a:lstStyle/>
          <a:p>
            <a:pPr eaLnBrk="0" hangingPunct="0">
              <a:buClr>
                <a:srgbClr val="000000"/>
              </a:buClr>
              <a:buSzPct val="100000"/>
              <a:tabLst>
                <a:tab pos="1143000" algn="l"/>
              </a:tabLst>
              <a:defRPr/>
            </a:pPr>
            <a:r>
              <a:rPr lang="en-US" dirty="0">
                <a:solidFill>
                  <a:srgbClr val="E47588"/>
                </a:solidFill>
                <a:latin typeface="Gill Sans MT" panose="020B0502020104020203" pitchFamily="34" charset="0"/>
                <a:ea typeface="ＭＳ Ｐゴシック" pitchFamily="34" charset="-128"/>
                <a:cs typeface="Times New Roman" pitchFamily="18" charset="0"/>
              </a:rPr>
              <a:t>(a) [He]2</a:t>
            </a:r>
            <a:r>
              <a:rPr lang="en-US" i="1" dirty="0">
                <a:solidFill>
                  <a:srgbClr val="E47588"/>
                </a:solidFill>
                <a:latin typeface="Gill Sans MT" panose="020B0502020104020203" pitchFamily="34" charset="0"/>
                <a:ea typeface="ＭＳ Ｐゴシック" pitchFamily="34" charset="-128"/>
                <a:cs typeface="Times New Roman" pitchFamily="18" charset="0"/>
              </a:rPr>
              <a:t>s</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2</a:t>
            </a:r>
            <a:r>
              <a:rPr lang="en-US" dirty="0">
                <a:solidFill>
                  <a:srgbClr val="E47588"/>
                </a:solidFill>
                <a:latin typeface="Gill Sans MT" panose="020B0502020104020203" pitchFamily="34" charset="0"/>
                <a:ea typeface="ＭＳ Ｐゴシック" pitchFamily="34" charset="-128"/>
                <a:cs typeface="Times New Roman" pitchFamily="18" charset="0"/>
              </a:rPr>
              <a:t>2</a:t>
            </a:r>
            <a:r>
              <a:rPr lang="en-US" i="1" dirty="0">
                <a:solidFill>
                  <a:srgbClr val="E47588"/>
                </a:solidFill>
                <a:latin typeface="Gill Sans MT" panose="020B0502020104020203" pitchFamily="34" charset="0"/>
                <a:ea typeface="ＭＳ Ｐゴシック" pitchFamily="34" charset="-128"/>
                <a:cs typeface="Times New Roman" pitchFamily="18" charset="0"/>
              </a:rPr>
              <a:t>p</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6</a:t>
            </a:r>
            <a:endParaRPr lang="en-US" dirty="0">
              <a:solidFill>
                <a:srgbClr val="E47588"/>
              </a:solidFill>
              <a:latin typeface="Gill Sans MT" panose="020B0502020104020203" pitchFamily="34" charset="0"/>
              <a:ea typeface="ＭＳ Ｐゴシック" pitchFamily="34" charset="-128"/>
              <a:cs typeface="Times New Roman" pitchFamily="18" charset="0"/>
            </a:endParaRPr>
          </a:p>
        </p:txBody>
      </p:sp>
      <p:sp>
        <p:nvSpPr>
          <p:cNvPr id="11" name="Content Placeholder 3">
            <a:extLst>
              <a:ext uri="{FF2B5EF4-FFF2-40B4-BE49-F238E27FC236}">
                <a16:creationId xmlns:a16="http://schemas.microsoft.com/office/drawing/2014/main" id="{1F35BA7C-5C50-4228-9B54-5080E45AB9E4}"/>
              </a:ext>
            </a:extLst>
          </p:cNvPr>
          <p:cNvSpPr txBox="1">
            <a:spLocks/>
          </p:cNvSpPr>
          <p:nvPr/>
        </p:nvSpPr>
        <p:spPr>
          <a:xfrm>
            <a:off x="0" y="2732164"/>
            <a:ext cx="9144000" cy="29323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Gill Sans MT" panose="020B0502020104020203" pitchFamily="34" charset="0"/>
              </a:rPr>
              <a:t>Determine the electron configuration for the following ions:</a:t>
            </a:r>
          </a:p>
          <a:p>
            <a:pPr marL="0" indent="0">
              <a:lnSpc>
                <a:spcPct val="150000"/>
              </a:lnSpc>
              <a:buNone/>
            </a:pPr>
            <a:r>
              <a:rPr lang="en-US" sz="1800" dirty="0">
                <a:solidFill>
                  <a:schemeClr val="tx1">
                    <a:lumMod val="75000"/>
                    <a:lumOff val="25000"/>
                  </a:schemeClr>
                </a:solidFill>
                <a:latin typeface="Gill Sans MT" panose="020B0502020104020203" pitchFamily="34" charset="0"/>
              </a:rPr>
              <a:t>Cl</a:t>
            </a:r>
            <a:r>
              <a:rPr lang="en-US" sz="1800" baseline="30000" dirty="0">
                <a:solidFill>
                  <a:schemeClr val="tx1">
                    <a:lumMod val="75000"/>
                    <a:lumOff val="25000"/>
                  </a:schemeClr>
                </a:solidFill>
                <a:latin typeface="Gill Sans MT" panose="020B0502020104020203" pitchFamily="34" charset="0"/>
              </a:rPr>
              <a:t>–</a:t>
            </a:r>
          </a:p>
          <a:p>
            <a:pPr marL="0" indent="0">
              <a:lnSpc>
                <a:spcPct val="150000"/>
              </a:lnSpc>
              <a:buNone/>
            </a:pPr>
            <a:r>
              <a:rPr lang="en-US" sz="1800" dirty="0">
                <a:solidFill>
                  <a:schemeClr val="tx1">
                    <a:lumMod val="75000"/>
                    <a:lumOff val="25000"/>
                  </a:schemeClr>
                </a:solidFill>
                <a:latin typeface="Gill Sans MT" panose="020B0502020104020203" pitchFamily="34" charset="0"/>
              </a:rPr>
              <a:t>N</a:t>
            </a:r>
            <a:r>
              <a:rPr lang="en-US" sz="1800" baseline="30000" dirty="0">
                <a:solidFill>
                  <a:schemeClr val="tx1">
                    <a:lumMod val="75000"/>
                    <a:lumOff val="25000"/>
                  </a:schemeClr>
                </a:solidFill>
                <a:latin typeface="Gill Sans MT" panose="020B0502020104020203" pitchFamily="34" charset="0"/>
              </a:rPr>
              <a:t>3–</a:t>
            </a:r>
          </a:p>
          <a:p>
            <a:pPr marL="0" indent="0">
              <a:lnSpc>
                <a:spcPct val="150000"/>
              </a:lnSpc>
              <a:buNone/>
            </a:pPr>
            <a:r>
              <a:rPr lang="en-US" sz="1800" dirty="0">
                <a:solidFill>
                  <a:schemeClr val="tx1">
                    <a:lumMod val="75000"/>
                    <a:lumOff val="25000"/>
                  </a:schemeClr>
                </a:solidFill>
                <a:latin typeface="Gill Sans MT" panose="020B0502020104020203" pitchFamily="34" charset="0"/>
              </a:rPr>
              <a:t>K</a:t>
            </a:r>
            <a:r>
              <a:rPr lang="en-US" sz="1800" baseline="30000" dirty="0">
                <a:solidFill>
                  <a:schemeClr val="tx1">
                    <a:lumMod val="75000"/>
                    <a:lumOff val="25000"/>
                  </a:schemeClr>
                </a:solidFill>
                <a:latin typeface="Gill Sans MT" panose="020B0502020104020203" pitchFamily="34" charset="0"/>
              </a:rPr>
              <a:t>+</a:t>
            </a:r>
          </a:p>
          <a:p>
            <a:pPr marL="0" indent="0">
              <a:lnSpc>
                <a:spcPct val="150000"/>
              </a:lnSpc>
              <a:buNone/>
            </a:pPr>
            <a:r>
              <a:rPr lang="en-US" sz="1800" dirty="0">
                <a:solidFill>
                  <a:schemeClr val="tx1">
                    <a:lumMod val="75000"/>
                    <a:lumOff val="25000"/>
                  </a:schemeClr>
                </a:solidFill>
                <a:latin typeface="Gill Sans MT" panose="020B0502020104020203" pitchFamily="34" charset="0"/>
              </a:rPr>
              <a:t>Ca</a:t>
            </a:r>
            <a:r>
              <a:rPr lang="en-US" sz="1800" baseline="30000" dirty="0">
                <a:solidFill>
                  <a:schemeClr val="tx1">
                    <a:lumMod val="75000"/>
                    <a:lumOff val="25000"/>
                  </a:schemeClr>
                </a:solidFill>
                <a:latin typeface="Gill Sans MT" panose="020B0502020104020203" pitchFamily="34" charset="0"/>
              </a:rPr>
              <a:t>2+</a:t>
            </a:r>
          </a:p>
          <a:p>
            <a:pPr marL="0" indent="0">
              <a:buNone/>
            </a:pPr>
            <a:r>
              <a:rPr lang="en-US" sz="1800" dirty="0">
                <a:solidFill>
                  <a:schemeClr val="tx1">
                    <a:lumMod val="75000"/>
                    <a:lumOff val="25000"/>
                  </a:schemeClr>
                </a:solidFill>
                <a:latin typeface="Gill Sans MT" panose="020B0502020104020203" pitchFamily="34" charset="0"/>
              </a:rPr>
              <a:t>Are any of them isoelectronic?</a:t>
            </a:r>
          </a:p>
        </p:txBody>
      </p:sp>
      <p:sp>
        <p:nvSpPr>
          <p:cNvPr id="10" name="Rectangle 9">
            <a:extLst>
              <a:ext uri="{FF2B5EF4-FFF2-40B4-BE49-F238E27FC236}">
                <a16:creationId xmlns:a16="http://schemas.microsoft.com/office/drawing/2014/main" id="{D0E35ECD-E65E-4204-A747-7417DA8FD612}"/>
              </a:ext>
            </a:extLst>
          </p:cNvPr>
          <p:cNvSpPr/>
          <p:nvPr/>
        </p:nvSpPr>
        <p:spPr>
          <a:xfrm>
            <a:off x="1487714" y="1936470"/>
            <a:ext cx="1869423" cy="369332"/>
          </a:xfrm>
          <a:prstGeom prst="rect">
            <a:avLst/>
          </a:prstGeom>
        </p:spPr>
        <p:txBody>
          <a:bodyPr wrap="none">
            <a:spAutoFit/>
          </a:bodyPr>
          <a:lstStyle/>
          <a:p>
            <a:r>
              <a:rPr lang="en-US" dirty="0">
                <a:solidFill>
                  <a:srgbClr val="E47588"/>
                </a:solidFill>
                <a:latin typeface="Gill Sans MT" panose="020B0502020104020203" pitchFamily="34" charset="0"/>
                <a:ea typeface="ＭＳ Ｐゴシック" pitchFamily="34" charset="-128"/>
                <a:cs typeface="Times New Roman" pitchFamily="18" charset="0"/>
              </a:rPr>
              <a:t>(b) [Kr]5</a:t>
            </a:r>
            <a:r>
              <a:rPr lang="en-US" i="1" dirty="0">
                <a:solidFill>
                  <a:srgbClr val="E47588"/>
                </a:solidFill>
                <a:latin typeface="Gill Sans MT" panose="020B0502020104020203" pitchFamily="34" charset="0"/>
                <a:ea typeface="ＭＳ Ｐゴシック" pitchFamily="34" charset="-128"/>
                <a:cs typeface="Times New Roman" pitchFamily="18" charset="0"/>
              </a:rPr>
              <a:t>s</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2</a:t>
            </a:r>
            <a:r>
              <a:rPr lang="en-US" dirty="0">
                <a:solidFill>
                  <a:srgbClr val="E47588"/>
                </a:solidFill>
                <a:latin typeface="Gill Sans MT" panose="020B0502020104020203" pitchFamily="34" charset="0"/>
                <a:ea typeface="ＭＳ Ｐゴシック" pitchFamily="34" charset="-128"/>
                <a:cs typeface="Times New Roman" pitchFamily="18" charset="0"/>
              </a:rPr>
              <a:t>4</a:t>
            </a:r>
            <a:r>
              <a:rPr lang="en-US" i="1" dirty="0">
                <a:solidFill>
                  <a:srgbClr val="E47588"/>
                </a:solidFill>
                <a:latin typeface="Gill Sans MT" panose="020B0502020104020203" pitchFamily="34" charset="0"/>
                <a:ea typeface="ＭＳ Ｐゴシック" pitchFamily="34" charset="-128"/>
                <a:cs typeface="Times New Roman" pitchFamily="18" charset="0"/>
              </a:rPr>
              <a:t>d</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10</a:t>
            </a:r>
            <a:r>
              <a:rPr lang="en-US" dirty="0">
                <a:solidFill>
                  <a:srgbClr val="E47588"/>
                </a:solidFill>
                <a:latin typeface="Gill Sans MT" panose="020B0502020104020203" pitchFamily="34" charset="0"/>
                <a:ea typeface="ＭＳ Ｐゴシック" pitchFamily="34" charset="-128"/>
                <a:cs typeface="Times New Roman" pitchFamily="18" charset="0"/>
              </a:rPr>
              <a:t>5</a:t>
            </a:r>
            <a:r>
              <a:rPr lang="en-US" i="1" dirty="0">
                <a:solidFill>
                  <a:srgbClr val="E47588"/>
                </a:solidFill>
                <a:latin typeface="Gill Sans MT" panose="020B0502020104020203" pitchFamily="34" charset="0"/>
                <a:ea typeface="ＭＳ Ｐゴシック" pitchFamily="34" charset="-128"/>
                <a:cs typeface="Times New Roman" pitchFamily="18" charset="0"/>
              </a:rPr>
              <a:t>p</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6</a:t>
            </a:r>
            <a:endParaRPr lang="en-US" dirty="0"/>
          </a:p>
        </p:txBody>
      </p:sp>
      <p:sp>
        <p:nvSpPr>
          <p:cNvPr id="13" name="Rectangle 12">
            <a:extLst>
              <a:ext uri="{FF2B5EF4-FFF2-40B4-BE49-F238E27FC236}">
                <a16:creationId xmlns:a16="http://schemas.microsoft.com/office/drawing/2014/main" id="{552FBBC4-3C13-459E-A5B9-30D046A35B2E}"/>
              </a:ext>
            </a:extLst>
          </p:cNvPr>
          <p:cNvSpPr/>
          <p:nvPr/>
        </p:nvSpPr>
        <p:spPr>
          <a:xfrm>
            <a:off x="1487714" y="2305802"/>
            <a:ext cx="774571" cy="369332"/>
          </a:xfrm>
          <a:prstGeom prst="rect">
            <a:avLst/>
          </a:prstGeom>
        </p:spPr>
        <p:txBody>
          <a:bodyPr wrap="none">
            <a:spAutoFit/>
          </a:bodyPr>
          <a:lstStyle/>
          <a:p>
            <a:r>
              <a:rPr lang="en-US" dirty="0">
                <a:solidFill>
                  <a:srgbClr val="E47588"/>
                </a:solidFill>
                <a:latin typeface="Gill Sans MT" panose="020B0502020104020203" pitchFamily="34" charset="0"/>
                <a:ea typeface="ＭＳ Ｐゴシック" pitchFamily="34" charset="-128"/>
                <a:cs typeface="Times New Roman" pitchFamily="18" charset="0"/>
              </a:rPr>
              <a:t>(c) 1</a:t>
            </a:r>
            <a:r>
              <a:rPr lang="en-US" i="1" dirty="0">
                <a:solidFill>
                  <a:srgbClr val="E47588"/>
                </a:solidFill>
                <a:latin typeface="Gill Sans MT" panose="020B0502020104020203" pitchFamily="34" charset="0"/>
                <a:ea typeface="ＭＳ Ｐゴシック" pitchFamily="34" charset="-128"/>
                <a:cs typeface="Times New Roman" pitchFamily="18" charset="0"/>
              </a:rPr>
              <a:t>s</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2</a:t>
            </a:r>
            <a:endParaRPr lang="en-US" dirty="0"/>
          </a:p>
        </p:txBody>
      </p:sp>
      <p:sp>
        <p:nvSpPr>
          <p:cNvPr id="14" name="Rectangle 13">
            <a:extLst>
              <a:ext uri="{FF2B5EF4-FFF2-40B4-BE49-F238E27FC236}">
                <a16:creationId xmlns:a16="http://schemas.microsoft.com/office/drawing/2014/main" id="{466E43CB-89AA-4775-8E4D-084DDD9A1D80}"/>
              </a:ext>
            </a:extLst>
          </p:cNvPr>
          <p:cNvSpPr/>
          <p:nvPr/>
        </p:nvSpPr>
        <p:spPr>
          <a:xfrm>
            <a:off x="1487714" y="3199418"/>
            <a:ext cx="6859510" cy="369332"/>
          </a:xfrm>
          <a:prstGeom prst="rect">
            <a:avLst/>
          </a:prstGeom>
        </p:spPr>
        <p:txBody>
          <a:bodyPr wrap="square">
            <a:spAutoFit/>
          </a:bodyPr>
          <a:lstStyle/>
          <a:p>
            <a:pPr eaLnBrk="0" hangingPunct="0">
              <a:buClr>
                <a:srgbClr val="000000"/>
              </a:buClr>
              <a:buSzPct val="100000"/>
              <a:tabLst>
                <a:tab pos="1143000" algn="l"/>
              </a:tabLst>
              <a:defRPr/>
            </a:pPr>
            <a:r>
              <a:rPr lang="en-US" dirty="0">
                <a:solidFill>
                  <a:srgbClr val="E47588"/>
                </a:solidFill>
                <a:latin typeface="Gill Sans MT" panose="020B0502020104020203" pitchFamily="34" charset="0"/>
                <a:ea typeface="ＭＳ Ｐゴシック" pitchFamily="34" charset="-128"/>
                <a:cs typeface="Times New Roman" pitchFamily="18" charset="0"/>
              </a:rPr>
              <a:t>[Ne]3</a:t>
            </a:r>
            <a:r>
              <a:rPr lang="en-US" i="1" dirty="0">
                <a:solidFill>
                  <a:srgbClr val="E47588"/>
                </a:solidFill>
                <a:latin typeface="Gill Sans MT" panose="020B0502020104020203" pitchFamily="34" charset="0"/>
                <a:ea typeface="ＭＳ Ｐゴシック" pitchFamily="34" charset="-128"/>
                <a:cs typeface="Times New Roman" pitchFamily="18" charset="0"/>
              </a:rPr>
              <a:t>s</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2</a:t>
            </a:r>
            <a:r>
              <a:rPr lang="en-US" dirty="0">
                <a:solidFill>
                  <a:srgbClr val="E47588"/>
                </a:solidFill>
                <a:latin typeface="Gill Sans MT" panose="020B0502020104020203" pitchFamily="34" charset="0"/>
                <a:ea typeface="ＭＳ Ｐゴシック" pitchFamily="34" charset="-128"/>
                <a:cs typeface="Times New Roman" pitchFamily="18" charset="0"/>
              </a:rPr>
              <a:t>3</a:t>
            </a:r>
            <a:r>
              <a:rPr lang="en-US" i="1" dirty="0">
                <a:solidFill>
                  <a:srgbClr val="E47588"/>
                </a:solidFill>
                <a:latin typeface="Gill Sans MT" panose="020B0502020104020203" pitchFamily="34" charset="0"/>
                <a:ea typeface="ＭＳ Ｐゴシック" pitchFamily="34" charset="-128"/>
                <a:cs typeface="Times New Roman" pitchFamily="18" charset="0"/>
              </a:rPr>
              <a:t>p</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6</a:t>
            </a:r>
            <a:endParaRPr lang="en-US" dirty="0">
              <a:solidFill>
                <a:srgbClr val="E47588"/>
              </a:solidFill>
              <a:latin typeface="Gill Sans MT" panose="020B0502020104020203" pitchFamily="34" charset="0"/>
              <a:ea typeface="ＭＳ Ｐゴシック" pitchFamily="34" charset="-128"/>
              <a:cs typeface="Times New Roman" pitchFamily="18" charset="0"/>
            </a:endParaRPr>
          </a:p>
        </p:txBody>
      </p:sp>
      <p:sp>
        <p:nvSpPr>
          <p:cNvPr id="15" name="Rectangle 14">
            <a:extLst>
              <a:ext uri="{FF2B5EF4-FFF2-40B4-BE49-F238E27FC236}">
                <a16:creationId xmlns:a16="http://schemas.microsoft.com/office/drawing/2014/main" id="{605D42D6-011D-4FC4-98F5-8846E151DAA1}"/>
              </a:ext>
            </a:extLst>
          </p:cNvPr>
          <p:cNvSpPr/>
          <p:nvPr/>
        </p:nvSpPr>
        <p:spPr>
          <a:xfrm>
            <a:off x="1487714" y="3736759"/>
            <a:ext cx="6859510" cy="369332"/>
          </a:xfrm>
          <a:prstGeom prst="rect">
            <a:avLst/>
          </a:prstGeom>
        </p:spPr>
        <p:txBody>
          <a:bodyPr wrap="square">
            <a:spAutoFit/>
          </a:bodyPr>
          <a:lstStyle/>
          <a:p>
            <a:pPr eaLnBrk="0" hangingPunct="0">
              <a:buClr>
                <a:srgbClr val="000000"/>
              </a:buClr>
              <a:buSzPct val="100000"/>
              <a:tabLst>
                <a:tab pos="1143000" algn="l"/>
              </a:tabLst>
              <a:defRPr/>
            </a:pPr>
            <a:r>
              <a:rPr lang="en-US" dirty="0">
                <a:solidFill>
                  <a:srgbClr val="E47588"/>
                </a:solidFill>
                <a:latin typeface="Gill Sans MT" panose="020B0502020104020203" pitchFamily="34" charset="0"/>
                <a:ea typeface="ＭＳ Ｐゴシック" pitchFamily="34" charset="-128"/>
                <a:cs typeface="Times New Roman" pitchFamily="18" charset="0"/>
              </a:rPr>
              <a:t>[He]2</a:t>
            </a:r>
            <a:r>
              <a:rPr lang="en-US" i="1" dirty="0">
                <a:solidFill>
                  <a:srgbClr val="E47588"/>
                </a:solidFill>
                <a:latin typeface="Gill Sans MT" panose="020B0502020104020203" pitchFamily="34" charset="0"/>
                <a:ea typeface="ＭＳ Ｐゴシック" pitchFamily="34" charset="-128"/>
                <a:cs typeface="Times New Roman" pitchFamily="18" charset="0"/>
              </a:rPr>
              <a:t>s</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2</a:t>
            </a:r>
            <a:r>
              <a:rPr lang="en-US" dirty="0">
                <a:solidFill>
                  <a:srgbClr val="E47588"/>
                </a:solidFill>
                <a:latin typeface="Gill Sans MT" panose="020B0502020104020203" pitchFamily="34" charset="0"/>
                <a:ea typeface="ＭＳ Ｐゴシック" pitchFamily="34" charset="-128"/>
                <a:cs typeface="Times New Roman" pitchFamily="18" charset="0"/>
              </a:rPr>
              <a:t>2</a:t>
            </a:r>
            <a:r>
              <a:rPr lang="en-US" i="1" dirty="0">
                <a:solidFill>
                  <a:srgbClr val="E47588"/>
                </a:solidFill>
                <a:latin typeface="Gill Sans MT" panose="020B0502020104020203" pitchFamily="34" charset="0"/>
                <a:ea typeface="ＭＳ Ｐゴシック" pitchFamily="34" charset="-128"/>
                <a:cs typeface="Times New Roman" pitchFamily="18" charset="0"/>
              </a:rPr>
              <a:t>p</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6</a:t>
            </a:r>
            <a:endParaRPr lang="en-US" dirty="0">
              <a:solidFill>
                <a:srgbClr val="E47588"/>
              </a:solidFill>
              <a:latin typeface="Gill Sans MT" panose="020B0502020104020203" pitchFamily="34" charset="0"/>
              <a:ea typeface="ＭＳ Ｐゴシック" pitchFamily="34" charset="-128"/>
              <a:cs typeface="Times New Roman" pitchFamily="18" charset="0"/>
            </a:endParaRPr>
          </a:p>
        </p:txBody>
      </p:sp>
      <p:sp>
        <p:nvSpPr>
          <p:cNvPr id="16" name="Rectangle 15">
            <a:extLst>
              <a:ext uri="{FF2B5EF4-FFF2-40B4-BE49-F238E27FC236}">
                <a16:creationId xmlns:a16="http://schemas.microsoft.com/office/drawing/2014/main" id="{B7872219-42F2-49C7-8322-4891B80FE5C3}"/>
              </a:ext>
            </a:extLst>
          </p:cNvPr>
          <p:cNvSpPr/>
          <p:nvPr/>
        </p:nvSpPr>
        <p:spPr>
          <a:xfrm>
            <a:off x="1487714" y="4272504"/>
            <a:ext cx="6859510" cy="369332"/>
          </a:xfrm>
          <a:prstGeom prst="rect">
            <a:avLst/>
          </a:prstGeom>
        </p:spPr>
        <p:txBody>
          <a:bodyPr wrap="square">
            <a:spAutoFit/>
          </a:bodyPr>
          <a:lstStyle/>
          <a:p>
            <a:pPr eaLnBrk="0" hangingPunct="0">
              <a:buClr>
                <a:srgbClr val="000000"/>
              </a:buClr>
              <a:buSzPct val="100000"/>
              <a:tabLst>
                <a:tab pos="1143000" algn="l"/>
              </a:tabLst>
              <a:defRPr/>
            </a:pPr>
            <a:r>
              <a:rPr lang="en-US" dirty="0">
                <a:solidFill>
                  <a:srgbClr val="E47588"/>
                </a:solidFill>
                <a:latin typeface="Gill Sans MT" panose="020B0502020104020203" pitchFamily="34" charset="0"/>
                <a:ea typeface="ＭＳ Ｐゴシック" pitchFamily="34" charset="-128"/>
                <a:cs typeface="Times New Roman" pitchFamily="18" charset="0"/>
              </a:rPr>
              <a:t>[Ne]3</a:t>
            </a:r>
            <a:r>
              <a:rPr lang="en-US" i="1" dirty="0">
                <a:solidFill>
                  <a:srgbClr val="E47588"/>
                </a:solidFill>
                <a:latin typeface="Gill Sans MT" panose="020B0502020104020203" pitchFamily="34" charset="0"/>
                <a:ea typeface="ＭＳ Ｐゴシック" pitchFamily="34" charset="-128"/>
                <a:cs typeface="Times New Roman" pitchFamily="18" charset="0"/>
              </a:rPr>
              <a:t>s</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2</a:t>
            </a:r>
            <a:r>
              <a:rPr lang="en-US" dirty="0">
                <a:solidFill>
                  <a:srgbClr val="E47588"/>
                </a:solidFill>
                <a:latin typeface="Gill Sans MT" panose="020B0502020104020203" pitchFamily="34" charset="0"/>
                <a:ea typeface="ＭＳ Ｐゴシック" pitchFamily="34" charset="-128"/>
                <a:cs typeface="Times New Roman" pitchFamily="18" charset="0"/>
              </a:rPr>
              <a:t>3</a:t>
            </a:r>
            <a:r>
              <a:rPr lang="en-US" i="1" dirty="0">
                <a:solidFill>
                  <a:srgbClr val="E47588"/>
                </a:solidFill>
                <a:latin typeface="Gill Sans MT" panose="020B0502020104020203" pitchFamily="34" charset="0"/>
                <a:ea typeface="ＭＳ Ｐゴシック" pitchFamily="34" charset="-128"/>
                <a:cs typeface="Times New Roman" pitchFamily="18" charset="0"/>
              </a:rPr>
              <a:t>p</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6</a:t>
            </a:r>
            <a:endParaRPr lang="en-US" dirty="0">
              <a:solidFill>
                <a:srgbClr val="E47588"/>
              </a:solidFill>
              <a:latin typeface="Gill Sans MT" panose="020B0502020104020203" pitchFamily="34" charset="0"/>
              <a:ea typeface="ＭＳ Ｐゴシック" pitchFamily="34" charset="-128"/>
              <a:cs typeface="Times New Roman" pitchFamily="18" charset="0"/>
            </a:endParaRPr>
          </a:p>
        </p:txBody>
      </p:sp>
      <p:sp>
        <p:nvSpPr>
          <p:cNvPr id="17" name="Rectangle 16">
            <a:extLst>
              <a:ext uri="{FF2B5EF4-FFF2-40B4-BE49-F238E27FC236}">
                <a16:creationId xmlns:a16="http://schemas.microsoft.com/office/drawing/2014/main" id="{A676CC3B-9BC5-4028-A943-7DD2F709C806}"/>
              </a:ext>
            </a:extLst>
          </p:cNvPr>
          <p:cNvSpPr/>
          <p:nvPr/>
        </p:nvSpPr>
        <p:spPr>
          <a:xfrm>
            <a:off x="1487714" y="4817034"/>
            <a:ext cx="6859510" cy="369332"/>
          </a:xfrm>
          <a:prstGeom prst="rect">
            <a:avLst/>
          </a:prstGeom>
        </p:spPr>
        <p:txBody>
          <a:bodyPr wrap="square">
            <a:spAutoFit/>
          </a:bodyPr>
          <a:lstStyle/>
          <a:p>
            <a:pPr eaLnBrk="0" hangingPunct="0">
              <a:buClr>
                <a:srgbClr val="000000"/>
              </a:buClr>
              <a:buSzPct val="100000"/>
              <a:tabLst>
                <a:tab pos="1143000" algn="l"/>
              </a:tabLst>
              <a:defRPr/>
            </a:pPr>
            <a:r>
              <a:rPr lang="en-US" dirty="0">
                <a:solidFill>
                  <a:srgbClr val="E47588"/>
                </a:solidFill>
                <a:latin typeface="Gill Sans MT" panose="020B0502020104020203" pitchFamily="34" charset="0"/>
                <a:ea typeface="ＭＳ Ｐゴシック" pitchFamily="34" charset="-128"/>
                <a:cs typeface="Times New Roman" pitchFamily="18" charset="0"/>
              </a:rPr>
              <a:t>[Ne]3</a:t>
            </a:r>
            <a:r>
              <a:rPr lang="en-US" i="1" dirty="0">
                <a:solidFill>
                  <a:srgbClr val="E47588"/>
                </a:solidFill>
                <a:latin typeface="Gill Sans MT" panose="020B0502020104020203" pitchFamily="34" charset="0"/>
                <a:ea typeface="ＭＳ Ｐゴシック" pitchFamily="34" charset="-128"/>
                <a:cs typeface="Times New Roman" pitchFamily="18" charset="0"/>
              </a:rPr>
              <a:t>s</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2</a:t>
            </a:r>
            <a:r>
              <a:rPr lang="en-US" dirty="0">
                <a:solidFill>
                  <a:srgbClr val="E47588"/>
                </a:solidFill>
                <a:latin typeface="Gill Sans MT" panose="020B0502020104020203" pitchFamily="34" charset="0"/>
                <a:ea typeface="ＭＳ Ｐゴシック" pitchFamily="34" charset="-128"/>
                <a:cs typeface="Times New Roman" pitchFamily="18" charset="0"/>
              </a:rPr>
              <a:t>3</a:t>
            </a:r>
            <a:r>
              <a:rPr lang="en-US" i="1" dirty="0">
                <a:solidFill>
                  <a:srgbClr val="E47588"/>
                </a:solidFill>
                <a:latin typeface="Gill Sans MT" panose="020B0502020104020203" pitchFamily="34" charset="0"/>
                <a:ea typeface="ＭＳ Ｐゴシック" pitchFamily="34" charset="-128"/>
                <a:cs typeface="Times New Roman" pitchFamily="18" charset="0"/>
              </a:rPr>
              <a:t>p</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6</a:t>
            </a:r>
            <a:endParaRPr lang="en-US" dirty="0">
              <a:solidFill>
                <a:srgbClr val="E47588"/>
              </a:solidFill>
              <a:latin typeface="Gill Sans MT" panose="020B0502020104020203" pitchFamily="34" charset="0"/>
              <a:ea typeface="ＭＳ Ｐゴシック" pitchFamily="34" charset="-128"/>
              <a:cs typeface="Times New Roman" pitchFamily="18" charset="0"/>
            </a:endParaRPr>
          </a:p>
        </p:txBody>
      </p:sp>
      <p:sp>
        <p:nvSpPr>
          <p:cNvPr id="26" name="Rectangle 25">
            <a:extLst>
              <a:ext uri="{FF2B5EF4-FFF2-40B4-BE49-F238E27FC236}">
                <a16:creationId xmlns:a16="http://schemas.microsoft.com/office/drawing/2014/main" id="{F1F4EBC2-5828-434E-9430-169CF61F2FF5}"/>
              </a:ext>
            </a:extLst>
          </p:cNvPr>
          <p:cNvSpPr/>
          <p:nvPr/>
        </p:nvSpPr>
        <p:spPr>
          <a:xfrm>
            <a:off x="1487714" y="5760649"/>
            <a:ext cx="6859510" cy="369332"/>
          </a:xfrm>
          <a:prstGeom prst="rect">
            <a:avLst/>
          </a:prstGeom>
        </p:spPr>
        <p:txBody>
          <a:bodyPr wrap="square">
            <a:spAutoFit/>
          </a:bodyPr>
          <a:lstStyle/>
          <a:p>
            <a:pPr eaLnBrk="0" hangingPunct="0">
              <a:buClr>
                <a:srgbClr val="000000"/>
              </a:buClr>
              <a:buSzPct val="100000"/>
              <a:tabLst>
                <a:tab pos="1143000" algn="l"/>
              </a:tabLst>
              <a:defRPr/>
            </a:pPr>
            <a:r>
              <a:rPr lang="en-US" dirty="0">
                <a:solidFill>
                  <a:srgbClr val="E47588"/>
                </a:solidFill>
                <a:latin typeface="Gill Sans MT" panose="020B0502020104020203" pitchFamily="34" charset="0"/>
                <a:ea typeface="ＭＳ Ｐゴシック" pitchFamily="34" charset="-128"/>
                <a:cs typeface="Times New Roman" pitchFamily="18" charset="0"/>
              </a:rPr>
              <a:t>Cl</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a:t>
            </a:r>
            <a:r>
              <a:rPr lang="en-US" dirty="0">
                <a:solidFill>
                  <a:srgbClr val="E47588"/>
                </a:solidFill>
                <a:latin typeface="Gill Sans MT" panose="020B0502020104020203" pitchFamily="34" charset="0"/>
                <a:ea typeface="ＭＳ Ｐゴシック" pitchFamily="34" charset="-128"/>
                <a:cs typeface="Times New Roman" pitchFamily="18" charset="0"/>
              </a:rPr>
              <a:t>, K</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a:t>
            </a:r>
            <a:r>
              <a:rPr lang="en-US" dirty="0">
                <a:solidFill>
                  <a:srgbClr val="E47588"/>
                </a:solidFill>
                <a:latin typeface="Gill Sans MT" panose="020B0502020104020203" pitchFamily="34" charset="0"/>
                <a:ea typeface="ＭＳ Ｐゴシック" pitchFamily="34" charset="-128"/>
                <a:cs typeface="Times New Roman" pitchFamily="18" charset="0"/>
              </a:rPr>
              <a:t>, Ca</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2+</a:t>
            </a:r>
            <a:endParaRPr lang="en-US" dirty="0">
              <a:solidFill>
                <a:srgbClr val="E47588"/>
              </a:solidFill>
              <a:latin typeface="Gill Sans MT" panose="020B0502020104020203" pitchFamily="34" charset="0"/>
              <a:ea typeface="ＭＳ Ｐゴシック" pitchFamily="34" charset="-128"/>
              <a:cs typeface="Times New Roman" pitchFamily="18" charset="0"/>
            </a:endParaRPr>
          </a:p>
        </p:txBody>
      </p:sp>
    </p:spTree>
    <p:extLst>
      <p:ext uri="{BB962C8B-B14F-4D97-AF65-F5344CB8AC3E}">
        <p14:creationId xmlns:p14="http://schemas.microsoft.com/office/powerpoint/2010/main" val="109870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4" grpId="0"/>
      <p:bldP spid="15" grpId="0"/>
      <p:bldP spid="16" grpId="0"/>
      <p:bldP spid="17" grpId="0"/>
      <p:bldP spid="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52</a:t>
            </a:fld>
            <a:endParaRPr lang="en-US" dirty="0">
              <a:solidFill>
                <a:schemeClr val="bg1"/>
              </a:solidFill>
            </a:endParaRPr>
          </a:p>
        </p:txBody>
      </p:sp>
      <p:sp>
        <p:nvSpPr>
          <p:cNvPr id="8" name="Rectangle 2">
            <a:extLst>
              <a:ext uri="{FF2B5EF4-FFF2-40B4-BE49-F238E27FC236}">
                <a16:creationId xmlns:a16="http://schemas.microsoft.com/office/drawing/2014/main" id="{46010214-E15D-4195-B2FB-F6D39C803546}"/>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Electron Configurations of d-block Elements</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D576AD22-CD49-4A3F-9093-46E3DF444CAE}"/>
              </a:ext>
            </a:extLst>
          </p:cNvPr>
          <p:cNvSpPr txBox="1">
            <a:spLocks noChangeArrowheads="1"/>
          </p:cNvSpPr>
          <p:nvPr/>
        </p:nvSpPr>
        <p:spPr bwMode="auto">
          <a:xfrm>
            <a:off x="28575" y="1200150"/>
            <a:ext cx="9115425" cy="923330"/>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Ions of d-block elements are formed by removing electrons first from the shell with the highest value of n.</a:t>
            </a: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For Fe to form Fe</a:t>
            </a:r>
            <a:r>
              <a:rPr lang="en-US" altLang="en-US" baseline="30000" dirty="0">
                <a:solidFill>
                  <a:schemeClr val="tx1">
                    <a:lumMod val="75000"/>
                    <a:lumOff val="25000"/>
                  </a:schemeClr>
                </a:solidFill>
                <a:latin typeface="Gill Sans MT" panose="020B0502020104020203" pitchFamily="34" charset="0"/>
                <a:cs typeface="Times New Roman" pitchFamily="18" charset="0"/>
              </a:rPr>
              <a:t>2+</a:t>
            </a:r>
            <a:r>
              <a:rPr lang="en-US" altLang="en-US" dirty="0">
                <a:solidFill>
                  <a:schemeClr val="tx1">
                    <a:lumMod val="75000"/>
                    <a:lumOff val="25000"/>
                  </a:schemeClr>
                </a:solidFill>
                <a:latin typeface="Gill Sans MT" panose="020B0502020104020203" pitchFamily="34" charset="0"/>
                <a:cs typeface="Times New Roman" pitchFamily="18" charset="0"/>
              </a:rPr>
              <a:t>, two electrons are lost from the 4s subshell not the 3d.</a:t>
            </a:r>
          </a:p>
        </p:txBody>
      </p:sp>
      <p:sp>
        <p:nvSpPr>
          <p:cNvPr id="10" name="TextBox 4">
            <a:extLst>
              <a:ext uri="{FF2B5EF4-FFF2-40B4-BE49-F238E27FC236}">
                <a16:creationId xmlns:a16="http://schemas.microsoft.com/office/drawing/2014/main" id="{632FF305-6101-4538-A0FD-28443B0F41C4}"/>
              </a:ext>
            </a:extLst>
          </p:cNvPr>
          <p:cNvSpPr txBox="1">
            <a:spLocks noChangeArrowheads="1"/>
          </p:cNvSpPr>
          <p:nvPr/>
        </p:nvSpPr>
        <p:spPr bwMode="auto">
          <a:xfrm>
            <a:off x="1962150" y="2121203"/>
            <a:ext cx="1676400" cy="369332"/>
          </a:xfrm>
          <a:prstGeom prst="rect">
            <a:avLst/>
          </a:prstGeom>
          <a:noFill/>
          <a:ln w="9525">
            <a:noFill/>
            <a:miter lim="800000"/>
            <a:headEnd/>
            <a:tailEnd/>
          </a:ln>
        </p:spPr>
        <p:txBody>
          <a:bodyPr wrap="square">
            <a:spAutoFit/>
          </a:bodyPr>
          <a:lstStyle/>
          <a:p>
            <a:pPr algn="r" eaLnBrk="0" hangingPunct="0">
              <a:buClr>
                <a:srgbClr val="000000"/>
              </a:buClr>
              <a:buSzPct val="100000"/>
              <a:buFont typeface="Arial" pitchFamily="34" charset="0"/>
              <a:buNone/>
            </a:pPr>
            <a:r>
              <a:rPr lang="en-US" altLang="en-US" dirty="0">
                <a:solidFill>
                  <a:srgbClr val="E47588"/>
                </a:solidFill>
                <a:latin typeface="Gill Sans MT" panose="020B0502020104020203" pitchFamily="34" charset="0"/>
                <a:cs typeface="Times New Roman" pitchFamily="18" charset="0"/>
              </a:rPr>
              <a:t>Fe:  [</a:t>
            </a:r>
            <a:r>
              <a:rPr lang="en-US" altLang="en-US" dirty="0" err="1">
                <a:solidFill>
                  <a:srgbClr val="E47588"/>
                </a:solidFill>
                <a:latin typeface="Gill Sans MT" panose="020B0502020104020203" pitchFamily="34" charset="0"/>
                <a:cs typeface="Times New Roman" pitchFamily="18" charset="0"/>
              </a:rPr>
              <a:t>Ar</a:t>
            </a:r>
            <a:r>
              <a:rPr lang="en-US" altLang="en-US" dirty="0">
                <a:solidFill>
                  <a:srgbClr val="E47588"/>
                </a:solidFill>
                <a:latin typeface="Gill Sans MT" panose="020B0502020104020203" pitchFamily="34" charset="0"/>
                <a:cs typeface="Times New Roman" pitchFamily="18" charset="0"/>
              </a:rPr>
              <a:t>]4s</a:t>
            </a:r>
            <a:r>
              <a:rPr lang="en-US" altLang="en-US" baseline="30000" dirty="0">
                <a:solidFill>
                  <a:srgbClr val="E47588"/>
                </a:solidFill>
                <a:latin typeface="Gill Sans MT" panose="020B0502020104020203" pitchFamily="34" charset="0"/>
                <a:cs typeface="Times New Roman" pitchFamily="18" charset="0"/>
              </a:rPr>
              <a:t>2</a:t>
            </a:r>
            <a:r>
              <a:rPr lang="en-US" altLang="en-US" dirty="0">
                <a:solidFill>
                  <a:srgbClr val="E47588"/>
                </a:solidFill>
                <a:latin typeface="Gill Sans MT" panose="020B0502020104020203" pitchFamily="34" charset="0"/>
                <a:cs typeface="Times New Roman" pitchFamily="18" charset="0"/>
              </a:rPr>
              <a:t>3d</a:t>
            </a:r>
            <a:r>
              <a:rPr lang="en-US" altLang="en-US" baseline="30000" dirty="0">
                <a:solidFill>
                  <a:srgbClr val="E47588"/>
                </a:solidFill>
                <a:latin typeface="Gill Sans MT" panose="020B0502020104020203" pitchFamily="34" charset="0"/>
                <a:cs typeface="Times New Roman" pitchFamily="18" charset="0"/>
              </a:rPr>
              <a:t> 6</a:t>
            </a:r>
            <a:endParaRPr lang="en-US" altLang="en-US" baseline="-25000" dirty="0">
              <a:solidFill>
                <a:srgbClr val="E47588"/>
              </a:solidFill>
              <a:latin typeface="Gill Sans MT" panose="020B0502020104020203" pitchFamily="34" charset="0"/>
              <a:cs typeface="Times New Roman" pitchFamily="18" charset="0"/>
            </a:endParaRPr>
          </a:p>
        </p:txBody>
      </p:sp>
      <p:sp>
        <p:nvSpPr>
          <p:cNvPr id="11" name="TextBox 4">
            <a:extLst>
              <a:ext uri="{FF2B5EF4-FFF2-40B4-BE49-F238E27FC236}">
                <a16:creationId xmlns:a16="http://schemas.microsoft.com/office/drawing/2014/main" id="{E9B0F593-CFC7-4EA7-B81C-7A51BCCC127D}"/>
              </a:ext>
            </a:extLst>
          </p:cNvPr>
          <p:cNvSpPr txBox="1">
            <a:spLocks noChangeArrowheads="1"/>
          </p:cNvSpPr>
          <p:nvPr/>
        </p:nvSpPr>
        <p:spPr bwMode="auto">
          <a:xfrm>
            <a:off x="4143547" y="2152658"/>
            <a:ext cx="3505200" cy="369332"/>
          </a:xfrm>
          <a:prstGeom prst="rect">
            <a:avLst/>
          </a:prstGeom>
          <a:noFill/>
          <a:ln w="9525">
            <a:noFill/>
            <a:miter lim="800000"/>
            <a:headEnd/>
            <a:tailEnd/>
          </a:ln>
        </p:spPr>
        <p:txBody>
          <a:bodyPr>
            <a:spAutoFit/>
          </a:bodyPr>
          <a:lstStyle/>
          <a:p>
            <a:pPr eaLnBrk="0" hangingPunct="0">
              <a:buClr>
                <a:srgbClr val="000000"/>
              </a:buClr>
              <a:buSzPct val="100000"/>
              <a:buFont typeface="Arial" pitchFamily="34" charset="0"/>
              <a:buNone/>
            </a:pPr>
            <a:r>
              <a:rPr lang="en-US" altLang="en-US">
                <a:solidFill>
                  <a:srgbClr val="E47588"/>
                </a:solidFill>
                <a:latin typeface="Gill Sans MT" panose="020B0502020104020203" pitchFamily="34" charset="0"/>
                <a:cs typeface="Times New Roman" pitchFamily="18" charset="0"/>
              </a:rPr>
              <a:t>Fe</a:t>
            </a:r>
            <a:r>
              <a:rPr lang="en-US" altLang="en-US" baseline="30000">
                <a:solidFill>
                  <a:srgbClr val="E47588"/>
                </a:solidFill>
                <a:latin typeface="Gill Sans MT" panose="020B0502020104020203" pitchFamily="34" charset="0"/>
                <a:cs typeface="Times New Roman" pitchFamily="18" charset="0"/>
              </a:rPr>
              <a:t>2+</a:t>
            </a:r>
            <a:r>
              <a:rPr lang="en-US" altLang="en-US">
                <a:solidFill>
                  <a:srgbClr val="E47588"/>
                </a:solidFill>
                <a:latin typeface="Gill Sans MT" panose="020B0502020104020203" pitchFamily="34" charset="0"/>
                <a:cs typeface="Times New Roman" pitchFamily="18" charset="0"/>
              </a:rPr>
              <a:t>:  [Ar]3d</a:t>
            </a:r>
            <a:r>
              <a:rPr lang="en-US" altLang="en-US" baseline="30000">
                <a:solidFill>
                  <a:srgbClr val="E47588"/>
                </a:solidFill>
                <a:latin typeface="Gill Sans MT" panose="020B0502020104020203" pitchFamily="34" charset="0"/>
                <a:cs typeface="Times New Roman" pitchFamily="18" charset="0"/>
              </a:rPr>
              <a:t> 6</a:t>
            </a:r>
            <a:endParaRPr lang="en-US" altLang="en-US" baseline="-25000">
              <a:solidFill>
                <a:srgbClr val="E47588"/>
              </a:solidFill>
              <a:latin typeface="Gill Sans MT" panose="020B0502020104020203" pitchFamily="34" charset="0"/>
              <a:cs typeface="Times New Roman" pitchFamily="18" charset="0"/>
            </a:endParaRPr>
          </a:p>
        </p:txBody>
      </p:sp>
      <p:cxnSp>
        <p:nvCxnSpPr>
          <p:cNvPr id="13" name="Straight Arrow Connector 12">
            <a:extLst>
              <a:ext uri="{FF2B5EF4-FFF2-40B4-BE49-F238E27FC236}">
                <a16:creationId xmlns:a16="http://schemas.microsoft.com/office/drawing/2014/main" id="{53145E6C-1AE8-49D7-AF27-069935A4C8A8}"/>
              </a:ext>
            </a:extLst>
          </p:cNvPr>
          <p:cNvCxnSpPr>
            <a:cxnSpLocks noChangeShapeType="1"/>
          </p:cNvCxnSpPr>
          <p:nvPr/>
        </p:nvCxnSpPr>
        <p:spPr bwMode="auto">
          <a:xfrm>
            <a:off x="3648075" y="2323139"/>
            <a:ext cx="485775" cy="0"/>
          </a:xfrm>
          <a:prstGeom prst="straightConnector1">
            <a:avLst/>
          </a:prstGeom>
          <a:noFill/>
          <a:ln w="38100" algn="ctr">
            <a:solidFill>
              <a:srgbClr val="E47588"/>
            </a:solidFill>
            <a:round/>
            <a:headEnd/>
            <a:tailEnd type="triangle" w="med" len="med"/>
          </a:ln>
        </p:spPr>
      </p:cxnSp>
      <p:cxnSp>
        <p:nvCxnSpPr>
          <p:cNvPr id="14" name="Straight Arrow Connector 13">
            <a:extLst>
              <a:ext uri="{FF2B5EF4-FFF2-40B4-BE49-F238E27FC236}">
                <a16:creationId xmlns:a16="http://schemas.microsoft.com/office/drawing/2014/main" id="{12DA3048-2155-4F86-B053-F70251C0609B}"/>
              </a:ext>
            </a:extLst>
          </p:cNvPr>
          <p:cNvCxnSpPr>
            <a:cxnSpLocks noChangeShapeType="1"/>
          </p:cNvCxnSpPr>
          <p:nvPr/>
        </p:nvCxnSpPr>
        <p:spPr bwMode="auto">
          <a:xfrm>
            <a:off x="3638378" y="3106332"/>
            <a:ext cx="485775" cy="0"/>
          </a:xfrm>
          <a:prstGeom prst="straightConnector1">
            <a:avLst/>
          </a:prstGeom>
          <a:noFill/>
          <a:ln w="38100" algn="ctr">
            <a:solidFill>
              <a:srgbClr val="E47588"/>
            </a:solidFill>
            <a:round/>
            <a:headEnd/>
            <a:tailEnd type="triangle" w="med" len="med"/>
          </a:ln>
        </p:spPr>
      </p:cxnSp>
      <p:sp>
        <p:nvSpPr>
          <p:cNvPr id="15" name="TextBox 4">
            <a:extLst>
              <a:ext uri="{FF2B5EF4-FFF2-40B4-BE49-F238E27FC236}">
                <a16:creationId xmlns:a16="http://schemas.microsoft.com/office/drawing/2014/main" id="{EB711934-8672-4571-86B9-0362E388E7CE}"/>
              </a:ext>
            </a:extLst>
          </p:cNvPr>
          <p:cNvSpPr txBox="1">
            <a:spLocks noChangeArrowheads="1"/>
          </p:cNvSpPr>
          <p:nvPr/>
        </p:nvSpPr>
        <p:spPr bwMode="auto">
          <a:xfrm>
            <a:off x="1952453" y="2883566"/>
            <a:ext cx="1676400" cy="369332"/>
          </a:xfrm>
          <a:prstGeom prst="rect">
            <a:avLst/>
          </a:prstGeom>
          <a:noFill/>
          <a:ln w="9525">
            <a:noFill/>
            <a:miter lim="800000"/>
            <a:headEnd/>
            <a:tailEnd/>
          </a:ln>
        </p:spPr>
        <p:txBody>
          <a:bodyPr wrap="square">
            <a:spAutoFit/>
          </a:bodyPr>
          <a:lstStyle/>
          <a:p>
            <a:pPr algn="r" eaLnBrk="0" hangingPunct="0">
              <a:buClr>
                <a:srgbClr val="000000"/>
              </a:buClr>
              <a:buSzPct val="100000"/>
              <a:buFont typeface="Arial" pitchFamily="34" charset="0"/>
              <a:buNone/>
            </a:pPr>
            <a:r>
              <a:rPr lang="en-US" altLang="en-US" dirty="0">
                <a:solidFill>
                  <a:srgbClr val="E47588"/>
                </a:solidFill>
                <a:latin typeface="Gill Sans MT" panose="020B0502020104020203" pitchFamily="34" charset="0"/>
                <a:cs typeface="Times New Roman" pitchFamily="18" charset="0"/>
              </a:rPr>
              <a:t>Fe:  [</a:t>
            </a:r>
            <a:r>
              <a:rPr lang="en-US" altLang="en-US" dirty="0" err="1">
                <a:solidFill>
                  <a:srgbClr val="E47588"/>
                </a:solidFill>
                <a:latin typeface="Gill Sans MT" panose="020B0502020104020203" pitchFamily="34" charset="0"/>
                <a:cs typeface="Times New Roman" pitchFamily="18" charset="0"/>
              </a:rPr>
              <a:t>Ar</a:t>
            </a:r>
            <a:r>
              <a:rPr lang="en-US" altLang="en-US" dirty="0">
                <a:solidFill>
                  <a:srgbClr val="E47588"/>
                </a:solidFill>
                <a:latin typeface="Gill Sans MT" panose="020B0502020104020203" pitchFamily="34" charset="0"/>
                <a:cs typeface="Times New Roman" pitchFamily="18" charset="0"/>
              </a:rPr>
              <a:t>]4s</a:t>
            </a:r>
            <a:r>
              <a:rPr lang="en-US" altLang="en-US" baseline="30000" dirty="0">
                <a:solidFill>
                  <a:srgbClr val="E47588"/>
                </a:solidFill>
                <a:latin typeface="Gill Sans MT" panose="020B0502020104020203" pitchFamily="34" charset="0"/>
                <a:cs typeface="Times New Roman" pitchFamily="18" charset="0"/>
              </a:rPr>
              <a:t>2</a:t>
            </a:r>
            <a:r>
              <a:rPr lang="en-US" altLang="en-US" dirty="0">
                <a:solidFill>
                  <a:srgbClr val="E47588"/>
                </a:solidFill>
                <a:latin typeface="Gill Sans MT" panose="020B0502020104020203" pitchFamily="34" charset="0"/>
                <a:cs typeface="Times New Roman" pitchFamily="18" charset="0"/>
              </a:rPr>
              <a:t>3d</a:t>
            </a:r>
            <a:r>
              <a:rPr lang="en-US" altLang="en-US" baseline="30000" dirty="0">
                <a:solidFill>
                  <a:srgbClr val="E47588"/>
                </a:solidFill>
                <a:latin typeface="Gill Sans MT" panose="020B0502020104020203" pitchFamily="34" charset="0"/>
                <a:cs typeface="Times New Roman" pitchFamily="18" charset="0"/>
              </a:rPr>
              <a:t> 6</a:t>
            </a:r>
            <a:endParaRPr lang="en-US" altLang="en-US" baseline="-25000" dirty="0">
              <a:solidFill>
                <a:srgbClr val="E47588"/>
              </a:solidFill>
              <a:latin typeface="Gill Sans MT" panose="020B0502020104020203" pitchFamily="34" charset="0"/>
              <a:cs typeface="Times New Roman" pitchFamily="18" charset="0"/>
            </a:endParaRPr>
          </a:p>
        </p:txBody>
      </p:sp>
      <p:sp>
        <p:nvSpPr>
          <p:cNvPr id="16" name="TextBox 4">
            <a:extLst>
              <a:ext uri="{FF2B5EF4-FFF2-40B4-BE49-F238E27FC236}">
                <a16:creationId xmlns:a16="http://schemas.microsoft.com/office/drawing/2014/main" id="{6FFEE729-2071-4927-9D05-279449AC4CDA}"/>
              </a:ext>
            </a:extLst>
          </p:cNvPr>
          <p:cNvSpPr txBox="1">
            <a:spLocks noChangeArrowheads="1"/>
          </p:cNvSpPr>
          <p:nvPr/>
        </p:nvSpPr>
        <p:spPr bwMode="auto">
          <a:xfrm>
            <a:off x="4133850" y="2935658"/>
            <a:ext cx="3505200" cy="369332"/>
          </a:xfrm>
          <a:prstGeom prst="rect">
            <a:avLst/>
          </a:prstGeom>
          <a:noFill/>
          <a:ln w="9525">
            <a:noFill/>
            <a:miter lim="800000"/>
            <a:headEnd/>
            <a:tailEnd/>
          </a:ln>
        </p:spPr>
        <p:txBody>
          <a:bodyPr>
            <a:spAutoFit/>
          </a:bodyPr>
          <a:lstStyle/>
          <a:p>
            <a:pPr eaLnBrk="0" hangingPunct="0">
              <a:buClr>
                <a:srgbClr val="000000"/>
              </a:buClr>
              <a:buSzPct val="100000"/>
              <a:buFont typeface="Arial" pitchFamily="34" charset="0"/>
              <a:buNone/>
            </a:pPr>
            <a:r>
              <a:rPr lang="en-US" altLang="en-US">
                <a:solidFill>
                  <a:srgbClr val="E47588"/>
                </a:solidFill>
                <a:latin typeface="Gill Sans MT" panose="020B0502020104020203" pitchFamily="34" charset="0"/>
                <a:cs typeface="Times New Roman" pitchFamily="18" charset="0"/>
              </a:rPr>
              <a:t>Fe</a:t>
            </a:r>
            <a:r>
              <a:rPr lang="en-US" altLang="en-US" baseline="30000">
                <a:solidFill>
                  <a:srgbClr val="E47588"/>
                </a:solidFill>
                <a:latin typeface="Gill Sans MT" panose="020B0502020104020203" pitchFamily="34" charset="0"/>
                <a:cs typeface="Times New Roman" pitchFamily="18" charset="0"/>
              </a:rPr>
              <a:t>3+</a:t>
            </a:r>
            <a:r>
              <a:rPr lang="en-US" altLang="en-US">
                <a:solidFill>
                  <a:srgbClr val="E47588"/>
                </a:solidFill>
                <a:latin typeface="Gill Sans MT" panose="020B0502020104020203" pitchFamily="34" charset="0"/>
                <a:cs typeface="Times New Roman" pitchFamily="18" charset="0"/>
              </a:rPr>
              <a:t>:  [Ar]3d</a:t>
            </a:r>
            <a:r>
              <a:rPr lang="en-US" altLang="en-US" baseline="30000">
                <a:solidFill>
                  <a:srgbClr val="E47588"/>
                </a:solidFill>
                <a:latin typeface="Gill Sans MT" panose="020B0502020104020203" pitchFamily="34" charset="0"/>
                <a:cs typeface="Times New Roman" pitchFamily="18" charset="0"/>
              </a:rPr>
              <a:t> 5</a:t>
            </a:r>
            <a:endParaRPr lang="en-US" altLang="en-US" baseline="-25000">
              <a:solidFill>
                <a:srgbClr val="E47588"/>
              </a:solidFill>
              <a:latin typeface="Gill Sans MT" panose="020B0502020104020203" pitchFamily="34" charset="0"/>
              <a:cs typeface="Times New Roman" pitchFamily="18" charset="0"/>
            </a:endParaRPr>
          </a:p>
        </p:txBody>
      </p:sp>
      <p:sp>
        <p:nvSpPr>
          <p:cNvPr id="7" name="Rectangle 6">
            <a:extLst>
              <a:ext uri="{FF2B5EF4-FFF2-40B4-BE49-F238E27FC236}">
                <a16:creationId xmlns:a16="http://schemas.microsoft.com/office/drawing/2014/main" id="{AA069150-226F-4ACF-B777-7B4D0573D497}"/>
              </a:ext>
            </a:extLst>
          </p:cNvPr>
          <p:cNvSpPr/>
          <p:nvPr/>
        </p:nvSpPr>
        <p:spPr>
          <a:xfrm>
            <a:off x="0" y="2499668"/>
            <a:ext cx="8934449" cy="369332"/>
          </a:xfrm>
          <a:prstGeom prst="rect">
            <a:avLst/>
          </a:prstGeom>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Fe can also form Fe</a:t>
            </a:r>
            <a:r>
              <a:rPr lang="en-US" altLang="en-US" baseline="30000" dirty="0">
                <a:solidFill>
                  <a:schemeClr val="tx1">
                    <a:lumMod val="75000"/>
                    <a:lumOff val="25000"/>
                  </a:schemeClr>
                </a:solidFill>
                <a:latin typeface="Gill Sans MT" panose="020B0502020104020203" pitchFamily="34" charset="0"/>
                <a:cs typeface="Times New Roman" pitchFamily="18" charset="0"/>
              </a:rPr>
              <a:t>3+</a:t>
            </a:r>
            <a:r>
              <a:rPr lang="en-US" altLang="en-US" dirty="0">
                <a:solidFill>
                  <a:schemeClr val="tx1">
                    <a:lumMod val="75000"/>
                    <a:lumOff val="25000"/>
                  </a:schemeClr>
                </a:solidFill>
                <a:latin typeface="Gill Sans MT" panose="020B0502020104020203" pitchFamily="34" charset="0"/>
                <a:cs typeface="Times New Roman" pitchFamily="18" charset="0"/>
              </a:rPr>
              <a:t>, in which case the third electron is removed from the 3</a:t>
            </a:r>
            <a:r>
              <a:rPr lang="en-US" altLang="en-US" i="1" dirty="0">
                <a:solidFill>
                  <a:schemeClr val="tx1">
                    <a:lumMod val="75000"/>
                    <a:lumOff val="25000"/>
                  </a:schemeClr>
                </a:solidFill>
                <a:latin typeface="Gill Sans MT" panose="020B0502020104020203" pitchFamily="34" charset="0"/>
                <a:cs typeface="Times New Roman" pitchFamily="18" charset="0"/>
              </a:rPr>
              <a:t>d</a:t>
            </a:r>
            <a:r>
              <a:rPr lang="en-US" altLang="en-US" dirty="0">
                <a:solidFill>
                  <a:schemeClr val="tx1">
                    <a:lumMod val="75000"/>
                    <a:lumOff val="25000"/>
                  </a:schemeClr>
                </a:solidFill>
                <a:latin typeface="Gill Sans MT" panose="020B0502020104020203" pitchFamily="34" charset="0"/>
                <a:cs typeface="Times New Roman" pitchFamily="18" charset="0"/>
              </a:rPr>
              <a:t> subshell.</a:t>
            </a:r>
          </a:p>
        </p:txBody>
      </p:sp>
      <p:sp>
        <p:nvSpPr>
          <p:cNvPr id="24" name="TextBox 4">
            <a:extLst>
              <a:ext uri="{FF2B5EF4-FFF2-40B4-BE49-F238E27FC236}">
                <a16:creationId xmlns:a16="http://schemas.microsoft.com/office/drawing/2014/main" id="{92645F90-4365-4BFF-A787-D7B7681E9AD2}"/>
              </a:ext>
            </a:extLst>
          </p:cNvPr>
          <p:cNvSpPr txBox="1">
            <a:spLocks noChangeArrowheads="1"/>
          </p:cNvSpPr>
          <p:nvPr/>
        </p:nvSpPr>
        <p:spPr bwMode="auto">
          <a:xfrm>
            <a:off x="0" y="3621360"/>
            <a:ext cx="9143999" cy="703911"/>
          </a:xfrm>
          <a:prstGeom prst="rect">
            <a:avLst/>
          </a:prstGeom>
          <a:noFill/>
          <a:ln w="9525">
            <a:noFill/>
            <a:miter lim="800000"/>
            <a:headEnd/>
            <a:tailEnd/>
          </a:ln>
        </p:spPr>
        <p:txBody>
          <a:bodyPr wrap="square">
            <a:spAutoFit/>
          </a:bodyPr>
          <a:lstStyle/>
          <a:p>
            <a:pPr eaLnBrk="0" hangingPunct="0">
              <a:lnSpc>
                <a:spcPct val="115000"/>
              </a:lnSpc>
              <a:spcAft>
                <a:spcPts val="1000"/>
              </a:spcAft>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Write electron configurations for the following ions of </a:t>
            </a:r>
            <a:r>
              <a:rPr lang="en-US" altLang="en-US" i="1" dirty="0">
                <a:solidFill>
                  <a:schemeClr val="tx1">
                    <a:lumMod val="75000"/>
                    <a:lumOff val="25000"/>
                  </a:schemeClr>
                </a:solidFill>
                <a:latin typeface="Gill Sans MT" panose="020B0502020104020203" pitchFamily="34" charset="0"/>
                <a:ea typeface="MS PGothic" pitchFamily="34" charset="-128"/>
                <a:cs typeface="Times New Roman" pitchFamily="18" charset="0"/>
              </a:rPr>
              <a:t>d</a:t>
            </a: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-block elements: (a) Zn</a:t>
            </a:r>
            <a:r>
              <a:rPr lang="en-US" altLang="en-US" baseline="30000" dirty="0">
                <a:solidFill>
                  <a:schemeClr val="tx1">
                    <a:lumMod val="75000"/>
                    <a:lumOff val="25000"/>
                  </a:schemeClr>
                </a:solidFill>
                <a:latin typeface="Gill Sans MT" panose="020B0502020104020203" pitchFamily="34" charset="0"/>
                <a:ea typeface="MS PGothic" pitchFamily="34" charset="-128"/>
                <a:cs typeface="Times New Roman" pitchFamily="18" charset="0"/>
              </a:rPr>
              <a:t>2+</a:t>
            </a: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 (b) Mn</a:t>
            </a:r>
            <a:r>
              <a:rPr lang="en-US" altLang="en-US" baseline="30000" dirty="0">
                <a:solidFill>
                  <a:schemeClr val="tx1">
                    <a:lumMod val="75000"/>
                    <a:lumOff val="25000"/>
                  </a:schemeClr>
                </a:solidFill>
                <a:latin typeface="Gill Sans MT" panose="020B0502020104020203" pitchFamily="34" charset="0"/>
                <a:ea typeface="MS PGothic" pitchFamily="34" charset="-128"/>
                <a:cs typeface="Times New Roman" pitchFamily="18" charset="0"/>
              </a:rPr>
              <a:t>2+</a:t>
            </a: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 and (c) Cr</a:t>
            </a:r>
            <a:r>
              <a:rPr lang="en-US" altLang="en-US" baseline="30000" dirty="0">
                <a:solidFill>
                  <a:schemeClr val="tx1">
                    <a:lumMod val="75000"/>
                    <a:lumOff val="25000"/>
                  </a:schemeClr>
                </a:solidFill>
                <a:latin typeface="Gill Sans MT" panose="020B0502020104020203" pitchFamily="34" charset="0"/>
                <a:ea typeface="MS PGothic" pitchFamily="34" charset="-128"/>
                <a:cs typeface="Times New Roman" pitchFamily="18" charset="0"/>
              </a:rPr>
              <a:t>3+</a:t>
            </a: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a:t>
            </a:r>
          </a:p>
        </p:txBody>
      </p:sp>
      <p:cxnSp>
        <p:nvCxnSpPr>
          <p:cNvPr id="26" name="Straight Connector 25">
            <a:extLst>
              <a:ext uri="{FF2B5EF4-FFF2-40B4-BE49-F238E27FC236}">
                <a16:creationId xmlns:a16="http://schemas.microsoft.com/office/drawing/2014/main" id="{1F5B21C8-3383-41F4-83D5-85D5A53F29EA}"/>
              </a:ext>
            </a:extLst>
          </p:cNvPr>
          <p:cNvCxnSpPr/>
          <p:nvPr/>
        </p:nvCxnSpPr>
        <p:spPr>
          <a:xfrm>
            <a:off x="14370" y="3486336"/>
            <a:ext cx="912963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TextBox 4">
            <a:extLst>
              <a:ext uri="{FF2B5EF4-FFF2-40B4-BE49-F238E27FC236}">
                <a16:creationId xmlns:a16="http://schemas.microsoft.com/office/drawing/2014/main" id="{5AA09EE7-9D35-48AE-8FC4-5C0E5994B66B}"/>
              </a:ext>
            </a:extLst>
          </p:cNvPr>
          <p:cNvSpPr txBox="1">
            <a:spLocks noChangeArrowheads="1"/>
          </p:cNvSpPr>
          <p:nvPr/>
        </p:nvSpPr>
        <p:spPr bwMode="auto">
          <a:xfrm>
            <a:off x="1962150" y="4151837"/>
            <a:ext cx="3984603" cy="369332"/>
          </a:xfrm>
          <a:prstGeom prst="rect">
            <a:avLst/>
          </a:prstGeom>
          <a:noFill/>
          <a:ln w="9525">
            <a:noFill/>
            <a:miter lim="800000"/>
            <a:headEnd/>
            <a:tailEnd/>
          </a:ln>
        </p:spPr>
        <p:txBody>
          <a:bodyPr wrap="square">
            <a:spAutoFit/>
          </a:bodyPr>
          <a:lstStyle/>
          <a:p>
            <a:pPr eaLnBrk="0" hangingPunct="0">
              <a:buClr>
                <a:srgbClr val="000000"/>
              </a:buClr>
              <a:buSzPct val="100000"/>
              <a:tabLst>
                <a:tab pos="1143000" algn="l"/>
              </a:tabLst>
              <a:defRPr/>
            </a:pPr>
            <a:r>
              <a:rPr lang="en-US" dirty="0">
                <a:solidFill>
                  <a:srgbClr val="E47588"/>
                </a:solidFill>
                <a:latin typeface="Gill Sans MT" panose="020B0502020104020203" pitchFamily="34" charset="0"/>
                <a:ea typeface="ＭＳ Ｐゴシック" pitchFamily="34" charset="-128"/>
                <a:cs typeface="Times New Roman" pitchFamily="18" charset="0"/>
              </a:rPr>
              <a:t>(a) [</a:t>
            </a:r>
            <a:r>
              <a:rPr lang="en-US" dirty="0" err="1">
                <a:solidFill>
                  <a:srgbClr val="E47588"/>
                </a:solidFill>
                <a:latin typeface="Gill Sans MT" panose="020B0502020104020203" pitchFamily="34" charset="0"/>
                <a:ea typeface="ＭＳ Ｐゴシック" pitchFamily="34" charset="-128"/>
                <a:cs typeface="Times New Roman" pitchFamily="18" charset="0"/>
              </a:rPr>
              <a:t>Ar</a:t>
            </a:r>
            <a:r>
              <a:rPr lang="en-US" dirty="0">
                <a:solidFill>
                  <a:srgbClr val="E47588"/>
                </a:solidFill>
                <a:latin typeface="Gill Sans MT" panose="020B0502020104020203" pitchFamily="34" charset="0"/>
                <a:ea typeface="ＭＳ Ｐゴシック" pitchFamily="34" charset="-128"/>
                <a:cs typeface="Times New Roman" pitchFamily="18" charset="0"/>
              </a:rPr>
              <a:t>]3d</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10		</a:t>
            </a:r>
            <a:r>
              <a:rPr lang="en-US" dirty="0">
                <a:solidFill>
                  <a:srgbClr val="E47588"/>
                </a:solidFill>
                <a:latin typeface="Gill Sans MT" panose="020B0502020104020203" pitchFamily="34" charset="0"/>
                <a:ea typeface="ＭＳ Ｐゴシック" pitchFamily="34" charset="-128"/>
                <a:cs typeface="Times New Roman" pitchFamily="18" charset="0"/>
              </a:rPr>
              <a:t>(b) [</a:t>
            </a:r>
            <a:r>
              <a:rPr lang="en-US" dirty="0" err="1">
                <a:solidFill>
                  <a:srgbClr val="E47588"/>
                </a:solidFill>
                <a:latin typeface="Gill Sans MT" panose="020B0502020104020203" pitchFamily="34" charset="0"/>
                <a:ea typeface="ＭＳ Ｐゴシック" pitchFamily="34" charset="-128"/>
                <a:cs typeface="Times New Roman" pitchFamily="18" charset="0"/>
              </a:rPr>
              <a:t>Ar</a:t>
            </a:r>
            <a:r>
              <a:rPr lang="en-US" dirty="0">
                <a:solidFill>
                  <a:srgbClr val="E47588"/>
                </a:solidFill>
                <a:latin typeface="Gill Sans MT" panose="020B0502020104020203" pitchFamily="34" charset="0"/>
                <a:ea typeface="ＭＳ Ｐゴシック" pitchFamily="34" charset="-128"/>
                <a:cs typeface="Times New Roman" pitchFamily="18" charset="0"/>
              </a:rPr>
              <a:t>]3d</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5</a:t>
            </a:r>
            <a:r>
              <a:rPr lang="en-US" dirty="0">
                <a:solidFill>
                  <a:srgbClr val="E47588"/>
                </a:solidFill>
                <a:latin typeface="Gill Sans MT" panose="020B0502020104020203" pitchFamily="34" charset="0"/>
                <a:ea typeface="ＭＳ Ｐゴシック" pitchFamily="34" charset="-128"/>
                <a:cs typeface="Times New Roman" pitchFamily="18" charset="0"/>
              </a:rPr>
              <a:t>	(c) [</a:t>
            </a:r>
            <a:r>
              <a:rPr lang="en-US" dirty="0" err="1">
                <a:solidFill>
                  <a:srgbClr val="E47588"/>
                </a:solidFill>
                <a:latin typeface="Gill Sans MT" panose="020B0502020104020203" pitchFamily="34" charset="0"/>
                <a:ea typeface="ＭＳ Ｐゴシック" pitchFamily="34" charset="-128"/>
                <a:cs typeface="Times New Roman" pitchFamily="18" charset="0"/>
              </a:rPr>
              <a:t>Ar</a:t>
            </a:r>
            <a:r>
              <a:rPr lang="en-US" dirty="0">
                <a:solidFill>
                  <a:srgbClr val="E47588"/>
                </a:solidFill>
                <a:latin typeface="Gill Sans MT" panose="020B0502020104020203" pitchFamily="34" charset="0"/>
                <a:ea typeface="ＭＳ Ｐゴシック" pitchFamily="34" charset="-128"/>
                <a:cs typeface="Times New Roman" pitchFamily="18" charset="0"/>
              </a:rPr>
              <a:t>]3d</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3</a:t>
            </a:r>
          </a:p>
        </p:txBody>
      </p:sp>
    </p:spTree>
    <p:extLst>
      <p:ext uri="{BB962C8B-B14F-4D97-AF65-F5344CB8AC3E}">
        <p14:creationId xmlns:p14="http://schemas.microsoft.com/office/powerpoint/2010/main" val="114474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53</a:t>
            </a:fld>
            <a:endParaRPr lang="en-US" dirty="0">
              <a:solidFill>
                <a:schemeClr val="bg1"/>
              </a:solidFill>
            </a:endParaRPr>
          </a:p>
        </p:txBody>
      </p:sp>
      <p:sp>
        <p:nvSpPr>
          <p:cNvPr id="8" name="Content Placeholder 4">
            <a:extLst>
              <a:ext uri="{FF2B5EF4-FFF2-40B4-BE49-F238E27FC236}">
                <a16:creationId xmlns:a16="http://schemas.microsoft.com/office/drawing/2014/main" id="{40235ED0-0ED4-43FD-992F-886E9C0F389B}"/>
              </a:ext>
            </a:extLst>
          </p:cNvPr>
          <p:cNvSpPr txBox="1">
            <a:spLocks/>
          </p:cNvSpPr>
          <p:nvPr/>
        </p:nvSpPr>
        <p:spPr>
          <a:xfrm>
            <a:off x="0" y="1147762"/>
            <a:ext cx="9144000" cy="51821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Gill Sans MT" panose="020B0502020104020203" pitchFamily="34" charset="0"/>
              </a:rPr>
              <a:t>Determine the electron configuration for the following ions:</a:t>
            </a:r>
          </a:p>
          <a:p>
            <a:pPr marL="0" indent="0">
              <a:buFont typeface="Arial" panose="020B0604020202020204" pitchFamily="34" charset="0"/>
              <a:buNone/>
            </a:pPr>
            <a:endParaRPr lang="en-US" sz="1800" dirty="0">
              <a:solidFill>
                <a:schemeClr val="tx1">
                  <a:lumMod val="75000"/>
                  <a:lumOff val="25000"/>
                </a:schemeClr>
              </a:solidFill>
              <a:latin typeface="Gill Sans MT" panose="020B0502020104020203" pitchFamily="34" charset="0"/>
            </a:endParaRPr>
          </a:p>
          <a:p>
            <a:pPr marL="0" indent="0">
              <a:buNone/>
            </a:pPr>
            <a:r>
              <a:rPr lang="en-US" sz="1800" dirty="0">
                <a:solidFill>
                  <a:schemeClr val="tx1">
                    <a:lumMod val="75000"/>
                    <a:lumOff val="25000"/>
                  </a:schemeClr>
                </a:solidFill>
                <a:latin typeface="Gill Sans MT" panose="020B0502020104020203" pitchFamily="34" charset="0"/>
              </a:rPr>
              <a:t>Fe</a:t>
            </a:r>
            <a:r>
              <a:rPr lang="en-US" sz="1800" baseline="30000" dirty="0">
                <a:solidFill>
                  <a:schemeClr val="tx1">
                    <a:lumMod val="75000"/>
                    <a:lumOff val="25000"/>
                  </a:schemeClr>
                </a:solidFill>
                <a:latin typeface="Gill Sans MT" panose="020B0502020104020203" pitchFamily="34" charset="0"/>
              </a:rPr>
              <a:t>+2</a:t>
            </a:r>
          </a:p>
          <a:p>
            <a:endParaRPr lang="en-US" sz="1800" baseline="30000" dirty="0">
              <a:solidFill>
                <a:schemeClr val="tx1">
                  <a:lumMod val="75000"/>
                  <a:lumOff val="25000"/>
                </a:schemeClr>
              </a:solidFill>
              <a:latin typeface="Gill Sans MT" panose="020B0502020104020203" pitchFamily="34" charset="0"/>
            </a:endParaRPr>
          </a:p>
          <a:p>
            <a:pPr marL="0" indent="0">
              <a:buNone/>
            </a:pPr>
            <a:r>
              <a:rPr lang="en-US" sz="1800" dirty="0">
                <a:solidFill>
                  <a:schemeClr val="tx1">
                    <a:lumMod val="75000"/>
                    <a:lumOff val="25000"/>
                  </a:schemeClr>
                </a:solidFill>
                <a:latin typeface="Gill Sans MT" panose="020B0502020104020203" pitchFamily="34" charset="0"/>
              </a:rPr>
              <a:t>Fe</a:t>
            </a:r>
            <a:r>
              <a:rPr lang="en-US" sz="1800" baseline="30000" dirty="0">
                <a:solidFill>
                  <a:schemeClr val="tx1">
                    <a:lumMod val="75000"/>
                    <a:lumOff val="25000"/>
                  </a:schemeClr>
                </a:solidFill>
                <a:latin typeface="Gill Sans MT" panose="020B0502020104020203" pitchFamily="34" charset="0"/>
              </a:rPr>
              <a:t>+3</a:t>
            </a:r>
          </a:p>
          <a:p>
            <a:endParaRPr lang="en-US" sz="1800" baseline="30000" dirty="0">
              <a:solidFill>
                <a:schemeClr val="tx1">
                  <a:lumMod val="75000"/>
                  <a:lumOff val="25000"/>
                </a:schemeClr>
              </a:solidFill>
              <a:latin typeface="Gill Sans MT" panose="020B0502020104020203" pitchFamily="34" charset="0"/>
            </a:endParaRPr>
          </a:p>
          <a:p>
            <a:pPr marL="0" indent="0">
              <a:buNone/>
            </a:pPr>
            <a:r>
              <a:rPr lang="en-US" sz="1800" dirty="0">
                <a:solidFill>
                  <a:schemeClr val="tx1">
                    <a:lumMod val="75000"/>
                    <a:lumOff val="25000"/>
                  </a:schemeClr>
                </a:solidFill>
                <a:latin typeface="Gill Sans MT" panose="020B0502020104020203" pitchFamily="34" charset="0"/>
              </a:rPr>
              <a:t>Cr</a:t>
            </a:r>
            <a:r>
              <a:rPr lang="en-US" sz="1800" baseline="30000" dirty="0">
                <a:solidFill>
                  <a:schemeClr val="tx1">
                    <a:lumMod val="75000"/>
                    <a:lumOff val="25000"/>
                  </a:schemeClr>
                </a:solidFill>
                <a:latin typeface="Gill Sans MT" panose="020B0502020104020203" pitchFamily="34" charset="0"/>
              </a:rPr>
              <a:t>+3</a:t>
            </a:r>
          </a:p>
          <a:p>
            <a:endParaRPr lang="en-US" sz="1800" baseline="30000" dirty="0">
              <a:solidFill>
                <a:schemeClr val="tx1">
                  <a:lumMod val="75000"/>
                  <a:lumOff val="25000"/>
                </a:schemeClr>
              </a:solidFill>
              <a:latin typeface="Gill Sans MT" panose="020B0502020104020203" pitchFamily="34" charset="0"/>
            </a:endParaRPr>
          </a:p>
          <a:p>
            <a:pPr marL="0" indent="0">
              <a:buNone/>
            </a:pPr>
            <a:r>
              <a:rPr lang="en-US" sz="1800" dirty="0">
                <a:solidFill>
                  <a:schemeClr val="tx1">
                    <a:lumMod val="75000"/>
                    <a:lumOff val="25000"/>
                  </a:schemeClr>
                </a:solidFill>
                <a:latin typeface="Gill Sans MT" panose="020B0502020104020203" pitchFamily="34" charset="0"/>
              </a:rPr>
              <a:t>Ti</a:t>
            </a:r>
            <a:r>
              <a:rPr lang="en-US" sz="1800" baseline="30000" dirty="0">
                <a:solidFill>
                  <a:schemeClr val="tx1">
                    <a:lumMod val="75000"/>
                    <a:lumOff val="25000"/>
                  </a:schemeClr>
                </a:solidFill>
                <a:latin typeface="Gill Sans MT" panose="020B0502020104020203" pitchFamily="34" charset="0"/>
              </a:rPr>
              <a:t>+2</a:t>
            </a:r>
          </a:p>
          <a:p>
            <a:endParaRPr lang="en-US" sz="1800" baseline="30000" dirty="0">
              <a:solidFill>
                <a:schemeClr val="tx1">
                  <a:lumMod val="75000"/>
                  <a:lumOff val="25000"/>
                </a:schemeClr>
              </a:solidFill>
              <a:latin typeface="Gill Sans MT" panose="020B0502020104020203" pitchFamily="34" charset="0"/>
            </a:endParaRPr>
          </a:p>
          <a:p>
            <a:pPr marL="0" indent="0">
              <a:buNone/>
            </a:pPr>
            <a:r>
              <a:rPr lang="en-US" sz="1800" dirty="0">
                <a:solidFill>
                  <a:schemeClr val="tx1">
                    <a:lumMod val="75000"/>
                    <a:lumOff val="25000"/>
                  </a:schemeClr>
                </a:solidFill>
                <a:latin typeface="Gill Sans MT" panose="020B0502020104020203" pitchFamily="34" charset="0"/>
              </a:rPr>
              <a:t>Ti</a:t>
            </a:r>
            <a:r>
              <a:rPr lang="en-US" sz="1800" baseline="30000" dirty="0">
                <a:solidFill>
                  <a:schemeClr val="tx1">
                    <a:lumMod val="75000"/>
                    <a:lumOff val="25000"/>
                  </a:schemeClr>
                </a:solidFill>
                <a:latin typeface="Gill Sans MT" panose="020B0502020104020203" pitchFamily="34" charset="0"/>
              </a:rPr>
              <a:t>+4</a:t>
            </a:r>
          </a:p>
          <a:p>
            <a:endParaRPr lang="en-US" sz="1800" baseline="30000" dirty="0">
              <a:solidFill>
                <a:schemeClr val="tx1">
                  <a:lumMod val="75000"/>
                  <a:lumOff val="25000"/>
                </a:schemeClr>
              </a:solidFill>
              <a:latin typeface="Gill Sans MT" panose="020B0502020104020203" pitchFamily="34" charset="0"/>
            </a:endParaRPr>
          </a:p>
          <a:p>
            <a:pPr marL="0" indent="0">
              <a:buNone/>
            </a:pPr>
            <a:r>
              <a:rPr lang="en-US" sz="1800" dirty="0">
                <a:solidFill>
                  <a:schemeClr val="tx1">
                    <a:lumMod val="75000"/>
                    <a:lumOff val="25000"/>
                  </a:schemeClr>
                </a:solidFill>
                <a:latin typeface="Gill Sans MT" panose="020B0502020104020203" pitchFamily="34" charset="0"/>
              </a:rPr>
              <a:t>Ni</a:t>
            </a:r>
            <a:r>
              <a:rPr lang="en-US" sz="1800" baseline="30000" dirty="0">
                <a:solidFill>
                  <a:schemeClr val="tx1">
                    <a:lumMod val="75000"/>
                    <a:lumOff val="25000"/>
                  </a:schemeClr>
                </a:solidFill>
                <a:latin typeface="Gill Sans MT" panose="020B0502020104020203" pitchFamily="34" charset="0"/>
              </a:rPr>
              <a:t>+2</a:t>
            </a:r>
          </a:p>
          <a:p>
            <a:endParaRPr lang="en-US" sz="1800" baseline="30000" dirty="0">
              <a:solidFill>
                <a:schemeClr val="tx1">
                  <a:lumMod val="75000"/>
                  <a:lumOff val="25000"/>
                </a:schemeClr>
              </a:solidFill>
              <a:latin typeface="Gill Sans MT" panose="020B0502020104020203" pitchFamily="34" charset="0"/>
            </a:endParaRPr>
          </a:p>
          <a:p>
            <a:pPr marL="0" indent="0">
              <a:buNone/>
            </a:pPr>
            <a:r>
              <a:rPr lang="en-US" sz="1800" dirty="0">
                <a:solidFill>
                  <a:schemeClr val="tx1">
                    <a:lumMod val="75000"/>
                    <a:lumOff val="25000"/>
                  </a:schemeClr>
                </a:solidFill>
                <a:latin typeface="Gill Sans MT" panose="020B0502020104020203" pitchFamily="34" charset="0"/>
              </a:rPr>
              <a:t>Ag</a:t>
            </a:r>
            <a:r>
              <a:rPr lang="en-US" sz="1800" baseline="30000" dirty="0">
                <a:solidFill>
                  <a:schemeClr val="tx1">
                    <a:lumMod val="75000"/>
                    <a:lumOff val="25000"/>
                  </a:schemeClr>
                </a:solidFill>
                <a:latin typeface="Gill Sans MT" panose="020B0502020104020203" pitchFamily="34" charset="0"/>
              </a:rPr>
              <a:t>+</a:t>
            </a:r>
          </a:p>
        </p:txBody>
      </p:sp>
      <p:sp>
        <p:nvSpPr>
          <p:cNvPr id="9" name="Rectangle 2">
            <a:extLst>
              <a:ext uri="{FF2B5EF4-FFF2-40B4-BE49-F238E27FC236}">
                <a16:creationId xmlns:a16="http://schemas.microsoft.com/office/drawing/2014/main" id="{F0B4527E-58D3-4135-AE5C-0B46C2C0C77C}"/>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Practice</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15" name="Rectangle 14">
            <a:extLst>
              <a:ext uri="{FF2B5EF4-FFF2-40B4-BE49-F238E27FC236}">
                <a16:creationId xmlns:a16="http://schemas.microsoft.com/office/drawing/2014/main" id="{1D8D2826-6AF6-450C-B90F-ABE23235F6CD}"/>
              </a:ext>
            </a:extLst>
          </p:cNvPr>
          <p:cNvSpPr/>
          <p:nvPr/>
        </p:nvSpPr>
        <p:spPr>
          <a:xfrm>
            <a:off x="1221014" y="1866150"/>
            <a:ext cx="6859510" cy="369332"/>
          </a:xfrm>
          <a:prstGeom prst="rect">
            <a:avLst/>
          </a:prstGeom>
        </p:spPr>
        <p:txBody>
          <a:bodyPr wrap="square">
            <a:spAutoFit/>
          </a:bodyPr>
          <a:lstStyle/>
          <a:p>
            <a:pPr eaLnBrk="0" hangingPunct="0">
              <a:buClr>
                <a:srgbClr val="000000"/>
              </a:buClr>
              <a:buSzPct val="100000"/>
              <a:tabLst>
                <a:tab pos="1143000" algn="l"/>
              </a:tabLst>
              <a:defRPr/>
            </a:pPr>
            <a:r>
              <a:rPr lang="en-US" dirty="0">
                <a:solidFill>
                  <a:srgbClr val="E47588"/>
                </a:solidFill>
                <a:latin typeface="Gill Sans MT" panose="020B0502020104020203" pitchFamily="34" charset="0"/>
                <a:ea typeface="ＭＳ Ｐゴシック" pitchFamily="34" charset="-128"/>
                <a:cs typeface="Times New Roman" pitchFamily="18" charset="0"/>
              </a:rPr>
              <a:t>[</a:t>
            </a:r>
            <a:r>
              <a:rPr lang="en-US" dirty="0" err="1">
                <a:solidFill>
                  <a:srgbClr val="E47588"/>
                </a:solidFill>
                <a:latin typeface="Gill Sans MT" panose="020B0502020104020203" pitchFamily="34" charset="0"/>
                <a:ea typeface="ＭＳ Ｐゴシック" pitchFamily="34" charset="-128"/>
                <a:cs typeface="Times New Roman" pitchFamily="18" charset="0"/>
              </a:rPr>
              <a:t>Ar</a:t>
            </a:r>
            <a:r>
              <a:rPr lang="en-US" dirty="0">
                <a:solidFill>
                  <a:srgbClr val="E47588"/>
                </a:solidFill>
                <a:latin typeface="Gill Sans MT" panose="020B0502020104020203" pitchFamily="34" charset="0"/>
                <a:ea typeface="ＭＳ Ｐゴシック" pitchFamily="34" charset="-128"/>
                <a:cs typeface="Times New Roman" pitchFamily="18" charset="0"/>
              </a:rPr>
              <a:t>]3d</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6</a:t>
            </a:r>
            <a:endParaRPr lang="en-US" dirty="0">
              <a:solidFill>
                <a:srgbClr val="E47588"/>
              </a:solidFill>
              <a:latin typeface="Gill Sans MT" panose="020B0502020104020203" pitchFamily="34" charset="0"/>
              <a:ea typeface="ＭＳ Ｐゴシック" pitchFamily="34" charset="-128"/>
              <a:cs typeface="Times New Roman" pitchFamily="18" charset="0"/>
            </a:endParaRPr>
          </a:p>
        </p:txBody>
      </p:sp>
      <p:sp>
        <p:nvSpPr>
          <p:cNvPr id="16" name="Rectangle 15">
            <a:extLst>
              <a:ext uri="{FF2B5EF4-FFF2-40B4-BE49-F238E27FC236}">
                <a16:creationId xmlns:a16="http://schemas.microsoft.com/office/drawing/2014/main" id="{0957A3CA-9193-414F-91D3-C89243998F18}"/>
              </a:ext>
            </a:extLst>
          </p:cNvPr>
          <p:cNvSpPr/>
          <p:nvPr/>
        </p:nvSpPr>
        <p:spPr>
          <a:xfrm>
            <a:off x="1221014" y="2530339"/>
            <a:ext cx="6859510" cy="369332"/>
          </a:xfrm>
          <a:prstGeom prst="rect">
            <a:avLst/>
          </a:prstGeom>
        </p:spPr>
        <p:txBody>
          <a:bodyPr wrap="square">
            <a:spAutoFit/>
          </a:bodyPr>
          <a:lstStyle/>
          <a:p>
            <a:pPr eaLnBrk="0" hangingPunct="0">
              <a:buClr>
                <a:srgbClr val="000000"/>
              </a:buClr>
              <a:buSzPct val="100000"/>
              <a:tabLst>
                <a:tab pos="1143000" algn="l"/>
              </a:tabLst>
              <a:defRPr/>
            </a:pPr>
            <a:r>
              <a:rPr lang="en-US" dirty="0">
                <a:solidFill>
                  <a:srgbClr val="E47588"/>
                </a:solidFill>
                <a:latin typeface="Gill Sans MT" panose="020B0502020104020203" pitchFamily="34" charset="0"/>
                <a:ea typeface="ＭＳ Ｐゴシック" pitchFamily="34" charset="-128"/>
                <a:cs typeface="Times New Roman" pitchFamily="18" charset="0"/>
              </a:rPr>
              <a:t>[</a:t>
            </a:r>
            <a:r>
              <a:rPr lang="en-US" dirty="0" err="1">
                <a:solidFill>
                  <a:srgbClr val="E47588"/>
                </a:solidFill>
                <a:latin typeface="Gill Sans MT" panose="020B0502020104020203" pitchFamily="34" charset="0"/>
                <a:ea typeface="ＭＳ Ｐゴシック" pitchFamily="34" charset="-128"/>
                <a:cs typeface="Times New Roman" pitchFamily="18" charset="0"/>
              </a:rPr>
              <a:t>Ar</a:t>
            </a:r>
            <a:r>
              <a:rPr lang="en-US" dirty="0">
                <a:solidFill>
                  <a:srgbClr val="E47588"/>
                </a:solidFill>
                <a:latin typeface="Gill Sans MT" panose="020B0502020104020203" pitchFamily="34" charset="0"/>
                <a:ea typeface="ＭＳ Ｐゴシック" pitchFamily="34" charset="-128"/>
                <a:cs typeface="Times New Roman" pitchFamily="18" charset="0"/>
              </a:rPr>
              <a:t>]3</a:t>
            </a:r>
            <a:r>
              <a:rPr lang="en-US" i="1" dirty="0">
                <a:solidFill>
                  <a:srgbClr val="E47588"/>
                </a:solidFill>
                <a:latin typeface="Gill Sans MT" panose="020B0502020104020203" pitchFamily="34" charset="0"/>
                <a:ea typeface="ＭＳ Ｐゴシック" pitchFamily="34" charset="-128"/>
                <a:cs typeface="Times New Roman" pitchFamily="18" charset="0"/>
              </a:rPr>
              <a:t>d</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5</a:t>
            </a:r>
            <a:endParaRPr lang="en-US" dirty="0">
              <a:solidFill>
                <a:srgbClr val="E47588"/>
              </a:solidFill>
              <a:latin typeface="Gill Sans MT" panose="020B0502020104020203" pitchFamily="34" charset="0"/>
              <a:ea typeface="ＭＳ Ｐゴシック" pitchFamily="34" charset="-128"/>
              <a:cs typeface="Times New Roman" pitchFamily="18" charset="0"/>
            </a:endParaRPr>
          </a:p>
        </p:txBody>
      </p:sp>
      <p:sp>
        <p:nvSpPr>
          <p:cNvPr id="17" name="Rectangle 16">
            <a:extLst>
              <a:ext uri="{FF2B5EF4-FFF2-40B4-BE49-F238E27FC236}">
                <a16:creationId xmlns:a16="http://schemas.microsoft.com/office/drawing/2014/main" id="{CC7E4923-A349-4034-B10B-403BA8F8D9AD}"/>
              </a:ext>
            </a:extLst>
          </p:cNvPr>
          <p:cNvSpPr/>
          <p:nvPr/>
        </p:nvSpPr>
        <p:spPr>
          <a:xfrm>
            <a:off x="1221014" y="3199568"/>
            <a:ext cx="6859510" cy="369332"/>
          </a:xfrm>
          <a:prstGeom prst="rect">
            <a:avLst/>
          </a:prstGeom>
        </p:spPr>
        <p:txBody>
          <a:bodyPr wrap="square">
            <a:spAutoFit/>
          </a:bodyPr>
          <a:lstStyle/>
          <a:p>
            <a:pPr eaLnBrk="0" hangingPunct="0">
              <a:buClr>
                <a:srgbClr val="000000"/>
              </a:buClr>
              <a:buSzPct val="100000"/>
              <a:tabLst>
                <a:tab pos="1143000" algn="l"/>
              </a:tabLst>
              <a:defRPr/>
            </a:pPr>
            <a:r>
              <a:rPr lang="en-US" dirty="0">
                <a:solidFill>
                  <a:srgbClr val="E47588"/>
                </a:solidFill>
                <a:latin typeface="Gill Sans MT" panose="020B0502020104020203" pitchFamily="34" charset="0"/>
                <a:ea typeface="ＭＳ Ｐゴシック" pitchFamily="34" charset="-128"/>
                <a:cs typeface="Times New Roman" pitchFamily="18" charset="0"/>
              </a:rPr>
              <a:t>[</a:t>
            </a:r>
            <a:r>
              <a:rPr lang="en-US" dirty="0" err="1">
                <a:solidFill>
                  <a:srgbClr val="E47588"/>
                </a:solidFill>
                <a:latin typeface="Gill Sans MT" panose="020B0502020104020203" pitchFamily="34" charset="0"/>
                <a:ea typeface="ＭＳ Ｐゴシック" pitchFamily="34" charset="-128"/>
                <a:cs typeface="Times New Roman" pitchFamily="18" charset="0"/>
              </a:rPr>
              <a:t>Ar</a:t>
            </a:r>
            <a:r>
              <a:rPr lang="en-US" dirty="0">
                <a:solidFill>
                  <a:srgbClr val="E47588"/>
                </a:solidFill>
                <a:latin typeface="Gill Sans MT" panose="020B0502020104020203" pitchFamily="34" charset="0"/>
                <a:ea typeface="ＭＳ Ｐゴシック" pitchFamily="34" charset="-128"/>
                <a:cs typeface="Times New Roman" pitchFamily="18" charset="0"/>
              </a:rPr>
              <a:t>]3</a:t>
            </a:r>
            <a:r>
              <a:rPr lang="en-US" i="1" dirty="0">
                <a:solidFill>
                  <a:srgbClr val="E47588"/>
                </a:solidFill>
                <a:latin typeface="Gill Sans MT" panose="020B0502020104020203" pitchFamily="34" charset="0"/>
                <a:ea typeface="ＭＳ Ｐゴシック" pitchFamily="34" charset="-128"/>
                <a:cs typeface="Times New Roman" pitchFamily="18" charset="0"/>
              </a:rPr>
              <a:t>d</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3</a:t>
            </a:r>
            <a:endParaRPr lang="en-US" dirty="0">
              <a:solidFill>
                <a:srgbClr val="E47588"/>
              </a:solidFill>
              <a:latin typeface="Gill Sans MT" panose="020B0502020104020203" pitchFamily="34" charset="0"/>
              <a:ea typeface="ＭＳ Ｐゴシック" pitchFamily="34" charset="-128"/>
              <a:cs typeface="Times New Roman" pitchFamily="18" charset="0"/>
            </a:endParaRPr>
          </a:p>
        </p:txBody>
      </p:sp>
      <p:sp>
        <p:nvSpPr>
          <p:cNvPr id="18" name="Rectangle 17">
            <a:extLst>
              <a:ext uri="{FF2B5EF4-FFF2-40B4-BE49-F238E27FC236}">
                <a16:creationId xmlns:a16="http://schemas.microsoft.com/office/drawing/2014/main" id="{B75CA13B-8CBB-45C8-89C7-431F96B63106}"/>
              </a:ext>
            </a:extLst>
          </p:cNvPr>
          <p:cNvSpPr/>
          <p:nvPr/>
        </p:nvSpPr>
        <p:spPr>
          <a:xfrm>
            <a:off x="1221014" y="3864705"/>
            <a:ext cx="6859510" cy="369332"/>
          </a:xfrm>
          <a:prstGeom prst="rect">
            <a:avLst/>
          </a:prstGeom>
        </p:spPr>
        <p:txBody>
          <a:bodyPr wrap="square">
            <a:spAutoFit/>
          </a:bodyPr>
          <a:lstStyle/>
          <a:p>
            <a:pPr eaLnBrk="0" hangingPunct="0">
              <a:buClr>
                <a:srgbClr val="000000"/>
              </a:buClr>
              <a:buSzPct val="100000"/>
              <a:tabLst>
                <a:tab pos="1143000" algn="l"/>
              </a:tabLst>
              <a:defRPr/>
            </a:pPr>
            <a:r>
              <a:rPr lang="en-US" dirty="0">
                <a:solidFill>
                  <a:srgbClr val="E47588"/>
                </a:solidFill>
                <a:latin typeface="Gill Sans MT" panose="020B0502020104020203" pitchFamily="34" charset="0"/>
                <a:ea typeface="ＭＳ Ｐゴシック" pitchFamily="34" charset="-128"/>
                <a:cs typeface="Times New Roman" pitchFamily="18" charset="0"/>
              </a:rPr>
              <a:t>[</a:t>
            </a:r>
            <a:r>
              <a:rPr lang="en-US" dirty="0" err="1">
                <a:solidFill>
                  <a:srgbClr val="E47588"/>
                </a:solidFill>
                <a:latin typeface="Gill Sans MT" panose="020B0502020104020203" pitchFamily="34" charset="0"/>
                <a:ea typeface="ＭＳ Ｐゴシック" pitchFamily="34" charset="-128"/>
                <a:cs typeface="Times New Roman" pitchFamily="18" charset="0"/>
              </a:rPr>
              <a:t>Ar</a:t>
            </a:r>
            <a:r>
              <a:rPr lang="en-US" dirty="0">
                <a:solidFill>
                  <a:srgbClr val="E47588"/>
                </a:solidFill>
                <a:latin typeface="Gill Sans MT" panose="020B0502020104020203" pitchFamily="34" charset="0"/>
                <a:ea typeface="ＭＳ Ｐゴシック" pitchFamily="34" charset="-128"/>
                <a:cs typeface="Times New Roman" pitchFamily="18" charset="0"/>
              </a:rPr>
              <a:t>]3</a:t>
            </a:r>
            <a:r>
              <a:rPr lang="en-US" i="1" dirty="0">
                <a:solidFill>
                  <a:srgbClr val="E47588"/>
                </a:solidFill>
                <a:latin typeface="Gill Sans MT" panose="020B0502020104020203" pitchFamily="34" charset="0"/>
                <a:ea typeface="ＭＳ Ｐゴシック" pitchFamily="34" charset="-128"/>
                <a:cs typeface="Times New Roman" pitchFamily="18" charset="0"/>
              </a:rPr>
              <a:t>d</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2</a:t>
            </a:r>
            <a:endParaRPr lang="en-US" dirty="0">
              <a:solidFill>
                <a:srgbClr val="E47588"/>
              </a:solidFill>
              <a:latin typeface="Gill Sans MT" panose="020B0502020104020203" pitchFamily="34" charset="0"/>
              <a:ea typeface="ＭＳ Ｐゴシック" pitchFamily="34" charset="-128"/>
              <a:cs typeface="Times New Roman" pitchFamily="18" charset="0"/>
            </a:endParaRPr>
          </a:p>
        </p:txBody>
      </p:sp>
      <p:sp>
        <p:nvSpPr>
          <p:cNvPr id="19" name="Rectangle 18">
            <a:extLst>
              <a:ext uri="{FF2B5EF4-FFF2-40B4-BE49-F238E27FC236}">
                <a16:creationId xmlns:a16="http://schemas.microsoft.com/office/drawing/2014/main" id="{48A032E3-4208-4FE3-8C60-9702D68CCDA5}"/>
              </a:ext>
            </a:extLst>
          </p:cNvPr>
          <p:cNvSpPr/>
          <p:nvPr/>
        </p:nvSpPr>
        <p:spPr>
          <a:xfrm>
            <a:off x="1221014" y="4531554"/>
            <a:ext cx="6859510" cy="369332"/>
          </a:xfrm>
          <a:prstGeom prst="rect">
            <a:avLst/>
          </a:prstGeom>
        </p:spPr>
        <p:txBody>
          <a:bodyPr wrap="square">
            <a:spAutoFit/>
          </a:bodyPr>
          <a:lstStyle/>
          <a:p>
            <a:pPr eaLnBrk="0" hangingPunct="0">
              <a:buClr>
                <a:srgbClr val="000000"/>
              </a:buClr>
              <a:buSzPct val="100000"/>
              <a:tabLst>
                <a:tab pos="1143000" algn="l"/>
              </a:tabLst>
              <a:defRPr/>
            </a:pPr>
            <a:r>
              <a:rPr lang="en-US" dirty="0">
                <a:solidFill>
                  <a:srgbClr val="E47588"/>
                </a:solidFill>
                <a:latin typeface="Gill Sans MT" panose="020B0502020104020203" pitchFamily="34" charset="0"/>
                <a:ea typeface="ＭＳ Ｐゴシック" pitchFamily="34" charset="-128"/>
                <a:cs typeface="Times New Roman" pitchFamily="18" charset="0"/>
              </a:rPr>
              <a:t>[Ne]3</a:t>
            </a:r>
            <a:r>
              <a:rPr lang="en-US" i="1" dirty="0">
                <a:solidFill>
                  <a:srgbClr val="E47588"/>
                </a:solidFill>
                <a:latin typeface="Gill Sans MT" panose="020B0502020104020203" pitchFamily="34" charset="0"/>
                <a:ea typeface="ＭＳ Ｐゴシック" pitchFamily="34" charset="-128"/>
                <a:cs typeface="Times New Roman" pitchFamily="18" charset="0"/>
              </a:rPr>
              <a:t>s</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2</a:t>
            </a:r>
            <a:r>
              <a:rPr lang="en-US" dirty="0">
                <a:solidFill>
                  <a:srgbClr val="E47588"/>
                </a:solidFill>
                <a:latin typeface="Gill Sans MT" panose="020B0502020104020203" pitchFamily="34" charset="0"/>
                <a:ea typeface="ＭＳ Ｐゴシック" pitchFamily="34" charset="-128"/>
                <a:cs typeface="Times New Roman" pitchFamily="18" charset="0"/>
              </a:rPr>
              <a:t>3p</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6</a:t>
            </a:r>
            <a:endParaRPr lang="en-US" dirty="0">
              <a:solidFill>
                <a:srgbClr val="E47588"/>
              </a:solidFill>
              <a:latin typeface="Gill Sans MT" panose="020B0502020104020203" pitchFamily="34" charset="0"/>
              <a:ea typeface="ＭＳ Ｐゴシック" pitchFamily="34" charset="-128"/>
              <a:cs typeface="Times New Roman" pitchFamily="18" charset="0"/>
            </a:endParaRPr>
          </a:p>
        </p:txBody>
      </p:sp>
      <p:sp>
        <p:nvSpPr>
          <p:cNvPr id="20" name="Rectangle 19">
            <a:extLst>
              <a:ext uri="{FF2B5EF4-FFF2-40B4-BE49-F238E27FC236}">
                <a16:creationId xmlns:a16="http://schemas.microsoft.com/office/drawing/2014/main" id="{56C1B212-5487-4B70-BA6E-11695824CB14}"/>
              </a:ext>
            </a:extLst>
          </p:cNvPr>
          <p:cNvSpPr/>
          <p:nvPr/>
        </p:nvSpPr>
        <p:spPr>
          <a:xfrm>
            <a:off x="1221014" y="5198786"/>
            <a:ext cx="6859510" cy="369332"/>
          </a:xfrm>
          <a:prstGeom prst="rect">
            <a:avLst/>
          </a:prstGeom>
        </p:spPr>
        <p:txBody>
          <a:bodyPr wrap="square">
            <a:spAutoFit/>
          </a:bodyPr>
          <a:lstStyle/>
          <a:p>
            <a:pPr eaLnBrk="0" hangingPunct="0">
              <a:buClr>
                <a:srgbClr val="000000"/>
              </a:buClr>
              <a:buSzPct val="100000"/>
              <a:tabLst>
                <a:tab pos="1143000" algn="l"/>
              </a:tabLst>
              <a:defRPr/>
            </a:pPr>
            <a:r>
              <a:rPr lang="en-US" dirty="0">
                <a:solidFill>
                  <a:srgbClr val="E47588"/>
                </a:solidFill>
                <a:latin typeface="Gill Sans MT" panose="020B0502020104020203" pitchFamily="34" charset="0"/>
                <a:ea typeface="ＭＳ Ｐゴシック" pitchFamily="34" charset="-128"/>
                <a:cs typeface="Times New Roman" pitchFamily="18" charset="0"/>
              </a:rPr>
              <a:t>[</a:t>
            </a:r>
            <a:r>
              <a:rPr lang="en-US" dirty="0" err="1">
                <a:solidFill>
                  <a:srgbClr val="E47588"/>
                </a:solidFill>
                <a:latin typeface="Gill Sans MT" panose="020B0502020104020203" pitchFamily="34" charset="0"/>
                <a:ea typeface="ＭＳ Ｐゴシック" pitchFamily="34" charset="-128"/>
                <a:cs typeface="Times New Roman" pitchFamily="18" charset="0"/>
              </a:rPr>
              <a:t>Ar</a:t>
            </a:r>
            <a:r>
              <a:rPr lang="en-US" dirty="0">
                <a:solidFill>
                  <a:srgbClr val="E47588"/>
                </a:solidFill>
                <a:latin typeface="Gill Sans MT" panose="020B0502020104020203" pitchFamily="34" charset="0"/>
                <a:ea typeface="ＭＳ Ｐゴシック" pitchFamily="34" charset="-128"/>
                <a:cs typeface="Times New Roman" pitchFamily="18" charset="0"/>
              </a:rPr>
              <a:t>]3</a:t>
            </a:r>
            <a:r>
              <a:rPr lang="en-US" i="1" dirty="0">
                <a:solidFill>
                  <a:srgbClr val="E47588"/>
                </a:solidFill>
                <a:latin typeface="Gill Sans MT" panose="020B0502020104020203" pitchFamily="34" charset="0"/>
                <a:ea typeface="ＭＳ Ｐゴシック" pitchFamily="34" charset="-128"/>
                <a:cs typeface="Times New Roman" pitchFamily="18" charset="0"/>
              </a:rPr>
              <a:t>d</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8</a:t>
            </a:r>
            <a:endParaRPr lang="en-US" dirty="0">
              <a:solidFill>
                <a:srgbClr val="E47588"/>
              </a:solidFill>
              <a:latin typeface="Gill Sans MT" panose="020B0502020104020203" pitchFamily="34" charset="0"/>
              <a:ea typeface="ＭＳ Ｐゴシック" pitchFamily="34" charset="-128"/>
              <a:cs typeface="Times New Roman" pitchFamily="18" charset="0"/>
            </a:endParaRPr>
          </a:p>
        </p:txBody>
      </p:sp>
      <p:sp>
        <p:nvSpPr>
          <p:cNvPr id="21" name="Rectangle 20">
            <a:extLst>
              <a:ext uri="{FF2B5EF4-FFF2-40B4-BE49-F238E27FC236}">
                <a16:creationId xmlns:a16="http://schemas.microsoft.com/office/drawing/2014/main" id="{3B839E04-E373-431E-9BBD-C072625A6C5D}"/>
              </a:ext>
            </a:extLst>
          </p:cNvPr>
          <p:cNvSpPr/>
          <p:nvPr/>
        </p:nvSpPr>
        <p:spPr>
          <a:xfrm>
            <a:off x="1221014" y="5864259"/>
            <a:ext cx="6859510" cy="369332"/>
          </a:xfrm>
          <a:prstGeom prst="rect">
            <a:avLst/>
          </a:prstGeom>
        </p:spPr>
        <p:txBody>
          <a:bodyPr wrap="square">
            <a:spAutoFit/>
          </a:bodyPr>
          <a:lstStyle/>
          <a:p>
            <a:pPr eaLnBrk="0" hangingPunct="0">
              <a:buClr>
                <a:srgbClr val="000000"/>
              </a:buClr>
              <a:buSzPct val="100000"/>
              <a:tabLst>
                <a:tab pos="1143000" algn="l"/>
              </a:tabLst>
              <a:defRPr/>
            </a:pPr>
            <a:r>
              <a:rPr lang="en-US" dirty="0">
                <a:solidFill>
                  <a:srgbClr val="E47588"/>
                </a:solidFill>
                <a:latin typeface="Gill Sans MT" panose="020B0502020104020203" pitchFamily="34" charset="0"/>
                <a:ea typeface="ＭＳ Ｐゴシック" pitchFamily="34" charset="-128"/>
                <a:cs typeface="Times New Roman" pitchFamily="18" charset="0"/>
              </a:rPr>
              <a:t>[Kr]4</a:t>
            </a:r>
            <a:r>
              <a:rPr lang="en-US" i="1" dirty="0">
                <a:solidFill>
                  <a:srgbClr val="E47588"/>
                </a:solidFill>
                <a:latin typeface="Gill Sans MT" panose="020B0502020104020203" pitchFamily="34" charset="0"/>
                <a:ea typeface="ＭＳ Ｐゴシック" pitchFamily="34" charset="-128"/>
                <a:cs typeface="Times New Roman" pitchFamily="18" charset="0"/>
              </a:rPr>
              <a:t>d</a:t>
            </a:r>
            <a:r>
              <a:rPr lang="en-US" baseline="30000" dirty="0">
                <a:solidFill>
                  <a:srgbClr val="E47588"/>
                </a:solidFill>
                <a:latin typeface="Gill Sans MT" panose="020B0502020104020203" pitchFamily="34" charset="0"/>
                <a:ea typeface="ＭＳ Ｐゴシック" pitchFamily="34" charset="-128"/>
                <a:cs typeface="Times New Roman" pitchFamily="18" charset="0"/>
              </a:rPr>
              <a:t>10</a:t>
            </a:r>
            <a:endParaRPr lang="en-US" dirty="0">
              <a:solidFill>
                <a:srgbClr val="E47588"/>
              </a:solidFill>
              <a:latin typeface="Gill Sans MT" panose="020B0502020104020203" pitchFamily="34" charset="0"/>
              <a:ea typeface="ＭＳ Ｐゴシック" pitchFamily="34" charset="-128"/>
              <a:cs typeface="Times New Roman" pitchFamily="18" charset="0"/>
            </a:endParaRPr>
          </a:p>
        </p:txBody>
      </p:sp>
    </p:spTree>
    <p:extLst>
      <p:ext uri="{BB962C8B-B14F-4D97-AF65-F5344CB8AC3E}">
        <p14:creationId xmlns:p14="http://schemas.microsoft.com/office/powerpoint/2010/main" val="427122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54</a:t>
            </a:fld>
            <a:endParaRPr lang="en-US" dirty="0">
              <a:solidFill>
                <a:schemeClr val="bg1"/>
              </a:solidFill>
            </a:endParaRPr>
          </a:p>
        </p:txBody>
      </p:sp>
      <p:sp>
        <p:nvSpPr>
          <p:cNvPr id="8" name="TextBox 4">
            <a:extLst>
              <a:ext uri="{FF2B5EF4-FFF2-40B4-BE49-F238E27FC236}">
                <a16:creationId xmlns:a16="http://schemas.microsoft.com/office/drawing/2014/main" id="{5AD118D1-E378-4655-9199-DC15C1CFBC0E}"/>
              </a:ext>
            </a:extLst>
          </p:cNvPr>
          <p:cNvSpPr txBox="1">
            <a:spLocks noChangeArrowheads="1"/>
          </p:cNvSpPr>
          <p:nvPr/>
        </p:nvSpPr>
        <p:spPr bwMode="auto">
          <a:xfrm>
            <a:off x="0" y="1165707"/>
            <a:ext cx="8839200" cy="369332"/>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b="1" dirty="0">
                <a:solidFill>
                  <a:srgbClr val="E47588"/>
                </a:solidFill>
                <a:latin typeface="Gill Sans MT" panose="020B0502020104020203" pitchFamily="34" charset="0"/>
                <a:cs typeface="Times New Roman" pitchFamily="18" charset="0"/>
              </a:rPr>
              <a:t>Atomic</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radius</a:t>
            </a:r>
            <a:r>
              <a:rPr lang="en-US" altLang="en-US" dirty="0">
                <a:solidFill>
                  <a:schemeClr val="tx1">
                    <a:lumMod val="75000"/>
                    <a:lumOff val="25000"/>
                  </a:schemeClr>
                </a:solidFill>
                <a:latin typeface="Gill Sans MT" panose="020B0502020104020203" pitchFamily="34" charset="0"/>
                <a:cs typeface="Times New Roman" pitchFamily="18" charset="0"/>
              </a:rPr>
              <a:t> is the distance between the nucleus of an atom and its valence shell.</a:t>
            </a:r>
          </a:p>
        </p:txBody>
      </p:sp>
      <p:sp>
        <p:nvSpPr>
          <p:cNvPr id="9" name="Rectangle 8">
            <a:extLst>
              <a:ext uri="{FF2B5EF4-FFF2-40B4-BE49-F238E27FC236}">
                <a16:creationId xmlns:a16="http://schemas.microsoft.com/office/drawing/2014/main" id="{35A71440-FCA9-4BF7-985A-79D1F74DA7D7}"/>
              </a:ext>
            </a:extLst>
          </p:cNvPr>
          <p:cNvSpPr>
            <a:spLocks noChangeArrowheads="1"/>
          </p:cNvSpPr>
          <p:nvPr/>
        </p:nvSpPr>
        <p:spPr bwMode="auto">
          <a:xfrm>
            <a:off x="0" y="1519411"/>
            <a:ext cx="9144000" cy="1200329"/>
          </a:xfrm>
          <a:prstGeom prst="rect">
            <a:avLst/>
          </a:prstGeom>
          <a:noFill/>
          <a:ln w="9525">
            <a:noFill/>
            <a:miter lim="800000"/>
            <a:headEnd/>
            <a:tailEnd/>
          </a:ln>
        </p:spPr>
        <p:txBody>
          <a:bodyPr wrap="square">
            <a:spAutoFit/>
          </a:bodyPr>
          <a:lstStyle/>
          <a:p>
            <a:pPr lvl="1" eaLnBrk="0" hangingPunct="0">
              <a:buClr>
                <a:srgbClr val="000000"/>
              </a:buClr>
              <a:buSzPct val="100000"/>
            </a:pPr>
            <a:r>
              <a:rPr lang="en-US" altLang="en-US" dirty="0">
                <a:solidFill>
                  <a:schemeClr val="tx1">
                    <a:lumMod val="75000"/>
                    <a:lumOff val="25000"/>
                  </a:schemeClr>
                </a:solidFill>
                <a:latin typeface="Gill Sans MT" panose="020B0502020104020203" pitchFamily="34" charset="0"/>
                <a:cs typeface="Times New Roman" pitchFamily="18" charset="0"/>
              </a:rPr>
              <a:t>(a) Atomic radius in metals, or </a:t>
            </a:r>
            <a:r>
              <a:rPr lang="en-US" altLang="en-US" b="1" dirty="0">
                <a:solidFill>
                  <a:srgbClr val="67AEB6"/>
                </a:solidFill>
                <a:latin typeface="Gill Sans MT" panose="020B0502020104020203" pitchFamily="34" charset="0"/>
                <a:cs typeface="Times New Roman" pitchFamily="18" charset="0"/>
              </a:rPr>
              <a:t>metallic</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67AEB6"/>
                </a:solidFill>
                <a:latin typeface="Gill Sans MT" panose="020B0502020104020203" pitchFamily="34" charset="0"/>
                <a:cs typeface="Times New Roman" pitchFamily="18" charset="0"/>
              </a:rPr>
              <a:t>radius</a:t>
            </a:r>
            <a:r>
              <a:rPr lang="en-US" altLang="en-US" dirty="0">
                <a:solidFill>
                  <a:schemeClr val="tx1">
                    <a:lumMod val="75000"/>
                    <a:lumOff val="25000"/>
                  </a:schemeClr>
                </a:solidFill>
                <a:latin typeface="Gill Sans MT" panose="020B0502020104020203" pitchFamily="34" charset="0"/>
                <a:cs typeface="Times New Roman" pitchFamily="18" charset="0"/>
              </a:rPr>
              <a:t>, is half the distance between the nuclei of two adjacent, identical metal atoms.</a:t>
            </a:r>
          </a:p>
          <a:p>
            <a:pPr lvl="1" eaLnBrk="0" hangingPunct="0">
              <a:buClr>
                <a:srgbClr val="000000"/>
              </a:buClr>
              <a:buSzPct val="100000"/>
            </a:pPr>
            <a:r>
              <a:rPr lang="en-US" altLang="en-US" dirty="0">
                <a:solidFill>
                  <a:schemeClr val="tx1">
                    <a:lumMod val="75000"/>
                    <a:lumOff val="25000"/>
                  </a:schemeClr>
                </a:solidFill>
                <a:latin typeface="Gill Sans MT" panose="020B0502020104020203" pitchFamily="34" charset="0"/>
                <a:cs typeface="Times New Roman" pitchFamily="18" charset="0"/>
              </a:rPr>
              <a:t>(b) Atomic radius in nonmetals, or </a:t>
            </a:r>
            <a:r>
              <a:rPr lang="en-US" altLang="en-US" b="1" dirty="0">
                <a:solidFill>
                  <a:srgbClr val="67AEB6"/>
                </a:solidFill>
                <a:latin typeface="Gill Sans MT" panose="020B0502020104020203" pitchFamily="34" charset="0"/>
                <a:cs typeface="Times New Roman" pitchFamily="18" charset="0"/>
              </a:rPr>
              <a:t>covalent</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67AEB6"/>
                </a:solidFill>
                <a:latin typeface="Gill Sans MT" panose="020B0502020104020203" pitchFamily="34" charset="0"/>
                <a:cs typeface="Times New Roman" pitchFamily="18" charset="0"/>
              </a:rPr>
              <a:t>radius</a:t>
            </a:r>
            <a:r>
              <a:rPr lang="en-US" altLang="en-US" dirty="0">
                <a:solidFill>
                  <a:schemeClr val="tx1">
                    <a:lumMod val="75000"/>
                    <a:lumOff val="25000"/>
                  </a:schemeClr>
                </a:solidFill>
                <a:latin typeface="Gill Sans MT" panose="020B0502020104020203" pitchFamily="34" charset="0"/>
                <a:cs typeface="Times New Roman" pitchFamily="18" charset="0"/>
              </a:rPr>
              <a:t>, is half the distance between adjacent, identical nuclei connected by a chemical bond.</a:t>
            </a:r>
          </a:p>
        </p:txBody>
      </p:sp>
      <p:sp>
        <p:nvSpPr>
          <p:cNvPr id="10" name="Rectangle 2">
            <a:extLst>
              <a:ext uri="{FF2B5EF4-FFF2-40B4-BE49-F238E27FC236}">
                <a16:creationId xmlns:a16="http://schemas.microsoft.com/office/drawing/2014/main" id="{6AE5FD65-2F6B-44F9-9DFD-4DE7CB698D94}"/>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Periodic Trends and Properties of Elements</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11" name="TextBox 4">
            <a:extLst>
              <a:ext uri="{FF2B5EF4-FFF2-40B4-BE49-F238E27FC236}">
                <a16:creationId xmlns:a16="http://schemas.microsoft.com/office/drawing/2014/main" id="{D9AAA50E-9519-4896-A8BF-0EA1592DFBBA}"/>
              </a:ext>
            </a:extLst>
          </p:cNvPr>
          <p:cNvSpPr txBox="1">
            <a:spLocks noChangeArrowheads="1"/>
          </p:cNvSpPr>
          <p:nvPr/>
        </p:nvSpPr>
        <p:spPr bwMode="auto">
          <a:xfrm>
            <a:off x="0" y="3297334"/>
            <a:ext cx="9144000" cy="2862322"/>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b="1" dirty="0">
                <a:solidFill>
                  <a:srgbClr val="E47588"/>
                </a:solidFill>
                <a:latin typeface="Gill Sans MT" panose="020B0502020104020203" pitchFamily="34" charset="0"/>
                <a:cs typeface="Times New Roman" pitchFamily="18" charset="0"/>
              </a:rPr>
              <a:t>Effective</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nuclear</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charge</a:t>
            </a:r>
            <a:r>
              <a:rPr lang="en-US" altLang="en-US" b="1" dirty="0">
                <a:solidFill>
                  <a:schemeClr val="tx1">
                    <a:lumMod val="75000"/>
                    <a:lumOff val="25000"/>
                  </a:schemeClr>
                </a:solidFill>
                <a:latin typeface="Gill Sans MT" panose="020B0502020104020203" pitchFamily="34" charset="0"/>
                <a:cs typeface="Times New Roman" pitchFamily="18" charset="0"/>
              </a:rPr>
              <a:t> (Z</a:t>
            </a:r>
            <a:r>
              <a:rPr lang="en-US" altLang="en-US" b="1" baseline="-25000" dirty="0">
                <a:solidFill>
                  <a:schemeClr val="tx1">
                    <a:lumMod val="75000"/>
                    <a:lumOff val="25000"/>
                  </a:schemeClr>
                </a:solidFill>
                <a:latin typeface="Gill Sans MT" panose="020B0502020104020203" pitchFamily="34" charset="0"/>
                <a:cs typeface="Times New Roman" pitchFamily="18" charset="0"/>
              </a:rPr>
              <a:t>eff </a:t>
            </a:r>
            <a:r>
              <a:rPr lang="en-US" altLang="en-US" b="1" dirty="0">
                <a:solidFill>
                  <a:schemeClr val="tx1">
                    <a:lumMod val="75000"/>
                    <a:lumOff val="25000"/>
                  </a:schemeClr>
                </a:solidFill>
                <a:latin typeface="Gill Sans MT" panose="020B0502020104020203" pitchFamily="34" charset="0"/>
                <a:cs typeface="Times New Roman" pitchFamily="18" charset="0"/>
              </a:rPr>
              <a:t>)</a:t>
            </a:r>
            <a:r>
              <a:rPr lang="en-US" altLang="en-US" dirty="0">
                <a:solidFill>
                  <a:schemeClr val="tx1">
                    <a:lumMod val="75000"/>
                    <a:lumOff val="25000"/>
                  </a:schemeClr>
                </a:solidFill>
                <a:latin typeface="Gill Sans MT" panose="020B0502020104020203" pitchFamily="34" charset="0"/>
                <a:cs typeface="Times New Roman" pitchFamily="18" charset="0"/>
              </a:rPr>
              <a:t> is the actual magnitude of positive charge that is “experienced” by an electron in the atom.</a:t>
            </a: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In a multi-electron atom, electrons are simultaneously attracted to the nucleus and repelled by one another.</a:t>
            </a:r>
          </a:p>
          <a:p>
            <a:pPr eaLnBrk="0" hangingPunct="0">
              <a:buClr>
                <a:srgbClr val="000000"/>
              </a:buClr>
              <a:buSzPct val="100000"/>
            </a:pPr>
            <a:r>
              <a:rPr lang="en-US" altLang="en-US" dirty="0">
                <a:solidFill>
                  <a:schemeClr val="tx1">
                    <a:lumMod val="75000"/>
                    <a:lumOff val="25000"/>
                  </a:schemeClr>
                </a:solidFill>
                <a:latin typeface="Gill Sans MT" panose="020B0502020104020203" pitchFamily="34" charset="0"/>
                <a:cs typeface="Times New Roman" pitchFamily="18" charset="0"/>
              </a:rPr>
              <a:t>	This results in </a:t>
            </a:r>
            <a:r>
              <a:rPr lang="en-US" altLang="en-US" b="1" dirty="0">
                <a:solidFill>
                  <a:srgbClr val="E47588"/>
                </a:solidFill>
                <a:latin typeface="Gill Sans MT" panose="020B0502020104020203" pitchFamily="34" charset="0"/>
                <a:cs typeface="Times New Roman" pitchFamily="18" charset="0"/>
              </a:rPr>
              <a:t>shielding</a:t>
            </a:r>
            <a:r>
              <a:rPr lang="en-US" altLang="en-US" dirty="0">
                <a:solidFill>
                  <a:schemeClr val="tx1">
                    <a:lumMod val="75000"/>
                    <a:lumOff val="25000"/>
                  </a:schemeClr>
                </a:solidFill>
                <a:latin typeface="Gill Sans MT" panose="020B0502020104020203" pitchFamily="34" charset="0"/>
                <a:cs typeface="Times New Roman" pitchFamily="18" charset="0"/>
              </a:rPr>
              <a:t>, where an electron is partially shielded from the positive charge of 	the nucleus by the other electrons.</a:t>
            </a:r>
          </a:p>
          <a:p>
            <a:pPr eaLnBrk="0" hangingPunct="0">
              <a:buClr>
                <a:srgbClr val="000000"/>
              </a:buClr>
              <a:buSzPct val="100000"/>
            </a:pPr>
            <a:r>
              <a:rPr lang="en-US" altLang="en-US" dirty="0">
                <a:solidFill>
                  <a:schemeClr val="tx1">
                    <a:lumMod val="75000"/>
                    <a:lumOff val="25000"/>
                  </a:schemeClr>
                </a:solidFill>
                <a:latin typeface="Gill Sans MT" panose="020B0502020104020203" pitchFamily="34" charset="0"/>
                <a:cs typeface="Times New Roman" pitchFamily="18" charset="0"/>
              </a:rPr>
              <a:t>	Although all electrons shield one another to some extent, the most effective are the core 	electrons.</a:t>
            </a:r>
          </a:p>
          <a:p>
            <a:pPr eaLnBrk="0" hangingPunct="0">
              <a:buClr>
                <a:srgbClr val="000000"/>
              </a:buClr>
              <a:buSzPct val="100000"/>
            </a:pPr>
            <a:r>
              <a:rPr lang="en-US" altLang="en-US" dirty="0">
                <a:solidFill>
                  <a:schemeClr val="tx1">
                    <a:lumMod val="75000"/>
                    <a:lumOff val="25000"/>
                  </a:schemeClr>
                </a:solidFill>
                <a:latin typeface="Gill Sans MT" panose="020B0502020104020203" pitchFamily="34" charset="0"/>
                <a:cs typeface="Times New Roman" pitchFamily="18" charset="0"/>
              </a:rPr>
              <a:t>As a result, the value of Z</a:t>
            </a:r>
            <a:r>
              <a:rPr lang="en-US" altLang="en-US" baseline="-25000" dirty="0">
                <a:solidFill>
                  <a:schemeClr val="tx1">
                    <a:lumMod val="75000"/>
                    <a:lumOff val="25000"/>
                  </a:schemeClr>
                </a:solidFill>
                <a:latin typeface="Gill Sans MT" panose="020B0502020104020203" pitchFamily="34" charset="0"/>
                <a:cs typeface="Times New Roman" pitchFamily="18" charset="0"/>
              </a:rPr>
              <a:t>eff</a:t>
            </a:r>
            <a:r>
              <a:rPr lang="en-US" altLang="en-US" dirty="0">
                <a:solidFill>
                  <a:schemeClr val="tx1">
                    <a:lumMod val="75000"/>
                    <a:lumOff val="25000"/>
                  </a:schemeClr>
                </a:solidFill>
                <a:latin typeface="Gill Sans MT" panose="020B0502020104020203" pitchFamily="34" charset="0"/>
                <a:cs typeface="Times New Roman" pitchFamily="18" charset="0"/>
              </a:rPr>
              <a:t> increases steadily from left to right because the core electrons remain the same but Z increases.</a:t>
            </a:r>
            <a:endParaRPr lang="en-US" altLang="en-US" b="1" baseline="-25000" dirty="0">
              <a:solidFill>
                <a:schemeClr val="tx1">
                  <a:lumMod val="75000"/>
                  <a:lumOff val="25000"/>
                </a:schemeClr>
              </a:solidFill>
              <a:latin typeface="Gill Sans MT" panose="020B0502020104020203" pitchFamily="34" charset="0"/>
              <a:cs typeface="Times New Roman" pitchFamily="18" charset="0"/>
            </a:endParaRPr>
          </a:p>
        </p:txBody>
      </p:sp>
    </p:spTree>
    <p:extLst>
      <p:ext uri="{BB962C8B-B14F-4D97-AF65-F5344CB8AC3E}">
        <p14:creationId xmlns:p14="http://schemas.microsoft.com/office/powerpoint/2010/main" val="791507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55</a:t>
            </a:fld>
            <a:endParaRPr lang="en-US" dirty="0">
              <a:solidFill>
                <a:schemeClr val="bg1"/>
              </a:solidFill>
            </a:endParaRPr>
          </a:p>
        </p:txBody>
      </p:sp>
      <p:graphicFrame>
        <p:nvGraphicFramePr>
          <p:cNvPr id="8" name="Table 12">
            <a:extLst>
              <a:ext uri="{FF2B5EF4-FFF2-40B4-BE49-F238E27FC236}">
                <a16:creationId xmlns:a16="http://schemas.microsoft.com/office/drawing/2014/main" id="{0F656735-1B33-498F-88B3-3AED1F49CBC2}"/>
              </a:ext>
            </a:extLst>
          </p:cNvPr>
          <p:cNvGraphicFramePr>
            <a:graphicFrameLocks noGrp="1"/>
          </p:cNvGraphicFramePr>
          <p:nvPr>
            <p:extLst>
              <p:ext uri="{D42A27DB-BD31-4B8C-83A1-F6EECF244321}">
                <p14:modId xmlns:p14="http://schemas.microsoft.com/office/powerpoint/2010/main" val="3725662549"/>
              </p:ext>
            </p:extLst>
          </p:nvPr>
        </p:nvGraphicFramePr>
        <p:xfrm>
          <a:off x="1505335" y="1865195"/>
          <a:ext cx="6096000" cy="109728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3261269908"/>
                    </a:ext>
                  </a:extLst>
                </a:gridCol>
                <a:gridCol w="762000">
                  <a:extLst>
                    <a:ext uri="{9D8B030D-6E8A-4147-A177-3AD203B41FA5}">
                      <a16:colId xmlns:a16="http://schemas.microsoft.com/office/drawing/2014/main" val="3528324774"/>
                    </a:ext>
                  </a:extLst>
                </a:gridCol>
                <a:gridCol w="762000">
                  <a:extLst>
                    <a:ext uri="{9D8B030D-6E8A-4147-A177-3AD203B41FA5}">
                      <a16:colId xmlns:a16="http://schemas.microsoft.com/office/drawing/2014/main" val="1217882852"/>
                    </a:ext>
                  </a:extLst>
                </a:gridCol>
                <a:gridCol w="762000">
                  <a:extLst>
                    <a:ext uri="{9D8B030D-6E8A-4147-A177-3AD203B41FA5}">
                      <a16:colId xmlns:a16="http://schemas.microsoft.com/office/drawing/2014/main" val="3592569620"/>
                    </a:ext>
                  </a:extLst>
                </a:gridCol>
                <a:gridCol w="762000">
                  <a:extLst>
                    <a:ext uri="{9D8B030D-6E8A-4147-A177-3AD203B41FA5}">
                      <a16:colId xmlns:a16="http://schemas.microsoft.com/office/drawing/2014/main" val="139912471"/>
                    </a:ext>
                  </a:extLst>
                </a:gridCol>
                <a:gridCol w="762000">
                  <a:extLst>
                    <a:ext uri="{9D8B030D-6E8A-4147-A177-3AD203B41FA5}">
                      <a16:colId xmlns:a16="http://schemas.microsoft.com/office/drawing/2014/main" val="834102369"/>
                    </a:ext>
                  </a:extLst>
                </a:gridCol>
                <a:gridCol w="762000">
                  <a:extLst>
                    <a:ext uri="{9D8B030D-6E8A-4147-A177-3AD203B41FA5}">
                      <a16:colId xmlns:a16="http://schemas.microsoft.com/office/drawing/2014/main" val="872600258"/>
                    </a:ext>
                  </a:extLst>
                </a:gridCol>
                <a:gridCol w="762000">
                  <a:extLst>
                    <a:ext uri="{9D8B030D-6E8A-4147-A177-3AD203B41FA5}">
                      <a16:colId xmlns:a16="http://schemas.microsoft.com/office/drawing/2014/main" val="1592424859"/>
                    </a:ext>
                  </a:extLst>
                </a:gridCol>
              </a:tblGrid>
              <a:tr h="274320">
                <a:tc>
                  <a:txBody>
                    <a:bodyPr/>
                    <a:lstStyle/>
                    <a:p>
                      <a:pPr algn="ctr"/>
                      <a:endParaRPr lang="en-US" dirty="0">
                        <a:solidFill>
                          <a:schemeClr val="tx1">
                            <a:lumMod val="75000"/>
                            <a:lumOff val="25000"/>
                          </a:schemeClr>
                        </a:solidFill>
                        <a:latin typeface="Gill Sans MT" panose="020B05020201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Li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Be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6105903"/>
                  </a:ext>
                </a:extLst>
              </a:tr>
              <a:tr h="274320">
                <a:tc>
                  <a:txBody>
                    <a:bodyPr/>
                    <a:lstStyle/>
                    <a:p>
                      <a:pPr algn="ctr"/>
                      <a:r>
                        <a:rPr lang="en-US" dirty="0">
                          <a:solidFill>
                            <a:schemeClr val="tx1">
                              <a:lumMod val="75000"/>
                              <a:lumOff val="25000"/>
                            </a:schemeClr>
                          </a:solidFill>
                          <a:latin typeface="Gill Sans MT" panose="020B0502020104020203" pitchFamily="34" charset="0"/>
                        </a:rPr>
                        <a:t>Z</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4588698"/>
                  </a:ext>
                </a:extLst>
              </a:tr>
              <a:tr h="274320">
                <a:tc>
                  <a:txBody>
                    <a:bodyPr/>
                    <a:lstStyle/>
                    <a:p>
                      <a:pPr algn="ctr"/>
                      <a:r>
                        <a:rPr lang="en-US" dirty="0">
                          <a:solidFill>
                            <a:schemeClr val="tx1">
                              <a:lumMod val="75000"/>
                              <a:lumOff val="25000"/>
                            </a:schemeClr>
                          </a:solidFill>
                          <a:latin typeface="Gill Sans MT" panose="020B0502020104020203" pitchFamily="34" charset="0"/>
                        </a:rPr>
                        <a:t>Z</a:t>
                      </a:r>
                      <a:r>
                        <a:rPr lang="en-US" baseline="-25000" dirty="0">
                          <a:solidFill>
                            <a:schemeClr val="tx1">
                              <a:lumMod val="75000"/>
                              <a:lumOff val="25000"/>
                            </a:schemeClr>
                          </a:solidFill>
                          <a:latin typeface="Gill Sans MT" panose="020B0502020104020203" pitchFamily="34" charset="0"/>
                        </a:rPr>
                        <a:t>eff</a:t>
                      </a:r>
                      <a:endParaRPr lang="en-US" dirty="0">
                        <a:solidFill>
                          <a:schemeClr val="tx1">
                            <a:lumMod val="75000"/>
                            <a:lumOff val="25000"/>
                          </a:schemeClr>
                        </a:solidFill>
                        <a:latin typeface="Gill Sans MT" panose="020B05020201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1.28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1.91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2.42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3.14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3.83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4.45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lumMod val="75000"/>
                              <a:lumOff val="25000"/>
                            </a:schemeClr>
                          </a:solidFill>
                          <a:latin typeface="Gill Sans MT" panose="020B0502020104020203" pitchFamily="34" charset="0"/>
                        </a:rPr>
                        <a:t>5.10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5830298"/>
                  </a:ext>
                </a:extLst>
              </a:tr>
            </a:tbl>
          </a:graphicData>
        </a:graphic>
      </p:graphicFrame>
      <p:sp>
        <p:nvSpPr>
          <p:cNvPr id="9" name="Rectangle 2">
            <a:extLst>
              <a:ext uri="{FF2B5EF4-FFF2-40B4-BE49-F238E27FC236}">
                <a16:creationId xmlns:a16="http://schemas.microsoft.com/office/drawing/2014/main" id="{426BF8EB-05DF-471C-A114-58C9B32CE03D}"/>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Effective Nuclear Charge</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7" name="Rectangle 6">
            <a:extLst>
              <a:ext uri="{FF2B5EF4-FFF2-40B4-BE49-F238E27FC236}">
                <a16:creationId xmlns:a16="http://schemas.microsoft.com/office/drawing/2014/main" id="{0DDFDB8D-73AA-4523-89CC-CE147E95C00D}"/>
              </a:ext>
            </a:extLst>
          </p:cNvPr>
          <p:cNvSpPr/>
          <p:nvPr/>
        </p:nvSpPr>
        <p:spPr>
          <a:xfrm>
            <a:off x="-37328" y="1136351"/>
            <a:ext cx="9181327" cy="646331"/>
          </a:xfrm>
          <a:prstGeom prst="rect">
            <a:avLst/>
          </a:prstGeom>
        </p:spPr>
        <p:txBody>
          <a:bodyPr wrap="square">
            <a:spAutoFit/>
          </a:bodyPr>
          <a:lstStyle/>
          <a:p>
            <a:r>
              <a:rPr lang="en-US" altLang="en-US" dirty="0">
                <a:solidFill>
                  <a:schemeClr val="tx1">
                    <a:lumMod val="75000"/>
                    <a:lumOff val="25000"/>
                  </a:schemeClr>
                </a:solidFill>
                <a:latin typeface="Gill Sans MT" panose="020B0502020104020203" pitchFamily="34" charset="0"/>
                <a:cs typeface="Times New Roman" pitchFamily="18" charset="0"/>
              </a:rPr>
              <a:t>Z</a:t>
            </a:r>
            <a:r>
              <a:rPr lang="en-US" altLang="en-US" baseline="-25000" dirty="0">
                <a:solidFill>
                  <a:schemeClr val="tx1">
                    <a:lumMod val="75000"/>
                    <a:lumOff val="25000"/>
                  </a:schemeClr>
                </a:solidFill>
                <a:latin typeface="Gill Sans MT" panose="020B0502020104020203" pitchFamily="34" charset="0"/>
                <a:cs typeface="Times New Roman" pitchFamily="18" charset="0"/>
              </a:rPr>
              <a:t>eff</a:t>
            </a:r>
            <a:r>
              <a:rPr lang="en-US" altLang="en-US" dirty="0">
                <a:solidFill>
                  <a:schemeClr val="tx1">
                    <a:lumMod val="75000"/>
                    <a:lumOff val="25000"/>
                  </a:schemeClr>
                </a:solidFill>
                <a:latin typeface="Gill Sans MT" panose="020B0502020104020203" pitchFamily="34" charset="0"/>
                <a:cs typeface="Times New Roman" pitchFamily="18" charset="0"/>
              </a:rPr>
              <a:t> increases steadily from left to right because the core electrons remain the same but Z increases.</a:t>
            </a:r>
            <a:endParaRPr lang="en-US" dirty="0"/>
          </a:p>
        </p:txBody>
      </p:sp>
      <p:sp>
        <p:nvSpPr>
          <p:cNvPr id="11" name="TextBox 4">
            <a:extLst>
              <a:ext uri="{FF2B5EF4-FFF2-40B4-BE49-F238E27FC236}">
                <a16:creationId xmlns:a16="http://schemas.microsoft.com/office/drawing/2014/main" id="{46610B9A-8248-4CDB-AB53-1247FF88D18A}"/>
              </a:ext>
            </a:extLst>
          </p:cNvPr>
          <p:cNvSpPr txBox="1">
            <a:spLocks noChangeArrowheads="1"/>
          </p:cNvSpPr>
          <p:nvPr/>
        </p:nvSpPr>
        <p:spPr bwMode="auto">
          <a:xfrm>
            <a:off x="0" y="3103759"/>
            <a:ext cx="9143999" cy="1477328"/>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In general, the effective nuclear charge is given by:</a:t>
            </a:r>
          </a:p>
          <a:p>
            <a:pPr eaLnBrk="0" hangingPunct="0">
              <a:buClr>
                <a:srgbClr val="000000"/>
              </a:buClr>
              <a:buSzPct val="100000"/>
              <a:buFont typeface="Arial" pitchFamily="34" charset="0"/>
              <a:buNone/>
            </a:pPr>
            <a:r>
              <a:rPr lang="en-US" altLang="en-US" i="1" dirty="0">
                <a:solidFill>
                  <a:schemeClr val="tx1">
                    <a:lumMod val="75000"/>
                    <a:lumOff val="25000"/>
                  </a:schemeClr>
                </a:solidFill>
                <a:latin typeface="Gill Sans MT" panose="020B0502020104020203" pitchFamily="34" charset="0"/>
                <a:cs typeface="Times New Roman" pitchFamily="18" charset="0"/>
              </a:rPr>
              <a:t>	Z</a:t>
            </a:r>
            <a:r>
              <a:rPr lang="en-US" altLang="en-US" dirty="0">
                <a:solidFill>
                  <a:schemeClr val="tx1">
                    <a:lumMod val="75000"/>
                    <a:lumOff val="25000"/>
                  </a:schemeClr>
                </a:solidFill>
                <a:latin typeface="Gill Sans MT" panose="020B0502020104020203" pitchFamily="34" charset="0"/>
                <a:cs typeface="Times New Roman" pitchFamily="18" charset="0"/>
              </a:rPr>
              <a:t> is the nuclear charge, the number of protons in the nucleus.</a:t>
            </a:r>
          </a:p>
          <a:p>
            <a:pPr eaLnBrk="0" hangingPunct="0">
              <a:buClr>
                <a:srgbClr val="000000"/>
              </a:buClr>
              <a:buSzPct val="100000"/>
            </a:pPr>
            <a:r>
              <a:rPr lang="en-US" altLang="en-US" i="1" dirty="0">
                <a:solidFill>
                  <a:schemeClr val="tx1">
                    <a:lumMod val="75000"/>
                    <a:lumOff val="25000"/>
                  </a:schemeClr>
                </a:solidFill>
                <a:latin typeface="Gill Sans MT" panose="020B0502020104020203" pitchFamily="34" charset="0"/>
                <a:cs typeface="Times New Roman" pitchFamily="18" charset="0"/>
              </a:rPr>
              <a:t>	σ </a:t>
            </a:r>
            <a:r>
              <a:rPr lang="en-US" altLang="en-US" dirty="0">
                <a:solidFill>
                  <a:schemeClr val="tx1">
                    <a:lumMod val="75000"/>
                    <a:lumOff val="25000"/>
                  </a:schemeClr>
                </a:solidFill>
                <a:latin typeface="Gill Sans MT" panose="020B0502020104020203" pitchFamily="34" charset="0"/>
                <a:cs typeface="Times New Roman" pitchFamily="18" charset="0"/>
              </a:rPr>
              <a:t>is the shielding constant.</a:t>
            </a: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r>
              <a:rPr lang="en-US" altLang="en-US" i="1" dirty="0">
                <a:solidFill>
                  <a:srgbClr val="67AEB6"/>
                </a:solidFill>
                <a:latin typeface="Gill Sans MT" panose="020B0502020104020203" pitchFamily="34" charset="0"/>
                <a:cs typeface="Times New Roman" pitchFamily="18" charset="0"/>
              </a:rPr>
              <a:t>Z</a:t>
            </a:r>
            <a:r>
              <a:rPr lang="en-US" altLang="en-US" baseline="-25000" dirty="0">
                <a:solidFill>
                  <a:srgbClr val="67AEB6"/>
                </a:solidFill>
                <a:latin typeface="Gill Sans MT" panose="020B0502020104020203" pitchFamily="34" charset="0"/>
                <a:cs typeface="Times New Roman" pitchFamily="18" charset="0"/>
              </a:rPr>
              <a:t>eff </a:t>
            </a:r>
            <a:r>
              <a:rPr lang="en-US" altLang="en-US" dirty="0">
                <a:solidFill>
                  <a:srgbClr val="67AEB6"/>
                </a:solidFill>
                <a:latin typeface="Gill Sans MT" panose="020B0502020104020203" pitchFamily="34" charset="0"/>
                <a:cs typeface="Times New Roman" pitchFamily="18" charset="0"/>
              </a:rPr>
              <a:t>increases from left to right across a period; changes very little down a column.</a:t>
            </a:r>
            <a:endParaRPr lang="en-US" altLang="en-US" b="1" baseline="-25000" dirty="0">
              <a:solidFill>
                <a:srgbClr val="67AEB6"/>
              </a:solidFill>
              <a:latin typeface="Gill Sans MT" panose="020B0502020104020203" pitchFamily="34" charset="0"/>
              <a:cs typeface="Times New Roman" pitchFamily="18" charset="0"/>
            </a:endParaRPr>
          </a:p>
        </p:txBody>
      </p:sp>
      <p:pic>
        <p:nvPicPr>
          <p:cNvPr id="13" name="Picture 45">
            <a:extLst>
              <a:ext uri="{FF2B5EF4-FFF2-40B4-BE49-F238E27FC236}">
                <a16:creationId xmlns:a16="http://schemas.microsoft.com/office/drawing/2014/main" id="{FC29486E-F76C-4B89-BD65-EBFDFBDAA87A}"/>
              </a:ext>
            </a:extLst>
          </p:cNvPr>
          <p:cNvPicPr>
            <a:picLocks noChangeAspect="1" noChangeArrowheads="1"/>
          </p:cNvPicPr>
          <p:nvPr/>
        </p:nvPicPr>
        <p:blipFill rotWithShape="1">
          <a:blip r:embed="rId2" cstate="print">
            <a:clrChange>
              <a:clrFrom>
                <a:srgbClr val="FFFFFF"/>
              </a:clrFrom>
              <a:clrTo>
                <a:srgbClr val="FFFFFF">
                  <a:alpha val="0"/>
                </a:srgbClr>
              </a:clrTo>
            </a:clrChange>
          </a:blip>
          <a:srcRect t="6403"/>
          <a:stretch/>
        </p:blipFill>
        <p:spPr bwMode="auto">
          <a:xfrm>
            <a:off x="3149987" y="4598625"/>
            <a:ext cx="4498760" cy="1399766"/>
          </a:xfrm>
          <a:prstGeom prst="rect">
            <a:avLst/>
          </a:prstGeom>
          <a:noFill/>
          <a:ln w="9525">
            <a:noFill/>
            <a:miter lim="800000"/>
            <a:headEnd/>
            <a:tailEnd/>
          </a:ln>
        </p:spPr>
      </p:pic>
      <p:sp>
        <p:nvSpPr>
          <p:cNvPr id="14" name="Text Box 47">
            <a:extLst>
              <a:ext uri="{FF2B5EF4-FFF2-40B4-BE49-F238E27FC236}">
                <a16:creationId xmlns:a16="http://schemas.microsoft.com/office/drawing/2014/main" id="{B38202A8-14F2-4E67-ACE4-A956F9F4BD26}"/>
              </a:ext>
            </a:extLst>
          </p:cNvPr>
          <p:cNvSpPr txBox="1">
            <a:spLocks noChangeArrowheads="1"/>
          </p:cNvSpPr>
          <p:nvPr/>
        </p:nvSpPr>
        <p:spPr bwMode="auto">
          <a:xfrm>
            <a:off x="1" y="4722371"/>
            <a:ext cx="3149986" cy="1338828"/>
          </a:xfrm>
          <a:prstGeom prst="rect">
            <a:avLst/>
          </a:prstGeom>
          <a:noFill/>
          <a:ln w="9525">
            <a:noFill/>
            <a:miter lim="800000"/>
            <a:headEnd/>
            <a:tailEnd/>
          </a:ln>
        </p:spPr>
        <p:txBody>
          <a:bodyPr wrap="square">
            <a:spAutoFit/>
          </a:bodyPr>
          <a:lstStyle/>
          <a:p>
            <a:pPr algn="ctr" defTabSz="914400">
              <a:spcBef>
                <a:spcPct val="50000"/>
              </a:spcBef>
            </a:pPr>
            <a:r>
              <a:rPr lang="en-US" altLang="en-US" b="1" dirty="0">
                <a:solidFill>
                  <a:schemeClr val="tx1">
                    <a:lumMod val="75000"/>
                    <a:lumOff val="25000"/>
                  </a:schemeClr>
                </a:solidFill>
                <a:latin typeface="Gill Sans MT" panose="020B0502020104020203" pitchFamily="34" charset="0"/>
              </a:rPr>
              <a:t>Example of He:</a:t>
            </a:r>
          </a:p>
          <a:p>
            <a:pPr algn="ctr" defTabSz="914400">
              <a:spcBef>
                <a:spcPct val="50000"/>
              </a:spcBef>
            </a:pPr>
            <a:r>
              <a:rPr lang="en-US" altLang="en-US" dirty="0">
                <a:solidFill>
                  <a:schemeClr val="tx1">
                    <a:lumMod val="75000"/>
                    <a:lumOff val="25000"/>
                  </a:schemeClr>
                </a:solidFill>
                <a:latin typeface="Gill Sans MT" panose="020B0502020104020203" pitchFamily="34" charset="0"/>
              </a:rPr>
              <a:t>Removal of 1</a:t>
            </a:r>
            <a:r>
              <a:rPr lang="en-US" altLang="en-US" baseline="30000" dirty="0">
                <a:solidFill>
                  <a:schemeClr val="tx1">
                    <a:lumMod val="75000"/>
                    <a:lumOff val="25000"/>
                  </a:schemeClr>
                </a:solidFill>
                <a:latin typeface="Gill Sans MT" panose="020B0502020104020203" pitchFamily="34" charset="0"/>
              </a:rPr>
              <a:t>st</a:t>
            </a:r>
            <a:r>
              <a:rPr lang="en-US" altLang="en-US" dirty="0">
                <a:solidFill>
                  <a:schemeClr val="tx1">
                    <a:lumMod val="75000"/>
                    <a:lumOff val="25000"/>
                  </a:schemeClr>
                </a:solidFill>
                <a:latin typeface="Gill Sans MT" panose="020B0502020104020203" pitchFamily="34" charset="0"/>
              </a:rPr>
              <a:t> e</a:t>
            </a:r>
            <a:r>
              <a:rPr lang="en-US" altLang="en-US" baseline="30000" dirty="0">
                <a:solidFill>
                  <a:schemeClr val="tx1">
                    <a:lumMod val="75000"/>
                    <a:lumOff val="25000"/>
                  </a:schemeClr>
                </a:solidFill>
                <a:latin typeface="Gill Sans MT" panose="020B0502020104020203" pitchFamily="34" charset="0"/>
              </a:rPr>
              <a:t>–</a:t>
            </a:r>
            <a:r>
              <a:rPr lang="en-US" altLang="en-US" dirty="0">
                <a:solidFill>
                  <a:schemeClr val="tx1">
                    <a:lumMod val="75000"/>
                    <a:lumOff val="25000"/>
                  </a:schemeClr>
                </a:solidFill>
                <a:latin typeface="Gill Sans MT" panose="020B0502020104020203" pitchFamily="34" charset="0"/>
              </a:rPr>
              <a:t> requires less energy than removal of the second e</a:t>
            </a:r>
            <a:r>
              <a:rPr lang="en-US" altLang="en-US" baseline="30000" dirty="0">
                <a:solidFill>
                  <a:schemeClr val="tx1">
                    <a:lumMod val="75000"/>
                    <a:lumOff val="25000"/>
                  </a:schemeClr>
                </a:solidFill>
                <a:latin typeface="Gill Sans MT" panose="020B0502020104020203" pitchFamily="34" charset="0"/>
              </a:rPr>
              <a:t>–</a:t>
            </a:r>
            <a:r>
              <a:rPr lang="en-US" altLang="en-US" dirty="0">
                <a:solidFill>
                  <a:schemeClr val="tx1">
                    <a:lumMod val="75000"/>
                    <a:lumOff val="25000"/>
                  </a:schemeClr>
                </a:solidFill>
                <a:latin typeface="Gill Sans MT" panose="020B0502020104020203" pitchFamily="34" charset="0"/>
              </a:rPr>
              <a:t> due to shielding </a:t>
            </a:r>
          </a:p>
        </p:txBody>
      </p:sp>
      <p:sp>
        <p:nvSpPr>
          <p:cNvPr id="15" name="TextBox 25">
            <a:extLst>
              <a:ext uri="{FF2B5EF4-FFF2-40B4-BE49-F238E27FC236}">
                <a16:creationId xmlns:a16="http://schemas.microsoft.com/office/drawing/2014/main" id="{21E48CA1-AA99-4D7E-AA5B-FF78B526995F}"/>
              </a:ext>
            </a:extLst>
          </p:cNvPr>
          <p:cNvSpPr txBox="1">
            <a:spLocks noChangeArrowheads="1"/>
          </p:cNvSpPr>
          <p:nvPr/>
        </p:nvSpPr>
        <p:spPr bwMode="auto">
          <a:xfrm>
            <a:off x="4553335" y="3173732"/>
            <a:ext cx="1625845" cy="316690"/>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b="1" i="1" dirty="0">
                <a:solidFill>
                  <a:srgbClr val="E47588"/>
                </a:solidFill>
                <a:latin typeface="Gill Sans MT" panose="020B0502020104020203" pitchFamily="34" charset="0"/>
                <a:cs typeface="Times New Roman" pitchFamily="18" charset="0"/>
              </a:rPr>
              <a:t>Z</a:t>
            </a:r>
            <a:r>
              <a:rPr lang="en-US" altLang="en-US" b="1" i="1" baseline="-25000" dirty="0">
                <a:solidFill>
                  <a:srgbClr val="E47588"/>
                </a:solidFill>
                <a:latin typeface="Gill Sans MT" panose="020B0502020104020203" pitchFamily="34" charset="0"/>
                <a:cs typeface="Times New Roman" pitchFamily="18" charset="0"/>
              </a:rPr>
              <a:t>eff</a:t>
            </a:r>
            <a:r>
              <a:rPr lang="en-US" altLang="en-US" b="1" i="1" dirty="0">
                <a:solidFill>
                  <a:srgbClr val="E47588"/>
                </a:solidFill>
                <a:latin typeface="Gill Sans MT" panose="020B0502020104020203" pitchFamily="34" charset="0"/>
                <a:cs typeface="Times New Roman" pitchFamily="18" charset="0"/>
              </a:rPr>
              <a:t> = Z – </a:t>
            </a:r>
            <a:r>
              <a:rPr lang="el-GR" altLang="en-US" b="1" i="1" dirty="0">
                <a:solidFill>
                  <a:srgbClr val="E47588"/>
                </a:solidFill>
                <a:latin typeface="Times New Roman" pitchFamily="18" charset="0"/>
                <a:cs typeface="Times New Roman" pitchFamily="18" charset="0"/>
              </a:rPr>
              <a:t>σ</a:t>
            </a:r>
            <a:r>
              <a:rPr lang="en-US" altLang="en-US" b="1" i="1" dirty="0">
                <a:solidFill>
                  <a:srgbClr val="E47588"/>
                </a:solidFill>
                <a:latin typeface="Gill Sans MT" panose="020B0502020104020203" pitchFamily="34" charset="0"/>
                <a:cs typeface="Times New Roman" pitchFamily="18" charset="0"/>
              </a:rPr>
              <a:t> </a:t>
            </a:r>
          </a:p>
        </p:txBody>
      </p:sp>
    </p:spTree>
    <p:extLst>
      <p:ext uri="{BB962C8B-B14F-4D97-AF65-F5344CB8AC3E}">
        <p14:creationId xmlns:p14="http://schemas.microsoft.com/office/powerpoint/2010/main" val="242614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56</a:t>
            </a:fld>
            <a:endParaRPr lang="en-US" dirty="0">
              <a:solidFill>
                <a:schemeClr val="bg1"/>
              </a:solidFill>
            </a:endParaRPr>
          </a:p>
        </p:txBody>
      </p:sp>
      <p:sp>
        <p:nvSpPr>
          <p:cNvPr id="8" name="Rectangle 2">
            <a:extLst>
              <a:ext uri="{FF2B5EF4-FFF2-40B4-BE49-F238E27FC236}">
                <a16:creationId xmlns:a16="http://schemas.microsoft.com/office/drawing/2014/main" id="{D67711CA-04B0-4E85-BE0D-EEA5E6F60B08}"/>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Atomic Radius</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pic>
        <p:nvPicPr>
          <p:cNvPr id="9" name="Picture 8" descr="F:\McGraw-Hill\Burdge - Atoms First\Images\Chapter04\bur11161_04006.jpg">
            <a:extLst>
              <a:ext uri="{FF2B5EF4-FFF2-40B4-BE49-F238E27FC236}">
                <a16:creationId xmlns:a16="http://schemas.microsoft.com/office/drawing/2014/main" id="{E22E7B13-A099-410A-9756-40A0AE6E563D}"/>
              </a:ext>
            </a:extLst>
          </p:cNvPr>
          <p:cNvPicPr>
            <a:picLocks noChangeAspect="1" noChangeArrowheads="1"/>
          </p:cNvPicPr>
          <p:nvPr/>
        </p:nvPicPr>
        <p:blipFill>
          <a:blip r:embed="rId2" cstate="print"/>
          <a:srcRect t="2191"/>
          <a:stretch>
            <a:fillRect/>
          </a:stretch>
        </p:blipFill>
        <p:spPr bwMode="auto">
          <a:xfrm>
            <a:off x="6319464" y="168874"/>
            <a:ext cx="2658566" cy="3157396"/>
          </a:xfrm>
          <a:prstGeom prst="rect">
            <a:avLst/>
          </a:prstGeom>
          <a:ln>
            <a:noFill/>
          </a:ln>
          <a:effectLst>
            <a:outerShdw blurRad="292100" dist="139700" dir="2700000" algn="tl" rotWithShape="0">
              <a:srgbClr val="333333">
                <a:alpha val="65000"/>
              </a:srgbClr>
            </a:outerShdw>
          </a:effectLst>
        </p:spPr>
      </p:pic>
      <p:sp>
        <p:nvSpPr>
          <p:cNvPr id="10" name="TextBox 4">
            <a:extLst>
              <a:ext uri="{FF2B5EF4-FFF2-40B4-BE49-F238E27FC236}">
                <a16:creationId xmlns:a16="http://schemas.microsoft.com/office/drawing/2014/main" id="{28FC8A19-AAC5-4CDD-BC64-BAFC343C7BAC}"/>
              </a:ext>
            </a:extLst>
          </p:cNvPr>
          <p:cNvSpPr txBox="1">
            <a:spLocks noChangeArrowheads="1"/>
          </p:cNvSpPr>
          <p:nvPr/>
        </p:nvSpPr>
        <p:spPr bwMode="auto">
          <a:xfrm>
            <a:off x="0" y="1363826"/>
            <a:ext cx="6387105" cy="1754326"/>
          </a:xfrm>
          <a:prstGeom prst="rect">
            <a:avLst/>
          </a:prstGeom>
          <a:noFill/>
          <a:ln w="9525">
            <a:noFill/>
            <a:miter lim="800000"/>
            <a:headEnd/>
            <a:tailEnd/>
          </a:ln>
        </p:spPr>
        <p:txBody>
          <a:bodyPr wrap="square">
            <a:spAutoFit/>
          </a:bodyPr>
          <a:lstStyle/>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Times New Roman" pitchFamily="18" charset="0"/>
              </a:rPr>
              <a:t>The atomic radius increases from top to bottom down a group.</a:t>
            </a:r>
          </a:p>
          <a:p>
            <a:pPr marL="114300" eaLnBrk="0" hangingPunct="0">
              <a:buClr>
                <a:srgbClr val="000000"/>
              </a:buClr>
              <a:buSzPct val="100000"/>
              <a:defRPr/>
            </a:pPr>
            <a:r>
              <a:rPr lang="en-US" dirty="0">
                <a:solidFill>
                  <a:schemeClr val="tx1">
                    <a:lumMod val="75000"/>
                    <a:lumOff val="25000"/>
                  </a:schemeClr>
                </a:solidFill>
                <a:latin typeface="Gill Sans MT" panose="020B0502020104020203" pitchFamily="34" charset="0"/>
                <a:cs typeface="Times New Roman" pitchFamily="18" charset="0"/>
              </a:rPr>
              <a:t>	Increasing n, so outermost shell lies farther from the nucleus</a:t>
            </a:r>
          </a:p>
          <a:p>
            <a:pPr eaLnBrk="0" hangingPunct="0">
              <a:buClr>
                <a:srgbClr val="000000"/>
              </a:buClr>
              <a:buSzPct val="100000"/>
              <a:buFont typeface="Arial" charset="0"/>
              <a:buNone/>
              <a:defRPr/>
            </a:pPr>
            <a:endParaRPr 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Times New Roman" pitchFamily="18" charset="0"/>
              </a:rPr>
              <a:t>Atomic radius decreases from left to right across a period.</a:t>
            </a:r>
          </a:p>
          <a:p>
            <a:pPr marL="114300" eaLnBrk="0" hangingPunct="0">
              <a:buClr>
                <a:srgbClr val="000000"/>
              </a:buClr>
              <a:buSzPct val="100000"/>
              <a:defRPr/>
            </a:pPr>
            <a:r>
              <a:rPr lang="en-US" dirty="0">
                <a:solidFill>
                  <a:schemeClr val="tx1">
                    <a:lumMod val="75000"/>
                    <a:lumOff val="25000"/>
                  </a:schemeClr>
                </a:solidFill>
                <a:latin typeface="Gill Sans MT" panose="020B0502020104020203" pitchFamily="34" charset="0"/>
                <a:cs typeface="Times New Roman" pitchFamily="18" charset="0"/>
              </a:rPr>
              <a:t>	Increasing Z</a:t>
            </a:r>
            <a:r>
              <a:rPr lang="en-US" baseline="-25000" dirty="0">
                <a:solidFill>
                  <a:schemeClr val="tx1">
                    <a:lumMod val="75000"/>
                    <a:lumOff val="25000"/>
                  </a:schemeClr>
                </a:solidFill>
                <a:latin typeface="Gill Sans MT" panose="020B0502020104020203" pitchFamily="34" charset="0"/>
                <a:cs typeface="Times New Roman" pitchFamily="18" charset="0"/>
              </a:rPr>
              <a:t>eff </a:t>
            </a:r>
            <a:r>
              <a:rPr lang="en-US" dirty="0">
                <a:solidFill>
                  <a:schemeClr val="tx1">
                    <a:lumMod val="75000"/>
                    <a:lumOff val="25000"/>
                  </a:schemeClr>
                </a:solidFill>
                <a:latin typeface="Gill Sans MT" panose="020B0502020104020203" pitchFamily="34" charset="0"/>
                <a:cs typeface="Times New Roman" pitchFamily="18" charset="0"/>
              </a:rPr>
              <a:t>which draws the valence shell closer to the 	nucleus</a:t>
            </a:r>
          </a:p>
        </p:txBody>
      </p:sp>
      <p:sp>
        <p:nvSpPr>
          <p:cNvPr id="11" name="TextBox 4">
            <a:extLst>
              <a:ext uri="{FF2B5EF4-FFF2-40B4-BE49-F238E27FC236}">
                <a16:creationId xmlns:a16="http://schemas.microsoft.com/office/drawing/2014/main" id="{86290598-2B83-4559-96BF-3E7D6D8B6A00}"/>
              </a:ext>
            </a:extLst>
          </p:cNvPr>
          <p:cNvSpPr txBox="1">
            <a:spLocks noChangeArrowheads="1"/>
          </p:cNvSpPr>
          <p:nvPr/>
        </p:nvSpPr>
        <p:spPr bwMode="auto">
          <a:xfrm>
            <a:off x="0" y="3416683"/>
            <a:ext cx="9144000"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Atomic radius decreases left to right across a period due to increased electrostatic attraction between the effective nuclear charge and the charge on the valence shell.</a:t>
            </a:r>
          </a:p>
        </p:txBody>
      </p:sp>
      <p:pic>
        <p:nvPicPr>
          <p:cNvPr id="13" name="Picture 7" descr="F:\McGraw-Hill\Burdge - Atoms First\Images\Chapter04\bur11161_04007.jpg">
            <a:extLst>
              <a:ext uri="{FF2B5EF4-FFF2-40B4-BE49-F238E27FC236}">
                <a16:creationId xmlns:a16="http://schemas.microsoft.com/office/drawing/2014/main" id="{A47B4239-5BE4-4708-B9E7-49C129CD9DEA}"/>
              </a:ext>
            </a:extLst>
          </p:cNvPr>
          <p:cNvPicPr>
            <a:picLocks noChangeAspect="1" noChangeArrowheads="1"/>
          </p:cNvPicPr>
          <p:nvPr/>
        </p:nvPicPr>
        <p:blipFill>
          <a:blip r:embed="rId3" cstate="print"/>
          <a:srcRect t="7446"/>
          <a:stretch>
            <a:fillRect/>
          </a:stretch>
        </p:blipFill>
        <p:spPr bwMode="auto">
          <a:xfrm>
            <a:off x="100272" y="4226546"/>
            <a:ext cx="6854967" cy="2070140"/>
          </a:xfrm>
          <a:prstGeom prst="rect">
            <a:avLst/>
          </a:prstGeom>
          <a:noFill/>
          <a:ln w="9525">
            <a:noFill/>
            <a:miter lim="800000"/>
            <a:headEnd/>
            <a:tailEnd/>
          </a:ln>
        </p:spPr>
      </p:pic>
    </p:spTree>
    <p:extLst>
      <p:ext uri="{BB962C8B-B14F-4D97-AF65-F5344CB8AC3E}">
        <p14:creationId xmlns:p14="http://schemas.microsoft.com/office/powerpoint/2010/main" val="75712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57</a:t>
            </a:fld>
            <a:endParaRPr lang="en-US" dirty="0">
              <a:solidFill>
                <a:schemeClr val="bg1"/>
              </a:solidFill>
            </a:endParaRPr>
          </a:p>
        </p:txBody>
      </p:sp>
      <p:sp>
        <p:nvSpPr>
          <p:cNvPr id="8" name="Rectangle 2">
            <a:extLst>
              <a:ext uri="{FF2B5EF4-FFF2-40B4-BE49-F238E27FC236}">
                <a16:creationId xmlns:a16="http://schemas.microsoft.com/office/drawing/2014/main" id="{4B2D6D09-DF06-422A-ABC6-843863D0A689}"/>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Practice</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4954275C-F961-4F3E-A54D-75C7189A2E78}"/>
              </a:ext>
            </a:extLst>
          </p:cNvPr>
          <p:cNvSpPr txBox="1">
            <a:spLocks noChangeArrowheads="1"/>
          </p:cNvSpPr>
          <p:nvPr/>
        </p:nvSpPr>
        <p:spPr bwMode="auto">
          <a:xfrm>
            <a:off x="25161" y="1062793"/>
            <a:ext cx="6091962" cy="703911"/>
          </a:xfrm>
          <a:prstGeom prst="rect">
            <a:avLst/>
          </a:prstGeom>
          <a:noFill/>
          <a:ln w="9525">
            <a:noFill/>
            <a:miter lim="800000"/>
            <a:headEnd/>
            <a:tailEnd/>
          </a:ln>
        </p:spPr>
        <p:txBody>
          <a:bodyPr wrap="square">
            <a:spAutoFit/>
          </a:bodyPr>
          <a:lstStyle/>
          <a:p>
            <a:pPr eaLnBrk="0" hangingPunct="0">
              <a:lnSpc>
                <a:spcPct val="115000"/>
              </a:lnSpc>
              <a:spcAft>
                <a:spcPts val="1000"/>
              </a:spcAft>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Referring only to a periodic table, arrange the elements P, S, and O in order of increasing atomic radius.</a:t>
            </a:r>
          </a:p>
        </p:txBody>
      </p:sp>
      <p:sp>
        <p:nvSpPr>
          <p:cNvPr id="7" name="Rectangle 6">
            <a:extLst>
              <a:ext uri="{FF2B5EF4-FFF2-40B4-BE49-F238E27FC236}">
                <a16:creationId xmlns:a16="http://schemas.microsoft.com/office/drawing/2014/main" id="{F3564377-DE43-4621-A152-A0F9CE858104}"/>
              </a:ext>
            </a:extLst>
          </p:cNvPr>
          <p:cNvSpPr/>
          <p:nvPr/>
        </p:nvSpPr>
        <p:spPr>
          <a:xfrm>
            <a:off x="1832930" y="1932969"/>
            <a:ext cx="1124026" cy="369332"/>
          </a:xfrm>
          <a:prstGeom prst="rect">
            <a:avLst/>
          </a:prstGeom>
        </p:spPr>
        <p:txBody>
          <a:bodyPr wrap="none">
            <a:spAutoFit/>
          </a:bodyPr>
          <a:lstStyle/>
          <a:p>
            <a:pPr eaLnBrk="0" hangingPunct="0">
              <a:buClr>
                <a:srgbClr val="000000"/>
              </a:buClr>
              <a:buSzPct val="100000"/>
              <a:buFont typeface="Arial" pitchFamily="34" charset="0"/>
              <a:buNone/>
              <a:tabLst>
                <a:tab pos="1143000" algn="l"/>
              </a:tabLst>
            </a:pPr>
            <a:r>
              <a:rPr lang="en-US" altLang="en-US" dirty="0">
                <a:solidFill>
                  <a:srgbClr val="E47588"/>
                </a:solidFill>
                <a:latin typeface="Gill Sans MT" panose="020B0502020104020203" pitchFamily="34" charset="0"/>
                <a:ea typeface="MS PGothic" pitchFamily="34" charset="-128"/>
                <a:cs typeface="Times New Roman" pitchFamily="18" charset="0"/>
              </a:rPr>
              <a:t>O &lt; S &lt; P</a:t>
            </a:r>
          </a:p>
        </p:txBody>
      </p:sp>
      <p:sp>
        <p:nvSpPr>
          <p:cNvPr id="11" name="Content Placeholder 2">
            <a:extLst>
              <a:ext uri="{FF2B5EF4-FFF2-40B4-BE49-F238E27FC236}">
                <a16:creationId xmlns:a16="http://schemas.microsoft.com/office/drawing/2014/main" id="{F9E7B935-50FF-427A-9146-151917C7903F}"/>
              </a:ext>
            </a:extLst>
          </p:cNvPr>
          <p:cNvSpPr txBox="1">
            <a:spLocks/>
          </p:cNvSpPr>
          <p:nvPr/>
        </p:nvSpPr>
        <p:spPr>
          <a:xfrm>
            <a:off x="25161" y="2593790"/>
            <a:ext cx="9144000" cy="6400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sz="1800" dirty="0">
                <a:solidFill>
                  <a:schemeClr val="tx1">
                    <a:lumMod val="75000"/>
                    <a:lumOff val="25000"/>
                  </a:schemeClr>
                </a:solidFill>
                <a:latin typeface="Gill Sans MT" panose="020B0502020104020203" pitchFamily="34" charset="0"/>
              </a:rPr>
              <a:t>Using only the periodic table arrange the following elements in order of increasing atomic radius:		</a:t>
            </a:r>
            <a:r>
              <a:rPr lang="en-US" altLang="en-US" sz="1800" b="1" dirty="0">
                <a:solidFill>
                  <a:schemeClr val="tx1">
                    <a:lumMod val="75000"/>
                    <a:lumOff val="25000"/>
                  </a:schemeClr>
                </a:solidFill>
                <a:latin typeface="Gill Sans MT" panose="020B0502020104020203" pitchFamily="34" charset="0"/>
              </a:rPr>
              <a:t>Astatine, Bromine, Chlorine, Fluorine, Iodine</a:t>
            </a:r>
            <a:br>
              <a:rPr lang="en-US" altLang="en-US" sz="1800" dirty="0">
                <a:solidFill>
                  <a:schemeClr val="tx1">
                    <a:lumMod val="75000"/>
                    <a:lumOff val="25000"/>
                  </a:schemeClr>
                </a:solidFill>
                <a:latin typeface="Gill Sans MT" panose="020B0502020104020203" pitchFamily="34" charset="0"/>
              </a:rPr>
            </a:br>
            <a:endParaRPr lang="en-US" altLang="en-US" sz="1800" dirty="0">
              <a:solidFill>
                <a:schemeClr val="tx1">
                  <a:lumMod val="75000"/>
                  <a:lumOff val="25000"/>
                </a:schemeClr>
              </a:solidFill>
              <a:latin typeface="Gill Sans MT" panose="020B0502020104020203" pitchFamily="34" charset="0"/>
            </a:endParaRPr>
          </a:p>
        </p:txBody>
      </p:sp>
      <p:sp>
        <p:nvSpPr>
          <p:cNvPr id="13" name="TPQuestion">
            <a:extLst>
              <a:ext uri="{FF2B5EF4-FFF2-40B4-BE49-F238E27FC236}">
                <a16:creationId xmlns:a16="http://schemas.microsoft.com/office/drawing/2014/main" id="{085EBBA1-43C7-4AAE-BDEA-0BB036C5940B}"/>
              </a:ext>
            </a:extLst>
          </p:cNvPr>
          <p:cNvSpPr txBox="1">
            <a:spLocks/>
          </p:cNvSpPr>
          <p:nvPr/>
        </p:nvSpPr>
        <p:spPr>
          <a:xfrm>
            <a:off x="0" y="3824985"/>
            <a:ext cx="7767638" cy="14303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1800" dirty="0">
                <a:solidFill>
                  <a:schemeClr val="tx1">
                    <a:lumMod val="75000"/>
                    <a:lumOff val="25000"/>
                  </a:schemeClr>
                </a:solidFill>
                <a:latin typeface="Gill Sans MT" panose="020B0502020104020203" pitchFamily="34" charset="0"/>
              </a:rPr>
              <a:t>Which is the largest atom below?</a:t>
            </a:r>
            <a:endParaRPr lang="en-US" sz="1800" dirty="0">
              <a:solidFill>
                <a:schemeClr val="tx1">
                  <a:lumMod val="75000"/>
                  <a:lumOff val="25000"/>
                </a:schemeClr>
              </a:solidFill>
              <a:latin typeface="Gill Sans MT" panose="020B0502020104020203" pitchFamily="34" charset="0"/>
            </a:endParaRPr>
          </a:p>
        </p:txBody>
      </p:sp>
      <p:sp>
        <p:nvSpPr>
          <p:cNvPr id="14" name="TPAnswers">
            <a:extLst>
              <a:ext uri="{FF2B5EF4-FFF2-40B4-BE49-F238E27FC236}">
                <a16:creationId xmlns:a16="http://schemas.microsoft.com/office/drawing/2014/main" id="{280DD718-793A-4EAD-BEB4-9D93D0DE4AF5}"/>
              </a:ext>
            </a:extLst>
          </p:cNvPr>
          <p:cNvSpPr txBox="1">
            <a:spLocks/>
          </p:cNvSpPr>
          <p:nvPr>
            <p:custDataLst>
              <p:tags r:id="rId1"/>
            </p:custDataLst>
          </p:nvPr>
        </p:nvSpPr>
        <p:spPr>
          <a:xfrm>
            <a:off x="457200" y="4210748"/>
            <a:ext cx="1364304" cy="18748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FontTx/>
              <a:buAutoNum type="alphaUcPeriod"/>
            </a:pPr>
            <a:r>
              <a:rPr lang="en-US" altLang="en-US" sz="1800" dirty="0">
                <a:solidFill>
                  <a:schemeClr val="tx1">
                    <a:lumMod val="75000"/>
                    <a:lumOff val="25000"/>
                  </a:schemeClr>
                </a:solidFill>
                <a:latin typeface="Gill Sans MT" panose="020B0502020104020203" pitchFamily="34" charset="0"/>
              </a:rPr>
              <a:t>O</a:t>
            </a:r>
          </a:p>
          <a:p>
            <a:pPr marL="609600" indent="-609600">
              <a:buFontTx/>
              <a:buAutoNum type="alphaUcPeriod"/>
            </a:pPr>
            <a:r>
              <a:rPr lang="en-US" altLang="en-US" sz="1800" dirty="0">
                <a:solidFill>
                  <a:schemeClr val="tx1">
                    <a:lumMod val="75000"/>
                    <a:lumOff val="25000"/>
                  </a:schemeClr>
                </a:solidFill>
                <a:latin typeface="Gill Sans MT" panose="020B0502020104020203" pitchFamily="34" charset="0"/>
              </a:rPr>
              <a:t>N</a:t>
            </a:r>
          </a:p>
          <a:p>
            <a:pPr marL="609600" indent="-609600">
              <a:buFontTx/>
              <a:buAutoNum type="alphaUcPeriod"/>
            </a:pPr>
            <a:r>
              <a:rPr lang="en-US" altLang="en-US" sz="1800" dirty="0">
                <a:solidFill>
                  <a:schemeClr val="tx1">
                    <a:lumMod val="75000"/>
                    <a:lumOff val="25000"/>
                  </a:schemeClr>
                </a:solidFill>
                <a:latin typeface="Gill Sans MT" panose="020B0502020104020203" pitchFamily="34" charset="0"/>
              </a:rPr>
              <a:t>Al</a:t>
            </a:r>
          </a:p>
          <a:p>
            <a:pPr marL="609600" indent="-609600">
              <a:buFontTx/>
              <a:buAutoNum type="alphaUcPeriod"/>
            </a:pPr>
            <a:r>
              <a:rPr lang="en-US" altLang="en-US" sz="1800" dirty="0">
                <a:solidFill>
                  <a:schemeClr val="tx1">
                    <a:lumMod val="75000"/>
                    <a:lumOff val="25000"/>
                  </a:schemeClr>
                </a:solidFill>
                <a:latin typeface="Gill Sans MT" panose="020B0502020104020203" pitchFamily="34" charset="0"/>
              </a:rPr>
              <a:t>S</a:t>
            </a:r>
          </a:p>
          <a:p>
            <a:pPr marL="609600" indent="-609600">
              <a:buFontTx/>
              <a:buAutoNum type="alphaUcPeriod"/>
            </a:pPr>
            <a:r>
              <a:rPr lang="en-US" altLang="en-US" sz="1800" dirty="0">
                <a:solidFill>
                  <a:schemeClr val="tx1">
                    <a:lumMod val="75000"/>
                    <a:lumOff val="25000"/>
                  </a:schemeClr>
                </a:solidFill>
                <a:latin typeface="Gill Sans MT" panose="020B0502020104020203" pitchFamily="34" charset="0"/>
              </a:rPr>
              <a:t>Mg</a:t>
            </a:r>
          </a:p>
        </p:txBody>
      </p:sp>
      <p:grpSp>
        <p:nvGrpSpPr>
          <p:cNvPr id="10" name="Group 9">
            <a:extLst>
              <a:ext uri="{FF2B5EF4-FFF2-40B4-BE49-F238E27FC236}">
                <a16:creationId xmlns:a16="http://schemas.microsoft.com/office/drawing/2014/main" id="{95A88B67-A89F-47E0-88A5-A482499815AC}"/>
              </a:ext>
            </a:extLst>
          </p:cNvPr>
          <p:cNvGrpSpPr/>
          <p:nvPr/>
        </p:nvGrpSpPr>
        <p:grpSpPr>
          <a:xfrm>
            <a:off x="6328477" y="11455"/>
            <a:ext cx="2640540" cy="2148802"/>
            <a:chOff x="5706684" y="43686"/>
            <a:chExt cx="2640540" cy="2148802"/>
          </a:xfrm>
        </p:grpSpPr>
        <p:sp>
          <p:nvSpPr>
            <p:cNvPr id="15" name="Rectangle 14">
              <a:extLst>
                <a:ext uri="{FF2B5EF4-FFF2-40B4-BE49-F238E27FC236}">
                  <a16:creationId xmlns:a16="http://schemas.microsoft.com/office/drawing/2014/main" id="{59655C7C-E569-4DB4-A144-00EACABA6B03}"/>
                </a:ext>
              </a:extLst>
            </p:cNvPr>
            <p:cNvSpPr/>
            <p:nvPr/>
          </p:nvSpPr>
          <p:spPr bwMode="auto">
            <a:xfrm>
              <a:off x="5706684" y="635433"/>
              <a:ext cx="452427" cy="1557055"/>
            </a:xfrm>
            <a:prstGeom prst="rect">
              <a:avLst/>
            </a:prstGeom>
            <a:solidFill>
              <a:srgbClr val="67AEB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16" name="Rectangle 15">
              <a:extLst>
                <a:ext uri="{FF2B5EF4-FFF2-40B4-BE49-F238E27FC236}">
                  <a16:creationId xmlns:a16="http://schemas.microsoft.com/office/drawing/2014/main" id="{C8CC7B03-9115-44D4-8713-1CCB18DFB754}"/>
                </a:ext>
              </a:extLst>
            </p:cNvPr>
            <p:cNvSpPr/>
            <p:nvPr/>
          </p:nvSpPr>
          <p:spPr bwMode="auto">
            <a:xfrm>
              <a:off x="6159111" y="1370437"/>
              <a:ext cx="1163385" cy="822051"/>
            </a:xfrm>
            <a:prstGeom prst="rect">
              <a:avLst/>
            </a:prstGeom>
            <a:solidFill>
              <a:srgbClr val="67AEB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17" name="Rectangle 16">
              <a:extLst>
                <a:ext uri="{FF2B5EF4-FFF2-40B4-BE49-F238E27FC236}">
                  <a16:creationId xmlns:a16="http://schemas.microsoft.com/office/drawing/2014/main" id="{352509A2-45D0-4A50-B37B-B0F1AE7F0EEB}"/>
                </a:ext>
              </a:extLst>
            </p:cNvPr>
            <p:cNvSpPr/>
            <p:nvPr/>
          </p:nvSpPr>
          <p:spPr bwMode="auto">
            <a:xfrm>
              <a:off x="7322495" y="635433"/>
              <a:ext cx="1024729" cy="1557055"/>
            </a:xfrm>
            <a:prstGeom prst="rect">
              <a:avLst/>
            </a:prstGeom>
            <a:solidFill>
              <a:srgbClr val="67AEB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18" name="Down Arrow 6">
              <a:extLst>
                <a:ext uri="{FF2B5EF4-FFF2-40B4-BE49-F238E27FC236}">
                  <a16:creationId xmlns:a16="http://schemas.microsoft.com/office/drawing/2014/main" id="{0BFE1822-C949-42E1-9A4E-91FB575F4DC3}"/>
                </a:ext>
              </a:extLst>
            </p:cNvPr>
            <p:cNvSpPr/>
            <p:nvPr/>
          </p:nvSpPr>
          <p:spPr bwMode="auto">
            <a:xfrm>
              <a:off x="5731844" y="726908"/>
              <a:ext cx="376707" cy="77669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19" name="Down Arrow 7">
              <a:extLst>
                <a:ext uri="{FF2B5EF4-FFF2-40B4-BE49-F238E27FC236}">
                  <a16:creationId xmlns:a16="http://schemas.microsoft.com/office/drawing/2014/main" id="{CF6AE57A-E0D1-403C-B340-E6FC8E2D9FC1}"/>
                </a:ext>
              </a:extLst>
            </p:cNvPr>
            <p:cNvSpPr/>
            <p:nvPr/>
          </p:nvSpPr>
          <p:spPr bwMode="auto">
            <a:xfrm rot="5400000">
              <a:off x="7267188" y="1327073"/>
              <a:ext cx="402584" cy="941663"/>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20" name="TextBox 19">
              <a:extLst>
                <a:ext uri="{FF2B5EF4-FFF2-40B4-BE49-F238E27FC236}">
                  <a16:creationId xmlns:a16="http://schemas.microsoft.com/office/drawing/2014/main" id="{7C3E308D-E4F8-48C7-B843-CE5FDC1E57AE}"/>
                </a:ext>
              </a:extLst>
            </p:cNvPr>
            <p:cNvSpPr txBox="1"/>
            <p:nvPr/>
          </p:nvSpPr>
          <p:spPr>
            <a:xfrm>
              <a:off x="5711831" y="1746637"/>
              <a:ext cx="235925" cy="256310"/>
            </a:xfrm>
            <a:prstGeom prst="rect">
              <a:avLst/>
            </a:prstGeom>
            <a:noFill/>
            <a:ln>
              <a:solidFill>
                <a:schemeClr val="tx1">
                  <a:lumMod val="75000"/>
                  <a:lumOff val="25000"/>
                </a:schemeClr>
              </a:solidFill>
            </a:ln>
          </p:spPr>
          <p:txBody>
            <a:bodyPr wrap="none" rtlCol="0" anchor="ctr">
              <a:noAutofit/>
            </a:bodyPr>
            <a:lstStyle/>
            <a:p>
              <a:pPr algn="ctr"/>
              <a:r>
                <a:rPr lang="en-US" sz="1600" dirty="0">
                  <a:solidFill>
                    <a:schemeClr val="tx1">
                      <a:lumMod val="75000"/>
                      <a:lumOff val="25000"/>
                    </a:schemeClr>
                  </a:solidFill>
                </a:rPr>
                <a:t>Cs</a:t>
              </a:r>
            </a:p>
          </p:txBody>
        </p:sp>
        <p:sp>
          <p:nvSpPr>
            <p:cNvPr id="21" name="TextBox 20">
              <a:extLst>
                <a:ext uri="{FF2B5EF4-FFF2-40B4-BE49-F238E27FC236}">
                  <a16:creationId xmlns:a16="http://schemas.microsoft.com/office/drawing/2014/main" id="{11C0565A-3657-41E8-A455-2E1F46C182EB}"/>
                </a:ext>
              </a:extLst>
            </p:cNvPr>
            <p:cNvSpPr txBox="1"/>
            <p:nvPr/>
          </p:nvSpPr>
          <p:spPr>
            <a:xfrm>
              <a:off x="5947756" y="303505"/>
              <a:ext cx="1701259" cy="328081"/>
            </a:xfrm>
            <a:prstGeom prst="rect">
              <a:avLst/>
            </a:prstGeom>
            <a:noFill/>
          </p:spPr>
          <p:txBody>
            <a:bodyPr wrap="none" rtlCol="0">
              <a:noAutofit/>
            </a:bodyPr>
            <a:lstStyle/>
            <a:p>
              <a:r>
                <a:rPr lang="en-US" dirty="0">
                  <a:solidFill>
                    <a:schemeClr val="tx1"/>
                  </a:solidFill>
                </a:rPr>
                <a:t>ATOMIC RADIUS</a:t>
              </a:r>
            </a:p>
          </p:txBody>
        </p:sp>
        <p:sp>
          <p:nvSpPr>
            <p:cNvPr id="22" name="TextBox 21">
              <a:extLst>
                <a:ext uri="{FF2B5EF4-FFF2-40B4-BE49-F238E27FC236}">
                  <a16:creationId xmlns:a16="http://schemas.microsoft.com/office/drawing/2014/main" id="{09AA96AD-1BA8-47DA-AAB7-E9BDD219617F}"/>
                </a:ext>
              </a:extLst>
            </p:cNvPr>
            <p:cNvSpPr txBox="1"/>
            <p:nvPr/>
          </p:nvSpPr>
          <p:spPr>
            <a:xfrm>
              <a:off x="6233090" y="43686"/>
              <a:ext cx="1166703" cy="391876"/>
            </a:xfrm>
            <a:prstGeom prst="rect">
              <a:avLst/>
            </a:prstGeom>
            <a:noFill/>
          </p:spPr>
          <p:txBody>
            <a:bodyPr wrap="none" rtlCol="0">
              <a:noAutofit/>
            </a:bodyPr>
            <a:lstStyle/>
            <a:p>
              <a:r>
                <a:rPr lang="en-US" u="sng" dirty="0">
                  <a:solidFill>
                    <a:schemeClr val="tx1"/>
                  </a:solidFill>
                </a:rPr>
                <a:t>Increasing</a:t>
              </a:r>
            </a:p>
          </p:txBody>
        </p:sp>
      </p:grpSp>
      <p:sp>
        <p:nvSpPr>
          <p:cNvPr id="23" name="Rectangle 22">
            <a:extLst>
              <a:ext uri="{FF2B5EF4-FFF2-40B4-BE49-F238E27FC236}">
                <a16:creationId xmlns:a16="http://schemas.microsoft.com/office/drawing/2014/main" id="{DD3D9773-8EEC-44F3-99F5-09027E1AEB41}"/>
              </a:ext>
            </a:extLst>
          </p:cNvPr>
          <p:cNvSpPr/>
          <p:nvPr/>
        </p:nvSpPr>
        <p:spPr>
          <a:xfrm>
            <a:off x="1832930" y="3355744"/>
            <a:ext cx="2046714" cy="369332"/>
          </a:xfrm>
          <a:prstGeom prst="rect">
            <a:avLst/>
          </a:prstGeom>
        </p:spPr>
        <p:txBody>
          <a:bodyPr wrap="none">
            <a:spAutoFit/>
          </a:bodyPr>
          <a:lstStyle/>
          <a:p>
            <a:pPr eaLnBrk="0" hangingPunct="0">
              <a:buClr>
                <a:srgbClr val="000000"/>
              </a:buClr>
              <a:buSzPct val="100000"/>
              <a:buFont typeface="Arial" pitchFamily="34" charset="0"/>
              <a:buNone/>
              <a:tabLst>
                <a:tab pos="1143000" algn="l"/>
              </a:tabLst>
            </a:pPr>
            <a:r>
              <a:rPr lang="en-US" altLang="en-US" dirty="0">
                <a:solidFill>
                  <a:srgbClr val="E47588"/>
                </a:solidFill>
                <a:latin typeface="Gill Sans MT" panose="020B0502020104020203" pitchFamily="34" charset="0"/>
                <a:ea typeface="MS PGothic" pitchFamily="34" charset="-128"/>
                <a:cs typeface="Times New Roman" pitchFamily="18" charset="0"/>
              </a:rPr>
              <a:t>F &lt; Cl &lt; Br &lt; I &lt; At</a:t>
            </a:r>
          </a:p>
        </p:txBody>
      </p:sp>
      <p:sp>
        <p:nvSpPr>
          <p:cNvPr id="24" name="Oval 23">
            <a:extLst>
              <a:ext uri="{FF2B5EF4-FFF2-40B4-BE49-F238E27FC236}">
                <a16:creationId xmlns:a16="http://schemas.microsoft.com/office/drawing/2014/main" id="{00745AE0-BCEF-4AEC-84BB-4B5800995834}"/>
              </a:ext>
            </a:extLst>
          </p:cNvPr>
          <p:cNvSpPr/>
          <p:nvPr/>
        </p:nvSpPr>
        <p:spPr>
          <a:xfrm>
            <a:off x="485633" y="5750755"/>
            <a:ext cx="270794" cy="265175"/>
          </a:xfrm>
          <a:prstGeom prst="ellipse">
            <a:avLst/>
          </a:prstGeom>
          <a:noFill/>
          <a:ln w="28575">
            <a:solidFill>
              <a:srgbClr val="E47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644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P spid="2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58</a:t>
            </a:fld>
            <a:endParaRPr lang="en-US" dirty="0">
              <a:solidFill>
                <a:schemeClr val="bg1"/>
              </a:solidFill>
            </a:endParaRPr>
          </a:p>
        </p:txBody>
      </p:sp>
      <p:sp>
        <p:nvSpPr>
          <p:cNvPr id="8" name="Rectangle 2">
            <a:extLst>
              <a:ext uri="{FF2B5EF4-FFF2-40B4-BE49-F238E27FC236}">
                <a16:creationId xmlns:a16="http://schemas.microsoft.com/office/drawing/2014/main" id="{8B5712F8-E400-43BB-9B82-29DC99521DBB}"/>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Ionization Energy</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097FBD40-9ED2-46D6-A4D0-519387C6B18D}"/>
              </a:ext>
            </a:extLst>
          </p:cNvPr>
          <p:cNvSpPr txBox="1">
            <a:spLocks noChangeArrowheads="1"/>
          </p:cNvSpPr>
          <p:nvPr/>
        </p:nvSpPr>
        <p:spPr bwMode="auto">
          <a:xfrm>
            <a:off x="0" y="997070"/>
            <a:ext cx="9144000" cy="2031325"/>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b="1" dirty="0">
                <a:solidFill>
                  <a:srgbClr val="E47588"/>
                </a:solidFill>
                <a:latin typeface="Gill Sans MT" panose="020B0502020104020203" pitchFamily="34" charset="0"/>
                <a:cs typeface="Times New Roman" pitchFamily="18" charset="0"/>
              </a:rPr>
              <a:t>Ionization</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energy</a:t>
            </a:r>
            <a:r>
              <a:rPr lang="en-US" altLang="en-US" b="1" dirty="0">
                <a:solidFill>
                  <a:schemeClr val="tx1">
                    <a:lumMod val="75000"/>
                    <a:lumOff val="25000"/>
                  </a:schemeClr>
                </a:solidFill>
                <a:latin typeface="Gill Sans MT" panose="020B0502020104020203" pitchFamily="34" charset="0"/>
                <a:cs typeface="Times New Roman" pitchFamily="18" charset="0"/>
              </a:rPr>
              <a:t> (IE) </a:t>
            </a:r>
            <a:r>
              <a:rPr lang="en-US" altLang="en-US" dirty="0">
                <a:solidFill>
                  <a:schemeClr val="tx1">
                    <a:lumMod val="75000"/>
                    <a:lumOff val="25000"/>
                  </a:schemeClr>
                </a:solidFill>
                <a:latin typeface="Gill Sans MT" panose="020B0502020104020203" pitchFamily="34" charset="0"/>
                <a:cs typeface="Times New Roman" pitchFamily="18" charset="0"/>
              </a:rPr>
              <a:t>is the minimum energy required to remove an electron from an atom in the gas phase.</a:t>
            </a: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 result is an </a:t>
            </a:r>
            <a:r>
              <a:rPr lang="en-US" altLang="en-US" b="1" dirty="0">
                <a:solidFill>
                  <a:srgbClr val="E47588"/>
                </a:solidFill>
                <a:latin typeface="Gill Sans MT" panose="020B0502020104020203" pitchFamily="34" charset="0"/>
                <a:cs typeface="Times New Roman" pitchFamily="18" charset="0"/>
              </a:rPr>
              <a:t>ion</a:t>
            </a:r>
            <a:r>
              <a:rPr lang="en-US" altLang="en-US" dirty="0">
                <a:solidFill>
                  <a:schemeClr val="tx1">
                    <a:lumMod val="75000"/>
                    <a:lumOff val="25000"/>
                  </a:schemeClr>
                </a:solidFill>
                <a:latin typeface="Gill Sans MT" panose="020B0502020104020203" pitchFamily="34" charset="0"/>
                <a:cs typeface="Times New Roman" pitchFamily="18" charset="0"/>
              </a:rPr>
              <a:t>, a chemical species with a net charge.</a:t>
            </a: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Sodium has an ionization energy of 495.8 kJ/mol. Specifically, 495.8 kJ mol</a:t>
            </a:r>
            <a:r>
              <a:rPr lang="en-US" altLang="en-US" baseline="30000" dirty="0">
                <a:solidFill>
                  <a:schemeClr val="tx1">
                    <a:lumMod val="75000"/>
                    <a:lumOff val="25000"/>
                  </a:schemeClr>
                </a:solidFill>
                <a:latin typeface="Gill Sans MT" panose="020B0502020104020203" pitchFamily="34" charset="0"/>
                <a:cs typeface="Times New Roman" pitchFamily="18" charset="0"/>
              </a:rPr>
              <a:t>–1</a:t>
            </a:r>
            <a:r>
              <a:rPr lang="en-US" altLang="en-US" dirty="0">
                <a:solidFill>
                  <a:schemeClr val="tx1">
                    <a:lumMod val="75000"/>
                    <a:lumOff val="25000"/>
                  </a:schemeClr>
                </a:solidFill>
                <a:latin typeface="Gill Sans MT" panose="020B0502020104020203" pitchFamily="34" charset="0"/>
                <a:cs typeface="Times New Roman" pitchFamily="18" charset="0"/>
              </a:rPr>
              <a:t> is the first ionization energy of sodium, IE</a:t>
            </a:r>
            <a:r>
              <a:rPr lang="en-US" altLang="en-US" baseline="-25000" dirty="0">
                <a:solidFill>
                  <a:schemeClr val="tx1">
                    <a:lumMod val="75000"/>
                    <a:lumOff val="25000"/>
                  </a:schemeClr>
                </a:solidFill>
                <a:latin typeface="Gill Sans MT" panose="020B0502020104020203" pitchFamily="34" charset="0"/>
                <a:cs typeface="Times New Roman" pitchFamily="18" charset="0"/>
              </a:rPr>
              <a:t>1</a:t>
            </a:r>
            <a:r>
              <a:rPr lang="en-US" altLang="en-US" dirty="0">
                <a:solidFill>
                  <a:schemeClr val="tx1">
                    <a:lumMod val="75000"/>
                    <a:lumOff val="25000"/>
                  </a:schemeClr>
                </a:solidFill>
                <a:latin typeface="Gill Sans MT" panose="020B0502020104020203" pitchFamily="34" charset="0"/>
                <a:cs typeface="Times New Roman" pitchFamily="18" charset="0"/>
              </a:rPr>
              <a:t>(Na), which corresponds to the removal of the most loosely held electron.</a:t>
            </a:r>
          </a:p>
        </p:txBody>
      </p:sp>
      <mc:AlternateContent xmlns:mc="http://schemas.openxmlformats.org/markup-compatibility/2006" xmlns:a14="http://schemas.microsoft.com/office/drawing/2010/main">
        <mc:Choice Requires="a14">
          <p:sp>
            <p:nvSpPr>
              <p:cNvPr id="10" name="TextBox 8">
                <a:extLst>
                  <a:ext uri="{FF2B5EF4-FFF2-40B4-BE49-F238E27FC236}">
                    <a16:creationId xmlns:a16="http://schemas.microsoft.com/office/drawing/2014/main" id="{D413F281-0F23-40DC-A392-3A6B2BDFFB61}"/>
                  </a:ext>
                </a:extLst>
              </p:cNvPr>
              <p:cNvSpPr txBox="1">
                <a:spLocks noChangeArrowheads="1"/>
              </p:cNvSpPr>
              <p:nvPr/>
            </p:nvSpPr>
            <p:spPr bwMode="auto">
              <a:xfrm>
                <a:off x="2720578" y="2012732"/>
                <a:ext cx="2819401" cy="316690"/>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b="1" dirty="0">
                    <a:solidFill>
                      <a:schemeClr val="tx1">
                        <a:lumMod val="75000"/>
                        <a:lumOff val="25000"/>
                      </a:schemeClr>
                    </a:solidFill>
                    <a:latin typeface="Gill Sans MT" panose="020B0502020104020203" pitchFamily="34" charset="0"/>
                    <a:cs typeface="Times New Roman" pitchFamily="18" charset="0"/>
                  </a:rPr>
                  <a:t>Na(</a:t>
                </a:r>
                <a:r>
                  <a:rPr lang="en-US" altLang="en-US" b="1" i="1" dirty="0">
                    <a:solidFill>
                      <a:schemeClr val="tx1">
                        <a:lumMod val="75000"/>
                        <a:lumOff val="25000"/>
                      </a:schemeClr>
                    </a:solidFill>
                    <a:latin typeface="Gill Sans MT" panose="020B0502020104020203" pitchFamily="34" charset="0"/>
                    <a:cs typeface="Times New Roman" pitchFamily="18" charset="0"/>
                  </a:rPr>
                  <a:t>g</a:t>
                </a:r>
                <a:r>
                  <a:rPr lang="en-US" altLang="en-US" b="1" dirty="0">
                    <a:solidFill>
                      <a:schemeClr val="tx1">
                        <a:lumMod val="75000"/>
                        <a:lumOff val="25000"/>
                      </a:schemeClr>
                    </a:solidFill>
                    <a:latin typeface="Gill Sans MT" panose="020B0502020104020203" pitchFamily="34" charset="0"/>
                    <a:cs typeface="Times New Roman" pitchFamily="18" charset="0"/>
                  </a:rPr>
                  <a:t>) </a:t>
                </a:r>
                <a14:m>
                  <m:oMath xmlns:m="http://schemas.openxmlformats.org/officeDocument/2006/math">
                    <m:r>
                      <a:rPr lang="en-US" altLang="en-US" b="1" i="1" smtClean="0">
                        <a:solidFill>
                          <a:schemeClr val="tx1">
                            <a:lumMod val="75000"/>
                            <a:lumOff val="25000"/>
                          </a:schemeClr>
                        </a:solidFill>
                        <a:latin typeface="Cambria Math" panose="02040503050406030204" pitchFamily="18" charset="0"/>
                        <a:ea typeface="Cambria Math" panose="02040503050406030204" pitchFamily="18" charset="0"/>
                        <a:cs typeface="Times New Roman" pitchFamily="18" charset="0"/>
                      </a:rPr>
                      <m:t>⟶</m:t>
                    </m:r>
                  </m:oMath>
                </a14:m>
                <a:r>
                  <a:rPr lang="en-US" altLang="en-US" b="1" dirty="0">
                    <a:solidFill>
                      <a:schemeClr val="tx1">
                        <a:lumMod val="75000"/>
                        <a:lumOff val="25000"/>
                      </a:schemeClr>
                    </a:solidFill>
                    <a:latin typeface="Gill Sans MT" panose="020B0502020104020203" pitchFamily="34" charset="0"/>
                    <a:cs typeface="Times New Roman" pitchFamily="18" charset="0"/>
                  </a:rPr>
                  <a:t> Na</a:t>
                </a:r>
                <a:r>
                  <a:rPr lang="en-US" altLang="en-US" b="1" baseline="30000" dirty="0">
                    <a:solidFill>
                      <a:schemeClr val="tx1">
                        <a:lumMod val="75000"/>
                        <a:lumOff val="25000"/>
                      </a:schemeClr>
                    </a:solidFill>
                    <a:latin typeface="Gill Sans MT" panose="020B0502020104020203" pitchFamily="34" charset="0"/>
                    <a:cs typeface="Times New Roman" pitchFamily="18" charset="0"/>
                  </a:rPr>
                  <a:t>+</a:t>
                </a:r>
                <a:r>
                  <a:rPr lang="en-US" altLang="en-US" b="1" dirty="0">
                    <a:solidFill>
                      <a:schemeClr val="tx1">
                        <a:lumMod val="75000"/>
                        <a:lumOff val="25000"/>
                      </a:schemeClr>
                    </a:solidFill>
                    <a:latin typeface="Gill Sans MT" panose="020B0502020104020203" pitchFamily="34" charset="0"/>
                    <a:cs typeface="Times New Roman" pitchFamily="18" charset="0"/>
                  </a:rPr>
                  <a:t>(</a:t>
                </a:r>
                <a:r>
                  <a:rPr lang="en-US" altLang="en-US" b="1" i="1" dirty="0">
                    <a:solidFill>
                      <a:schemeClr val="tx1">
                        <a:lumMod val="75000"/>
                        <a:lumOff val="25000"/>
                      </a:schemeClr>
                    </a:solidFill>
                    <a:latin typeface="Gill Sans MT" panose="020B0502020104020203" pitchFamily="34" charset="0"/>
                    <a:cs typeface="Times New Roman" pitchFamily="18" charset="0"/>
                  </a:rPr>
                  <a:t>g</a:t>
                </a:r>
                <a:r>
                  <a:rPr lang="en-US" altLang="en-US" b="1" dirty="0">
                    <a:solidFill>
                      <a:schemeClr val="tx1">
                        <a:lumMod val="75000"/>
                        <a:lumOff val="25000"/>
                      </a:schemeClr>
                    </a:solidFill>
                    <a:latin typeface="Gill Sans MT" panose="020B0502020104020203" pitchFamily="34" charset="0"/>
                    <a:cs typeface="Times New Roman" pitchFamily="18" charset="0"/>
                  </a:rPr>
                  <a:t>) + </a:t>
                </a:r>
                <a:r>
                  <a:rPr lang="en-US" altLang="en-US" b="1" i="1" dirty="0">
                    <a:solidFill>
                      <a:schemeClr val="tx1">
                        <a:lumMod val="75000"/>
                        <a:lumOff val="25000"/>
                      </a:schemeClr>
                    </a:solidFill>
                    <a:latin typeface="Gill Sans MT" panose="020B0502020104020203" pitchFamily="34" charset="0"/>
                    <a:cs typeface="Times New Roman" pitchFamily="18" charset="0"/>
                  </a:rPr>
                  <a:t>e</a:t>
                </a:r>
                <a:r>
                  <a:rPr lang="en-US" altLang="en-US" b="1" baseline="30000" dirty="0">
                    <a:solidFill>
                      <a:schemeClr val="tx1">
                        <a:lumMod val="75000"/>
                        <a:lumOff val="25000"/>
                      </a:schemeClr>
                    </a:solidFill>
                    <a:latin typeface="Gill Sans MT" panose="020B0502020104020203" pitchFamily="34" charset="0"/>
                    <a:cs typeface="Times New Roman" pitchFamily="18" charset="0"/>
                  </a:rPr>
                  <a:t>−</a:t>
                </a:r>
              </a:p>
            </p:txBody>
          </p:sp>
        </mc:Choice>
        <mc:Fallback xmlns="">
          <p:sp>
            <p:nvSpPr>
              <p:cNvPr id="10" name="TextBox 8">
                <a:extLst>
                  <a:ext uri="{FF2B5EF4-FFF2-40B4-BE49-F238E27FC236}">
                    <a16:creationId xmlns:a16="http://schemas.microsoft.com/office/drawing/2014/main" id="{D413F281-0F23-40DC-A392-3A6B2BDFFB61}"/>
                  </a:ext>
                </a:extLst>
              </p:cNvPr>
              <p:cNvSpPr txBox="1">
                <a:spLocks noRot="1" noChangeAspect="1" noMove="1" noResize="1" noEditPoints="1" noAdjustHandles="1" noChangeArrowheads="1" noChangeShapeType="1" noTextEdit="1"/>
              </p:cNvSpPr>
              <p:nvPr/>
            </p:nvSpPr>
            <p:spPr bwMode="auto">
              <a:xfrm>
                <a:off x="2720578" y="2012732"/>
                <a:ext cx="2819401" cy="316690"/>
              </a:xfrm>
              <a:prstGeom prst="rect">
                <a:avLst/>
              </a:prstGeom>
              <a:blipFill>
                <a:blip r:embed="rId2"/>
                <a:stretch>
                  <a:fillRect t="-25000" b="-30769"/>
                </a:stretch>
              </a:blipFill>
              <a:ln w="9525">
                <a:noFill/>
                <a:miter lim="800000"/>
                <a:headEnd/>
                <a:tailEnd/>
              </a:ln>
            </p:spPr>
            <p:txBody>
              <a:bodyPr/>
              <a:lstStyle/>
              <a:p>
                <a:r>
                  <a:rPr lang="en-US">
                    <a:noFill/>
                  </a:rPr>
                  <a:t> </a:t>
                </a:r>
              </a:p>
            </p:txBody>
          </p:sp>
        </mc:Fallback>
      </mc:AlternateContent>
      <p:pic>
        <p:nvPicPr>
          <p:cNvPr id="11" name="Picture 7" descr="F:\McGraw-Hill\Burdge - Atoms First\Images\Chapter04\bur11161_04008a.jpg">
            <a:extLst>
              <a:ext uri="{FF2B5EF4-FFF2-40B4-BE49-F238E27FC236}">
                <a16:creationId xmlns:a16="http://schemas.microsoft.com/office/drawing/2014/main" id="{AF6B3D7F-61AC-4573-BDF8-19D35B441BBF}"/>
              </a:ext>
            </a:extLst>
          </p:cNvPr>
          <p:cNvPicPr>
            <a:picLocks noChangeAspect="1" noChangeArrowheads="1"/>
          </p:cNvPicPr>
          <p:nvPr/>
        </p:nvPicPr>
        <p:blipFill>
          <a:blip r:embed="rId3" cstate="print"/>
          <a:srcRect t="2892"/>
          <a:stretch>
            <a:fillRect/>
          </a:stretch>
        </p:blipFill>
        <p:spPr bwMode="auto">
          <a:xfrm>
            <a:off x="139903" y="4021576"/>
            <a:ext cx="2580675" cy="2617389"/>
          </a:xfrm>
          <a:prstGeom prst="rect">
            <a:avLst/>
          </a:prstGeom>
          <a:noFill/>
          <a:ln w="9525">
            <a:noFill/>
            <a:miter lim="800000"/>
            <a:headEnd/>
            <a:tailEnd/>
          </a:ln>
        </p:spPr>
      </p:pic>
      <p:sp>
        <p:nvSpPr>
          <p:cNvPr id="13" name="TextBox 4">
            <a:extLst>
              <a:ext uri="{FF2B5EF4-FFF2-40B4-BE49-F238E27FC236}">
                <a16:creationId xmlns:a16="http://schemas.microsoft.com/office/drawing/2014/main" id="{2D8D2FF8-D014-433B-B35B-10E26753B515}"/>
              </a:ext>
            </a:extLst>
          </p:cNvPr>
          <p:cNvSpPr txBox="1">
            <a:spLocks noChangeArrowheads="1"/>
          </p:cNvSpPr>
          <p:nvPr/>
        </p:nvSpPr>
        <p:spPr bwMode="auto">
          <a:xfrm>
            <a:off x="0" y="3176739"/>
            <a:ext cx="9144000" cy="646331"/>
          </a:xfrm>
          <a:prstGeom prst="rect">
            <a:avLst/>
          </a:prstGeom>
          <a:noFill/>
          <a:ln w="9525">
            <a:noFill/>
            <a:miter lim="800000"/>
            <a:headEnd/>
            <a:tailEnd/>
          </a:ln>
        </p:spPr>
        <p:txBody>
          <a:bodyPr wrap="square">
            <a:spAutoFit/>
          </a:bodyPr>
          <a:lstStyle/>
          <a:p>
            <a:pPr eaLnBrk="0" hangingPunct="0">
              <a:buClr>
                <a:srgbClr val="000000"/>
              </a:buClr>
              <a:buSzPct val="100000"/>
              <a:defRPr/>
            </a:pPr>
            <a:r>
              <a:rPr lang="en-US" dirty="0">
                <a:solidFill>
                  <a:srgbClr val="67AEB6"/>
                </a:solidFill>
                <a:latin typeface="Gill Sans MT" panose="020B0502020104020203" pitchFamily="34" charset="0"/>
                <a:cs typeface="Times New Roman" pitchFamily="18" charset="0"/>
              </a:rPr>
              <a:t>In general, as Z</a:t>
            </a:r>
            <a:r>
              <a:rPr lang="en-US" baseline="-25000" dirty="0">
                <a:solidFill>
                  <a:srgbClr val="67AEB6"/>
                </a:solidFill>
                <a:latin typeface="Gill Sans MT" panose="020B0502020104020203" pitchFamily="34" charset="0"/>
                <a:cs typeface="Times New Roman" pitchFamily="18" charset="0"/>
              </a:rPr>
              <a:t>eff</a:t>
            </a:r>
            <a:r>
              <a:rPr lang="en-US" dirty="0">
                <a:solidFill>
                  <a:srgbClr val="67AEB6"/>
                </a:solidFill>
                <a:latin typeface="Gill Sans MT" panose="020B0502020104020203" pitchFamily="34" charset="0"/>
                <a:cs typeface="Times New Roman" pitchFamily="18" charset="0"/>
              </a:rPr>
              <a:t> increases, ionization energy also increases. Thus, IE</a:t>
            </a:r>
            <a:r>
              <a:rPr lang="en-US" baseline="-25000" dirty="0">
                <a:solidFill>
                  <a:srgbClr val="67AEB6"/>
                </a:solidFill>
                <a:latin typeface="Gill Sans MT" panose="020B0502020104020203" pitchFamily="34" charset="0"/>
                <a:cs typeface="Times New Roman" pitchFamily="18" charset="0"/>
              </a:rPr>
              <a:t>1</a:t>
            </a:r>
            <a:r>
              <a:rPr lang="en-US" dirty="0">
                <a:solidFill>
                  <a:srgbClr val="67AEB6"/>
                </a:solidFill>
                <a:latin typeface="Gill Sans MT" panose="020B0502020104020203" pitchFamily="34" charset="0"/>
                <a:cs typeface="Times New Roman" pitchFamily="18" charset="0"/>
              </a:rPr>
              <a:t> increases from left to right across a period.</a:t>
            </a:r>
          </a:p>
        </p:txBody>
      </p:sp>
      <p:pic>
        <p:nvPicPr>
          <p:cNvPr id="14" name="Picture 8" descr="F:\McGraw-Hill\Burdge - Atoms First\Images\Chapter04\bur11161_04008b.jpg">
            <a:extLst>
              <a:ext uri="{FF2B5EF4-FFF2-40B4-BE49-F238E27FC236}">
                <a16:creationId xmlns:a16="http://schemas.microsoft.com/office/drawing/2014/main" id="{A2D3C702-5EDD-43F0-ACA5-55141BC4CA1F}"/>
              </a:ext>
            </a:extLst>
          </p:cNvPr>
          <p:cNvPicPr>
            <a:picLocks noChangeAspect="1" noChangeArrowheads="1"/>
          </p:cNvPicPr>
          <p:nvPr/>
        </p:nvPicPr>
        <p:blipFill>
          <a:blip r:embed="rId4" cstate="print"/>
          <a:srcRect t="4588"/>
          <a:stretch>
            <a:fillRect/>
          </a:stretch>
        </p:blipFill>
        <p:spPr bwMode="auto">
          <a:xfrm>
            <a:off x="2858295" y="3949987"/>
            <a:ext cx="4138613" cy="2588683"/>
          </a:xfrm>
          <a:prstGeom prst="rect">
            <a:avLst/>
          </a:prstGeom>
          <a:noFill/>
          <a:ln w="9525">
            <a:noFill/>
            <a:miter lim="800000"/>
            <a:headEnd/>
            <a:tailEnd/>
          </a:ln>
        </p:spPr>
      </p:pic>
    </p:spTree>
    <p:extLst>
      <p:ext uri="{BB962C8B-B14F-4D97-AF65-F5344CB8AC3E}">
        <p14:creationId xmlns:p14="http://schemas.microsoft.com/office/powerpoint/2010/main" val="2405759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59</a:t>
            </a:fld>
            <a:endParaRPr lang="en-US" dirty="0">
              <a:solidFill>
                <a:schemeClr val="bg1"/>
              </a:solidFill>
            </a:endParaRPr>
          </a:p>
        </p:txBody>
      </p:sp>
      <p:sp>
        <p:nvSpPr>
          <p:cNvPr id="8" name="Rectangle 2">
            <a:extLst>
              <a:ext uri="{FF2B5EF4-FFF2-40B4-BE49-F238E27FC236}">
                <a16:creationId xmlns:a16="http://schemas.microsoft.com/office/drawing/2014/main" id="{46010EC4-701F-48B7-AFD1-7248CECB84ED}"/>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Ionization Energy</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3C0F8B64-ECC0-47C7-9930-83246724306C}"/>
              </a:ext>
            </a:extLst>
          </p:cNvPr>
          <p:cNvSpPr txBox="1">
            <a:spLocks noChangeArrowheads="1"/>
          </p:cNvSpPr>
          <p:nvPr/>
        </p:nvSpPr>
        <p:spPr bwMode="auto">
          <a:xfrm>
            <a:off x="0" y="1276348"/>
            <a:ext cx="5029200" cy="646331"/>
          </a:xfrm>
          <a:prstGeom prst="rect">
            <a:avLst/>
          </a:prstGeom>
          <a:noFill/>
          <a:ln w="9525">
            <a:noFill/>
            <a:miter lim="800000"/>
            <a:headEnd/>
            <a:tailEnd/>
          </a:ln>
        </p:spPr>
        <p:txBody>
          <a:bodyPr wrap="square">
            <a:spAutoFit/>
          </a:bodyPr>
          <a:lstStyle/>
          <a:p>
            <a:pPr eaLnBrk="0" hangingPunct="0">
              <a:buClr>
                <a:srgbClr val="000000"/>
              </a:buClr>
              <a:buSzPct val="100000"/>
            </a:pPr>
            <a:r>
              <a:rPr lang="en-US" altLang="en-US" dirty="0">
                <a:solidFill>
                  <a:schemeClr val="tx1">
                    <a:lumMod val="75000"/>
                    <a:lumOff val="25000"/>
                  </a:schemeClr>
                </a:solidFill>
                <a:latin typeface="Gill Sans MT" panose="020B0502020104020203" pitchFamily="34" charset="0"/>
                <a:cs typeface="Times New Roman" pitchFamily="18" charset="0"/>
              </a:rPr>
              <a:t>Within a given shell, electrons with a higher value of </a:t>
            </a:r>
            <a:r>
              <a:rPr lang="en-US" altLang="en-US" b="1" i="1" dirty="0">
                <a:solidFill>
                  <a:schemeClr val="tx1">
                    <a:lumMod val="75000"/>
                    <a:lumOff val="25000"/>
                  </a:schemeClr>
                </a:solidFill>
                <a:latin typeface="Gill Sans MT" panose="020B0502020104020203" pitchFamily="34" charset="0"/>
                <a:cs typeface="Arial" pitchFamily="34" charset="0"/>
              </a:rPr>
              <a:t>l</a:t>
            </a:r>
            <a:r>
              <a:rPr lang="en-US" altLang="en-US" dirty="0">
                <a:solidFill>
                  <a:schemeClr val="tx1">
                    <a:lumMod val="75000"/>
                    <a:lumOff val="25000"/>
                  </a:schemeClr>
                </a:solidFill>
                <a:latin typeface="Gill Sans MT" panose="020B0502020104020203" pitchFamily="34" charset="0"/>
                <a:cs typeface="Times New Roman" pitchFamily="18" charset="0"/>
              </a:rPr>
              <a:t> are higher in energy and thus, easier to remove.</a:t>
            </a:r>
          </a:p>
        </p:txBody>
      </p:sp>
      <p:pic>
        <p:nvPicPr>
          <p:cNvPr id="10" name="Picture 8" descr="F:\McGraw-Hill\Burdge - Atoms First\Images\Chapter04\bur11161_04008b.jpg">
            <a:extLst>
              <a:ext uri="{FF2B5EF4-FFF2-40B4-BE49-F238E27FC236}">
                <a16:creationId xmlns:a16="http://schemas.microsoft.com/office/drawing/2014/main" id="{2E4599C0-FFEC-48D1-889A-6B9C8AA7D3FB}"/>
              </a:ext>
            </a:extLst>
          </p:cNvPr>
          <p:cNvPicPr>
            <a:picLocks noChangeAspect="1" noChangeArrowheads="1"/>
          </p:cNvPicPr>
          <p:nvPr/>
        </p:nvPicPr>
        <p:blipFill>
          <a:blip r:embed="rId2" cstate="print"/>
          <a:srcRect t="4588"/>
          <a:stretch>
            <a:fillRect/>
          </a:stretch>
        </p:blipFill>
        <p:spPr bwMode="auto">
          <a:xfrm>
            <a:off x="5170788" y="640091"/>
            <a:ext cx="3176436" cy="1986846"/>
          </a:xfrm>
          <a:prstGeom prst="rect">
            <a:avLst/>
          </a:prstGeom>
          <a:noFill/>
          <a:ln w="9525">
            <a:noFill/>
            <a:miter lim="800000"/>
            <a:headEnd/>
            <a:tailEnd/>
          </a:ln>
        </p:spPr>
      </p:pic>
      <p:pic>
        <p:nvPicPr>
          <p:cNvPr id="11" name="Picture 7" descr="F:\McGraw-Hill\Burdge - Atoms First\Images\Chapter04\bur11161_004009a.jpg">
            <a:extLst>
              <a:ext uri="{FF2B5EF4-FFF2-40B4-BE49-F238E27FC236}">
                <a16:creationId xmlns:a16="http://schemas.microsoft.com/office/drawing/2014/main" id="{771F878B-E5C0-44F5-9634-7079A559984B}"/>
              </a:ext>
            </a:extLst>
          </p:cNvPr>
          <p:cNvPicPr>
            <a:picLocks noChangeAspect="1" noChangeArrowheads="1"/>
          </p:cNvPicPr>
          <p:nvPr/>
        </p:nvPicPr>
        <p:blipFill>
          <a:blip r:embed="rId3" cstate="print"/>
          <a:srcRect t="6250"/>
          <a:stretch>
            <a:fillRect/>
          </a:stretch>
        </p:blipFill>
        <p:spPr bwMode="auto">
          <a:xfrm>
            <a:off x="6554409" y="906220"/>
            <a:ext cx="1707597" cy="663261"/>
          </a:xfrm>
          <a:prstGeom prst="rect">
            <a:avLst/>
          </a:prstGeom>
          <a:noFill/>
          <a:ln w="9525">
            <a:noFill/>
            <a:miter lim="800000"/>
            <a:headEnd/>
            <a:tailEnd/>
          </a:ln>
        </p:spPr>
      </p:pic>
      <p:sp>
        <p:nvSpPr>
          <p:cNvPr id="13" name="TextBox 4">
            <a:extLst>
              <a:ext uri="{FF2B5EF4-FFF2-40B4-BE49-F238E27FC236}">
                <a16:creationId xmlns:a16="http://schemas.microsoft.com/office/drawing/2014/main" id="{6687378D-C42D-4A5F-A033-B8951933C936}"/>
              </a:ext>
            </a:extLst>
          </p:cNvPr>
          <p:cNvSpPr txBox="1">
            <a:spLocks noChangeArrowheads="1"/>
          </p:cNvSpPr>
          <p:nvPr/>
        </p:nvSpPr>
        <p:spPr bwMode="auto">
          <a:xfrm>
            <a:off x="0" y="3398801"/>
            <a:ext cx="5029200" cy="923330"/>
          </a:xfrm>
          <a:prstGeom prst="rect">
            <a:avLst/>
          </a:prstGeom>
          <a:noFill/>
          <a:ln w="9525">
            <a:noFill/>
            <a:miter lim="800000"/>
            <a:headEnd/>
            <a:tailEnd/>
          </a:ln>
        </p:spPr>
        <p:txBody>
          <a:bodyPr wrap="square">
            <a:spAutoFit/>
          </a:bodyPr>
          <a:lstStyle/>
          <a:p>
            <a:pPr eaLnBrk="0" hangingPunct="0">
              <a:buClr>
                <a:srgbClr val="000000"/>
              </a:buClr>
              <a:buSzPct val="100000"/>
            </a:pPr>
            <a:r>
              <a:rPr lang="en-US" altLang="en-US" dirty="0">
                <a:solidFill>
                  <a:schemeClr val="tx1">
                    <a:lumMod val="75000"/>
                    <a:lumOff val="25000"/>
                  </a:schemeClr>
                </a:solidFill>
                <a:latin typeface="Gill Sans MT" panose="020B0502020104020203" pitchFamily="34" charset="0"/>
                <a:cs typeface="Times New Roman" pitchFamily="18" charset="0"/>
              </a:rPr>
              <a:t>Removing a paired electron is easier because of the repulsive forces between two electrons in the same orbital.</a:t>
            </a:r>
          </a:p>
        </p:txBody>
      </p:sp>
      <p:pic>
        <p:nvPicPr>
          <p:cNvPr id="14" name="Picture 8" descr="F:\McGraw-Hill\Burdge - Atoms First\Images\Chapter04\bur11161_04008b.jpg">
            <a:extLst>
              <a:ext uri="{FF2B5EF4-FFF2-40B4-BE49-F238E27FC236}">
                <a16:creationId xmlns:a16="http://schemas.microsoft.com/office/drawing/2014/main" id="{E877D340-F0FD-4D7B-BA93-74565116B6EA}"/>
              </a:ext>
            </a:extLst>
          </p:cNvPr>
          <p:cNvPicPr>
            <a:picLocks noChangeAspect="1" noChangeArrowheads="1"/>
          </p:cNvPicPr>
          <p:nvPr/>
        </p:nvPicPr>
        <p:blipFill>
          <a:blip r:embed="rId2" cstate="print"/>
          <a:srcRect t="4588"/>
          <a:stretch>
            <a:fillRect/>
          </a:stretch>
        </p:blipFill>
        <p:spPr bwMode="auto">
          <a:xfrm>
            <a:off x="5170788" y="2897281"/>
            <a:ext cx="3146811" cy="1968316"/>
          </a:xfrm>
          <a:prstGeom prst="rect">
            <a:avLst/>
          </a:prstGeom>
          <a:noFill/>
          <a:ln w="9525">
            <a:noFill/>
            <a:miter lim="800000"/>
            <a:headEnd/>
            <a:tailEnd/>
          </a:ln>
        </p:spPr>
      </p:pic>
      <p:pic>
        <p:nvPicPr>
          <p:cNvPr id="15" name="Picture 3" descr="F:\McGraw-Hill\Burdge - Atoms First\Images\Chapter04\bur11161_04009b.jpg">
            <a:extLst>
              <a:ext uri="{FF2B5EF4-FFF2-40B4-BE49-F238E27FC236}">
                <a16:creationId xmlns:a16="http://schemas.microsoft.com/office/drawing/2014/main" id="{60554BB2-B6FD-47D5-A4DB-E0648DDF90BD}"/>
              </a:ext>
            </a:extLst>
          </p:cNvPr>
          <p:cNvPicPr>
            <a:picLocks noChangeAspect="1" noChangeArrowheads="1"/>
          </p:cNvPicPr>
          <p:nvPr/>
        </p:nvPicPr>
        <p:blipFill>
          <a:blip r:embed="rId4" cstate="print"/>
          <a:srcRect t="6454"/>
          <a:stretch>
            <a:fillRect/>
          </a:stretch>
        </p:blipFill>
        <p:spPr bwMode="auto">
          <a:xfrm>
            <a:off x="6423735" y="3297673"/>
            <a:ext cx="1662089" cy="631857"/>
          </a:xfrm>
          <a:prstGeom prst="rect">
            <a:avLst/>
          </a:prstGeom>
          <a:noFill/>
          <a:ln w="9525">
            <a:noFill/>
            <a:miter lim="800000"/>
            <a:headEnd/>
            <a:tailEnd/>
          </a:ln>
        </p:spPr>
      </p:pic>
      <p:sp>
        <p:nvSpPr>
          <p:cNvPr id="16" name="TextBox 4">
            <a:extLst>
              <a:ext uri="{FF2B5EF4-FFF2-40B4-BE49-F238E27FC236}">
                <a16:creationId xmlns:a16="http://schemas.microsoft.com/office/drawing/2014/main" id="{821F4AB4-4669-45F2-BA6A-4892000C1518}"/>
              </a:ext>
            </a:extLst>
          </p:cNvPr>
          <p:cNvSpPr txBox="1">
            <a:spLocks noChangeArrowheads="1"/>
          </p:cNvSpPr>
          <p:nvPr/>
        </p:nvSpPr>
        <p:spPr bwMode="auto">
          <a:xfrm>
            <a:off x="0" y="5157027"/>
            <a:ext cx="9144000" cy="369332"/>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It is possible to remove additional electrons in subsequent ionizations, giving </a:t>
            </a:r>
            <a:r>
              <a:rPr lang="en-US" altLang="en-US" i="1" dirty="0">
                <a:solidFill>
                  <a:schemeClr val="tx1">
                    <a:lumMod val="75000"/>
                    <a:lumOff val="25000"/>
                  </a:schemeClr>
                </a:solidFill>
                <a:latin typeface="Gill Sans MT" panose="020B0502020104020203" pitchFamily="34" charset="0"/>
                <a:cs typeface="Times New Roman" pitchFamily="18" charset="0"/>
              </a:rPr>
              <a:t>IE</a:t>
            </a:r>
            <a:r>
              <a:rPr lang="en-US" altLang="en-US" baseline="-25000" dirty="0">
                <a:solidFill>
                  <a:schemeClr val="tx1">
                    <a:lumMod val="75000"/>
                    <a:lumOff val="25000"/>
                  </a:schemeClr>
                </a:solidFill>
                <a:latin typeface="Gill Sans MT" panose="020B0502020104020203" pitchFamily="34" charset="0"/>
                <a:cs typeface="Times New Roman" pitchFamily="18" charset="0"/>
              </a:rPr>
              <a:t>1</a:t>
            </a:r>
            <a:r>
              <a:rPr lang="en-US" altLang="en-US" dirty="0">
                <a:solidFill>
                  <a:schemeClr val="tx1">
                    <a:lumMod val="75000"/>
                    <a:lumOff val="25000"/>
                  </a:schemeClr>
                </a:solidFill>
                <a:latin typeface="Gill Sans MT" panose="020B0502020104020203" pitchFamily="34" charset="0"/>
                <a:cs typeface="Times New Roman" pitchFamily="18" charset="0"/>
              </a:rPr>
              <a:t>, </a:t>
            </a:r>
            <a:r>
              <a:rPr lang="en-US" altLang="en-US" i="1" dirty="0">
                <a:solidFill>
                  <a:schemeClr val="tx1">
                    <a:lumMod val="75000"/>
                    <a:lumOff val="25000"/>
                  </a:schemeClr>
                </a:solidFill>
                <a:latin typeface="Gill Sans MT" panose="020B0502020104020203" pitchFamily="34" charset="0"/>
                <a:cs typeface="Times New Roman" pitchFamily="18" charset="0"/>
              </a:rPr>
              <a:t>IE</a:t>
            </a:r>
            <a:r>
              <a:rPr lang="en-US" altLang="en-US" baseline="-25000" dirty="0">
                <a:solidFill>
                  <a:schemeClr val="tx1">
                    <a:lumMod val="75000"/>
                    <a:lumOff val="25000"/>
                  </a:schemeClr>
                </a:solidFill>
                <a:latin typeface="Gill Sans MT" panose="020B0502020104020203" pitchFamily="34" charset="0"/>
                <a:cs typeface="Times New Roman" pitchFamily="18" charset="0"/>
              </a:rPr>
              <a:t>2</a:t>
            </a:r>
            <a:r>
              <a:rPr lang="en-US" altLang="en-US" dirty="0">
                <a:solidFill>
                  <a:schemeClr val="tx1">
                    <a:lumMod val="75000"/>
                    <a:lumOff val="25000"/>
                  </a:schemeClr>
                </a:solidFill>
                <a:latin typeface="Gill Sans MT" panose="020B0502020104020203" pitchFamily="34" charset="0"/>
                <a:cs typeface="Times New Roman" pitchFamily="18" charset="0"/>
              </a:rPr>
              <a:t>, and so on.</a:t>
            </a:r>
          </a:p>
        </p:txBody>
      </p:sp>
      <p:sp>
        <p:nvSpPr>
          <p:cNvPr id="7" name="Rectangle 6">
            <a:extLst>
              <a:ext uri="{FF2B5EF4-FFF2-40B4-BE49-F238E27FC236}">
                <a16:creationId xmlns:a16="http://schemas.microsoft.com/office/drawing/2014/main" id="{819D3EE2-332C-444B-86EB-4D8547F65B4B}"/>
              </a:ext>
            </a:extLst>
          </p:cNvPr>
          <p:cNvSpPr/>
          <p:nvPr/>
        </p:nvSpPr>
        <p:spPr>
          <a:xfrm>
            <a:off x="101205" y="5868402"/>
            <a:ext cx="2124299" cy="369332"/>
          </a:xfrm>
          <a:prstGeom prst="rect">
            <a:avLst/>
          </a:prstGeom>
        </p:spPr>
        <p:txBody>
          <a:bodyPr wrap="none">
            <a:spAutoFit/>
          </a:bodyPr>
          <a:lstStyle/>
          <a:p>
            <a:pPr algn="ct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IE</a:t>
            </a:r>
            <a:r>
              <a:rPr lang="en-US" altLang="en-US" baseline="-25000" dirty="0">
                <a:solidFill>
                  <a:schemeClr val="tx1">
                    <a:lumMod val="75000"/>
                    <a:lumOff val="25000"/>
                  </a:schemeClr>
                </a:solidFill>
                <a:latin typeface="Gill Sans MT" panose="020B0502020104020203" pitchFamily="34" charset="0"/>
                <a:cs typeface="Times New Roman" pitchFamily="18" charset="0"/>
              </a:rPr>
              <a:t>1</a:t>
            </a:r>
            <a:r>
              <a:rPr lang="en-US" altLang="en-US" dirty="0">
                <a:solidFill>
                  <a:schemeClr val="tx1">
                    <a:lumMod val="75000"/>
                    <a:lumOff val="25000"/>
                  </a:schemeClr>
                </a:solidFill>
                <a:latin typeface="Gill Sans MT" panose="020B0502020104020203" pitchFamily="34" charset="0"/>
                <a:cs typeface="Times New Roman" pitchFamily="18" charset="0"/>
              </a:rPr>
              <a:t>(Na) = 496 kJ/mol</a:t>
            </a:r>
          </a:p>
        </p:txBody>
      </p:sp>
      <p:sp>
        <p:nvSpPr>
          <p:cNvPr id="17" name="Rectangle 16">
            <a:extLst>
              <a:ext uri="{FF2B5EF4-FFF2-40B4-BE49-F238E27FC236}">
                <a16:creationId xmlns:a16="http://schemas.microsoft.com/office/drawing/2014/main" id="{36E87F27-5B2B-4041-B3A4-640C67CDD06F}"/>
              </a:ext>
            </a:extLst>
          </p:cNvPr>
          <p:cNvSpPr/>
          <p:nvPr/>
        </p:nvSpPr>
        <p:spPr>
          <a:xfrm>
            <a:off x="3831294" y="5868402"/>
            <a:ext cx="2239716" cy="369332"/>
          </a:xfrm>
          <a:prstGeom prst="rect">
            <a:avLst/>
          </a:prstGeom>
        </p:spPr>
        <p:txBody>
          <a:bodyPr wrap="none">
            <a:spAutoFit/>
          </a:bodyPr>
          <a:lstStyle/>
          <a:p>
            <a:pPr algn="ct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IE</a:t>
            </a:r>
            <a:r>
              <a:rPr lang="en-US" altLang="en-US" baseline="-25000" dirty="0">
                <a:solidFill>
                  <a:schemeClr val="tx1">
                    <a:lumMod val="75000"/>
                    <a:lumOff val="25000"/>
                  </a:schemeClr>
                </a:solidFill>
                <a:latin typeface="Gill Sans MT" panose="020B0502020104020203" pitchFamily="34" charset="0"/>
                <a:cs typeface="Times New Roman" pitchFamily="18" charset="0"/>
              </a:rPr>
              <a:t>2</a:t>
            </a:r>
            <a:r>
              <a:rPr lang="en-US" altLang="en-US" dirty="0">
                <a:solidFill>
                  <a:schemeClr val="tx1">
                    <a:lumMod val="75000"/>
                    <a:lumOff val="25000"/>
                  </a:schemeClr>
                </a:solidFill>
                <a:latin typeface="Gill Sans MT" panose="020B0502020104020203" pitchFamily="34" charset="0"/>
                <a:cs typeface="Times New Roman" pitchFamily="18" charset="0"/>
              </a:rPr>
              <a:t>(Na) = 4562 kJ/mol</a:t>
            </a:r>
          </a:p>
        </p:txBody>
      </p:sp>
      <mc:AlternateContent xmlns:mc="http://schemas.openxmlformats.org/markup-compatibility/2006" xmlns:a14="http://schemas.microsoft.com/office/drawing/2010/main">
        <mc:Choice Requires="a14">
          <p:sp>
            <p:nvSpPr>
              <p:cNvPr id="18" name="TextBox 8">
                <a:extLst>
                  <a:ext uri="{FF2B5EF4-FFF2-40B4-BE49-F238E27FC236}">
                    <a16:creationId xmlns:a16="http://schemas.microsoft.com/office/drawing/2014/main" id="{28882949-94A6-41AD-84F0-6BAEE7F4EC5A}"/>
                  </a:ext>
                </a:extLst>
              </p:cNvPr>
              <p:cNvSpPr txBox="1">
                <a:spLocks noChangeArrowheads="1"/>
              </p:cNvSpPr>
              <p:nvPr/>
            </p:nvSpPr>
            <p:spPr bwMode="auto">
              <a:xfrm>
                <a:off x="1" y="5612849"/>
                <a:ext cx="2501900" cy="316690"/>
              </a:xfrm>
              <a:prstGeom prst="rect">
                <a:avLst/>
              </a:prstGeom>
              <a:noFill/>
              <a:ln w="9525">
                <a:noFill/>
                <a:miter lim="800000"/>
                <a:headEnd/>
                <a:tailEnd/>
              </a:ln>
            </p:spPr>
            <p:txBody>
              <a:bodyPr wrap="square">
                <a:spAutoFit/>
              </a:bodyPr>
              <a:lstStyle/>
              <a:p>
                <a:pPr algn="ctr" eaLnBrk="0" hangingPunct="0">
                  <a:lnSpc>
                    <a:spcPct val="81000"/>
                  </a:lnSpc>
                  <a:buClr>
                    <a:srgbClr val="000000"/>
                  </a:buClr>
                  <a:buSzPct val="100000"/>
                  <a:buFont typeface="Arial" pitchFamily="34" charset="0"/>
                  <a:buNone/>
                </a:pPr>
                <a:r>
                  <a:rPr lang="en-US" altLang="en-US" b="1" dirty="0">
                    <a:solidFill>
                      <a:schemeClr val="tx1">
                        <a:lumMod val="75000"/>
                        <a:lumOff val="25000"/>
                      </a:schemeClr>
                    </a:solidFill>
                    <a:latin typeface="Gill Sans MT" panose="020B0502020104020203" pitchFamily="34" charset="0"/>
                    <a:cs typeface="Times New Roman" pitchFamily="18" charset="0"/>
                  </a:rPr>
                  <a:t>Na(</a:t>
                </a:r>
                <a:r>
                  <a:rPr lang="en-US" altLang="en-US" b="1" i="1" dirty="0">
                    <a:solidFill>
                      <a:schemeClr val="tx1">
                        <a:lumMod val="75000"/>
                        <a:lumOff val="25000"/>
                      </a:schemeClr>
                    </a:solidFill>
                    <a:latin typeface="Gill Sans MT" panose="020B0502020104020203" pitchFamily="34" charset="0"/>
                    <a:cs typeface="Times New Roman" pitchFamily="18" charset="0"/>
                  </a:rPr>
                  <a:t>g</a:t>
                </a:r>
                <a:r>
                  <a:rPr lang="en-US" altLang="en-US" b="1" dirty="0">
                    <a:solidFill>
                      <a:schemeClr val="tx1">
                        <a:lumMod val="75000"/>
                        <a:lumOff val="25000"/>
                      </a:schemeClr>
                    </a:solidFill>
                    <a:latin typeface="Gill Sans MT" panose="020B0502020104020203" pitchFamily="34" charset="0"/>
                    <a:cs typeface="Times New Roman" pitchFamily="18" charset="0"/>
                  </a:rPr>
                  <a:t>) </a:t>
                </a:r>
                <a14:m>
                  <m:oMath xmlns:m="http://schemas.openxmlformats.org/officeDocument/2006/math">
                    <m:r>
                      <a:rPr lang="en-US" altLang="en-US" b="1" i="1" smtClean="0">
                        <a:solidFill>
                          <a:schemeClr val="tx1">
                            <a:lumMod val="75000"/>
                            <a:lumOff val="25000"/>
                          </a:schemeClr>
                        </a:solidFill>
                        <a:latin typeface="Cambria Math" panose="02040503050406030204" pitchFamily="18" charset="0"/>
                        <a:ea typeface="Cambria Math" panose="02040503050406030204" pitchFamily="18" charset="0"/>
                        <a:cs typeface="Times New Roman" pitchFamily="18" charset="0"/>
                      </a:rPr>
                      <m:t>⟶</m:t>
                    </m:r>
                  </m:oMath>
                </a14:m>
                <a:r>
                  <a:rPr lang="en-US" altLang="en-US" b="1" dirty="0">
                    <a:solidFill>
                      <a:schemeClr val="tx1">
                        <a:lumMod val="75000"/>
                        <a:lumOff val="25000"/>
                      </a:schemeClr>
                    </a:solidFill>
                    <a:latin typeface="Gill Sans MT" panose="020B0502020104020203" pitchFamily="34" charset="0"/>
                    <a:cs typeface="Times New Roman" pitchFamily="18" charset="0"/>
                  </a:rPr>
                  <a:t> Na</a:t>
                </a:r>
                <a:r>
                  <a:rPr lang="en-US" altLang="en-US" b="1" baseline="30000" dirty="0">
                    <a:solidFill>
                      <a:schemeClr val="tx1">
                        <a:lumMod val="75000"/>
                        <a:lumOff val="25000"/>
                      </a:schemeClr>
                    </a:solidFill>
                    <a:latin typeface="Gill Sans MT" panose="020B0502020104020203" pitchFamily="34" charset="0"/>
                    <a:cs typeface="Times New Roman" pitchFamily="18" charset="0"/>
                  </a:rPr>
                  <a:t>+</a:t>
                </a:r>
                <a:r>
                  <a:rPr lang="en-US" altLang="en-US" b="1" dirty="0">
                    <a:solidFill>
                      <a:schemeClr val="tx1">
                        <a:lumMod val="75000"/>
                        <a:lumOff val="25000"/>
                      </a:schemeClr>
                    </a:solidFill>
                    <a:latin typeface="Gill Sans MT" panose="020B0502020104020203" pitchFamily="34" charset="0"/>
                    <a:cs typeface="Times New Roman" pitchFamily="18" charset="0"/>
                  </a:rPr>
                  <a:t>(</a:t>
                </a:r>
                <a:r>
                  <a:rPr lang="en-US" altLang="en-US" b="1" i="1" dirty="0">
                    <a:solidFill>
                      <a:schemeClr val="tx1">
                        <a:lumMod val="75000"/>
                        <a:lumOff val="25000"/>
                      </a:schemeClr>
                    </a:solidFill>
                    <a:latin typeface="Gill Sans MT" panose="020B0502020104020203" pitchFamily="34" charset="0"/>
                    <a:cs typeface="Times New Roman" pitchFamily="18" charset="0"/>
                  </a:rPr>
                  <a:t>g</a:t>
                </a:r>
                <a:r>
                  <a:rPr lang="en-US" altLang="en-US" b="1" dirty="0">
                    <a:solidFill>
                      <a:schemeClr val="tx1">
                        <a:lumMod val="75000"/>
                        <a:lumOff val="25000"/>
                      </a:schemeClr>
                    </a:solidFill>
                    <a:latin typeface="Gill Sans MT" panose="020B0502020104020203" pitchFamily="34" charset="0"/>
                    <a:cs typeface="Times New Roman" pitchFamily="18" charset="0"/>
                  </a:rPr>
                  <a:t>) + </a:t>
                </a:r>
                <a:r>
                  <a:rPr lang="en-US" altLang="en-US" b="1" i="1" dirty="0">
                    <a:solidFill>
                      <a:schemeClr val="tx1">
                        <a:lumMod val="75000"/>
                        <a:lumOff val="25000"/>
                      </a:schemeClr>
                    </a:solidFill>
                    <a:latin typeface="Gill Sans MT" panose="020B0502020104020203" pitchFamily="34" charset="0"/>
                    <a:cs typeface="Times New Roman" pitchFamily="18" charset="0"/>
                  </a:rPr>
                  <a:t>e</a:t>
                </a:r>
                <a:r>
                  <a:rPr lang="en-US" altLang="en-US" b="1" baseline="30000" dirty="0">
                    <a:solidFill>
                      <a:schemeClr val="tx1">
                        <a:lumMod val="75000"/>
                        <a:lumOff val="25000"/>
                      </a:schemeClr>
                    </a:solidFill>
                    <a:latin typeface="Gill Sans MT" panose="020B0502020104020203" pitchFamily="34" charset="0"/>
                    <a:cs typeface="Times New Roman" pitchFamily="18" charset="0"/>
                  </a:rPr>
                  <a:t>−</a:t>
                </a:r>
              </a:p>
            </p:txBody>
          </p:sp>
        </mc:Choice>
        <mc:Fallback xmlns="">
          <p:sp>
            <p:nvSpPr>
              <p:cNvPr id="18" name="TextBox 8">
                <a:extLst>
                  <a:ext uri="{FF2B5EF4-FFF2-40B4-BE49-F238E27FC236}">
                    <a16:creationId xmlns:a16="http://schemas.microsoft.com/office/drawing/2014/main" id="{28882949-94A6-41AD-84F0-6BAEE7F4EC5A}"/>
                  </a:ext>
                </a:extLst>
              </p:cNvPr>
              <p:cNvSpPr txBox="1">
                <a:spLocks noRot="1" noChangeAspect="1" noMove="1" noResize="1" noEditPoints="1" noAdjustHandles="1" noChangeArrowheads="1" noChangeShapeType="1" noTextEdit="1"/>
              </p:cNvSpPr>
              <p:nvPr/>
            </p:nvSpPr>
            <p:spPr bwMode="auto">
              <a:xfrm>
                <a:off x="1" y="5612849"/>
                <a:ext cx="2501900" cy="316690"/>
              </a:xfrm>
              <a:prstGeom prst="rect">
                <a:avLst/>
              </a:prstGeom>
              <a:blipFill>
                <a:blip r:embed="rId5"/>
                <a:stretch>
                  <a:fillRect t="-26923" b="-3076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8">
                <a:extLst>
                  <a:ext uri="{FF2B5EF4-FFF2-40B4-BE49-F238E27FC236}">
                    <a16:creationId xmlns:a16="http://schemas.microsoft.com/office/drawing/2014/main" id="{0EDCB43B-06F5-4A15-91BA-D90C3EF1E5D4}"/>
                  </a:ext>
                </a:extLst>
              </p:cNvPr>
              <p:cNvSpPr txBox="1">
                <a:spLocks noChangeArrowheads="1"/>
              </p:cNvSpPr>
              <p:nvPr/>
            </p:nvSpPr>
            <p:spPr bwMode="auto">
              <a:xfrm>
                <a:off x="3700202" y="5613330"/>
                <a:ext cx="2611698" cy="316690"/>
              </a:xfrm>
              <a:prstGeom prst="rect">
                <a:avLst/>
              </a:prstGeom>
              <a:noFill/>
              <a:ln w="9525">
                <a:noFill/>
                <a:miter lim="800000"/>
                <a:headEnd/>
                <a:tailEnd/>
              </a:ln>
            </p:spPr>
            <p:txBody>
              <a:bodyPr wrap="square">
                <a:spAutoFit/>
              </a:bodyPr>
              <a:lstStyle/>
              <a:p>
                <a:pPr algn="ctr" eaLnBrk="0" hangingPunct="0">
                  <a:lnSpc>
                    <a:spcPct val="81000"/>
                  </a:lnSpc>
                  <a:buClr>
                    <a:srgbClr val="000000"/>
                  </a:buClr>
                  <a:buSzPct val="100000"/>
                  <a:buFont typeface="Arial" pitchFamily="34" charset="0"/>
                  <a:buNone/>
                </a:pPr>
                <a:r>
                  <a:rPr lang="en-US" altLang="en-US" b="1" dirty="0">
                    <a:solidFill>
                      <a:schemeClr val="tx1">
                        <a:lumMod val="75000"/>
                        <a:lumOff val="25000"/>
                      </a:schemeClr>
                    </a:solidFill>
                    <a:latin typeface="Gill Sans MT" panose="020B0502020104020203" pitchFamily="34" charset="0"/>
                    <a:cs typeface="Times New Roman" pitchFamily="18" charset="0"/>
                  </a:rPr>
                  <a:t>Na</a:t>
                </a:r>
                <a:r>
                  <a:rPr lang="en-US" altLang="en-US" b="1" baseline="30000" dirty="0">
                    <a:solidFill>
                      <a:schemeClr val="tx1">
                        <a:lumMod val="75000"/>
                        <a:lumOff val="25000"/>
                      </a:schemeClr>
                    </a:solidFill>
                    <a:latin typeface="Gill Sans MT" panose="020B0502020104020203" pitchFamily="34" charset="0"/>
                    <a:cs typeface="Times New Roman" pitchFamily="18" charset="0"/>
                  </a:rPr>
                  <a:t>+</a:t>
                </a:r>
                <a:r>
                  <a:rPr lang="en-US" altLang="en-US" b="1" dirty="0">
                    <a:solidFill>
                      <a:schemeClr val="tx1">
                        <a:lumMod val="75000"/>
                        <a:lumOff val="25000"/>
                      </a:schemeClr>
                    </a:solidFill>
                    <a:latin typeface="Gill Sans MT" panose="020B0502020104020203" pitchFamily="34" charset="0"/>
                    <a:cs typeface="Times New Roman" pitchFamily="18" charset="0"/>
                  </a:rPr>
                  <a:t>(</a:t>
                </a:r>
                <a:r>
                  <a:rPr lang="en-US" altLang="en-US" b="1" i="1" dirty="0">
                    <a:solidFill>
                      <a:schemeClr val="tx1">
                        <a:lumMod val="75000"/>
                        <a:lumOff val="25000"/>
                      </a:schemeClr>
                    </a:solidFill>
                    <a:latin typeface="Gill Sans MT" panose="020B0502020104020203" pitchFamily="34" charset="0"/>
                    <a:cs typeface="Times New Roman" pitchFamily="18" charset="0"/>
                  </a:rPr>
                  <a:t>g</a:t>
                </a:r>
                <a:r>
                  <a:rPr lang="en-US" altLang="en-US" b="1" dirty="0">
                    <a:solidFill>
                      <a:schemeClr val="tx1">
                        <a:lumMod val="75000"/>
                        <a:lumOff val="25000"/>
                      </a:schemeClr>
                    </a:solidFill>
                    <a:latin typeface="Gill Sans MT" panose="020B0502020104020203" pitchFamily="34" charset="0"/>
                    <a:cs typeface="Times New Roman" pitchFamily="18" charset="0"/>
                  </a:rPr>
                  <a:t>) </a:t>
                </a:r>
                <a14:m>
                  <m:oMath xmlns:m="http://schemas.openxmlformats.org/officeDocument/2006/math">
                    <m:r>
                      <a:rPr lang="en-US" altLang="en-US" b="1" i="1" smtClean="0">
                        <a:solidFill>
                          <a:schemeClr val="tx1">
                            <a:lumMod val="75000"/>
                            <a:lumOff val="25000"/>
                          </a:schemeClr>
                        </a:solidFill>
                        <a:latin typeface="Cambria Math" panose="02040503050406030204" pitchFamily="18" charset="0"/>
                        <a:ea typeface="Cambria Math" panose="02040503050406030204" pitchFamily="18" charset="0"/>
                        <a:cs typeface="Times New Roman" pitchFamily="18" charset="0"/>
                      </a:rPr>
                      <m:t>⟶</m:t>
                    </m:r>
                  </m:oMath>
                </a14:m>
                <a:r>
                  <a:rPr lang="en-US" altLang="en-US" b="1" dirty="0">
                    <a:solidFill>
                      <a:schemeClr val="tx1">
                        <a:lumMod val="75000"/>
                        <a:lumOff val="25000"/>
                      </a:schemeClr>
                    </a:solidFill>
                    <a:latin typeface="Gill Sans MT" panose="020B0502020104020203" pitchFamily="34" charset="0"/>
                    <a:cs typeface="Times New Roman" pitchFamily="18" charset="0"/>
                  </a:rPr>
                  <a:t> Na</a:t>
                </a:r>
                <a:r>
                  <a:rPr lang="en-US" altLang="en-US" b="1" baseline="30000" dirty="0">
                    <a:solidFill>
                      <a:schemeClr val="tx1">
                        <a:lumMod val="75000"/>
                        <a:lumOff val="25000"/>
                      </a:schemeClr>
                    </a:solidFill>
                    <a:latin typeface="Gill Sans MT" panose="020B0502020104020203" pitchFamily="34" charset="0"/>
                    <a:cs typeface="Times New Roman" pitchFamily="18" charset="0"/>
                  </a:rPr>
                  <a:t>+2</a:t>
                </a:r>
                <a:r>
                  <a:rPr lang="en-US" altLang="en-US" b="1" dirty="0">
                    <a:solidFill>
                      <a:schemeClr val="tx1">
                        <a:lumMod val="75000"/>
                        <a:lumOff val="25000"/>
                      </a:schemeClr>
                    </a:solidFill>
                    <a:latin typeface="Gill Sans MT" panose="020B0502020104020203" pitchFamily="34" charset="0"/>
                    <a:cs typeface="Times New Roman" pitchFamily="18" charset="0"/>
                  </a:rPr>
                  <a:t>(</a:t>
                </a:r>
                <a:r>
                  <a:rPr lang="en-US" altLang="en-US" b="1" i="1" dirty="0">
                    <a:solidFill>
                      <a:schemeClr val="tx1">
                        <a:lumMod val="75000"/>
                        <a:lumOff val="25000"/>
                      </a:schemeClr>
                    </a:solidFill>
                    <a:latin typeface="Gill Sans MT" panose="020B0502020104020203" pitchFamily="34" charset="0"/>
                    <a:cs typeface="Times New Roman" pitchFamily="18" charset="0"/>
                  </a:rPr>
                  <a:t>g</a:t>
                </a:r>
                <a:r>
                  <a:rPr lang="en-US" altLang="en-US" b="1" dirty="0">
                    <a:solidFill>
                      <a:schemeClr val="tx1">
                        <a:lumMod val="75000"/>
                        <a:lumOff val="25000"/>
                      </a:schemeClr>
                    </a:solidFill>
                    <a:latin typeface="Gill Sans MT" panose="020B0502020104020203" pitchFamily="34" charset="0"/>
                    <a:cs typeface="Times New Roman" pitchFamily="18" charset="0"/>
                  </a:rPr>
                  <a:t>) + </a:t>
                </a:r>
                <a:r>
                  <a:rPr lang="en-US" altLang="en-US" b="1" i="1" dirty="0">
                    <a:solidFill>
                      <a:schemeClr val="tx1">
                        <a:lumMod val="75000"/>
                        <a:lumOff val="25000"/>
                      </a:schemeClr>
                    </a:solidFill>
                    <a:latin typeface="Gill Sans MT" panose="020B0502020104020203" pitchFamily="34" charset="0"/>
                    <a:cs typeface="Times New Roman" pitchFamily="18" charset="0"/>
                  </a:rPr>
                  <a:t>e</a:t>
                </a:r>
                <a:r>
                  <a:rPr lang="en-US" altLang="en-US" b="1" baseline="30000" dirty="0">
                    <a:solidFill>
                      <a:schemeClr val="tx1">
                        <a:lumMod val="75000"/>
                        <a:lumOff val="25000"/>
                      </a:schemeClr>
                    </a:solidFill>
                    <a:latin typeface="Gill Sans MT" panose="020B0502020104020203" pitchFamily="34" charset="0"/>
                    <a:cs typeface="Times New Roman" pitchFamily="18" charset="0"/>
                  </a:rPr>
                  <a:t>−</a:t>
                </a:r>
              </a:p>
            </p:txBody>
          </p:sp>
        </mc:Choice>
        <mc:Fallback xmlns="">
          <p:sp>
            <p:nvSpPr>
              <p:cNvPr id="19" name="TextBox 8">
                <a:extLst>
                  <a:ext uri="{FF2B5EF4-FFF2-40B4-BE49-F238E27FC236}">
                    <a16:creationId xmlns:a16="http://schemas.microsoft.com/office/drawing/2014/main" id="{0EDCB43B-06F5-4A15-91BA-D90C3EF1E5D4}"/>
                  </a:ext>
                </a:extLst>
              </p:cNvPr>
              <p:cNvSpPr txBox="1">
                <a:spLocks noRot="1" noChangeAspect="1" noMove="1" noResize="1" noEditPoints="1" noAdjustHandles="1" noChangeArrowheads="1" noChangeShapeType="1" noTextEdit="1"/>
              </p:cNvSpPr>
              <p:nvPr/>
            </p:nvSpPr>
            <p:spPr bwMode="auto">
              <a:xfrm>
                <a:off x="3700202" y="5613330"/>
                <a:ext cx="2611698" cy="316690"/>
              </a:xfrm>
              <a:prstGeom prst="rect">
                <a:avLst/>
              </a:prstGeom>
              <a:blipFill>
                <a:blip r:embed="rId6"/>
                <a:stretch>
                  <a:fillRect t="-26923" b="-30769"/>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97719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62949" y="6086319"/>
            <a:ext cx="314497" cy="365125"/>
          </a:xfrm>
        </p:spPr>
        <p:txBody>
          <a:bodyPr/>
          <a:lstStyle/>
          <a:p>
            <a:pPr algn="ctr"/>
            <a:fld id="{94E8F789-7D3F-49F2-90F5-45EDE2FD9A0F}" type="slidenum">
              <a:rPr lang="en-US" smtClean="0">
                <a:solidFill>
                  <a:schemeClr val="bg1"/>
                </a:solidFill>
              </a:rPr>
              <a:pPr algn="ctr"/>
              <a:t>6</a:t>
            </a:fld>
            <a:endParaRPr lang="en-US" dirty="0">
              <a:solidFill>
                <a:schemeClr val="bg1"/>
              </a:solidFill>
            </a:endParaRPr>
          </a:p>
        </p:txBody>
      </p:sp>
      <p:sp>
        <p:nvSpPr>
          <p:cNvPr id="8" name="TextBox 4">
            <a:extLst>
              <a:ext uri="{FF2B5EF4-FFF2-40B4-BE49-F238E27FC236}">
                <a16:creationId xmlns:a16="http://schemas.microsoft.com/office/drawing/2014/main" id="{CCE47E4C-54C3-4302-ABEF-1741101B4599}"/>
              </a:ext>
            </a:extLst>
          </p:cNvPr>
          <p:cNvSpPr txBox="1">
            <a:spLocks noChangeArrowheads="1"/>
          </p:cNvSpPr>
          <p:nvPr/>
        </p:nvSpPr>
        <p:spPr bwMode="auto">
          <a:xfrm>
            <a:off x="1" y="1200593"/>
            <a:ext cx="4015254" cy="923330"/>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Visible light is only a small component of the continuum of radiant energy known as the </a:t>
            </a:r>
            <a:r>
              <a:rPr lang="en-US" altLang="en-US" b="1" dirty="0">
                <a:solidFill>
                  <a:srgbClr val="E47588"/>
                </a:solidFill>
                <a:latin typeface="Gill Sans MT" panose="020B0502020104020203" pitchFamily="34" charset="0"/>
                <a:cs typeface="Times New Roman" pitchFamily="18" charset="0"/>
              </a:rPr>
              <a:t>electromagnetic</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spectrum</a:t>
            </a:r>
            <a:r>
              <a:rPr lang="en-US" altLang="en-US" dirty="0">
                <a:solidFill>
                  <a:schemeClr val="tx1">
                    <a:lumMod val="75000"/>
                    <a:lumOff val="25000"/>
                  </a:schemeClr>
                </a:solidFill>
                <a:latin typeface="Gill Sans MT" panose="020B0502020104020203" pitchFamily="34" charset="0"/>
                <a:cs typeface="Times New Roman" pitchFamily="18" charset="0"/>
              </a:rPr>
              <a:t>.</a:t>
            </a:r>
          </a:p>
        </p:txBody>
      </p:sp>
      <p:pic>
        <p:nvPicPr>
          <p:cNvPr id="9" name="Picture 11" descr="bur75640_0601">
            <a:extLst>
              <a:ext uri="{FF2B5EF4-FFF2-40B4-BE49-F238E27FC236}">
                <a16:creationId xmlns:a16="http://schemas.microsoft.com/office/drawing/2014/main" id="{D7765A9B-DF35-4388-B0C4-9D900967AA56}"/>
              </a:ext>
            </a:extLst>
          </p:cNvPr>
          <p:cNvPicPr>
            <a:picLocks noChangeAspect="1" noChangeArrowheads="1"/>
          </p:cNvPicPr>
          <p:nvPr/>
        </p:nvPicPr>
        <p:blipFill rotWithShape="1">
          <a:blip r:embed="rId2" cstate="print"/>
          <a:srcRect l="802" t="6666" r="733" b="6306"/>
          <a:stretch/>
        </p:blipFill>
        <p:spPr bwMode="auto">
          <a:xfrm>
            <a:off x="4120565" y="362795"/>
            <a:ext cx="4918125" cy="2279356"/>
          </a:xfrm>
          <a:prstGeom prst="rect">
            <a:avLst/>
          </a:prstGeom>
          <a:noFill/>
          <a:ln w="9525">
            <a:noFill/>
            <a:miter lim="800000"/>
            <a:headEnd/>
            <a:tailEnd/>
          </a:ln>
        </p:spPr>
      </p:pic>
      <p:sp>
        <p:nvSpPr>
          <p:cNvPr id="10" name="Rectangle 2">
            <a:extLst>
              <a:ext uri="{FF2B5EF4-FFF2-40B4-BE49-F238E27FC236}">
                <a16:creationId xmlns:a16="http://schemas.microsoft.com/office/drawing/2014/main" id="{DF6F376E-3440-4B99-AEB9-28008573E06C}"/>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The Nature of Light</a:t>
            </a:r>
          </a:p>
        </p:txBody>
      </p:sp>
      <p:sp>
        <p:nvSpPr>
          <p:cNvPr id="11" name="TextBox 4">
            <a:extLst>
              <a:ext uri="{FF2B5EF4-FFF2-40B4-BE49-F238E27FC236}">
                <a16:creationId xmlns:a16="http://schemas.microsoft.com/office/drawing/2014/main" id="{9DEC5C97-ABE9-4B6F-A936-88E5B3AB0323}"/>
              </a:ext>
            </a:extLst>
          </p:cNvPr>
          <p:cNvSpPr txBox="1">
            <a:spLocks noChangeArrowheads="1"/>
          </p:cNvSpPr>
          <p:nvPr/>
        </p:nvSpPr>
        <p:spPr bwMode="auto">
          <a:xfrm>
            <a:off x="0" y="3042291"/>
            <a:ext cx="6821713" cy="1569660"/>
          </a:xfrm>
          <a:prstGeom prst="rect">
            <a:avLst/>
          </a:prstGeom>
          <a:noFill/>
          <a:ln w="9525">
            <a:noFill/>
            <a:miter lim="800000"/>
            <a:headEnd/>
            <a:tailEnd/>
          </a:ln>
        </p:spPr>
        <p:txBody>
          <a:bodyPr wrap="square">
            <a:spAutoFit/>
          </a:bodyPr>
          <a:lstStyle/>
          <a:p>
            <a:pPr eaLnBrk="0" hangingPunct="0">
              <a:buClr>
                <a:srgbClr val="000000"/>
              </a:buClr>
              <a:buSzPct val="100000"/>
              <a:buFont typeface="Arial" charset="0"/>
              <a:buNone/>
              <a:defRPr/>
            </a:pPr>
            <a:r>
              <a:rPr lang="en-US" sz="1600" dirty="0">
                <a:solidFill>
                  <a:schemeClr val="tx1">
                    <a:lumMod val="75000"/>
                    <a:lumOff val="25000"/>
                  </a:schemeClr>
                </a:solidFill>
                <a:latin typeface="Gill Sans MT" panose="020B0502020104020203" pitchFamily="34" charset="0"/>
                <a:cs typeface="Times New Roman" pitchFamily="18" charset="0"/>
              </a:rPr>
              <a:t>All forms of electromagnetic radiation travel in waves. Waves are characterized by:</a:t>
            </a:r>
          </a:p>
          <a:p>
            <a:pPr eaLnBrk="0" hangingPunct="0">
              <a:buClr>
                <a:srgbClr val="000000"/>
              </a:buClr>
              <a:buSzPct val="100000"/>
              <a:buFont typeface="Arial" charset="0"/>
              <a:buNone/>
              <a:defRPr/>
            </a:pPr>
            <a:r>
              <a:rPr lang="en-US" sz="1600" b="1" dirty="0">
                <a:solidFill>
                  <a:srgbClr val="67AEB6"/>
                </a:solidFill>
                <a:latin typeface="Gill Sans MT" panose="020B0502020104020203" pitchFamily="34" charset="0"/>
                <a:cs typeface="Times New Roman" pitchFamily="18" charset="0"/>
              </a:rPr>
              <a:t>Wavelength</a:t>
            </a:r>
            <a:r>
              <a:rPr lang="en-US" sz="1600" b="1" dirty="0">
                <a:solidFill>
                  <a:schemeClr val="tx1">
                    <a:lumMod val="75000"/>
                    <a:lumOff val="25000"/>
                  </a:schemeClr>
                </a:solidFill>
                <a:latin typeface="Gill Sans MT" panose="020B0502020104020203" pitchFamily="34" charset="0"/>
                <a:cs typeface="Times New Roman" pitchFamily="18" charset="0"/>
              </a:rPr>
              <a:t> </a:t>
            </a:r>
            <a:r>
              <a:rPr lang="en-US" sz="1600" dirty="0">
                <a:solidFill>
                  <a:schemeClr val="tx1">
                    <a:lumMod val="75000"/>
                    <a:lumOff val="25000"/>
                  </a:schemeClr>
                </a:solidFill>
                <a:latin typeface="Gill Sans MT" panose="020B0502020104020203" pitchFamily="34" charset="0"/>
                <a:cs typeface="Times New Roman" pitchFamily="18" charset="0"/>
              </a:rPr>
              <a:t>(</a:t>
            </a:r>
            <a:r>
              <a:rPr lang="el-GR" sz="1600" dirty="0">
                <a:solidFill>
                  <a:schemeClr val="tx1">
                    <a:lumMod val="75000"/>
                    <a:lumOff val="25000"/>
                  </a:schemeClr>
                </a:solidFill>
                <a:latin typeface="Arial"/>
                <a:cs typeface="Times New Roman" pitchFamily="18" charset="0"/>
              </a:rPr>
              <a:t>λ</a:t>
            </a:r>
            <a:r>
              <a:rPr lang="en-US" sz="1600" dirty="0">
                <a:solidFill>
                  <a:schemeClr val="tx1">
                    <a:lumMod val="75000"/>
                    <a:lumOff val="25000"/>
                  </a:schemeClr>
                </a:solidFill>
                <a:latin typeface="Gill Sans MT" panose="020B0502020104020203" pitchFamily="34" charset="0"/>
                <a:cs typeface="Times New Roman" pitchFamily="18" charset="0"/>
              </a:rPr>
              <a:t>) – the distance between identical points on successive waves</a:t>
            </a:r>
          </a:p>
          <a:p>
            <a:pPr eaLnBrk="0" hangingPunct="0">
              <a:buClr>
                <a:srgbClr val="000000"/>
              </a:buClr>
              <a:buSzPct val="100000"/>
              <a:buFont typeface="Arial" charset="0"/>
              <a:buNone/>
              <a:defRPr/>
            </a:pPr>
            <a:r>
              <a:rPr lang="en-US" sz="1600" b="1" dirty="0">
                <a:solidFill>
                  <a:srgbClr val="67AEB6"/>
                </a:solidFill>
                <a:latin typeface="Gill Sans MT" panose="020B0502020104020203" pitchFamily="34" charset="0"/>
                <a:cs typeface="Times New Roman" pitchFamily="18" charset="0"/>
              </a:rPr>
              <a:t>Frequency</a:t>
            </a:r>
            <a:r>
              <a:rPr lang="en-US" sz="1600" dirty="0">
                <a:solidFill>
                  <a:schemeClr val="tx1">
                    <a:lumMod val="75000"/>
                    <a:lumOff val="25000"/>
                  </a:schemeClr>
                </a:solidFill>
                <a:latin typeface="Gill Sans MT" panose="020B0502020104020203" pitchFamily="34" charset="0"/>
                <a:cs typeface="Times New Roman" pitchFamily="18" charset="0"/>
              </a:rPr>
              <a:t> (</a:t>
            </a:r>
            <a:r>
              <a:rPr lang="el-GR" sz="1600" dirty="0">
                <a:solidFill>
                  <a:schemeClr val="tx1">
                    <a:lumMod val="75000"/>
                    <a:lumOff val="25000"/>
                  </a:schemeClr>
                </a:solidFill>
                <a:latin typeface="Arial"/>
                <a:cs typeface="Times New Roman" pitchFamily="18" charset="0"/>
              </a:rPr>
              <a:t>ν</a:t>
            </a:r>
            <a:r>
              <a:rPr lang="en-US" sz="1600" dirty="0">
                <a:solidFill>
                  <a:schemeClr val="tx1">
                    <a:lumMod val="75000"/>
                    <a:lumOff val="25000"/>
                  </a:schemeClr>
                </a:solidFill>
                <a:latin typeface="Gill Sans MT" panose="020B0502020104020203" pitchFamily="34" charset="0"/>
                <a:cs typeface="Times New Roman" pitchFamily="18" charset="0"/>
              </a:rPr>
              <a:t>) – the number</a:t>
            </a:r>
            <a:r>
              <a:rPr lang="en-US" sz="1600" b="1" dirty="0">
                <a:solidFill>
                  <a:schemeClr val="tx1">
                    <a:lumMod val="75000"/>
                    <a:lumOff val="25000"/>
                  </a:schemeClr>
                </a:solidFill>
                <a:latin typeface="Gill Sans MT" panose="020B0502020104020203" pitchFamily="34" charset="0"/>
                <a:cs typeface="Times New Roman" pitchFamily="18" charset="0"/>
              </a:rPr>
              <a:t> </a:t>
            </a:r>
            <a:r>
              <a:rPr lang="en-US" sz="1600" dirty="0">
                <a:solidFill>
                  <a:schemeClr val="tx1">
                    <a:lumMod val="75000"/>
                    <a:lumOff val="25000"/>
                  </a:schemeClr>
                </a:solidFill>
                <a:latin typeface="Gill Sans MT" panose="020B0502020104020203" pitchFamily="34" charset="0"/>
                <a:cs typeface="Times New Roman" pitchFamily="18" charset="0"/>
              </a:rPr>
              <a:t>of waves that pass through a point in 1 second.</a:t>
            </a:r>
          </a:p>
          <a:p>
            <a:pPr eaLnBrk="0" hangingPunct="0">
              <a:buClr>
                <a:srgbClr val="000000"/>
              </a:buClr>
              <a:buSzPct val="100000"/>
              <a:buFont typeface="Arial" charset="0"/>
              <a:buNone/>
              <a:defRPr/>
            </a:pPr>
            <a:r>
              <a:rPr lang="en-US" sz="1600" b="1" dirty="0">
                <a:solidFill>
                  <a:srgbClr val="67AEB6"/>
                </a:solidFill>
                <a:latin typeface="Gill Sans MT" panose="020B0502020104020203" pitchFamily="34" charset="0"/>
                <a:cs typeface="Times New Roman" pitchFamily="18" charset="0"/>
              </a:rPr>
              <a:t>Amplitude</a:t>
            </a:r>
            <a:r>
              <a:rPr lang="en-US" sz="1600" dirty="0">
                <a:solidFill>
                  <a:schemeClr val="tx1">
                    <a:lumMod val="75000"/>
                    <a:lumOff val="25000"/>
                  </a:schemeClr>
                </a:solidFill>
                <a:latin typeface="Gill Sans MT" panose="020B0502020104020203" pitchFamily="34" charset="0"/>
                <a:cs typeface="Times New Roman" pitchFamily="18" charset="0"/>
              </a:rPr>
              <a:t> – the vertical distance from the midline of a wave to the top of the peak or the bottom of the trough.</a:t>
            </a:r>
            <a:endParaRPr lang="en-US" sz="1600" b="1" dirty="0">
              <a:solidFill>
                <a:schemeClr val="tx1">
                  <a:lumMod val="75000"/>
                  <a:lumOff val="25000"/>
                </a:schemeClr>
              </a:solidFill>
              <a:latin typeface="Gill Sans MT" panose="020B0502020104020203" pitchFamily="34" charset="0"/>
              <a:cs typeface="Times New Roman" pitchFamily="18" charset="0"/>
            </a:endParaRPr>
          </a:p>
        </p:txBody>
      </p:sp>
      <p:pic>
        <p:nvPicPr>
          <p:cNvPr id="13" name="Picture 7">
            <a:extLst>
              <a:ext uri="{FF2B5EF4-FFF2-40B4-BE49-F238E27FC236}">
                <a16:creationId xmlns:a16="http://schemas.microsoft.com/office/drawing/2014/main" id="{8141D446-5B26-4948-B42E-AB9391B5615D}"/>
              </a:ext>
            </a:extLst>
          </p:cNvPr>
          <p:cNvPicPr>
            <a:picLocks noChangeAspect="1" noChangeArrowheads="1"/>
          </p:cNvPicPr>
          <p:nvPr/>
        </p:nvPicPr>
        <p:blipFill rotWithShape="1">
          <a:blip r:embed="rId3" cstate="print"/>
          <a:srcRect t="9172" b="13511"/>
          <a:stretch/>
        </p:blipFill>
        <p:spPr bwMode="auto">
          <a:xfrm>
            <a:off x="7035044" y="3021516"/>
            <a:ext cx="1836261" cy="1679138"/>
          </a:xfrm>
          <a:prstGeom prst="rect">
            <a:avLst/>
          </a:prstGeom>
          <a:noFill/>
          <a:ln w="9525">
            <a:noFill/>
            <a:miter lim="800000"/>
            <a:headEnd/>
            <a:tailEnd/>
          </a:ln>
        </p:spPr>
      </p:pic>
      <p:sp>
        <p:nvSpPr>
          <p:cNvPr id="14" name="TextBox 4">
            <a:extLst>
              <a:ext uri="{FF2B5EF4-FFF2-40B4-BE49-F238E27FC236}">
                <a16:creationId xmlns:a16="http://schemas.microsoft.com/office/drawing/2014/main" id="{941CB502-54EB-4123-84B8-32178E5487EA}"/>
              </a:ext>
            </a:extLst>
          </p:cNvPr>
          <p:cNvSpPr txBox="1">
            <a:spLocks noChangeArrowheads="1"/>
          </p:cNvSpPr>
          <p:nvPr/>
        </p:nvSpPr>
        <p:spPr bwMode="auto">
          <a:xfrm>
            <a:off x="0" y="5012091"/>
            <a:ext cx="4572000" cy="1754326"/>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An </a:t>
            </a:r>
            <a:r>
              <a:rPr lang="en-US" altLang="en-US" b="1" dirty="0">
                <a:solidFill>
                  <a:srgbClr val="E47588"/>
                </a:solidFill>
                <a:latin typeface="Gill Sans MT" panose="020B0502020104020203" pitchFamily="34" charset="0"/>
                <a:cs typeface="Times New Roman" pitchFamily="18" charset="0"/>
              </a:rPr>
              <a:t>electromagnetic</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wave</a:t>
            </a:r>
            <a:r>
              <a:rPr lang="en-US" altLang="en-US" dirty="0">
                <a:solidFill>
                  <a:schemeClr val="tx1">
                    <a:lumMod val="75000"/>
                    <a:lumOff val="25000"/>
                  </a:schemeClr>
                </a:solidFill>
                <a:latin typeface="Gill Sans MT" panose="020B0502020104020203" pitchFamily="34" charset="0"/>
                <a:cs typeface="Times New Roman" pitchFamily="18" charset="0"/>
              </a:rPr>
              <a:t> has both an electric field component and a magnetic component.</a:t>
            </a: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 electric and magnetic components have the same frequency and wavelength.</a:t>
            </a:r>
            <a:endParaRPr lang="en-US" altLang="en-US" b="1" dirty="0">
              <a:solidFill>
                <a:schemeClr val="tx1">
                  <a:lumMod val="75000"/>
                  <a:lumOff val="25000"/>
                </a:schemeClr>
              </a:solidFill>
              <a:latin typeface="Gill Sans MT" panose="020B0502020104020203" pitchFamily="34" charset="0"/>
              <a:cs typeface="Times New Roman" pitchFamily="18" charset="0"/>
            </a:endParaRPr>
          </a:p>
        </p:txBody>
      </p:sp>
      <p:pic>
        <p:nvPicPr>
          <p:cNvPr id="15" name="Picture 9" descr="bur75640_0603">
            <a:extLst>
              <a:ext uri="{FF2B5EF4-FFF2-40B4-BE49-F238E27FC236}">
                <a16:creationId xmlns:a16="http://schemas.microsoft.com/office/drawing/2014/main" id="{C388DF47-2C8D-4BCD-A3D9-AB12C11299BA}"/>
              </a:ext>
            </a:extLst>
          </p:cNvPr>
          <p:cNvPicPr>
            <a:picLocks noChangeAspect="1" noChangeArrowheads="1"/>
          </p:cNvPicPr>
          <p:nvPr/>
        </p:nvPicPr>
        <p:blipFill>
          <a:blip r:embed="rId4" cstate="print"/>
          <a:srcRect t="3999"/>
          <a:stretch>
            <a:fillRect/>
          </a:stretch>
        </p:blipFill>
        <p:spPr bwMode="auto">
          <a:xfrm>
            <a:off x="4492304" y="5012091"/>
            <a:ext cx="2485295" cy="1754326"/>
          </a:xfrm>
          <a:prstGeom prst="rect">
            <a:avLst/>
          </a:prstGeom>
          <a:noFill/>
          <a:ln w="9525">
            <a:noFill/>
            <a:miter lim="800000"/>
            <a:headEnd/>
            <a:tailEnd/>
          </a:ln>
        </p:spPr>
      </p:pic>
    </p:spTree>
    <p:extLst>
      <p:ext uri="{BB962C8B-B14F-4D97-AF65-F5344CB8AC3E}">
        <p14:creationId xmlns:p14="http://schemas.microsoft.com/office/powerpoint/2010/main" val="371297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60</a:t>
            </a:fld>
            <a:endParaRPr lang="en-US" dirty="0">
              <a:solidFill>
                <a:schemeClr val="bg1"/>
              </a:solidFill>
            </a:endParaRPr>
          </a:p>
        </p:txBody>
      </p:sp>
      <p:sp>
        <p:nvSpPr>
          <p:cNvPr id="8" name="Rectangle 2">
            <a:extLst>
              <a:ext uri="{FF2B5EF4-FFF2-40B4-BE49-F238E27FC236}">
                <a16:creationId xmlns:a16="http://schemas.microsoft.com/office/drawing/2014/main" id="{F8DEAD20-A3D4-4D00-9C60-6F8EDFD46EB0}"/>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Ionization Energy</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Rectangle 3">
            <a:extLst>
              <a:ext uri="{FF2B5EF4-FFF2-40B4-BE49-F238E27FC236}">
                <a16:creationId xmlns:a16="http://schemas.microsoft.com/office/drawing/2014/main" id="{E6E1E352-CD52-4128-938B-F4EFFFD515D9}"/>
              </a:ext>
            </a:extLst>
          </p:cNvPr>
          <p:cNvSpPr txBox="1">
            <a:spLocks noChangeArrowheads="1"/>
          </p:cNvSpPr>
          <p:nvPr/>
        </p:nvSpPr>
        <p:spPr>
          <a:xfrm>
            <a:off x="0" y="906977"/>
            <a:ext cx="6295160" cy="2667000"/>
          </a:xfrm>
          <a:prstGeom prst="rect">
            <a:avLst/>
          </a:prstGeom>
        </p:spPr>
        <p:txBody>
          <a:bodyPr/>
          <a:lstStyle/>
          <a:p>
            <a:pPr eaLnBrk="0" hangingPunct="0">
              <a:spcBef>
                <a:spcPts val="800"/>
              </a:spcBef>
              <a:buClr>
                <a:srgbClr val="000000"/>
              </a:buClr>
              <a:buSzPct val="100000"/>
              <a:buFont typeface="Arial" charset="0"/>
              <a:buNone/>
              <a:defRPr/>
            </a:pPr>
            <a:r>
              <a:rPr lang="en-US" kern="0" dirty="0">
                <a:solidFill>
                  <a:schemeClr val="tx1">
                    <a:lumMod val="75000"/>
                    <a:lumOff val="25000"/>
                  </a:schemeClr>
                </a:solidFill>
                <a:latin typeface="Gill Sans MT" panose="020B0502020104020203" pitchFamily="34" charset="0"/>
                <a:cs typeface="Times New Roman" pitchFamily="18" charset="0"/>
              </a:rPr>
              <a:t>It takes more energy to remove the 2nd, 3rd, 4th, etc. electrons because it is harder to remove an electron from a </a:t>
            </a:r>
            <a:r>
              <a:rPr lang="en-US" kern="0" dirty="0" err="1">
                <a:solidFill>
                  <a:schemeClr val="tx1">
                    <a:lumMod val="75000"/>
                    <a:lumOff val="25000"/>
                  </a:schemeClr>
                </a:solidFill>
                <a:latin typeface="Gill Sans MT" panose="020B0502020104020203" pitchFamily="34" charset="0"/>
                <a:cs typeface="Times New Roman" pitchFamily="18" charset="0"/>
              </a:rPr>
              <a:t>cation</a:t>
            </a:r>
            <a:r>
              <a:rPr lang="en-US" kern="0" dirty="0">
                <a:solidFill>
                  <a:schemeClr val="tx1">
                    <a:lumMod val="75000"/>
                    <a:lumOff val="25000"/>
                  </a:schemeClr>
                </a:solidFill>
                <a:latin typeface="Gill Sans MT" panose="020B0502020104020203" pitchFamily="34" charset="0"/>
                <a:cs typeface="Times New Roman" pitchFamily="18" charset="0"/>
              </a:rPr>
              <a:t> than an atom.</a:t>
            </a:r>
          </a:p>
          <a:p>
            <a:pPr eaLnBrk="0" hangingPunct="0">
              <a:spcBef>
                <a:spcPts val="800"/>
              </a:spcBef>
              <a:buClr>
                <a:srgbClr val="000000"/>
              </a:buClr>
              <a:buSzPct val="100000"/>
              <a:buFont typeface="Arial" charset="0"/>
              <a:buNone/>
              <a:defRPr/>
            </a:pPr>
            <a:r>
              <a:rPr lang="en-US" kern="0" dirty="0">
                <a:solidFill>
                  <a:schemeClr val="tx1">
                    <a:lumMod val="75000"/>
                    <a:lumOff val="25000"/>
                  </a:schemeClr>
                </a:solidFill>
                <a:latin typeface="Gill Sans MT" panose="020B0502020104020203" pitchFamily="34" charset="0"/>
                <a:cs typeface="Times New Roman" pitchFamily="18" charset="0"/>
              </a:rPr>
              <a:t>It takes much more energy to remove core electrons than valence.</a:t>
            </a:r>
          </a:p>
          <a:p>
            <a:pPr marL="228600" eaLnBrk="0" hangingPunct="0">
              <a:spcBef>
                <a:spcPts val="800"/>
              </a:spcBef>
              <a:buClr>
                <a:srgbClr val="000000"/>
              </a:buClr>
              <a:buSzPct val="100000"/>
              <a:defRPr/>
            </a:pPr>
            <a:r>
              <a:rPr lang="en-US" kern="0" dirty="0">
                <a:solidFill>
                  <a:schemeClr val="tx1">
                    <a:lumMod val="75000"/>
                    <a:lumOff val="25000"/>
                  </a:schemeClr>
                </a:solidFill>
                <a:latin typeface="Gill Sans MT" panose="020B0502020104020203" pitchFamily="34" charset="0"/>
                <a:cs typeface="Times New Roman" pitchFamily="18" charset="0"/>
              </a:rPr>
              <a:t>Core electrons are closer to nucleus.</a:t>
            </a:r>
          </a:p>
          <a:p>
            <a:pPr marL="228600" eaLnBrk="0" hangingPunct="0">
              <a:spcBef>
                <a:spcPts val="800"/>
              </a:spcBef>
              <a:buClr>
                <a:srgbClr val="000000"/>
              </a:buClr>
              <a:buSzPct val="100000"/>
              <a:defRPr/>
            </a:pPr>
            <a:r>
              <a:rPr lang="en-US" kern="0" dirty="0">
                <a:solidFill>
                  <a:schemeClr val="tx1">
                    <a:lumMod val="75000"/>
                    <a:lumOff val="25000"/>
                  </a:schemeClr>
                </a:solidFill>
                <a:latin typeface="Gill Sans MT" panose="020B0502020104020203" pitchFamily="34" charset="0"/>
                <a:cs typeface="Times New Roman" pitchFamily="18" charset="0"/>
              </a:rPr>
              <a:t>Core electrons experience greater </a:t>
            </a:r>
            <a:r>
              <a:rPr lang="en-US" i="1" kern="0" dirty="0" err="1">
                <a:solidFill>
                  <a:schemeClr val="tx1">
                    <a:lumMod val="75000"/>
                    <a:lumOff val="25000"/>
                  </a:schemeClr>
                </a:solidFill>
                <a:latin typeface="Gill Sans MT" panose="020B0502020104020203" pitchFamily="34" charset="0"/>
                <a:cs typeface="Times New Roman" pitchFamily="18" charset="0"/>
              </a:rPr>
              <a:t>Z</a:t>
            </a:r>
            <a:r>
              <a:rPr lang="en-US" kern="0" baseline="-25000" dirty="0" err="1">
                <a:solidFill>
                  <a:schemeClr val="tx1">
                    <a:lumMod val="75000"/>
                    <a:lumOff val="25000"/>
                  </a:schemeClr>
                </a:solidFill>
                <a:latin typeface="Gill Sans MT" panose="020B0502020104020203" pitchFamily="34" charset="0"/>
                <a:cs typeface="Times New Roman" pitchFamily="18" charset="0"/>
              </a:rPr>
              <a:t>eff</a:t>
            </a:r>
            <a:r>
              <a:rPr lang="en-US" kern="0" dirty="0">
                <a:solidFill>
                  <a:schemeClr val="tx1">
                    <a:lumMod val="75000"/>
                    <a:lumOff val="25000"/>
                  </a:schemeClr>
                </a:solidFill>
                <a:latin typeface="Gill Sans MT" panose="020B0502020104020203" pitchFamily="34" charset="0"/>
                <a:cs typeface="Times New Roman" pitchFamily="18" charset="0"/>
              </a:rPr>
              <a:t> because of fewer filled shells shielding them from the nucleus.</a:t>
            </a:r>
          </a:p>
        </p:txBody>
      </p:sp>
      <p:pic>
        <p:nvPicPr>
          <p:cNvPr id="10" name="Picture 7" descr="F:\McGraw-Hill\Burdge - Atoms First\Images\Chapter04\bur11161_t04002.jpg">
            <a:extLst>
              <a:ext uri="{FF2B5EF4-FFF2-40B4-BE49-F238E27FC236}">
                <a16:creationId xmlns:a16="http://schemas.microsoft.com/office/drawing/2014/main" id="{24379AEE-D223-48D5-935F-C23D466C78ED}"/>
              </a:ext>
            </a:extLst>
          </p:cNvPr>
          <p:cNvPicPr>
            <a:picLocks noChangeAspect="1" noChangeArrowheads="1"/>
          </p:cNvPicPr>
          <p:nvPr/>
        </p:nvPicPr>
        <p:blipFill>
          <a:blip r:embed="rId2" cstate="print">
            <a:clrChange>
              <a:clrFrom>
                <a:srgbClr val="FFFFFF"/>
              </a:clrFrom>
              <a:clrTo>
                <a:srgbClr val="FFFFFF">
                  <a:alpha val="0"/>
                </a:srgbClr>
              </a:clrTo>
            </a:clrChange>
          </a:blip>
          <a:srcRect t="5283"/>
          <a:stretch>
            <a:fillRect/>
          </a:stretch>
        </p:blipFill>
        <p:spPr bwMode="auto">
          <a:xfrm>
            <a:off x="102660" y="3612243"/>
            <a:ext cx="7165840" cy="2474076"/>
          </a:xfrm>
          <a:prstGeom prst="rect">
            <a:avLst/>
          </a:prstGeom>
          <a:noFill/>
          <a:ln w="9525">
            <a:noFill/>
            <a:miter lim="800000"/>
            <a:headEnd/>
            <a:tailEnd/>
          </a:ln>
        </p:spPr>
      </p:pic>
      <p:grpSp>
        <p:nvGrpSpPr>
          <p:cNvPr id="11" name="Group 10">
            <a:extLst>
              <a:ext uri="{FF2B5EF4-FFF2-40B4-BE49-F238E27FC236}">
                <a16:creationId xmlns:a16="http://schemas.microsoft.com/office/drawing/2014/main" id="{AC3AE604-B098-4FE0-B09A-875641922418}"/>
              </a:ext>
            </a:extLst>
          </p:cNvPr>
          <p:cNvGrpSpPr/>
          <p:nvPr/>
        </p:nvGrpSpPr>
        <p:grpSpPr>
          <a:xfrm>
            <a:off x="6328477" y="0"/>
            <a:ext cx="2640540" cy="2149346"/>
            <a:chOff x="5706684" y="43686"/>
            <a:chExt cx="2640540" cy="2149346"/>
          </a:xfrm>
        </p:grpSpPr>
        <p:sp>
          <p:nvSpPr>
            <p:cNvPr id="13" name="Rectangle 12">
              <a:extLst>
                <a:ext uri="{FF2B5EF4-FFF2-40B4-BE49-F238E27FC236}">
                  <a16:creationId xmlns:a16="http://schemas.microsoft.com/office/drawing/2014/main" id="{81558EFC-4467-47DE-9284-EDD3EBADC501}"/>
                </a:ext>
              </a:extLst>
            </p:cNvPr>
            <p:cNvSpPr/>
            <p:nvPr/>
          </p:nvSpPr>
          <p:spPr bwMode="auto">
            <a:xfrm>
              <a:off x="5706684" y="635433"/>
              <a:ext cx="452427" cy="1557055"/>
            </a:xfrm>
            <a:prstGeom prst="rect">
              <a:avLst/>
            </a:prstGeom>
            <a:solidFill>
              <a:srgbClr val="67AEB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14" name="Rectangle 13">
              <a:extLst>
                <a:ext uri="{FF2B5EF4-FFF2-40B4-BE49-F238E27FC236}">
                  <a16:creationId xmlns:a16="http://schemas.microsoft.com/office/drawing/2014/main" id="{D0E06557-596F-41B2-BA43-F347BD476384}"/>
                </a:ext>
              </a:extLst>
            </p:cNvPr>
            <p:cNvSpPr/>
            <p:nvPr/>
          </p:nvSpPr>
          <p:spPr bwMode="auto">
            <a:xfrm>
              <a:off x="6159111" y="1370437"/>
              <a:ext cx="1163385" cy="822595"/>
            </a:xfrm>
            <a:prstGeom prst="rect">
              <a:avLst/>
            </a:prstGeom>
            <a:solidFill>
              <a:srgbClr val="67AEB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15" name="Rectangle 14">
              <a:extLst>
                <a:ext uri="{FF2B5EF4-FFF2-40B4-BE49-F238E27FC236}">
                  <a16:creationId xmlns:a16="http://schemas.microsoft.com/office/drawing/2014/main" id="{0F096FDD-15C1-4D26-B0C5-D3C6674279F1}"/>
                </a:ext>
              </a:extLst>
            </p:cNvPr>
            <p:cNvSpPr/>
            <p:nvPr/>
          </p:nvSpPr>
          <p:spPr bwMode="auto">
            <a:xfrm>
              <a:off x="7322495" y="635433"/>
              <a:ext cx="1024729" cy="1557055"/>
            </a:xfrm>
            <a:prstGeom prst="rect">
              <a:avLst/>
            </a:prstGeom>
            <a:solidFill>
              <a:srgbClr val="67AEB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16" name="Down Arrow 6">
              <a:extLst>
                <a:ext uri="{FF2B5EF4-FFF2-40B4-BE49-F238E27FC236}">
                  <a16:creationId xmlns:a16="http://schemas.microsoft.com/office/drawing/2014/main" id="{FD569FA9-BC63-4B2D-BCA9-5F2822973935}"/>
                </a:ext>
              </a:extLst>
            </p:cNvPr>
            <p:cNvSpPr/>
            <p:nvPr/>
          </p:nvSpPr>
          <p:spPr bwMode="auto">
            <a:xfrm rot="16200000">
              <a:off x="7284779" y="462373"/>
              <a:ext cx="376707" cy="77669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17" name="Down Arrow 7">
              <a:extLst>
                <a:ext uri="{FF2B5EF4-FFF2-40B4-BE49-F238E27FC236}">
                  <a16:creationId xmlns:a16="http://schemas.microsoft.com/office/drawing/2014/main" id="{5AD06039-4066-4D92-84A8-BBD016B95A3E}"/>
                </a:ext>
              </a:extLst>
            </p:cNvPr>
            <p:cNvSpPr/>
            <p:nvPr/>
          </p:nvSpPr>
          <p:spPr bwMode="auto">
            <a:xfrm rot="10800000">
              <a:off x="7861480" y="971908"/>
              <a:ext cx="402584" cy="941663"/>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18" name="TextBox 17">
              <a:extLst>
                <a:ext uri="{FF2B5EF4-FFF2-40B4-BE49-F238E27FC236}">
                  <a16:creationId xmlns:a16="http://schemas.microsoft.com/office/drawing/2014/main" id="{C8725965-B3A1-4376-8EBC-3717EDA32E3F}"/>
                </a:ext>
              </a:extLst>
            </p:cNvPr>
            <p:cNvSpPr txBox="1"/>
            <p:nvPr/>
          </p:nvSpPr>
          <p:spPr>
            <a:xfrm>
              <a:off x="7930571" y="641756"/>
              <a:ext cx="235925" cy="256310"/>
            </a:xfrm>
            <a:prstGeom prst="rect">
              <a:avLst/>
            </a:prstGeom>
            <a:noFill/>
            <a:ln>
              <a:solidFill>
                <a:schemeClr val="tx1">
                  <a:lumMod val="75000"/>
                  <a:lumOff val="25000"/>
                </a:schemeClr>
              </a:solidFill>
            </a:ln>
          </p:spPr>
          <p:txBody>
            <a:bodyPr wrap="none" rtlCol="0" anchor="ctr">
              <a:noAutofit/>
            </a:bodyPr>
            <a:lstStyle/>
            <a:p>
              <a:pPr algn="ctr"/>
              <a:r>
                <a:rPr lang="en-US" sz="1600" dirty="0">
                  <a:solidFill>
                    <a:schemeClr val="tx1">
                      <a:lumMod val="75000"/>
                      <a:lumOff val="25000"/>
                    </a:schemeClr>
                  </a:solidFill>
                </a:rPr>
                <a:t>F</a:t>
              </a:r>
            </a:p>
          </p:txBody>
        </p:sp>
        <p:sp>
          <p:nvSpPr>
            <p:cNvPr id="19" name="TextBox 18">
              <a:extLst>
                <a:ext uri="{FF2B5EF4-FFF2-40B4-BE49-F238E27FC236}">
                  <a16:creationId xmlns:a16="http://schemas.microsoft.com/office/drawing/2014/main" id="{F8F4D55D-D39A-4219-82F7-AB0BD596BDC6}"/>
                </a:ext>
              </a:extLst>
            </p:cNvPr>
            <p:cNvSpPr txBox="1"/>
            <p:nvPr/>
          </p:nvSpPr>
          <p:spPr>
            <a:xfrm>
              <a:off x="5947756" y="303505"/>
              <a:ext cx="1701259" cy="328081"/>
            </a:xfrm>
            <a:prstGeom prst="rect">
              <a:avLst/>
            </a:prstGeom>
            <a:noFill/>
          </p:spPr>
          <p:txBody>
            <a:bodyPr wrap="none" rtlCol="0">
              <a:noAutofit/>
            </a:bodyPr>
            <a:lstStyle/>
            <a:p>
              <a:r>
                <a:rPr lang="en-US" dirty="0">
                  <a:solidFill>
                    <a:schemeClr val="tx1"/>
                  </a:solidFill>
                </a:rPr>
                <a:t>Ionization Energy</a:t>
              </a:r>
            </a:p>
          </p:txBody>
        </p:sp>
        <p:sp>
          <p:nvSpPr>
            <p:cNvPr id="20" name="TextBox 19">
              <a:extLst>
                <a:ext uri="{FF2B5EF4-FFF2-40B4-BE49-F238E27FC236}">
                  <a16:creationId xmlns:a16="http://schemas.microsoft.com/office/drawing/2014/main" id="{91B0FAB8-C734-422E-9E5A-2472ACEA5BE8}"/>
                </a:ext>
              </a:extLst>
            </p:cNvPr>
            <p:cNvSpPr txBox="1"/>
            <p:nvPr/>
          </p:nvSpPr>
          <p:spPr>
            <a:xfrm>
              <a:off x="6233090" y="43686"/>
              <a:ext cx="1166703" cy="391876"/>
            </a:xfrm>
            <a:prstGeom prst="rect">
              <a:avLst/>
            </a:prstGeom>
            <a:noFill/>
          </p:spPr>
          <p:txBody>
            <a:bodyPr wrap="none" rtlCol="0">
              <a:noAutofit/>
            </a:bodyPr>
            <a:lstStyle/>
            <a:p>
              <a:r>
                <a:rPr lang="en-US" u="sng" dirty="0">
                  <a:solidFill>
                    <a:schemeClr val="tx1"/>
                  </a:solidFill>
                </a:rPr>
                <a:t>Increasing</a:t>
              </a:r>
            </a:p>
          </p:txBody>
        </p:sp>
      </p:grpSp>
    </p:spTree>
    <p:extLst>
      <p:ext uri="{BB962C8B-B14F-4D97-AF65-F5344CB8AC3E}">
        <p14:creationId xmlns:p14="http://schemas.microsoft.com/office/powerpoint/2010/main" val="75879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61</a:t>
            </a:fld>
            <a:endParaRPr lang="en-US" dirty="0">
              <a:solidFill>
                <a:schemeClr val="bg1"/>
              </a:solidFill>
            </a:endParaRPr>
          </a:p>
        </p:txBody>
      </p:sp>
      <p:sp>
        <p:nvSpPr>
          <p:cNvPr id="8" name="TextBox 4">
            <a:extLst>
              <a:ext uri="{FF2B5EF4-FFF2-40B4-BE49-F238E27FC236}">
                <a16:creationId xmlns:a16="http://schemas.microsoft.com/office/drawing/2014/main" id="{C41BD4AD-25DC-42C9-96AD-7ECE616CAE3B}"/>
              </a:ext>
            </a:extLst>
          </p:cNvPr>
          <p:cNvSpPr txBox="1">
            <a:spLocks noChangeArrowheads="1"/>
          </p:cNvSpPr>
          <p:nvPr/>
        </p:nvSpPr>
        <p:spPr bwMode="auto">
          <a:xfrm>
            <a:off x="13781" y="1114743"/>
            <a:ext cx="9130219" cy="704873"/>
          </a:xfrm>
          <a:prstGeom prst="rect">
            <a:avLst/>
          </a:prstGeom>
          <a:noFill/>
          <a:ln w="9525">
            <a:noFill/>
            <a:miter lim="800000"/>
            <a:headEnd/>
            <a:tailEnd/>
          </a:ln>
        </p:spPr>
        <p:txBody>
          <a:bodyPr wrap="square">
            <a:spAutoFit/>
          </a:bodyPr>
          <a:lstStyle/>
          <a:p>
            <a:pPr eaLnBrk="0" hangingPunct="0">
              <a:lnSpc>
                <a:spcPct val="115000"/>
              </a:lnSpc>
              <a:spcAft>
                <a:spcPts val="1000"/>
              </a:spcAft>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Would you expect Na or Mg to have the greater first ionization energy (</a:t>
            </a:r>
            <a:r>
              <a:rPr lang="en-US" altLang="en-US" i="1" dirty="0">
                <a:solidFill>
                  <a:schemeClr val="tx1">
                    <a:lumMod val="75000"/>
                    <a:lumOff val="25000"/>
                  </a:schemeClr>
                </a:solidFill>
                <a:latin typeface="Gill Sans MT" panose="020B0502020104020203" pitchFamily="34" charset="0"/>
                <a:ea typeface="MS PGothic" pitchFamily="34" charset="-128"/>
                <a:cs typeface="Times New Roman" pitchFamily="18" charset="0"/>
              </a:rPr>
              <a:t>IE</a:t>
            </a:r>
            <a:r>
              <a:rPr lang="en-US" altLang="en-US" baseline="-25000" dirty="0">
                <a:solidFill>
                  <a:schemeClr val="tx1">
                    <a:lumMod val="75000"/>
                    <a:lumOff val="25000"/>
                  </a:schemeClr>
                </a:solidFill>
                <a:latin typeface="Gill Sans MT" panose="020B0502020104020203" pitchFamily="34" charset="0"/>
                <a:ea typeface="MS PGothic" pitchFamily="34" charset="-128"/>
                <a:cs typeface="Times New Roman" pitchFamily="18" charset="0"/>
              </a:rPr>
              <a:t>1</a:t>
            </a: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 Which should have the greater second ionization energy (</a:t>
            </a:r>
            <a:r>
              <a:rPr lang="en-US" altLang="en-US" i="1" dirty="0">
                <a:solidFill>
                  <a:schemeClr val="tx1">
                    <a:lumMod val="75000"/>
                    <a:lumOff val="25000"/>
                  </a:schemeClr>
                </a:solidFill>
                <a:latin typeface="Gill Sans MT" panose="020B0502020104020203" pitchFamily="34" charset="0"/>
                <a:ea typeface="MS PGothic" pitchFamily="34" charset="-128"/>
                <a:cs typeface="Times New Roman" pitchFamily="18" charset="0"/>
              </a:rPr>
              <a:t>IE</a:t>
            </a:r>
            <a:r>
              <a:rPr lang="en-US" altLang="en-US" baseline="-25000" dirty="0">
                <a:solidFill>
                  <a:schemeClr val="tx1">
                    <a:lumMod val="75000"/>
                    <a:lumOff val="25000"/>
                  </a:schemeClr>
                </a:solidFill>
                <a:latin typeface="Gill Sans MT" panose="020B0502020104020203" pitchFamily="34" charset="0"/>
                <a:ea typeface="MS PGothic" pitchFamily="34" charset="-128"/>
                <a:cs typeface="Times New Roman" pitchFamily="18" charset="0"/>
              </a:rPr>
              <a:t>2</a:t>
            </a: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a:t>
            </a:r>
          </a:p>
        </p:txBody>
      </p:sp>
      <p:sp>
        <p:nvSpPr>
          <p:cNvPr id="9" name="Rectangle 2">
            <a:extLst>
              <a:ext uri="{FF2B5EF4-FFF2-40B4-BE49-F238E27FC236}">
                <a16:creationId xmlns:a16="http://schemas.microsoft.com/office/drawing/2014/main" id="{47823A30-D70C-4BC9-BA11-3DE920B5A48A}"/>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Practice</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10" name="TextBox 4">
            <a:extLst>
              <a:ext uri="{FF2B5EF4-FFF2-40B4-BE49-F238E27FC236}">
                <a16:creationId xmlns:a16="http://schemas.microsoft.com/office/drawing/2014/main" id="{52B20C95-5432-4080-BC80-3DEE98125E7E}"/>
              </a:ext>
            </a:extLst>
          </p:cNvPr>
          <p:cNvSpPr txBox="1">
            <a:spLocks noChangeArrowheads="1"/>
          </p:cNvSpPr>
          <p:nvPr/>
        </p:nvSpPr>
        <p:spPr bwMode="auto">
          <a:xfrm>
            <a:off x="438150" y="1876426"/>
            <a:ext cx="8124826" cy="1323439"/>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tabLst>
                <a:tab pos="1143000" algn="l"/>
              </a:tabLst>
            </a:pPr>
            <a:r>
              <a:rPr lang="en-US" altLang="en-US" sz="1600" i="1" dirty="0">
                <a:solidFill>
                  <a:srgbClr val="E47588"/>
                </a:solidFill>
                <a:latin typeface="Gill Sans MT" panose="020B0502020104020203" pitchFamily="34" charset="0"/>
                <a:ea typeface="MS PGothic" pitchFamily="34" charset="-128"/>
                <a:cs typeface="Times New Roman" pitchFamily="18" charset="0"/>
              </a:rPr>
              <a:t>IE</a:t>
            </a:r>
            <a:r>
              <a:rPr lang="en-US" altLang="en-US" sz="1600" baseline="-25000" dirty="0">
                <a:solidFill>
                  <a:srgbClr val="E47588"/>
                </a:solidFill>
                <a:latin typeface="Gill Sans MT" panose="020B0502020104020203" pitchFamily="34" charset="0"/>
                <a:ea typeface="MS PGothic" pitchFamily="34" charset="-128"/>
                <a:cs typeface="Times New Roman" pitchFamily="18" charset="0"/>
              </a:rPr>
              <a:t>1</a:t>
            </a:r>
            <a:r>
              <a:rPr lang="en-US" altLang="en-US" sz="1600" dirty="0">
                <a:solidFill>
                  <a:srgbClr val="E47588"/>
                </a:solidFill>
                <a:latin typeface="Gill Sans MT" panose="020B0502020104020203" pitchFamily="34" charset="0"/>
                <a:ea typeface="MS PGothic" pitchFamily="34" charset="-128"/>
                <a:cs typeface="Times New Roman" pitchFamily="18" charset="0"/>
              </a:rPr>
              <a:t>(Mg) &gt; </a:t>
            </a:r>
            <a:r>
              <a:rPr lang="en-US" altLang="en-US" sz="1600" i="1" dirty="0">
                <a:solidFill>
                  <a:srgbClr val="E47588"/>
                </a:solidFill>
                <a:latin typeface="Gill Sans MT" panose="020B0502020104020203" pitchFamily="34" charset="0"/>
                <a:ea typeface="MS PGothic" pitchFamily="34" charset="-128"/>
                <a:cs typeface="Times New Roman" pitchFamily="18" charset="0"/>
              </a:rPr>
              <a:t>IE</a:t>
            </a:r>
            <a:r>
              <a:rPr lang="en-US" altLang="en-US" sz="1600" baseline="-25000" dirty="0">
                <a:solidFill>
                  <a:srgbClr val="E47588"/>
                </a:solidFill>
                <a:latin typeface="Gill Sans MT" panose="020B0502020104020203" pitchFamily="34" charset="0"/>
                <a:ea typeface="MS PGothic" pitchFamily="34" charset="-128"/>
                <a:cs typeface="Times New Roman" pitchFamily="18" charset="0"/>
              </a:rPr>
              <a:t>1</a:t>
            </a:r>
            <a:r>
              <a:rPr lang="en-US" altLang="en-US" sz="1600" dirty="0">
                <a:solidFill>
                  <a:srgbClr val="E47588"/>
                </a:solidFill>
                <a:latin typeface="Gill Sans MT" panose="020B0502020104020203" pitchFamily="34" charset="0"/>
                <a:ea typeface="MS PGothic" pitchFamily="34" charset="-128"/>
                <a:cs typeface="Times New Roman" pitchFamily="18" charset="0"/>
              </a:rPr>
              <a:t>(Na) because Mg is to the right of Na in the periodic table (i.e., Mg has the greater </a:t>
            </a:r>
            <a:r>
              <a:rPr lang="en-US" altLang="en-US" sz="1600" i="1" dirty="0">
                <a:solidFill>
                  <a:srgbClr val="E47588"/>
                </a:solidFill>
                <a:latin typeface="Gill Sans MT" panose="020B0502020104020203" pitchFamily="34" charset="0"/>
                <a:ea typeface="MS PGothic" pitchFamily="34" charset="-128"/>
                <a:cs typeface="Times New Roman" pitchFamily="18" charset="0"/>
              </a:rPr>
              <a:t>Z</a:t>
            </a:r>
            <a:r>
              <a:rPr lang="en-US" altLang="en-US" sz="1600" baseline="-25000" dirty="0">
                <a:solidFill>
                  <a:srgbClr val="E47588"/>
                </a:solidFill>
                <a:latin typeface="Gill Sans MT" panose="020B0502020104020203" pitchFamily="34" charset="0"/>
                <a:ea typeface="MS PGothic" pitchFamily="34" charset="-128"/>
                <a:cs typeface="Times New Roman" pitchFamily="18" charset="0"/>
              </a:rPr>
              <a:t>eff</a:t>
            </a:r>
            <a:r>
              <a:rPr lang="en-US" altLang="en-US" sz="1600" dirty="0">
                <a:solidFill>
                  <a:srgbClr val="E47588"/>
                </a:solidFill>
                <a:latin typeface="Gill Sans MT" panose="020B0502020104020203" pitchFamily="34" charset="0"/>
                <a:ea typeface="MS PGothic" pitchFamily="34" charset="-128"/>
                <a:cs typeface="Times New Roman" pitchFamily="18" charset="0"/>
              </a:rPr>
              <a:t>, so it is more difficult to remove its electron).</a:t>
            </a:r>
          </a:p>
          <a:p>
            <a:pPr eaLnBrk="0" hangingPunct="0">
              <a:buClr>
                <a:srgbClr val="000000"/>
              </a:buClr>
              <a:buSzPct val="100000"/>
              <a:buFont typeface="Arial" pitchFamily="34" charset="0"/>
              <a:buNone/>
              <a:tabLst>
                <a:tab pos="1143000" algn="l"/>
              </a:tabLst>
            </a:pPr>
            <a:endParaRPr lang="en-US" altLang="en-US" sz="1600" dirty="0">
              <a:solidFill>
                <a:srgbClr val="E47588"/>
              </a:solidFill>
              <a:latin typeface="Gill Sans MT" panose="020B0502020104020203" pitchFamily="34" charset="0"/>
              <a:ea typeface="MS PGothic" pitchFamily="34" charset="-128"/>
              <a:cs typeface="Times New Roman" pitchFamily="18" charset="0"/>
            </a:endParaRPr>
          </a:p>
          <a:p>
            <a:pPr eaLnBrk="0" hangingPunct="0">
              <a:buClr>
                <a:srgbClr val="000000"/>
              </a:buClr>
              <a:buSzPct val="100000"/>
              <a:buFont typeface="Arial" pitchFamily="34" charset="0"/>
              <a:buNone/>
              <a:tabLst>
                <a:tab pos="1143000" algn="l"/>
              </a:tabLst>
            </a:pPr>
            <a:r>
              <a:rPr lang="en-US" altLang="en-US" sz="1600" i="1" dirty="0">
                <a:solidFill>
                  <a:srgbClr val="E47588"/>
                </a:solidFill>
                <a:latin typeface="Gill Sans MT" panose="020B0502020104020203" pitchFamily="34" charset="0"/>
                <a:ea typeface="MS PGothic" pitchFamily="34" charset="-128"/>
                <a:cs typeface="Times New Roman" pitchFamily="18" charset="0"/>
              </a:rPr>
              <a:t>IE</a:t>
            </a:r>
            <a:r>
              <a:rPr lang="en-US" altLang="en-US" sz="1600" baseline="-25000" dirty="0">
                <a:solidFill>
                  <a:srgbClr val="E47588"/>
                </a:solidFill>
                <a:latin typeface="Gill Sans MT" panose="020B0502020104020203" pitchFamily="34" charset="0"/>
                <a:ea typeface="MS PGothic" pitchFamily="34" charset="-128"/>
                <a:cs typeface="Times New Roman" pitchFamily="18" charset="0"/>
              </a:rPr>
              <a:t>2</a:t>
            </a:r>
            <a:r>
              <a:rPr lang="en-US" altLang="en-US" sz="1600" dirty="0">
                <a:solidFill>
                  <a:srgbClr val="E47588"/>
                </a:solidFill>
                <a:latin typeface="Gill Sans MT" panose="020B0502020104020203" pitchFamily="34" charset="0"/>
                <a:ea typeface="MS PGothic" pitchFamily="34" charset="-128"/>
                <a:cs typeface="Times New Roman" pitchFamily="18" charset="0"/>
              </a:rPr>
              <a:t>(Na) &gt; </a:t>
            </a:r>
            <a:r>
              <a:rPr lang="en-US" altLang="en-US" sz="1600" i="1" dirty="0">
                <a:solidFill>
                  <a:srgbClr val="E47588"/>
                </a:solidFill>
                <a:latin typeface="Gill Sans MT" panose="020B0502020104020203" pitchFamily="34" charset="0"/>
                <a:ea typeface="MS PGothic" pitchFamily="34" charset="-128"/>
                <a:cs typeface="Times New Roman" pitchFamily="18" charset="0"/>
              </a:rPr>
              <a:t>IE</a:t>
            </a:r>
            <a:r>
              <a:rPr lang="en-US" altLang="en-US" sz="1600" baseline="-25000" dirty="0">
                <a:solidFill>
                  <a:srgbClr val="E47588"/>
                </a:solidFill>
                <a:latin typeface="Gill Sans MT" panose="020B0502020104020203" pitchFamily="34" charset="0"/>
                <a:ea typeface="MS PGothic" pitchFamily="34" charset="-128"/>
                <a:cs typeface="Times New Roman" pitchFamily="18" charset="0"/>
              </a:rPr>
              <a:t>2</a:t>
            </a:r>
            <a:r>
              <a:rPr lang="en-US" altLang="en-US" sz="1600" dirty="0">
                <a:solidFill>
                  <a:srgbClr val="E47588"/>
                </a:solidFill>
                <a:latin typeface="Gill Sans MT" panose="020B0502020104020203" pitchFamily="34" charset="0"/>
                <a:ea typeface="MS PGothic" pitchFamily="34" charset="-128"/>
                <a:cs typeface="Times New Roman" pitchFamily="18" charset="0"/>
              </a:rPr>
              <a:t>(Mg) because the second ionization of Mg removes a valence electron, whereas the second ionization of Na removes a core electron.</a:t>
            </a:r>
            <a:endParaRPr lang="en-US" altLang="en-US" sz="1600" i="1" dirty="0">
              <a:solidFill>
                <a:srgbClr val="E47588"/>
              </a:solidFill>
              <a:latin typeface="Gill Sans MT" panose="020B0502020104020203" pitchFamily="34" charset="0"/>
              <a:ea typeface="MS PGothic" pitchFamily="34" charset="-128"/>
              <a:cs typeface="Times New Roman" pitchFamily="18" charset="0"/>
            </a:endParaRPr>
          </a:p>
        </p:txBody>
      </p:sp>
      <p:sp>
        <p:nvSpPr>
          <p:cNvPr id="11" name="TPQuestion">
            <a:extLst>
              <a:ext uri="{FF2B5EF4-FFF2-40B4-BE49-F238E27FC236}">
                <a16:creationId xmlns:a16="http://schemas.microsoft.com/office/drawing/2014/main" id="{73CDEEC2-4761-42C9-A0A1-F71CF97A57DC}"/>
              </a:ext>
            </a:extLst>
          </p:cNvPr>
          <p:cNvSpPr txBox="1">
            <a:spLocks/>
          </p:cNvSpPr>
          <p:nvPr/>
        </p:nvSpPr>
        <p:spPr>
          <a:xfrm>
            <a:off x="13781" y="3429000"/>
            <a:ext cx="7767638" cy="14303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1800" dirty="0">
                <a:solidFill>
                  <a:schemeClr val="tx1">
                    <a:lumMod val="75000"/>
                    <a:lumOff val="25000"/>
                  </a:schemeClr>
                </a:solidFill>
                <a:latin typeface="Gill Sans MT" panose="020B0502020104020203" pitchFamily="34" charset="0"/>
              </a:rPr>
              <a:t>Which atom below has the greatest ionization energy?</a:t>
            </a:r>
            <a:endParaRPr lang="en-US" sz="1800" dirty="0">
              <a:solidFill>
                <a:schemeClr val="tx1">
                  <a:lumMod val="75000"/>
                  <a:lumOff val="25000"/>
                </a:schemeClr>
              </a:solidFill>
              <a:latin typeface="Gill Sans MT" panose="020B0502020104020203" pitchFamily="34" charset="0"/>
            </a:endParaRPr>
          </a:p>
        </p:txBody>
      </p:sp>
      <p:sp>
        <p:nvSpPr>
          <p:cNvPr id="13" name="TPAnswers">
            <a:extLst>
              <a:ext uri="{FF2B5EF4-FFF2-40B4-BE49-F238E27FC236}">
                <a16:creationId xmlns:a16="http://schemas.microsoft.com/office/drawing/2014/main" id="{3D898E7C-DF7B-4D76-9A19-F9C3E880DF05}"/>
              </a:ext>
            </a:extLst>
          </p:cNvPr>
          <p:cNvSpPr txBox="1">
            <a:spLocks/>
          </p:cNvSpPr>
          <p:nvPr>
            <p:custDataLst>
              <p:tags r:id="rId1"/>
            </p:custDataLst>
          </p:nvPr>
        </p:nvSpPr>
        <p:spPr>
          <a:xfrm>
            <a:off x="464090" y="3819564"/>
            <a:ext cx="1402810" cy="15144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FontTx/>
              <a:buAutoNum type="alphaUcPeriod"/>
            </a:pPr>
            <a:r>
              <a:rPr lang="en-US" altLang="en-US" sz="1800" dirty="0">
                <a:solidFill>
                  <a:schemeClr val="tx1">
                    <a:lumMod val="75000"/>
                    <a:lumOff val="25000"/>
                  </a:schemeClr>
                </a:solidFill>
                <a:latin typeface="Gill Sans MT" panose="020B0502020104020203" pitchFamily="34" charset="0"/>
              </a:rPr>
              <a:t>Li</a:t>
            </a:r>
          </a:p>
          <a:p>
            <a:pPr marL="609600" indent="-609600">
              <a:buFontTx/>
              <a:buAutoNum type="alphaUcPeriod"/>
            </a:pPr>
            <a:r>
              <a:rPr lang="en-US" altLang="en-US" sz="1800" dirty="0">
                <a:solidFill>
                  <a:schemeClr val="tx1">
                    <a:lumMod val="75000"/>
                    <a:lumOff val="25000"/>
                  </a:schemeClr>
                </a:solidFill>
                <a:latin typeface="Gill Sans MT" panose="020B0502020104020203" pitchFamily="34" charset="0"/>
              </a:rPr>
              <a:t>Ne</a:t>
            </a:r>
          </a:p>
          <a:p>
            <a:pPr marL="609600" indent="-609600">
              <a:buFontTx/>
              <a:buAutoNum type="alphaUcPeriod"/>
            </a:pPr>
            <a:r>
              <a:rPr lang="en-US" altLang="en-US" sz="1800" dirty="0">
                <a:solidFill>
                  <a:schemeClr val="tx1">
                    <a:lumMod val="75000"/>
                    <a:lumOff val="25000"/>
                  </a:schemeClr>
                </a:solidFill>
                <a:latin typeface="Gill Sans MT" panose="020B0502020104020203" pitchFamily="34" charset="0"/>
              </a:rPr>
              <a:t>Na</a:t>
            </a:r>
          </a:p>
          <a:p>
            <a:pPr marL="609600" indent="-609600">
              <a:buFontTx/>
              <a:buAutoNum type="alphaUcPeriod"/>
            </a:pPr>
            <a:r>
              <a:rPr lang="en-US" altLang="en-US" sz="1800" dirty="0">
                <a:solidFill>
                  <a:schemeClr val="tx1">
                    <a:lumMod val="75000"/>
                    <a:lumOff val="25000"/>
                  </a:schemeClr>
                </a:solidFill>
                <a:latin typeface="Gill Sans MT" panose="020B0502020104020203" pitchFamily="34" charset="0"/>
              </a:rPr>
              <a:t>Kr</a:t>
            </a:r>
          </a:p>
        </p:txBody>
      </p:sp>
      <p:sp>
        <p:nvSpPr>
          <p:cNvPr id="14" name="Oval 13">
            <a:extLst>
              <a:ext uri="{FF2B5EF4-FFF2-40B4-BE49-F238E27FC236}">
                <a16:creationId xmlns:a16="http://schemas.microsoft.com/office/drawing/2014/main" id="{4DF0BA14-381D-4854-A586-918B91680E53}"/>
              </a:ext>
            </a:extLst>
          </p:cNvPr>
          <p:cNvSpPr/>
          <p:nvPr/>
        </p:nvSpPr>
        <p:spPr>
          <a:xfrm>
            <a:off x="495300" y="4216484"/>
            <a:ext cx="270794" cy="265175"/>
          </a:xfrm>
          <a:prstGeom prst="ellipse">
            <a:avLst/>
          </a:prstGeom>
          <a:noFill/>
          <a:ln w="28575">
            <a:solidFill>
              <a:srgbClr val="E47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88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62</a:t>
            </a:fld>
            <a:endParaRPr lang="en-US" dirty="0">
              <a:solidFill>
                <a:schemeClr val="bg1"/>
              </a:solidFill>
            </a:endParaRPr>
          </a:p>
        </p:txBody>
      </p:sp>
      <p:sp>
        <p:nvSpPr>
          <p:cNvPr id="8" name="Rectangle 2">
            <a:extLst>
              <a:ext uri="{FF2B5EF4-FFF2-40B4-BE49-F238E27FC236}">
                <a16:creationId xmlns:a16="http://schemas.microsoft.com/office/drawing/2014/main" id="{C6508FF1-66E2-4325-B8BA-EE322CE3C514}"/>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Electron Affinity</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FAD3B597-F00A-4E2B-BED0-C0F6ABA866C0}"/>
              </a:ext>
            </a:extLst>
          </p:cNvPr>
          <p:cNvSpPr txBox="1">
            <a:spLocks noChangeArrowheads="1"/>
          </p:cNvSpPr>
          <p:nvPr/>
        </p:nvSpPr>
        <p:spPr bwMode="auto">
          <a:xfrm>
            <a:off x="0" y="1200150"/>
            <a:ext cx="5238750"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b="1" dirty="0">
                <a:solidFill>
                  <a:srgbClr val="E47588"/>
                </a:solidFill>
                <a:latin typeface="Gill Sans MT" panose="020B0502020104020203" pitchFamily="34" charset="0"/>
                <a:cs typeface="Times New Roman" pitchFamily="18" charset="0"/>
              </a:rPr>
              <a:t>Electron</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affinity</a:t>
            </a:r>
            <a:r>
              <a:rPr lang="en-US" altLang="en-US" b="1" dirty="0">
                <a:solidFill>
                  <a:schemeClr val="tx1">
                    <a:lumMod val="75000"/>
                    <a:lumOff val="25000"/>
                  </a:schemeClr>
                </a:solidFill>
                <a:latin typeface="Gill Sans MT" panose="020B0502020104020203" pitchFamily="34" charset="0"/>
                <a:cs typeface="Times New Roman" pitchFamily="18" charset="0"/>
              </a:rPr>
              <a:t> (EA)</a:t>
            </a:r>
            <a:r>
              <a:rPr lang="en-US" altLang="en-US" dirty="0">
                <a:solidFill>
                  <a:schemeClr val="tx1">
                    <a:lumMod val="75000"/>
                    <a:lumOff val="25000"/>
                  </a:schemeClr>
                </a:solidFill>
                <a:latin typeface="Gill Sans MT" panose="020B0502020104020203" pitchFamily="34" charset="0"/>
                <a:cs typeface="Times New Roman" pitchFamily="18" charset="0"/>
              </a:rPr>
              <a:t> is the energy released when an atom in the gas phase accepts an electron.</a:t>
            </a:r>
            <a:endParaRPr lang="en-US" altLang="en-US" b="1" dirty="0">
              <a:solidFill>
                <a:schemeClr val="tx1">
                  <a:lumMod val="75000"/>
                  <a:lumOff val="25000"/>
                </a:schemeClr>
              </a:solidFill>
              <a:latin typeface="Gill Sans MT" panose="020B0502020104020203" pitchFamily="34" charset="0"/>
              <a:cs typeface="Times New Roman" pitchFamily="18" charset="0"/>
            </a:endParaRPr>
          </a:p>
        </p:txBody>
      </p:sp>
      <p:pic>
        <p:nvPicPr>
          <p:cNvPr id="10" name="Picture 12" descr="F:\McGraw-Hill\Burdge - Atoms First\Images\Chapter04\bur11161_04010a.jpg">
            <a:extLst>
              <a:ext uri="{FF2B5EF4-FFF2-40B4-BE49-F238E27FC236}">
                <a16:creationId xmlns:a16="http://schemas.microsoft.com/office/drawing/2014/main" id="{0DC6225A-263F-469C-AFE9-C6DB805BD45E}"/>
              </a:ext>
            </a:extLst>
          </p:cNvPr>
          <p:cNvPicPr>
            <a:picLocks noChangeAspect="1" noChangeArrowheads="1"/>
          </p:cNvPicPr>
          <p:nvPr/>
        </p:nvPicPr>
        <p:blipFill>
          <a:blip r:embed="rId2" cstate="print"/>
          <a:srcRect t="2618"/>
          <a:stretch>
            <a:fillRect/>
          </a:stretch>
        </p:blipFill>
        <p:spPr bwMode="auto">
          <a:xfrm>
            <a:off x="5158621" y="232158"/>
            <a:ext cx="3473469" cy="2939011"/>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1" name="TextBox 7">
                <a:extLst>
                  <a:ext uri="{FF2B5EF4-FFF2-40B4-BE49-F238E27FC236}">
                    <a16:creationId xmlns:a16="http://schemas.microsoft.com/office/drawing/2014/main" id="{FC9A6653-86B7-4147-9DE8-C5F51BBBB110}"/>
                  </a:ext>
                </a:extLst>
              </p:cNvPr>
              <p:cNvSpPr txBox="1">
                <a:spLocks noChangeArrowheads="1"/>
              </p:cNvSpPr>
              <p:nvPr/>
            </p:nvSpPr>
            <p:spPr bwMode="auto">
              <a:xfrm>
                <a:off x="723900" y="1926358"/>
                <a:ext cx="3009900" cy="320088"/>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b="1" dirty="0">
                    <a:solidFill>
                      <a:schemeClr val="tx1">
                        <a:lumMod val="75000"/>
                        <a:lumOff val="25000"/>
                      </a:schemeClr>
                    </a:solidFill>
                    <a:latin typeface="Gill Sans MT" panose="020B0502020104020203" pitchFamily="34" charset="0"/>
                    <a:cs typeface="Times New Roman" pitchFamily="18" charset="0"/>
                  </a:rPr>
                  <a:t>Cl(</a:t>
                </a:r>
                <a:r>
                  <a:rPr lang="en-US" altLang="en-US" b="1" i="1" dirty="0">
                    <a:solidFill>
                      <a:schemeClr val="tx1">
                        <a:lumMod val="75000"/>
                        <a:lumOff val="25000"/>
                      </a:schemeClr>
                    </a:solidFill>
                    <a:latin typeface="Gill Sans MT" panose="020B0502020104020203" pitchFamily="34" charset="0"/>
                    <a:cs typeface="Times New Roman" pitchFamily="18" charset="0"/>
                  </a:rPr>
                  <a:t>g</a:t>
                </a:r>
                <a:r>
                  <a:rPr lang="en-US" altLang="en-US" b="1" dirty="0">
                    <a:solidFill>
                      <a:schemeClr val="tx1">
                        <a:lumMod val="75000"/>
                        <a:lumOff val="25000"/>
                      </a:schemeClr>
                    </a:solidFill>
                    <a:latin typeface="Gill Sans MT" panose="020B0502020104020203" pitchFamily="34" charset="0"/>
                    <a:cs typeface="Times New Roman" pitchFamily="18" charset="0"/>
                  </a:rPr>
                  <a:t>) + </a:t>
                </a:r>
                <a:r>
                  <a:rPr lang="en-US" altLang="en-US" b="1" i="1" dirty="0">
                    <a:solidFill>
                      <a:schemeClr val="tx1">
                        <a:lumMod val="75000"/>
                        <a:lumOff val="25000"/>
                      </a:schemeClr>
                    </a:solidFill>
                    <a:latin typeface="Gill Sans MT" panose="020B0502020104020203" pitchFamily="34" charset="0"/>
                    <a:cs typeface="Times New Roman" pitchFamily="18" charset="0"/>
                  </a:rPr>
                  <a:t>e</a:t>
                </a:r>
                <a:r>
                  <a:rPr lang="en-US" altLang="en-US" baseline="30000" dirty="0">
                    <a:solidFill>
                      <a:schemeClr val="tx1">
                        <a:lumMod val="75000"/>
                        <a:lumOff val="25000"/>
                      </a:schemeClr>
                    </a:solidFill>
                    <a:latin typeface="Gill Sans MT" panose="020B0502020104020203" pitchFamily="34" charset="0"/>
                  </a:rPr>
                  <a:t>−</a:t>
                </a:r>
                <a:r>
                  <a:rPr lang="en-US" altLang="en-US" dirty="0">
                    <a:solidFill>
                      <a:schemeClr val="tx1">
                        <a:lumMod val="75000"/>
                        <a:lumOff val="25000"/>
                      </a:schemeClr>
                    </a:solidFill>
                    <a:latin typeface="Gill Sans MT" panose="020B0502020104020203" pitchFamily="34" charset="0"/>
                  </a:rPr>
                  <a:t> </a:t>
                </a:r>
                <a14:m>
                  <m:oMath xmlns:m="http://schemas.openxmlformats.org/officeDocument/2006/math">
                    <m:r>
                      <a:rPr lang="en-US" altLang="en-US" b="1" i="1" dirty="0" smtClean="0">
                        <a:solidFill>
                          <a:schemeClr val="tx1">
                            <a:lumMod val="75000"/>
                            <a:lumOff val="25000"/>
                          </a:schemeClr>
                        </a:solidFill>
                        <a:latin typeface="Cambria Math" panose="02040503050406030204" pitchFamily="18" charset="0"/>
                        <a:ea typeface="Cambria Math" panose="02040503050406030204" pitchFamily="18" charset="0"/>
                        <a:cs typeface="Times New Roman" pitchFamily="18" charset="0"/>
                      </a:rPr>
                      <m:t>⟶</m:t>
                    </m:r>
                  </m:oMath>
                </a14:m>
                <a:r>
                  <a:rPr lang="en-US" altLang="en-US" b="1" dirty="0">
                    <a:solidFill>
                      <a:schemeClr val="tx1">
                        <a:lumMod val="75000"/>
                        <a:lumOff val="25000"/>
                      </a:schemeClr>
                    </a:solidFill>
                    <a:latin typeface="Gill Sans MT" panose="020B0502020104020203" pitchFamily="34" charset="0"/>
                    <a:cs typeface="Times New Roman" pitchFamily="18" charset="0"/>
                  </a:rPr>
                  <a:t> Cl</a:t>
                </a:r>
                <a:r>
                  <a:rPr lang="en-US" altLang="en-US" baseline="30000" dirty="0">
                    <a:solidFill>
                      <a:schemeClr val="tx1">
                        <a:lumMod val="75000"/>
                        <a:lumOff val="25000"/>
                      </a:schemeClr>
                    </a:solidFill>
                    <a:latin typeface="Gill Sans MT" panose="020B0502020104020203" pitchFamily="34" charset="0"/>
                  </a:rPr>
                  <a:t>–</a:t>
                </a:r>
                <a:r>
                  <a:rPr lang="en-US" altLang="en-US" b="1" dirty="0">
                    <a:solidFill>
                      <a:schemeClr val="tx1">
                        <a:lumMod val="75000"/>
                        <a:lumOff val="25000"/>
                      </a:schemeClr>
                    </a:solidFill>
                    <a:latin typeface="Gill Sans MT" panose="020B0502020104020203" pitchFamily="34" charset="0"/>
                    <a:cs typeface="Times New Roman" pitchFamily="18" charset="0"/>
                  </a:rPr>
                  <a:t>(</a:t>
                </a:r>
                <a:r>
                  <a:rPr lang="en-US" altLang="en-US" b="1" i="1" dirty="0">
                    <a:solidFill>
                      <a:schemeClr val="tx1">
                        <a:lumMod val="75000"/>
                        <a:lumOff val="25000"/>
                      </a:schemeClr>
                    </a:solidFill>
                    <a:latin typeface="Gill Sans MT" panose="020B0502020104020203" pitchFamily="34" charset="0"/>
                    <a:cs typeface="Times New Roman" pitchFamily="18" charset="0"/>
                  </a:rPr>
                  <a:t>g</a:t>
                </a:r>
                <a:r>
                  <a:rPr lang="en-US" altLang="en-US" b="1" dirty="0">
                    <a:solidFill>
                      <a:schemeClr val="tx1">
                        <a:lumMod val="75000"/>
                        <a:lumOff val="25000"/>
                      </a:schemeClr>
                    </a:solidFill>
                    <a:latin typeface="Gill Sans MT" panose="020B0502020104020203" pitchFamily="34" charset="0"/>
                    <a:cs typeface="Times New Roman" pitchFamily="18" charset="0"/>
                  </a:rPr>
                  <a:t>)</a:t>
                </a:r>
              </a:p>
            </p:txBody>
          </p:sp>
        </mc:Choice>
        <mc:Fallback xmlns="">
          <p:sp>
            <p:nvSpPr>
              <p:cNvPr id="11" name="TextBox 7">
                <a:extLst>
                  <a:ext uri="{FF2B5EF4-FFF2-40B4-BE49-F238E27FC236}">
                    <a16:creationId xmlns:a16="http://schemas.microsoft.com/office/drawing/2014/main" id="{FC9A6653-86B7-4147-9DE8-C5F51BBBB110}"/>
                  </a:ext>
                </a:extLst>
              </p:cNvPr>
              <p:cNvSpPr txBox="1">
                <a:spLocks noRot="1" noChangeAspect="1" noMove="1" noResize="1" noEditPoints="1" noAdjustHandles="1" noChangeArrowheads="1" noChangeShapeType="1" noTextEdit="1"/>
              </p:cNvSpPr>
              <p:nvPr/>
            </p:nvSpPr>
            <p:spPr bwMode="auto">
              <a:xfrm>
                <a:off x="723900" y="1926358"/>
                <a:ext cx="3009900" cy="320088"/>
              </a:xfrm>
              <a:prstGeom prst="rect">
                <a:avLst/>
              </a:prstGeom>
              <a:blipFill>
                <a:blip r:embed="rId3"/>
                <a:stretch>
                  <a:fillRect t="-24528" b="-28302"/>
                </a:stretch>
              </a:blipFill>
              <a:ln w="9525">
                <a:noFill/>
                <a:miter lim="800000"/>
                <a:headEnd/>
                <a:tailEnd/>
              </a:ln>
            </p:spPr>
            <p:txBody>
              <a:bodyPr/>
              <a:lstStyle/>
              <a:p>
                <a:r>
                  <a:rPr lang="en-US">
                    <a:noFill/>
                  </a:rPr>
                  <a:t> </a:t>
                </a:r>
              </a:p>
            </p:txBody>
          </p:sp>
        </mc:Fallback>
      </mc:AlternateContent>
      <p:sp>
        <p:nvSpPr>
          <p:cNvPr id="13" name="TextBox 4">
            <a:extLst>
              <a:ext uri="{FF2B5EF4-FFF2-40B4-BE49-F238E27FC236}">
                <a16:creationId xmlns:a16="http://schemas.microsoft.com/office/drawing/2014/main" id="{E8AD6F4C-80D6-4EB1-B2F2-043023078BF4}"/>
              </a:ext>
            </a:extLst>
          </p:cNvPr>
          <p:cNvSpPr txBox="1">
            <a:spLocks noChangeArrowheads="1"/>
          </p:cNvSpPr>
          <p:nvPr/>
        </p:nvSpPr>
        <p:spPr bwMode="auto">
          <a:xfrm>
            <a:off x="0" y="3264092"/>
            <a:ext cx="9144000" cy="923330"/>
          </a:xfrm>
          <a:prstGeom prst="rect">
            <a:avLst/>
          </a:prstGeom>
          <a:noFill/>
          <a:ln w="9525">
            <a:noFill/>
            <a:miter lim="800000"/>
            <a:headEnd/>
            <a:tailEnd/>
          </a:ln>
        </p:spPr>
        <p:txBody>
          <a:bodyPr wrap="square">
            <a:spAutoFit/>
          </a:bodyPr>
          <a:lstStyle/>
          <a:p>
            <a:pPr eaLnBrk="0" hangingPunct="0">
              <a:buClr>
                <a:srgbClr val="000000"/>
              </a:buClr>
              <a:buSzPct val="100000"/>
              <a:defRPr/>
            </a:pPr>
            <a:r>
              <a:rPr lang="en-US" dirty="0">
                <a:solidFill>
                  <a:schemeClr val="tx1">
                    <a:lumMod val="75000"/>
                    <a:lumOff val="25000"/>
                  </a:schemeClr>
                </a:solidFill>
                <a:latin typeface="Gill Sans MT" panose="020B0502020104020203" pitchFamily="34" charset="0"/>
                <a:cs typeface="Times New Roman" pitchFamily="18" charset="0"/>
              </a:rPr>
              <a:t>Like ionization energy, electron affinity increases from left to right across a period as </a:t>
            </a:r>
            <a:r>
              <a:rPr lang="en-US" i="1" dirty="0" err="1">
                <a:solidFill>
                  <a:schemeClr val="tx1">
                    <a:lumMod val="75000"/>
                    <a:lumOff val="25000"/>
                  </a:schemeClr>
                </a:solidFill>
                <a:latin typeface="Gill Sans MT" panose="020B0502020104020203" pitchFamily="34" charset="0"/>
                <a:cs typeface="Times New Roman" pitchFamily="18" charset="0"/>
              </a:rPr>
              <a:t>Z</a:t>
            </a:r>
            <a:r>
              <a:rPr lang="en-US" baseline="-25000" dirty="0" err="1">
                <a:solidFill>
                  <a:schemeClr val="tx1">
                    <a:lumMod val="75000"/>
                    <a:lumOff val="25000"/>
                  </a:schemeClr>
                </a:solidFill>
                <a:latin typeface="Gill Sans MT" panose="020B0502020104020203" pitchFamily="34" charset="0"/>
                <a:cs typeface="Times New Roman" pitchFamily="18" charset="0"/>
              </a:rPr>
              <a:t>eff</a:t>
            </a:r>
            <a:r>
              <a:rPr lang="en-US" dirty="0">
                <a:solidFill>
                  <a:schemeClr val="tx1">
                    <a:lumMod val="75000"/>
                    <a:lumOff val="25000"/>
                  </a:schemeClr>
                </a:solidFill>
                <a:latin typeface="Gill Sans MT" panose="020B0502020104020203" pitchFamily="34" charset="0"/>
                <a:cs typeface="Times New Roman" pitchFamily="18" charset="0"/>
              </a:rPr>
              <a:t> increases.</a:t>
            </a:r>
          </a:p>
          <a:p>
            <a:pPr marL="228600" eaLnBrk="0" hangingPunct="0">
              <a:buClr>
                <a:srgbClr val="000000"/>
              </a:buClr>
              <a:buSzPct val="100000"/>
              <a:defRPr/>
            </a:pPr>
            <a:r>
              <a:rPr lang="en-US" dirty="0">
                <a:solidFill>
                  <a:schemeClr val="tx1">
                    <a:lumMod val="75000"/>
                    <a:lumOff val="25000"/>
                  </a:schemeClr>
                </a:solidFill>
                <a:latin typeface="Gill Sans MT" panose="020B0502020104020203" pitchFamily="34" charset="0"/>
                <a:cs typeface="Times New Roman" pitchFamily="18" charset="0"/>
              </a:rPr>
              <a:t>Easier to add an electron as the positive charge of the nucleus increases.</a:t>
            </a:r>
          </a:p>
        </p:txBody>
      </p:sp>
      <p:pic>
        <p:nvPicPr>
          <p:cNvPr id="14" name="Picture 6" descr="F:\McGraw-Hill\Burdge - Atoms First\Images\Chapter04\bur11161_04010b.jpg">
            <a:extLst>
              <a:ext uri="{FF2B5EF4-FFF2-40B4-BE49-F238E27FC236}">
                <a16:creationId xmlns:a16="http://schemas.microsoft.com/office/drawing/2014/main" id="{51CBFFC5-8500-4DB3-9469-BD5EB31DEDBB}"/>
              </a:ext>
            </a:extLst>
          </p:cNvPr>
          <p:cNvPicPr>
            <a:picLocks noChangeAspect="1" noChangeArrowheads="1"/>
          </p:cNvPicPr>
          <p:nvPr/>
        </p:nvPicPr>
        <p:blipFill>
          <a:blip r:embed="rId4" cstate="print"/>
          <a:srcRect t="3659"/>
          <a:stretch>
            <a:fillRect/>
          </a:stretch>
        </p:blipFill>
        <p:spPr bwMode="auto">
          <a:xfrm>
            <a:off x="2084318" y="4187422"/>
            <a:ext cx="3931435" cy="2577078"/>
          </a:xfrm>
          <a:prstGeom prst="rect">
            <a:avLst/>
          </a:prstGeom>
          <a:noFill/>
          <a:ln w="9525">
            <a:noFill/>
            <a:miter lim="800000"/>
            <a:headEnd/>
            <a:tailEnd/>
          </a:ln>
        </p:spPr>
      </p:pic>
    </p:spTree>
    <p:extLst>
      <p:ext uri="{BB962C8B-B14F-4D97-AF65-F5344CB8AC3E}">
        <p14:creationId xmlns:p14="http://schemas.microsoft.com/office/powerpoint/2010/main" val="23155195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63</a:t>
            </a:fld>
            <a:endParaRPr lang="en-US" dirty="0">
              <a:solidFill>
                <a:schemeClr val="bg1"/>
              </a:solidFill>
            </a:endParaRPr>
          </a:p>
        </p:txBody>
      </p:sp>
      <p:sp>
        <p:nvSpPr>
          <p:cNvPr id="8" name="TextBox 4">
            <a:extLst>
              <a:ext uri="{FF2B5EF4-FFF2-40B4-BE49-F238E27FC236}">
                <a16:creationId xmlns:a16="http://schemas.microsoft.com/office/drawing/2014/main" id="{2194E9EE-8529-4C64-85D3-D3BECA7F7091}"/>
              </a:ext>
            </a:extLst>
          </p:cNvPr>
          <p:cNvSpPr txBox="1">
            <a:spLocks noChangeArrowheads="1"/>
          </p:cNvSpPr>
          <p:nvPr/>
        </p:nvSpPr>
        <p:spPr bwMode="auto">
          <a:xfrm>
            <a:off x="0" y="1028700"/>
            <a:ext cx="9144000"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It is easier to add an electron to an </a:t>
            </a:r>
            <a:r>
              <a:rPr lang="en-US" altLang="en-US" i="1" dirty="0">
                <a:solidFill>
                  <a:schemeClr val="tx1">
                    <a:lumMod val="75000"/>
                    <a:lumOff val="25000"/>
                  </a:schemeClr>
                </a:solidFill>
                <a:latin typeface="Gill Sans MT" panose="020B0502020104020203" pitchFamily="34" charset="0"/>
                <a:cs typeface="Times New Roman" pitchFamily="18" charset="0"/>
              </a:rPr>
              <a:t>s</a:t>
            </a:r>
            <a:r>
              <a:rPr lang="en-US" altLang="en-US" dirty="0">
                <a:solidFill>
                  <a:schemeClr val="tx1">
                    <a:lumMod val="75000"/>
                    <a:lumOff val="25000"/>
                  </a:schemeClr>
                </a:solidFill>
                <a:latin typeface="Gill Sans MT" panose="020B0502020104020203" pitchFamily="34" charset="0"/>
                <a:cs typeface="Times New Roman" pitchFamily="18" charset="0"/>
              </a:rPr>
              <a:t> orbital than to add one to a </a:t>
            </a:r>
            <a:r>
              <a:rPr lang="en-US" altLang="en-US" i="1" dirty="0">
                <a:solidFill>
                  <a:schemeClr val="tx1">
                    <a:lumMod val="75000"/>
                    <a:lumOff val="25000"/>
                  </a:schemeClr>
                </a:solidFill>
                <a:latin typeface="Gill Sans MT" panose="020B0502020104020203" pitchFamily="34" charset="0"/>
                <a:cs typeface="Times New Roman" pitchFamily="18" charset="0"/>
              </a:rPr>
              <a:t>p</a:t>
            </a:r>
            <a:r>
              <a:rPr lang="en-US" altLang="en-US" dirty="0">
                <a:solidFill>
                  <a:schemeClr val="tx1">
                    <a:lumMod val="75000"/>
                    <a:lumOff val="25000"/>
                  </a:schemeClr>
                </a:solidFill>
                <a:latin typeface="Gill Sans MT" panose="020B0502020104020203" pitchFamily="34" charset="0"/>
                <a:cs typeface="Times New Roman" pitchFamily="18" charset="0"/>
              </a:rPr>
              <a:t> orbital with the same principal quantum number.</a:t>
            </a:r>
            <a:endParaRPr lang="en-US" altLang="en-US" b="1" i="1" dirty="0">
              <a:solidFill>
                <a:schemeClr val="tx1">
                  <a:lumMod val="75000"/>
                  <a:lumOff val="25000"/>
                </a:schemeClr>
              </a:solidFill>
              <a:latin typeface="Gill Sans MT" panose="020B0502020104020203" pitchFamily="34" charset="0"/>
              <a:cs typeface="Times New Roman" pitchFamily="18" charset="0"/>
            </a:endParaRPr>
          </a:p>
        </p:txBody>
      </p:sp>
      <p:sp>
        <p:nvSpPr>
          <p:cNvPr id="9" name="Rectangle 2">
            <a:extLst>
              <a:ext uri="{FF2B5EF4-FFF2-40B4-BE49-F238E27FC236}">
                <a16:creationId xmlns:a16="http://schemas.microsoft.com/office/drawing/2014/main" id="{3D8F4A32-4DF1-4895-9926-C78B875628BD}"/>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Electron Affinity</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10" name="Up Arrow 14">
            <a:extLst>
              <a:ext uri="{FF2B5EF4-FFF2-40B4-BE49-F238E27FC236}">
                <a16:creationId xmlns:a16="http://schemas.microsoft.com/office/drawing/2014/main" id="{6909E475-CA1D-45FC-9896-418B34AA432C}"/>
              </a:ext>
            </a:extLst>
          </p:cNvPr>
          <p:cNvSpPr/>
          <p:nvPr/>
        </p:nvSpPr>
        <p:spPr bwMode="auto">
          <a:xfrm>
            <a:off x="542797" y="1669295"/>
            <a:ext cx="533400" cy="1588255"/>
          </a:xfrm>
          <a:prstGeom prst="upArrow">
            <a:avLst/>
          </a:prstGeom>
          <a:solidFill>
            <a:schemeClr val="tx1">
              <a:lumMod val="75000"/>
              <a:lumOff val="2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algn="ct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3" name="TextBox 16">
            <a:extLst>
              <a:ext uri="{FF2B5EF4-FFF2-40B4-BE49-F238E27FC236}">
                <a16:creationId xmlns:a16="http://schemas.microsoft.com/office/drawing/2014/main" id="{53C5E540-FDED-4B30-9344-2581E2756B5B}"/>
              </a:ext>
            </a:extLst>
          </p:cNvPr>
          <p:cNvSpPr txBox="1">
            <a:spLocks noChangeArrowheads="1"/>
          </p:cNvSpPr>
          <p:nvPr/>
        </p:nvSpPr>
        <p:spPr bwMode="auto">
          <a:xfrm>
            <a:off x="1103037" y="2952847"/>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n</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14" name="TextBox 17">
            <a:extLst>
              <a:ext uri="{FF2B5EF4-FFF2-40B4-BE49-F238E27FC236}">
                <a16:creationId xmlns:a16="http://schemas.microsoft.com/office/drawing/2014/main" id="{2197D30B-1F7A-4510-8D1B-E14136704A85}"/>
              </a:ext>
            </a:extLst>
          </p:cNvPr>
          <p:cNvSpPr txBox="1">
            <a:spLocks noChangeArrowheads="1"/>
          </p:cNvSpPr>
          <p:nvPr/>
        </p:nvSpPr>
        <p:spPr bwMode="auto">
          <a:xfrm>
            <a:off x="1980655" y="2616396"/>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n</a:t>
            </a:r>
            <a:r>
              <a:rPr lang="en-US" altLang="en-US" sz="2000" b="1" i="1" dirty="0">
                <a:solidFill>
                  <a:schemeClr val="tx1">
                    <a:lumMod val="75000"/>
                    <a:lumOff val="25000"/>
                  </a:schemeClr>
                </a:solidFill>
                <a:latin typeface="Gill Sans MT" panose="020B0502020104020203" pitchFamily="34" charset="0"/>
                <a:cs typeface="Arial" pitchFamily="34" charset="0"/>
              </a:rPr>
              <a:t>p</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15" name="TextBox 20">
            <a:extLst>
              <a:ext uri="{FF2B5EF4-FFF2-40B4-BE49-F238E27FC236}">
                <a16:creationId xmlns:a16="http://schemas.microsoft.com/office/drawing/2014/main" id="{CF40FE78-75CE-45F8-AB21-BF2365FA4D05}"/>
              </a:ext>
            </a:extLst>
          </p:cNvPr>
          <p:cNvSpPr txBox="1">
            <a:spLocks noChangeArrowheads="1"/>
          </p:cNvSpPr>
          <p:nvPr/>
        </p:nvSpPr>
        <p:spPr bwMode="auto">
          <a:xfrm>
            <a:off x="2590255" y="2616396"/>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n</a:t>
            </a:r>
            <a:r>
              <a:rPr lang="en-US" altLang="en-US" sz="2000" b="1" i="1" dirty="0">
                <a:solidFill>
                  <a:schemeClr val="tx1">
                    <a:lumMod val="75000"/>
                    <a:lumOff val="25000"/>
                  </a:schemeClr>
                </a:solidFill>
                <a:latin typeface="Gill Sans MT" panose="020B0502020104020203" pitchFamily="34" charset="0"/>
                <a:cs typeface="Arial" pitchFamily="34" charset="0"/>
              </a:rPr>
              <a:t>p</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16" name="TextBox 21">
            <a:extLst>
              <a:ext uri="{FF2B5EF4-FFF2-40B4-BE49-F238E27FC236}">
                <a16:creationId xmlns:a16="http://schemas.microsoft.com/office/drawing/2014/main" id="{2C07863A-A019-4A4D-A0B2-E44FE2F05B58}"/>
              </a:ext>
            </a:extLst>
          </p:cNvPr>
          <p:cNvSpPr txBox="1">
            <a:spLocks noChangeArrowheads="1"/>
          </p:cNvSpPr>
          <p:nvPr/>
        </p:nvSpPr>
        <p:spPr bwMode="auto">
          <a:xfrm>
            <a:off x="3199855" y="2616396"/>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n</a:t>
            </a:r>
            <a:r>
              <a:rPr lang="en-US" altLang="en-US" sz="2000" b="1" i="1" dirty="0">
                <a:solidFill>
                  <a:schemeClr val="tx1">
                    <a:lumMod val="75000"/>
                    <a:lumOff val="25000"/>
                  </a:schemeClr>
                </a:solidFill>
                <a:latin typeface="Gill Sans MT" panose="020B0502020104020203" pitchFamily="34" charset="0"/>
                <a:cs typeface="Arial" pitchFamily="34" charset="0"/>
              </a:rPr>
              <a:t>p</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18" name="Rectangle 17">
            <a:extLst>
              <a:ext uri="{FF2B5EF4-FFF2-40B4-BE49-F238E27FC236}">
                <a16:creationId xmlns:a16="http://schemas.microsoft.com/office/drawing/2014/main" id="{152C73DF-DA3F-41BA-8A8B-73015337948B}"/>
              </a:ext>
            </a:extLst>
          </p:cNvPr>
          <p:cNvSpPr/>
          <p:nvPr/>
        </p:nvSpPr>
        <p:spPr bwMode="auto">
          <a:xfrm>
            <a:off x="2018755" y="2006795"/>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19" name="Rectangle 18">
            <a:extLst>
              <a:ext uri="{FF2B5EF4-FFF2-40B4-BE49-F238E27FC236}">
                <a16:creationId xmlns:a16="http://schemas.microsoft.com/office/drawing/2014/main" id="{7B00DA8A-6A1F-4E2B-AA34-214D46E92A9C}"/>
              </a:ext>
            </a:extLst>
          </p:cNvPr>
          <p:cNvSpPr/>
          <p:nvPr/>
        </p:nvSpPr>
        <p:spPr bwMode="auto">
          <a:xfrm>
            <a:off x="2628355" y="2006795"/>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20" name="Rectangle 19">
            <a:extLst>
              <a:ext uri="{FF2B5EF4-FFF2-40B4-BE49-F238E27FC236}">
                <a16:creationId xmlns:a16="http://schemas.microsoft.com/office/drawing/2014/main" id="{E5AA8F40-72F9-4455-B75E-9A9B4562FF4B}"/>
              </a:ext>
            </a:extLst>
          </p:cNvPr>
          <p:cNvSpPr/>
          <p:nvPr/>
        </p:nvSpPr>
        <p:spPr bwMode="auto">
          <a:xfrm>
            <a:off x="3237955" y="2006795"/>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21" name="Rectangle 20">
            <a:extLst>
              <a:ext uri="{FF2B5EF4-FFF2-40B4-BE49-F238E27FC236}">
                <a16:creationId xmlns:a16="http://schemas.microsoft.com/office/drawing/2014/main" id="{DFE84796-420C-4BB3-9430-34D6DA36D9D1}"/>
              </a:ext>
            </a:extLst>
          </p:cNvPr>
          <p:cNvSpPr/>
          <p:nvPr/>
        </p:nvSpPr>
        <p:spPr bwMode="auto">
          <a:xfrm>
            <a:off x="1103037" y="2343246"/>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23" name="TextBox 22">
            <a:extLst>
              <a:ext uri="{FF2B5EF4-FFF2-40B4-BE49-F238E27FC236}">
                <a16:creationId xmlns:a16="http://schemas.microsoft.com/office/drawing/2014/main" id="{5F8323B2-9EB5-48D4-A153-2F64AC7879FD}"/>
              </a:ext>
            </a:extLst>
          </p:cNvPr>
          <p:cNvSpPr txBox="1"/>
          <p:nvPr/>
        </p:nvSpPr>
        <p:spPr>
          <a:xfrm>
            <a:off x="601792" y="1669295"/>
            <a:ext cx="409023" cy="1588255"/>
          </a:xfrm>
          <a:prstGeom prst="rect">
            <a:avLst/>
          </a:prstGeom>
          <a:noFill/>
        </p:spPr>
        <p:txBody>
          <a:bodyPr vert="vert270">
            <a:spAutoFit/>
          </a:bodyPr>
          <a:lstStyle/>
          <a:p>
            <a:pPr algn="ctr" eaLnBrk="0" hangingPunct="0">
              <a:lnSpc>
                <a:spcPct val="81000"/>
              </a:lnSpc>
              <a:buClr>
                <a:srgbClr val="000000"/>
              </a:buClr>
              <a:buSzPct val="100000"/>
              <a:buFont typeface="Arial" charset="0"/>
              <a:buNone/>
              <a:defRPr/>
            </a:pPr>
            <a:r>
              <a:rPr lang="en-US" b="1" dirty="0">
                <a:solidFill>
                  <a:srgbClr val="DBDBDB"/>
                </a:solidFill>
                <a:latin typeface="Gill Sans MT" panose="020B0502020104020203" pitchFamily="34" charset="0"/>
                <a:cs typeface="Arial" pitchFamily="34" charset="0"/>
              </a:rPr>
              <a:t>Energy</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3A77DB9-7B95-4D16-B12C-E74BAB10B3C8}"/>
                  </a:ext>
                </a:extLst>
              </p:cNvPr>
              <p:cNvSpPr txBox="1"/>
              <p:nvPr/>
            </p:nvSpPr>
            <p:spPr>
              <a:xfrm>
                <a:off x="1081497" y="2315113"/>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25" name="TextBox 24">
                <a:extLst>
                  <a:ext uri="{FF2B5EF4-FFF2-40B4-BE49-F238E27FC236}">
                    <a16:creationId xmlns:a16="http://schemas.microsoft.com/office/drawing/2014/main" id="{A3A77DB9-7B95-4D16-B12C-E74BAB10B3C8}"/>
                  </a:ext>
                </a:extLst>
              </p:cNvPr>
              <p:cNvSpPr txBox="1">
                <a:spLocks noRot="1" noChangeAspect="1" noMove="1" noResize="1" noEditPoints="1" noAdjustHandles="1" noChangeArrowheads="1" noChangeShapeType="1" noTextEdit="1"/>
              </p:cNvSpPr>
              <p:nvPr/>
            </p:nvSpPr>
            <p:spPr>
              <a:xfrm>
                <a:off x="1081497" y="2315113"/>
                <a:ext cx="336631" cy="615553"/>
              </a:xfrm>
              <a:prstGeom prst="rect">
                <a:avLst/>
              </a:prstGeom>
              <a:blipFill>
                <a:blip r:embed="rId2"/>
                <a:stretch>
                  <a:fillRect/>
                </a:stretch>
              </a:blipFill>
            </p:spPr>
            <p:txBody>
              <a:bodyPr/>
              <a:lstStyle/>
              <a:p>
                <a:r>
                  <a:rPr lang="en-US">
                    <a:noFill/>
                  </a:rPr>
                  <a:t> </a:t>
                </a:r>
              </a:p>
            </p:txBody>
          </p:sp>
        </mc:Fallback>
      </mc:AlternateContent>
      <p:sp>
        <p:nvSpPr>
          <p:cNvPr id="35" name="TextBox 16">
            <a:extLst>
              <a:ext uri="{FF2B5EF4-FFF2-40B4-BE49-F238E27FC236}">
                <a16:creationId xmlns:a16="http://schemas.microsoft.com/office/drawing/2014/main" id="{299607D6-707A-4975-9A5D-BE87BD65D724}"/>
              </a:ext>
            </a:extLst>
          </p:cNvPr>
          <p:cNvSpPr txBox="1">
            <a:spLocks noChangeArrowheads="1"/>
          </p:cNvSpPr>
          <p:nvPr/>
        </p:nvSpPr>
        <p:spPr bwMode="auto">
          <a:xfrm>
            <a:off x="5116170" y="2988739"/>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n</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36" name="TextBox 17">
            <a:extLst>
              <a:ext uri="{FF2B5EF4-FFF2-40B4-BE49-F238E27FC236}">
                <a16:creationId xmlns:a16="http://schemas.microsoft.com/office/drawing/2014/main" id="{5833D7A5-5A95-4571-8B7B-982844D1DB1C}"/>
              </a:ext>
            </a:extLst>
          </p:cNvPr>
          <p:cNvSpPr txBox="1">
            <a:spLocks noChangeArrowheads="1"/>
          </p:cNvSpPr>
          <p:nvPr/>
        </p:nvSpPr>
        <p:spPr bwMode="auto">
          <a:xfrm>
            <a:off x="5993788" y="2652288"/>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n</a:t>
            </a:r>
            <a:r>
              <a:rPr lang="en-US" altLang="en-US" sz="2000" b="1" i="1" dirty="0">
                <a:solidFill>
                  <a:schemeClr val="tx1">
                    <a:lumMod val="75000"/>
                    <a:lumOff val="25000"/>
                  </a:schemeClr>
                </a:solidFill>
                <a:latin typeface="Gill Sans MT" panose="020B0502020104020203" pitchFamily="34" charset="0"/>
                <a:cs typeface="Arial" pitchFamily="34" charset="0"/>
              </a:rPr>
              <a:t>p</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37" name="TextBox 20">
            <a:extLst>
              <a:ext uri="{FF2B5EF4-FFF2-40B4-BE49-F238E27FC236}">
                <a16:creationId xmlns:a16="http://schemas.microsoft.com/office/drawing/2014/main" id="{7689ADD9-AC43-49C5-A7B7-3437C5662120}"/>
              </a:ext>
            </a:extLst>
          </p:cNvPr>
          <p:cNvSpPr txBox="1">
            <a:spLocks noChangeArrowheads="1"/>
          </p:cNvSpPr>
          <p:nvPr/>
        </p:nvSpPr>
        <p:spPr bwMode="auto">
          <a:xfrm>
            <a:off x="6603388" y="2652288"/>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n</a:t>
            </a:r>
            <a:r>
              <a:rPr lang="en-US" altLang="en-US" sz="2000" b="1" i="1" dirty="0">
                <a:solidFill>
                  <a:schemeClr val="tx1">
                    <a:lumMod val="75000"/>
                    <a:lumOff val="25000"/>
                  </a:schemeClr>
                </a:solidFill>
                <a:latin typeface="Gill Sans MT" panose="020B0502020104020203" pitchFamily="34" charset="0"/>
                <a:cs typeface="Arial" pitchFamily="34" charset="0"/>
              </a:rPr>
              <a:t>p</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38" name="TextBox 21">
            <a:extLst>
              <a:ext uri="{FF2B5EF4-FFF2-40B4-BE49-F238E27FC236}">
                <a16:creationId xmlns:a16="http://schemas.microsoft.com/office/drawing/2014/main" id="{BF73C6BB-406C-49E4-AC66-C0276C0B43F3}"/>
              </a:ext>
            </a:extLst>
          </p:cNvPr>
          <p:cNvSpPr txBox="1">
            <a:spLocks noChangeArrowheads="1"/>
          </p:cNvSpPr>
          <p:nvPr/>
        </p:nvSpPr>
        <p:spPr bwMode="auto">
          <a:xfrm>
            <a:off x="7212988" y="2652288"/>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n</a:t>
            </a:r>
            <a:r>
              <a:rPr lang="en-US" altLang="en-US" sz="2000" b="1" i="1" dirty="0">
                <a:solidFill>
                  <a:schemeClr val="tx1">
                    <a:lumMod val="75000"/>
                    <a:lumOff val="25000"/>
                  </a:schemeClr>
                </a:solidFill>
                <a:latin typeface="Gill Sans MT" panose="020B0502020104020203" pitchFamily="34" charset="0"/>
                <a:cs typeface="Arial" pitchFamily="34" charset="0"/>
              </a:rPr>
              <a:t>p</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40" name="Rectangle 39">
            <a:extLst>
              <a:ext uri="{FF2B5EF4-FFF2-40B4-BE49-F238E27FC236}">
                <a16:creationId xmlns:a16="http://schemas.microsoft.com/office/drawing/2014/main" id="{DBD3AA42-3D30-42FC-8935-40F22A82CE5E}"/>
              </a:ext>
            </a:extLst>
          </p:cNvPr>
          <p:cNvSpPr/>
          <p:nvPr/>
        </p:nvSpPr>
        <p:spPr bwMode="auto">
          <a:xfrm>
            <a:off x="6031888" y="2042687"/>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41" name="Rectangle 40">
            <a:extLst>
              <a:ext uri="{FF2B5EF4-FFF2-40B4-BE49-F238E27FC236}">
                <a16:creationId xmlns:a16="http://schemas.microsoft.com/office/drawing/2014/main" id="{C0CC2704-70B9-48A3-99E3-ECED675627E5}"/>
              </a:ext>
            </a:extLst>
          </p:cNvPr>
          <p:cNvSpPr/>
          <p:nvPr/>
        </p:nvSpPr>
        <p:spPr bwMode="auto">
          <a:xfrm>
            <a:off x="6641488" y="2042687"/>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42" name="Rectangle 41">
            <a:extLst>
              <a:ext uri="{FF2B5EF4-FFF2-40B4-BE49-F238E27FC236}">
                <a16:creationId xmlns:a16="http://schemas.microsoft.com/office/drawing/2014/main" id="{248A574E-E750-4E26-BEBA-5BA276CEB4F9}"/>
              </a:ext>
            </a:extLst>
          </p:cNvPr>
          <p:cNvSpPr/>
          <p:nvPr/>
        </p:nvSpPr>
        <p:spPr bwMode="auto">
          <a:xfrm>
            <a:off x="7251088" y="2042687"/>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43" name="Rectangle 42">
            <a:extLst>
              <a:ext uri="{FF2B5EF4-FFF2-40B4-BE49-F238E27FC236}">
                <a16:creationId xmlns:a16="http://schemas.microsoft.com/office/drawing/2014/main" id="{9A20AF49-BE12-4A86-A052-38A1982CE44B}"/>
              </a:ext>
            </a:extLst>
          </p:cNvPr>
          <p:cNvSpPr/>
          <p:nvPr/>
        </p:nvSpPr>
        <p:spPr bwMode="auto">
          <a:xfrm>
            <a:off x="5116170" y="2379138"/>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01363E6-2B25-4DFF-B11B-6254AE75724E}"/>
                  </a:ext>
                </a:extLst>
              </p:cNvPr>
              <p:cNvSpPr txBox="1"/>
              <p:nvPr/>
            </p:nvSpPr>
            <p:spPr>
              <a:xfrm>
                <a:off x="5094630" y="2351005"/>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7" name="TextBox 46">
                <a:extLst>
                  <a:ext uri="{FF2B5EF4-FFF2-40B4-BE49-F238E27FC236}">
                    <a16:creationId xmlns:a16="http://schemas.microsoft.com/office/drawing/2014/main" id="{301363E6-2B25-4DFF-B11B-6254AE75724E}"/>
                  </a:ext>
                </a:extLst>
              </p:cNvPr>
              <p:cNvSpPr txBox="1">
                <a:spLocks noRot="1" noChangeAspect="1" noMove="1" noResize="1" noEditPoints="1" noAdjustHandles="1" noChangeArrowheads="1" noChangeShapeType="1" noTextEdit="1"/>
              </p:cNvSpPr>
              <p:nvPr/>
            </p:nvSpPr>
            <p:spPr>
              <a:xfrm>
                <a:off x="5094630" y="2351005"/>
                <a:ext cx="336631" cy="61555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A32AA7F1-5FE9-443E-8CB8-47EC8C0EA09A}"/>
                  </a:ext>
                </a:extLst>
              </p:cNvPr>
              <p:cNvSpPr txBox="1"/>
              <p:nvPr/>
            </p:nvSpPr>
            <p:spPr>
              <a:xfrm>
                <a:off x="5308759" y="2349214"/>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48" name="TextBox 47">
                <a:extLst>
                  <a:ext uri="{FF2B5EF4-FFF2-40B4-BE49-F238E27FC236}">
                    <a16:creationId xmlns:a16="http://schemas.microsoft.com/office/drawing/2014/main" id="{A32AA7F1-5FE9-443E-8CB8-47EC8C0EA09A}"/>
                  </a:ext>
                </a:extLst>
              </p:cNvPr>
              <p:cNvSpPr txBox="1">
                <a:spLocks noRot="1" noChangeAspect="1" noMove="1" noResize="1" noEditPoints="1" noAdjustHandles="1" noChangeArrowheads="1" noChangeShapeType="1" noTextEdit="1"/>
              </p:cNvSpPr>
              <p:nvPr/>
            </p:nvSpPr>
            <p:spPr>
              <a:xfrm>
                <a:off x="5308759" y="2349214"/>
                <a:ext cx="338234" cy="615553"/>
              </a:xfrm>
              <a:prstGeom prst="rect">
                <a:avLst/>
              </a:prstGeom>
              <a:blipFill>
                <a:blip r:embed="rId4"/>
                <a:stretch>
                  <a:fillRect/>
                </a:stretch>
              </a:blipFill>
            </p:spPr>
            <p:txBody>
              <a:bodyPr/>
              <a:lstStyle/>
              <a:p>
                <a:r>
                  <a:rPr lang="en-US">
                    <a:noFill/>
                  </a:rPr>
                  <a:t> </a:t>
                </a:r>
              </a:p>
            </p:txBody>
          </p:sp>
        </mc:Fallback>
      </mc:AlternateContent>
      <p:sp>
        <p:nvSpPr>
          <p:cNvPr id="55" name="Up Arrow 14">
            <a:extLst>
              <a:ext uri="{FF2B5EF4-FFF2-40B4-BE49-F238E27FC236}">
                <a16:creationId xmlns:a16="http://schemas.microsoft.com/office/drawing/2014/main" id="{7E9C4FD4-A684-4E7F-B726-FCA16FD14497}"/>
              </a:ext>
            </a:extLst>
          </p:cNvPr>
          <p:cNvSpPr/>
          <p:nvPr/>
        </p:nvSpPr>
        <p:spPr bwMode="auto">
          <a:xfrm>
            <a:off x="4572000" y="1669295"/>
            <a:ext cx="533400" cy="1588255"/>
          </a:xfrm>
          <a:prstGeom prst="upArrow">
            <a:avLst/>
          </a:prstGeom>
          <a:solidFill>
            <a:schemeClr val="tx1">
              <a:lumMod val="75000"/>
              <a:lumOff val="2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algn="ct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56" name="TextBox 55">
            <a:extLst>
              <a:ext uri="{FF2B5EF4-FFF2-40B4-BE49-F238E27FC236}">
                <a16:creationId xmlns:a16="http://schemas.microsoft.com/office/drawing/2014/main" id="{8BA6FED3-1E7E-4CDF-8B46-3E70E58F4428}"/>
              </a:ext>
            </a:extLst>
          </p:cNvPr>
          <p:cNvSpPr txBox="1"/>
          <p:nvPr/>
        </p:nvSpPr>
        <p:spPr>
          <a:xfrm>
            <a:off x="4630995" y="1669295"/>
            <a:ext cx="409023" cy="1588255"/>
          </a:xfrm>
          <a:prstGeom prst="rect">
            <a:avLst/>
          </a:prstGeom>
          <a:noFill/>
        </p:spPr>
        <p:txBody>
          <a:bodyPr vert="vert270">
            <a:spAutoFit/>
          </a:bodyPr>
          <a:lstStyle/>
          <a:p>
            <a:pPr algn="ctr" eaLnBrk="0" hangingPunct="0">
              <a:lnSpc>
                <a:spcPct val="81000"/>
              </a:lnSpc>
              <a:buClr>
                <a:srgbClr val="000000"/>
              </a:buClr>
              <a:buSzPct val="100000"/>
              <a:buFont typeface="Arial" charset="0"/>
              <a:buNone/>
              <a:defRPr/>
            </a:pPr>
            <a:r>
              <a:rPr lang="en-US" b="1" dirty="0">
                <a:solidFill>
                  <a:srgbClr val="DBDBDB"/>
                </a:solidFill>
                <a:latin typeface="Gill Sans MT" panose="020B0502020104020203" pitchFamily="34" charset="0"/>
                <a:cs typeface="Arial" pitchFamily="34" charset="0"/>
              </a:rPr>
              <a:t>Energy</a:t>
            </a:r>
          </a:p>
        </p:txBody>
      </p:sp>
      <p:sp>
        <p:nvSpPr>
          <p:cNvPr id="7" name="TextBox 6">
            <a:extLst>
              <a:ext uri="{FF2B5EF4-FFF2-40B4-BE49-F238E27FC236}">
                <a16:creationId xmlns:a16="http://schemas.microsoft.com/office/drawing/2014/main" id="{ED9E4BBB-D47D-4208-9926-24D42E7048DA}"/>
              </a:ext>
            </a:extLst>
          </p:cNvPr>
          <p:cNvSpPr txBox="1"/>
          <p:nvPr/>
        </p:nvSpPr>
        <p:spPr>
          <a:xfrm>
            <a:off x="5894843" y="1670551"/>
            <a:ext cx="2047099" cy="369332"/>
          </a:xfrm>
          <a:prstGeom prst="rect">
            <a:avLst/>
          </a:prstGeom>
          <a:noFill/>
        </p:spPr>
        <p:txBody>
          <a:bodyPr wrap="none" rtlCol="0">
            <a:spAutoFit/>
          </a:bodyPr>
          <a:lstStyle/>
          <a:p>
            <a:r>
              <a:rPr lang="en-US" b="1" dirty="0">
                <a:solidFill>
                  <a:srgbClr val="E47588"/>
                </a:solidFill>
              </a:rPr>
              <a:t>Harder to add an e</a:t>
            </a:r>
            <a:r>
              <a:rPr lang="en-US" b="1" baseline="30000" dirty="0">
                <a:solidFill>
                  <a:srgbClr val="E47588"/>
                </a:solidFill>
              </a:rPr>
              <a:t>–</a:t>
            </a:r>
            <a:endParaRPr lang="en-US" b="1" dirty="0">
              <a:solidFill>
                <a:srgbClr val="E47588"/>
              </a:solidFill>
            </a:endParaRPr>
          </a:p>
        </p:txBody>
      </p:sp>
      <p:cxnSp>
        <p:nvCxnSpPr>
          <p:cNvPr id="58" name="Straight Arrow Connector 57">
            <a:extLst>
              <a:ext uri="{FF2B5EF4-FFF2-40B4-BE49-F238E27FC236}">
                <a16:creationId xmlns:a16="http://schemas.microsoft.com/office/drawing/2014/main" id="{79F80A4A-B966-4C08-AA2E-0A10E624DBD7}"/>
              </a:ext>
            </a:extLst>
          </p:cNvPr>
          <p:cNvCxnSpPr>
            <a:cxnSpLocks/>
          </p:cNvCxnSpPr>
          <p:nvPr/>
        </p:nvCxnSpPr>
        <p:spPr>
          <a:xfrm flipH="1">
            <a:off x="6298588" y="1962675"/>
            <a:ext cx="132093" cy="268102"/>
          </a:xfrm>
          <a:prstGeom prst="straightConnector1">
            <a:avLst/>
          </a:prstGeom>
          <a:ln w="28575">
            <a:solidFill>
              <a:srgbClr val="E47588"/>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B6E32F3-F56E-4C32-BB2F-4F512420A3F9}"/>
              </a:ext>
            </a:extLst>
          </p:cNvPr>
          <p:cNvSpPr txBox="1"/>
          <p:nvPr/>
        </p:nvSpPr>
        <p:spPr>
          <a:xfrm>
            <a:off x="1190856" y="1605872"/>
            <a:ext cx="1955535" cy="369332"/>
          </a:xfrm>
          <a:prstGeom prst="rect">
            <a:avLst/>
          </a:prstGeom>
          <a:noFill/>
        </p:spPr>
        <p:txBody>
          <a:bodyPr wrap="none" rtlCol="0">
            <a:spAutoFit/>
          </a:bodyPr>
          <a:lstStyle/>
          <a:p>
            <a:r>
              <a:rPr lang="en-US" b="1" dirty="0">
                <a:solidFill>
                  <a:srgbClr val="E47588"/>
                </a:solidFill>
              </a:rPr>
              <a:t>Easier to add an e</a:t>
            </a:r>
            <a:r>
              <a:rPr lang="en-US" b="1" baseline="30000" dirty="0">
                <a:solidFill>
                  <a:srgbClr val="E47588"/>
                </a:solidFill>
              </a:rPr>
              <a:t>–</a:t>
            </a:r>
            <a:endParaRPr lang="en-US" b="1" dirty="0">
              <a:solidFill>
                <a:srgbClr val="E47588"/>
              </a:solidFill>
            </a:endParaRPr>
          </a:p>
        </p:txBody>
      </p:sp>
      <p:cxnSp>
        <p:nvCxnSpPr>
          <p:cNvPr id="64" name="Straight Arrow Connector 63">
            <a:extLst>
              <a:ext uri="{FF2B5EF4-FFF2-40B4-BE49-F238E27FC236}">
                <a16:creationId xmlns:a16="http://schemas.microsoft.com/office/drawing/2014/main" id="{A9C7AE09-9EC7-4E81-92DB-D8367C35DD63}"/>
              </a:ext>
            </a:extLst>
          </p:cNvPr>
          <p:cNvCxnSpPr>
            <a:cxnSpLocks/>
          </p:cNvCxnSpPr>
          <p:nvPr/>
        </p:nvCxnSpPr>
        <p:spPr>
          <a:xfrm flipH="1">
            <a:off x="1443213" y="1891161"/>
            <a:ext cx="155520" cy="382334"/>
          </a:xfrm>
          <a:prstGeom prst="straightConnector1">
            <a:avLst/>
          </a:prstGeom>
          <a:ln w="28575">
            <a:solidFill>
              <a:srgbClr val="E47588"/>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4">
            <a:extLst>
              <a:ext uri="{FF2B5EF4-FFF2-40B4-BE49-F238E27FC236}">
                <a16:creationId xmlns:a16="http://schemas.microsoft.com/office/drawing/2014/main" id="{D30DBA00-9B0D-4F0D-B1CF-CF2BB8EDB26E}"/>
              </a:ext>
            </a:extLst>
          </p:cNvPr>
          <p:cNvSpPr txBox="1">
            <a:spLocks noChangeArrowheads="1"/>
          </p:cNvSpPr>
          <p:nvPr/>
        </p:nvSpPr>
        <p:spPr bwMode="auto">
          <a:xfrm>
            <a:off x="2317480" y="3223734"/>
            <a:ext cx="1389437" cy="369332"/>
          </a:xfrm>
          <a:prstGeom prst="rect">
            <a:avLst/>
          </a:prstGeom>
          <a:noFill/>
          <a:ln w="9525">
            <a:noFill/>
            <a:miter lim="800000"/>
            <a:headEnd/>
            <a:tailEnd/>
          </a:ln>
        </p:spPr>
        <p:txBody>
          <a:bodyPr wrap="square">
            <a:spAutoFit/>
          </a:bodyPr>
          <a:lstStyle/>
          <a:p>
            <a:pPr eaLnBrk="0" hangingPunct="0">
              <a:buClr>
                <a:srgbClr val="000000"/>
              </a:buClr>
              <a:buSzPct val="100000"/>
              <a:defRPr/>
            </a:pPr>
            <a:r>
              <a:rPr lang="en-US" b="1" dirty="0">
                <a:solidFill>
                  <a:schemeClr val="tx1">
                    <a:lumMod val="75000"/>
                    <a:lumOff val="25000"/>
                  </a:schemeClr>
                </a:solidFill>
                <a:latin typeface="Gill Sans MT" panose="020B0502020104020203" pitchFamily="34" charset="0"/>
                <a:cs typeface="Times New Roman" pitchFamily="18" charset="0"/>
              </a:rPr>
              <a:t>Group 1A</a:t>
            </a:r>
          </a:p>
        </p:txBody>
      </p:sp>
      <p:sp>
        <p:nvSpPr>
          <p:cNvPr id="69" name="TextBox 4">
            <a:extLst>
              <a:ext uri="{FF2B5EF4-FFF2-40B4-BE49-F238E27FC236}">
                <a16:creationId xmlns:a16="http://schemas.microsoft.com/office/drawing/2014/main" id="{B1E97634-317A-4390-9376-AB6A6774FDDD}"/>
              </a:ext>
            </a:extLst>
          </p:cNvPr>
          <p:cNvSpPr txBox="1">
            <a:spLocks noChangeArrowheads="1"/>
          </p:cNvSpPr>
          <p:nvPr/>
        </p:nvSpPr>
        <p:spPr bwMode="auto">
          <a:xfrm>
            <a:off x="6223673" y="3223734"/>
            <a:ext cx="1389437" cy="369332"/>
          </a:xfrm>
          <a:prstGeom prst="rect">
            <a:avLst/>
          </a:prstGeom>
          <a:noFill/>
          <a:ln w="9525">
            <a:noFill/>
            <a:miter lim="800000"/>
            <a:headEnd/>
            <a:tailEnd/>
          </a:ln>
        </p:spPr>
        <p:txBody>
          <a:bodyPr wrap="square">
            <a:spAutoFit/>
          </a:bodyPr>
          <a:lstStyle/>
          <a:p>
            <a:pPr eaLnBrk="0" hangingPunct="0">
              <a:buClr>
                <a:srgbClr val="000000"/>
              </a:buClr>
              <a:buSzPct val="100000"/>
              <a:defRPr/>
            </a:pPr>
            <a:r>
              <a:rPr lang="en-US" b="1" dirty="0">
                <a:solidFill>
                  <a:schemeClr val="tx1">
                    <a:lumMod val="75000"/>
                    <a:lumOff val="25000"/>
                  </a:schemeClr>
                </a:solidFill>
                <a:latin typeface="Gill Sans MT" panose="020B0502020104020203" pitchFamily="34" charset="0"/>
                <a:cs typeface="Times New Roman" pitchFamily="18" charset="0"/>
              </a:rPr>
              <a:t>Group 2A</a:t>
            </a:r>
          </a:p>
        </p:txBody>
      </p:sp>
      <p:sp>
        <p:nvSpPr>
          <p:cNvPr id="70" name="TextBox 4">
            <a:extLst>
              <a:ext uri="{FF2B5EF4-FFF2-40B4-BE49-F238E27FC236}">
                <a16:creationId xmlns:a16="http://schemas.microsoft.com/office/drawing/2014/main" id="{5099A001-2B76-4BA0-8067-3B910E17FF28}"/>
              </a:ext>
            </a:extLst>
          </p:cNvPr>
          <p:cNvSpPr txBox="1">
            <a:spLocks noChangeArrowheads="1"/>
          </p:cNvSpPr>
          <p:nvPr/>
        </p:nvSpPr>
        <p:spPr bwMode="auto">
          <a:xfrm>
            <a:off x="0" y="3737590"/>
            <a:ext cx="9144000"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Within a </a:t>
            </a:r>
            <a:r>
              <a:rPr lang="en-US" altLang="en-US" i="1" dirty="0">
                <a:solidFill>
                  <a:schemeClr val="tx1">
                    <a:lumMod val="75000"/>
                    <a:lumOff val="25000"/>
                  </a:schemeClr>
                </a:solidFill>
                <a:latin typeface="Gill Sans MT" panose="020B0502020104020203" pitchFamily="34" charset="0"/>
                <a:cs typeface="Times New Roman" pitchFamily="18" charset="0"/>
              </a:rPr>
              <a:t>p</a:t>
            </a:r>
            <a:r>
              <a:rPr lang="en-US" altLang="en-US" dirty="0">
                <a:solidFill>
                  <a:schemeClr val="tx1">
                    <a:lumMod val="75000"/>
                    <a:lumOff val="25000"/>
                  </a:schemeClr>
                </a:solidFill>
                <a:latin typeface="Gill Sans MT" panose="020B0502020104020203" pitchFamily="34" charset="0"/>
                <a:cs typeface="Times New Roman" pitchFamily="18" charset="0"/>
              </a:rPr>
              <a:t> subshell, it is easier to add an electron to an empty orbital than to add one to an orbital that already contains an electron.</a:t>
            </a:r>
          </a:p>
        </p:txBody>
      </p:sp>
      <p:sp>
        <p:nvSpPr>
          <p:cNvPr id="71" name="Up Arrow 14">
            <a:extLst>
              <a:ext uri="{FF2B5EF4-FFF2-40B4-BE49-F238E27FC236}">
                <a16:creationId xmlns:a16="http://schemas.microsoft.com/office/drawing/2014/main" id="{C04F8B1C-0A3A-4B85-B30B-1BAEB7EC5452}"/>
              </a:ext>
            </a:extLst>
          </p:cNvPr>
          <p:cNvSpPr/>
          <p:nvPr/>
        </p:nvSpPr>
        <p:spPr bwMode="auto">
          <a:xfrm>
            <a:off x="336738" y="4564437"/>
            <a:ext cx="533400" cy="1588255"/>
          </a:xfrm>
          <a:prstGeom prst="upArrow">
            <a:avLst/>
          </a:prstGeom>
          <a:solidFill>
            <a:schemeClr val="tx1">
              <a:lumMod val="75000"/>
              <a:lumOff val="2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algn="ct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72" name="TextBox 16">
            <a:extLst>
              <a:ext uri="{FF2B5EF4-FFF2-40B4-BE49-F238E27FC236}">
                <a16:creationId xmlns:a16="http://schemas.microsoft.com/office/drawing/2014/main" id="{819F8757-A2DA-45F4-925E-A380271B71A6}"/>
              </a:ext>
            </a:extLst>
          </p:cNvPr>
          <p:cNvSpPr txBox="1">
            <a:spLocks noChangeArrowheads="1"/>
          </p:cNvSpPr>
          <p:nvPr/>
        </p:nvSpPr>
        <p:spPr bwMode="auto">
          <a:xfrm>
            <a:off x="896978" y="5847989"/>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n</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73" name="TextBox 17">
            <a:extLst>
              <a:ext uri="{FF2B5EF4-FFF2-40B4-BE49-F238E27FC236}">
                <a16:creationId xmlns:a16="http://schemas.microsoft.com/office/drawing/2014/main" id="{5B9918BB-94FA-4B57-825D-1754903DC753}"/>
              </a:ext>
            </a:extLst>
          </p:cNvPr>
          <p:cNvSpPr txBox="1">
            <a:spLocks noChangeArrowheads="1"/>
          </p:cNvSpPr>
          <p:nvPr/>
        </p:nvSpPr>
        <p:spPr bwMode="auto">
          <a:xfrm>
            <a:off x="1774596" y="5511538"/>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n</a:t>
            </a:r>
            <a:r>
              <a:rPr lang="en-US" altLang="en-US" sz="2000" b="1" i="1" dirty="0">
                <a:solidFill>
                  <a:schemeClr val="tx1">
                    <a:lumMod val="75000"/>
                    <a:lumOff val="25000"/>
                  </a:schemeClr>
                </a:solidFill>
                <a:latin typeface="Gill Sans MT" panose="020B0502020104020203" pitchFamily="34" charset="0"/>
                <a:cs typeface="Arial" pitchFamily="34" charset="0"/>
              </a:rPr>
              <a:t>p</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74" name="TextBox 20">
            <a:extLst>
              <a:ext uri="{FF2B5EF4-FFF2-40B4-BE49-F238E27FC236}">
                <a16:creationId xmlns:a16="http://schemas.microsoft.com/office/drawing/2014/main" id="{28CF4CC6-4287-41DF-A107-FA4676AACBC8}"/>
              </a:ext>
            </a:extLst>
          </p:cNvPr>
          <p:cNvSpPr txBox="1">
            <a:spLocks noChangeArrowheads="1"/>
          </p:cNvSpPr>
          <p:nvPr/>
        </p:nvSpPr>
        <p:spPr bwMode="auto">
          <a:xfrm>
            <a:off x="2384196" y="5511538"/>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n</a:t>
            </a:r>
            <a:r>
              <a:rPr lang="en-US" altLang="en-US" sz="2000" b="1" i="1" dirty="0">
                <a:solidFill>
                  <a:schemeClr val="tx1">
                    <a:lumMod val="75000"/>
                    <a:lumOff val="25000"/>
                  </a:schemeClr>
                </a:solidFill>
                <a:latin typeface="Gill Sans MT" panose="020B0502020104020203" pitchFamily="34" charset="0"/>
                <a:cs typeface="Arial" pitchFamily="34" charset="0"/>
              </a:rPr>
              <a:t>p</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75" name="TextBox 21">
            <a:extLst>
              <a:ext uri="{FF2B5EF4-FFF2-40B4-BE49-F238E27FC236}">
                <a16:creationId xmlns:a16="http://schemas.microsoft.com/office/drawing/2014/main" id="{E8EEB75E-D9F8-4345-8813-407DAF3B79F9}"/>
              </a:ext>
            </a:extLst>
          </p:cNvPr>
          <p:cNvSpPr txBox="1">
            <a:spLocks noChangeArrowheads="1"/>
          </p:cNvSpPr>
          <p:nvPr/>
        </p:nvSpPr>
        <p:spPr bwMode="auto">
          <a:xfrm>
            <a:off x="2993796" y="5511538"/>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n</a:t>
            </a:r>
            <a:r>
              <a:rPr lang="en-US" altLang="en-US" sz="2000" b="1" i="1" dirty="0">
                <a:solidFill>
                  <a:schemeClr val="tx1">
                    <a:lumMod val="75000"/>
                    <a:lumOff val="25000"/>
                  </a:schemeClr>
                </a:solidFill>
                <a:latin typeface="Gill Sans MT" panose="020B0502020104020203" pitchFamily="34" charset="0"/>
                <a:cs typeface="Arial" pitchFamily="34" charset="0"/>
              </a:rPr>
              <a:t>p</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76" name="Rectangle 75">
            <a:extLst>
              <a:ext uri="{FF2B5EF4-FFF2-40B4-BE49-F238E27FC236}">
                <a16:creationId xmlns:a16="http://schemas.microsoft.com/office/drawing/2014/main" id="{DA65DE50-BEBA-4B43-93F6-94A5EE89F9BE}"/>
              </a:ext>
            </a:extLst>
          </p:cNvPr>
          <p:cNvSpPr/>
          <p:nvPr/>
        </p:nvSpPr>
        <p:spPr bwMode="auto">
          <a:xfrm>
            <a:off x="1812696" y="4901937"/>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77" name="Rectangle 76">
            <a:extLst>
              <a:ext uri="{FF2B5EF4-FFF2-40B4-BE49-F238E27FC236}">
                <a16:creationId xmlns:a16="http://schemas.microsoft.com/office/drawing/2014/main" id="{B81AD031-7C73-4FC6-9D77-93589FBAE16F}"/>
              </a:ext>
            </a:extLst>
          </p:cNvPr>
          <p:cNvSpPr/>
          <p:nvPr/>
        </p:nvSpPr>
        <p:spPr bwMode="auto">
          <a:xfrm>
            <a:off x="2422296" y="4901937"/>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78" name="Rectangle 77">
            <a:extLst>
              <a:ext uri="{FF2B5EF4-FFF2-40B4-BE49-F238E27FC236}">
                <a16:creationId xmlns:a16="http://schemas.microsoft.com/office/drawing/2014/main" id="{62ED2DEF-3971-4B14-8585-CFE3E65E9960}"/>
              </a:ext>
            </a:extLst>
          </p:cNvPr>
          <p:cNvSpPr/>
          <p:nvPr/>
        </p:nvSpPr>
        <p:spPr bwMode="auto">
          <a:xfrm>
            <a:off x="3031896" y="4901937"/>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79" name="Rectangle 78">
            <a:extLst>
              <a:ext uri="{FF2B5EF4-FFF2-40B4-BE49-F238E27FC236}">
                <a16:creationId xmlns:a16="http://schemas.microsoft.com/office/drawing/2014/main" id="{22F8258D-3D6F-4CDC-97D3-C1CD7204FBAA}"/>
              </a:ext>
            </a:extLst>
          </p:cNvPr>
          <p:cNvSpPr/>
          <p:nvPr/>
        </p:nvSpPr>
        <p:spPr bwMode="auto">
          <a:xfrm>
            <a:off x="896978" y="5238388"/>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80" name="TextBox 79">
            <a:extLst>
              <a:ext uri="{FF2B5EF4-FFF2-40B4-BE49-F238E27FC236}">
                <a16:creationId xmlns:a16="http://schemas.microsoft.com/office/drawing/2014/main" id="{14882575-E70A-4CBF-AAF0-E05F074EAC61}"/>
              </a:ext>
            </a:extLst>
          </p:cNvPr>
          <p:cNvSpPr txBox="1"/>
          <p:nvPr/>
        </p:nvSpPr>
        <p:spPr>
          <a:xfrm>
            <a:off x="395733" y="4564437"/>
            <a:ext cx="409023" cy="1588255"/>
          </a:xfrm>
          <a:prstGeom prst="rect">
            <a:avLst/>
          </a:prstGeom>
          <a:noFill/>
        </p:spPr>
        <p:txBody>
          <a:bodyPr vert="vert270">
            <a:spAutoFit/>
          </a:bodyPr>
          <a:lstStyle/>
          <a:p>
            <a:pPr algn="ctr" eaLnBrk="0" hangingPunct="0">
              <a:lnSpc>
                <a:spcPct val="81000"/>
              </a:lnSpc>
              <a:buClr>
                <a:srgbClr val="000000"/>
              </a:buClr>
              <a:buSzPct val="100000"/>
              <a:buFont typeface="Arial" charset="0"/>
              <a:buNone/>
              <a:defRPr/>
            </a:pPr>
            <a:r>
              <a:rPr lang="en-US" b="1" dirty="0">
                <a:solidFill>
                  <a:srgbClr val="DBDBDB"/>
                </a:solidFill>
                <a:latin typeface="Gill Sans MT" panose="020B0502020104020203" pitchFamily="34" charset="0"/>
                <a:cs typeface="Arial" pitchFamily="34" charset="0"/>
              </a:rPr>
              <a:t>Energy</a:t>
            </a:r>
          </a:p>
        </p:txBody>
      </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AEB0211A-D13D-44AC-91B3-853BF62D9A01}"/>
                  </a:ext>
                </a:extLst>
              </p:cNvPr>
              <p:cNvSpPr txBox="1"/>
              <p:nvPr/>
            </p:nvSpPr>
            <p:spPr>
              <a:xfrm>
                <a:off x="875438" y="5210255"/>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81" name="TextBox 80">
                <a:extLst>
                  <a:ext uri="{FF2B5EF4-FFF2-40B4-BE49-F238E27FC236}">
                    <a16:creationId xmlns:a16="http://schemas.microsoft.com/office/drawing/2014/main" id="{AEB0211A-D13D-44AC-91B3-853BF62D9A01}"/>
                  </a:ext>
                </a:extLst>
              </p:cNvPr>
              <p:cNvSpPr txBox="1">
                <a:spLocks noRot="1" noChangeAspect="1" noMove="1" noResize="1" noEditPoints="1" noAdjustHandles="1" noChangeArrowheads="1" noChangeShapeType="1" noTextEdit="1"/>
              </p:cNvSpPr>
              <p:nvPr/>
            </p:nvSpPr>
            <p:spPr>
              <a:xfrm>
                <a:off x="875438" y="5210255"/>
                <a:ext cx="336631" cy="615553"/>
              </a:xfrm>
              <a:prstGeom prst="rect">
                <a:avLst/>
              </a:prstGeom>
              <a:blipFill>
                <a:blip r:embed="rId5"/>
                <a:stretch>
                  <a:fillRect/>
                </a:stretch>
              </a:blipFill>
            </p:spPr>
            <p:txBody>
              <a:bodyPr/>
              <a:lstStyle/>
              <a:p>
                <a:r>
                  <a:rPr lang="en-US">
                    <a:noFill/>
                  </a:rPr>
                  <a:t> </a:t>
                </a:r>
              </a:p>
            </p:txBody>
          </p:sp>
        </mc:Fallback>
      </mc:AlternateContent>
      <p:sp>
        <p:nvSpPr>
          <p:cNvPr id="82" name="TextBox 16">
            <a:extLst>
              <a:ext uri="{FF2B5EF4-FFF2-40B4-BE49-F238E27FC236}">
                <a16:creationId xmlns:a16="http://schemas.microsoft.com/office/drawing/2014/main" id="{5FF12AD7-223C-4B8A-811E-90208B30D73C}"/>
              </a:ext>
            </a:extLst>
          </p:cNvPr>
          <p:cNvSpPr txBox="1">
            <a:spLocks noChangeArrowheads="1"/>
          </p:cNvSpPr>
          <p:nvPr/>
        </p:nvSpPr>
        <p:spPr bwMode="auto">
          <a:xfrm>
            <a:off x="5175165" y="5883881"/>
            <a:ext cx="5334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n</a:t>
            </a:r>
            <a:r>
              <a:rPr lang="en-US" altLang="en-US" sz="2000" b="1" i="1" dirty="0">
                <a:solidFill>
                  <a:schemeClr val="tx1">
                    <a:lumMod val="75000"/>
                    <a:lumOff val="25000"/>
                  </a:schemeClr>
                </a:solidFill>
                <a:latin typeface="Gill Sans MT" panose="020B0502020104020203" pitchFamily="34" charset="0"/>
                <a:cs typeface="Arial" pitchFamily="34" charset="0"/>
              </a:rPr>
              <a:t>s</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83" name="TextBox 17">
            <a:extLst>
              <a:ext uri="{FF2B5EF4-FFF2-40B4-BE49-F238E27FC236}">
                <a16:creationId xmlns:a16="http://schemas.microsoft.com/office/drawing/2014/main" id="{AE876997-9CD5-4F96-8492-44FDE8A8FE3E}"/>
              </a:ext>
            </a:extLst>
          </p:cNvPr>
          <p:cNvSpPr txBox="1">
            <a:spLocks noChangeArrowheads="1"/>
          </p:cNvSpPr>
          <p:nvPr/>
        </p:nvSpPr>
        <p:spPr bwMode="auto">
          <a:xfrm>
            <a:off x="6052783" y="5547430"/>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n</a:t>
            </a:r>
            <a:r>
              <a:rPr lang="en-US" altLang="en-US" sz="2000" b="1" i="1" dirty="0">
                <a:solidFill>
                  <a:schemeClr val="tx1">
                    <a:lumMod val="75000"/>
                    <a:lumOff val="25000"/>
                  </a:schemeClr>
                </a:solidFill>
                <a:latin typeface="Gill Sans MT" panose="020B0502020104020203" pitchFamily="34" charset="0"/>
                <a:cs typeface="Arial" pitchFamily="34" charset="0"/>
              </a:rPr>
              <a:t>p</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84" name="TextBox 20">
            <a:extLst>
              <a:ext uri="{FF2B5EF4-FFF2-40B4-BE49-F238E27FC236}">
                <a16:creationId xmlns:a16="http://schemas.microsoft.com/office/drawing/2014/main" id="{02BAA3EA-0925-4745-85C3-364FB42F635D}"/>
              </a:ext>
            </a:extLst>
          </p:cNvPr>
          <p:cNvSpPr txBox="1">
            <a:spLocks noChangeArrowheads="1"/>
          </p:cNvSpPr>
          <p:nvPr/>
        </p:nvSpPr>
        <p:spPr bwMode="auto">
          <a:xfrm>
            <a:off x="6662383" y="5547430"/>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n</a:t>
            </a:r>
            <a:r>
              <a:rPr lang="en-US" altLang="en-US" sz="2000" b="1" i="1" dirty="0">
                <a:solidFill>
                  <a:schemeClr val="tx1">
                    <a:lumMod val="75000"/>
                    <a:lumOff val="25000"/>
                  </a:schemeClr>
                </a:solidFill>
                <a:latin typeface="Gill Sans MT" panose="020B0502020104020203" pitchFamily="34" charset="0"/>
                <a:cs typeface="Arial" pitchFamily="34" charset="0"/>
              </a:rPr>
              <a:t>p</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85" name="TextBox 21">
            <a:extLst>
              <a:ext uri="{FF2B5EF4-FFF2-40B4-BE49-F238E27FC236}">
                <a16:creationId xmlns:a16="http://schemas.microsoft.com/office/drawing/2014/main" id="{79FE8FDF-3DE5-4567-B3F4-7010321525A8}"/>
              </a:ext>
            </a:extLst>
          </p:cNvPr>
          <p:cNvSpPr txBox="1">
            <a:spLocks noChangeArrowheads="1"/>
          </p:cNvSpPr>
          <p:nvPr/>
        </p:nvSpPr>
        <p:spPr bwMode="auto">
          <a:xfrm>
            <a:off x="7271983" y="5547430"/>
            <a:ext cx="609600" cy="341312"/>
          </a:xfrm>
          <a:prstGeom prst="rect">
            <a:avLst/>
          </a:prstGeom>
          <a:noFill/>
          <a:ln w="9525">
            <a:noFill/>
            <a:miter lim="800000"/>
            <a:headEnd/>
            <a:tailEnd/>
          </a:ln>
        </p:spPr>
        <p:txBody>
          <a:bodyPr>
            <a:spAutoFit/>
          </a:bodyPr>
          <a:lstStyle/>
          <a:p>
            <a:pPr algn="ctr" eaLnBrk="0" hangingPunct="0">
              <a:lnSpc>
                <a:spcPct val="81000"/>
              </a:lnSpc>
              <a:buClr>
                <a:srgbClr val="000000"/>
              </a:buClr>
              <a:buSzPct val="100000"/>
              <a:buFont typeface="Arial" pitchFamily="34" charset="0"/>
              <a:buNone/>
            </a:pPr>
            <a:r>
              <a:rPr lang="en-US" altLang="en-US" sz="2000" b="1" dirty="0">
                <a:solidFill>
                  <a:schemeClr val="tx1">
                    <a:lumMod val="75000"/>
                    <a:lumOff val="25000"/>
                  </a:schemeClr>
                </a:solidFill>
                <a:latin typeface="Gill Sans MT" panose="020B0502020104020203" pitchFamily="34" charset="0"/>
                <a:cs typeface="Arial" pitchFamily="34" charset="0"/>
              </a:rPr>
              <a:t>n</a:t>
            </a:r>
            <a:r>
              <a:rPr lang="en-US" altLang="en-US" sz="2000" b="1" i="1" dirty="0">
                <a:solidFill>
                  <a:schemeClr val="tx1">
                    <a:lumMod val="75000"/>
                    <a:lumOff val="25000"/>
                  </a:schemeClr>
                </a:solidFill>
                <a:latin typeface="Gill Sans MT" panose="020B0502020104020203" pitchFamily="34" charset="0"/>
                <a:cs typeface="Arial" pitchFamily="34" charset="0"/>
              </a:rPr>
              <a:t>p</a:t>
            </a:r>
            <a:endParaRPr lang="en-US" altLang="en-US" sz="2000" b="1" dirty="0">
              <a:solidFill>
                <a:schemeClr val="tx1">
                  <a:lumMod val="75000"/>
                  <a:lumOff val="25000"/>
                </a:schemeClr>
              </a:solidFill>
              <a:latin typeface="Gill Sans MT" panose="020B0502020104020203" pitchFamily="34" charset="0"/>
              <a:cs typeface="Arial" pitchFamily="34" charset="0"/>
            </a:endParaRPr>
          </a:p>
        </p:txBody>
      </p:sp>
      <p:sp>
        <p:nvSpPr>
          <p:cNvPr id="86" name="Rectangle 85">
            <a:extLst>
              <a:ext uri="{FF2B5EF4-FFF2-40B4-BE49-F238E27FC236}">
                <a16:creationId xmlns:a16="http://schemas.microsoft.com/office/drawing/2014/main" id="{E02F8E56-81C8-478C-B927-5B8806642424}"/>
              </a:ext>
            </a:extLst>
          </p:cNvPr>
          <p:cNvSpPr/>
          <p:nvPr/>
        </p:nvSpPr>
        <p:spPr bwMode="auto">
          <a:xfrm>
            <a:off x="6090883" y="4937829"/>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87" name="Rectangle 86">
            <a:extLst>
              <a:ext uri="{FF2B5EF4-FFF2-40B4-BE49-F238E27FC236}">
                <a16:creationId xmlns:a16="http://schemas.microsoft.com/office/drawing/2014/main" id="{E30AB0EA-27D2-4A62-B078-F08A5D51D50F}"/>
              </a:ext>
            </a:extLst>
          </p:cNvPr>
          <p:cNvSpPr/>
          <p:nvPr/>
        </p:nvSpPr>
        <p:spPr bwMode="auto">
          <a:xfrm>
            <a:off x="6700483" y="4937829"/>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88" name="Rectangle 87">
            <a:extLst>
              <a:ext uri="{FF2B5EF4-FFF2-40B4-BE49-F238E27FC236}">
                <a16:creationId xmlns:a16="http://schemas.microsoft.com/office/drawing/2014/main" id="{5661D9B7-4961-4294-A4FB-1777C67E878C}"/>
              </a:ext>
            </a:extLst>
          </p:cNvPr>
          <p:cNvSpPr/>
          <p:nvPr/>
        </p:nvSpPr>
        <p:spPr bwMode="auto">
          <a:xfrm>
            <a:off x="7310083" y="4937829"/>
            <a:ext cx="533400" cy="533400"/>
          </a:xfrm>
          <a:prstGeom prst="rect">
            <a:avLst/>
          </a:prstGeom>
          <a:solidFill>
            <a:srgbClr val="67AEB6">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89" name="Rectangle 88">
            <a:extLst>
              <a:ext uri="{FF2B5EF4-FFF2-40B4-BE49-F238E27FC236}">
                <a16:creationId xmlns:a16="http://schemas.microsoft.com/office/drawing/2014/main" id="{2B710B4C-187C-4FB9-9947-C162C826BD0D}"/>
              </a:ext>
            </a:extLst>
          </p:cNvPr>
          <p:cNvSpPr/>
          <p:nvPr/>
        </p:nvSpPr>
        <p:spPr bwMode="auto">
          <a:xfrm>
            <a:off x="5175165" y="5274280"/>
            <a:ext cx="533400" cy="533400"/>
          </a:xfrm>
          <a:prstGeom prst="rect">
            <a:avLst/>
          </a:prstGeom>
          <a:solidFill>
            <a:srgbClr val="E47588">
              <a:alpha val="50000"/>
            </a:srgbClr>
          </a:solidFill>
          <a:ln w="9525" cap="flat" cmpd="sng" algn="ctr">
            <a:noFill/>
            <a:prstDash val="solid"/>
            <a:round/>
            <a:headEnd type="none" w="med" len="med"/>
            <a:tailEnd type="none" w="med" len="med"/>
          </a:ln>
          <a:effectLst/>
          <a:scene3d>
            <a:camera prst="orthographicFront"/>
            <a:lightRig rig="threePt" dir="t"/>
          </a:scene3d>
          <a:sp3d prstMaterial="metal">
            <a:bevelT prst="relaxedInset"/>
          </a:sp3d>
        </p:spPr>
        <p:txBody>
          <a:bodyPr/>
          <a:lstStyle/>
          <a:p>
            <a:pP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01EF8F53-58FC-4FAB-8751-373DA00A2427}"/>
                  </a:ext>
                </a:extLst>
              </p:cNvPr>
              <p:cNvSpPr txBox="1"/>
              <p:nvPr/>
            </p:nvSpPr>
            <p:spPr>
              <a:xfrm>
                <a:off x="5153625" y="5246147"/>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90" name="TextBox 89">
                <a:extLst>
                  <a:ext uri="{FF2B5EF4-FFF2-40B4-BE49-F238E27FC236}">
                    <a16:creationId xmlns:a16="http://schemas.microsoft.com/office/drawing/2014/main" id="{01EF8F53-58FC-4FAB-8751-373DA00A2427}"/>
                  </a:ext>
                </a:extLst>
              </p:cNvPr>
              <p:cNvSpPr txBox="1">
                <a:spLocks noRot="1" noChangeAspect="1" noMove="1" noResize="1" noEditPoints="1" noAdjustHandles="1" noChangeArrowheads="1" noChangeShapeType="1" noTextEdit="1"/>
              </p:cNvSpPr>
              <p:nvPr/>
            </p:nvSpPr>
            <p:spPr>
              <a:xfrm>
                <a:off x="5153625" y="5246147"/>
                <a:ext cx="336631" cy="6155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F1CBE9B5-16E7-46D7-AEB1-9DB746EF61DA}"/>
                  </a:ext>
                </a:extLst>
              </p:cNvPr>
              <p:cNvSpPr txBox="1"/>
              <p:nvPr/>
            </p:nvSpPr>
            <p:spPr>
              <a:xfrm>
                <a:off x="5367754" y="5244356"/>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91" name="TextBox 90">
                <a:extLst>
                  <a:ext uri="{FF2B5EF4-FFF2-40B4-BE49-F238E27FC236}">
                    <a16:creationId xmlns:a16="http://schemas.microsoft.com/office/drawing/2014/main" id="{F1CBE9B5-16E7-46D7-AEB1-9DB746EF61DA}"/>
                  </a:ext>
                </a:extLst>
              </p:cNvPr>
              <p:cNvSpPr txBox="1">
                <a:spLocks noRot="1" noChangeAspect="1" noMove="1" noResize="1" noEditPoints="1" noAdjustHandles="1" noChangeArrowheads="1" noChangeShapeType="1" noTextEdit="1"/>
              </p:cNvSpPr>
              <p:nvPr/>
            </p:nvSpPr>
            <p:spPr>
              <a:xfrm>
                <a:off x="5367754" y="5244356"/>
                <a:ext cx="338234" cy="615553"/>
              </a:xfrm>
              <a:prstGeom prst="rect">
                <a:avLst/>
              </a:prstGeom>
              <a:blipFill>
                <a:blip r:embed="rId7"/>
                <a:stretch>
                  <a:fillRect/>
                </a:stretch>
              </a:blipFill>
            </p:spPr>
            <p:txBody>
              <a:bodyPr/>
              <a:lstStyle/>
              <a:p>
                <a:r>
                  <a:rPr lang="en-US">
                    <a:noFill/>
                  </a:rPr>
                  <a:t> </a:t>
                </a:r>
              </a:p>
            </p:txBody>
          </p:sp>
        </mc:Fallback>
      </mc:AlternateContent>
      <p:sp>
        <p:nvSpPr>
          <p:cNvPr id="92" name="Up Arrow 14">
            <a:extLst>
              <a:ext uri="{FF2B5EF4-FFF2-40B4-BE49-F238E27FC236}">
                <a16:creationId xmlns:a16="http://schemas.microsoft.com/office/drawing/2014/main" id="{30360DAA-C5CD-4E7E-83D9-6ED6594C43AA}"/>
              </a:ext>
            </a:extLst>
          </p:cNvPr>
          <p:cNvSpPr/>
          <p:nvPr/>
        </p:nvSpPr>
        <p:spPr bwMode="auto">
          <a:xfrm>
            <a:off x="4630995" y="4564437"/>
            <a:ext cx="533400" cy="1588255"/>
          </a:xfrm>
          <a:prstGeom prst="upArrow">
            <a:avLst/>
          </a:prstGeom>
          <a:solidFill>
            <a:schemeClr val="tx1">
              <a:lumMod val="75000"/>
              <a:lumOff val="2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lstStyle/>
          <a:p>
            <a:pPr algn="ctr" eaLnBrk="0" hangingPunct="0">
              <a:lnSpc>
                <a:spcPct val="81000"/>
              </a:lnSpc>
              <a:buClr>
                <a:srgbClr val="000000"/>
              </a:buClr>
              <a:buSzPct val="100000"/>
              <a:buFont typeface="Arial" charset="0"/>
              <a:buNone/>
              <a:defRPr/>
            </a:pPr>
            <a:endParaRPr lang="en-US" dirty="0">
              <a:solidFill>
                <a:srgbClr val="FFFFFF"/>
              </a:solidFill>
              <a:latin typeface="Arial" charset="0"/>
              <a:cs typeface="Arial" pitchFamily="34" charset="0"/>
            </a:endParaRPr>
          </a:p>
        </p:txBody>
      </p:sp>
      <p:sp>
        <p:nvSpPr>
          <p:cNvPr id="93" name="TextBox 92">
            <a:extLst>
              <a:ext uri="{FF2B5EF4-FFF2-40B4-BE49-F238E27FC236}">
                <a16:creationId xmlns:a16="http://schemas.microsoft.com/office/drawing/2014/main" id="{13DB6F29-E4A8-4634-A768-71B35BCA262F}"/>
              </a:ext>
            </a:extLst>
          </p:cNvPr>
          <p:cNvSpPr txBox="1"/>
          <p:nvPr/>
        </p:nvSpPr>
        <p:spPr>
          <a:xfrm>
            <a:off x="4689990" y="4564437"/>
            <a:ext cx="409023" cy="1588255"/>
          </a:xfrm>
          <a:prstGeom prst="rect">
            <a:avLst/>
          </a:prstGeom>
          <a:noFill/>
        </p:spPr>
        <p:txBody>
          <a:bodyPr vert="vert270">
            <a:spAutoFit/>
          </a:bodyPr>
          <a:lstStyle/>
          <a:p>
            <a:pPr algn="ctr" eaLnBrk="0" hangingPunct="0">
              <a:lnSpc>
                <a:spcPct val="81000"/>
              </a:lnSpc>
              <a:buClr>
                <a:srgbClr val="000000"/>
              </a:buClr>
              <a:buSzPct val="100000"/>
              <a:buFont typeface="Arial" charset="0"/>
              <a:buNone/>
              <a:defRPr/>
            </a:pPr>
            <a:r>
              <a:rPr lang="en-US" b="1" dirty="0">
                <a:solidFill>
                  <a:srgbClr val="DBDBDB"/>
                </a:solidFill>
                <a:latin typeface="Gill Sans MT" panose="020B0502020104020203" pitchFamily="34" charset="0"/>
                <a:cs typeface="Arial" pitchFamily="34" charset="0"/>
              </a:rPr>
              <a:t>Energy</a:t>
            </a:r>
          </a:p>
        </p:txBody>
      </p:sp>
      <p:sp>
        <p:nvSpPr>
          <p:cNvPr id="94" name="TextBox 93">
            <a:extLst>
              <a:ext uri="{FF2B5EF4-FFF2-40B4-BE49-F238E27FC236}">
                <a16:creationId xmlns:a16="http://schemas.microsoft.com/office/drawing/2014/main" id="{727D6B12-8829-4E61-A3F6-DEB21D0014E0}"/>
              </a:ext>
            </a:extLst>
          </p:cNvPr>
          <p:cNvSpPr txBox="1"/>
          <p:nvPr/>
        </p:nvSpPr>
        <p:spPr>
          <a:xfrm>
            <a:off x="5953838" y="4565693"/>
            <a:ext cx="2047099" cy="369332"/>
          </a:xfrm>
          <a:prstGeom prst="rect">
            <a:avLst/>
          </a:prstGeom>
          <a:noFill/>
        </p:spPr>
        <p:txBody>
          <a:bodyPr wrap="none" rtlCol="0">
            <a:spAutoFit/>
          </a:bodyPr>
          <a:lstStyle/>
          <a:p>
            <a:r>
              <a:rPr lang="en-US" b="1" dirty="0">
                <a:solidFill>
                  <a:srgbClr val="E47588"/>
                </a:solidFill>
              </a:rPr>
              <a:t>Harder to add an e</a:t>
            </a:r>
            <a:r>
              <a:rPr lang="en-US" b="1" baseline="30000" dirty="0">
                <a:solidFill>
                  <a:srgbClr val="E47588"/>
                </a:solidFill>
              </a:rPr>
              <a:t>–</a:t>
            </a:r>
            <a:endParaRPr lang="en-US" b="1" dirty="0">
              <a:solidFill>
                <a:srgbClr val="E47588"/>
              </a:solidFill>
            </a:endParaRPr>
          </a:p>
        </p:txBody>
      </p:sp>
      <p:cxnSp>
        <p:nvCxnSpPr>
          <p:cNvPr id="95" name="Straight Arrow Connector 94">
            <a:extLst>
              <a:ext uri="{FF2B5EF4-FFF2-40B4-BE49-F238E27FC236}">
                <a16:creationId xmlns:a16="http://schemas.microsoft.com/office/drawing/2014/main" id="{CF184EBD-765E-4C14-8EC7-5D56C5DFDD43}"/>
              </a:ext>
            </a:extLst>
          </p:cNvPr>
          <p:cNvCxnSpPr>
            <a:cxnSpLocks/>
          </p:cNvCxnSpPr>
          <p:nvPr/>
        </p:nvCxnSpPr>
        <p:spPr>
          <a:xfrm flipH="1">
            <a:off x="6357583" y="4857817"/>
            <a:ext cx="132093" cy="268102"/>
          </a:xfrm>
          <a:prstGeom prst="straightConnector1">
            <a:avLst/>
          </a:prstGeom>
          <a:ln w="28575">
            <a:solidFill>
              <a:srgbClr val="E47588"/>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8CF5690C-96DF-4266-AE2A-776A37F216E3}"/>
              </a:ext>
            </a:extLst>
          </p:cNvPr>
          <p:cNvSpPr txBox="1"/>
          <p:nvPr/>
        </p:nvSpPr>
        <p:spPr>
          <a:xfrm>
            <a:off x="1086688" y="4564437"/>
            <a:ext cx="1955535" cy="369332"/>
          </a:xfrm>
          <a:prstGeom prst="rect">
            <a:avLst/>
          </a:prstGeom>
          <a:noFill/>
        </p:spPr>
        <p:txBody>
          <a:bodyPr wrap="none" rtlCol="0">
            <a:spAutoFit/>
          </a:bodyPr>
          <a:lstStyle/>
          <a:p>
            <a:r>
              <a:rPr lang="en-US" b="1" dirty="0">
                <a:solidFill>
                  <a:srgbClr val="E47588"/>
                </a:solidFill>
              </a:rPr>
              <a:t>Easier to add an e</a:t>
            </a:r>
            <a:r>
              <a:rPr lang="en-US" b="1" baseline="30000" dirty="0">
                <a:solidFill>
                  <a:srgbClr val="E47588"/>
                </a:solidFill>
              </a:rPr>
              <a:t>–</a:t>
            </a:r>
            <a:endParaRPr lang="en-US" b="1" dirty="0">
              <a:solidFill>
                <a:srgbClr val="E47588"/>
              </a:solidFill>
            </a:endParaRPr>
          </a:p>
        </p:txBody>
      </p:sp>
      <p:cxnSp>
        <p:nvCxnSpPr>
          <p:cNvPr id="97" name="Straight Arrow Connector 96">
            <a:extLst>
              <a:ext uri="{FF2B5EF4-FFF2-40B4-BE49-F238E27FC236}">
                <a16:creationId xmlns:a16="http://schemas.microsoft.com/office/drawing/2014/main" id="{0683DE6A-920C-485D-BC00-3AE516C47925}"/>
              </a:ext>
            </a:extLst>
          </p:cNvPr>
          <p:cNvCxnSpPr>
            <a:cxnSpLocks/>
          </p:cNvCxnSpPr>
          <p:nvPr/>
        </p:nvCxnSpPr>
        <p:spPr>
          <a:xfrm>
            <a:off x="2874442" y="4822150"/>
            <a:ext cx="346433" cy="274317"/>
          </a:xfrm>
          <a:prstGeom prst="straightConnector1">
            <a:avLst/>
          </a:prstGeom>
          <a:ln w="28575">
            <a:solidFill>
              <a:srgbClr val="E47588"/>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4">
            <a:extLst>
              <a:ext uri="{FF2B5EF4-FFF2-40B4-BE49-F238E27FC236}">
                <a16:creationId xmlns:a16="http://schemas.microsoft.com/office/drawing/2014/main" id="{1B314964-E985-4A16-BA2E-0C7972BB40B9}"/>
              </a:ext>
            </a:extLst>
          </p:cNvPr>
          <p:cNvSpPr txBox="1">
            <a:spLocks noChangeArrowheads="1"/>
          </p:cNvSpPr>
          <p:nvPr/>
        </p:nvSpPr>
        <p:spPr bwMode="auto">
          <a:xfrm>
            <a:off x="1415582" y="4349002"/>
            <a:ext cx="1389437" cy="369332"/>
          </a:xfrm>
          <a:prstGeom prst="rect">
            <a:avLst/>
          </a:prstGeom>
          <a:noFill/>
          <a:ln w="9525">
            <a:noFill/>
            <a:miter lim="800000"/>
            <a:headEnd/>
            <a:tailEnd/>
          </a:ln>
        </p:spPr>
        <p:txBody>
          <a:bodyPr wrap="square">
            <a:spAutoFit/>
          </a:bodyPr>
          <a:lstStyle/>
          <a:p>
            <a:pPr eaLnBrk="0" hangingPunct="0">
              <a:buClr>
                <a:srgbClr val="000000"/>
              </a:buClr>
              <a:buSzPct val="100000"/>
              <a:defRPr/>
            </a:pPr>
            <a:r>
              <a:rPr lang="en-US" b="1" dirty="0">
                <a:solidFill>
                  <a:schemeClr val="tx1">
                    <a:lumMod val="75000"/>
                    <a:lumOff val="25000"/>
                  </a:schemeClr>
                </a:solidFill>
                <a:latin typeface="Gill Sans MT" panose="020B0502020104020203" pitchFamily="34" charset="0"/>
                <a:cs typeface="Times New Roman" pitchFamily="18" charset="0"/>
              </a:rPr>
              <a:t>Group 4A</a:t>
            </a:r>
          </a:p>
        </p:txBody>
      </p:sp>
      <p:sp>
        <p:nvSpPr>
          <p:cNvPr id="99" name="TextBox 4">
            <a:extLst>
              <a:ext uri="{FF2B5EF4-FFF2-40B4-BE49-F238E27FC236}">
                <a16:creationId xmlns:a16="http://schemas.microsoft.com/office/drawing/2014/main" id="{CDE8449B-1E94-4F27-AD8D-C243A97C14E5}"/>
              </a:ext>
            </a:extLst>
          </p:cNvPr>
          <p:cNvSpPr txBox="1">
            <a:spLocks noChangeArrowheads="1"/>
          </p:cNvSpPr>
          <p:nvPr/>
        </p:nvSpPr>
        <p:spPr bwMode="auto">
          <a:xfrm>
            <a:off x="6187346" y="4342687"/>
            <a:ext cx="1389437" cy="369332"/>
          </a:xfrm>
          <a:prstGeom prst="rect">
            <a:avLst/>
          </a:prstGeom>
          <a:noFill/>
          <a:ln w="9525">
            <a:noFill/>
            <a:miter lim="800000"/>
            <a:headEnd/>
            <a:tailEnd/>
          </a:ln>
        </p:spPr>
        <p:txBody>
          <a:bodyPr wrap="square">
            <a:spAutoFit/>
          </a:bodyPr>
          <a:lstStyle/>
          <a:p>
            <a:pPr eaLnBrk="0" hangingPunct="0">
              <a:buClr>
                <a:srgbClr val="000000"/>
              </a:buClr>
              <a:buSzPct val="100000"/>
              <a:defRPr/>
            </a:pPr>
            <a:r>
              <a:rPr lang="en-US" b="1" dirty="0">
                <a:solidFill>
                  <a:schemeClr val="tx1">
                    <a:lumMod val="75000"/>
                    <a:lumOff val="25000"/>
                  </a:schemeClr>
                </a:solidFill>
                <a:latin typeface="Gill Sans MT" panose="020B0502020104020203" pitchFamily="34" charset="0"/>
                <a:cs typeface="Times New Roman" pitchFamily="18" charset="0"/>
              </a:rPr>
              <a:t>Group 5A</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F61C28EC-5B7D-4B76-B721-F1CD696D0FFF}"/>
                  </a:ext>
                </a:extLst>
              </p:cNvPr>
              <p:cNvSpPr txBox="1"/>
              <p:nvPr/>
            </p:nvSpPr>
            <p:spPr>
              <a:xfrm>
                <a:off x="1068314" y="5221345"/>
                <a:ext cx="33823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100" name="TextBox 99">
                <a:extLst>
                  <a:ext uri="{FF2B5EF4-FFF2-40B4-BE49-F238E27FC236}">
                    <a16:creationId xmlns:a16="http://schemas.microsoft.com/office/drawing/2014/main" id="{F61C28EC-5B7D-4B76-B721-F1CD696D0FFF}"/>
                  </a:ext>
                </a:extLst>
              </p:cNvPr>
              <p:cNvSpPr txBox="1">
                <a:spLocks noRot="1" noChangeAspect="1" noMove="1" noResize="1" noEditPoints="1" noAdjustHandles="1" noChangeArrowheads="1" noChangeShapeType="1" noTextEdit="1"/>
              </p:cNvSpPr>
              <p:nvPr/>
            </p:nvSpPr>
            <p:spPr>
              <a:xfrm>
                <a:off x="1068314" y="5221345"/>
                <a:ext cx="338234" cy="61555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BA8EADEB-86C1-439C-A07E-E5E2526E12D8}"/>
                  </a:ext>
                </a:extLst>
              </p:cNvPr>
              <p:cNvSpPr txBox="1"/>
              <p:nvPr/>
            </p:nvSpPr>
            <p:spPr>
              <a:xfrm>
                <a:off x="1796419" y="4880595"/>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101" name="TextBox 100">
                <a:extLst>
                  <a:ext uri="{FF2B5EF4-FFF2-40B4-BE49-F238E27FC236}">
                    <a16:creationId xmlns:a16="http://schemas.microsoft.com/office/drawing/2014/main" id="{BA8EADEB-86C1-439C-A07E-E5E2526E12D8}"/>
                  </a:ext>
                </a:extLst>
              </p:cNvPr>
              <p:cNvSpPr txBox="1">
                <a:spLocks noRot="1" noChangeAspect="1" noMove="1" noResize="1" noEditPoints="1" noAdjustHandles="1" noChangeArrowheads="1" noChangeShapeType="1" noTextEdit="1"/>
              </p:cNvSpPr>
              <p:nvPr/>
            </p:nvSpPr>
            <p:spPr>
              <a:xfrm>
                <a:off x="1796419" y="4880595"/>
                <a:ext cx="336631" cy="61555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829AD521-7245-4FE3-8FB9-7B71EC234D05}"/>
                  </a:ext>
                </a:extLst>
              </p:cNvPr>
              <p:cNvSpPr txBox="1"/>
              <p:nvPr/>
            </p:nvSpPr>
            <p:spPr>
              <a:xfrm>
                <a:off x="2399750" y="4876413"/>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102" name="TextBox 101">
                <a:extLst>
                  <a:ext uri="{FF2B5EF4-FFF2-40B4-BE49-F238E27FC236}">
                    <a16:creationId xmlns:a16="http://schemas.microsoft.com/office/drawing/2014/main" id="{829AD521-7245-4FE3-8FB9-7B71EC234D05}"/>
                  </a:ext>
                </a:extLst>
              </p:cNvPr>
              <p:cNvSpPr txBox="1">
                <a:spLocks noRot="1" noChangeAspect="1" noMove="1" noResize="1" noEditPoints="1" noAdjustHandles="1" noChangeArrowheads="1" noChangeShapeType="1" noTextEdit="1"/>
              </p:cNvSpPr>
              <p:nvPr/>
            </p:nvSpPr>
            <p:spPr>
              <a:xfrm>
                <a:off x="2399750" y="4876413"/>
                <a:ext cx="336631" cy="61555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B0541323-0599-4A88-A62D-4A8AC800B19E}"/>
                  </a:ext>
                </a:extLst>
              </p:cNvPr>
              <p:cNvSpPr txBox="1"/>
              <p:nvPr/>
            </p:nvSpPr>
            <p:spPr>
              <a:xfrm>
                <a:off x="6092404" y="4900167"/>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103" name="TextBox 102">
                <a:extLst>
                  <a:ext uri="{FF2B5EF4-FFF2-40B4-BE49-F238E27FC236}">
                    <a16:creationId xmlns:a16="http://schemas.microsoft.com/office/drawing/2014/main" id="{B0541323-0599-4A88-A62D-4A8AC800B19E}"/>
                  </a:ext>
                </a:extLst>
              </p:cNvPr>
              <p:cNvSpPr txBox="1">
                <a:spLocks noRot="1" noChangeAspect="1" noMove="1" noResize="1" noEditPoints="1" noAdjustHandles="1" noChangeArrowheads="1" noChangeShapeType="1" noTextEdit="1"/>
              </p:cNvSpPr>
              <p:nvPr/>
            </p:nvSpPr>
            <p:spPr>
              <a:xfrm>
                <a:off x="6092404" y="4900167"/>
                <a:ext cx="336631" cy="61555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9958499C-D726-4755-9459-F33B28BD43A9}"/>
                  </a:ext>
                </a:extLst>
              </p:cNvPr>
              <p:cNvSpPr txBox="1"/>
              <p:nvPr/>
            </p:nvSpPr>
            <p:spPr>
              <a:xfrm>
                <a:off x="6695735" y="4895985"/>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104" name="TextBox 103">
                <a:extLst>
                  <a:ext uri="{FF2B5EF4-FFF2-40B4-BE49-F238E27FC236}">
                    <a16:creationId xmlns:a16="http://schemas.microsoft.com/office/drawing/2014/main" id="{9958499C-D726-4755-9459-F33B28BD43A9}"/>
                  </a:ext>
                </a:extLst>
              </p:cNvPr>
              <p:cNvSpPr txBox="1">
                <a:spLocks noRot="1" noChangeAspect="1" noMove="1" noResize="1" noEditPoints="1" noAdjustHandles="1" noChangeArrowheads="1" noChangeShapeType="1" noTextEdit="1"/>
              </p:cNvSpPr>
              <p:nvPr/>
            </p:nvSpPr>
            <p:spPr>
              <a:xfrm>
                <a:off x="6695735" y="4895985"/>
                <a:ext cx="336631" cy="61555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307284B4-3D33-46BC-9EBD-D8F2DDC40CFA}"/>
                  </a:ext>
                </a:extLst>
              </p:cNvPr>
              <p:cNvSpPr txBox="1"/>
              <p:nvPr/>
            </p:nvSpPr>
            <p:spPr>
              <a:xfrm>
                <a:off x="7288683" y="4895985"/>
                <a:ext cx="33663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US" sz="4000" dirty="0">
                  <a:solidFill>
                    <a:schemeClr val="tx1">
                      <a:lumMod val="75000"/>
                      <a:lumOff val="25000"/>
                    </a:schemeClr>
                  </a:solidFill>
                </a:endParaRPr>
              </a:p>
            </p:txBody>
          </p:sp>
        </mc:Choice>
        <mc:Fallback xmlns="">
          <p:sp>
            <p:nvSpPr>
              <p:cNvPr id="105" name="TextBox 104">
                <a:extLst>
                  <a:ext uri="{FF2B5EF4-FFF2-40B4-BE49-F238E27FC236}">
                    <a16:creationId xmlns:a16="http://schemas.microsoft.com/office/drawing/2014/main" id="{307284B4-3D33-46BC-9EBD-D8F2DDC40CFA}"/>
                  </a:ext>
                </a:extLst>
              </p:cNvPr>
              <p:cNvSpPr txBox="1">
                <a:spLocks noRot="1" noChangeAspect="1" noMove="1" noResize="1" noEditPoints="1" noAdjustHandles="1" noChangeArrowheads="1" noChangeShapeType="1" noTextEdit="1"/>
              </p:cNvSpPr>
              <p:nvPr/>
            </p:nvSpPr>
            <p:spPr>
              <a:xfrm>
                <a:off x="7288683" y="4895985"/>
                <a:ext cx="336631" cy="615553"/>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114501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64</a:t>
            </a:fld>
            <a:endParaRPr lang="en-US" dirty="0">
              <a:solidFill>
                <a:schemeClr val="bg1"/>
              </a:solidFill>
            </a:endParaRPr>
          </a:p>
        </p:txBody>
      </p:sp>
      <p:sp>
        <p:nvSpPr>
          <p:cNvPr id="8" name="TextBox 4">
            <a:extLst>
              <a:ext uri="{FF2B5EF4-FFF2-40B4-BE49-F238E27FC236}">
                <a16:creationId xmlns:a16="http://schemas.microsoft.com/office/drawing/2014/main" id="{EDC106A7-89EB-414A-8F27-F25EFC54E7F4}"/>
              </a:ext>
            </a:extLst>
          </p:cNvPr>
          <p:cNvSpPr txBox="1">
            <a:spLocks noChangeArrowheads="1"/>
          </p:cNvSpPr>
          <p:nvPr/>
        </p:nvSpPr>
        <p:spPr bwMode="auto">
          <a:xfrm>
            <a:off x="0" y="1200150"/>
            <a:ext cx="9144000" cy="369332"/>
          </a:xfrm>
          <a:prstGeom prst="rect">
            <a:avLst/>
          </a:prstGeom>
          <a:noFill/>
          <a:ln w="9525">
            <a:noFill/>
            <a:miter lim="800000"/>
            <a:headEnd/>
            <a:tailEnd/>
          </a:ln>
        </p:spPr>
        <p:txBody>
          <a:bodyPr wrap="square">
            <a:spAutoFit/>
          </a:bodyPr>
          <a:lstStyle/>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Times New Roman" pitchFamily="18" charset="0"/>
              </a:rPr>
              <a:t>More than one electron may be added to an atom.</a:t>
            </a:r>
          </a:p>
        </p:txBody>
      </p:sp>
      <mc:AlternateContent xmlns:mc="http://schemas.openxmlformats.org/markup-compatibility/2006" xmlns:a14="http://schemas.microsoft.com/office/drawing/2010/main">
        <mc:Choice Requires="a14">
          <p:graphicFrame>
            <p:nvGraphicFramePr>
              <p:cNvPr id="7" name="Table 8">
                <a:extLst>
                  <a:ext uri="{FF2B5EF4-FFF2-40B4-BE49-F238E27FC236}">
                    <a16:creationId xmlns:a16="http://schemas.microsoft.com/office/drawing/2014/main" id="{E9C0F9D4-8892-4205-973C-628711D58DAD}"/>
                  </a:ext>
                </a:extLst>
              </p:cNvPr>
              <p:cNvGraphicFramePr>
                <a:graphicFrameLocks noGrp="1"/>
              </p:cNvGraphicFramePr>
              <p:nvPr>
                <p:extLst>
                  <p:ext uri="{D42A27DB-BD31-4B8C-83A1-F6EECF244321}">
                    <p14:modId xmlns:p14="http://schemas.microsoft.com/office/powerpoint/2010/main" val="368773732"/>
                  </p:ext>
                </p:extLst>
              </p:nvPr>
            </p:nvGraphicFramePr>
            <p:xfrm>
              <a:off x="1303793" y="1643744"/>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639163461"/>
                        </a:ext>
                      </a:extLst>
                    </a:gridCol>
                    <a:gridCol w="3048000">
                      <a:extLst>
                        <a:ext uri="{9D8B030D-6E8A-4147-A177-3AD203B41FA5}">
                          <a16:colId xmlns:a16="http://schemas.microsoft.com/office/drawing/2014/main" val="2625127593"/>
                        </a:ext>
                      </a:extLst>
                    </a:gridCol>
                  </a:tblGrid>
                  <a:tr h="370840">
                    <a:tc>
                      <a:txBody>
                        <a:bodyPr/>
                        <a:lstStyle/>
                        <a:p>
                          <a:pPr algn="ctr"/>
                          <a:r>
                            <a:rPr lang="en-US" dirty="0">
                              <a:solidFill>
                                <a:schemeClr val="tx1">
                                  <a:lumMod val="75000"/>
                                  <a:lumOff val="25000"/>
                                </a:schemeClr>
                              </a:solidFill>
                              <a:latin typeface="Gill Sans MT" panose="020B0502020104020203" pitchFamily="34" charset="0"/>
                            </a:rPr>
                            <a:t>Process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Electron Affinity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5892401"/>
                      </a:ext>
                    </a:extLst>
                  </a:tr>
                  <a:tr h="370840">
                    <a:tc>
                      <a:txBody>
                        <a:bodyPr/>
                        <a:lstStyle/>
                        <a:p>
                          <a:pPr algn="ctr"/>
                          <a:r>
                            <a:rPr lang="en-US" dirty="0">
                              <a:solidFill>
                                <a:schemeClr val="tx1">
                                  <a:lumMod val="75000"/>
                                  <a:lumOff val="25000"/>
                                </a:schemeClr>
                              </a:solidFill>
                              <a:latin typeface="Gill Sans MT" panose="020B0502020104020203" pitchFamily="34" charset="0"/>
                            </a:rPr>
                            <a:t>O(</a:t>
                          </a:r>
                          <a:r>
                            <a:rPr lang="en-US" i="1" dirty="0">
                              <a:solidFill>
                                <a:schemeClr val="tx1">
                                  <a:lumMod val="75000"/>
                                  <a:lumOff val="25000"/>
                                </a:schemeClr>
                              </a:solidFill>
                              <a:latin typeface="Gill Sans MT" panose="020B0502020104020203" pitchFamily="34" charset="0"/>
                            </a:rPr>
                            <a:t>g</a:t>
                          </a:r>
                          <a:r>
                            <a:rPr lang="en-US" i="0" dirty="0">
                              <a:solidFill>
                                <a:schemeClr val="tx1">
                                  <a:lumMod val="75000"/>
                                  <a:lumOff val="25000"/>
                                </a:schemeClr>
                              </a:solidFill>
                              <a:latin typeface="Gill Sans MT" panose="020B0502020104020203" pitchFamily="34" charset="0"/>
                            </a:rPr>
                            <a:t>) + e</a:t>
                          </a:r>
                          <a:r>
                            <a:rPr lang="en-US" i="0" baseline="30000" dirty="0">
                              <a:solidFill>
                                <a:schemeClr val="tx1">
                                  <a:lumMod val="75000"/>
                                  <a:lumOff val="25000"/>
                                </a:schemeClr>
                              </a:solidFill>
                              <a:latin typeface="Gill Sans MT" panose="020B0502020104020203" pitchFamily="34" charset="0"/>
                            </a:rPr>
                            <a:t>–</a:t>
                          </a:r>
                          <a:r>
                            <a:rPr lang="en-US" i="0" baseline="0" dirty="0">
                              <a:solidFill>
                                <a:schemeClr val="tx1">
                                  <a:lumMod val="75000"/>
                                  <a:lumOff val="25000"/>
                                </a:schemeClr>
                              </a:solidFill>
                              <a:latin typeface="Gill Sans MT" panose="020B0502020104020203" pitchFamily="34" charset="0"/>
                            </a:rPr>
                            <a:t> </a:t>
                          </a:r>
                          <a14:m>
                            <m:oMath xmlns:m="http://schemas.openxmlformats.org/officeDocument/2006/math">
                              <m:r>
                                <a:rPr lang="en-US" i="1" baseline="0" smtClean="0">
                                  <a:solidFill>
                                    <a:schemeClr val="tx1">
                                      <a:lumMod val="75000"/>
                                      <a:lumOff val="25000"/>
                                    </a:schemeClr>
                                  </a:solidFill>
                                  <a:latin typeface="Cambria Math" panose="02040503050406030204" pitchFamily="18" charset="0"/>
                                  <a:ea typeface="Cambria Math" panose="02040503050406030204" pitchFamily="18" charset="0"/>
                                </a:rPr>
                                <m:t>⟶</m:t>
                              </m:r>
                            </m:oMath>
                          </a14:m>
                          <a:r>
                            <a:rPr lang="en-US" dirty="0">
                              <a:solidFill>
                                <a:schemeClr val="tx1">
                                  <a:lumMod val="75000"/>
                                  <a:lumOff val="25000"/>
                                </a:schemeClr>
                              </a:solidFill>
                              <a:latin typeface="Gill Sans MT" panose="020B0502020104020203" pitchFamily="34" charset="0"/>
                            </a:rPr>
                            <a:t> O</a:t>
                          </a:r>
                          <a:r>
                            <a:rPr lang="en-US" baseline="30000" dirty="0">
                              <a:solidFill>
                                <a:schemeClr val="tx1">
                                  <a:lumMod val="75000"/>
                                  <a:lumOff val="25000"/>
                                </a:schemeClr>
                              </a:solidFill>
                              <a:latin typeface="Gill Sans MT" panose="020B0502020104020203" pitchFamily="34" charset="0"/>
                            </a:rPr>
                            <a:t>–</a:t>
                          </a:r>
                          <a:r>
                            <a:rPr lang="en-US" baseline="0" dirty="0">
                              <a:solidFill>
                                <a:schemeClr val="tx1">
                                  <a:lumMod val="75000"/>
                                  <a:lumOff val="25000"/>
                                </a:schemeClr>
                              </a:solidFill>
                              <a:latin typeface="Gill Sans MT" panose="020B0502020104020203" pitchFamily="34" charset="0"/>
                            </a:rPr>
                            <a:t>(</a:t>
                          </a:r>
                          <a:r>
                            <a:rPr lang="en-US" i="1" baseline="0" dirty="0">
                              <a:solidFill>
                                <a:schemeClr val="tx1">
                                  <a:lumMod val="75000"/>
                                  <a:lumOff val="25000"/>
                                </a:schemeClr>
                              </a:solidFill>
                              <a:latin typeface="Gill Sans MT" panose="020B0502020104020203" pitchFamily="34" charset="0"/>
                            </a:rPr>
                            <a:t>g</a:t>
                          </a:r>
                          <a:r>
                            <a:rPr lang="en-US" i="0" baseline="0" dirty="0">
                              <a:solidFill>
                                <a:schemeClr val="tx1">
                                  <a:lumMod val="75000"/>
                                  <a:lumOff val="25000"/>
                                </a:schemeClr>
                              </a:solidFill>
                              <a:latin typeface="Gill Sans MT" panose="020B0502020104020203" pitchFamily="34" charset="0"/>
                            </a:rPr>
                            <a:t>)</a:t>
                          </a:r>
                          <a:endParaRPr lang="en-US"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EA</a:t>
                          </a:r>
                          <a:r>
                            <a:rPr lang="en-US" baseline="-25000" dirty="0">
                              <a:solidFill>
                                <a:schemeClr val="tx1">
                                  <a:lumMod val="75000"/>
                                  <a:lumOff val="25000"/>
                                </a:schemeClr>
                              </a:solidFill>
                              <a:latin typeface="Gill Sans MT" panose="020B0502020104020203" pitchFamily="34" charset="0"/>
                            </a:rPr>
                            <a:t>1</a:t>
                          </a:r>
                          <a:r>
                            <a:rPr lang="en-US" baseline="0" dirty="0">
                              <a:solidFill>
                                <a:schemeClr val="tx1">
                                  <a:lumMod val="75000"/>
                                  <a:lumOff val="25000"/>
                                </a:schemeClr>
                              </a:solidFill>
                              <a:latin typeface="Gill Sans MT" panose="020B0502020104020203" pitchFamily="34" charset="0"/>
                            </a:rPr>
                            <a:t>=141 kJ mol</a:t>
                          </a:r>
                          <a:r>
                            <a:rPr lang="en-US" baseline="30000" dirty="0">
                              <a:solidFill>
                                <a:schemeClr val="tx1">
                                  <a:lumMod val="75000"/>
                                  <a:lumOff val="25000"/>
                                </a:schemeClr>
                              </a:solidFill>
                              <a:latin typeface="Gill Sans MT" panose="020B0502020104020203" pitchFamily="34" charset="0"/>
                            </a:rPr>
                            <a:t>–1</a:t>
                          </a:r>
                          <a:endParaRPr lang="en-US"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8046698"/>
                      </a:ext>
                    </a:extLst>
                  </a:tr>
                  <a:tr h="370840">
                    <a:tc>
                      <a:txBody>
                        <a:bodyPr/>
                        <a:lstStyle/>
                        <a:p>
                          <a:pPr algn="ctr"/>
                          <a:r>
                            <a:rPr lang="en-US" dirty="0">
                              <a:solidFill>
                                <a:schemeClr val="tx1">
                                  <a:lumMod val="75000"/>
                                  <a:lumOff val="25000"/>
                                </a:schemeClr>
                              </a:solidFill>
                              <a:latin typeface="Gill Sans MT" panose="020B0502020104020203" pitchFamily="34" charset="0"/>
                            </a:rPr>
                            <a:t>O</a:t>
                          </a:r>
                          <a:r>
                            <a:rPr lang="en-US" baseline="30000" dirty="0">
                              <a:solidFill>
                                <a:schemeClr val="tx1">
                                  <a:lumMod val="75000"/>
                                  <a:lumOff val="25000"/>
                                </a:schemeClr>
                              </a:solidFill>
                              <a:latin typeface="Gill Sans MT" panose="020B0502020104020203" pitchFamily="34" charset="0"/>
                            </a:rPr>
                            <a:t>–</a:t>
                          </a:r>
                          <a:r>
                            <a:rPr lang="en-US" baseline="0" dirty="0">
                              <a:solidFill>
                                <a:schemeClr val="tx1">
                                  <a:lumMod val="75000"/>
                                  <a:lumOff val="25000"/>
                                </a:schemeClr>
                              </a:solidFill>
                              <a:latin typeface="Gill Sans MT" panose="020B0502020104020203" pitchFamily="34" charset="0"/>
                            </a:rPr>
                            <a:t>(</a:t>
                          </a:r>
                          <a:r>
                            <a:rPr lang="en-US" i="1" baseline="0" dirty="0">
                              <a:solidFill>
                                <a:schemeClr val="tx1">
                                  <a:lumMod val="75000"/>
                                  <a:lumOff val="25000"/>
                                </a:schemeClr>
                              </a:solidFill>
                              <a:latin typeface="Gill Sans MT" panose="020B0502020104020203" pitchFamily="34" charset="0"/>
                            </a:rPr>
                            <a:t>g</a:t>
                          </a:r>
                          <a:r>
                            <a:rPr lang="en-US" i="0" baseline="0" dirty="0">
                              <a:solidFill>
                                <a:schemeClr val="tx1">
                                  <a:lumMod val="75000"/>
                                  <a:lumOff val="25000"/>
                                </a:schemeClr>
                              </a:solidFill>
                              <a:latin typeface="Gill Sans MT" panose="020B0502020104020203" pitchFamily="34" charset="0"/>
                            </a:rPr>
                            <a:t>) + e</a:t>
                          </a:r>
                          <a:r>
                            <a:rPr lang="en-US" i="0" baseline="30000" dirty="0">
                              <a:solidFill>
                                <a:schemeClr val="tx1">
                                  <a:lumMod val="75000"/>
                                  <a:lumOff val="25000"/>
                                </a:schemeClr>
                              </a:solidFill>
                              <a:latin typeface="Gill Sans MT" panose="020B0502020104020203" pitchFamily="34" charset="0"/>
                            </a:rPr>
                            <a:t>–</a:t>
                          </a:r>
                          <a:r>
                            <a:rPr lang="en-US" i="0" baseline="0" dirty="0">
                              <a:solidFill>
                                <a:schemeClr val="tx1">
                                  <a:lumMod val="75000"/>
                                  <a:lumOff val="25000"/>
                                </a:schemeClr>
                              </a:solidFill>
                              <a:latin typeface="Gill Sans MT" panose="020B0502020104020203" pitchFamily="34" charset="0"/>
                            </a:rPr>
                            <a:t> </a:t>
                          </a:r>
                          <a14:m>
                            <m:oMath xmlns:m="http://schemas.openxmlformats.org/officeDocument/2006/math">
                              <m:r>
                                <a:rPr lang="en-US" i="1" baseline="0" smtClean="0">
                                  <a:solidFill>
                                    <a:schemeClr val="tx1">
                                      <a:lumMod val="75000"/>
                                      <a:lumOff val="25000"/>
                                    </a:schemeClr>
                                  </a:solidFill>
                                  <a:latin typeface="Cambria Math" panose="02040503050406030204" pitchFamily="18" charset="0"/>
                                  <a:ea typeface="Cambria Math" panose="02040503050406030204" pitchFamily="18" charset="0"/>
                                </a:rPr>
                                <m:t>⟶</m:t>
                              </m:r>
                            </m:oMath>
                          </a14:m>
                          <a:r>
                            <a:rPr lang="en-US" dirty="0">
                              <a:solidFill>
                                <a:schemeClr val="tx1">
                                  <a:lumMod val="75000"/>
                                  <a:lumOff val="25000"/>
                                </a:schemeClr>
                              </a:solidFill>
                              <a:latin typeface="Gill Sans MT" panose="020B0502020104020203" pitchFamily="34" charset="0"/>
                            </a:rPr>
                            <a:t> O</a:t>
                          </a:r>
                          <a:r>
                            <a:rPr lang="en-US" baseline="30000" dirty="0">
                              <a:solidFill>
                                <a:schemeClr val="tx1">
                                  <a:lumMod val="75000"/>
                                  <a:lumOff val="25000"/>
                                </a:schemeClr>
                              </a:solidFill>
                              <a:latin typeface="Gill Sans MT" panose="020B0502020104020203" pitchFamily="34" charset="0"/>
                            </a:rPr>
                            <a:t>2–</a:t>
                          </a:r>
                          <a:r>
                            <a:rPr lang="en-US" baseline="0" dirty="0">
                              <a:solidFill>
                                <a:schemeClr val="tx1">
                                  <a:lumMod val="75000"/>
                                  <a:lumOff val="25000"/>
                                </a:schemeClr>
                              </a:solidFill>
                              <a:latin typeface="Gill Sans MT" panose="020B0502020104020203" pitchFamily="34" charset="0"/>
                            </a:rPr>
                            <a:t>(</a:t>
                          </a:r>
                          <a:r>
                            <a:rPr lang="en-US" i="1" baseline="0" dirty="0">
                              <a:solidFill>
                                <a:schemeClr val="tx1">
                                  <a:lumMod val="75000"/>
                                  <a:lumOff val="25000"/>
                                </a:schemeClr>
                              </a:solidFill>
                              <a:latin typeface="Gill Sans MT" panose="020B0502020104020203" pitchFamily="34" charset="0"/>
                            </a:rPr>
                            <a:t>g</a:t>
                          </a:r>
                          <a:r>
                            <a:rPr lang="en-US" i="0" baseline="0" dirty="0">
                              <a:solidFill>
                                <a:schemeClr val="tx1">
                                  <a:lumMod val="75000"/>
                                  <a:lumOff val="25000"/>
                                </a:schemeClr>
                              </a:solidFill>
                              <a:latin typeface="Gill Sans MT" panose="020B0502020104020203" pitchFamily="34" charset="0"/>
                            </a:rPr>
                            <a:t>)</a:t>
                          </a:r>
                          <a:endParaRPr lang="en-US"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EA</a:t>
                          </a:r>
                          <a:r>
                            <a:rPr lang="en-US" baseline="-25000" dirty="0">
                              <a:solidFill>
                                <a:schemeClr val="tx1">
                                  <a:lumMod val="75000"/>
                                  <a:lumOff val="25000"/>
                                </a:schemeClr>
                              </a:solidFill>
                              <a:latin typeface="Gill Sans MT" panose="020B0502020104020203" pitchFamily="34" charset="0"/>
                            </a:rPr>
                            <a:t>2</a:t>
                          </a:r>
                          <a:r>
                            <a:rPr lang="en-US" baseline="0" dirty="0">
                              <a:solidFill>
                                <a:schemeClr val="tx1">
                                  <a:lumMod val="75000"/>
                                  <a:lumOff val="25000"/>
                                </a:schemeClr>
                              </a:solidFill>
                              <a:latin typeface="Gill Sans MT" panose="020B0502020104020203" pitchFamily="34" charset="0"/>
                            </a:rPr>
                            <a:t>=–741 kJ mol</a:t>
                          </a:r>
                          <a:r>
                            <a:rPr lang="en-US" baseline="30000" dirty="0">
                              <a:solidFill>
                                <a:schemeClr val="tx1">
                                  <a:lumMod val="75000"/>
                                  <a:lumOff val="25000"/>
                                </a:schemeClr>
                              </a:solidFill>
                              <a:latin typeface="Gill Sans MT" panose="020B0502020104020203" pitchFamily="34" charset="0"/>
                            </a:rPr>
                            <a:t>–1</a:t>
                          </a:r>
                          <a:endParaRPr lang="en-US"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5079749"/>
                      </a:ext>
                    </a:extLst>
                  </a:tr>
                </a:tbl>
              </a:graphicData>
            </a:graphic>
          </p:graphicFrame>
        </mc:Choice>
        <mc:Fallback xmlns="">
          <p:graphicFrame>
            <p:nvGraphicFramePr>
              <p:cNvPr id="7" name="Table 8">
                <a:extLst>
                  <a:ext uri="{FF2B5EF4-FFF2-40B4-BE49-F238E27FC236}">
                    <a16:creationId xmlns:a16="http://schemas.microsoft.com/office/drawing/2014/main" id="{E9C0F9D4-8892-4205-973C-628711D58DAD}"/>
                  </a:ext>
                </a:extLst>
              </p:cNvPr>
              <p:cNvGraphicFramePr>
                <a:graphicFrameLocks noGrp="1"/>
              </p:cNvGraphicFramePr>
              <p:nvPr>
                <p:extLst>
                  <p:ext uri="{D42A27DB-BD31-4B8C-83A1-F6EECF244321}">
                    <p14:modId xmlns:p14="http://schemas.microsoft.com/office/powerpoint/2010/main" val="368773732"/>
                  </p:ext>
                </p:extLst>
              </p:nvPr>
            </p:nvGraphicFramePr>
            <p:xfrm>
              <a:off x="1303793" y="1643744"/>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639163461"/>
                        </a:ext>
                      </a:extLst>
                    </a:gridCol>
                    <a:gridCol w="3048000">
                      <a:extLst>
                        <a:ext uri="{9D8B030D-6E8A-4147-A177-3AD203B41FA5}">
                          <a16:colId xmlns:a16="http://schemas.microsoft.com/office/drawing/2014/main" val="2625127593"/>
                        </a:ext>
                      </a:extLst>
                    </a:gridCol>
                  </a:tblGrid>
                  <a:tr h="370840">
                    <a:tc>
                      <a:txBody>
                        <a:bodyPr/>
                        <a:lstStyle/>
                        <a:p>
                          <a:pPr algn="ctr"/>
                          <a:r>
                            <a:rPr lang="en-US" dirty="0">
                              <a:solidFill>
                                <a:schemeClr val="tx1">
                                  <a:lumMod val="75000"/>
                                  <a:lumOff val="25000"/>
                                </a:schemeClr>
                              </a:solidFill>
                              <a:latin typeface="Gill Sans MT" panose="020B0502020104020203" pitchFamily="34" charset="0"/>
                            </a:rPr>
                            <a:t>Process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Electron Affinity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5892401"/>
                      </a:ext>
                    </a:extLst>
                  </a:tr>
                  <a:tr h="37084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 t="-104839" r="-100200" b="-122581"/>
                          </a:stretch>
                        </a:blipFill>
                      </a:tcPr>
                    </a:tc>
                    <a:tc>
                      <a:txBody>
                        <a:bodyPr/>
                        <a:lstStyle/>
                        <a:p>
                          <a:pPr algn="ctr"/>
                          <a:r>
                            <a:rPr lang="en-US" dirty="0">
                              <a:solidFill>
                                <a:schemeClr val="tx1">
                                  <a:lumMod val="75000"/>
                                  <a:lumOff val="25000"/>
                                </a:schemeClr>
                              </a:solidFill>
                              <a:latin typeface="Gill Sans MT" panose="020B0502020104020203" pitchFamily="34" charset="0"/>
                            </a:rPr>
                            <a:t>EA</a:t>
                          </a:r>
                          <a:r>
                            <a:rPr lang="en-US" baseline="-25000" dirty="0">
                              <a:solidFill>
                                <a:schemeClr val="tx1">
                                  <a:lumMod val="75000"/>
                                  <a:lumOff val="25000"/>
                                </a:schemeClr>
                              </a:solidFill>
                              <a:latin typeface="Gill Sans MT" panose="020B0502020104020203" pitchFamily="34" charset="0"/>
                            </a:rPr>
                            <a:t>1</a:t>
                          </a:r>
                          <a:r>
                            <a:rPr lang="en-US" baseline="0" dirty="0">
                              <a:solidFill>
                                <a:schemeClr val="tx1">
                                  <a:lumMod val="75000"/>
                                  <a:lumOff val="25000"/>
                                </a:schemeClr>
                              </a:solidFill>
                              <a:latin typeface="Gill Sans MT" panose="020B0502020104020203" pitchFamily="34" charset="0"/>
                            </a:rPr>
                            <a:t>=141 kJ mol</a:t>
                          </a:r>
                          <a:r>
                            <a:rPr lang="en-US" baseline="30000" dirty="0">
                              <a:solidFill>
                                <a:schemeClr val="tx1">
                                  <a:lumMod val="75000"/>
                                  <a:lumOff val="25000"/>
                                </a:schemeClr>
                              </a:solidFill>
                              <a:latin typeface="Gill Sans MT" panose="020B0502020104020203" pitchFamily="34" charset="0"/>
                            </a:rPr>
                            <a:t>–1</a:t>
                          </a:r>
                          <a:endParaRPr lang="en-US"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8046698"/>
                      </a:ext>
                    </a:extLst>
                  </a:tr>
                  <a:tr h="37084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 t="-208197" r="-100200" b="-24590"/>
                          </a:stretch>
                        </a:blipFill>
                      </a:tcPr>
                    </a:tc>
                    <a:tc>
                      <a:txBody>
                        <a:bodyPr/>
                        <a:lstStyle/>
                        <a:p>
                          <a:pPr algn="ctr"/>
                          <a:r>
                            <a:rPr lang="en-US" dirty="0">
                              <a:solidFill>
                                <a:schemeClr val="tx1">
                                  <a:lumMod val="75000"/>
                                  <a:lumOff val="25000"/>
                                </a:schemeClr>
                              </a:solidFill>
                              <a:latin typeface="Gill Sans MT" panose="020B0502020104020203" pitchFamily="34" charset="0"/>
                            </a:rPr>
                            <a:t>EA</a:t>
                          </a:r>
                          <a:r>
                            <a:rPr lang="en-US" baseline="-25000" dirty="0">
                              <a:solidFill>
                                <a:schemeClr val="tx1">
                                  <a:lumMod val="75000"/>
                                  <a:lumOff val="25000"/>
                                </a:schemeClr>
                              </a:solidFill>
                              <a:latin typeface="Gill Sans MT" panose="020B0502020104020203" pitchFamily="34" charset="0"/>
                            </a:rPr>
                            <a:t>2</a:t>
                          </a:r>
                          <a:r>
                            <a:rPr lang="en-US" baseline="0" dirty="0">
                              <a:solidFill>
                                <a:schemeClr val="tx1">
                                  <a:lumMod val="75000"/>
                                  <a:lumOff val="25000"/>
                                </a:schemeClr>
                              </a:solidFill>
                              <a:latin typeface="Gill Sans MT" panose="020B0502020104020203" pitchFamily="34" charset="0"/>
                            </a:rPr>
                            <a:t>=–741 kJ mol</a:t>
                          </a:r>
                          <a:r>
                            <a:rPr lang="en-US" baseline="30000" dirty="0">
                              <a:solidFill>
                                <a:schemeClr val="tx1">
                                  <a:lumMod val="75000"/>
                                  <a:lumOff val="25000"/>
                                </a:schemeClr>
                              </a:solidFill>
                              <a:latin typeface="Gill Sans MT" panose="020B0502020104020203" pitchFamily="34" charset="0"/>
                            </a:rPr>
                            <a:t>–1</a:t>
                          </a:r>
                          <a:endParaRPr lang="en-US"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5079749"/>
                      </a:ext>
                    </a:extLst>
                  </a:tr>
                </a:tbl>
              </a:graphicData>
            </a:graphic>
          </p:graphicFrame>
        </mc:Fallback>
      </mc:AlternateContent>
      <p:sp>
        <p:nvSpPr>
          <p:cNvPr id="10" name="Rectangle 9">
            <a:extLst>
              <a:ext uri="{FF2B5EF4-FFF2-40B4-BE49-F238E27FC236}">
                <a16:creationId xmlns:a16="http://schemas.microsoft.com/office/drawing/2014/main" id="{CA5FC72C-B667-4C10-B361-FD2CF8180083}"/>
              </a:ext>
            </a:extLst>
          </p:cNvPr>
          <p:cNvSpPr/>
          <p:nvPr/>
        </p:nvSpPr>
        <p:spPr>
          <a:xfrm>
            <a:off x="0" y="2909676"/>
            <a:ext cx="9144000" cy="1200329"/>
          </a:xfrm>
          <a:prstGeom prst="rect">
            <a:avLst/>
          </a:prstGeom>
        </p:spPr>
        <p:txBody>
          <a:bodyPr wrap="square">
            <a:spAutoFit/>
          </a:bodyPr>
          <a:lstStyle/>
          <a:p>
            <a:pPr eaLnBrk="0" hangingPunct="0">
              <a:buClr>
                <a:srgbClr val="000000"/>
              </a:buClr>
              <a:buSzPct val="100000"/>
              <a:buFont typeface="Arial" charset="0"/>
              <a:buNone/>
              <a:defRPr/>
            </a:pPr>
            <a:r>
              <a:rPr lang="en-US" dirty="0">
                <a:solidFill>
                  <a:schemeClr val="tx1">
                    <a:lumMod val="75000"/>
                    <a:lumOff val="25000"/>
                  </a:schemeClr>
                </a:solidFill>
                <a:latin typeface="Gill Sans MT" panose="020B0502020104020203" pitchFamily="34" charset="0"/>
                <a:cs typeface="Times New Roman" pitchFamily="18" charset="0"/>
              </a:rPr>
              <a:t>While many first electron affinities are positive, subsequent electron affinities are always negative.</a:t>
            </a:r>
          </a:p>
          <a:p>
            <a:pPr marL="228600" eaLnBrk="0" hangingPunct="0">
              <a:buClr>
                <a:srgbClr val="000000"/>
              </a:buClr>
              <a:buSzPct val="100000"/>
              <a:defRPr/>
            </a:pPr>
            <a:r>
              <a:rPr lang="en-US" dirty="0">
                <a:solidFill>
                  <a:schemeClr val="tx1">
                    <a:lumMod val="75000"/>
                    <a:lumOff val="25000"/>
                  </a:schemeClr>
                </a:solidFill>
                <a:latin typeface="Gill Sans MT" panose="020B0502020104020203" pitchFamily="34" charset="0"/>
                <a:cs typeface="Times New Roman" pitchFamily="18" charset="0"/>
              </a:rPr>
              <a:t>Considerable energy is required to overcome the repulsive forces between the electron and the negatively charged ion.</a:t>
            </a:r>
          </a:p>
        </p:txBody>
      </p:sp>
      <p:sp>
        <p:nvSpPr>
          <p:cNvPr id="13" name="Rectangle 2">
            <a:extLst>
              <a:ext uri="{FF2B5EF4-FFF2-40B4-BE49-F238E27FC236}">
                <a16:creationId xmlns:a16="http://schemas.microsoft.com/office/drawing/2014/main" id="{B91F4D9A-4EE1-4868-AA10-BF77D0F062D3}"/>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Electron Affinity</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grpSp>
        <p:nvGrpSpPr>
          <p:cNvPr id="14" name="Group 13">
            <a:extLst>
              <a:ext uri="{FF2B5EF4-FFF2-40B4-BE49-F238E27FC236}">
                <a16:creationId xmlns:a16="http://schemas.microsoft.com/office/drawing/2014/main" id="{5AF672C2-AFC1-4060-992E-9492AD5399AF}"/>
              </a:ext>
            </a:extLst>
          </p:cNvPr>
          <p:cNvGrpSpPr/>
          <p:nvPr/>
        </p:nvGrpSpPr>
        <p:grpSpPr>
          <a:xfrm>
            <a:off x="2949757" y="4150049"/>
            <a:ext cx="2640540" cy="2149346"/>
            <a:chOff x="5706684" y="43686"/>
            <a:chExt cx="2640540" cy="2149346"/>
          </a:xfrm>
        </p:grpSpPr>
        <p:sp>
          <p:nvSpPr>
            <p:cNvPr id="15" name="Rectangle 14">
              <a:extLst>
                <a:ext uri="{FF2B5EF4-FFF2-40B4-BE49-F238E27FC236}">
                  <a16:creationId xmlns:a16="http://schemas.microsoft.com/office/drawing/2014/main" id="{5B8C09F5-1533-4169-ADCF-F36B2A8D4CCE}"/>
                </a:ext>
              </a:extLst>
            </p:cNvPr>
            <p:cNvSpPr/>
            <p:nvPr/>
          </p:nvSpPr>
          <p:spPr bwMode="auto">
            <a:xfrm>
              <a:off x="5706684" y="635433"/>
              <a:ext cx="452427" cy="1557055"/>
            </a:xfrm>
            <a:prstGeom prst="rect">
              <a:avLst/>
            </a:prstGeom>
            <a:solidFill>
              <a:srgbClr val="67AEB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16" name="Rectangle 15">
              <a:extLst>
                <a:ext uri="{FF2B5EF4-FFF2-40B4-BE49-F238E27FC236}">
                  <a16:creationId xmlns:a16="http://schemas.microsoft.com/office/drawing/2014/main" id="{DC3ACF56-0A8F-4ACE-90F0-7CA50705328E}"/>
                </a:ext>
              </a:extLst>
            </p:cNvPr>
            <p:cNvSpPr/>
            <p:nvPr/>
          </p:nvSpPr>
          <p:spPr bwMode="auto">
            <a:xfrm>
              <a:off x="6159111" y="1370437"/>
              <a:ext cx="1163385" cy="822595"/>
            </a:xfrm>
            <a:prstGeom prst="rect">
              <a:avLst/>
            </a:prstGeom>
            <a:solidFill>
              <a:srgbClr val="67AEB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17" name="Rectangle 16">
              <a:extLst>
                <a:ext uri="{FF2B5EF4-FFF2-40B4-BE49-F238E27FC236}">
                  <a16:creationId xmlns:a16="http://schemas.microsoft.com/office/drawing/2014/main" id="{7C4C1D3A-3AD0-42FE-86EE-84939C5716F8}"/>
                </a:ext>
              </a:extLst>
            </p:cNvPr>
            <p:cNvSpPr/>
            <p:nvPr/>
          </p:nvSpPr>
          <p:spPr bwMode="auto">
            <a:xfrm>
              <a:off x="7322495" y="635433"/>
              <a:ext cx="1024729" cy="1557055"/>
            </a:xfrm>
            <a:prstGeom prst="rect">
              <a:avLst/>
            </a:prstGeom>
            <a:solidFill>
              <a:srgbClr val="67AEB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18" name="Down Arrow 6">
              <a:extLst>
                <a:ext uri="{FF2B5EF4-FFF2-40B4-BE49-F238E27FC236}">
                  <a16:creationId xmlns:a16="http://schemas.microsoft.com/office/drawing/2014/main" id="{B20A67D8-028B-422A-B7D1-85A23828E8C4}"/>
                </a:ext>
              </a:extLst>
            </p:cNvPr>
            <p:cNvSpPr/>
            <p:nvPr/>
          </p:nvSpPr>
          <p:spPr bwMode="auto">
            <a:xfrm rot="16200000">
              <a:off x="7284779" y="462373"/>
              <a:ext cx="376707" cy="77669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19" name="Down Arrow 7">
              <a:extLst>
                <a:ext uri="{FF2B5EF4-FFF2-40B4-BE49-F238E27FC236}">
                  <a16:creationId xmlns:a16="http://schemas.microsoft.com/office/drawing/2014/main" id="{A3CE134F-5FEE-424C-A49F-48CC13471A95}"/>
                </a:ext>
              </a:extLst>
            </p:cNvPr>
            <p:cNvSpPr/>
            <p:nvPr/>
          </p:nvSpPr>
          <p:spPr bwMode="auto">
            <a:xfrm rot="10800000">
              <a:off x="7861480" y="971908"/>
              <a:ext cx="402584" cy="941663"/>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20" name="TextBox 19">
              <a:extLst>
                <a:ext uri="{FF2B5EF4-FFF2-40B4-BE49-F238E27FC236}">
                  <a16:creationId xmlns:a16="http://schemas.microsoft.com/office/drawing/2014/main" id="{5FAA55A5-5EF1-49F6-88CF-F196765B0006}"/>
                </a:ext>
              </a:extLst>
            </p:cNvPr>
            <p:cNvSpPr txBox="1"/>
            <p:nvPr/>
          </p:nvSpPr>
          <p:spPr>
            <a:xfrm>
              <a:off x="7930571" y="641756"/>
              <a:ext cx="235925" cy="256310"/>
            </a:xfrm>
            <a:prstGeom prst="rect">
              <a:avLst/>
            </a:prstGeom>
            <a:noFill/>
            <a:ln>
              <a:solidFill>
                <a:schemeClr val="tx1">
                  <a:lumMod val="75000"/>
                  <a:lumOff val="25000"/>
                </a:schemeClr>
              </a:solidFill>
            </a:ln>
          </p:spPr>
          <p:txBody>
            <a:bodyPr wrap="none" rtlCol="0" anchor="ctr">
              <a:noAutofit/>
            </a:bodyPr>
            <a:lstStyle/>
            <a:p>
              <a:pPr algn="ctr"/>
              <a:r>
                <a:rPr lang="en-US" sz="1600" dirty="0">
                  <a:solidFill>
                    <a:schemeClr val="tx1">
                      <a:lumMod val="75000"/>
                      <a:lumOff val="25000"/>
                    </a:schemeClr>
                  </a:solidFill>
                </a:rPr>
                <a:t>F</a:t>
              </a:r>
            </a:p>
          </p:txBody>
        </p:sp>
        <p:sp>
          <p:nvSpPr>
            <p:cNvPr id="21" name="TextBox 20">
              <a:extLst>
                <a:ext uri="{FF2B5EF4-FFF2-40B4-BE49-F238E27FC236}">
                  <a16:creationId xmlns:a16="http://schemas.microsoft.com/office/drawing/2014/main" id="{900AAEFE-A91E-4B36-85B6-698DA95F0177}"/>
                </a:ext>
              </a:extLst>
            </p:cNvPr>
            <p:cNvSpPr txBox="1"/>
            <p:nvPr/>
          </p:nvSpPr>
          <p:spPr>
            <a:xfrm>
              <a:off x="5947756" y="303505"/>
              <a:ext cx="1701259" cy="328081"/>
            </a:xfrm>
            <a:prstGeom prst="rect">
              <a:avLst/>
            </a:prstGeom>
            <a:noFill/>
          </p:spPr>
          <p:txBody>
            <a:bodyPr wrap="none" rtlCol="0">
              <a:noAutofit/>
            </a:bodyPr>
            <a:lstStyle/>
            <a:p>
              <a:r>
                <a:rPr lang="en-US" dirty="0">
                  <a:solidFill>
                    <a:schemeClr val="tx1"/>
                  </a:solidFill>
                </a:rPr>
                <a:t>Electron Affinity</a:t>
              </a:r>
            </a:p>
          </p:txBody>
        </p:sp>
        <p:sp>
          <p:nvSpPr>
            <p:cNvPr id="22" name="TextBox 21">
              <a:extLst>
                <a:ext uri="{FF2B5EF4-FFF2-40B4-BE49-F238E27FC236}">
                  <a16:creationId xmlns:a16="http://schemas.microsoft.com/office/drawing/2014/main" id="{C95F4B58-F8A0-4555-A5C3-5ACDADEB28DA}"/>
                </a:ext>
              </a:extLst>
            </p:cNvPr>
            <p:cNvSpPr txBox="1"/>
            <p:nvPr/>
          </p:nvSpPr>
          <p:spPr>
            <a:xfrm>
              <a:off x="6233090" y="43686"/>
              <a:ext cx="1166703" cy="391876"/>
            </a:xfrm>
            <a:prstGeom prst="rect">
              <a:avLst/>
            </a:prstGeom>
            <a:noFill/>
          </p:spPr>
          <p:txBody>
            <a:bodyPr wrap="none" rtlCol="0">
              <a:noAutofit/>
            </a:bodyPr>
            <a:lstStyle/>
            <a:p>
              <a:r>
                <a:rPr lang="en-US" u="sng" dirty="0">
                  <a:solidFill>
                    <a:schemeClr val="tx1"/>
                  </a:solidFill>
                </a:rPr>
                <a:t>Increasing</a:t>
              </a:r>
            </a:p>
          </p:txBody>
        </p:sp>
      </p:grpSp>
    </p:spTree>
    <p:extLst>
      <p:ext uri="{BB962C8B-B14F-4D97-AF65-F5344CB8AC3E}">
        <p14:creationId xmlns:p14="http://schemas.microsoft.com/office/powerpoint/2010/main" val="13361539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65</a:t>
            </a:fld>
            <a:endParaRPr lang="en-US" dirty="0">
              <a:solidFill>
                <a:schemeClr val="bg1"/>
              </a:solidFill>
            </a:endParaRPr>
          </a:p>
        </p:txBody>
      </p:sp>
      <p:sp>
        <p:nvSpPr>
          <p:cNvPr id="23" name="Rectangle 2">
            <a:extLst>
              <a:ext uri="{FF2B5EF4-FFF2-40B4-BE49-F238E27FC236}">
                <a16:creationId xmlns:a16="http://schemas.microsoft.com/office/drawing/2014/main" id="{F2AD1DB9-BD24-408C-A57E-2E8B59BC53CA}"/>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Practice</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24" name="TextBox 4">
            <a:extLst>
              <a:ext uri="{FF2B5EF4-FFF2-40B4-BE49-F238E27FC236}">
                <a16:creationId xmlns:a16="http://schemas.microsoft.com/office/drawing/2014/main" id="{5DD1045B-B784-4762-8115-60AF2926321B}"/>
              </a:ext>
            </a:extLst>
          </p:cNvPr>
          <p:cNvSpPr txBox="1">
            <a:spLocks noChangeArrowheads="1"/>
          </p:cNvSpPr>
          <p:nvPr/>
        </p:nvSpPr>
        <p:spPr bwMode="auto">
          <a:xfrm>
            <a:off x="-1" y="1084263"/>
            <a:ext cx="9143999" cy="703911"/>
          </a:xfrm>
          <a:prstGeom prst="rect">
            <a:avLst/>
          </a:prstGeom>
          <a:noFill/>
          <a:ln w="9525">
            <a:noFill/>
            <a:miter lim="800000"/>
            <a:headEnd/>
            <a:tailEnd/>
          </a:ln>
        </p:spPr>
        <p:txBody>
          <a:bodyPr wrap="square">
            <a:spAutoFit/>
          </a:bodyPr>
          <a:lstStyle/>
          <a:p>
            <a:pPr eaLnBrk="0" hangingPunct="0">
              <a:lnSpc>
                <a:spcPct val="115000"/>
              </a:lnSpc>
              <a:spcAft>
                <a:spcPts val="1000"/>
              </a:spcAft>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For each pair of elements, indicate which one you would expect to have the greater first electron affinity, </a:t>
            </a:r>
            <a:r>
              <a:rPr lang="en-US" altLang="en-US" i="1" dirty="0">
                <a:solidFill>
                  <a:schemeClr val="tx1">
                    <a:lumMod val="75000"/>
                    <a:lumOff val="25000"/>
                  </a:schemeClr>
                </a:solidFill>
                <a:latin typeface="Gill Sans MT" panose="020B0502020104020203" pitchFamily="34" charset="0"/>
                <a:ea typeface="MS PGothic" pitchFamily="34" charset="-128"/>
                <a:cs typeface="Times New Roman" pitchFamily="18" charset="0"/>
              </a:rPr>
              <a:t>EA</a:t>
            </a:r>
            <a:r>
              <a:rPr lang="en-US" altLang="en-US" baseline="-25000" dirty="0">
                <a:solidFill>
                  <a:schemeClr val="tx1">
                    <a:lumMod val="75000"/>
                    <a:lumOff val="25000"/>
                  </a:schemeClr>
                </a:solidFill>
                <a:latin typeface="Gill Sans MT" panose="020B0502020104020203" pitchFamily="34" charset="0"/>
                <a:ea typeface="MS PGothic" pitchFamily="34" charset="-128"/>
                <a:cs typeface="Times New Roman" pitchFamily="18" charset="0"/>
              </a:rPr>
              <a:t>1</a:t>
            </a: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 (a) Al or Si, (b) Si or P.</a:t>
            </a:r>
          </a:p>
        </p:txBody>
      </p:sp>
      <p:sp>
        <p:nvSpPr>
          <p:cNvPr id="25" name="TextBox 4">
            <a:extLst>
              <a:ext uri="{FF2B5EF4-FFF2-40B4-BE49-F238E27FC236}">
                <a16:creationId xmlns:a16="http://schemas.microsoft.com/office/drawing/2014/main" id="{CDA9BACB-36F5-4B75-BF9D-162B49474C30}"/>
              </a:ext>
            </a:extLst>
          </p:cNvPr>
          <p:cNvSpPr txBox="1">
            <a:spLocks noChangeArrowheads="1"/>
          </p:cNvSpPr>
          <p:nvPr/>
        </p:nvSpPr>
        <p:spPr bwMode="auto">
          <a:xfrm>
            <a:off x="272862" y="1788174"/>
            <a:ext cx="8871136" cy="1323439"/>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tabLst>
                <a:tab pos="1143000" algn="l"/>
              </a:tabLst>
            </a:pPr>
            <a:r>
              <a:rPr lang="en-US" altLang="en-US" sz="1600" i="1" dirty="0">
                <a:solidFill>
                  <a:srgbClr val="E47588"/>
                </a:solidFill>
                <a:latin typeface="Gill Sans MT" panose="020B0502020104020203" pitchFamily="34" charset="0"/>
                <a:ea typeface="MS PGothic" pitchFamily="34" charset="-128"/>
                <a:cs typeface="Times New Roman" pitchFamily="18" charset="0"/>
              </a:rPr>
              <a:t>EA</a:t>
            </a:r>
            <a:r>
              <a:rPr lang="en-US" altLang="en-US" sz="1600" baseline="-25000" dirty="0">
                <a:solidFill>
                  <a:srgbClr val="E47588"/>
                </a:solidFill>
                <a:latin typeface="Gill Sans MT" panose="020B0502020104020203" pitchFamily="34" charset="0"/>
                <a:ea typeface="MS PGothic" pitchFamily="34" charset="-128"/>
                <a:cs typeface="Times New Roman" pitchFamily="18" charset="0"/>
              </a:rPr>
              <a:t>1</a:t>
            </a:r>
            <a:r>
              <a:rPr lang="en-US" altLang="en-US" sz="1600" dirty="0">
                <a:solidFill>
                  <a:srgbClr val="E47588"/>
                </a:solidFill>
                <a:latin typeface="Gill Sans MT" panose="020B0502020104020203" pitchFamily="34" charset="0"/>
                <a:ea typeface="MS PGothic" pitchFamily="34" charset="-128"/>
                <a:cs typeface="Times New Roman" pitchFamily="18" charset="0"/>
              </a:rPr>
              <a:t>(Si) &gt; </a:t>
            </a:r>
            <a:r>
              <a:rPr lang="en-US" altLang="en-US" sz="1600" i="1" dirty="0">
                <a:solidFill>
                  <a:srgbClr val="E47588"/>
                </a:solidFill>
                <a:latin typeface="Gill Sans MT" panose="020B0502020104020203" pitchFamily="34" charset="0"/>
                <a:ea typeface="MS PGothic" pitchFamily="34" charset="-128"/>
                <a:cs typeface="Times New Roman" pitchFamily="18" charset="0"/>
              </a:rPr>
              <a:t>EA</a:t>
            </a:r>
            <a:r>
              <a:rPr lang="en-US" altLang="en-US" sz="1600" baseline="-25000" dirty="0">
                <a:solidFill>
                  <a:srgbClr val="E47588"/>
                </a:solidFill>
                <a:latin typeface="Gill Sans MT" panose="020B0502020104020203" pitchFamily="34" charset="0"/>
                <a:ea typeface="MS PGothic" pitchFamily="34" charset="-128"/>
                <a:cs typeface="Times New Roman" pitchFamily="18" charset="0"/>
              </a:rPr>
              <a:t>1</a:t>
            </a:r>
            <a:r>
              <a:rPr lang="en-US" altLang="en-US" sz="1600" dirty="0">
                <a:solidFill>
                  <a:srgbClr val="E47588"/>
                </a:solidFill>
                <a:latin typeface="Gill Sans MT" panose="020B0502020104020203" pitchFamily="34" charset="0"/>
                <a:ea typeface="MS PGothic" pitchFamily="34" charset="-128"/>
                <a:cs typeface="Times New Roman" pitchFamily="18" charset="0"/>
              </a:rPr>
              <a:t>(Al) because Si is to the right of Al and therefore has a greater </a:t>
            </a:r>
            <a:r>
              <a:rPr lang="en-US" altLang="en-US" sz="1600" i="1" dirty="0">
                <a:solidFill>
                  <a:srgbClr val="E47588"/>
                </a:solidFill>
                <a:latin typeface="Gill Sans MT" panose="020B0502020104020203" pitchFamily="34" charset="0"/>
                <a:ea typeface="MS PGothic" pitchFamily="34" charset="-128"/>
                <a:cs typeface="Times New Roman" pitchFamily="18" charset="0"/>
              </a:rPr>
              <a:t>Z</a:t>
            </a:r>
            <a:r>
              <a:rPr lang="en-US" altLang="en-US" sz="1600" baseline="-25000" dirty="0">
                <a:solidFill>
                  <a:srgbClr val="E47588"/>
                </a:solidFill>
                <a:latin typeface="Gill Sans MT" panose="020B0502020104020203" pitchFamily="34" charset="0"/>
                <a:ea typeface="MS PGothic" pitchFamily="34" charset="-128"/>
                <a:cs typeface="Times New Roman" pitchFamily="18" charset="0"/>
              </a:rPr>
              <a:t>eff</a:t>
            </a:r>
            <a:r>
              <a:rPr lang="en-US" altLang="en-US" sz="1600" dirty="0">
                <a:solidFill>
                  <a:srgbClr val="E47588"/>
                </a:solidFill>
                <a:latin typeface="Gill Sans MT" panose="020B0502020104020203" pitchFamily="34" charset="0"/>
                <a:ea typeface="MS PGothic" pitchFamily="34" charset="-128"/>
                <a:cs typeface="Times New Roman" pitchFamily="18" charset="0"/>
              </a:rPr>
              <a:t>.</a:t>
            </a:r>
          </a:p>
          <a:p>
            <a:pPr eaLnBrk="0" hangingPunct="0">
              <a:buClr>
                <a:srgbClr val="000000"/>
              </a:buClr>
              <a:buSzPct val="100000"/>
              <a:buFont typeface="Arial" pitchFamily="34" charset="0"/>
              <a:buNone/>
              <a:tabLst>
                <a:tab pos="1143000" algn="l"/>
              </a:tabLst>
            </a:pPr>
            <a:endParaRPr lang="en-US" altLang="en-US" sz="1600" dirty="0">
              <a:solidFill>
                <a:srgbClr val="E47588"/>
              </a:solidFill>
              <a:latin typeface="Gill Sans MT" panose="020B0502020104020203" pitchFamily="34" charset="0"/>
              <a:ea typeface="MS PGothic" pitchFamily="34" charset="-128"/>
              <a:cs typeface="Times New Roman" pitchFamily="18" charset="0"/>
            </a:endParaRPr>
          </a:p>
          <a:p>
            <a:pPr eaLnBrk="0" hangingPunct="0">
              <a:buClr>
                <a:srgbClr val="000000"/>
              </a:buClr>
              <a:buSzPct val="100000"/>
              <a:buFont typeface="Arial" pitchFamily="34" charset="0"/>
              <a:buNone/>
              <a:tabLst>
                <a:tab pos="1143000" algn="l"/>
              </a:tabLst>
            </a:pPr>
            <a:r>
              <a:rPr lang="en-US" altLang="en-US" sz="1600" i="1" dirty="0">
                <a:solidFill>
                  <a:srgbClr val="E47588"/>
                </a:solidFill>
                <a:latin typeface="Gill Sans MT" panose="020B0502020104020203" pitchFamily="34" charset="0"/>
                <a:ea typeface="MS PGothic" pitchFamily="34" charset="-128"/>
                <a:cs typeface="Times New Roman" pitchFamily="18" charset="0"/>
              </a:rPr>
              <a:t>EA</a:t>
            </a:r>
            <a:r>
              <a:rPr lang="en-US" altLang="en-US" sz="1600" baseline="-25000" dirty="0">
                <a:solidFill>
                  <a:srgbClr val="E47588"/>
                </a:solidFill>
                <a:latin typeface="Gill Sans MT" panose="020B0502020104020203" pitchFamily="34" charset="0"/>
                <a:ea typeface="MS PGothic" pitchFamily="34" charset="-128"/>
                <a:cs typeface="Times New Roman" pitchFamily="18" charset="0"/>
              </a:rPr>
              <a:t>1</a:t>
            </a:r>
            <a:r>
              <a:rPr lang="en-US" altLang="en-US" sz="1600" dirty="0">
                <a:solidFill>
                  <a:srgbClr val="E47588"/>
                </a:solidFill>
                <a:latin typeface="Gill Sans MT" panose="020B0502020104020203" pitchFamily="34" charset="0"/>
                <a:ea typeface="MS PGothic" pitchFamily="34" charset="-128"/>
                <a:cs typeface="Times New Roman" pitchFamily="18" charset="0"/>
              </a:rPr>
              <a:t>(Si) &gt; </a:t>
            </a:r>
            <a:r>
              <a:rPr lang="en-US" altLang="en-US" sz="1600" i="1" dirty="0">
                <a:solidFill>
                  <a:srgbClr val="E47588"/>
                </a:solidFill>
                <a:latin typeface="Gill Sans MT" panose="020B0502020104020203" pitchFamily="34" charset="0"/>
                <a:ea typeface="MS PGothic" pitchFamily="34" charset="-128"/>
                <a:cs typeface="Times New Roman" pitchFamily="18" charset="0"/>
              </a:rPr>
              <a:t>EA</a:t>
            </a:r>
            <a:r>
              <a:rPr lang="en-US" altLang="en-US" sz="1600" baseline="-25000" dirty="0">
                <a:solidFill>
                  <a:srgbClr val="E47588"/>
                </a:solidFill>
                <a:latin typeface="Gill Sans MT" panose="020B0502020104020203" pitchFamily="34" charset="0"/>
                <a:ea typeface="MS PGothic" pitchFamily="34" charset="-128"/>
                <a:cs typeface="Times New Roman" pitchFamily="18" charset="0"/>
              </a:rPr>
              <a:t>1</a:t>
            </a:r>
            <a:r>
              <a:rPr lang="en-US" altLang="en-US" sz="1600" dirty="0">
                <a:solidFill>
                  <a:srgbClr val="E47588"/>
                </a:solidFill>
                <a:latin typeface="Gill Sans MT" panose="020B0502020104020203" pitchFamily="34" charset="0"/>
                <a:ea typeface="MS PGothic" pitchFamily="34" charset="-128"/>
                <a:cs typeface="Times New Roman" pitchFamily="18" charset="0"/>
              </a:rPr>
              <a:t>(P) </a:t>
            </a:r>
            <a:r>
              <a:rPr lang="en-US" altLang="en-US" sz="1600" b="1" dirty="0">
                <a:solidFill>
                  <a:srgbClr val="E47588"/>
                </a:solidFill>
                <a:latin typeface="Gill Sans MT" panose="020B0502020104020203" pitchFamily="34" charset="0"/>
                <a:ea typeface="MS PGothic" pitchFamily="34" charset="-128"/>
                <a:cs typeface="Times New Roman" pitchFamily="18" charset="0"/>
              </a:rPr>
              <a:t>because although P is to the right of Si, adding an electron to a P atom requires placing it in a partially occupied 3</a:t>
            </a:r>
            <a:r>
              <a:rPr lang="en-US" altLang="en-US" sz="1600" b="1" i="1" dirty="0">
                <a:solidFill>
                  <a:srgbClr val="E47588"/>
                </a:solidFill>
                <a:latin typeface="Gill Sans MT" panose="020B0502020104020203" pitchFamily="34" charset="0"/>
                <a:ea typeface="MS PGothic" pitchFamily="34" charset="-128"/>
                <a:cs typeface="Times New Roman" pitchFamily="18" charset="0"/>
              </a:rPr>
              <a:t>p</a:t>
            </a:r>
            <a:r>
              <a:rPr lang="en-US" altLang="en-US" sz="1600" b="1" dirty="0">
                <a:solidFill>
                  <a:srgbClr val="E47588"/>
                </a:solidFill>
                <a:latin typeface="Gill Sans MT" panose="020B0502020104020203" pitchFamily="34" charset="0"/>
                <a:ea typeface="MS PGothic" pitchFamily="34" charset="-128"/>
                <a:cs typeface="Times New Roman" pitchFamily="18" charset="0"/>
              </a:rPr>
              <a:t> orbital.</a:t>
            </a:r>
            <a:r>
              <a:rPr lang="en-US" altLang="en-US" sz="1600" dirty="0">
                <a:solidFill>
                  <a:srgbClr val="E47588"/>
                </a:solidFill>
                <a:latin typeface="Gill Sans MT" panose="020B0502020104020203" pitchFamily="34" charset="0"/>
                <a:ea typeface="MS PGothic" pitchFamily="34" charset="-128"/>
                <a:cs typeface="Times New Roman" pitchFamily="18" charset="0"/>
              </a:rPr>
              <a:t> The energy cost of </a:t>
            </a:r>
            <a:r>
              <a:rPr lang="en-US" altLang="en-US" sz="1600" i="1" dirty="0">
                <a:solidFill>
                  <a:srgbClr val="E47588"/>
                </a:solidFill>
                <a:latin typeface="Gill Sans MT" panose="020B0502020104020203" pitchFamily="34" charset="0"/>
                <a:ea typeface="MS PGothic" pitchFamily="34" charset="-128"/>
                <a:cs typeface="Times New Roman" pitchFamily="18" charset="0"/>
              </a:rPr>
              <a:t>pairing</a:t>
            </a:r>
            <a:r>
              <a:rPr lang="en-US" altLang="en-US" sz="1600" dirty="0">
                <a:solidFill>
                  <a:srgbClr val="E47588"/>
                </a:solidFill>
                <a:latin typeface="Gill Sans MT" panose="020B0502020104020203" pitchFamily="34" charset="0"/>
                <a:ea typeface="MS PGothic" pitchFamily="34" charset="-128"/>
                <a:cs typeface="Times New Roman" pitchFamily="18" charset="0"/>
              </a:rPr>
              <a:t> electrons outweighs the energy advantage of adding an electron to an atom with a larger </a:t>
            </a:r>
            <a:r>
              <a:rPr lang="en-US" altLang="en-US" sz="1600" i="1" dirty="0" err="1">
                <a:solidFill>
                  <a:srgbClr val="E47588"/>
                </a:solidFill>
                <a:latin typeface="Gill Sans MT" panose="020B0502020104020203" pitchFamily="34" charset="0"/>
                <a:ea typeface="MS PGothic" pitchFamily="34" charset="-128"/>
                <a:cs typeface="Times New Roman" pitchFamily="18" charset="0"/>
              </a:rPr>
              <a:t>Z</a:t>
            </a:r>
            <a:r>
              <a:rPr lang="en-US" altLang="en-US" sz="1600" baseline="-25000" dirty="0" err="1">
                <a:solidFill>
                  <a:srgbClr val="E47588"/>
                </a:solidFill>
                <a:latin typeface="Gill Sans MT" panose="020B0502020104020203" pitchFamily="34" charset="0"/>
                <a:ea typeface="MS PGothic" pitchFamily="34" charset="-128"/>
                <a:cs typeface="Times New Roman" pitchFamily="18" charset="0"/>
              </a:rPr>
              <a:t>eff</a:t>
            </a:r>
            <a:r>
              <a:rPr lang="en-US" altLang="en-US" sz="1600" dirty="0">
                <a:solidFill>
                  <a:srgbClr val="E47588"/>
                </a:solidFill>
                <a:latin typeface="Gill Sans MT" panose="020B0502020104020203" pitchFamily="34" charset="0"/>
                <a:ea typeface="MS PGothic" pitchFamily="34" charset="-128"/>
                <a:cs typeface="Times New Roman" pitchFamily="18" charset="0"/>
              </a:rPr>
              <a:t>.</a:t>
            </a:r>
            <a:endParaRPr lang="en-US" altLang="en-US" sz="1600" i="1" dirty="0">
              <a:solidFill>
                <a:srgbClr val="E47588"/>
              </a:solidFill>
              <a:latin typeface="Gill Sans MT" panose="020B0502020104020203" pitchFamily="34" charset="0"/>
              <a:ea typeface="MS PGothic" pitchFamily="34" charset="-128"/>
              <a:cs typeface="Times New Roman" pitchFamily="18" charset="0"/>
            </a:endParaRPr>
          </a:p>
        </p:txBody>
      </p:sp>
      <p:sp>
        <p:nvSpPr>
          <p:cNvPr id="26" name="Title 1">
            <a:extLst>
              <a:ext uri="{FF2B5EF4-FFF2-40B4-BE49-F238E27FC236}">
                <a16:creationId xmlns:a16="http://schemas.microsoft.com/office/drawing/2014/main" id="{10900343-DF14-48A8-83B8-C449DD371AF2}"/>
              </a:ext>
            </a:extLst>
          </p:cNvPr>
          <p:cNvSpPr txBox="1">
            <a:spLocks/>
          </p:cNvSpPr>
          <p:nvPr>
            <p:custDataLst>
              <p:tags r:id="rId1"/>
            </p:custDataLst>
          </p:nvPr>
        </p:nvSpPr>
        <p:spPr>
          <a:xfrm>
            <a:off x="-1" y="3514077"/>
            <a:ext cx="8229600" cy="3111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1800">
                <a:latin typeface="Gill Sans MT" panose="020B0502020104020203" pitchFamily="34" charset="0"/>
              </a:rPr>
              <a:t>Which process illustrates electron affinity?</a:t>
            </a:r>
            <a:endParaRPr lang="en-US" altLang="en-US" sz="1800" dirty="0">
              <a:latin typeface="Gill Sans MT" panose="020B0502020104020203" pitchFamily="34" charset="0"/>
            </a:endParaRPr>
          </a:p>
        </p:txBody>
      </p:sp>
      <mc:AlternateContent xmlns:mc="http://schemas.openxmlformats.org/markup-compatibility/2006" xmlns:a14="http://schemas.microsoft.com/office/drawing/2010/main">
        <mc:Choice Requires="a14">
          <p:sp>
            <p:nvSpPr>
              <p:cNvPr id="27" name="Text Placeholder 2">
                <a:extLst>
                  <a:ext uri="{FF2B5EF4-FFF2-40B4-BE49-F238E27FC236}">
                    <a16:creationId xmlns:a16="http://schemas.microsoft.com/office/drawing/2014/main" id="{6FF96D35-D538-44A5-AF08-8A1DAA5BD9A2}"/>
                  </a:ext>
                </a:extLst>
              </p:cNvPr>
              <p:cNvSpPr txBox="1">
                <a:spLocks/>
              </p:cNvSpPr>
              <p:nvPr>
                <p:custDataLst>
                  <p:tags r:id="rId2"/>
                </p:custDataLst>
              </p:nvPr>
            </p:nvSpPr>
            <p:spPr>
              <a:xfrm>
                <a:off x="359430" y="3938620"/>
                <a:ext cx="3063220" cy="1485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FontTx/>
                  <a:buAutoNum type="alphaUcPeriod"/>
                </a:pPr>
                <a:r>
                  <a:rPr lang="pt-BR" altLang="en-US" sz="1800" dirty="0">
                    <a:latin typeface="Gill Sans MT" panose="020B0502020104020203" pitchFamily="34" charset="0"/>
                  </a:rPr>
                  <a:t>Li </a:t>
                </a:r>
                <a14:m>
                  <m:oMath xmlns:m="http://schemas.openxmlformats.org/officeDocument/2006/math">
                    <m:r>
                      <a:rPr lang="pt-BR" altLang="en-US" sz="1800" i="1" dirty="0" smtClean="0">
                        <a:latin typeface="Cambria Math" panose="02040503050406030204" pitchFamily="18" charset="0"/>
                        <a:ea typeface="Cambria Math" panose="02040503050406030204" pitchFamily="18" charset="0"/>
                      </a:rPr>
                      <m:t>⟶</m:t>
                    </m:r>
                  </m:oMath>
                </a14:m>
                <a:r>
                  <a:rPr lang="pt-BR" altLang="en-US" sz="1800" dirty="0">
                    <a:latin typeface="Gill Sans MT" panose="020B0502020104020203" pitchFamily="34" charset="0"/>
                  </a:rPr>
                  <a:t> Li</a:t>
                </a:r>
                <a:r>
                  <a:rPr lang="pt-BR" altLang="en-US" sz="1800" baseline="30000" dirty="0">
                    <a:latin typeface="Gill Sans MT" panose="020B0502020104020203" pitchFamily="34" charset="0"/>
                  </a:rPr>
                  <a:t>+</a:t>
                </a:r>
                <a:r>
                  <a:rPr lang="pt-BR" altLang="en-US" sz="1800" dirty="0">
                    <a:latin typeface="Gill Sans MT" panose="020B0502020104020203" pitchFamily="34" charset="0"/>
                  </a:rPr>
                  <a:t> + e</a:t>
                </a:r>
                <a:r>
                  <a:rPr lang="pt-BR" altLang="en-US" sz="1800" baseline="30000" dirty="0">
                    <a:latin typeface="Gill Sans MT" panose="020B0502020104020203" pitchFamily="34" charset="0"/>
                  </a:rPr>
                  <a:t>–</a:t>
                </a:r>
              </a:p>
              <a:p>
                <a:pPr marL="609600" indent="-609600">
                  <a:buFontTx/>
                  <a:buAutoNum type="alphaUcPeriod"/>
                </a:pPr>
                <a:r>
                  <a:rPr lang="pt-BR" altLang="en-US" sz="1800" dirty="0">
                    <a:latin typeface="Gill Sans MT" panose="020B0502020104020203" pitchFamily="34" charset="0"/>
                  </a:rPr>
                  <a:t>O + e</a:t>
                </a:r>
                <a:r>
                  <a:rPr lang="pt-BR" altLang="en-US" sz="1800" baseline="30000" dirty="0">
                    <a:latin typeface="Gill Sans MT" panose="020B0502020104020203" pitchFamily="34" charset="0"/>
                  </a:rPr>
                  <a:t>–</a:t>
                </a:r>
                <a:r>
                  <a:rPr lang="pt-BR" altLang="en-US" sz="1800" dirty="0">
                    <a:latin typeface="Gill Sans MT" panose="020B0502020104020203" pitchFamily="34" charset="0"/>
                  </a:rPr>
                  <a:t> </a:t>
                </a:r>
                <a14:m>
                  <m:oMath xmlns:m="http://schemas.openxmlformats.org/officeDocument/2006/math">
                    <m:r>
                      <a:rPr lang="pt-BR" altLang="en-US" sz="1800" i="1" dirty="0">
                        <a:latin typeface="Cambria Math" panose="02040503050406030204" pitchFamily="18" charset="0"/>
                        <a:ea typeface="Cambria Math" panose="02040503050406030204" pitchFamily="18" charset="0"/>
                      </a:rPr>
                      <m:t>⟶</m:t>
                    </m:r>
                  </m:oMath>
                </a14:m>
                <a:r>
                  <a:rPr lang="pt-BR" altLang="en-US" sz="1800" dirty="0">
                    <a:latin typeface="Gill Sans MT" panose="020B0502020104020203" pitchFamily="34" charset="0"/>
                  </a:rPr>
                  <a:t> O</a:t>
                </a:r>
                <a:r>
                  <a:rPr lang="pt-BR" altLang="en-US" sz="1800" baseline="30000" dirty="0">
                    <a:latin typeface="Gill Sans MT" panose="020B0502020104020203" pitchFamily="34" charset="0"/>
                  </a:rPr>
                  <a:t>– </a:t>
                </a:r>
              </a:p>
              <a:p>
                <a:pPr marL="609600" indent="-609600">
                  <a:buFontTx/>
                  <a:buAutoNum type="alphaUcPeriod"/>
                </a:pPr>
                <a:r>
                  <a:rPr lang="pt-BR" altLang="en-US" sz="1800" dirty="0">
                    <a:latin typeface="Gill Sans MT" panose="020B0502020104020203" pitchFamily="34" charset="0"/>
                  </a:rPr>
                  <a:t>O + O </a:t>
                </a:r>
                <a14:m>
                  <m:oMath xmlns:m="http://schemas.openxmlformats.org/officeDocument/2006/math">
                    <m:r>
                      <a:rPr lang="pt-BR" altLang="en-US" sz="1800" i="1" dirty="0">
                        <a:latin typeface="Cambria Math" panose="02040503050406030204" pitchFamily="18" charset="0"/>
                        <a:ea typeface="Cambria Math" panose="02040503050406030204" pitchFamily="18" charset="0"/>
                      </a:rPr>
                      <m:t>⟶</m:t>
                    </m:r>
                  </m:oMath>
                </a14:m>
                <a:r>
                  <a:rPr lang="pt-BR" altLang="en-US" sz="1800" dirty="0">
                    <a:latin typeface="Gill Sans MT" panose="020B0502020104020203" pitchFamily="34" charset="0"/>
                  </a:rPr>
                  <a:t> O</a:t>
                </a:r>
                <a:r>
                  <a:rPr lang="pt-BR" altLang="en-US" sz="1800" baseline="-25000" dirty="0">
                    <a:latin typeface="Gill Sans MT" panose="020B0502020104020203" pitchFamily="34" charset="0"/>
                  </a:rPr>
                  <a:t>2</a:t>
                </a:r>
              </a:p>
              <a:p>
                <a:pPr marL="609600" indent="-609600">
                  <a:buFontTx/>
                  <a:buAutoNum type="alphaUcPeriod"/>
                </a:pPr>
                <a:r>
                  <a:rPr lang="pt-BR" altLang="en-US" sz="1800" dirty="0">
                    <a:latin typeface="Gill Sans MT" panose="020B0502020104020203" pitchFamily="34" charset="0"/>
                  </a:rPr>
                  <a:t>Na + Cl </a:t>
                </a:r>
                <a14:m>
                  <m:oMath xmlns:m="http://schemas.openxmlformats.org/officeDocument/2006/math">
                    <m:r>
                      <a:rPr lang="pt-BR" altLang="en-US" sz="1800" i="1" dirty="0">
                        <a:latin typeface="Cambria Math" panose="02040503050406030204" pitchFamily="18" charset="0"/>
                        <a:ea typeface="Cambria Math" panose="02040503050406030204" pitchFamily="18" charset="0"/>
                      </a:rPr>
                      <m:t>⟶</m:t>
                    </m:r>
                  </m:oMath>
                </a14:m>
                <a:r>
                  <a:rPr lang="pt-BR" altLang="en-US" sz="1800" dirty="0">
                    <a:latin typeface="Gill Sans MT" panose="020B0502020104020203" pitchFamily="34" charset="0"/>
                  </a:rPr>
                  <a:t> Na</a:t>
                </a:r>
                <a:r>
                  <a:rPr lang="pt-BR" altLang="en-US" sz="1800" baseline="30000" dirty="0">
                    <a:latin typeface="Gill Sans MT" panose="020B0502020104020203" pitchFamily="34" charset="0"/>
                  </a:rPr>
                  <a:t>+</a:t>
                </a:r>
                <a:r>
                  <a:rPr lang="pt-BR" altLang="en-US" sz="1800" dirty="0">
                    <a:latin typeface="Gill Sans MT" panose="020B0502020104020203" pitchFamily="34" charset="0"/>
                  </a:rPr>
                  <a:t> + Cl</a:t>
                </a:r>
                <a:r>
                  <a:rPr lang="pt-BR" altLang="en-US" sz="1800" baseline="30000" dirty="0">
                    <a:latin typeface="Gill Sans MT" panose="020B0502020104020203" pitchFamily="34" charset="0"/>
                  </a:rPr>
                  <a:t>–</a:t>
                </a:r>
                <a:endParaRPr lang="en-US" altLang="en-US" sz="1800" baseline="30000" dirty="0">
                  <a:latin typeface="Gill Sans MT" panose="020B0502020104020203" pitchFamily="34" charset="0"/>
                </a:endParaRPr>
              </a:p>
            </p:txBody>
          </p:sp>
        </mc:Choice>
        <mc:Fallback xmlns="">
          <p:sp>
            <p:nvSpPr>
              <p:cNvPr id="27" name="Text Placeholder 2">
                <a:extLst>
                  <a:ext uri="{FF2B5EF4-FFF2-40B4-BE49-F238E27FC236}">
                    <a16:creationId xmlns:a16="http://schemas.microsoft.com/office/drawing/2014/main" id="{6FF96D35-D538-44A5-AF08-8A1DAA5BD9A2}"/>
                  </a:ext>
                </a:extLst>
              </p:cNvPr>
              <p:cNvSpPr txBox="1">
                <a:spLocks noRot="1" noChangeAspect="1" noMove="1" noResize="1" noEditPoints="1" noAdjustHandles="1" noChangeArrowheads="1" noChangeShapeType="1" noTextEdit="1"/>
              </p:cNvSpPr>
              <p:nvPr>
                <p:custDataLst>
                  <p:tags r:id="rId4"/>
                </p:custDataLst>
              </p:nvPr>
            </p:nvSpPr>
            <p:spPr>
              <a:xfrm>
                <a:off x="359430" y="3938620"/>
                <a:ext cx="3063220" cy="1485953"/>
              </a:xfrm>
              <a:prstGeom prst="rect">
                <a:avLst/>
              </a:prstGeom>
              <a:blipFill>
                <a:blip r:embed="rId5"/>
                <a:stretch>
                  <a:fillRect l="-1594" t="-3689" b="-4918"/>
                </a:stretch>
              </a:blipFill>
            </p:spPr>
            <p:txBody>
              <a:bodyPr/>
              <a:lstStyle/>
              <a:p>
                <a:r>
                  <a:rPr lang="en-US">
                    <a:noFill/>
                  </a:rPr>
                  <a:t> </a:t>
                </a:r>
              </a:p>
            </p:txBody>
          </p:sp>
        </mc:Fallback>
      </mc:AlternateContent>
      <p:sp>
        <p:nvSpPr>
          <p:cNvPr id="13" name="Oval 12">
            <a:extLst>
              <a:ext uri="{FF2B5EF4-FFF2-40B4-BE49-F238E27FC236}">
                <a16:creationId xmlns:a16="http://schemas.microsoft.com/office/drawing/2014/main" id="{8302A517-45B1-4227-9854-7C4B22A9B038}"/>
              </a:ext>
            </a:extLst>
          </p:cNvPr>
          <p:cNvSpPr/>
          <p:nvPr/>
        </p:nvSpPr>
        <p:spPr>
          <a:xfrm>
            <a:off x="397532" y="4347543"/>
            <a:ext cx="270794" cy="265175"/>
          </a:xfrm>
          <a:prstGeom prst="ellipse">
            <a:avLst/>
          </a:prstGeom>
          <a:noFill/>
          <a:ln w="28575">
            <a:solidFill>
              <a:srgbClr val="E47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164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66</a:t>
            </a:fld>
            <a:endParaRPr lang="en-US" dirty="0">
              <a:solidFill>
                <a:schemeClr val="bg1"/>
              </a:solidFill>
            </a:endParaRPr>
          </a:p>
        </p:txBody>
      </p:sp>
      <p:sp>
        <p:nvSpPr>
          <p:cNvPr id="8" name="Rectangle 2">
            <a:extLst>
              <a:ext uri="{FF2B5EF4-FFF2-40B4-BE49-F238E27FC236}">
                <a16:creationId xmlns:a16="http://schemas.microsoft.com/office/drawing/2014/main" id="{53BB0C1E-5237-4551-92CE-2A5378C1EDB9}"/>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Ionic Radius</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42C6EDC5-1267-42B7-847E-C9CCA221EA67}"/>
              </a:ext>
            </a:extLst>
          </p:cNvPr>
          <p:cNvSpPr txBox="1">
            <a:spLocks noChangeArrowheads="1"/>
          </p:cNvSpPr>
          <p:nvPr/>
        </p:nvSpPr>
        <p:spPr bwMode="auto">
          <a:xfrm>
            <a:off x="0" y="925422"/>
            <a:ext cx="4711700" cy="2862322"/>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The </a:t>
            </a:r>
            <a:r>
              <a:rPr lang="en-US" altLang="en-US" b="1" dirty="0">
                <a:solidFill>
                  <a:srgbClr val="E47588"/>
                </a:solidFill>
                <a:latin typeface="Gill Sans MT" panose="020B0502020104020203" pitchFamily="34" charset="0"/>
                <a:cs typeface="Times New Roman" pitchFamily="18" charset="0"/>
              </a:rPr>
              <a:t>ionic</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radius</a:t>
            </a:r>
            <a:r>
              <a:rPr lang="en-US" altLang="en-US" dirty="0">
                <a:solidFill>
                  <a:schemeClr val="tx1">
                    <a:lumMod val="75000"/>
                    <a:lumOff val="25000"/>
                  </a:schemeClr>
                </a:solidFill>
                <a:latin typeface="Gill Sans MT" panose="020B0502020104020203" pitchFamily="34" charset="0"/>
                <a:cs typeface="Times New Roman" pitchFamily="18" charset="0"/>
              </a:rPr>
              <a:t> is the radius of a cation or an anion.</a:t>
            </a: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When an atom loses an electron to become a cation, its radius decreases due in part to a reduction in electron-electron repulsions in the valence shell.</a:t>
            </a:r>
          </a:p>
          <a:p>
            <a:pPr eaLnBrk="0" hangingPunct="0">
              <a:buClr>
                <a:srgbClr val="000000"/>
              </a:buClr>
              <a:buSzPct val="100000"/>
              <a:buFont typeface="Arial" pitchFamily="34"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A significant decrease in radius occurs when all of an atom’s valence electrons are removed.</a:t>
            </a:r>
          </a:p>
        </p:txBody>
      </p:sp>
      <p:pic>
        <p:nvPicPr>
          <p:cNvPr id="10" name="Picture 12" descr="F:\McGraw-Hill\Burdge - Atoms First\Images\Chapter04\bur11161_04013.jpg">
            <a:extLst>
              <a:ext uri="{FF2B5EF4-FFF2-40B4-BE49-F238E27FC236}">
                <a16:creationId xmlns:a16="http://schemas.microsoft.com/office/drawing/2014/main" id="{E7BA7324-F271-4265-9454-66EB01FBC23B}"/>
              </a:ext>
            </a:extLst>
          </p:cNvPr>
          <p:cNvPicPr>
            <a:picLocks noChangeAspect="1" noChangeArrowheads="1"/>
          </p:cNvPicPr>
          <p:nvPr/>
        </p:nvPicPr>
        <p:blipFill>
          <a:blip r:embed="rId2" cstate="print"/>
          <a:srcRect t="2684"/>
          <a:stretch>
            <a:fillRect/>
          </a:stretch>
        </p:blipFill>
        <p:spPr bwMode="auto">
          <a:xfrm>
            <a:off x="4892364" y="247709"/>
            <a:ext cx="4071768" cy="4670599"/>
          </a:xfrm>
          <a:prstGeom prst="rect">
            <a:avLst/>
          </a:prstGeom>
          <a:ln>
            <a:noFill/>
          </a:ln>
          <a:effectLst>
            <a:outerShdw blurRad="292100" dist="139700" dir="2700000" algn="tl" rotWithShape="0">
              <a:srgbClr val="333333">
                <a:alpha val="65000"/>
              </a:srgbClr>
            </a:outerShdw>
          </a:effectLst>
        </p:spPr>
      </p:pic>
      <p:sp>
        <p:nvSpPr>
          <p:cNvPr id="11" name="TextBox 4">
            <a:extLst>
              <a:ext uri="{FF2B5EF4-FFF2-40B4-BE49-F238E27FC236}">
                <a16:creationId xmlns:a16="http://schemas.microsoft.com/office/drawing/2014/main" id="{1E4F91D9-505F-49E1-A4F9-54149EB1CB83}"/>
              </a:ext>
            </a:extLst>
          </p:cNvPr>
          <p:cNvSpPr txBox="1">
            <a:spLocks noChangeArrowheads="1"/>
          </p:cNvSpPr>
          <p:nvPr/>
        </p:nvSpPr>
        <p:spPr bwMode="auto">
          <a:xfrm>
            <a:off x="0" y="3994978"/>
            <a:ext cx="4711700" cy="923330"/>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When an atom gains one or more electrons and becomes an anion, its radius increases due to increased electron-electron repulsions.</a:t>
            </a:r>
            <a:endParaRPr lang="en-US" altLang="en-US" b="1" i="1" dirty="0">
              <a:solidFill>
                <a:schemeClr val="tx1">
                  <a:lumMod val="75000"/>
                  <a:lumOff val="25000"/>
                </a:schemeClr>
              </a:solidFill>
              <a:latin typeface="Gill Sans MT" panose="020B0502020104020203" pitchFamily="34" charset="0"/>
              <a:cs typeface="Times New Roman" pitchFamily="18" charset="0"/>
            </a:endParaRPr>
          </a:p>
        </p:txBody>
      </p:sp>
    </p:spTree>
    <p:extLst>
      <p:ext uri="{BB962C8B-B14F-4D97-AF65-F5344CB8AC3E}">
        <p14:creationId xmlns:p14="http://schemas.microsoft.com/office/powerpoint/2010/main" val="29469147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67</a:t>
            </a:fld>
            <a:endParaRPr lang="en-US" dirty="0">
              <a:solidFill>
                <a:schemeClr val="bg1"/>
              </a:solidFill>
            </a:endParaRPr>
          </a:p>
        </p:txBody>
      </p:sp>
      <p:sp>
        <p:nvSpPr>
          <p:cNvPr id="8" name="Rectangle 2">
            <a:extLst>
              <a:ext uri="{FF2B5EF4-FFF2-40B4-BE49-F238E27FC236}">
                <a16:creationId xmlns:a16="http://schemas.microsoft.com/office/drawing/2014/main" id="{BB56C6D9-8653-49E7-BFAA-E667873EFDF1}"/>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Isoelectronic Series</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pic>
        <p:nvPicPr>
          <p:cNvPr id="9" name="Picture 3" descr="bur25542_ta0708">
            <a:extLst>
              <a:ext uri="{FF2B5EF4-FFF2-40B4-BE49-F238E27FC236}">
                <a16:creationId xmlns:a16="http://schemas.microsoft.com/office/drawing/2014/main" id="{E800D3CD-0085-4495-8376-AAC3334FBF44}"/>
              </a:ext>
            </a:extLst>
          </p:cNvPr>
          <p:cNvPicPr>
            <a:picLocks noChangeAspect="1" noChangeArrowheads="1"/>
          </p:cNvPicPr>
          <p:nvPr/>
        </p:nvPicPr>
        <p:blipFill rotWithShape="1">
          <a:blip r:embed="rId2" cstate="print"/>
          <a:srcRect l="41615" t="3776" r="25842" b="11443"/>
          <a:stretch/>
        </p:blipFill>
        <p:spPr bwMode="auto">
          <a:xfrm>
            <a:off x="3920516" y="1697812"/>
            <a:ext cx="1302967" cy="1505347"/>
          </a:xfrm>
          <a:prstGeom prst="rect">
            <a:avLst/>
          </a:prstGeom>
          <a:noFill/>
          <a:ln w="9525">
            <a:noFill/>
            <a:miter lim="800000"/>
            <a:headEnd/>
            <a:tailEnd/>
          </a:ln>
        </p:spPr>
      </p:pic>
      <p:sp>
        <p:nvSpPr>
          <p:cNvPr id="10" name="TextBox 4">
            <a:extLst>
              <a:ext uri="{FF2B5EF4-FFF2-40B4-BE49-F238E27FC236}">
                <a16:creationId xmlns:a16="http://schemas.microsoft.com/office/drawing/2014/main" id="{C3FED190-91D6-4F6F-967D-39FE7361C43D}"/>
              </a:ext>
            </a:extLst>
          </p:cNvPr>
          <p:cNvSpPr txBox="1">
            <a:spLocks noChangeArrowheads="1"/>
          </p:cNvSpPr>
          <p:nvPr/>
        </p:nvSpPr>
        <p:spPr bwMode="auto">
          <a:xfrm>
            <a:off x="0" y="1091803"/>
            <a:ext cx="9144000"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An </a:t>
            </a:r>
            <a:r>
              <a:rPr lang="en-US" altLang="en-US" b="1" dirty="0">
                <a:solidFill>
                  <a:srgbClr val="E47588"/>
                </a:solidFill>
                <a:latin typeface="Gill Sans MT" panose="020B0502020104020203" pitchFamily="34" charset="0"/>
                <a:cs typeface="Times New Roman" pitchFamily="18" charset="0"/>
              </a:rPr>
              <a:t>isoelectronic</a:t>
            </a:r>
            <a:r>
              <a:rPr lang="en-US" altLang="en-US" b="1" i="1"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47588"/>
                </a:solidFill>
                <a:latin typeface="Gill Sans MT" panose="020B0502020104020203" pitchFamily="34" charset="0"/>
                <a:cs typeface="Times New Roman" pitchFamily="18" charset="0"/>
              </a:rPr>
              <a:t>series</a:t>
            </a:r>
            <a:r>
              <a:rPr lang="en-US" altLang="en-US" dirty="0">
                <a:solidFill>
                  <a:schemeClr val="tx1">
                    <a:lumMod val="75000"/>
                    <a:lumOff val="25000"/>
                  </a:schemeClr>
                </a:solidFill>
                <a:latin typeface="Gill Sans MT" panose="020B0502020104020203" pitchFamily="34" charset="0"/>
                <a:cs typeface="Times New Roman" pitchFamily="18" charset="0"/>
              </a:rPr>
              <a:t> is a series of two or more species that have identical electron configurations, but different nuclear charges.</a:t>
            </a:r>
            <a:endParaRPr lang="en-US" altLang="en-US" b="1" i="1" dirty="0">
              <a:solidFill>
                <a:schemeClr val="tx1">
                  <a:lumMod val="75000"/>
                  <a:lumOff val="25000"/>
                </a:schemeClr>
              </a:solidFill>
              <a:latin typeface="Gill Sans MT" panose="020B0502020104020203" pitchFamily="34" charset="0"/>
              <a:cs typeface="Times New Roman" pitchFamily="18" charset="0"/>
            </a:endParaRPr>
          </a:p>
        </p:txBody>
      </p:sp>
      <p:pic>
        <p:nvPicPr>
          <p:cNvPr id="11" name="Picture 3" descr="bur25542_ta0708">
            <a:extLst>
              <a:ext uri="{FF2B5EF4-FFF2-40B4-BE49-F238E27FC236}">
                <a16:creationId xmlns:a16="http://schemas.microsoft.com/office/drawing/2014/main" id="{2C47A571-192F-425F-8E28-1BA2C54F23CF}"/>
              </a:ext>
            </a:extLst>
          </p:cNvPr>
          <p:cNvPicPr>
            <a:picLocks noChangeAspect="1" noChangeArrowheads="1"/>
          </p:cNvPicPr>
          <p:nvPr/>
        </p:nvPicPr>
        <p:blipFill rotWithShape="1">
          <a:blip r:embed="rId2" cstate="print"/>
          <a:srcRect t="3776" r="59341" b="11443"/>
          <a:stretch/>
        </p:blipFill>
        <p:spPr bwMode="auto">
          <a:xfrm>
            <a:off x="1760613" y="1697813"/>
            <a:ext cx="1627111" cy="1505347"/>
          </a:xfrm>
          <a:prstGeom prst="rect">
            <a:avLst/>
          </a:prstGeom>
          <a:noFill/>
          <a:ln w="9525">
            <a:noFill/>
            <a:miter lim="800000"/>
            <a:headEnd/>
            <a:tailEnd/>
          </a:ln>
        </p:spPr>
      </p:pic>
      <p:sp>
        <p:nvSpPr>
          <p:cNvPr id="13" name="TextBox 4">
            <a:extLst>
              <a:ext uri="{FF2B5EF4-FFF2-40B4-BE49-F238E27FC236}">
                <a16:creationId xmlns:a16="http://schemas.microsoft.com/office/drawing/2014/main" id="{7B0CF58D-AB40-4F2F-B1FB-0487D425A1EC}"/>
              </a:ext>
            </a:extLst>
          </p:cNvPr>
          <p:cNvSpPr txBox="1">
            <a:spLocks noChangeArrowheads="1"/>
          </p:cNvSpPr>
          <p:nvPr/>
        </p:nvSpPr>
        <p:spPr bwMode="auto">
          <a:xfrm>
            <a:off x="799948" y="3203159"/>
            <a:ext cx="3124200" cy="369332"/>
          </a:xfrm>
          <a:prstGeom prst="rect">
            <a:avLst/>
          </a:prstGeom>
          <a:noFill/>
          <a:ln w="9525">
            <a:noFill/>
            <a:miter lim="800000"/>
            <a:headEnd/>
            <a:tailEnd/>
          </a:ln>
        </p:spPr>
        <p:txBody>
          <a:bodyPr>
            <a:spAutoFit/>
          </a:bodyPr>
          <a:lstStyle/>
          <a:p>
            <a:pPr algn="ct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Arial" pitchFamily="34" charset="0"/>
              </a:rPr>
              <a:t>O</a:t>
            </a:r>
            <a:r>
              <a:rPr lang="en-US" altLang="en-US" baseline="30000" dirty="0">
                <a:solidFill>
                  <a:schemeClr val="tx1">
                    <a:lumMod val="75000"/>
                    <a:lumOff val="25000"/>
                  </a:schemeClr>
                </a:solidFill>
                <a:latin typeface="Gill Sans MT" panose="020B0502020104020203" pitchFamily="34" charset="0"/>
                <a:cs typeface="Arial" pitchFamily="34" charset="0"/>
              </a:rPr>
              <a:t>2</a:t>
            </a:r>
            <a:r>
              <a:rPr lang="en-US" altLang="en-US" baseline="30000" dirty="0">
                <a:solidFill>
                  <a:schemeClr val="tx1">
                    <a:lumMod val="75000"/>
                    <a:lumOff val="25000"/>
                  </a:schemeClr>
                </a:solidFill>
                <a:latin typeface="Gill Sans MT" panose="020B0502020104020203" pitchFamily="34" charset="0"/>
              </a:rPr>
              <a:t>–</a:t>
            </a:r>
            <a:r>
              <a:rPr lang="en-US" altLang="en-US" dirty="0">
                <a:solidFill>
                  <a:schemeClr val="tx1">
                    <a:lumMod val="75000"/>
                    <a:lumOff val="25000"/>
                  </a:schemeClr>
                </a:solidFill>
                <a:latin typeface="Gill Sans MT" panose="020B0502020104020203" pitchFamily="34" charset="0"/>
              </a:rPr>
              <a:t> </a:t>
            </a:r>
            <a:r>
              <a:rPr lang="en-US" altLang="en-US" dirty="0">
                <a:solidFill>
                  <a:schemeClr val="tx1">
                    <a:lumMod val="75000"/>
                    <a:lumOff val="25000"/>
                  </a:schemeClr>
                </a:solidFill>
                <a:latin typeface="Gill Sans MT" panose="020B0502020104020203" pitchFamily="34" charset="0"/>
                <a:cs typeface="Arial" pitchFamily="34" charset="0"/>
              </a:rPr>
              <a:t>:   1</a:t>
            </a:r>
            <a:r>
              <a:rPr lang="en-US" altLang="en-US" i="1" dirty="0">
                <a:solidFill>
                  <a:schemeClr val="tx1">
                    <a:lumMod val="75000"/>
                    <a:lumOff val="25000"/>
                  </a:schemeClr>
                </a:solidFill>
                <a:latin typeface="Gill Sans MT" panose="020B0502020104020203" pitchFamily="34" charset="0"/>
                <a:cs typeface="Arial" pitchFamily="34" charset="0"/>
              </a:rPr>
              <a:t>s</a:t>
            </a:r>
            <a:r>
              <a:rPr lang="en-US" altLang="en-US" baseline="30000" dirty="0">
                <a:solidFill>
                  <a:schemeClr val="tx1">
                    <a:lumMod val="75000"/>
                    <a:lumOff val="25000"/>
                  </a:schemeClr>
                </a:solidFill>
                <a:latin typeface="Gill Sans MT" panose="020B0502020104020203" pitchFamily="34" charset="0"/>
                <a:cs typeface="Arial" pitchFamily="34" charset="0"/>
              </a:rPr>
              <a:t>2</a:t>
            </a:r>
            <a:r>
              <a:rPr lang="en-US" altLang="en-US" dirty="0">
                <a:solidFill>
                  <a:schemeClr val="tx1">
                    <a:lumMod val="75000"/>
                    <a:lumOff val="25000"/>
                  </a:schemeClr>
                </a:solidFill>
                <a:latin typeface="Gill Sans MT" panose="020B0502020104020203" pitchFamily="34" charset="0"/>
                <a:cs typeface="Arial" pitchFamily="34" charset="0"/>
              </a:rPr>
              <a:t>2</a:t>
            </a:r>
            <a:r>
              <a:rPr lang="en-US" altLang="en-US" i="1" dirty="0">
                <a:solidFill>
                  <a:schemeClr val="tx1">
                    <a:lumMod val="75000"/>
                    <a:lumOff val="25000"/>
                  </a:schemeClr>
                </a:solidFill>
                <a:latin typeface="Gill Sans MT" panose="020B0502020104020203" pitchFamily="34" charset="0"/>
                <a:cs typeface="Arial" pitchFamily="34" charset="0"/>
              </a:rPr>
              <a:t>s</a:t>
            </a:r>
            <a:r>
              <a:rPr lang="en-US" altLang="en-US" baseline="30000" dirty="0">
                <a:solidFill>
                  <a:schemeClr val="tx1">
                    <a:lumMod val="75000"/>
                    <a:lumOff val="25000"/>
                  </a:schemeClr>
                </a:solidFill>
                <a:latin typeface="Gill Sans MT" panose="020B0502020104020203" pitchFamily="34" charset="0"/>
                <a:cs typeface="Arial" pitchFamily="34" charset="0"/>
              </a:rPr>
              <a:t>2</a:t>
            </a:r>
            <a:r>
              <a:rPr lang="en-US" altLang="en-US" dirty="0">
                <a:solidFill>
                  <a:schemeClr val="tx1">
                    <a:lumMod val="75000"/>
                    <a:lumOff val="25000"/>
                  </a:schemeClr>
                </a:solidFill>
                <a:latin typeface="Gill Sans MT" panose="020B0502020104020203" pitchFamily="34" charset="0"/>
                <a:cs typeface="Arial" pitchFamily="34" charset="0"/>
              </a:rPr>
              <a:t>2</a:t>
            </a:r>
            <a:r>
              <a:rPr lang="en-US" altLang="en-US" i="1" dirty="0">
                <a:solidFill>
                  <a:schemeClr val="tx1">
                    <a:lumMod val="75000"/>
                    <a:lumOff val="25000"/>
                  </a:schemeClr>
                </a:solidFill>
                <a:latin typeface="Gill Sans MT" panose="020B0502020104020203" pitchFamily="34" charset="0"/>
                <a:cs typeface="Arial" pitchFamily="34" charset="0"/>
              </a:rPr>
              <a:t>p</a:t>
            </a:r>
            <a:r>
              <a:rPr lang="en-US" altLang="en-US" baseline="30000" dirty="0">
                <a:solidFill>
                  <a:schemeClr val="tx1">
                    <a:lumMod val="75000"/>
                    <a:lumOff val="25000"/>
                  </a:schemeClr>
                </a:solidFill>
                <a:latin typeface="Gill Sans MT" panose="020B0502020104020203" pitchFamily="34" charset="0"/>
                <a:cs typeface="Arial" pitchFamily="34" charset="0"/>
              </a:rPr>
              <a:t>6</a:t>
            </a:r>
          </a:p>
        </p:txBody>
      </p:sp>
      <p:sp>
        <p:nvSpPr>
          <p:cNvPr id="14" name="TextBox 4">
            <a:extLst>
              <a:ext uri="{FF2B5EF4-FFF2-40B4-BE49-F238E27FC236}">
                <a16:creationId xmlns:a16="http://schemas.microsoft.com/office/drawing/2014/main" id="{850B36AA-E788-4CB0-9170-8D3E189C5C99}"/>
              </a:ext>
            </a:extLst>
          </p:cNvPr>
          <p:cNvSpPr txBox="1">
            <a:spLocks noChangeArrowheads="1"/>
          </p:cNvSpPr>
          <p:nvPr/>
        </p:nvSpPr>
        <p:spPr bwMode="auto">
          <a:xfrm>
            <a:off x="3009900" y="3203159"/>
            <a:ext cx="3124200" cy="369332"/>
          </a:xfrm>
          <a:prstGeom prst="rect">
            <a:avLst/>
          </a:prstGeom>
          <a:noFill/>
          <a:ln w="9525">
            <a:noFill/>
            <a:miter lim="800000"/>
            <a:headEnd/>
            <a:tailEnd/>
          </a:ln>
        </p:spPr>
        <p:txBody>
          <a:bodyPr>
            <a:spAutoFit/>
          </a:bodyPr>
          <a:lstStyle/>
          <a:p>
            <a:pPr algn="ct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Arial" pitchFamily="34" charset="0"/>
              </a:rPr>
              <a:t>F</a:t>
            </a:r>
            <a:r>
              <a:rPr lang="en-US" altLang="en-US" baseline="50000" dirty="0">
                <a:solidFill>
                  <a:schemeClr val="tx1">
                    <a:lumMod val="75000"/>
                    <a:lumOff val="25000"/>
                  </a:schemeClr>
                </a:solidFill>
                <a:latin typeface="Gill Sans MT" panose="020B0502020104020203" pitchFamily="34" charset="0"/>
              </a:rPr>
              <a:t>–</a:t>
            </a:r>
            <a:r>
              <a:rPr lang="en-US" altLang="en-US" dirty="0">
                <a:solidFill>
                  <a:schemeClr val="tx1">
                    <a:lumMod val="75000"/>
                    <a:lumOff val="25000"/>
                  </a:schemeClr>
                </a:solidFill>
                <a:latin typeface="Gill Sans MT" panose="020B0502020104020203" pitchFamily="34" charset="0"/>
                <a:cs typeface="Arial" pitchFamily="34" charset="0"/>
              </a:rPr>
              <a:t>:   1</a:t>
            </a:r>
            <a:r>
              <a:rPr lang="en-US" altLang="en-US" i="1" dirty="0">
                <a:solidFill>
                  <a:schemeClr val="tx1">
                    <a:lumMod val="75000"/>
                    <a:lumOff val="25000"/>
                  </a:schemeClr>
                </a:solidFill>
                <a:latin typeface="Gill Sans MT" panose="020B0502020104020203" pitchFamily="34" charset="0"/>
                <a:cs typeface="Arial" pitchFamily="34" charset="0"/>
              </a:rPr>
              <a:t>s</a:t>
            </a:r>
            <a:r>
              <a:rPr lang="en-US" altLang="en-US" baseline="30000" dirty="0">
                <a:solidFill>
                  <a:schemeClr val="tx1">
                    <a:lumMod val="75000"/>
                    <a:lumOff val="25000"/>
                  </a:schemeClr>
                </a:solidFill>
                <a:latin typeface="Gill Sans MT" panose="020B0502020104020203" pitchFamily="34" charset="0"/>
                <a:cs typeface="Arial" pitchFamily="34" charset="0"/>
              </a:rPr>
              <a:t>2</a:t>
            </a:r>
            <a:r>
              <a:rPr lang="en-US" altLang="en-US" dirty="0">
                <a:solidFill>
                  <a:schemeClr val="tx1">
                    <a:lumMod val="75000"/>
                    <a:lumOff val="25000"/>
                  </a:schemeClr>
                </a:solidFill>
                <a:latin typeface="Gill Sans MT" panose="020B0502020104020203" pitchFamily="34" charset="0"/>
                <a:cs typeface="Arial" pitchFamily="34" charset="0"/>
              </a:rPr>
              <a:t>2</a:t>
            </a:r>
            <a:r>
              <a:rPr lang="en-US" altLang="en-US" i="1" dirty="0">
                <a:solidFill>
                  <a:schemeClr val="tx1">
                    <a:lumMod val="75000"/>
                    <a:lumOff val="25000"/>
                  </a:schemeClr>
                </a:solidFill>
                <a:latin typeface="Gill Sans MT" panose="020B0502020104020203" pitchFamily="34" charset="0"/>
                <a:cs typeface="Arial" pitchFamily="34" charset="0"/>
              </a:rPr>
              <a:t>s</a:t>
            </a:r>
            <a:r>
              <a:rPr lang="en-US" altLang="en-US" baseline="30000" dirty="0">
                <a:solidFill>
                  <a:schemeClr val="tx1">
                    <a:lumMod val="75000"/>
                    <a:lumOff val="25000"/>
                  </a:schemeClr>
                </a:solidFill>
                <a:latin typeface="Gill Sans MT" panose="020B0502020104020203" pitchFamily="34" charset="0"/>
                <a:cs typeface="Arial" pitchFamily="34" charset="0"/>
              </a:rPr>
              <a:t>2</a:t>
            </a:r>
            <a:r>
              <a:rPr lang="en-US" altLang="en-US" dirty="0">
                <a:solidFill>
                  <a:schemeClr val="tx1">
                    <a:lumMod val="75000"/>
                    <a:lumOff val="25000"/>
                  </a:schemeClr>
                </a:solidFill>
                <a:latin typeface="Gill Sans MT" panose="020B0502020104020203" pitchFamily="34" charset="0"/>
                <a:cs typeface="Arial" pitchFamily="34" charset="0"/>
              </a:rPr>
              <a:t>2</a:t>
            </a:r>
            <a:r>
              <a:rPr lang="en-US" altLang="en-US" i="1" dirty="0">
                <a:solidFill>
                  <a:schemeClr val="tx1">
                    <a:lumMod val="75000"/>
                    <a:lumOff val="25000"/>
                  </a:schemeClr>
                </a:solidFill>
                <a:latin typeface="Gill Sans MT" panose="020B0502020104020203" pitchFamily="34" charset="0"/>
                <a:cs typeface="Arial" pitchFamily="34" charset="0"/>
              </a:rPr>
              <a:t>p</a:t>
            </a:r>
            <a:r>
              <a:rPr lang="en-US" altLang="en-US" baseline="30000" dirty="0">
                <a:solidFill>
                  <a:schemeClr val="tx1">
                    <a:lumMod val="75000"/>
                    <a:lumOff val="25000"/>
                  </a:schemeClr>
                </a:solidFill>
                <a:latin typeface="Gill Sans MT" panose="020B0502020104020203" pitchFamily="34" charset="0"/>
                <a:cs typeface="Arial" pitchFamily="34" charset="0"/>
              </a:rPr>
              <a:t>6</a:t>
            </a:r>
          </a:p>
        </p:txBody>
      </p:sp>
      <p:sp>
        <p:nvSpPr>
          <p:cNvPr id="15" name="TextBox 4">
            <a:extLst>
              <a:ext uri="{FF2B5EF4-FFF2-40B4-BE49-F238E27FC236}">
                <a16:creationId xmlns:a16="http://schemas.microsoft.com/office/drawing/2014/main" id="{D535BA67-986E-4B4E-8B73-B85B0A5E447B}"/>
              </a:ext>
            </a:extLst>
          </p:cNvPr>
          <p:cNvSpPr txBox="1">
            <a:spLocks noChangeArrowheads="1"/>
          </p:cNvSpPr>
          <p:nvPr/>
        </p:nvSpPr>
        <p:spPr bwMode="auto">
          <a:xfrm>
            <a:off x="4801304" y="3218100"/>
            <a:ext cx="3124200" cy="369332"/>
          </a:xfrm>
          <a:prstGeom prst="rect">
            <a:avLst/>
          </a:prstGeom>
          <a:noFill/>
          <a:ln w="9525">
            <a:noFill/>
            <a:miter lim="800000"/>
            <a:headEnd/>
            <a:tailEnd/>
          </a:ln>
        </p:spPr>
        <p:txBody>
          <a:bodyPr>
            <a:spAutoFit/>
          </a:bodyPr>
          <a:lstStyle/>
          <a:p>
            <a:pPr algn="ctr" eaLnBrk="0" hangingPunct="0">
              <a:buClr>
                <a:srgbClr val="000000"/>
              </a:buClr>
              <a:buSzPct val="100000"/>
              <a:buFont typeface="Arial" pitchFamily="34" charset="0"/>
              <a:buNone/>
            </a:pPr>
            <a:r>
              <a:rPr lang="en-US" altLang="en-US">
                <a:solidFill>
                  <a:schemeClr val="tx1">
                    <a:lumMod val="75000"/>
                    <a:lumOff val="25000"/>
                  </a:schemeClr>
                </a:solidFill>
                <a:latin typeface="Gill Sans MT" panose="020B0502020104020203" pitchFamily="34" charset="0"/>
                <a:cs typeface="Arial" pitchFamily="34" charset="0"/>
              </a:rPr>
              <a:t>Ne:   1</a:t>
            </a:r>
            <a:r>
              <a:rPr lang="en-US" altLang="en-US" i="1">
                <a:solidFill>
                  <a:schemeClr val="tx1">
                    <a:lumMod val="75000"/>
                    <a:lumOff val="25000"/>
                  </a:schemeClr>
                </a:solidFill>
                <a:latin typeface="Gill Sans MT" panose="020B0502020104020203" pitchFamily="34" charset="0"/>
                <a:cs typeface="Arial" pitchFamily="34" charset="0"/>
              </a:rPr>
              <a:t>s</a:t>
            </a:r>
            <a:r>
              <a:rPr lang="en-US" altLang="en-US" baseline="30000">
                <a:solidFill>
                  <a:schemeClr val="tx1">
                    <a:lumMod val="75000"/>
                    <a:lumOff val="25000"/>
                  </a:schemeClr>
                </a:solidFill>
                <a:latin typeface="Gill Sans MT" panose="020B0502020104020203" pitchFamily="34" charset="0"/>
                <a:cs typeface="Arial" pitchFamily="34" charset="0"/>
              </a:rPr>
              <a:t>2</a:t>
            </a:r>
            <a:r>
              <a:rPr lang="en-US" altLang="en-US">
                <a:solidFill>
                  <a:schemeClr val="tx1">
                    <a:lumMod val="75000"/>
                    <a:lumOff val="25000"/>
                  </a:schemeClr>
                </a:solidFill>
                <a:latin typeface="Gill Sans MT" panose="020B0502020104020203" pitchFamily="34" charset="0"/>
                <a:cs typeface="Arial" pitchFamily="34" charset="0"/>
              </a:rPr>
              <a:t>2</a:t>
            </a:r>
            <a:r>
              <a:rPr lang="en-US" altLang="en-US" i="1">
                <a:solidFill>
                  <a:schemeClr val="tx1">
                    <a:lumMod val="75000"/>
                    <a:lumOff val="25000"/>
                  </a:schemeClr>
                </a:solidFill>
                <a:latin typeface="Gill Sans MT" panose="020B0502020104020203" pitchFamily="34" charset="0"/>
                <a:cs typeface="Arial" pitchFamily="34" charset="0"/>
              </a:rPr>
              <a:t>s</a:t>
            </a:r>
            <a:r>
              <a:rPr lang="en-US" altLang="en-US" baseline="30000">
                <a:solidFill>
                  <a:schemeClr val="tx1">
                    <a:lumMod val="75000"/>
                    <a:lumOff val="25000"/>
                  </a:schemeClr>
                </a:solidFill>
                <a:latin typeface="Gill Sans MT" panose="020B0502020104020203" pitchFamily="34" charset="0"/>
                <a:cs typeface="Arial" pitchFamily="34" charset="0"/>
              </a:rPr>
              <a:t>2</a:t>
            </a:r>
            <a:r>
              <a:rPr lang="en-US" altLang="en-US">
                <a:solidFill>
                  <a:schemeClr val="tx1">
                    <a:lumMod val="75000"/>
                    <a:lumOff val="25000"/>
                  </a:schemeClr>
                </a:solidFill>
                <a:latin typeface="Gill Sans MT" panose="020B0502020104020203" pitchFamily="34" charset="0"/>
                <a:cs typeface="Arial" pitchFamily="34" charset="0"/>
              </a:rPr>
              <a:t>2</a:t>
            </a:r>
            <a:r>
              <a:rPr lang="en-US" altLang="en-US" i="1">
                <a:solidFill>
                  <a:schemeClr val="tx1">
                    <a:lumMod val="75000"/>
                    <a:lumOff val="25000"/>
                  </a:schemeClr>
                </a:solidFill>
                <a:latin typeface="Gill Sans MT" panose="020B0502020104020203" pitchFamily="34" charset="0"/>
                <a:cs typeface="Arial" pitchFamily="34" charset="0"/>
              </a:rPr>
              <a:t>p</a:t>
            </a:r>
            <a:r>
              <a:rPr lang="en-US" altLang="en-US" baseline="30000">
                <a:solidFill>
                  <a:schemeClr val="tx1">
                    <a:lumMod val="75000"/>
                    <a:lumOff val="25000"/>
                  </a:schemeClr>
                </a:solidFill>
                <a:latin typeface="Gill Sans MT" panose="020B0502020104020203" pitchFamily="34" charset="0"/>
                <a:cs typeface="Arial" pitchFamily="34" charset="0"/>
              </a:rPr>
              <a:t>6</a:t>
            </a:r>
            <a:endParaRPr lang="en-US" altLang="en-US" baseline="-25000">
              <a:solidFill>
                <a:schemeClr val="tx1">
                  <a:lumMod val="75000"/>
                  <a:lumOff val="25000"/>
                </a:schemeClr>
              </a:solidFill>
              <a:latin typeface="Gill Sans MT" panose="020B0502020104020203" pitchFamily="34" charset="0"/>
              <a:cs typeface="Arial" pitchFamily="34" charset="0"/>
            </a:endParaRPr>
          </a:p>
        </p:txBody>
      </p:sp>
      <p:pic>
        <p:nvPicPr>
          <p:cNvPr id="16" name="Picture 3" descr="bur25542_ta0708">
            <a:extLst>
              <a:ext uri="{FF2B5EF4-FFF2-40B4-BE49-F238E27FC236}">
                <a16:creationId xmlns:a16="http://schemas.microsoft.com/office/drawing/2014/main" id="{1BF21725-3BAB-4A44-A6D9-A19A3E1776A1}"/>
              </a:ext>
            </a:extLst>
          </p:cNvPr>
          <p:cNvPicPr>
            <a:picLocks noChangeAspect="1" noChangeArrowheads="1"/>
          </p:cNvPicPr>
          <p:nvPr/>
        </p:nvPicPr>
        <p:blipFill rotWithShape="1">
          <a:blip r:embed="rId2" cstate="print"/>
          <a:srcRect l="75114" t="3776" b="11443"/>
          <a:stretch/>
        </p:blipFill>
        <p:spPr bwMode="auto">
          <a:xfrm>
            <a:off x="5756275" y="1697812"/>
            <a:ext cx="996386" cy="1505347"/>
          </a:xfrm>
          <a:prstGeom prst="rect">
            <a:avLst/>
          </a:prstGeom>
          <a:noFill/>
          <a:ln w="9525">
            <a:noFill/>
            <a:miter lim="800000"/>
            <a:headEnd/>
            <a:tailEnd/>
          </a:ln>
        </p:spPr>
      </p:pic>
      <p:sp>
        <p:nvSpPr>
          <p:cNvPr id="17" name="TextBox 4">
            <a:extLst>
              <a:ext uri="{FF2B5EF4-FFF2-40B4-BE49-F238E27FC236}">
                <a16:creationId xmlns:a16="http://schemas.microsoft.com/office/drawing/2014/main" id="{3B44162A-3091-4A47-85C9-BA6DF43925AA}"/>
              </a:ext>
            </a:extLst>
          </p:cNvPr>
          <p:cNvSpPr txBox="1">
            <a:spLocks noChangeArrowheads="1"/>
          </p:cNvSpPr>
          <p:nvPr/>
        </p:nvSpPr>
        <p:spPr bwMode="auto">
          <a:xfrm>
            <a:off x="7217603" y="2414527"/>
            <a:ext cx="1589659" cy="646331"/>
          </a:xfrm>
          <a:prstGeom prst="rect">
            <a:avLst/>
          </a:prstGeom>
          <a:noFill/>
          <a:ln w="9525">
            <a:noFill/>
            <a:miter lim="800000"/>
            <a:headEnd/>
            <a:tailEnd/>
          </a:ln>
        </p:spPr>
        <p:txBody>
          <a:bodyPr wrap="square">
            <a:spAutoFit/>
          </a:bodyPr>
          <a:lstStyle/>
          <a:p>
            <a:pPr algn="ctr" eaLnBrk="0" hangingPunct="0">
              <a:buClr>
                <a:srgbClr val="000000"/>
              </a:buClr>
              <a:buSzPct val="100000"/>
              <a:buFont typeface="Arial" pitchFamily="34" charset="0"/>
              <a:buNone/>
            </a:pPr>
            <a:r>
              <a:rPr lang="en-US" altLang="en-US" b="1" i="1" dirty="0">
                <a:solidFill>
                  <a:srgbClr val="67AEB6"/>
                </a:solidFill>
                <a:latin typeface="Gill Sans MT" panose="020B0502020104020203" pitchFamily="34" charset="0"/>
                <a:cs typeface="Times New Roman" pitchFamily="18" charset="0"/>
              </a:rPr>
              <a:t>All Are Isoelectronic</a:t>
            </a:r>
          </a:p>
        </p:txBody>
      </p:sp>
      <p:graphicFrame>
        <p:nvGraphicFramePr>
          <p:cNvPr id="7" name="Table 18">
            <a:extLst>
              <a:ext uri="{FF2B5EF4-FFF2-40B4-BE49-F238E27FC236}">
                <a16:creationId xmlns:a16="http://schemas.microsoft.com/office/drawing/2014/main" id="{683EA056-6465-4FC3-AF1D-3FC0C7FC01F7}"/>
              </a:ext>
            </a:extLst>
          </p:cNvPr>
          <p:cNvGraphicFramePr>
            <a:graphicFrameLocks noGrp="1"/>
          </p:cNvGraphicFramePr>
          <p:nvPr>
            <p:extLst>
              <p:ext uri="{D42A27DB-BD31-4B8C-83A1-F6EECF244321}">
                <p14:modId xmlns:p14="http://schemas.microsoft.com/office/powerpoint/2010/main" val="2782159608"/>
              </p:ext>
            </p:extLst>
          </p:nvPr>
        </p:nvGraphicFramePr>
        <p:xfrm>
          <a:off x="389881" y="4267395"/>
          <a:ext cx="5240037" cy="1483360"/>
        </p:xfrm>
        <a:graphic>
          <a:graphicData uri="http://schemas.openxmlformats.org/drawingml/2006/table">
            <a:tbl>
              <a:tblPr firstRow="1" bandRow="1">
                <a:tableStyleId>{5C22544A-7EE6-4342-B048-85BDC9FD1C3A}</a:tableStyleId>
              </a:tblPr>
              <a:tblGrid>
                <a:gridCol w="2371725">
                  <a:extLst>
                    <a:ext uri="{9D8B030D-6E8A-4147-A177-3AD203B41FA5}">
                      <a16:colId xmlns:a16="http://schemas.microsoft.com/office/drawing/2014/main" val="222176590"/>
                    </a:ext>
                  </a:extLst>
                </a:gridCol>
                <a:gridCol w="824891">
                  <a:extLst>
                    <a:ext uri="{9D8B030D-6E8A-4147-A177-3AD203B41FA5}">
                      <a16:colId xmlns:a16="http://schemas.microsoft.com/office/drawing/2014/main" val="2413108148"/>
                    </a:ext>
                  </a:extLst>
                </a:gridCol>
                <a:gridCol w="613384">
                  <a:extLst>
                    <a:ext uri="{9D8B030D-6E8A-4147-A177-3AD203B41FA5}">
                      <a16:colId xmlns:a16="http://schemas.microsoft.com/office/drawing/2014/main" val="3345708585"/>
                    </a:ext>
                  </a:extLst>
                </a:gridCol>
                <a:gridCol w="676275">
                  <a:extLst>
                    <a:ext uri="{9D8B030D-6E8A-4147-A177-3AD203B41FA5}">
                      <a16:colId xmlns:a16="http://schemas.microsoft.com/office/drawing/2014/main" val="1806952735"/>
                    </a:ext>
                  </a:extLst>
                </a:gridCol>
                <a:gridCol w="753762">
                  <a:extLst>
                    <a:ext uri="{9D8B030D-6E8A-4147-A177-3AD203B41FA5}">
                      <a16:colId xmlns:a16="http://schemas.microsoft.com/office/drawing/2014/main" val="1048422330"/>
                    </a:ext>
                  </a:extLst>
                </a:gridCol>
              </a:tblGrid>
              <a:tr h="370840">
                <a:tc>
                  <a:txBody>
                    <a:bodyPr/>
                    <a:lstStyle/>
                    <a:p>
                      <a:pPr algn="ctr"/>
                      <a:r>
                        <a:rPr lang="en-US" dirty="0">
                          <a:solidFill>
                            <a:schemeClr val="tx1">
                              <a:lumMod val="75000"/>
                              <a:lumOff val="25000"/>
                            </a:schemeClr>
                          </a:solidFill>
                          <a:latin typeface="Gill Sans MT" panose="020B0502020104020203" pitchFamily="34" charset="0"/>
                        </a:rPr>
                        <a:t>Isoelectronic 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O</a:t>
                      </a:r>
                      <a:r>
                        <a:rPr lang="en-US" baseline="30000" dirty="0">
                          <a:solidFill>
                            <a:schemeClr val="tx1">
                              <a:lumMod val="75000"/>
                              <a:lumOff val="25000"/>
                            </a:schemeClr>
                          </a:solidFill>
                          <a:latin typeface="Gill Sans MT" panose="020B0502020104020203" pitchFamily="34" charset="0"/>
                        </a:rPr>
                        <a:t>2–</a:t>
                      </a:r>
                      <a:endParaRPr lang="en-US"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F</a:t>
                      </a:r>
                      <a:r>
                        <a:rPr lang="en-US" baseline="30000" dirty="0">
                          <a:solidFill>
                            <a:schemeClr val="tx1">
                              <a:lumMod val="75000"/>
                              <a:lumOff val="25000"/>
                            </a:schemeClr>
                          </a:solidFill>
                          <a:latin typeface="Gill Sans MT" panose="020B0502020104020203" pitchFamily="34" charset="0"/>
                        </a:rPr>
                        <a:t>–</a:t>
                      </a:r>
                      <a:endParaRPr lang="en-US"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Na</a:t>
                      </a:r>
                      <a:r>
                        <a:rPr lang="en-US" baseline="30000" dirty="0">
                          <a:solidFill>
                            <a:schemeClr val="tx1">
                              <a:lumMod val="75000"/>
                              <a:lumOff val="25000"/>
                            </a:schemeClr>
                          </a:solidFill>
                          <a:latin typeface="Gill Sans MT" panose="020B0502020104020203" pitchFamily="34" charset="0"/>
                        </a:rPr>
                        <a:t>+</a:t>
                      </a:r>
                      <a:endParaRPr lang="en-US"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Mg</a:t>
                      </a:r>
                      <a:r>
                        <a:rPr lang="en-US" baseline="30000" dirty="0">
                          <a:solidFill>
                            <a:schemeClr val="tx1">
                              <a:lumMod val="75000"/>
                              <a:lumOff val="25000"/>
                            </a:schemeClr>
                          </a:solidFill>
                          <a:latin typeface="Gill Sans MT" panose="020B0502020104020203" pitchFamily="34" charset="0"/>
                        </a:rPr>
                        <a:t>2+</a:t>
                      </a:r>
                      <a:endParaRPr lang="en-US" dirty="0">
                        <a:solidFill>
                          <a:schemeClr val="tx1">
                            <a:lumMod val="75000"/>
                            <a:lumOff val="25000"/>
                          </a:schemeClr>
                        </a:solidFill>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9393115"/>
                  </a:ext>
                </a:extLst>
              </a:tr>
              <a:tr h="370840">
                <a:tc>
                  <a:txBody>
                    <a:bodyPr/>
                    <a:lstStyle/>
                    <a:p>
                      <a:pPr algn="ctr"/>
                      <a:r>
                        <a:rPr lang="en-US" dirty="0">
                          <a:solidFill>
                            <a:schemeClr val="tx1">
                              <a:lumMod val="75000"/>
                              <a:lumOff val="25000"/>
                            </a:schemeClr>
                          </a:solidFill>
                          <a:latin typeface="Gill Sans MT" panose="020B0502020104020203" pitchFamily="34" charset="0"/>
                        </a:rPr>
                        <a:t>Ionic Radius (pm)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126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119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116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8902526"/>
                  </a:ext>
                </a:extLst>
              </a:tr>
              <a:tr h="370840">
                <a:tc>
                  <a:txBody>
                    <a:bodyPr/>
                    <a:lstStyle/>
                    <a:p>
                      <a:pPr algn="ctr"/>
                      <a:r>
                        <a:rPr lang="en-US" dirty="0">
                          <a:solidFill>
                            <a:schemeClr val="tx1">
                              <a:lumMod val="75000"/>
                              <a:lumOff val="25000"/>
                            </a:schemeClr>
                          </a:solidFill>
                          <a:latin typeface="Gill Sans MT" panose="020B0502020104020203" pitchFamily="34" charset="0"/>
                        </a:rPr>
                        <a:t>Number of Protons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4912876"/>
                  </a:ext>
                </a:extLst>
              </a:tr>
              <a:tr h="370840">
                <a:tc>
                  <a:txBody>
                    <a:bodyPr/>
                    <a:lstStyle/>
                    <a:p>
                      <a:pPr algn="ctr"/>
                      <a:r>
                        <a:rPr lang="en-US" dirty="0">
                          <a:solidFill>
                            <a:schemeClr val="tx1">
                              <a:lumMod val="75000"/>
                              <a:lumOff val="25000"/>
                            </a:schemeClr>
                          </a:solidFill>
                          <a:latin typeface="Gill Sans MT" panose="020B0502020104020203" pitchFamily="34" charset="0"/>
                        </a:rPr>
                        <a:t>Number of Electrons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lumMod val="75000"/>
                              <a:lumOff val="25000"/>
                            </a:schemeClr>
                          </a:solidFill>
                          <a:latin typeface="Gill Sans MT" panose="020B0502020104020203"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2010029"/>
                  </a:ext>
                </a:extLst>
              </a:tr>
            </a:tbl>
          </a:graphicData>
        </a:graphic>
      </p:graphicFrame>
      <p:sp>
        <p:nvSpPr>
          <p:cNvPr id="20" name="Line 7">
            <a:extLst>
              <a:ext uri="{FF2B5EF4-FFF2-40B4-BE49-F238E27FC236}">
                <a16:creationId xmlns:a16="http://schemas.microsoft.com/office/drawing/2014/main" id="{87E98F75-D642-4AA5-AF84-57382414186B}"/>
              </a:ext>
            </a:extLst>
          </p:cNvPr>
          <p:cNvSpPr>
            <a:spLocks noChangeShapeType="1"/>
          </p:cNvSpPr>
          <p:nvPr/>
        </p:nvSpPr>
        <p:spPr bwMode="auto">
          <a:xfrm>
            <a:off x="682105" y="6213922"/>
            <a:ext cx="4424363" cy="0"/>
          </a:xfrm>
          <a:prstGeom prst="line">
            <a:avLst/>
          </a:prstGeom>
          <a:noFill/>
          <a:ln w="38100">
            <a:solidFill>
              <a:schemeClr val="tx1">
                <a:lumMod val="75000"/>
                <a:lumOff val="25000"/>
              </a:schemeClr>
            </a:solidFill>
            <a:round/>
            <a:headEnd/>
            <a:tailEnd type="triangle" w="lg" len="lg"/>
          </a:ln>
          <a:extLst>
            <a:ext uri="{909E8E84-426E-40DD-AFC4-6F175D3DCCD1}">
              <a14:hiddenFill xmlns:a14="http://schemas.microsoft.com/office/drawing/2010/main">
                <a:noFill/>
              </a14:hiddenFill>
            </a:ext>
          </a:extLst>
        </p:spPr>
        <p:txBody>
          <a:bodyPr wrap="none">
            <a:spAutoFit/>
          </a:bodyPr>
          <a:lstStyle/>
          <a:p>
            <a:endParaRPr lang="en-US">
              <a:solidFill>
                <a:srgbClr val="E47588"/>
              </a:solidFill>
              <a:latin typeface="Gill Sans MT" panose="020B0502020104020203" pitchFamily="34" charset="0"/>
            </a:endParaRPr>
          </a:p>
        </p:txBody>
      </p:sp>
      <p:sp>
        <p:nvSpPr>
          <p:cNvPr id="21" name="Text Box 8">
            <a:extLst>
              <a:ext uri="{FF2B5EF4-FFF2-40B4-BE49-F238E27FC236}">
                <a16:creationId xmlns:a16="http://schemas.microsoft.com/office/drawing/2014/main" id="{C73C25ED-F1A8-4779-B31B-4BA4D4572C3C}"/>
              </a:ext>
            </a:extLst>
          </p:cNvPr>
          <p:cNvSpPr txBox="1">
            <a:spLocks noChangeArrowheads="1"/>
          </p:cNvSpPr>
          <p:nvPr/>
        </p:nvSpPr>
        <p:spPr bwMode="auto">
          <a:xfrm>
            <a:off x="1386955" y="5850384"/>
            <a:ext cx="25294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solidFill>
                  <a:srgbClr val="E47588"/>
                </a:solidFill>
                <a:latin typeface="Gill Sans MT" panose="020B0502020104020203" pitchFamily="34" charset="0"/>
              </a:rPr>
              <a:t>Increasing nuclear charge</a:t>
            </a:r>
          </a:p>
        </p:txBody>
      </p:sp>
      <p:sp>
        <p:nvSpPr>
          <p:cNvPr id="22" name="Text Box 9">
            <a:extLst>
              <a:ext uri="{FF2B5EF4-FFF2-40B4-BE49-F238E27FC236}">
                <a16:creationId xmlns:a16="http://schemas.microsoft.com/office/drawing/2014/main" id="{2F9317E2-A87E-4ADE-B793-11CEAE2214C9}"/>
              </a:ext>
            </a:extLst>
          </p:cNvPr>
          <p:cNvSpPr txBox="1">
            <a:spLocks noChangeArrowheads="1"/>
          </p:cNvSpPr>
          <p:nvPr/>
        </p:nvSpPr>
        <p:spPr bwMode="auto">
          <a:xfrm>
            <a:off x="1864793" y="6185347"/>
            <a:ext cx="15714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srgbClr val="E47588"/>
                </a:solidFill>
                <a:latin typeface="Gill Sans MT" panose="020B0502020104020203" pitchFamily="34" charset="0"/>
              </a:rPr>
              <a:t>decreasing size</a:t>
            </a:r>
          </a:p>
        </p:txBody>
      </p:sp>
    </p:spTree>
    <p:extLst>
      <p:ext uri="{BB962C8B-B14F-4D97-AF65-F5344CB8AC3E}">
        <p14:creationId xmlns:p14="http://schemas.microsoft.com/office/powerpoint/2010/main" val="24432093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68</a:t>
            </a:fld>
            <a:endParaRPr lang="en-US" dirty="0">
              <a:solidFill>
                <a:schemeClr val="bg1"/>
              </a:solidFill>
            </a:endParaRPr>
          </a:p>
        </p:txBody>
      </p:sp>
      <p:sp>
        <p:nvSpPr>
          <p:cNvPr id="8" name="Rectangle 2">
            <a:extLst>
              <a:ext uri="{FF2B5EF4-FFF2-40B4-BE49-F238E27FC236}">
                <a16:creationId xmlns:a16="http://schemas.microsoft.com/office/drawing/2014/main" id="{553FA60F-2F4F-45FB-8844-D8C4467D3E26}"/>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Practice</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4468729A-F7DB-4C08-BF01-A3452566007E}"/>
              </a:ext>
            </a:extLst>
          </p:cNvPr>
          <p:cNvSpPr txBox="1">
            <a:spLocks noChangeArrowheads="1"/>
          </p:cNvSpPr>
          <p:nvPr/>
        </p:nvSpPr>
        <p:spPr bwMode="auto">
          <a:xfrm>
            <a:off x="0" y="1084263"/>
            <a:ext cx="9144000" cy="703911"/>
          </a:xfrm>
          <a:prstGeom prst="rect">
            <a:avLst/>
          </a:prstGeom>
          <a:noFill/>
          <a:ln w="9525">
            <a:noFill/>
            <a:miter lim="800000"/>
            <a:headEnd/>
            <a:tailEnd/>
          </a:ln>
        </p:spPr>
        <p:txBody>
          <a:bodyPr wrap="square">
            <a:spAutoFit/>
          </a:bodyPr>
          <a:lstStyle/>
          <a:p>
            <a:pPr eaLnBrk="0" hangingPunct="0">
              <a:lnSpc>
                <a:spcPct val="115000"/>
              </a:lnSpc>
              <a:spcAft>
                <a:spcPts val="1000"/>
              </a:spcAft>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Identify the isoelectronic series in the following group of species and arrange them in order of increasing radius: K</a:t>
            </a:r>
            <a:r>
              <a:rPr lang="en-US" altLang="en-US" baseline="30000" dirty="0">
                <a:solidFill>
                  <a:schemeClr val="tx1">
                    <a:lumMod val="75000"/>
                    <a:lumOff val="25000"/>
                  </a:schemeClr>
                </a:solidFill>
                <a:latin typeface="Gill Sans MT" panose="020B0502020104020203" pitchFamily="34" charset="0"/>
                <a:ea typeface="MS PGothic" pitchFamily="34" charset="-128"/>
                <a:cs typeface="Times New Roman" pitchFamily="18" charset="0"/>
              </a:rPr>
              <a:t>+</a:t>
            </a: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 Ne,  </a:t>
            </a:r>
            <a:r>
              <a:rPr lang="en-US" altLang="en-US" dirty="0" err="1">
                <a:solidFill>
                  <a:schemeClr val="tx1">
                    <a:lumMod val="75000"/>
                    <a:lumOff val="25000"/>
                  </a:schemeClr>
                </a:solidFill>
                <a:latin typeface="Gill Sans MT" panose="020B0502020104020203" pitchFamily="34" charset="0"/>
                <a:ea typeface="MS PGothic" pitchFamily="34" charset="-128"/>
                <a:cs typeface="Times New Roman" pitchFamily="18" charset="0"/>
              </a:rPr>
              <a:t>Ar</a:t>
            </a: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 Kr, P</a:t>
            </a:r>
            <a:r>
              <a:rPr lang="en-US" altLang="en-US" baseline="30000" dirty="0">
                <a:solidFill>
                  <a:schemeClr val="tx1">
                    <a:lumMod val="75000"/>
                    <a:lumOff val="25000"/>
                  </a:schemeClr>
                </a:solidFill>
                <a:latin typeface="Gill Sans MT" panose="020B0502020104020203" pitchFamily="34" charset="0"/>
                <a:ea typeface="MS PGothic" pitchFamily="34" charset="-128"/>
                <a:cs typeface="Times New Roman" pitchFamily="18" charset="0"/>
              </a:rPr>
              <a:t>3–</a:t>
            </a: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 S</a:t>
            </a:r>
            <a:r>
              <a:rPr lang="en-US" altLang="en-US" baseline="30000" dirty="0">
                <a:solidFill>
                  <a:schemeClr val="tx1">
                    <a:lumMod val="75000"/>
                    <a:lumOff val="25000"/>
                  </a:schemeClr>
                </a:solidFill>
                <a:latin typeface="Gill Sans MT" panose="020B0502020104020203" pitchFamily="34" charset="0"/>
                <a:ea typeface="MS PGothic" pitchFamily="34" charset="-128"/>
                <a:cs typeface="Times New Roman" pitchFamily="18" charset="0"/>
              </a:rPr>
              <a:t>2–</a:t>
            </a: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 and Cl</a:t>
            </a:r>
            <a:r>
              <a:rPr lang="en-US" altLang="en-US" baseline="30000" dirty="0">
                <a:solidFill>
                  <a:schemeClr val="tx1">
                    <a:lumMod val="75000"/>
                    <a:lumOff val="25000"/>
                  </a:schemeClr>
                </a:solidFill>
                <a:latin typeface="Gill Sans MT" panose="020B0502020104020203" pitchFamily="34" charset="0"/>
                <a:ea typeface="MS PGothic" pitchFamily="34" charset="-128"/>
                <a:cs typeface="Times New Roman" pitchFamily="18" charset="0"/>
              </a:rPr>
              <a:t>–</a:t>
            </a: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a:t>
            </a:r>
          </a:p>
        </p:txBody>
      </p:sp>
      <p:sp>
        <p:nvSpPr>
          <p:cNvPr id="10" name="Title 1">
            <a:extLst>
              <a:ext uri="{FF2B5EF4-FFF2-40B4-BE49-F238E27FC236}">
                <a16:creationId xmlns:a16="http://schemas.microsoft.com/office/drawing/2014/main" id="{5EBA6600-A2A1-446A-8BC0-FEB94E2C912F}"/>
              </a:ext>
            </a:extLst>
          </p:cNvPr>
          <p:cNvSpPr txBox="1">
            <a:spLocks/>
          </p:cNvSpPr>
          <p:nvPr>
            <p:custDataLst>
              <p:tags r:id="rId1"/>
            </p:custDataLst>
          </p:nvPr>
        </p:nvSpPr>
        <p:spPr>
          <a:xfrm>
            <a:off x="0" y="2638425"/>
            <a:ext cx="4676776" cy="3933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1800" dirty="0">
                <a:solidFill>
                  <a:schemeClr val="tx1">
                    <a:lumMod val="75000"/>
                    <a:lumOff val="25000"/>
                  </a:schemeClr>
                </a:solidFill>
                <a:latin typeface="Gill Sans MT" panose="020B0502020104020203" pitchFamily="34" charset="0"/>
              </a:rPr>
              <a:t>Which of two species below are isoelectronic?</a:t>
            </a:r>
          </a:p>
        </p:txBody>
      </p:sp>
      <p:sp>
        <p:nvSpPr>
          <p:cNvPr id="11" name="Text Placeholder 2">
            <a:extLst>
              <a:ext uri="{FF2B5EF4-FFF2-40B4-BE49-F238E27FC236}">
                <a16:creationId xmlns:a16="http://schemas.microsoft.com/office/drawing/2014/main" id="{23379DCD-7B17-4608-B5E8-32B371267B58}"/>
              </a:ext>
            </a:extLst>
          </p:cNvPr>
          <p:cNvSpPr txBox="1">
            <a:spLocks/>
          </p:cNvSpPr>
          <p:nvPr>
            <p:custDataLst>
              <p:tags r:id="rId2"/>
            </p:custDataLst>
          </p:nvPr>
        </p:nvSpPr>
        <p:spPr>
          <a:xfrm>
            <a:off x="10927" y="2937451"/>
            <a:ext cx="1665474" cy="1512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FontTx/>
              <a:buAutoNum type="alphaUcPeriod"/>
            </a:pPr>
            <a:r>
              <a:rPr lang="pt-BR" altLang="en-US" sz="1800" dirty="0">
                <a:solidFill>
                  <a:schemeClr val="tx1">
                    <a:lumMod val="75000"/>
                    <a:lumOff val="25000"/>
                  </a:schemeClr>
                </a:solidFill>
                <a:latin typeface="Gill Sans MT" panose="020B0502020104020203" pitchFamily="34" charset="0"/>
              </a:rPr>
              <a:t>O</a:t>
            </a:r>
            <a:r>
              <a:rPr lang="pt-BR" altLang="en-US" sz="1800" baseline="30000" dirty="0">
                <a:solidFill>
                  <a:schemeClr val="tx1">
                    <a:lumMod val="75000"/>
                    <a:lumOff val="25000"/>
                  </a:schemeClr>
                </a:solidFill>
                <a:latin typeface="Gill Sans MT" panose="020B0502020104020203" pitchFamily="34" charset="0"/>
              </a:rPr>
              <a:t>2–</a:t>
            </a:r>
            <a:r>
              <a:rPr lang="pt-BR" altLang="en-US" sz="1800" dirty="0">
                <a:solidFill>
                  <a:schemeClr val="tx1">
                    <a:lumMod val="75000"/>
                    <a:lumOff val="25000"/>
                  </a:schemeClr>
                </a:solidFill>
                <a:latin typeface="Gill Sans MT" panose="020B0502020104020203" pitchFamily="34" charset="0"/>
              </a:rPr>
              <a:t>, C</a:t>
            </a:r>
            <a:r>
              <a:rPr lang="pt-BR" altLang="en-US" sz="1800" baseline="30000" dirty="0">
                <a:solidFill>
                  <a:schemeClr val="tx1">
                    <a:lumMod val="75000"/>
                    <a:lumOff val="25000"/>
                  </a:schemeClr>
                </a:solidFill>
                <a:latin typeface="Gill Sans MT" panose="020B0502020104020203" pitchFamily="34" charset="0"/>
              </a:rPr>
              <a:t>4–</a:t>
            </a:r>
          </a:p>
          <a:p>
            <a:pPr marL="609600" indent="-609600">
              <a:buFontTx/>
              <a:buAutoNum type="alphaUcPeriod"/>
            </a:pPr>
            <a:r>
              <a:rPr lang="pt-BR" altLang="en-US" sz="1800" dirty="0">
                <a:solidFill>
                  <a:schemeClr val="tx1">
                    <a:lumMod val="75000"/>
                    <a:lumOff val="25000"/>
                  </a:schemeClr>
                </a:solidFill>
                <a:latin typeface="Gill Sans MT" panose="020B0502020104020203" pitchFamily="34" charset="0"/>
              </a:rPr>
              <a:t>N</a:t>
            </a:r>
            <a:r>
              <a:rPr lang="pt-BR" altLang="en-US" sz="1800" baseline="30000" dirty="0">
                <a:solidFill>
                  <a:schemeClr val="tx1">
                    <a:lumMod val="75000"/>
                    <a:lumOff val="25000"/>
                  </a:schemeClr>
                </a:solidFill>
                <a:latin typeface="Gill Sans MT" panose="020B0502020104020203" pitchFamily="34" charset="0"/>
              </a:rPr>
              <a:t>2–</a:t>
            </a:r>
            <a:r>
              <a:rPr lang="pt-BR" altLang="en-US" sz="1800" dirty="0">
                <a:solidFill>
                  <a:schemeClr val="tx1">
                    <a:lumMod val="75000"/>
                    <a:lumOff val="25000"/>
                  </a:schemeClr>
                </a:solidFill>
                <a:latin typeface="Gill Sans MT" panose="020B0502020104020203" pitchFamily="34" charset="0"/>
              </a:rPr>
              <a:t>, Cl</a:t>
            </a:r>
            <a:r>
              <a:rPr lang="pt-BR" altLang="en-US" sz="1800" baseline="30000" dirty="0">
                <a:solidFill>
                  <a:schemeClr val="tx1">
                    <a:lumMod val="75000"/>
                    <a:lumOff val="25000"/>
                  </a:schemeClr>
                </a:solidFill>
                <a:latin typeface="Gill Sans MT" panose="020B0502020104020203" pitchFamily="34" charset="0"/>
              </a:rPr>
              <a:t>–</a:t>
            </a:r>
            <a:endParaRPr lang="pt-BR" altLang="en-US" sz="1800" dirty="0">
              <a:solidFill>
                <a:schemeClr val="tx1">
                  <a:lumMod val="75000"/>
                  <a:lumOff val="25000"/>
                </a:schemeClr>
              </a:solidFill>
              <a:latin typeface="Gill Sans MT" panose="020B0502020104020203" pitchFamily="34" charset="0"/>
            </a:endParaRPr>
          </a:p>
          <a:p>
            <a:pPr marL="609600" indent="-609600">
              <a:buFontTx/>
              <a:buAutoNum type="alphaUcPeriod"/>
            </a:pPr>
            <a:r>
              <a:rPr lang="pt-BR" altLang="en-US" sz="1800" dirty="0">
                <a:solidFill>
                  <a:schemeClr val="tx1">
                    <a:lumMod val="75000"/>
                    <a:lumOff val="25000"/>
                  </a:schemeClr>
                </a:solidFill>
                <a:latin typeface="Gill Sans MT" panose="020B0502020104020203" pitchFamily="34" charset="0"/>
              </a:rPr>
              <a:t>Mg, Na</a:t>
            </a:r>
          </a:p>
          <a:p>
            <a:pPr marL="609600" indent="-609600">
              <a:buFontTx/>
              <a:buAutoNum type="alphaUcPeriod"/>
            </a:pPr>
            <a:r>
              <a:rPr lang="pt-BR" altLang="en-US" sz="1800" dirty="0">
                <a:solidFill>
                  <a:schemeClr val="tx1">
                    <a:lumMod val="75000"/>
                    <a:lumOff val="25000"/>
                  </a:schemeClr>
                </a:solidFill>
                <a:latin typeface="Gill Sans MT" panose="020B0502020104020203" pitchFamily="34" charset="0"/>
              </a:rPr>
              <a:t>Li</a:t>
            </a:r>
            <a:r>
              <a:rPr lang="pt-BR" altLang="en-US" sz="1800" baseline="30000" dirty="0">
                <a:solidFill>
                  <a:schemeClr val="tx1">
                    <a:lumMod val="75000"/>
                    <a:lumOff val="25000"/>
                  </a:schemeClr>
                </a:solidFill>
                <a:latin typeface="Gill Sans MT" panose="020B0502020104020203" pitchFamily="34" charset="0"/>
              </a:rPr>
              <a:t>+</a:t>
            </a:r>
            <a:r>
              <a:rPr lang="pt-BR" altLang="en-US" sz="1800" dirty="0">
                <a:solidFill>
                  <a:schemeClr val="tx1">
                    <a:lumMod val="75000"/>
                    <a:lumOff val="25000"/>
                  </a:schemeClr>
                </a:solidFill>
                <a:latin typeface="Gill Sans MT" panose="020B0502020104020203" pitchFamily="34" charset="0"/>
              </a:rPr>
              <a:t>, Be</a:t>
            </a:r>
            <a:r>
              <a:rPr lang="pt-BR" altLang="en-US" sz="1800" baseline="30000" dirty="0">
                <a:solidFill>
                  <a:schemeClr val="tx1">
                    <a:lumMod val="75000"/>
                    <a:lumOff val="25000"/>
                  </a:schemeClr>
                </a:solidFill>
                <a:latin typeface="Gill Sans MT" panose="020B0502020104020203" pitchFamily="34" charset="0"/>
              </a:rPr>
              <a:t>+</a:t>
            </a:r>
            <a:endParaRPr lang="en-US" altLang="en-US" sz="1800" baseline="30000" dirty="0">
              <a:solidFill>
                <a:schemeClr val="tx1">
                  <a:lumMod val="75000"/>
                  <a:lumOff val="25000"/>
                </a:schemeClr>
              </a:solidFill>
              <a:latin typeface="Gill Sans MT" panose="020B0502020104020203" pitchFamily="34" charset="0"/>
            </a:endParaRPr>
          </a:p>
        </p:txBody>
      </p:sp>
      <p:sp>
        <p:nvSpPr>
          <p:cNvPr id="7" name="TextBox 6">
            <a:extLst>
              <a:ext uri="{FF2B5EF4-FFF2-40B4-BE49-F238E27FC236}">
                <a16:creationId xmlns:a16="http://schemas.microsoft.com/office/drawing/2014/main" id="{5CE3D52D-2272-4868-B085-16545CF4143C}"/>
              </a:ext>
            </a:extLst>
          </p:cNvPr>
          <p:cNvSpPr txBox="1"/>
          <p:nvPr/>
        </p:nvSpPr>
        <p:spPr>
          <a:xfrm>
            <a:off x="1676401" y="2009775"/>
            <a:ext cx="2455288" cy="369332"/>
          </a:xfrm>
          <a:prstGeom prst="rect">
            <a:avLst/>
          </a:prstGeom>
          <a:noFill/>
        </p:spPr>
        <p:txBody>
          <a:bodyPr wrap="none" rtlCol="0">
            <a:spAutoFit/>
          </a:bodyPr>
          <a:lstStyle/>
          <a:p>
            <a:r>
              <a:rPr lang="en-US" dirty="0" err="1">
                <a:solidFill>
                  <a:srgbClr val="E47588"/>
                </a:solidFill>
                <a:latin typeface="Gill Sans MT" panose="020B0502020104020203" pitchFamily="34" charset="0"/>
              </a:rPr>
              <a:t>Ne,K</a:t>
            </a:r>
            <a:r>
              <a:rPr lang="en-US" baseline="30000" dirty="0">
                <a:solidFill>
                  <a:srgbClr val="E47588"/>
                </a:solidFill>
                <a:latin typeface="Gill Sans MT" panose="020B0502020104020203" pitchFamily="34" charset="0"/>
              </a:rPr>
              <a:t>+</a:t>
            </a:r>
            <a:r>
              <a:rPr lang="en-US" dirty="0">
                <a:solidFill>
                  <a:srgbClr val="E47588"/>
                </a:solidFill>
                <a:latin typeface="Gill Sans MT" panose="020B0502020104020203" pitchFamily="34" charset="0"/>
              </a:rPr>
              <a:t>, </a:t>
            </a:r>
            <a:r>
              <a:rPr lang="en-US" dirty="0" err="1">
                <a:solidFill>
                  <a:srgbClr val="E47588"/>
                </a:solidFill>
                <a:latin typeface="Gill Sans MT" panose="020B0502020104020203" pitchFamily="34" charset="0"/>
              </a:rPr>
              <a:t>Ar</a:t>
            </a:r>
            <a:r>
              <a:rPr lang="en-US" dirty="0">
                <a:solidFill>
                  <a:srgbClr val="E47588"/>
                </a:solidFill>
                <a:latin typeface="Gill Sans MT" panose="020B0502020104020203" pitchFamily="34" charset="0"/>
              </a:rPr>
              <a:t>, Cl</a:t>
            </a:r>
            <a:r>
              <a:rPr lang="en-US" baseline="30000" dirty="0">
                <a:solidFill>
                  <a:srgbClr val="E47588"/>
                </a:solidFill>
                <a:latin typeface="Gill Sans MT" panose="020B0502020104020203" pitchFamily="34" charset="0"/>
              </a:rPr>
              <a:t>–</a:t>
            </a:r>
            <a:r>
              <a:rPr lang="en-US" dirty="0">
                <a:solidFill>
                  <a:srgbClr val="E47588"/>
                </a:solidFill>
                <a:latin typeface="Gill Sans MT" panose="020B0502020104020203" pitchFamily="34" charset="0"/>
              </a:rPr>
              <a:t>, S</a:t>
            </a:r>
            <a:r>
              <a:rPr lang="en-US" baseline="30000" dirty="0">
                <a:solidFill>
                  <a:srgbClr val="E47588"/>
                </a:solidFill>
                <a:latin typeface="Gill Sans MT" panose="020B0502020104020203" pitchFamily="34" charset="0"/>
              </a:rPr>
              <a:t>2–</a:t>
            </a:r>
            <a:r>
              <a:rPr lang="en-US" dirty="0">
                <a:solidFill>
                  <a:srgbClr val="E47588"/>
                </a:solidFill>
                <a:latin typeface="Gill Sans MT" panose="020B0502020104020203" pitchFamily="34" charset="0"/>
              </a:rPr>
              <a:t>, </a:t>
            </a:r>
            <a:r>
              <a:rPr lang="en-US">
                <a:solidFill>
                  <a:srgbClr val="E47588"/>
                </a:solidFill>
                <a:latin typeface="Gill Sans MT" panose="020B0502020104020203" pitchFamily="34" charset="0"/>
              </a:rPr>
              <a:t>P</a:t>
            </a:r>
            <a:r>
              <a:rPr lang="en-US" baseline="30000">
                <a:solidFill>
                  <a:srgbClr val="E47588"/>
                </a:solidFill>
                <a:latin typeface="Gill Sans MT" panose="020B0502020104020203" pitchFamily="34" charset="0"/>
              </a:rPr>
              <a:t>3–</a:t>
            </a:r>
            <a:r>
              <a:rPr lang="en-US">
                <a:solidFill>
                  <a:srgbClr val="E47588"/>
                </a:solidFill>
                <a:latin typeface="Gill Sans MT" panose="020B0502020104020203" pitchFamily="34" charset="0"/>
              </a:rPr>
              <a:t>,Kr</a:t>
            </a:r>
            <a:endParaRPr lang="en-US" dirty="0">
              <a:solidFill>
                <a:srgbClr val="E47588"/>
              </a:solidFill>
              <a:latin typeface="Gill Sans MT" panose="020B0502020104020203" pitchFamily="34" charset="0"/>
            </a:endParaRPr>
          </a:p>
        </p:txBody>
      </p:sp>
      <p:sp>
        <p:nvSpPr>
          <p:cNvPr id="13" name="Oval 12">
            <a:extLst>
              <a:ext uri="{FF2B5EF4-FFF2-40B4-BE49-F238E27FC236}">
                <a16:creationId xmlns:a16="http://schemas.microsoft.com/office/drawing/2014/main" id="{7C3EB04C-2779-4B11-BFEC-4633D1C9D915}"/>
              </a:ext>
            </a:extLst>
          </p:cNvPr>
          <p:cNvSpPr/>
          <p:nvPr/>
        </p:nvSpPr>
        <p:spPr>
          <a:xfrm>
            <a:off x="58552" y="2979953"/>
            <a:ext cx="270794" cy="265175"/>
          </a:xfrm>
          <a:prstGeom prst="ellipse">
            <a:avLst/>
          </a:prstGeom>
          <a:noFill/>
          <a:ln w="28575">
            <a:solidFill>
              <a:srgbClr val="E47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028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69</a:t>
            </a:fld>
            <a:endParaRPr lang="en-US" dirty="0">
              <a:solidFill>
                <a:schemeClr val="bg1"/>
              </a:solidFill>
            </a:endParaRPr>
          </a:p>
        </p:txBody>
      </p:sp>
      <p:sp>
        <p:nvSpPr>
          <p:cNvPr id="8" name="Rectangle 2">
            <a:extLst>
              <a:ext uri="{FF2B5EF4-FFF2-40B4-BE49-F238E27FC236}">
                <a16:creationId xmlns:a16="http://schemas.microsoft.com/office/drawing/2014/main" id="{FEDA9DB6-08BF-41E1-AF4F-4515CB3730B8}"/>
              </a:ext>
            </a:extLst>
          </p:cNvPr>
          <p:cNvSpPr txBox="1">
            <a:spLocks noChangeArrowheads="1"/>
          </p:cNvSpPr>
          <p:nvPr/>
        </p:nvSpPr>
        <p:spPr>
          <a:xfrm>
            <a:off x="0" y="319330"/>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300" b="1" dirty="0">
                <a:solidFill>
                  <a:schemeClr val="tx1">
                    <a:lumMod val="75000"/>
                    <a:lumOff val="25000"/>
                  </a:schemeClr>
                </a:solidFill>
                <a:latin typeface="Gill Sans MT" panose="020B0502020104020203" pitchFamily="34" charset="0"/>
              </a:rPr>
              <a:t>Periodic Trends Review</a:t>
            </a:r>
            <a:endPar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endParaRPr>
          </a:p>
        </p:txBody>
      </p:sp>
      <p:sp>
        <p:nvSpPr>
          <p:cNvPr id="9" name="Rectangle 8">
            <a:extLst>
              <a:ext uri="{FF2B5EF4-FFF2-40B4-BE49-F238E27FC236}">
                <a16:creationId xmlns:a16="http://schemas.microsoft.com/office/drawing/2014/main" id="{AB6921EA-25DE-41A8-9C8D-F9F6AF5CDA7F}"/>
              </a:ext>
            </a:extLst>
          </p:cNvPr>
          <p:cNvSpPr/>
          <p:nvPr/>
        </p:nvSpPr>
        <p:spPr bwMode="auto">
          <a:xfrm>
            <a:off x="395458" y="1895035"/>
            <a:ext cx="1066800" cy="4038600"/>
          </a:xfrm>
          <a:prstGeom prst="rect">
            <a:avLst/>
          </a:prstGeom>
          <a:solidFill>
            <a:srgbClr val="67AEB6"/>
          </a:solidFill>
          <a:ln w="9525" cap="flat" cmpd="sng" algn="ctr">
            <a:solidFill>
              <a:srgbClr val="67AEB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10" name="Rectangle 9">
            <a:extLst>
              <a:ext uri="{FF2B5EF4-FFF2-40B4-BE49-F238E27FC236}">
                <a16:creationId xmlns:a16="http://schemas.microsoft.com/office/drawing/2014/main" id="{FE7BB776-F7C7-416C-8910-5DDE6481E11F}"/>
              </a:ext>
            </a:extLst>
          </p:cNvPr>
          <p:cNvSpPr/>
          <p:nvPr/>
        </p:nvSpPr>
        <p:spPr bwMode="auto">
          <a:xfrm>
            <a:off x="1462258" y="3800035"/>
            <a:ext cx="2743200" cy="2133600"/>
          </a:xfrm>
          <a:prstGeom prst="rect">
            <a:avLst/>
          </a:prstGeom>
          <a:solidFill>
            <a:srgbClr val="67AEB6"/>
          </a:solidFill>
          <a:ln w="9525" cap="flat" cmpd="sng" algn="ctr">
            <a:solidFill>
              <a:srgbClr val="67AEB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11" name="Rectangle 10">
            <a:extLst>
              <a:ext uri="{FF2B5EF4-FFF2-40B4-BE49-F238E27FC236}">
                <a16:creationId xmlns:a16="http://schemas.microsoft.com/office/drawing/2014/main" id="{EC628FE7-8BC2-44DB-944E-85DA18FD1153}"/>
              </a:ext>
            </a:extLst>
          </p:cNvPr>
          <p:cNvSpPr/>
          <p:nvPr/>
        </p:nvSpPr>
        <p:spPr bwMode="auto">
          <a:xfrm>
            <a:off x="4205458" y="1895035"/>
            <a:ext cx="2442656" cy="4038600"/>
          </a:xfrm>
          <a:prstGeom prst="rect">
            <a:avLst/>
          </a:prstGeom>
          <a:solidFill>
            <a:srgbClr val="67AEB6"/>
          </a:solidFill>
          <a:ln w="9525" cap="flat" cmpd="sng" algn="ctr">
            <a:solidFill>
              <a:srgbClr val="67AEB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13" name="Down Arrow 6">
            <a:extLst>
              <a:ext uri="{FF2B5EF4-FFF2-40B4-BE49-F238E27FC236}">
                <a16:creationId xmlns:a16="http://schemas.microsoft.com/office/drawing/2014/main" id="{50A5CC2D-79BC-4764-A3F2-827C90AC1A95}"/>
              </a:ext>
            </a:extLst>
          </p:cNvPr>
          <p:cNvSpPr/>
          <p:nvPr/>
        </p:nvSpPr>
        <p:spPr bwMode="auto">
          <a:xfrm rot="16200000">
            <a:off x="4398173" y="1150062"/>
            <a:ext cx="713232" cy="1905000"/>
          </a:xfrm>
          <a:prstGeom prst="downArrow">
            <a:avLst/>
          </a:prstGeom>
          <a:solidFill>
            <a:schemeClr val="tx1">
              <a:lumMod val="75000"/>
              <a:lumOff val="25000"/>
            </a:schemeClr>
          </a:solidFill>
          <a:ln w="9525"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14" name="Down Arrow 7">
            <a:extLst>
              <a:ext uri="{FF2B5EF4-FFF2-40B4-BE49-F238E27FC236}">
                <a16:creationId xmlns:a16="http://schemas.microsoft.com/office/drawing/2014/main" id="{F0C403AE-EE73-4AC2-8347-0CEE18D525F9}"/>
              </a:ext>
            </a:extLst>
          </p:cNvPr>
          <p:cNvSpPr/>
          <p:nvPr/>
        </p:nvSpPr>
        <p:spPr bwMode="auto">
          <a:xfrm rot="10800000">
            <a:off x="5480384" y="2696509"/>
            <a:ext cx="713232" cy="1905000"/>
          </a:xfrm>
          <a:prstGeom prst="downArrow">
            <a:avLst/>
          </a:prstGeom>
          <a:solidFill>
            <a:schemeClr val="tx1">
              <a:lumMod val="75000"/>
              <a:lumOff val="25000"/>
            </a:schemeClr>
          </a:solidFill>
          <a:ln w="9525"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15" name="TextBox 14">
            <a:extLst>
              <a:ext uri="{FF2B5EF4-FFF2-40B4-BE49-F238E27FC236}">
                <a16:creationId xmlns:a16="http://schemas.microsoft.com/office/drawing/2014/main" id="{A6047014-1E1E-4FC2-BEB6-E174C6FC78FD}"/>
              </a:ext>
            </a:extLst>
          </p:cNvPr>
          <p:cNvSpPr txBox="1"/>
          <p:nvPr/>
        </p:nvSpPr>
        <p:spPr>
          <a:xfrm>
            <a:off x="5792013" y="1897315"/>
            <a:ext cx="380953" cy="615553"/>
          </a:xfrm>
          <a:prstGeom prst="rect">
            <a:avLst/>
          </a:prstGeom>
          <a:noFill/>
          <a:ln>
            <a:solidFill>
              <a:schemeClr val="tx1">
                <a:lumMod val="75000"/>
                <a:lumOff val="25000"/>
              </a:schemeClr>
            </a:solidFill>
          </a:ln>
        </p:spPr>
        <p:txBody>
          <a:bodyPr wrap="square" rtlCol="0">
            <a:spAutoFit/>
          </a:bodyPr>
          <a:lstStyle/>
          <a:p>
            <a:pPr algn="ctr"/>
            <a:endParaRPr lang="en-US" sz="800" dirty="0">
              <a:solidFill>
                <a:schemeClr val="tx1">
                  <a:lumMod val="75000"/>
                  <a:lumOff val="25000"/>
                </a:schemeClr>
              </a:solidFill>
            </a:endParaRPr>
          </a:p>
          <a:p>
            <a:pPr algn="ctr"/>
            <a:r>
              <a:rPr lang="en-US" b="1" dirty="0">
                <a:solidFill>
                  <a:schemeClr val="tx1">
                    <a:lumMod val="75000"/>
                    <a:lumOff val="25000"/>
                  </a:schemeClr>
                </a:solidFill>
              </a:rPr>
              <a:t>F</a:t>
            </a:r>
          </a:p>
          <a:p>
            <a:pPr algn="ctr"/>
            <a:endParaRPr lang="en-US" sz="800" dirty="0">
              <a:solidFill>
                <a:schemeClr val="tx1">
                  <a:lumMod val="75000"/>
                  <a:lumOff val="25000"/>
                </a:schemeClr>
              </a:solidFill>
            </a:endParaRPr>
          </a:p>
        </p:txBody>
      </p:sp>
      <p:sp>
        <p:nvSpPr>
          <p:cNvPr id="16" name="TextBox 15">
            <a:extLst>
              <a:ext uri="{FF2B5EF4-FFF2-40B4-BE49-F238E27FC236}">
                <a16:creationId xmlns:a16="http://schemas.microsoft.com/office/drawing/2014/main" id="{2B32CC7C-E3A9-4C8C-94E2-D0F4EDAF9314}"/>
              </a:ext>
            </a:extLst>
          </p:cNvPr>
          <p:cNvSpPr txBox="1"/>
          <p:nvPr/>
        </p:nvSpPr>
        <p:spPr>
          <a:xfrm>
            <a:off x="1994902" y="1410089"/>
            <a:ext cx="2749022" cy="369332"/>
          </a:xfrm>
          <a:prstGeom prst="rect">
            <a:avLst/>
          </a:prstGeom>
          <a:noFill/>
        </p:spPr>
        <p:txBody>
          <a:bodyPr wrap="none" rtlCol="0">
            <a:spAutoFit/>
          </a:bodyPr>
          <a:lstStyle/>
          <a:p>
            <a:r>
              <a:rPr lang="en-US" b="1" dirty="0">
                <a:solidFill>
                  <a:schemeClr val="tx1">
                    <a:lumMod val="75000"/>
                    <a:lumOff val="25000"/>
                  </a:schemeClr>
                </a:solidFill>
                <a:latin typeface="Gill Sans MT" panose="020B0502020104020203" pitchFamily="34" charset="0"/>
              </a:rPr>
              <a:t>IONIZATION ENERGY</a:t>
            </a:r>
          </a:p>
        </p:txBody>
      </p:sp>
      <p:sp>
        <p:nvSpPr>
          <p:cNvPr id="17" name="TextBox 16">
            <a:extLst>
              <a:ext uri="{FF2B5EF4-FFF2-40B4-BE49-F238E27FC236}">
                <a16:creationId xmlns:a16="http://schemas.microsoft.com/office/drawing/2014/main" id="{93A35B62-3966-4D34-BBE0-A4BCBEB09F69}"/>
              </a:ext>
            </a:extLst>
          </p:cNvPr>
          <p:cNvSpPr txBox="1"/>
          <p:nvPr/>
        </p:nvSpPr>
        <p:spPr>
          <a:xfrm>
            <a:off x="2005097" y="874002"/>
            <a:ext cx="2139304" cy="369332"/>
          </a:xfrm>
          <a:prstGeom prst="rect">
            <a:avLst/>
          </a:prstGeom>
          <a:noFill/>
        </p:spPr>
        <p:txBody>
          <a:bodyPr wrap="none" rtlCol="0">
            <a:spAutoFit/>
          </a:bodyPr>
          <a:lstStyle/>
          <a:p>
            <a:r>
              <a:rPr lang="en-US" b="1" dirty="0">
                <a:solidFill>
                  <a:srgbClr val="E47588"/>
                </a:solidFill>
                <a:latin typeface="Gill Sans MT" panose="020B0502020104020203" pitchFamily="34" charset="0"/>
              </a:rPr>
              <a:t>ATOMIC RADIUS</a:t>
            </a:r>
          </a:p>
        </p:txBody>
      </p:sp>
      <p:sp>
        <p:nvSpPr>
          <p:cNvPr id="18" name="Down Arrow 11">
            <a:extLst>
              <a:ext uri="{FF2B5EF4-FFF2-40B4-BE49-F238E27FC236}">
                <a16:creationId xmlns:a16="http://schemas.microsoft.com/office/drawing/2014/main" id="{9976FD6E-48D8-44DB-BBD8-BC1D0258914F}"/>
              </a:ext>
            </a:extLst>
          </p:cNvPr>
          <p:cNvSpPr/>
          <p:nvPr/>
        </p:nvSpPr>
        <p:spPr bwMode="auto">
          <a:xfrm rot="16200000">
            <a:off x="4440535" y="1326031"/>
            <a:ext cx="713232" cy="1905000"/>
          </a:xfrm>
          <a:prstGeom prst="downArrow">
            <a:avLst/>
          </a:prstGeom>
          <a:solidFill>
            <a:srgbClr val="8776A2"/>
          </a:solidFill>
          <a:ln w="9525"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19" name="Down Arrow 12">
            <a:extLst>
              <a:ext uri="{FF2B5EF4-FFF2-40B4-BE49-F238E27FC236}">
                <a16:creationId xmlns:a16="http://schemas.microsoft.com/office/drawing/2014/main" id="{5F1FD0AE-BD28-413E-BAC4-00655E8EDF52}"/>
              </a:ext>
            </a:extLst>
          </p:cNvPr>
          <p:cNvSpPr/>
          <p:nvPr/>
        </p:nvSpPr>
        <p:spPr bwMode="auto">
          <a:xfrm rot="10800000">
            <a:off x="5707289" y="2655361"/>
            <a:ext cx="713232" cy="1905000"/>
          </a:xfrm>
          <a:prstGeom prst="downArrow">
            <a:avLst/>
          </a:prstGeom>
          <a:solidFill>
            <a:srgbClr val="8776A2"/>
          </a:solidFill>
          <a:ln w="9525"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20" name="TextBox 19">
            <a:extLst>
              <a:ext uri="{FF2B5EF4-FFF2-40B4-BE49-F238E27FC236}">
                <a16:creationId xmlns:a16="http://schemas.microsoft.com/office/drawing/2014/main" id="{E4A5AB1F-C16E-4180-A31A-F5B6B047AF7C}"/>
              </a:ext>
            </a:extLst>
          </p:cNvPr>
          <p:cNvSpPr txBox="1"/>
          <p:nvPr/>
        </p:nvSpPr>
        <p:spPr>
          <a:xfrm>
            <a:off x="2005097" y="1139873"/>
            <a:ext cx="2692468" cy="369332"/>
          </a:xfrm>
          <a:prstGeom prst="rect">
            <a:avLst/>
          </a:prstGeom>
          <a:noFill/>
        </p:spPr>
        <p:txBody>
          <a:bodyPr wrap="none" rtlCol="0">
            <a:spAutoFit/>
          </a:bodyPr>
          <a:lstStyle/>
          <a:p>
            <a:r>
              <a:rPr lang="en-US" b="1" dirty="0">
                <a:solidFill>
                  <a:srgbClr val="8776A2"/>
                </a:solidFill>
                <a:latin typeface="Gill Sans MT" panose="020B0502020104020203" pitchFamily="34" charset="0"/>
              </a:rPr>
              <a:t>ELECTRON AFFINITY</a:t>
            </a:r>
          </a:p>
        </p:txBody>
      </p:sp>
      <p:sp>
        <p:nvSpPr>
          <p:cNvPr id="21" name="TextBox 20">
            <a:extLst>
              <a:ext uri="{FF2B5EF4-FFF2-40B4-BE49-F238E27FC236}">
                <a16:creationId xmlns:a16="http://schemas.microsoft.com/office/drawing/2014/main" id="{9AB6C291-4322-4107-BA89-56881003F70E}"/>
              </a:ext>
            </a:extLst>
          </p:cNvPr>
          <p:cNvSpPr txBox="1"/>
          <p:nvPr/>
        </p:nvSpPr>
        <p:spPr>
          <a:xfrm>
            <a:off x="395458" y="4843022"/>
            <a:ext cx="397866" cy="615553"/>
          </a:xfrm>
          <a:prstGeom prst="rect">
            <a:avLst/>
          </a:prstGeom>
          <a:noFill/>
          <a:ln>
            <a:solidFill>
              <a:schemeClr val="tx1">
                <a:lumMod val="75000"/>
                <a:lumOff val="25000"/>
              </a:schemeClr>
            </a:solidFill>
          </a:ln>
        </p:spPr>
        <p:txBody>
          <a:bodyPr wrap="none" rtlCol="0">
            <a:spAutoFit/>
          </a:bodyPr>
          <a:lstStyle/>
          <a:p>
            <a:endParaRPr lang="en-US" sz="800" dirty="0">
              <a:solidFill>
                <a:schemeClr val="tx1">
                  <a:lumMod val="75000"/>
                  <a:lumOff val="25000"/>
                </a:schemeClr>
              </a:solidFill>
            </a:endParaRPr>
          </a:p>
          <a:p>
            <a:r>
              <a:rPr lang="en-US" b="1" dirty="0">
                <a:solidFill>
                  <a:schemeClr val="tx1">
                    <a:lumMod val="75000"/>
                    <a:lumOff val="25000"/>
                  </a:schemeClr>
                </a:solidFill>
              </a:rPr>
              <a:t>Cs</a:t>
            </a:r>
          </a:p>
          <a:p>
            <a:endParaRPr lang="en-US" sz="800" dirty="0">
              <a:solidFill>
                <a:schemeClr val="tx1">
                  <a:lumMod val="75000"/>
                  <a:lumOff val="25000"/>
                </a:schemeClr>
              </a:solidFill>
            </a:endParaRPr>
          </a:p>
        </p:txBody>
      </p:sp>
      <p:sp>
        <p:nvSpPr>
          <p:cNvPr id="22" name="Down Arrow 15">
            <a:extLst>
              <a:ext uri="{FF2B5EF4-FFF2-40B4-BE49-F238E27FC236}">
                <a16:creationId xmlns:a16="http://schemas.microsoft.com/office/drawing/2014/main" id="{7BBFFD45-8A31-4FD2-8FA1-2E797BAECB8D}"/>
              </a:ext>
            </a:extLst>
          </p:cNvPr>
          <p:cNvSpPr/>
          <p:nvPr/>
        </p:nvSpPr>
        <p:spPr bwMode="auto">
          <a:xfrm>
            <a:off x="476920" y="2799854"/>
            <a:ext cx="709714" cy="1905000"/>
          </a:xfrm>
          <a:prstGeom prst="downArrow">
            <a:avLst/>
          </a:prstGeom>
          <a:solidFill>
            <a:srgbClr val="E47588"/>
          </a:solidFill>
          <a:ln w="9525"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23" name="Down Arrow 16">
            <a:extLst>
              <a:ext uri="{FF2B5EF4-FFF2-40B4-BE49-F238E27FC236}">
                <a16:creationId xmlns:a16="http://schemas.microsoft.com/office/drawing/2014/main" id="{CA88D1AA-63FF-4A14-ADCF-F5A80F5E7181}"/>
              </a:ext>
            </a:extLst>
          </p:cNvPr>
          <p:cNvSpPr/>
          <p:nvPr/>
        </p:nvSpPr>
        <p:spPr bwMode="auto">
          <a:xfrm rot="5400000">
            <a:off x="1522890" y="4106684"/>
            <a:ext cx="709714" cy="1905000"/>
          </a:xfrm>
          <a:prstGeom prst="downArrow">
            <a:avLst/>
          </a:prstGeom>
          <a:solidFill>
            <a:srgbClr val="E47588"/>
          </a:solidFill>
          <a:ln w="9525"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81000"/>
              </a:lnSpc>
              <a:spcBef>
                <a:spcPct val="0"/>
              </a:spcBef>
              <a:spcAft>
                <a:spcPct val="0"/>
              </a:spcAft>
              <a:buClr>
                <a:srgbClr val="000000"/>
              </a:buClr>
              <a:buSzPct val="100000"/>
              <a:buFont typeface="Arial" charset="0"/>
              <a:buNone/>
              <a:tabLst/>
            </a:pPr>
            <a:endParaRPr kumimoji="0" lang="en-US" sz="2400" b="0" i="0" u="none" strike="noStrike" cap="none" normalizeH="0" baseline="0">
              <a:ln>
                <a:noFill/>
              </a:ln>
              <a:solidFill>
                <a:schemeClr val="bg1"/>
              </a:solidFill>
              <a:effectLst/>
              <a:latin typeface="Arial" charset="0"/>
            </a:endParaRPr>
          </a:p>
        </p:txBody>
      </p:sp>
      <p:sp>
        <p:nvSpPr>
          <p:cNvPr id="24" name="TextBox 23">
            <a:extLst>
              <a:ext uri="{FF2B5EF4-FFF2-40B4-BE49-F238E27FC236}">
                <a16:creationId xmlns:a16="http://schemas.microsoft.com/office/drawing/2014/main" id="{E229D606-21B1-42E3-98F8-1568E520758F}"/>
              </a:ext>
            </a:extLst>
          </p:cNvPr>
          <p:cNvSpPr txBox="1"/>
          <p:nvPr/>
        </p:nvSpPr>
        <p:spPr>
          <a:xfrm>
            <a:off x="243281" y="1139873"/>
            <a:ext cx="1705262" cy="369332"/>
          </a:xfrm>
          <a:prstGeom prst="rect">
            <a:avLst/>
          </a:prstGeom>
          <a:noFill/>
        </p:spPr>
        <p:txBody>
          <a:bodyPr wrap="square" rtlCol="0">
            <a:spAutoFit/>
          </a:bodyPr>
          <a:lstStyle/>
          <a:p>
            <a:r>
              <a:rPr lang="en-US" b="1" dirty="0">
                <a:solidFill>
                  <a:schemeClr val="tx1">
                    <a:lumMod val="75000"/>
                    <a:lumOff val="25000"/>
                  </a:schemeClr>
                </a:solidFill>
                <a:latin typeface="Gill Sans MT" panose="020B0502020104020203" pitchFamily="34" charset="0"/>
              </a:rPr>
              <a:t>INCREASING</a:t>
            </a:r>
          </a:p>
        </p:txBody>
      </p:sp>
    </p:spTree>
    <p:extLst>
      <p:ext uri="{BB962C8B-B14F-4D97-AF65-F5344CB8AC3E}">
        <p14:creationId xmlns:p14="http://schemas.microsoft.com/office/powerpoint/2010/main" val="299486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17" grpId="0"/>
      <p:bldP spid="18" grpId="0" animBg="1"/>
      <p:bldP spid="19" grpId="0" animBg="1"/>
      <p:bldP spid="20" grpId="0"/>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62949" y="6086319"/>
            <a:ext cx="314497" cy="365125"/>
          </a:xfrm>
        </p:spPr>
        <p:txBody>
          <a:bodyPr/>
          <a:lstStyle/>
          <a:p>
            <a:pPr algn="ctr"/>
            <a:fld id="{94E8F789-7D3F-49F2-90F5-45EDE2FD9A0F}" type="slidenum">
              <a:rPr lang="en-US" smtClean="0">
                <a:solidFill>
                  <a:schemeClr val="bg1"/>
                </a:solidFill>
              </a:rPr>
              <a:pPr algn="ctr"/>
              <a:t>7</a:t>
            </a:fld>
            <a:endParaRPr lang="en-US" dirty="0">
              <a:solidFill>
                <a:schemeClr val="bg1"/>
              </a:solidFill>
            </a:endParaRPr>
          </a:p>
        </p:txBody>
      </p:sp>
      <p:sp>
        <p:nvSpPr>
          <p:cNvPr id="10" name="Rectangle 2">
            <a:extLst>
              <a:ext uri="{FF2B5EF4-FFF2-40B4-BE49-F238E27FC236}">
                <a16:creationId xmlns:a16="http://schemas.microsoft.com/office/drawing/2014/main" id="{59241B33-6C40-4A18-9444-F5E90DA1DD3F}"/>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The Double–Slit Experiment</a:t>
            </a:r>
          </a:p>
        </p:txBody>
      </p:sp>
      <p:sp>
        <p:nvSpPr>
          <p:cNvPr id="11" name="TextBox 4">
            <a:extLst>
              <a:ext uri="{FF2B5EF4-FFF2-40B4-BE49-F238E27FC236}">
                <a16:creationId xmlns:a16="http://schemas.microsoft.com/office/drawing/2014/main" id="{7031E549-0461-457D-8C72-CD24D7751A48}"/>
              </a:ext>
            </a:extLst>
          </p:cNvPr>
          <p:cNvSpPr txBox="1">
            <a:spLocks noChangeArrowheads="1"/>
          </p:cNvSpPr>
          <p:nvPr/>
        </p:nvSpPr>
        <p:spPr bwMode="auto">
          <a:xfrm>
            <a:off x="0" y="875691"/>
            <a:ext cx="8620636" cy="369332"/>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When light passes through two closely spaced slits, an interference pattern is produced.</a:t>
            </a:r>
          </a:p>
        </p:txBody>
      </p:sp>
      <p:sp>
        <p:nvSpPr>
          <p:cNvPr id="13" name="TextBox 4">
            <a:extLst>
              <a:ext uri="{FF2B5EF4-FFF2-40B4-BE49-F238E27FC236}">
                <a16:creationId xmlns:a16="http://schemas.microsoft.com/office/drawing/2014/main" id="{F84AC61B-3A9F-45E4-AB24-890D3625B7AC}"/>
              </a:ext>
            </a:extLst>
          </p:cNvPr>
          <p:cNvSpPr txBox="1">
            <a:spLocks noChangeArrowheads="1"/>
          </p:cNvSpPr>
          <p:nvPr/>
        </p:nvSpPr>
        <p:spPr bwMode="auto">
          <a:xfrm>
            <a:off x="0" y="1510292"/>
            <a:ext cx="4572000" cy="1477328"/>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Constructive interference</a:t>
            </a:r>
            <a:r>
              <a:rPr lang="en-US" altLang="en-US" b="1" dirty="0">
                <a:solidFill>
                  <a:schemeClr val="tx1">
                    <a:lumMod val="75000"/>
                    <a:lumOff val="25000"/>
                  </a:schemeClr>
                </a:solidFill>
                <a:latin typeface="Gill Sans MT" panose="020B0502020104020203" pitchFamily="34" charset="0"/>
                <a:cs typeface="Times New Roman" pitchFamily="18" charset="0"/>
              </a:rPr>
              <a:t> </a:t>
            </a:r>
            <a:r>
              <a:rPr lang="en-US" altLang="en-US" dirty="0">
                <a:solidFill>
                  <a:schemeClr val="tx1">
                    <a:lumMod val="75000"/>
                    <a:lumOff val="25000"/>
                  </a:schemeClr>
                </a:solidFill>
                <a:latin typeface="Gill Sans MT" panose="020B0502020104020203" pitchFamily="34" charset="0"/>
                <a:cs typeface="Times New Roman" pitchFamily="18" charset="0"/>
              </a:rPr>
              <a:t>is a result of adding waves that are in phase.</a:t>
            </a:r>
            <a:endParaRPr lang="en-US" altLang="en-US" b="1"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endParaRPr lang="en-US" altLang="en-US" b="1"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Destructive interference is a result of adding waves that are out of phase. </a:t>
            </a:r>
          </a:p>
        </p:txBody>
      </p:sp>
      <p:sp>
        <p:nvSpPr>
          <p:cNvPr id="14" name="TextBox 4">
            <a:extLst>
              <a:ext uri="{FF2B5EF4-FFF2-40B4-BE49-F238E27FC236}">
                <a16:creationId xmlns:a16="http://schemas.microsoft.com/office/drawing/2014/main" id="{A80A0BD1-E8A6-4206-8CE0-7B00AB867F97}"/>
              </a:ext>
            </a:extLst>
          </p:cNvPr>
          <p:cNvSpPr txBox="1">
            <a:spLocks noChangeArrowheads="1"/>
          </p:cNvSpPr>
          <p:nvPr/>
        </p:nvSpPr>
        <p:spPr bwMode="auto">
          <a:xfrm>
            <a:off x="0" y="3203045"/>
            <a:ext cx="8620636" cy="369332"/>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This type of interference is typical of waves and demonstrates the wave nature of light.</a:t>
            </a:r>
          </a:p>
        </p:txBody>
      </p:sp>
      <p:pic>
        <p:nvPicPr>
          <p:cNvPr id="15" name="Picture 3" descr="bur25542_0604">
            <a:extLst>
              <a:ext uri="{FF2B5EF4-FFF2-40B4-BE49-F238E27FC236}">
                <a16:creationId xmlns:a16="http://schemas.microsoft.com/office/drawing/2014/main" id="{7C35625E-373C-4A0A-B62B-1E8777904566}"/>
              </a:ext>
            </a:extLst>
          </p:cNvPr>
          <p:cNvPicPr>
            <a:picLocks noChangeAspect="1" noChangeArrowheads="1"/>
          </p:cNvPicPr>
          <p:nvPr/>
        </p:nvPicPr>
        <p:blipFill>
          <a:blip r:embed="rId2" cstate="print"/>
          <a:srcRect t="2583" b="5911"/>
          <a:stretch>
            <a:fillRect/>
          </a:stretch>
        </p:blipFill>
        <p:spPr bwMode="auto">
          <a:xfrm>
            <a:off x="5175947" y="1245023"/>
            <a:ext cx="3187002" cy="2007866"/>
          </a:xfrm>
          <a:prstGeom prst="rect">
            <a:avLst/>
          </a:prstGeom>
          <a:noFill/>
          <a:ln w="9525">
            <a:noFill/>
            <a:miter lim="800000"/>
            <a:headEnd/>
            <a:tailEnd/>
          </a:ln>
        </p:spPr>
      </p:pic>
      <p:sp>
        <p:nvSpPr>
          <p:cNvPr id="16" name="TextBox 4">
            <a:extLst>
              <a:ext uri="{FF2B5EF4-FFF2-40B4-BE49-F238E27FC236}">
                <a16:creationId xmlns:a16="http://schemas.microsoft.com/office/drawing/2014/main" id="{36DE9E1A-C97F-4E63-A3D3-2326526E47A7}"/>
              </a:ext>
            </a:extLst>
          </p:cNvPr>
          <p:cNvSpPr txBox="1">
            <a:spLocks noChangeArrowheads="1"/>
          </p:cNvSpPr>
          <p:nvPr/>
        </p:nvSpPr>
        <p:spPr bwMode="auto">
          <a:xfrm>
            <a:off x="0" y="4432793"/>
            <a:ext cx="9144000"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dirty="0">
                <a:solidFill>
                  <a:schemeClr val="tx1">
                    <a:lumMod val="75000"/>
                    <a:lumOff val="25000"/>
                  </a:schemeClr>
                </a:solidFill>
                <a:latin typeface="Gill Sans MT" panose="020B0502020104020203" pitchFamily="34" charset="0"/>
                <a:cs typeface="Times New Roman" pitchFamily="18" charset="0"/>
              </a:rPr>
              <a:t>The speed of light (c) through a vacuum is a constant: c = 2.998 </a:t>
            </a:r>
            <a:r>
              <a:rPr lang="en-US" dirty="0">
                <a:solidFill>
                  <a:schemeClr val="tx1">
                    <a:lumMod val="75000"/>
                    <a:lumOff val="25000"/>
                  </a:schemeClr>
                </a:solidFill>
                <a:latin typeface="Gill Sans MT" panose="020B0502020104020203" pitchFamily="34" charset="0"/>
                <a:ea typeface="MS PGothic" pitchFamily="34" charset="-128"/>
                <a:cs typeface="Arial" pitchFamily="34" charset="0"/>
              </a:rPr>
              <a:t>x10</a:t>
            </a:r>
            <a:r>
              <a:rPr lang="en-US" baseline="30000" dirty="0">
                <a:solidFill>
                  <a:schemeClr val="tx1">
                    <a:lumMod val="75000"/>
                    <a:lumOff val="25000"/>
                  </a:schemeClr>
                </a:solidFill>
                <a:latin typeface="Gill Sans MT" panose="020B0502020104020203" pitchFamily="34" charset="0"/>
                <a:ea typeface="MS PGothic" pitchFamily="34" charset="-128"/>
                <a:cs typeface="Arial" pitchFamily="34" charset="0"/>
              </a:rPr>
              <a:t>8</a:t>
            </a:r>
            <a:r>
              <a:rPr lang="en-US" dirty="0">
                <a:solidFill>
                  <a:schemeClr val="tx1">
                    <a:lumMod val="75000"/>
                    <a:lumOff val="25000"/>
                  </a:schemeClr>
                </a:solidFill>
                <a:latin typeface="Gill Sans MT" panose="020B0502020104020203" pitchFamily="34" charset="0"/>
                <a:ea typeface="MS PGothic" pitchFamily="34" charset="-128"/>
                <a:cs typeface="Arial" pitchFamily="34" charset="0"/>
              </a:rPr>
              <a:t> m s</a:t>
            </a:r>
            <a:r>
              <a:rPr lang="en-US" baseline="30000" dirty="0">
                <a:solidFill>
                  <a:schemeClr val="tx1">
                    <a:lumMod val="75000"/>
                    <a:lumOff val="25000"/>
                  </a:schemeClr>
                </a:solidFill>
                <a:latin typeface="Gill Sans MT" panose="020B0502020104020203" pitchFamily="34" charset="0"/>
                <a:ea typeface="MS PGothic" pitchFamily="34" charset="-128"/>
                <a:cs typeface="Arial" pitchFamily="34" charset="0"/>
              </a:rPr>
              <a:t>–1</a:t>
            </a:r>
            <a:r>
              <a:rPr lang="en-US" b="1" dirty="0">
                <a:solidFill>
                  <a:schemeClr val="tx1">
                    <a:lumMod val="75000"/>
                    <a:lumOff val="25000"/>
                  </a:schemeClr>
                </a:solidFill>
                <a:latin typeface="Gill Sans MT" panose="020B0502020104020203" pitchFamily="34" charset="0"/>
                <a:ea typeface="MS PGothic" pitchFamily="34" charset="-128"/>
                <a:cs typeface="Arial" pitchFamily="34" charset="0"/>
              </a:rPr>
              <a:t>.</a:t>
            </a:r>
            <a:endParaRPr lang="en-US" b="1" dirty="0">
              <a:solidFill>
                <a:schemeClr val="tx1">
                  <a:lumMod val="75000"/>
                  <a:lumOff val="25000"/>
                </a:schemeClr>
              </a:solidFill>
              <a:latin typeface="Gill Sans MT" panose="020B0502020104020203" pitchFamily="34" charset="0"/>
              <a:cs typeface="Times New Roman" pitchFamily="18" charset="0"/>
            </a:endParaRPr>
          </a:p>
          <a:p>
            <a:pPr eaLnBrk="0" hangingPunct="0">
              <a:buClr>
                <a:srgbClr val="000000"/>
              </a:buClr>
              <a:buSzPct val="100000"/>
              <a:buFont typeface="Arial" pitchFamily="34" charset="0"/>
              <a:buNone/>
            </a:pPr>
            <a:r>
              <a:rPr lang="en-US" dirty="0">
                <a:solidFill>
                  <a:schemeClr val="tx1">
                    <a:lumMod val="75000"/>
                    <a:lumOff val="25000"/>
                  </a:schemeClr>
                </a:solidFill>
                <a:latin typeface="Gill Sans MT" panose="020B0502020104020203" pitchFamily="34" charset="0"/>
                <a:cs typeface="Times New Roman" pitchFamily="18" charset="0"/>
              </a:rPr>
              <a:t>Speed of light, frequency and wavelength are related:</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1362413B-DA7A-4697-A9E2-DA526F9DFFB5}"/>
                  </a:ext>
                </a:extLst>
              </p:cNvPr>
              <p:cNvSpPr/>
              <p:nvPr/>
            </p:nvSpPr>
            <p:spPr>
              <a:xfrm>
                <a:off x="2913622" y="5021865"/>
                <a:ext cx="4572000" cy="923330"/>
              </a:xfrm>
              <a:prstGeom prst="rect">
                <a:avLst/>
              </a:prstGeom>
            </p:spPr>
            <p:txBody>
              <a:bodyPr>
                <a:spAutoFit/>
              </a:bodyPr>
              <a:lstStyle/>
              <a:p>
                <a:pPr eaLnBrk="0" hangingPunct="0">
                  <a:buClr>
                    <a:srgbClr val="000000"/>
                  </a:buClr>
                  <a:buSzPct val="100000"/>
                </a:pPr>
                <a14:m>
                  <m:oMath xmlns:m="http://schemas.openxmlformats.org/officeDocument/2006/math">
                    <m:r>
                      <a:rPr lang="el-GR" i="1" dirty="0" smtClean="0">
                        <a:solidFill>
                          <a:schemeClr val="tx1">
                            <a:lumMod val="75000"/>
                            <a:lumOff val="25000"/>
                          </a:schemeClr>
                        </a:solidFill>
                        <a:latin typeface="Cambria Math" panose="02040503050406030204" pitchFamily="18" charset="0"/>
                        <a:ea typeface="Cambria Math" panose="02040503050406030204" pitchFamily="18" charset="0"/>
                        <a:cs typeface="Times New Roman" pitchFamily="18" charset="0"/>
                      </a:rPr>
                      <m:t>𝜆</m:t>
                    </m:r>
                  </m:oMath>
                </a14:m>
                <a:r>
                  <a:rPr lang="en-US" dirty="0">
                    <a:solidFill>
                      <a:schemeClr val="tx1">
                        <a:lumMod val="75000"/>
                        <a:lumOff val="25000"/>
                      </a:schemeClr>
                    </a:solidFill>
                    <a:latin typeface="Gill Sans MT" panose="020B0502020104020203" pitchFamily="34" charset="0"/>
                    <a:cs typeface="Times New Roman" pitchFamily="18" charset="0"/>
                  </a:rPr>
                  <a:t> is expressed in meters</a:t>
                </a:r>
              </a:p>
              <a:p>
                <a:pPr eaLnBrk="0" hangingPunct="0">
                  <a:buClr>
                    <a:srgbClr val="000000"/>
                  </a:buClr>
                  <a:buSzPct val="100000"/>
                </a:pPr>
                <a14:m>
                  <m:oMath xmlns:m="http://schemas.openxmlformats.org/officeDocument/2006/math">
                    <m:r>
                      <a:rPr lang="en-US" i="1" dirty="0" smtClean="0">
                        <a:solidFill>
                          <a:schemeClr val="tx1">
                            <a:lumMod val="75000"/>
                            <a:lumOff val="25000"/>
                          </a:schemeClr>
                        </a:solidFill>
                        <a:latin typeface="Cambria Math" panose="02040503050406030204" pitchFamily="18" charset="0"/>
                        <a:ea typeface="Cambria Math" panose="02040503050406030204" pitchFamily="18" charset="0"/>
                        <a:cs typeface="Times New Roman" pitchFamily="18" charset="0"/>
                      </a:rPr>
                      <m:t>𝜈</m:t>
                    </m:r>
                  </m:oMath>
                </a14:m>
                <a:r>
                  <a:rPr lang="en-US" dirty="0">
                    <a:solidFill>
                      <a:schemeClr val="tx1">
                        <a:lumMod val="75000"/>
                        <a:lumOff val="25000"/>
                      </a:schemeClr>
                    </a:solidFill>
                    <a:latin typeface="Gill Sans MT" panose="020B0502020104020203" pitchFamily="34" charset="0"/>
                    <a:cs typeface="Times New Roman" pitchFamily="18" charset="0"/>
                  </a:rPr>
                  <a:t> is expressed in reciprocal seconds (s</a:t>
                </a:r>
                <a:r>
                  <a:rPr lang="en-US" baseline="30000" dirty="0">
                    <a:solidFill>
                      <a:schemeClr val="tx1">
                        <a:lumMod val="75000"/>
                        <a:lumOff val="25000"/>
                      </a:schemeClr>
                    </a:solidFill>
                    <a:latin typeface="Gill Sans MT" panose="020B0502020104020203" pitchFamily="34" charset="0"/>
                    <a:cs typeface="Times New Roman" pitchFamily="18" charset="0"/>
                  </a:rPr>
                  <a:t>–1</a:t>
                </a:r>
                <a:r>
                  <a:rPr lang="en-US" dirty="0">
                    <a:solidFill>
                      <a:schemeClr val="tx1">
                        <a:lumMod val="75000"/>
                        <a:lumOff val="25000"/>
                      </a:schemeClr>
                    </a:solidFill>
                    <a:latin typeface="Gill Sans MT" panose="020B0502020104020203" pitchFamily="34" charset="0"/>
                    <a:cs typeface="Times New Roman" pitchFamily="18" charset="0"/>
                  </a:rPr>
                  <a:t>)</a:t>
                </a:r>
              </a:p>
              <a:p>
                <a:pPr eaLnBrk="0" hangingPunct="0">
                  <a:buClr>
                    <a:srgbClr val="000000"/>
                  </a:buClr>
                  <a:buSzPct val="100000"/>
                </a:pPr>
                <a:r>
                  <a:rPr lang="en-US" dirty="0">
                    <a:solidFill>
                      <a:srgbClr val="67AEB6"/>
                    </a:solidFill>
                    <a:latin typeface="Gill Sans MT" panose="020B0502020104020203" pitchFamily="34" charset="0"/>
                    <a:cs typeface="Times New Roman" pitchFamily="18" charset="0"/>
                  </a:rPr>
                  <a:t>	s</a:t>
                </a:r>
                <a:r>
                  <a:rPr lang="en-US" baseline="30000" dirty="0">
                    <a:solidFill>
                      <a:srgbClr val="67AEB6"/>
                    </a:solidFill>
                    <a:latin typeface="Gill Sans MT" panose="020B0502020104020203" pitchFamily="34" charset="0"/>
                    <a:cs typeface="Times New Roman" pitchFamily="18" charset="0"/>
                  </a:rPr>
                  <a:t>–1</a:t>
                </a:r>
                <a:r>
                  <a:rPr lang="en-US" dirty="0">
                    <a:solidFill>
                      <a:srgbClr val="67AEB6"/>
                    </a:solidFill>
                    <a:latin typeface="Gill Sans MT" panose="020B0502020104020203" pitchFamily="34" charset="0"/>
                    <a:cs typeface="Times New Roman" pitchFamily="18" charset="0"/>
                  </a:rPr>
                  <a:t> is also known as hertz (Hz)</a:t>
                </a:r>
              </a:p>
            </p:txBody>
          </p:sp>
        </mc:Choice>
        <mc:Fallback xmlns="">
          <p:sp>
            <p:nvSpPr>
              <p:cNvPr id="7" name="Rectangle 6">
                <a:extLst>
                  <a:ext uri="{FF2B5EF4-FFF2-40B4-BE49-F238E27FC236}">
                    <a16:creationId xmlns:a16="http://schemas.microsoft.com/office/drawing/2014/main" id="{1362413B-DA7A-4697-A9E2-DA526F9DFFB5}"/>
                  </a:ext>
                </a:extLst>
              </p:cNvPr>
              <p:cNvSpPr>
                <a:spLocks noRot="1" noChangeAspect="1" noMove="1" noResize="1" noEditPoints="1" noAdjustHandles="1" noChangeArrowheads="1" noChangeShapeType="1" noTextEdit="1"/>
              </p:cNvSpPr>
              <p:nvPr/>
            </p:nvSpPr>
            <p:spPr>
              <a:xfrm>
                <a:off x="2913622" y="5021865"/>
                <a:ext cx="4572000" cy="923330"/>
              </a:xfrm>
              <a:prstGeom prst="rect">
                <a:avLst/>
              </a:prstGeom>
              <a:blipFill>
                <a:blip r:embed="rId3"/>
                <a:stretch>
                  <a:fillRect t="-3974" b="-9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B8FB724-D37D-4DD7-8646-9EF08DC04FEA}"/>
                  </a:ext>
                </a:extLst>
              </p:cNvPr>
              <p:cNvSpPr txBox="1"/>
              <p:nvPr/>
            </p:nvSpPr>
            <p:spPr>
              <a:xfrm>
                <a:off x="1970299" y="5276440"/>
                <a:ext cx="7325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E47588"/>
                          </a:solidFill>
                          <a:latin typeface="Cambria Math" panose="02040503050406030204" pitchFamily="18" charset="0"/>
                        </a:rPr>
                        <m:t>𝒄</m:t>
                      </m:r>
                      <m:r>
                        <a:rPr lang="en-US" b="1" i="1" smtClean="0">
                          <a:solidFill>
                            <a:srgbClr val="E47588"/>
                          </a:solidFill>
                          <a:latin typeface="Cambria Math" panose="02040503050406030204" pitchFamily="18" charset="0"/>
                        </a:rPr>
                        <m:t>=</m:t>
                      </m:r>
                      <m:r>
                        <a:rPr lang="en-US" b="1" i="1" smtClean="0">
                          <a:solidFill>
                            <a:srgbClr val="E47588"/>
                          </a:solidFill>
                          <a:latin typeface="Cambria Math" panose="02040503050406030204" pitchFamily="18" charset="0"/>
                          <a:ea typeface="Cambria Math" panose="02040503050406030204" pitchFamily="18" charset="0"/>
                        </a:rPr>
                        <m:t>𝝀𝝂</m:t>
                      </m:r>
                    </m:oMath>
                  </m:oMathPara>
                </a14:m>
                <a:endParaRPr lang="en-US" b="1" dirty="0">
                  <a:solidFill>
                    <a:srgbClr val="E47588"/>
                  </a:solidFill>
                </a:endParaRPr>
              </a:p>
            </p:txBody>
          </p:sp>
        </mc:Choice>
        <mc:Fallback xmlns="">
          <p:sp>
            <p:nvSpPr>
              <p:cNvPr id="17" name="TextBox 16">
                <a:extLst>
                  <a:ext uri="{FF2B5EF4-FFF2-40B4-BE49-F238E27FC236}">
                    <a16:creationId xmlns:a16="http://schemas.microsoft.com/office/drawing/2014/main" id="{4B8FB724-D37D-4DD7-8646-9EF08DC04FEA}"/>
                  </a:ext>
                </a:extLst>
              </p:cNvPr>
              <p:cNvSpPr txBox="1">
                <a:spLocks noRot="1" noChangeAspect="1" noMove="1" noResize="1" noEditPoints="1" noAdjustHandles="1" noChangeArrowheads="1" noChangeShapeType="1" noTextEdit="1"/>
              </p:cNvSpPr>
              <p:nvPr/>
            </p:nvSpPr>
            <p:spPr>
              <a:xfrm>
                <a:off x="1970299" y="5276440"/>
                <a:ext cx="732573" cy="276999"/>
              </a:xfrm>
              <a:prstGeom prst="rect">
                <a:avLst/>
              </a:prstGeom>
              <a:blipFill>
                <a:blip r:embed="rId4"/>
                <a:stretch>
                  <a:fillRect l="-4167" r="-8333" b="-8889"/>
                </a:stretch>
              </a:blipFill>
            </p:spPr>
            <p:txBody>
              <a:bodyPr/>
              <a:lstStyle/>
              <a:p>
                <a:r>
                  <a:rPr lang="en-US">
                    <a:noFill/>
                  </a:rPr>
                  <a:t> </a:t>
                </a:r>
              </a:p>
            </p:txBody>
          </p:sp>
        </mc:Fallback>
      </mc:AlternateContent>
    </p:spTree>
    <p:extLst>
      <p:ext uri="{BB962C8B-B14F-4D97-AF65-F5344CB8AC3E}">
        <p14:creationId xmlns:p14="http://schemas.microsoft.com/office/powerpoint/2010/main" val="284124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6" grpId="0"/>
      <p:bldP spid="7" grpId="0"/>
      <p:bldP spid="1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70</a:t>
            </a:fld>
            <a:endParaRPr lang="en-US" dirty="0">
              <a:solidFill>
                <a:schemeClr val="bg1"/>
              </a:solidFill>
            </a:endParaRPr>
          </a:p>
        </p:txBody>
      </p:sp>
      <p:sp>
        <p:nvSpPr>
          <p:cNvPr id="10" name="Line 14">
            <a:extLst>
              <a:ext uri="{FF2B5EF4-FFF2-40B4-BE49-F238E27FC236}">
                <a16:creationId xmlns:a16="http://schemas.microsoft.com/office/drawing/2014/main" id="{D981B31A-D4A8-43CB-A326-9DD0E877C473}"/>
              </a:ext>
            </a:extLst>
          </p:cNvPr>
          <p:cNvSpPr>
            <a:spLocks noChangeShapeType="1"/>
          </p:cNvSpPr>
          <p:nvPr/>
        </p:nvSpPr>
        <p:spPr bwMode="auto">
          <a:xfrm>
            <a:off x="7057967" y="2691278"/>
            <a:ext cx="726329" cy="864547"/>
          </a:xfrm>
          <a:prstGeom prst="line">
            <a:avLst/>
          </a:prstGeom>
          <a:noFill/>
          <a:ln w="19050">
            <a:solidFill>
              <a:schemeClr val="tx1">
                <a:lumMod val="75000"/>
                <a:lumOff val="25000"/>
              </a:schemeClr>
            </a:solidFill>
            <a:round/>
            <a:headEnd/>
            <a:tailEnd type="triangle" w="med" len="med"/>
          </a:ln>
          <a:effectLst/>
        </p:spPr>
        <p:txBody>
          <a:bodyPr/>
          <a:lstStyle/>
          <a:p>
            <a:endParaRPr lang="en-US">
              <a:solidFill>
                <a:schemeClr val="tx1">
                  <a:lumMod val="75000"/>
                  <a:lumOff val="25000"/>
                </a:schemeClr>
              </a:solidFill>
              <a:latin typeface="Gill Sans MT" panose="020B0502020104020203" pitchFamily="34" charset="0"/>
            </a:endParaRPr>
          </a:p>
        </p:txBody>
      </p:sp>
      <p:sp>
        <p:nvSpPr>
          <p:cNvPr id="11" name="TextBox 6">
            <a:extLst>
              <a:ext uri="{FF2B5EF4-FFF2-40B4-BE49-F238E27FC236}">
                <a16:creationId xmlns:a16="http://schemas.microsoft.com/office/drawing/2014/main" id="{4C20E710-A37B-4083-8CCE-8BCFCE13D3B8}"/>
              </a:ext>
            </a:extLst>
          </p:cNvPr>
          <p:cNvSpPr txBox="1">
            <a:spLocks noChangeArrowheads="1"/>
          </p:cNvSpPr>
          <p:nvPr/>
        </p:nvSpPr>
        <p:spPr bwMode="auto">
          <a:xfrm>
            <a:off x="0" y="1074738"/>
            <a:ext cx="9144000" cy="707886"/>
          </a:xfrm>
          <a:prstGeom prst="rect">
            <a:avLst/>
          </a:prstGeom>
          <a:solidFill>
            <a:schemeClr val="bg1"/>
          </a:solidFill>
          <a:ln w="9525">
            <a:noFill/>
            <a:miter lim="800000"/>
            <a:headEnd/>
            <a:tailEnd/>
          </a:ln>
        </p:spPr>
        <p:txBody>
          <a:bodyPr wrap="square">
            <a:spAutoFit/>
          </a:bodyPr>
          <a:lstStyle/>
          <a:p>
            <a:pPr eaLnBrk="0" hangingPunct="0">
              <a:buClr>
                <a:srgbClr val="000000"/>
              </a:buClr>
              <a:buSzPct val="100000"/>
              <a:buFont typeface="Arial" charset="0"/>
              <a:buNone/>
            </a:pPr>
            <a:r>
              <a:rPr lang="en-US" altLang="en-US" sz="2000" dirty="0">
                <a:solidFill>
                  <a:schemeClr val="tx1">
                    <a:lumMod val="75000"/>
                    <a:lumOff val="25000"/>
                  </a:schemeClr>
                </a:solidFill>
                <a:latin typeface="Gill Sans MT" panose="020B0502020104020203" pitchFamily="34" charset="0"/>
                <a:cs typeface="Times New Roman" pitchFamily="18" charset="0"/>
              </a:rPr>
              <a:t>The </a:t>
            </a:r>
            <a:r>
              <a:rPr lang="en-US" altLang="en-US" sz="2000" b="1" dirty="0">
                <a:solidFill>
                  <a:srgbClr val="E57689"/>
                </a:solidFill>
                <a:latin typeface="Gill Sans MT" panose="020B0502020104020203" pitchFamily="34" charset="0"/>
                <a:cs typeface="Times New Roman" pitchFamily="18" charset="0"/>
              </a:rPr>
              <a:t>periodic</a:t>
            </a:r>
            <a:r>
              <a:rPr lang="en-US" altLang="en-US" sz="2000" b="1" dirty="0">
                <a:solidFill>
                  <a:schemeClr val="tx1">
                    <a:lumMod val="75000"/>
                    <a:lumOff val="25000"/>
                  </a:schemeClr>
                </a:solidFill>
                <a:latin typeface="Gill Sans MT" panose="020B0502020104020203" pitchFamily="34" charset="0"/>
                <a:cs typeface="Times New Roman" pitchFamily="18" charset="0"/>
              </a:rPr>
              <a:t> </a:t>
            </a:r>
            <a:r>
              <a:rPr lang="en-US" altLang="en-US" sz="2000" b="1" dirty="0">
                <a:solidFill>
                  <a:srgbClr val="E57689"/>
                </a:solidFill>
                <a:latin typeface="Gill Sans MT" panose="020B0502020104020203" pitchFamily="34" charset="0"/>
                <a:cs typeface="Times New Roman" pitchFamily="18" charset="0"/>
              </a:rPr>
              <a:t>table</a:t>
            </a:r>
            <a:r>
              <a:rPr lang="en-US" altLang="en-US" sz="2000" dirty="0">
                <a:solidFill>
                  <a:schemeClr val="tx1">
                    <a:lumMod val="75000"/>
                    <a:lumOff val="25000"/>
                  </a:schemeClr>
                </a:solidFill>
                <a:latin typeface="Gill Sans MT" panose="020B0502020104020203" pitchFamily="34" charset="0"/>
                <a:cs typeface="Times New Roman" pitchFamily="18" charset="0"/>
              </a:rPr>
              <a:t> is a chart in which elements having similar chemical and physical properties are grouped together.</a:t>
            </a:r>
          </a:p>
        </p:txBody>
      </p:sp>
      <p:sp>
        <p:nvSpPr>
          <p:cNvPr id="13" name="Rectangle 2">
            <a:extLst>
              <a:ext uri="{FF2B5EF4-FFF2-40B4-BE49-F238E27FC236}">
                <a16:creationId xmlns:a16="http://schemas.microsoft.com/office/drawing/2014/main" id="{BBA61E56-9502-457F-BD03-EC0A859E88DD}"/>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The Periodic Table</a:t>
            </a:r>
          </a:p>
        </p:txBody>
      </p:sp>
      <p:pic>
        <p:nvPicPr>
          <p:cNvPr id="14" name="Picture 13">
            <a:extLst>
              <a:ext uri="{FF2B5EF4-FFF2-40B4-BE49-F238E27FC236}">
                <a16:creationId xmlns:a16="http://schemas.microsoft.com/office/drawing/2014/main" id="{C5602697-319D-4CB4-A82F-2407F2B7E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38" y="1940458"/>
            <a:ext cx="6759342" cy="4358937"/>
          </a:xfrm>
          <a:prstGeom prst="rect">
            <a:avLst/>
          </a:prstGeom>
        </p:spPr>
      </p:pic>
      <p:grpSp>
        <p:nvGrpSpPr>
          <p:cNvPr id="38" name="Group 37">
            <a:extLst>
              <a:ext uri="{FF2B5EF4-FFF2-40B4-BE49-F238E27FC236}">
                <a16:creationId xmlns:a16="http://schemas.microsoft.com/office/drawing/2014/main" id="{37AF9467-2DDC-4DB3-9345-442FBBAB8E7C}"/>
              </a:ext>
            </a:extLst>
          </p:cNvPr>
          <p:cNvGrpSpPr/>
          <p:nvPr/>
        </p:nvGrpSpPr>
        <p:grpSpPr>
          <a:xfrm>
            <a:off x="7812086" y="3504444"/>
            <a:ext cx="636738" cy="918584"/>
            <a:chOff x="7812086" y="3504444"/>
            <a:chExt cx="636738" cy="918584"/>
          </a:xfrm>
        </p:grpSpPr>
        <p:sp>
          <p:nvSpPr>
            <p:cNvPr id="7" name="Rectangle 6">
              <a:extLst>
                <a:ext uri="{FF2B5EF4-FFF2-40B4-BE49-F238E27FC236}">
                  <a16:creationId xmlns:a16="http://schemas.microsoft.com/office/drawing/2014/main" id="{46D79ECA-92A5-4519-8A8F-C092CEBBBF37}"/>
                </a:ext>
              </a:extLst>
            </p:cNvPr>
            <p:cNvSpPr/>
            <p:nvPr/>
          </p:nvSpPr>
          <p:spPr>
            <a:xfrm>
              <a:off x="7812088" y="3575468"/>
              <a:ext cx="636736" cy="792788"/>
            </a:xfrm>
            <a:prstGeom prst="rect">
              <a:avLst/>
            </a:prstGeom>
            <a:solidFill>
              <a:srgbClr val="E57689"/>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B525FFC-22F2-42F7-826D-FF6EE66AF99A}"/>
                </a:ext>
              </a:extLst>
            </p:cNvPr>
            <p:cNvSpPr txBox="1"/>
            <p:nvPr/>
          </p:nvSpPr>
          <p:spPr>
            <a:xfrm>
              <a:off x="7812086" y="3504444"/>
              <a:ext cx="633507" cy="276999"/>
            </a:xfrm>
            <a:prstGeom prst="rect">
              <a:avLst/>
            </a:prstGeom>
            <a:noFill/>
          </p:spPr>
          <p:txBody>
            <a:bodyPr wrap="square" rtlCol="0">
              <a:spAutoFit/>
            </a:bodyPr>
            <a:lstStyle/>
            <a:p>
              <a:pPr algn="ctr"/>
              <a:r>
                <a:rPr lang="en-US" sz="1200" dirty="0">
                  <a:solidFill>
                    <a:schemeClr val="tx1">
                      <a:lumMod val="75000"/>
                      <a:lumOff val="25000"/>
                    </a:schemeClr>
                  </a:solidFill>
                  <a:latin typeface="Gill Sans MT" panose="020B0502020104020203" pitchFamily="34" charset="0"/>
                </a:rPr>
                <a:t>2</a:t>
              </a:r>
            </a:p>
          </p:txBody>
        </p:sp>
        <p:sp>
          <p:nvSpPr>
            <p:cNvPr id="15" name="TextBox 14">
              <a:extLst>
                <a:ext uri="{FF2B5EF4-FFF2-40B4-BE49-F238E27FC236}">
                  <a16:creationId xmlns:a16="http://schemas.microsoft.com/office/drawing/2014/main" id="{4822551B-DFA9-434E-B57B-3E8B67881F4E}"/>
                </a:ext>
              </a:extLst>
            </p:cNvPr>
            <p:cNvSpPr txBox="1"/>
            <p:nvPr/>
          </p:nvSpPr>
          <p:spPr>
            <a:xfrm>
              <a:off x="7812087" y="3644544"/>
              <a:ext cx="636736" cy="430887"/>
            </a:xfrm>
            <a:prstGeom prst="rect">
              <a:avLst/>
            </a:prstGeom>
            <a:noFill/>
          </p:spPr>
          <p:txBody>
            <a:bodyPr wrap="square" rtlCol="0">
              <a:spAutoFit/>
            </a:bodyPr>
            <a:lstStyle/>
            <a:p>
              <a:pPr algn="ctr"/>
              <a:r>
                <a:rPr lang="en-US" sz="2200" b="1" dirty="0">
                  <a:solidFill>
                    <a:schemeClr val="tx1">
                      <a:lumMod val="75000"/>
                      <a:lumOff val="25000"/>
                    </a:schemeClr>
                  </a:solidFill>
                  <a:latin typeface="Gill Sans MT" panose="020B0502020104020203" pitchFamily="34" charset="0"/>
                </a:rPr>
                <a:t>He</a:t>
              </a:r>
            </a:p>
          </p:txBody>
        </p:sp>
        <p:sp>
          <p:nvSpPr>
            <p:cNvPr id="16" name="TextBox 15">
              <a:extLst>
                <a:ext uri="{FF2B5EF4-FFF2-40B4-BE49-F238E27FC236}">
                  <a16:creationId xmlns:a16="http://schemas.microsoft.com/office/drawing/2014/main" id="{F724D1CF-A96E-4CDE-BC42-14B7CB8B3192}"/>
                </a:ext>
              </a:extLst>
            </p:cNvPr>
            <p:cNvSpPr txBox="1"/>
            <p:nvPr/>
          </p:nvSpPr>
          <p:spPr>
            <a:xfrm>
              <a:off x="7815317" y="3963736"/>
              <a:ext cx="633507" cy="276999"/>
            </a:xfrm>
            <a:prstGeom prst="rect">
              <a:avLst/>
            </a:prstGeom>
            <a:noFill/>
          </p:spPr>
          <p:txBody>
            <a:bodyPr wrap="none" rtlCol="0">
              <a:spAutoFit/>
            </a:bodyPr>
            <a:lstStyle/>
            <a:p>
              <a:pPr algn="ctr"/>
              <a:r>
                <a:rPr lang="en-US" sz="1200" dirty="0">
                  <a:solidFill>
                    <a:schemeClr val="tx1">
                      <a:lumMod val="75000"/>
                      <a:lumOff val="25000"/>
                    </a:schemeClr>
                  </a:solidFill>
                  <a:latin typeface="Gill Sans MT" panose="020B0502020104020203" pitchFamily="34" charset="0"/>
                </a:rPr>
                <a:t>Helium</a:t>
              </a:r>
            </a:p>
          </p:txBody>
        </p:sp>
        <p:sp>
          <p:nvSpPr>
            <p:cNvPr id="17" name="TextBox 16">
              <a:extLst>
                <a:ext uri="{FF2B5EF4-FFF2-40B4-BE49-F238E27FC236}">
                  <a16:creationId xmlns:a16="http://schemas.microsoft.com/office/drawing/2014/main" id="{CE81D9C1-BD9A-4385-A971-DEB891ECA537}"/>
                </a:ext>
              </a:extLst>
            </p:cNvPr>
            <p:cNvSpPr txBox="1"/>
            <p:nvPr/>
          </p:nvSpPr>
          <p:spPr>
            <a:xfrm>
              <a:off x="7812088" y="4146029"/>
              <a:ext cx="636735" cy="276999"/>
            </a:xfrm>
            <a:prstGeom prst="rect">
              <a:avLst/>
            </a:prstGeom>
            <a:noFill/>
          </p:spPr>
          <p:txBody>
            <a:bodyPr wrap="square" rtlCol="0">
              <a:spAutoFit/>
            </a:bodyPr>
            <a:lstStyle/>
            <a:p>
              <a:pPr algn="ctr"/>
              <a:r>
                <a:rPr lang="en-US" sz="1200" dirty="0">
                  <a:solidFill>
                    <a:schemeClr val="tx1">
                      <a:lumMod val="75000"/>
                      <a:lumOff val="25000"/>
                    </a:schemeClr>
                  </a:solidFill>
                  <a:latin typeface="Gill Sans MT" panose="020B0502020104020203" pitchFamily="34" charset="0"/>
                </a:rPr>
                <a:t>4.003</a:t>
              </a:r>
            </a:p>
          </p:txBody>
        </p:sp>
      </p:grpSp>
      <p:sp>
        <p:nvSpPr>
          <p:cNvPr id="18" name="TextBox 17">
            <a:extLst>
              <a:ext uri="{FF2B5EF4-FFF2-40B4-BE49-F238E27FC236}">
                <a16:creationId xmlns:a16="http://schemas.microsoft.com/office/drawing/2014/main" id="{92DDEB45-305D-4DD7-B9A0-90116EB6CACD}"/>
              </a:ext>
            </a:extLst>
          </p:cNvPr>
          <p:cNvSpPr txBox="1"/>
          <p:nvPr/>
        </p:nvSpPr>
        <p:spPr>
          <a:xfrm>
            <a:off x="7452227" y="3198280"/>
            <a:ext cx="1436745" cy="276999"/>
          </a:xfrm>
          <a:prstGeom prst="rect">
            <a:avLst/>
          </a:prstGeom>
          <a:noFill/>
        </p:spPr>
        <p:txBody>
          <a:bodyPr wrap="square" rtlCol="0">
            <a:spAutoFit/>
          </a:bodyPr>
          <a:lstStyle/>
          <a:p>
            <a:pPr algn="ctr"/>
            <a:r>
              <a:rPr lang="en-US" sz="1200" dirty="0">
                <a:solidFill>
                  <a:schemeClr val="tx1">
                    <a:lumMod val="75000"/>
                    <a:lumOff val="25000"/>
                  </a:schemeClr>
                </a:solidFill>
                <a:latin typeface="Gill Sans MT" panose="020B0502020104020203" pitchFamily="34" charset="0"/>
              </a:rPr>
              <a:t>Atomic Number</a:t>
            </a:r>
          </a:p>
        </p:txBody>
      </p:sp>
      <p:sp>
        <p:nvSpPr>
          <p:cNvPr id="19" name="TextBox 18">
            <a:extLst>
              <a:ext uri="{FF2B5EF4-FFF2-40B4-BE49-F238E27FC236}">
                <a16:creationId xmlns:a16="http://schemas.microsoft.com/office/drawing/2014/main" id="{FEA10571-FA1F-4CDF-A827-FCED786EED3A}"/>
              </a:ext>
            </a:extLst>
          </p:cNvPr>
          <p:cNvSpPr txBox="1"/>
          <p:nvPr/>
        </p:nvSpPr>
        <p:spPr>
          <a:xfrm>
            <a:off x="8024667" y="3722282"/>
            <a:ext cx="1436745" cy="276999"/>
          </a:xfrm>
          <a:prstGeom prst="rect">
            <a:avLst/>
          </a:prstGeom>
          <a:noFill/>
        </p:spPr>
        <p:txBody>
          <a:bodyPr wrap="square" rtlCol="0">
            <a:spAutoFit/>
          </a:bodyPr>
          <a:lstStyle/>
          <a:p>
            <a:pPr algn="ctr"/>
            <a:r>
              <a:rPr lang="en-US" sz="1200" dirty="0">
                <a:solidFill>
                  <a:schemeClr val="tx1">
                    <a:lumMod val="75000"/>
                    <a:lumOff val="25000"/>
                  </a:schemeClr>
                </a:solidFill>
                <a:latin typeface="Gill Sans MT" panose="020B0502020104020203" pitchFamily="34" charset="0"/>
              </a:rPr>
              <a:t>Symbol</a:t>
            </a:r>
          </a:p>
        </p:txBody>
      </p:sp>
      <p:sp>
        <p:nvSpPr>
          <p:cNvPr id="20" name="TextBox 19">
            <a:extLst>
              <a:ext uri="{FF2B5EF4-FFF2-40B4-BE49-F238E27FC236}">
                <a16:creationId xmlns:a16="http://schemas.microsoft.com/office/drawing/2014/main" id="{FF87CDED-C044-49F4-B1D4-F10392FBFD6F}"/>
              </a:ext>
            </a:extLst>
          </p:cNvPr>
          <p:cNvSpPr txBox="1"/>
          <p:nvPr/>
        </p:nvSpPr>
        <p:spPr>
          <a:xfrm>
            <a:off x="6816405" y="3940329"/>
            <a:ext cx="1436745" cy="276999"/>
          </a:xfrm>
          <a:prstGeom prst="rect">
            <a:avLst/>
          </a:prstGeom>
          <a:noFill/>
        </p:spPr>
        <p:txBody>
          <a:bodyPr wrap="square" rtlCol="0">
            <a:spAutoFit/>
          </a:bodyPr>
          <a:lstStyle/>
          <a:p>
            <a:pPr algn="ctr"/>
            <a:r>
              <a:rPr lang="en-US" sz="1200" dirty="0">
                <a:solidFill>
                  <a:schemeClr val="tx1">
                    <a:lumMod val="75000"/>
                    <a:lumOff val="25000"/>
                  </a:schemeClr>
                </a:solidFill>
                <a:latin typeface="Gill Sans MT" panose="020B0502020104020203" pitchFamily="34" charset="0"/>
              </a:rPr>
              <a:t>Name</a:t>
            </a:r>
          </a:p>
        </p:txBody>
      </p:sp>
      <p:sp>
        <p:nvSpPr>
          <p:cNvPr id="21" name="TextBox 20">
            <a:extLst>
              <a:ext uri="{FF2B5EF4-FFF2-40B4-BE49-F238E27FC236}">
                <a16:creationId xmlns:a16="http://schemas.microsoft.com/office/drawing/2014/main" id="{26A26486-F46F-47BE-BB63-77564CFD1619}"/>
              </a:ext>
            </a:extLst>
          </p:cNvPr>
          <p:cNvSpPr txBox="1"/>
          <p:nvPr/>
        </p:nvSpPr>
        <p:spPr>
          <a:xfrm>
            <a:off x="7262288" y="4486260"/>
            <a:ext cx="1733101" cy="276999"/>
          </a:xfrm>
          <a:prstGeom prst="rect">
            <a:avLst/>
          </a:prstGeom>
          <a:noFill/>
        </p:spPr>
        <p:txBody>
          <a:bodyPr wrap="square" rtlCol="0">
            <a:spAutoFit/>
          </a:bodyPr>
          <a:lstStyle/>
          <a:p>
            <a:pPr algn="ctr"/>
            <a:r>
              <a:rPr lang="en-US" sz="1200" dirty="0">
                <a:solidFill>
                  <a:schemeClr val="tx1">
                    <a:lumMod val="75000"/>
                    <a:lumOff val="25000"/>
                  </a:schemeClr>
                </a:solidFill>
                <a:latin typeface="Gill Sans MT" panose="020B0502020104020203" pitchFamily="34" charset="0"/>
              </a:rPr>
              <a:t>Average Atomic Mass</a:t>
            </a:r>
          </a:p>
        </p:txBody>
      </p:sp>
      <p:cxnSp>
        <p:nvCxnSpPr>
          <p:cNvPr id="34" name="Straight Arrow Connector 33">
            <a:extLst>
              <a:ext uri="{FF2B5EF4-FFF2-40B4-BE49-F238E27FC236}">
                <a16:creationId xmlns:a16="http://schemas.microsoft.com/office/drawing/2014/main" id="{40CAAEC9-62A6-42AA-AAC5-373F8CA76A0C}"/>
              </a:ext>
            </a:extLst>
          </p:cNvPr>
          <p:cNvCxnSpPr>
            <a:cxnSpLocks/>
          </p:cNvCxnSpPr>
          <p:nvPr/>
        </p:nvCxnSpPr>
        <p:spPr>
          <a:xfrm flipV="1">
            <a:off x="8130516" y="3399953"/>
            <a:ext cx="0" cy="176410"/>
          </a:xfrm>
          <a:prstGeom prst="straightConnector1">
            <a:avLst/>
          </a:prstGeom>
          <a:ln cap="rnd">
            <a:solidFill>
              <a:schemeClr val="tx1">
                <a:lumMod val="75000"/>
                <a:lumOff val="25000"/>
              </a:schemeClr>
            </a:solidFill>
            <a:headEnd type="stealth" w="sm" len="sm"/>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30C949D-168F-41FC-B171-3BD07993C1D0}"/>
              </a:ext>
            </a:extLst>
          </p:cNvPr>
          <p:cNvCxnSpPr>
            <a:cxnSpLocks/>
          </p:cNvCxnSpPr>
          <p:nvPr/>
        </p:nvCxnSpPr>
        <p:spPr>
          <a:xfrm>
            <a:off x="8137555" y="4370262"/>
            <a:ext cx="0" cy="213456"/>
          </a:xfrm>
          <a:prstGeom prst="straightConnector1">
            <a:avLst/>
          </a:prstGeom>
          <a:ln cap="rnd">
            <a:solidFill>
              <a:schemeClr val="tx1">
                <a:lumMod val="75000"/>
                <a:lumOff val="25000"/>
              </a:schemeClr>
            </a:solidFill>
            <a:headEnd type="stealth" w="sm" len="sm"/>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D2E0DCE-57BC-4BF2-9EE5-F236726F195E}"/>
              </a:ext>
            </a:extLst>
          </p:cNvPr>
          <p:cNvCxnSpPr>
            <a:cxnSpLocks/>
          </p:cNvCxnSpPr>
          <p:nvPr/>
        </p:nvCxnSpPr>
        <p:spPr>
          <a:xfrm rot="16200000">
            <a:off x="8445593" y="3807097"/>
            <a:ext cx="0" cy="132540"/>
          </a:xfrm>
          <a:prstGeom prst="straightConnector1">
            <a:avLst/>
          </a:prstGeom>
          <a:ln cap="rnd">
            <a:solidFill>
              <a:schemeClr val="tx1">
                <a:lumMod val="75000"/>
                <a:lumOff val="25000"/>
              </a:schemeClr>
            </a:solidFill>
            <a:headEnd type="stealth" w="sm" len="sm"/>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D8B9240-B60C-4748-A343-FAFBB447D121}"/>
              </a:ext>
            </a:extLst>
          </p:cNvPr>
          <p:cNvCxnSpPr>
            <a:cxnSpLocks/>
          </p:cNvCxnSpPr>
          <p:nvPr/>
        </p:nvCxnSpPr>
        <p:spPr>
          <a:xfrm rot="5400000" flipH="1">
            <a:off x="7812086" y="4027329"/>
            <a:ext cx="0" cy="132540"/>
          </a:xfrm>
          <a:prstGeom prst="straightConnector1">
            <a:avLst/>
          </a:prstGeom>
          <a:ln cap="rnd">
            <a:solidFill>
              <a:schemeClr val="tx1">
                <a:lumMod val="75000"/>
                <a:lumOff val="25000"/>
              </a:schemeClr>
            </a:solidFill>
            <a:headEnd type="stealth" w="sm" len="sm"/>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95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p:bldP spid="19" grpId="0"/>
      <p:bldP spid="20" grpId="0"/>
      <p:bldP spid="2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71</a:t>
            </a:fld>
            <a:endParaRPr lang="en-US" dirty="0">
              <a:solidFill>
                <a:schemeClr val="bg1"/>
              </a:solidFill>
            </a:endParaRPr>
          </a:p>
        </p:txBody>
      </p:sp>
      <p:sp>
        <p:nvSpPr>
          <p:cNvPr id="8" name="TextBox 6">
            <a:extLst>
              <a:ext uri="{FF2B5EF4-FFF2-40B4-BE49-F238E27FC236}">
                <a16:creationId xmlns:a16="http://schemas.microsoft.com/office/drawing/2014/main" id="{182898E2-615F-4B0A-85D0-1CCA98CF08EB}"/>
              </a:ext>
            </a:extLst>
          </p:cNvPr>
          <p:cNvSpPr txBox="1">
            <a:spLocks noChangeArrowheads="1"/>
          </p:cNvSpPr>
          <p:nvPr/>
        </p:nvSpPr>
        <p:spPr bwMode="auto">
          <a:xfrm>
            <a:off x="-34776" y="809625"/>
            <a:ext cx="8382000" cy="646331"/>
          </a:xfrm>
          <a:prstGeom prst="rect">
            <a:avLst/>
          </a:prstGeom>
          <a:noFill/>
          <a:ln w="9525">
            <a:noFill/>
            <a:miter lim="800000"/>
            <a:headEnd/>
            <a:tailEnd/>
          </a:ln>
        </p:spPr>
        <p:txBody>
          <a:bodyPr>
            <a:spAutoFit/>
          </a:bodyPr>
          <a:lstStyle/>
          <a:p>
            <a:pPr eaLnBrk="0" hangingPunct="0">
              <a:buClr>
                <a:srgbClr val="000000"/>
              </a:buClr>
              <a:buSzPct val="100000"/>
              <a:buFont typeface="Arial"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Elements are arranged in </a:t>
            </a:r>
            <a:r>
              <a:rPr lang="en-US" altLang="en-US" b="1" dirty="0">
                <a:solidFill>
                  <a:srgbClr val="E57689"/>
                </a:solidFill>
                <a:latin typeface="Gill Sans MT" panose="020B0502020104020203" pitchFamily="34" charset="0"/>
                <a:cs typeface="Times New Roman" pitchFamily="18" charset="0"/>
              </a:rPr>
              <a:t>periods</a:t>
            </a:r>
            <a:r>
              <a:rPr lang="en-US" altLang="en-US" dirty="0">
                <a:solidFill>
                  <a:schemeClr val="tx1">
                    <a:lumMod val="75000"/>
                    <a:lumOff val="25000"/>
                  </a:schemeClr>
                </a:solidFill>
                <a:latin typeface="Gill Sans MT" panose="020B0502020104020203" pitchFamily="34" charset="0"/>
                <a:cs typeface="Times New Roman" pitchFamily="18" charset="0"/>
              </a:rPr>
              <a:t>, horizontal rows, in order of increasing atomic number.</a:t>
            </a:r>
          </a:p>
        </p:txBody>
      </p:sp>
      <p:sp>
        <p:nvSpPr>
          <p:cNvPr id="9" name="TextBox 6">
            <a:extLst>
              <a:ext uri="{FF2B5EF4-FFF2-40B4-BE49-F238E27FC236}">
                <a16:creationId xmlns:a16="http://schemas.microsoft.com/office/drawing/2014/main" id="{0F718283-2503-4C51-BF99-A07CC8E52840}"/>
              </a:ext>
            </a:extLst>
          </p:cNvPr>
          <p:cNvSpPr txBox="1">
            <a:spLocks noChangeArrowheads="1"/>
          </p:cNvSpPr>
          <p:nvPr/>
        </p:nvSpPr>
        <p:spPr bwMode="auto">
          <a:xfrm>
            <a:off x="0" y="1386458"/>
            <a:ext cx="9144000" cy="923330"/>
          </a:xfrm>
          <a:prstGeom prst="rect">
            <a:avLst/>
          </a:prstGeom>
          <a:noFill/>
          <a:ln w="9525">
            <a:noFill/>
            <a:miter lim="800000"/>
            <a:headEnd/>
            <a:tailEnd/>
          </a:ln>
        </p:spPr>
        <p:txBody>
          <a:bodyPr wrap="square">
            <a:spAutoFit/>
          </a:bodyPr>
          <a:lstStyle/>
          <a:p>
            <a:pPr eaLnBrk="0" hangingPunct="0">
              <a:buClr>
                <a:srgbClr val="000000"/>
              </a:buClr>
              <a:buSzPct val="100000"/>
            </a:pPr>
            <a:r>
              <a:rPr lang="en-US" altLang="en-US" dirty="0">
                <a:solidFill>
                  <a:schemeClr val="tx1">
                    <a:lumMod val="75000"/>
                    <a:lumOff val="25000"/>
                  </a:schemeClr>
                </a:solidFill>
                <a:latin typeface="Gill Sans MT" panose="020B0502020104020203" pitchFamily="34" charset="0"/>
                <a:cs typeface="Times New Roman" pitchFamily="18" charset="0"/>
              </a:rPr>
              <a:t>A vertical column is known as a </a:t>
            </a:r>
            <a:r>
              <a:rPr lang="en-US" altLang="en-US" b="1" dirty="0">
                <a:solidFill>
                  <a:srgbClr val="E57689"/>
                </a:solidFill>
                <a:latin typeface="Gill Sans MT" panose="020B0502020104020203" pitchFamily="34" charset="0"/>
                <a:cs typeface="Times New Roman" pitchFamily="18" charset="0"/>
              </a:rPr>
              <a:t>group</a:t>
            </a:r>
            <a:r>
              <a:rPr lang="en-US" altLang="en-US" dirty="0">
                <a:solidFill>
                  <a:schemeClr val="tx1">
                    <a:lumMod val="75000"/>
                    <a:lumOff val="25000"/>
                  </a:schemeClr>
                </a:solidFill>
                <a:latin typeface="Gill Sans MT" panose="020B0502020104020203" pitchFamily="34" charset="0"/>
                <a:cs typeface="Times New Roman" pitchFamily="18" charset="0"/>
              </a:rPr>
              <a:t>. Group 1A elements (Li, Na, K, </a:t>
            </a:r>
            <a:r>
              <a:rPr lang="en-US" altLang="en-US" dirty="0" err="1">
                <a:solidFill>
                  <a:schemeClr val="tx1">
                    <a:lumMod val="75000"/>
                    <a:lumOff val="25000"/>
                  </a:schemeClr>
                </a:solidFill>
                <a:latin typeface="Gill Sans MT" panose="020B0502020104020203" pitchFamily="34" charset="0"/>
                <a:cs typeface="Times New Roman" pitchFamily="18" charset="0"/>
              </a:rPr>
              <a:t>Rb</a:t>
            </a:r>
            <a:r>
              <a:rPr lang="en-US" altLang="en-US" dirty="0">
                <a:solidFill>
                  <a:schemeClr val="tx1">
                    <a:lumMod val="75000"/>
                    <a:lumOff val="25000"/>
                  </a:schemeClr>
                </a:solidFill>
                <a:latin typeface="Gill Sans MT" panose="020B0502020104020203" pitchFamily="34" charset="0"/>
                <a:cs typeface="Times New Roman" pitchFamily="18" charset="0"/>
              </a:rPr>
              <a:t>, Cs, Fr) are called </a:t>
            </a:r>
            <a:r>
              <a:rPr lang="en-US" altLang="en-US" b="1" dirty="0">
                <a:solidFill>
                  <a:srgbClr val="E57689"/>
                </a:solidFill>
                <a:latin typeface="Gill Sans MT" panose="020B0502020104020203" pitchFamily="34" charset="0"/>
                <a:cs typeface="Times New Roman" pitchFamily="18" charset="0"/>
              </a:rPr>
              <a:t>alkali metals</a:t>
            </a:r>
            <a:r>
              <a:rPr lang="en-US" altLang="en-US" dirty="0">
                <a:solidFill>
                  <a:schemeClr val="tx1">
                    <a:lumMod val="75000"/>
                    <a:lumOff val="25000"/>
                  </a:schemeClr>
                </a:solidFill>
                <a:latin typeface="Gill Sans MT" panose="020B0502020104020203" pitchFamily="34" charset="0"/>
                <a:cs typeface="Times New Roman" pitchFamily="18" charset="0"/>
              </a:rPr>
              <a:t>.</a:t>
            </a:r>
          </a:p>
          <a:p>
            <a:pPr eaLnBrk="0" hangingPunct="0">
              <a:buClr>
                <a:srgbClr val="000000"/>
              </a:buClr>
              <a:buSzPct val="100000"/>
              <a:buFont typeface="Arial"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p:txBody>
      </p:sp>
      <p:pic>
        <p:nvPicPr>
          <p:cNvPr id="11" name="Picture 10">
            <a:extLst>
              <a:ext uri="{FF2B5EF4-FFF2-40B4-BE49-F238E27FC236}">
                <a16:creationId xmlns:a16="http://schemas.microsoft.com/office/drawing/2014/main" id="{416F8484-45EF-4475-913D-EACA4AF86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664" y="1940458"/>
            <a:ext cx="6759342" cy="4358937"/>
          </a:xfrm>
          <a:prstGeom prst="rect">
            <a:avLst/>
          </a:prstGeom>
        </p:spPr>
      </p:pic>
      <p:cxnSp>
        <p:nvCxnSpPr>
          <p:cNvPr id="13" name="Straight Arrow Connector 12">
            <a:extLst>
              <a:ext uri="{FF2B5EF4-FFF2-40B4-BE49-F238E27FC236}">
                <a16:creationId xmlns:a16="http://schemas.microsoft.com/office/drawing/2014/main" id="{636801B9-CB22-4A1D-BC03-EC5D579EB1FC}"/>
              </a:ext>
            </a:extLst>
          </p:cNvPr>
          <p:cNvCxnSpPr>
            <a:cxnSpLocks/>
          </p:cNvCxnSpPr>
          <p:nvPr/>
        </p:nvCxnSpPr>
        <p:spPr>
          <a:xfrm flipV="1">
            <a:off x="933450" y="5262890"/>
            <a:ext cx="0" cy="482776"/>
          </a:xfrm>
          <a:prstGeom prst="straightConnector1">
            <a:avLst/>
          </a:prstGeom>
          <a:ln w="28575">
            <a:solidFill>
              <a:srgbClr val="E57689"/>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0BFB34C-CFDD-40A1-8AF4-B1C46D14D899}"/>
              </a:ext>
            </a:extLst>
          </p:cNvPr>
          <p:cNvSpPr txBox="1"/>
          <p:nvPr/>
        </p:nvSpPr>
        <p:spPr>
          <a:xfrm>
            <a:off x="567840" y="5655057"/>
            <a:ext cx="721672" cy="584775"/>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Alkali </a:t>
            </a:r>
          </a:p>
          <a:p>
            <a:r>
              <a:rPr lang="en-US" sz="1600" dirty="0">
                <a:solidFill>
                  <a:schemeClr val="tx1">
                    <a:lumMod val="75000"/>
                    <a:lumOff val="25000"/>
                  </a:schemeClr>
                </a:solidFill>
                <a:latin typeface="Gill Sans MT" panose="020B0502020104020203" pitchFamily="34" charset="0"/>
              </a:rPr>
              <a:t>metals</a:t>
            </a:r>
          </a:p>
        </p:txBody>
      </p:sp>
      <p:sp>
        <p:nvSpPr>
          <p:cNvPr id="16" name="Rectangle 2">
            <a:extLst>
              <a:ext uri="{FF2B5EF4-FFF2-40B4-BE49-F238E27FC236}">
                <a16:creationId xmlns:a16="http://schemas.microsoft.com/office/drawing/2014/main" id="{BF5DCE3E-9F79-46A2-8D65-54E76AEBB45C}"/>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The Periodic Table</a:t>
            </a:r>
          </a:p>
        </p:txBody>
      </p:sp>
      <p:sp>
        <p:nvSpPr>
          <p:cNvPr id="17" name="Rectangle 16">
            <a:extLst>
              <a:ext uri="{FF2B5EF4-FFF2-40B4-BE49-F238E27FC236}">
                <a16:creationId xmlns:a16="http://schemas.microsoft.com/office/drawing/2014/main" id="{F62CF0CB-6B98-47F8-BB9F-9DE458C89B17}"/>
              </a:ext>
            </a:extLst>
          </p:cNvPr>
          <p:cNvSpPr/>
          <p:nvPr/>
        </p:nvSpPr>
        <p:spPr>
          <a:xfrm>
            <a:off x="792149" y="2747022"/>
            <a:ext cx="344365" cy="2512495"/>
          </a:xfrm>
          <a:prstGeom prst="rect">
            <a:avLst/>
          </a:prstGeom>
          <a:noFill/>
          <a:ln w="28575">
            <a:solidFill>
              <a:srgbClr val="E576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5615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D145A0-415A-4F87-AA12-DB6AC251291B}"/>
              </a:ext>
            </a:extLst>
          </p:cNvPr>
          <p:cNvPicPr>
            <a:picLocks noChangeAspect="1"/>
          </p:cNvPicPr>
          <p:nvPr/>
        </p:nvPicPr>
        <p:blipFill rotWithShape="1">
          <a:blip r:embed="rId2">
            <a:extLst>
              <a:ext uri="{28A0092B-C50C-407E-A947-70E740481C1C}">
                <a14:useLocalDpi xmlns:a14="http://schemas.microsoft.com/office/drawing/2010/main" val="0"/>
              </a:ext>
            </a:extLst>
          </a:blip>
          <a:srcRect t="8269"/>
          <a:stretch/>
        </p:blipFill>
        <p:spPr>
          <a:xfrm>
            <a:off x="946613" y="1971675"/>
            <a:ext cx="6759342" cy="3998536"/>
          </a:xfrm>
          <a:prstGeom prst="rect">
            <a:avLst/>
          </a:prstGeom>
        </p:spPr>
      </p:pic>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72</a:t>
            </a:fld>
            <a:endParaRPr lang="en-US" dirty="0">
              <a:solidFill>
                <a:schemeClr val="bg1"/>
              </a:solidFill>
            </a:endParaRPr>
          </a:p>
        </p:txBody>
      </p:sp>
      <p:cxnSp>
        <p:nvCxnSpPr>
          <p:cNvPr id="9" name="Straight Arrow Connector 8">
            <a:extLst>
              <a:ext uri="{FF2B5EF4-FFF2-40B4-BE49-F238E27FC236}">
                <a16:creationId xmlns:a16="http://schemas.microsoft.com/office/drawing/2014/main" id="{EAB20711-5312-41EE-9BDC-280E8FB1F568}"/>
              </a:ext>
            </a:extLst>
          </p:cNvPr>
          <p:cNvCxnSpPr/>
          <p:nvPr/>
        </p:nvCxnSpPr>
        <p:spPr>
          <a:xfrm>
            <a:off x="1543050" y="1772373"/>
            <a:ext cx="0" cy="422871"/>
          </a:xfrm>
          <a:prstGeom prst="straightConnector1">
            <a:avLst/>
          </a:prstGeom>
          <a:ln w="28575">
            <a:solidFill>
              <a:srgbClr val="E57689"/>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C2E13E5-93C1-42C8-91E2-19507AD4A4C8}"/>
              </a:ext>
            </a:extLst>
          </p:cNvPr>
          <p:cNvSpPr txBox="1"/>
          <p:nvPr/>
        </p:nvSpPr>
        <p:spPr>
          <a:xfrm>
            <a:off x="946613" y="1211230"/>
            <a:ext cx="1368452" cy="646331"/>
          </a:xfrm>
          <a:prstGeom prst="rect">
            <a:avLst/>
          </a:prstGeom>
          <a:noFill/>
        </p:spPr>
        <p:txBody>
          <a:bodyPr wrap="none" rtlCol="0">
            <a:spAutoFit/>
          </a:bodyPr>
          <a:lstStyle/>
          <a:p>
            <a:pPr algn="ctr"/>
            <a:r>
              <a:rPr lang="en-US" dirty="0">
                <a:solidFill>
                  <a:schemeClr val="tx1">
                    <a:lumMod val="75000"/>
                    <a:lumOff val="25000"/>
                  </a:schemeClr>
                </a:solidFill>
                <a:latin typeface="Gill Sans MT" panose="020B0502020104020203" pitchFamily="34" charset="0"/>
              </a:rPr>
              <a:t>Alkaline </a:t>
            </a:r>
          </a:p>
          <a:p>
            <a:pPr algn="ctr"/>
            <a:r>
              <a:rPr lang="en-US" dirty="0">
                <a:solidFill>
                  <a:schemeClr val="tx1">
                    <a:lumMod val="75000"/>
                    <a:lumOff val="25000"/>
                  </a:schemeClr>
                </a:solidFill>
                <a:latin typeface="Gill Sans MT" panose="020B0502020104020203" pitchFamily="34" charset="0"/>
              </a:rPr>
              <a:t>earth metals</a:t>
            </a:r>
          </a:p>
        </p:txBody>
      </p:sp>
      <p:cxnSp>
        <p:nvCxnSpPr>
          <p:cNvPr id="13" name="Straight Arrow Connector 12">
            <a:extLst>
              <a:ext uri="{FF2B5EF4-FFF2-40B4-BE49-F238E27FC236}">
                <a16:creationId xmlns:a16="http://schemas.microsoft.com/office/drawing/2014/main" id="{CD55CBFE-9D0E-4006-BFFE-61A1CD3D4F53}"/>
              </a:ext>
            </a:extLst>
          </p:cNvPr>
          <p:cNvCxnSpPr/>
          <p:nvPr/>
        </p:nvCxnSpPr>
        <p:spPr>
          <a:xfrm>
            <a:off x="6741148" y="1826392"/>
            <a:ext cx="0" cy="422871"/>
          </a:xfrm>
          <a:prstGeom prst="straightConnector1">
            <a:avLst/>
          </a:prstGeom>
          <a:ln w="28575">
            <a:solidFill>
              <a:srgbClr val="E57689"/>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3D79739-0371-4CA6-A499-0AC4AA3768F2}"/>
              </a:ext>
            </a:extLst>
          </p:cNvPr>
          <p:cNvSpPr txBox="1"/>
          <p:nvPr/>
        </p:nvSpPr>
        <p:spPr>
          <a:xfrm>
            <a:off x="5642839" y="1534395"/>
            <a:ext cx="1252266" cy="369332"/>
          </a:xfrm>
          <a:prstGeom prst="rect">
            <a:avLst/>
          </a:prstGeom>
          <a:noFill/>
        </p:spPr>
        <p:txBody>
          <a:bodyPr wrap="none" rtlCol="0">
            <a:spAutoFit/>
          </a:bodyPr>
          <a:lstStyle/>
          <a:p>
            <a:pPr algn="ctr"/>
            <a:r>
              <a:rPr lang="en-US" dirty="0">
                <a:solidFill>
                  <a:schemeClr val="tx1">
                    <a:lumMod val="75000"/>
                    <a:lumOff val="25000"/>
                  </a:schemeClr>
                </a:solidFill>
                <a:latin typeface="Gill Sans MT" panose="020B0502020104020203" pitchFamily="34" charset="0"/>
              </a:rPr>
              <a:t>Chalcogens</a:t>
            </a:r>
          </a:p>
        </p:txBody>
      </p:sp>
      <p:cxnSp>
        <p:nvCxnSpPr>
          <p:cNvPr id="15" name="Straight Arrow Connector 14">
            <a:extLst>
              <a:ext uri="{FF2B5EF4-FFF2-40B4-BE49-F238E27FC236}">
                <a16:creationId xmlns:a16="http://schemas.microsoft.com/office/drawing/2014/main" id="{C4581F18-72D6-4D1B-B78A-C2F30D777EF6}"/>
              </a:ext>
            </a:extLst>
          </p:cNvPr>
          <p:cNvCxnSpPr/>
          <p:nvPr/>
        </p:nvCxnSpPr>
        <p:spPr>
          <a:xfrm>
            <a:off x="7157168" y="1462708"/>
            <a:ext cx="0" cy="749142"/>
          </a:xfrm>
          <a:prstGeom prst="straightConnector1">
            <a:avLst/>
          </a:prstGeom>
          <a:ln w="28575">
            <a:solidFill>
              <a:srgbClr val="E57689"/>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8E3AFCD-3855-4E2A-BFB4-23C68068EC0B}"/>
              </a:ext>
            </a:extLst>
          </p:cNvPr>
          <p:cNvSpPr txBox="1"/>
          <p:nvPr/>
        </p:nvSpPr>
        <p:spPr>
          <a:xfrm>
            <a:off x="6259447" y="1182341"/>
            <a:ext cx="1040671" cy="369332"/>
          </a:xfrm>
          <a:prstGeom prst="rect">
            <a:avLst/>
          </a:prstGeom>
          <a:noFill/>
        </p:spPr>
        <p:txBody>
          <a:bodyPr wrap="none" rtlCol="0">
            <a:spAutoFit/>
          </a:bodyPr>
          <a:lstStyle/>
          <a:p>
            <a:pPr algn="ctr"/>
            <a:r>
              <a:rPr lang="en-US" dirty="0">
                <a:solidFill>
                  <a:schemeClr val="tx1">
                    <a:lumMod val="75000"/>
                    <a:lumOff val="25000"/>
                  </a:schemeClr>
                </a:solidFill>
                <a:latin typeface="Gill Sans MT" panose="020B0502020104020203" pitchFamily="34" charset="0"/>
              </a:rPr>
              <a:t>Halogens</a:t>
            </a:r>
          </a:p>
        </p:txBody>
      </p:sp>
      <p:cxnSp>
        <p:nvCxnSpPr>
          <p:cNvPr id="17" name="Straight Arrow Connector 16">
            <a:extLst>
              <a:ext uri="{FF2B5EF4-FFF2-40B4-BE49-F238E27FC236}">
                <a16:creationId xmlns:a16="http://schemas.microsoft.com/office/drawing/2014/main" id="{BC14F573-9BAF-440A-B8DC-CC65A15F0E77}"/>
              </a:ext>
            </a:extLst>
          </p:cNvPr>
          <p:cNvCxnSpPr/>
          <p:nvPr/>
        </p:nvCxnSpPr>
        <p:spPr>
          <a:xfrm>
            <a:off x="7509593" y="1097259"/>
            <a:ext cx="0" cy="824056"/>
          </a:xfrm>
          <a:prstGeom prst="straightConnector1">
            <a:avLst/>
          </a:prstGeom>
          <a:ln w="28575">
            <a:solidFill>
              <a:srgbClr val="E57689"/>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591772A-D985-45D0-8CFF-BCBCC7DF1511}"/>
              </a:ext>
            </a:extLst>
          </p:cNvPr>
          <p:cNvSpPr txBox="1"/>
          <p:nvPr/>
        </p:nvSpPr>
        <p:spPr>
          <a:xfrm>
            <a:off x="6259447" y="804370"/>
            <a:ext cx="1388522" cy="369332"/>
          </a:xfrm>
          <a:prstGeom prst="rect">
            <a:avLst/>
          </a:prstGeom>
          <a:noFill/>
        </p:spPr>
        <p:txBody>
          <a:bodyPr wrap="none" rtlCol="0">
            <a:spAutoFit/>
          </a:bodyPr>
          <a:lstStyle/>
          <a:p>
            <a:pPr algn="ctr"/>
            <a:r>
              <a:rPr lang="en-US" dirty="0">
                <a:solidFill>
                  <a:schemeClr val="tx1">
                    <a:lumMod val="75000"/>
                    <a:lumOff val="25000"/>
                  </a:schemeClr>
                </a:solidFill>
                <a:latin typeface="Gill Sans MT" panose="020B0502020104020203" pitchFamily="34" charset="0"/>
              </a:rPr>
              <a:t>Noble Gases</a:t>
            </a:r>
          </a:p>
        </p:txBody>
      </p:sp>
      <p:sp>
        <p:nvSpPr>
          <p:cNvPr id="11" name="Right Brace 10">
            <a:extLst>
              <a:ext uri="{FF2B5EF4-FFF2-40B4-BE49-F238E27FC236}">
                <a16:creationId xmlns:a16="http://schemas.microsoft.com/office/drawing/2014/main" id="{617E238B-563C-47B4-8DD9-7CA69F7B77BB}"/>
              </a:ext>
            </a:extLst>
          </p:cNvPr>
          <p:cNvSpPr/>
          <p:nvPr/>
        </p:nvSpPr>
        <p:spPr>
          <a:xfrm rot="16200000">
            <a:off x="3302157" y="1415926"/>
            <a:ext cx="152078" cy="3271195"/>
          </a:xfrm>
          <a:prstGeom prst="rightBrace">
            <a:avLst>
              <a:gd name="adj1" fmla="val 44048"/>
              <a:gd name="adj2" fmla="val 46701"/>
            </a:avLst>
          </a:prstGeom>
          <a:ln w="28575">
            <a:solidFill>
              <a:srgbClr val="E5768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9F5C3C62-6282-400F-A2BE-85E235F1089E}"/>
              </a:ext>
            </a:extLst>
          </p:cNvPr>
          <p:cNvSpPr txBox="1"/>
          <p:nvPr/>
        </p:nvSpPr>
        <p:spPr>
          <a:xfrm>
            <a:off x="2734283" y="2249263"/>
            <a:ext cx="1109598" cy="646331"/>
          </a:xfrm>
          <a:prstGeom prst="rect">
            <a:avLst/>
          </a:prstGeom>
          <a:noFill/>
        </p:spPr>
        <p:txBody>
          <a:bodyPr wrap="none" rtlCol="0">
            <a:spAutoFit/>
          </a:bodyPr>
          <a:lstStyle/>
          <a:p>
            <a:pPr algn="ctr"/>
            <a:r>
              <a:rPr lang="en-US" dirty="0">
                <a:solidFill>
                  <a:schemeClr val="tx1">
                    <a:lumMod val="75000"/>
                    <a:lumOff val="25000"/>
                  </a:schemeClr>
                </a:solidFill>
                <a:latin typeface="Gill Sans MT" panose="020B0502020104020203" pitchFamily="34" charset="0"/>
              </a:rPr>
              <a:t>Transition</a:t>
            </a:r>
          </a:p>
          <a:p>
            <a:pPr algn="ctr"/>
            <a:r>
              <a:rPr lang="en-US" dirty="0">
                <a:solidFill>
                  <a:schemeClr val="tx1">
                    <a:lumMod val="75000"/>
                    <a:lumOff val="25000"/>
                  </a:schemeClr>
                </a:solidFill>
                <a:latin typeface="Gill Sans MT" panose="020B0502020104020203" pitchFamily="34" charset="0"/>
              </a:rPr>
              <a:t>Metals</a:t>
            </a:r>
          </a:p>
        </p:txBody>
      </p:sp>
      <p:cxnSp>
        <p:nvCxnSpPr>
          <p:cNvPr id="20" name="Straight Arrow Connector 19">
            <a:extLst>
              <a:ext uri="{FF2B5EF4-FFF2-40B4-BE49-F238E27FC236}">
                <a16:creationId xmlns:a16="http://schemas.microsoft.com/office/drawing/2014/main" id="{35E6541A-0B4B-4450-B495-F94C68D959D8}"/>
              </a:ext>
            </a:extLst>
          </p:cNvPr>
          <p:cNvCxnSpPr>
            <a:cxnSpLocks/>
          </p:cNvCxnSpPr>
          <p:nvPr/>
        </p:nvCxnSpPr>
        <p:spPr>
          <a:xfrm flipV="1">
            <a:off x="1114196" y="4950080"/>
            <a:ext cx="0" cy="531054"/>
          </a:xfrm>
          <a:prstGeom prst="straightConnector1">
            <a:avLst/>
          </a:prstGeom>
          <a:ln w="28575">
            <a:solidFill>
              <a:srgbClr val="E57689"/>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918389F-8C86-48EB-9A59-D776F54DE33A}"/>
              </a:ext>
            </a:extLst>
          </p:cNvPr>
          <p:cNvSpPr txBox="1"/>
          <p:nvPr/>
        </p:nvSpPr>
        <p:spPr>
          <a:xfrm>
            <a:off x="748586" y="5385436"/>
            <a:ext cx="721672" cy="584775"/>
          </a:xfrm>
          <a:prstGeom prst="rect">
            <a:avLst/>
          </a:prstGeom>
          <a:noFill/>
        </p:spPr>
        <p:txBody>
          <a:bodyPr wrap="none" rtlCol="0">
            <a:spAutoFit/>
          </a:bodyPr>
          <a:lstStyle/>
          <a:p>
            <a:r>
              <a:rPr lang="en-US" sz="1600" dirty="0">
                <a:solidFill>
                  <a:schemeClr val="tx1">
                    <a:lumMod val="75000"/>
                    <a:lumOff val="25000"/>
                  </a:schemeClr>
                </a:solidFill>
                <a:latin typeface="Gill Sans MT" panose="020B0502020104020203" pitchFamily="34" charset="0"/>
              </a:rPr>
              <a:t>Alkali </a:t>
            </a:r>
          </a:p>
          <a:p>
            <a:r>
              <a:rPr lang="en-US" sz="1600" dirty="0">
                <a:solidFill>
                  <a:schemeClr val="tx1">
                    <a:lumMod val="75000"/>
                    <a:lumOff val="25000"/>
                  </a:schemeClr>
                </a:solidFill>
                <a:latin typeface="Gill Sans MT" panose="020B0502020104020203" pitchFamily="34" charset="0"/>
              </a:rPr>
              <a:t>metals</a:t>
            </a:r>
          </a:p>
        </p:txBody>
      </p:sp>
      <p:sp>
        <p:nvSpPr>
          <p:cNvPr id="22" name="Rectangle 21">
            <a:extLst>
              <a:ext uri="{FF2B5EF4-FFF2-40B4-BE49-F238E27FC236}">
                <a16:creationId xmlns:a16="http://schemas.microsoft.com/office/drawing/2014/main" id="{79E22651-40D8-44A1-8FF9-5CE8369F22DC}"/>
              </a:ext>
            </a:extLst>
          </p:cNvPr>
          <p:cNvSpPr/>
          <p:nvPr/>
        </p:nvSpPr>
        <p:spPr>
          <a:xfrm>
            <a:off x="1695450" y="3255175"/>
            <a:ext cx="3371850" cy="1659180"/>
          </a:xfrm>
          <a:prstGeom prst="rect">
            <a:avLst/>
          </a:prstGeom>
          <a:noFill/>
          <a:ln w="28575">
            <a:solidFill>
              <a:srgbClr val="E576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8C147CD2-9607-44C3-94A6-F93EED3D1544}"/>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The Periodic Table</a:t>
            </a:r>
          </a:p>
        </p:txBody>
      </p:sp>
    </p:spTree>
    <p:extLst>
      <p:ext uri="{BB962C8B-B14F-4D97-AF65-F5344CB8AC3E}">
        <p14:creationId xmlns:p14="http://schemas.microsoft.com/office/powerpoint/2010/main" val="374315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8" grpId="0"/>
      <p:bldP spid="11" grpId="0" animBg="1"/>
      <p:bldP spid="19" grpId="0"/>
      <p:bldP spid="2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73</a:t>
            </a:fld>
            <a:endParaRPr lang="en-US" dirty="0">
              <a:solidFill>
                <a:schemeClr val="bg1"/>
              </a:solidFill>
            </a:endParaRPr>
          </a:p>
        </p:txBody>
      </p:sp>
      <p:sp>
        <p:nvSpPr>
          <p:cNvPr id="8" name="TextBox 7">
            <a:extLst>
              <a:ext uri="{FF2B5EF4-FFF2-40B4-BE49-F238E27FC236}">
                <a16:creationId xmlns:a16="http://schemas.microsoft.com/office/drawing/2014/main" id="{4C131857-D022-4307-8577-4CD6318EB24F}"/>
              </a:ext>
            </a:extLst>
          </p:cNvPr>
          <p:cNvSpPr txBox="1">
            <a:spLocks noChangeArrowheads="1"/>
          </p:cNvSpPr>
          <p:nvPr/>
        </p:nvSpPr>
        <p:spPr bwMode="auto">
          <a:xfrm>
            <a:off x="-1" y="4827118"/>
            <a:ext cx="8487909" cy="2031325"/>
          </a:xfrm>
          <a:prstGeom prst="rect">
            <a:avLst/>
          </a:prstGeom>
          <a:noFill/>
          <a:ln w="9525">
            <a:noFill/>
            <a:miter lim="800000"/>
            <a:headEnd/>
            <a:tailEnd/>
          </a:ln>
        </p:spPr>
        <p:txBody>
          <a:bodyPr wrap="square">
            <a:spAutoFit/>
          </a:bodyPr>
          <a:lstStyle/>
          <a:p>
            <a:pPr eaLnBrk="0" hangingPunct="0">
              <a:buClr>
                <a:srgbClr val="000000"/>
              </a:buClr>
              <a:buSzPct val="100000"/>
              <a:buFont typeface="Arial" charset="0"/>
              <a:buNone/>
            </a:pPr>
            <a:r>
              <a:rPr lang="en-US" altLang="en-US" b="1" dirty="0">
                <a:solidFill>
                  <a:srgbClr val="8776A2"/>
                </a:solidFill>
                <a:latin typeface="Gill Sans MT" panose="020B0502020104020203" pitchFamily="34" charset="0"/>
                <a:cs typeface="Times New Roman" pitchFamily="18" charset="0"/>
              </a:rPr>
              <a:t>Metalloids</a:t>
            </a:r>
            <a:r>
              <a:rPr lang="en-US" altLang="en-US" dirty="0">
                <a:solidFill>
                  <a:schemeClr val="tx1">
                    <a:lumMod val="75000"/>
                    <a:lumOff val="25000"/>
                  </a:schemeClr>
                </a:solidFill>
                <a:latin typeface="Gill Sans MT" panose="020B0502020104020203" pitchFamily="34" charset="0"/>
                <a:cs typeface="Times New Roman" pitchFamily="18" charset="0"/>
              </a:rPr>
              <a:t> have intermediate properties.</a:t>
            </a:r>
            <a:r>
              <a:rPr lang="en-US" altLang="en-US" dirty="0">
                <a:solidFill>
                  <a:schemeClr val="tx1">
                    <a:lumMod val="75000"/>
                    <a:lumOff val="25000"/>
                  </a:schemeClr>
                </a:solidFill>
                <a:latin typeface="Gill Sans MT" panose="020B0502020104020203" pitchFamily="34" charset="0"/>
              </a:rPr>
              <a:t> </a:t>
            </a:r>
          </a:p>
          <a:p>
            <a:pPr eaLnBrk="0" hangingPunct="0">
              <a:buClr>
                <a:srgbClr val="000000"/>
              </a:buClr>
              <a:buSzPct val="100000"/>
              <a:buFont typeface="Arial" charset="0"/>
              <a:buNone/>
            </a:pPr>
            <a:r>
              <a:rPr lang="en-US" altLang="en-US" dirty="0">
                <a:solidFill>
                  <a:schemeClr val="tx1">
                    <a:lumMod val="75000"/>
                    <a:lumOff val="25000"/>
                  </a:schemeClr>
                </a:solidFill>
                <a:latin typeface="Gill Sans MT" panose="020B0502020104020203" pitchFamily="34" charset="0"/>
              </a:rPr>
              <a:t>Boron, silicon, germanium, arsenic, antimony, tellurium, (astatine)</a:t>
            </a:r>
          </a:p>
          <a:p>
            <a:r>
              <a:rPr lang="en-US" altLang="en-US" dirty="0">
                <a:solidFill>
                  <a:schemeClr val="tx1">
                    <a:lumMod val="75000"/>
                    <a:lumOff val="25000"/>
                  </a:schemeClr>
                </a:solidFill>
                <a:latin typeface="Gill Sans MT" panose="020B0502020104020203" pitchFamily="34" charset="0"/>
              </a:rPr>
              <a:t>They exhibit metallic and nonmetallic properties:</a:t>
            </a:r>
          </a:p>
          <a:p>
            <a:pPr>
              <a:buFont typeface="Wingdings" panose="05000000000000000000" pitchFamily="2" charset="2"/>
              <a:buChar char="§"/>
            </a:pPr>
            <a:r>
              <a:rPr lang="en-US" altLang="en-US" dirty="0">
                <a:solidFill>
                  <a:schemeClr val="tx1">
                    <a:lumMod val="75000"/>
                    <a:lumOff val="25000"/>
                  </a:schemeClr>
                </a:solidFill>
                <a:latin typeface="Gill Sans MT" panose="020B0502020104020203" pitchFamily="34" charset="0"/>
              </a:rPr>
              <a:t>Conduct electricity (not as well as metals).</a:t>
            </a:r>
          </a:p>
          <a:p>
            <a:pPr marL="182880">
              <a:buFont typeface="Wingdings" panose="05000000000000000000" pitchFamily="2" charset="2"/>
              <a:buChar char="§"/>
            </a:pPr>
            <a:r>
              <a:rPr lang="en-US" altLang="en-US" dirty="0">
                <a:solidFill>
                  <a:schemeClr val="tx1">
                    <a:lumMod val="75000"/>
                    <a:lumOff val="25000"/>
                  </a:schemeClr>
                </a:solidFill>
                <a:latin typeface="Gill Sans MT" panose="020B0502020104020203" pitchFamily="34" charset="0"/>
              </a:rPr>
              <a:t>Look like metals (shiny).</a:t>
            </a:r>
          </a:p>
          <a:p>
            <a:pPr lvl="1">
              <a:buFont typeface="Wingdings" panose="05000000000000000000" pitchFamily="2" charset="2"/>
              <a:buChar char="§"/>
            </a:pPr>
            <a:r>
              <a:rPr lang="en-US" altLang="en-US" dirty="0">
                <a:solidFill>
                  <a:schemeClr val="tx1">
                    <a:lumMod val="75000"/>
                    <a:lumOff val="25000"/>
                  </a:schemeClr>
                </a:solidFill>
                <a:latin typeface="Gill Sans MT" panose="020B0502020104020203" pitchFamily="34" charset="0"/>
              </a:rPr>
              <a:t>semiconductors.</a:t>
            </a:r>
          </a:p>
          <a:p>
            <a:pPr eaLnBrk="0" hangingPunct="0">
              <a:buClr>
                <a:srgbClr val="000000"/>
              </a:buClr>
              <a:buSzPct val="100000"/>
              <a:buFont typeface="Arial" charset="0"/>
              <a:buNone/>
            </a:pPr>
            <a:endParaRPr lang="en-US" altLang="en-US" dirty="0">
              <a:solidFill>
                <a:schemeClr val="tx1">
                  <a:lumMod val="75000"/>
                  <a:lumOff val="25000"/>
                </a:schemeClr>
              </a:solidFill>
              <a:latin typeface="Gill Sans MT" panose="020B0502020104020203" pitchFamily="34" charset="0"/>
              <a:cs typeface="Times New Roman" pitchFamily="18" charset="0"/>
            </a:endParaRPr>
          </a:p>
        </p:txBody>
      </p:sp>
      <p:pic>
        <p:nvPicPr>
          <p:cNvPr id="616" name="Picture 615">
            <a:extLst>
              <a:ext uri="{FF2B5EF4-FFF2-40B4-BE49-F238E27FC236}">
                <a16:creationId xmlns:a16="http://schemas.microsoft.com/office/drawing/2014/main" id="{21718AB5-31D7-4D04-BA7A-F4AC1330B94B}"/>
              </a:ext>
            </a:extLst>
          </p:cNvPr>
          <p:cNvPicPr>
            <a:picLocks noChangeAspect="1"/>
          </p:cNvPicPr>
          <p:nvPr/>
        </p:nvPicPr>
        <p:blipFill rotWithShape="1">
          <a:blip r:embed="rId2">
            <a:extLst>
              <a:ext uri="{28A0092B-C50C-407E-A947-70E740481C1C}">
                <a14:useLocalDpi xmlns:a14="http://schemas.microsoft.com/office/drawing/2010/main" val="0"/>
              </a:ext>
            </a:extLst>
          </a:blip>
          <a:srcRect t="8269"/>
          <a:stretch/>
        </p:blipFill>
        <p:spPr>
          <a:xfrm>
            <a:off x="4243953" y="1616789"/>
            <a:ext cx="4787712" cy="2832188"/>
          </a:xfrm>
          <a:prstGeom prst="rect">
            <a:avLst/>
          </a:prstGeom>
        </p:spPr>
      </p:pic>
      <p:sp>
        <p:nvSpPr>
          <p:cNvPr id="617" name="Rectangle 2">
            <a:extLst>
              <a:ext uri="{FF2B5EF4-FFF2-40B4-BE49-F238E27FC236}">
                <a16:creationId xmlns:a16="http://schemas.microsoft.com/office/drawing/2014/main" id="{8281F539-37D0-4C54-AF03-E0EF68A8C7F9}"/>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The Periodic Table</a:t>
            </a:r>
          </a:p>
        </p:txBody>
      </p:sp>
      <p:sp>
        <p:nvSpPr>
          <p:cNvPr id="7" name="Rectangle 6">
            <a:extLst>
              <a:ext uri="{FF2B5EF4-FFF2-40B4-BE49-F238E27FC236}">
                <a16:creationId xmlns:a16="http://schemas.microsoft.com/office/drawing/2014/main" id="{1A6A27E4-61EA-4B7A-A74C-EC301CBFB340}"/>
              </a:ext>
            </a:extLst>
          </p:cNvPr>
          <p:cNvSpPr/>
          <p:nvPr/>
        </p:nvSpPr>
        <p:spPr>
          <a:xfrm>
            <a:off x="0" y="917468"/>
            <a:ext cx="8487909" cy="369332"/>
          </a:xfrm>
          <a:prstGeom prst="rect">
            <a:avLst/>
          </a:prstGeom>
        </p:spPr>
        <p:txBody>
          <a:bodyPr wrap="square">
            <a:spAutoFit/>
          </a:bodyPr>
          <a:lstStyle/>
          <a:p>
            <a:pPr eaLnBrk="0" hangingPunct="0">
              <a:buClr>
                <a:srgbClr val="000000"/>
              </a:buClr>
              <a:buSzPct val="100000"/>
              <a:buFont typeface="Arial" charset="0"/>
              <a:buNone/>
            </a:pPr>
            <a:r>
              <a:rPr lang="en-US" altLang="en-US" dirty="0">
                <a:solidFill>
                  <a:schemeClr val="tx1">
                    <a:lumMod val="75000"/>
                    <a:lumOff val="25000"/>
                  </a:schemeClr>
                </a:solidFill>
                <a:latin typeface="Gill Sans MT" panose="020B0502020104020203" pitchFamily="34" charset="0"/>
                <a:cs typeface="Times New Roman" pitchFamily="18" charset="0"/>
              </a:rPr>
              <a:t>Elements can be categorized as </a:t>
            </a:r>
            <a:r>
              <a:rPr lang="en-US" altLang="en-US" b="1" dirty="0">
                <a:solidFill>
                  <a:srgbClr val="67AEB6"/>
                </a:solidFill>
                <a:latin typeface="Gill Sans MT" panose="020B0502020104020203" pitchFamily="34" charset="0"/>
                <a:cs typeface="Times New Roman" pitchFamily="18" charset="0"/>
              </a:rPr>
              <a:t>metals</a:t>
            </a:r>
            <a:r>
              <a:rPr lang="en-US" altLang="en-US" dirty="0">
                <a:solidFill>
                  <a:schemeClr val="tx1">
                    <a:lumMod val="75000"/>
                    <a:lumOff val="25000"/>
                  </a:schemeClr>
                </a:solidFill>
                <a:latin typeface="Gill Sans MT" panose="020B0502020104020203" pitchFamily="34" charset="0"/>
                <a:cs typeface="Times New Roman" pitchFamily="18" charset="0"/>
              </a:rPr>
              <a:t>, </a:t>
            </a:r>
            <a:r>
              <a:rPr lang="en-US" altLang="en-US" b="1" dirty="0">
                <a:solidFill>
                  <a:srgbClr val="E57689"/>
                </a:solidFill>
                <a:latin typeface="Gill Sans MT" panose="020B0502020104020203" pitchFamily="34" charset="0"/>
                <a:cs typeface="Times New Roman" pitchFamily="18" charset="0"/>
              </a:rPr>
              <a:t>nonmetals</a:t>
            </a:r>
            <a:r>
              <a:rPr lang="en-US" altLang="en-US" dirty="0">
                <a:solidFill>
                  <a:schemeClr val="tx1">
                    <a:lumMod val="75000"/>
                    <a:lumOff val="25000"/>
                  </a:schemeClr>
                </a:solidFill>
                <a:latin typeface="Gill Sans MT" panose="020B0502020104020203" pitchFamily="34" charset="0"/>
                <a:cs typeface="Times New Roman" pitchFamily="18" charset="0"/>
              </a:rPr>
              <a:t>, or </a:t>
            </a:r>
            <a:r>
              <a:rPr lang="en-US" altLang="en-US" b="1" dirty="0">
                <a:solidFill>
                  <a:srgbClr val="8776A2"/>
                </a:solidFill>
                <a:latin typeface="Gill Sans MT" panose="020B0502020104020203" pitchFamily="34" charset="0"/>
                <a:cs typeface="Times New Roman" pitchFamily="18" charset="0"/>
              </a:rPr>
              <a:t>metalloids</a:t>
            </a:r>
            <a:r>
              <a:rPr lang="en-US" altLang="en-US" dirty="0">
                <a:solidFill>
                  <a:schemeClr val="tx1">
                    <a:lumMod val="75000"/>
                    <a:lumOff val="25000"/>
                  </a:schemeClr>
                </a:solidFill>
                <a:latin typeface="Gill Sans MT" panose="020B0502020104020203" pitchFamily="34" charset="0"/>
                <a:cs typeface="Times New Roman" pitchFamily="18" charset="0"/>
              </a:rPr>
              <a:t>.</a:t>
            </a:r>
          </a:p>
        </p:txBody>
      </p:sp>
      <p:sp>
        <p:nvSpPr>
          <p:cNvPr id="9" name="Rectangle 8">
            <a:extLst>
              <a:ext uri="{FF2B5EF4-FFF2-40B4-BE49-F238E27FC236}">
                <a16:creationId xmlns:a16="http://schemas.microsoft.com/office/drawing/2014/main" id="{4C4FB60C-1724-4D2A-BECB-A01F8F206A5A}"/>
              </a:ext>
            </a:extLst>
          </p:cNvPr>
          <p:cNvSpPr/>
          <p:nvPr/>
        </p:nvSpPr>
        <p:spPr>
          <a:xfrm>
            <a:off x="45032" y="1567265"/>
            <a:ext cx="4572000" cy="1477328"/>
          </a:xfrm>
          <a:prstGeom prst="rect">
            <a:avLst/>
          </a:prstGeom>
        </p:spPr>
        <p:txBody>
          <a:bodyPr>
            <a:spAutoFit/>
          </a:bodyPr>
          <a:lstStyle/>
          <a:p>
            <a:pPr eaLnBrk="0" hangingPunct="0">
              <a:buClr>
                <a:srgbClr val="000000"/>
              </a:buClr>
              <a:buSzPct val="100000"/>
              <a:buFont typeface="Arial" charset="0"/>
              <a:buNone/>
            </a:pPr>
            <a:r>
              <a:rPr lang="en-US" altLang="en-US" b="1" dirty="0">
                <a:solidFill>
                  <a:srgbClr val="67AEB6"/>
                </a:solidFill>
                <a:latin typeface="Gill Sans MT" panose="020B0502020104020203" pitchFamily="34" charset="0"/>
                <a:cs typeface="Times New Roman" pitchFamily="18" charset="0"/>
              </a:rPr>
              <a:t>Metals</a:t>
            </a:r>
            <a:r>
              <a:rPr lang="en-US" altLang="en-US" dirty="0">
                <a:solidFill>
                  <a:schemeClr val="tx1">
                    <a:lumMod val="75000"/>
                    <a:lumOff val="25000"/>
                  </a:schemeClr>
                </a:solidFill>
                <a:latin typeface="Gill Sans MT" panose="020B0502020104020203" pitchFamily="34" charset="0"/>
                <a:cs typeface="Times New Roman" pitchFamily="18" charset="0"/>
              </a:rPr>
              <a:t> are good conductors of heat and electricity.</a:t>
            </a:r>
            <a:r>
              <a:rPr lang="en-US" dirty="0">
                <a:solidFill>
                  <a:schemeClr val="tx1">
                    <a:lumMod val="75000"/>
                    <a:lumOff val="25000"/>
                  </a:schemeClr>
                </a:solidFill>
                <a:latin typeface="Gill Sans MT" panose="020B0502020104020203" pitchFamily="34" charset="0"/>
              </a:rPr>
              <a:t> </a:t>
            </a:r>
          </a:p>
          <a:p>
            <a:pPr eaLnBrk="0" hangingPunct="0">
              <a:buClr>
                <a:srgbClr val="000000"/>
              </a:buClr>
              <a:buSzPct val="100000"/>
              <a:buFont typeface="Arial" charset="0"/>
              <a:buNone/>
            </a:pPr>
            <a:r>
              <a:rPr lang="en-US" dirty="0">
                <a:solidFill>
                  <a:schemeClr val="tx1">
                    <a:lumMod val="75000"/>
                    <a:lumOff val="25000"/>
                  </a:schemeClr>
                </a:solidFill>
                <a:latin typeface="Gill Sans MT" panose="020B0502020104020203" pitchFamily="34" charset="0"/>
              </a:rPr>
              <a:t>solids (except mercury – a liquid)</a:t>
            </a:r>
          </a:p>
          <a:p>
            <a:pPr eaLnBrk="0" hangingPunct="0">
              <a:buClr>
                <a:srgbClr val="000000"/>
              </a:buClr>
              <a:buSzPct val="100000"/>
              <a:buFont typeface="Arial" charset="0"/>
              <a:buNone/>
            </a:pPr>
            <a:r>
              <a:rPr lang="en-US" dirty="0">
                <a:solidFill>
                  <a:schemeClr val="tx1">
                    <a:lumMod val="75000"/>
                    <a:lumOff val="25000"/>
                  </a:schemeClr>
                </a:solidFill>
                <a:latin typeface="Gill Sans MT" panose="020B0502020104020203" pitchFamily="34" charset="0"/>
              </a:rPr>
              <a:t>ductile (can be drawn into wires)</a:t>
            </a:r>
          </a:p>
          <a:p>
            <a:pPr eaLnBrk="0" hangingPunct="0">
              <a:buClr>
                <a:srgbClr val="000000"/>
              </a:buClr>
              <a:buSzPct val="100000"/>
              <a:buFont typeface="Arial" charset="0"/>
              <a:buNone/>
            </a:pPr>
            <a:r>
              <a:rPr lang="en-US" dirty="0">
                <a:solidFill>
                  <a:schemeClr val="tx1">
                    <a:lumMod val="75000"/>
                    <a:lumOff val="25000"/>
                  </a:schemeClr>
                </a:solidFill>
                <a:latin typeface="Gill Sans MT" panose="020B0502020104020203" pitchFamily="34" charset="0"/>
              </a:rPr>
              <a:t>malleable (can be rolled into sheets)</a:t>
            </a:r>
          </a:p>
        </p:txBody>
      </p:sp>
      <p:sp>
        <p:nvSpPr>
          <p:cNvPr id="10" name="Rectangle 9">
            <a:extLst>
              <a:ext uri="{FF2B5EF4-FFF2-40B4-BE49-F238E27FC236}">
                <a16:creationId xmlns:a16="http://schemas.microsoft.com/office/drawing/2014/main" id="{A5DAAF94-C21F-4A28-8848-077984BB888F}"/>
              </a:ext>
            </a:extLst>
          </p:cNvPr>
          <p:cNvSpPr/>
          <p:nvPr/>
        </p:nvSpPr>
        <p:spPr>
          <a:xfrm>
            <a:off x="-1" y="3384566"/>
            <a:ext cx="4065270" cy="1200329"/>
          </a:xfrm>
          <a:prstGeom prst="rect">
            <a:avLst/>
          </a:prstGeom>
        </p:spPr>
        <p:txBody>
          <a:bodyPr wrap="square">
            <a:spAutoFit/>
          </a:bodyPr>
          <a:lstStyle/>
          <a:p>
            <a:pPr eaLnBrk="0" hangingPunct="0">
              <a:buClr>
                <a:srgbClr val="000000"/>
              </a:buClr>
              <a:buSzPct val="100000"/>
              <a:buFont typeface="Arial" charset="0"/>
              <a:buNone/>
            </a:pPr>
            <a:r>
              <a:rPr lang="en-US" altLang="en-US" b="1" dirty="0">
                <a:solidFill>
                  <a:srgbClr val="E57689"/>
                </a:solidFill>
                <a:latin typeface="Gill Sans MT" panose="020B0502020104020203" pitchFamily="34" charset="0"/>
                <a:cs typeface="Times New Roman" pitchFamily="18" charset="0"/>
              </a:rPr>
              <a:t>Nonmetals</a:t>
            </a:r>
            <a:r>
              <a:rPr lang="en-US" altLang="en-US" dirty="0">
                <a:solidFill>
                  <a:schemeClr val="tx1">
                    <a:lumMod val="75000"/>
                    <a:lumOff val="25000"/>
                  </a:schemeClr>
                </a:solidFill>
                <a:latin typeface="Gill Sans MT" panose="020B0502020104020203" pitchFamily="34" charset="0"/>
                <a:cs typeface="Times New Roman" pitchFamily="18" charset="0"/>
              </a:rPr>
              <a:t> are poor conductors of heat or electricity. (graphite is the one exception)</a:t>
            </a:r>
            <a:r>
              <a:rPr lang="en-US" dirty="0">
                <a:solidFill>
                  <a:schemeClr val="tx1">
                    <a:lumMod val="75000"/>
                    <a:lumOff val="25000"/>
                  </a:schemeClr>
                </a:solidFill>
                <a:latin typeface="Gill Sans MT" panose="020B0502020104020203" pitchFamily="34" charset="0"/>
              </a:rPr>
              <a:t> </a:t>
            </a:r>
          </a:p>
          <a:p>
            <a:pPr marL="342907" indent="-342907">
              <a:buFont typeface="Arial" panose="020B0604020202020204" pitchFamily="34" charset="0"/>
              <a:buNone/>
              <a:defRPr/>
            </a:pPr>
            <a:r>
              <a:rPr lang="en-US" dirty="0">
                <a:solidFill>
                  <a:schemeClr val="tx1">
                    <a:lumMod val="75000"/>
                    <a:lumOff val="25000"/>
                  </a:schemeClr>
                </a:solidFill>
                <a:latin typeface="Gill Sans MT" panose="020B0502020104020203" pitchFamily="34" charset="0"/>
              </a:rPr>
              <a:t>Occur in all physical states.</a:t>
            </a:r>
            <a:endParaRPr lang="en-US" altLang="en-US" dirty="0">
              <a:solidFill>
                <a:schemeClr val="tx1">
                  <a:lumMod val="75000"/>
                  <a:lumOff val="25000"/>
                </a:schemeClr>
              </a:solidFill>
              <a:latin typeface="Gill Sans MT" panose="020B0502020104020203" pitchFamily="34" charset="0"/>
              <a:cs typeface="Times New Roman" pitchFamily="18" charset="0"/>
            </a:endParaRPr>
          </a:p>
        </p:txBody>
      </p:sp>
    </p:spTree>
    <p:extLst>
      <p:ext uri="{BB962C8B-B14F-4D97-AF65-F5344CB8AC3E}">
        <p14:creationId xmlns:p14="http://schemas.microsoft.com/office/powerpoint/2010/main" val="5093506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74</a:t>
            </a:fld>
            <a:endParaRPr lang="en-US" dirty="0">
              <a:solidFill>
                <a:schemeClr val="bg1"/>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E73172E-F8A6-4551-974F-5042F28CB6C8}"/>
                  </a:ext>
                </a:extLst>
              </p:cNvPr>
              <p:cNvSpPr txBox="1"/>
              <p:nvPr/>
            </p:nvSpPr>
            <p:spPr>
              <a:xfrm>
                <a:off x="0" y="1178719"/>
                <a:ext cx="9144000" cy="4339458"/>
              </a:xfrm>
              <a:prstGeom prst="rect">
                <a:avLst/>
              </a:prstGeom>
              <a:noFill/>
            </p:spPr>
            <p:txBody>
              <a:bodyPr wrap="square" rtlCol="0">
                <a:spAutoFit/>
              </a:bodyPr>
              <a:lstStyle/>
              <a:p>
                <a:r>
                  <a:rPr lang="en-US" b="1" u="sng" dirty="0">
                    <a:solidFill>
                      <a:schemeClr val="tx1">
                        <a:lumMod val="75000"/>
                        <a:lumOff val="25000"/>
                      </a:schemeClr>
                    </a:solidFill>
                    <a:latin typeface="Gill Sans MT" panose="020B0502020104020203" pitchFamily="34" charset="0"/>
                  </a:rPr>
                  <a:t>Ionic compounds</a:t>
                </a:r>
                <a:r>
                  <a:rPr lang="en-US" dirty="0">
                    <a:solidFill>
                      <a:schemeClr val="tx1">
                        <a:lumMod val="75000"/>
                        <a:lumOff val="25000"/>
                      </a:schemeClr>
                    </a:solidFill>
                    <a:latin typeface="Gill Sans MT" panose="020B0502020104020203" pitchFamily="34" charset="0"/>
                  </a:rPr>
                  <a:t>: compounds comprised of ions. These are usually formed with a metal and non-metal. These ions are </a:t>
                </a:r>
                <a:r>
                  <a:rPr lang="en-US" b="1" dirty="0">
                    <a:solidFill>
                      <a:srgbClr val="67AEB6"/>
                    </a:solidFill>
                    <a:latin typeface="Gill Sans MT" panose="020B0502020104020203" pitchFamily="34" charset="0"/>
                  </a:rPr>
                  <a:t>ca</a:t>
                </a:r>
                <a:r>
                  <a:rPr lang="en-US" b="1" dirty="0">
                    <a:solidFill>
                      <a:srgbClr val="E57689"/>
                    </a:solidFill>
                    <a:latin typeface="Gill Sans MT" panose="020B0502020104020203" pitchFamily="34" charset="0"/>
                  </a:rPr>
                  <a:t>t</a:t>
                </a:r>
                <a:r>
                  <a:rPr lang="en-US" b="1" dirty="0">
                    <a:solidFill>
                      <a:srgbClr val="67AEB6"/>
                    </a:solidFill>
                    <a:latin typeface="Gill Sans MT" panose="020B0502020104020203" pitchFamily="34" charset="0"/>
                  </a:rPr>
                  <a:t>ions</a:t>
                </a:r>
                <a:r>
                  <a:rPr lang="en-US" dirty="0">
                    <a:solidFill>
                      <a:schemeClr val="tx1">
                        <a:lumMod val="75000"/>
                        <a:lumOff val="25000"/>
                      </a:schemeClr>
                    </a:solidFill>
                    <a:latin typeface="Gill Sans MT" panose="020B0502020104020203" pitchFamily="34" charset="0"/>
                  </a:rPr>
                  <a:t> (</a:t>
                </a:r>
                <a:r>
                  <a:rPr lang="en-US" dirty="0">
                    <a:solidFill>
                      <a:srgbClr val="E57689"/>
                    </a:solidFill>
                    <a:latin typeface="Gill Sans MT" panose="020B0502020104020203" pitchFamily="34" charset="0"/>
                  </a:rPr>
                  <a:t>positive ion</a:t>
                </a:r>
                <a:r>
                  <a:rPr lang="en-US" dirty="0">
                    <a:solidFill>
                      <a:schemeClr val="tx1">
                        <a:lumMod val="75000"/>
                        <a:lumOff val="25000"/>
                      </a:schemeClr>
                    </a:solidFill>
                    <a:latin typeface="Gill Sans MT" panose="020B0502020104020203" pitchFamily="34" charset="0"/>
                  </a:rPr>
                  <a:t>) and </a:t>
                </a:r>
                <a:r>
                  <a:rPr lang="en-US" b="1" dirty="0">
                    <a:solidFill>
                      <a:srgbClr val="E57689"/>
                    </a:solidFill>
                    <a:latin typeface="Gill Sans MT" panose="020B0502020104020203" pitchFamily="34" charset="0"/>
                  </a:rPr>
                  <a:t>anions</a:t>
                </a:r>
                <a:r>
                  <a:rPr lang="en-US" dirty="0">
                    <a:solidFill>
                      <a:schemeClr val="tx1">
                        <a:lumMod val="75000"/>
                        <a:lumOff val="25000"/>
                      </a:schemeClr>
                    </a:solidFill>
                    <a:latin typeface="Gill Sans MT" panose="020B0502020104020203" pitchFamily="34" charset="0"/>
                  </a:rPr>
                  <a:t> (</a:t>
                </a:r>
                <a:r>
                  <a:rPr lang="en-US" dirty="0">
                    <a:solidFill>
                      <a:srgbClr val="E57689"/>
                    </a:solidFill>
                    <a:latin typeface="Gill Sans MT" panose="020B0502020104020203" pitchFamily="34" charset="0"/>
                  </a:rPr>
                  <a:t>negative</a:t>
                </a:r>
                <a:r>
                  <a:rPr lang="en-US" dirty="0">
                    <a:solidFill>
                      <a:schemeClr val="tx1">
                        <a:lumMod val="75000"/>
                        <a:lumOff val="25000"/>
                      </a:schemeClr>
                    </a:solidFill>
                    <a:latin typeface="Gill Sans MT" panose="020B0502020104020203" pitchFamily="34" charset="0"/>
                  </a:rPr>
                  <a:t> </a:t>
                </a:r>
                <a:r>
                  <a:rPr lang="en-US" dirty="0">
                    <a:solidFill>
                      <a:srgbClr val="E57689"/>
                    </a:solidFill>
                    <a:latin typeface="Gill Sans MT" panose="020B0502020104020203" pitchFamily="34" charset="0"/>
                  </a:rPr>
                  <a:t>ion</a:t>
                </a:r>
                <a:r>
                  <a:rPr lang="en-US" dirty="0">
                    <a:solidFill>
                      <a:schemeClr val="tx1">
                        <a:lumMod val="75000"/>
                        <a:lumOff val="25000"/>
                      </a:schemeClr>
                    </a:solidFill>
                    <a:latin typeface="Gill Sans MT" panose="020B0502020104020203" pitchFamily="34" charset="0"/>
                  </a:rPr>
                  <a:t>). The negative and positive charges of the cations and anions form the electrostatic forces that hold the compound together. (Look for a metal and nonmetal)</a:t>
                </a:r>
              </a:p>
              <a:p>
                <a:r>
                  <a:rPr lang="en-US" b="0" dirty="0">
                    <a:solidFill>
                      <a:schemeClr val="tx1">
                        <a:lumMod val="75000"/>
                        <a:lumOff val="25000"/>
                      </a:schemeClr>
                    </a:solidFill>
                  </a:rPr>
                  <a:t>		</a:t>
                </a:r>
                <a14:m>
                  <m:oMath xmlns:m="http://schemas.openxmlformats.org/officeDocument/2006/math">
                    <m:r>
                      <m:rPr>
                        <m:sty m:val="p"/>
                      </m:rPr>
                      <a:rPr lang="en-US" b="0" i="0" smtClean="0">
                        <a:solidFill>
                          <a:schemeClr val="tx1">
                            <a:lumMod val="75000"/>
                            <a:lumOff val="25000"/>
                          </a:schemeClr>
                        </a:solidFill>
                        <a:latin typeface="Cambria Math"/>
                      </a:rPr>
                      <m:t>F</m:t>
                    </m:r>
                    <m:r>
                      <a:rPr lang="en-US" b="0" i="0" smtClean="0">
                        <a:solidFill>
                          <a:schemeClr val="tx1">
                            <a:lumMod val="75000"/>
                            <a:lumOff val="25000"/>
                          </a:schemeClr>
                        </a:solidFill>
                        <a:latin typeface="Cambria Math"/>
                      </a:rPr>
                      <m:t>=</m:t>
                    </m:r>
                    <m:sSub>
                      <m:sSubPr>
                        <m:ctrlPr>
                          <a:rPr lang="en-US" i="1" smtClean="0">
                            <a:solidFill>
                              <a:schemeClr val="tx1">
                                <a:lumMod val="75000"/>
                                <a:lumOff val="25000"/>
                              </a:schemeClr>
                            </a:solidFill>
                            <a:latin typeface="Cambria Math" panose="02040503050406030204" pitchFamily="18" charset="0"/>
                          </a:rPr>
                        </m:ctrlPr>
                      </m:sSubPr>
                      <m:e>
                        <m:r>
                          <a:rPr lang="en-US" b="0" i="1" smtClean="0">
                            <a:solidFill>
                              <a:schemeClr val="tx1">
                                <a:lumMod val="75000"/>
                                <a:lumOff val="25000"/>
                              </a:schemeClr>
                            </a:solidFill>
                            <a:latin typeface="Cambria Math"/>
                          </a:rPr>
                          <m:t>𝑘</m:t>
                        </m:r>
                      </m:e>
                      <m:sub>
                        <m:r>
                          <a:rPr lang="en-US" b="0" i="1" smtClean="0">
                            <a:solidFill>
                              <a:schemeClr val="tx1">
                                <a:lumMod val="75000"/>
                                <a:lumOff val="25000"/>
                              </a:schemeClr>
                            </a:solidFill>
                            <a:latin typeface="Cambria Math"/>
                          </a:rPr>
                          <m:t>𝑒</m:t>
                        </m:r>
                      </m:sub>
                    </m:sSub>
                    <m:f>
                      <m:fPr>
                        <m:ctrlPr>
                          <a:rPr lang="en-US" i="1" smtClean="0">
                            <a:solidFill>
                              <a:schemeClr val="tx1">
                                <a:lumMod val="75000"/>
                                <a:lumOff val="25000"/>
                              </a:schemeClr>
                            </a:solidFill>
                            <a:latin typeface="Cambria Math" panose="02040503050406030204" pitchFamily="18" charset="0"/>
                          </a:rPr>
                        </m:ctrlPr>
                      </m:fPr>
                      <m:num>
                        <m:sSub>
                          <m:sSubPr>
                            <m:ctrlPr>
                              <a:rPr lang="en-US" i="1" smtClean="0">
                                <a:solidFill>
                                  <a:schemeClr val="tx1">
                                    <a:lumMod val="75000"/>
                                    <a:lumOff val="25000"/>
                                  </a:schemeClr>
                                </a:solidFill>
                                <a:latin typeface="Cambria Math" panose="02040503050406030204" pitchFamily="18" charset="0"/>
                              </a:rPr>
                            </m:ctrlPr>
                          </m:sSubPr>
                          <m:e>
                            <m:r>
                              <a:rPr lang="en-US" b="0" i="1" smtClean="0">
                                <a:solidFill>
                                  <a:schemeClr val="tx1">
                                    <a:lumMod val="75000"/>
                                    <a:lumOff val="25000"/>
                                  </a:schemeClr>
                                </a:solidFill>
                                <a:latin typeface="Cambria Math"/>
                              </a:rPr>
                              <m:t>𝑞</m:t>
                            </m:r>
                          </m:e>
                          <m:sub>
                            <m:r>
                              <a:rPr lang="en-US" b="0" i="1" smtClean="0">
                                <a:solidFill>
                                  <a:schemeClr val="tx1">
                                    <a:lumMod val="75000"/>
                                    <a:lumOff val="25000"/>
                                  </a:schemeClr>
                                </a:solidFill>
                                <a:latin typeface="Cambria Math"/>
                              </a:rPr>
                              <m:t>1</m:t>
                            </m:r>
                          </m:sub>
                        </m:sSub>
                        <m:sSub>
                          <m:sSubPr>
                            <m:ctrlPr>
                              <a:rPr lang="en-US" i="1" smtClean="0">
                                <a:solidFill>
                                  <a:schemeClr val="tx1">
                                    <a:lumMod val="75000"/>
                                    <a:lumOff val="25000"/>
                                  </a:schemeClr>
                                </a:solidFill>
                                <a:latin typeface="Cambria Math" panose="02040503050406030204" pitchFamily="18" charset="0"/>
                              </a:rPr>
                            </m:ctrlPr>
                          </m:sSubPr>
                          <m:e>
                            <m:r>
                              <a:rPr lang="en-US" b="0" i="1" smtClean="0">
                                <a:solidFill>
                                  <a:schemeClr val="tx1">
                                    <a:lumMod val="75000"/>
                                    <a:lumOff val="25000"/>
                                  </a:schemeClr>
                                </a:solidFill>
                                <a:latin typeface="Cambria Math"/>
                              </a:rPr>
                              <m:t>𝑞</m:t>
                            </m:r>
                          </m:e>
                          <m:sub>
                            <m:r>
                              <a:rPr lang="en-US" b="0" i="1" smtClean="0">
                                <a:solidFill>
                                  <a:schemeClr val="tx1">
                                    <a:lumMod val="75000"/>
                                    <a:lumOff val="25000"/>
                                  </a:schemeClr>
                                </a:solidFill>
                                <a:latin typeface="Cambria Math"/>
                              </a:rPr>
                              <m:t>2</m:t>
                            </m:r>
                          </m:sub>
                        </m:sSub>
                      </m:num>
                      <m:den>
                        <m:sSup>
                          <m:sSupPr>
                            <m:ctrlPr>
                              <a:rPr lang="en-US" i="1" smtClean="0">
                                <a:solidFill>
                                  <a:schemeClr val="tx1">
                                    <a:lumMod val="75000"/>
                                    <a:lumOff val="25000"/>
                                  </a:schemeClr>
                                </a:solidFill>
                                <a:latin typeface="Cambria Math" panose="02040503050406030204" pitchFamily="18" charset="0"/>
                              </a:rPr>
                            </m:ctrlPr>
                          </m:sSupPr>
                          <m:e>
                            <m:r>
                              <a:rPr lang="en-US" b="0" i="1" smtClean="0">
                                <a:solidFill>
                                  <a:schemeClr val="tx1">
                                    <a:lumMod val="75000"/>
                                    <a:lumOff val="25000"/>
                                  </a:schemeClr>
                                </a:solidFill>
                                <a:latin typeface="Cambria Math"/>
                              </a:rPr>
                              <m:t>𝑟</m:t>
                            </m:r>
                          </m:e>
                          <m:sup>
                            <m:r>
                              <a:rPr lang="en-US" b="0" i="1" smtClean="0">
                                <a:solidFill>
                                  <a:schemeClr val="tx1">
                                    <a:lumMod val="75000"/>
                                    <a:lumOff val="25000"/>
                                  </a:schemeClr>
                                </a:solidFill>
                                <a:latin typeface="Cambria Math"/>
                              </a:rPr>
                              <m:t>2</m:t>
                            </m:r>
                          </m:sup>
                        </m:sSup>
                      </m:den>
                    </m:f>
                  </m:oMath>
                </a14:m>
                <a:r>
                  <a:rPr lang="en-US" dirty="0">
                    <a:solidFill>
                      <a:schemeClr val="tx1">
                        <a:lumMod val="75000"/>
                        <a:lumOff val="25000"/>
                      </a:schemeClr>
                    </a:solidFill>
                    <a:latin typeface="Gill Sans MT" panose="020B0502020104020203" pitchFamily="34" charset="0"/>
                  </a:rPr>
                  <a:t>		</a:t>
                </a:r>
                <a:r>
                  <a:rPr lang="en-US" i="1" dirty="0" err="1">
                    <a:solidFill>
                      <a:schemeClr val="tx1">
                        <a:lumMod val="75000"/>
                        <a:lumOff val="25000"/>
                      </a:schemeClr>
                    </a:solidFill>
                    <a:latin typeface="Gill Sans MT" panose="020B0502020104020203" pitchFamily="34" charset="0"/>
                  </a:rPr>
                  <a:t>k</a:t>
                </a:r>
                <a:r>
                  <a:rPr lang="en-US" baseline="-25000" dirty="0" err="1">
                    <a:solidFill>
                      <a:schemeClr val="tx1">
                        <a:lumMod val="75000"/>
                        <a:lumOff val="25000"/>
                      </a:schemeClr>
                    </a:solidFill>
                    <a:latin typeface="Gill Sans MT" panose="020B0502020104020203" pitchFamily="34" charset="0"/>
                  </a:rPr>
                  <a:t>e</a:t>
                </a:r>
                <a:r>
                  <a:rPr lang="en-US" dirty="0">
                    <a:solidFill>
                      <a:schemeClr val="tx1">
                        <a:lumMod val="75000"/>
                        <a:lumOff val="25000"/>
                      </a:schemeClr>
                    </a:solidFill>
                    <a:latin typeface="Gill Sans MT" panose="020B0502020104020203" pitchFamily="34" charset="0"/>
                  </a:rPr>
                  <a:t>: constant, </a:t>
                </a:r>
                <a:r>
                  <a:rPr lang="en-US" i="1" dirty="0">
                    <a:solidFill>
                      <a:schemeClr val="tx1">
                        <a:lumMod val="75000"/>
                        <a:lumOff val="25000"/>
                      </a:schemeClr>
                    </a:solidFill>
                    <a:latin typeface="Gill Sans MT" panose="020B0502020104020203" pitchFamily="34" charset="0"/>
                  </a:rPr>
                  <a:t>q</a:t>
                </a:r>
                <a:r>
                  <a:rPr lang="en-US" dirty="0">
                    <a:solidFill>
                      <a:schemeClr val="tx1">
                        <a:lumMod val="75000"/>
                        <a:lumOff val="25000"/>
                      </a:schemeClr>
                    </a:solidFill>
                    <a:latin typeface="Gill Sans MT" panose="020B0502020104020203" pitchFamily="34" charset="0"/>
                  </a:rPr>
                  <a:t>: scalar charge, </a:t>
                </a:r>
                <a:r>
                  <a:rPr lang="en-US" i="1" dirty="0">
                    <a:solidFill>
                      <a:schemeClr val="tx1">
                        <a:lumMod val="75000"/>
                        <a:lumOff val="25000"/>
                      </a:schemeClr>
                    </a:solidFill>
                    <a:latin typeface="Gill Sans MT" panose="020B0502020104020203" pitchFamily="34" charset="0"/>
                  </a:rPr>
                  <a:t>r</a:t>
                </a:r>
                <a:r>
                  <a:rPr lang="en-US" dirty="0">
                    <a:solidFill>
                      <a:schemeClr val="tx1">
                        <a:lumMod val="75000"/>
                        <a:lumOff val="25000"/>
                      </a:schemeClr>
                    </a:solidFill>
                    <a:latin typeface="Gill Sans MT" panose="020B0502020104020203" pitchFamily="34" charset="0"/>
                  </a:rPr>
                  <a:t>: distance between charges</a:t>
                </a:r>
              </a:p>
              <a:p>
                <a:endParaRPr lang="en-US" dirty="0">
                  <a:solidFill>
                    <a:schemeClr val="tx1">
                      <a:lumMod val="75000"/>
                      <a:lumOff val="25000"/>
                    </a:schemeClr>
                  </a:solidFill>
                  <a:latin typeface="Gill Sans MT" panose="020B0502020104020203" pitchFamily="34" charset="0"/>
                </a:endParaRPr>
              </a:p>
              <a:p>
                <a:r>
                  <a:rPr lang="en-US" b="1" u="sng" dirty="0">
                    <a:solidFill>
                      <a:schemeClr val="tx1">
                        <a:lumMod val="75000"/>
                        <a:lumOff val="25000"/>
                      </a:schemeClr>
                    </a:solidFill>
                    <a:latin typeface="Gill Sans MT" panose="020B0502020104020203" pitchFamily="34" charset="0"/>
                  </a:rPr>
                  <a:t>Molecular (covalent) Compounds</a:t>
                </a:r>
                <a:r>
                  <a:rPr lang="en-US" dirty="0">
                    <a:solidFill>
                      <a:schemeClr val="tx1">
                        <a:lumMod val="75000"/>
                        <a:lumOff val="25000"/>
                      </a:schemeClr>
                    </a:solidFill>
                    <a:latin typeface="Gill Sans MT" panose="020B0502020104020203" pitchFamily="34" charset="0"/>
                  </a:rPr>
                  <a:t>: Do not contain ions but are comprised of neutral molecules. These are compounds in which the electrons are shared between the two different atoms through a covalent bond. These are usually formed with two non-metals.</a:t>
                </a:r>
              </a:p>
              <a:p>
                <a:endParaRPr lang="en-US" dirty="0">
                  <a:solidFill>
                    <a:schemeClr val="tx1">
                      <a:lumMod val="75000"/>
                      <a:lumOff val="25000"/>
                    </a:schemeClr>
                  </a:solidFill>
                  <a:latin typeface="Gill Sans MT" panose="020B0502020104020203" pitchFamily="34" charset="0"/>
                </a:endParaRPr>
              </a:p>
              <a:p>
                <a:r>
                  <a:rPr lang="en-US" b="1" u="sng" dirty="0">
                    <a:solidFill>
                      <a:schemeClr val="tx1">
                        <a:lumMod val="75000"/>
                        <a:lumOff val="25000"/>
                      </a:schemeClr>
                    </a:solidFill>
                    <a:latin typeface="Gill Sans MT" panose="020B0502020104020203" pitchFamily="34" charset="0"/>
                  </a:rPr>
                  <a:t>Acids</a:t>
                </a:r>
                <a:r>
                  <a:rPr lang="en-US" dirty="0">
                    <a:solidFill>
                      <a:schemeClr val="tx1">
                        <a:lumMod val="75000"/>
                        <a:lumOff val="25000"/>
                      </a:schemeClr>
                    </a:solidFill>
                    <a:latin typeface="Gill Sans MT" panose="020B0502020104020203" pitchFamily="34" charset="0"/>
                  </a:rPr>
                  <a:t>: (for now), Release hydrogen ions (protons, H</a:t>
                </a:r>
                <a:r>
                  <a:rPr lang="en-US" baseline="30000" dirty="0">
                    <a:solidFill>
                      <a:schemeClr val="tx1">
                        <a:lumMod val="75000"/>
                        <a:lumOff val="25000"/>
                      </a:schemeClr>
                    </a:solidFill>
                    <a:latin typeface="Gill Sans MT" panose="020B0502020104020203" pitchFamily="34" charset="0"/>
                  </a:rPr>
                  <a:t>+</a:t>
                </a:r>
                <a:r>
                  <a:rPr lang="en-US" dirty="0">
                    <a:solidFill>
                      <a:schemeClr val="tx1">
                        <a:lumMod val="75000"/>
                        <a:lumOff val="25000"/>
                      </a:schemeClr>
                    </a:solidFill>
                    <a:latin typeface="Gill Sans MT" panose="020B0502020104020203" pitchFamily="34" charset="0"/>
                  </a:rPr>
                  <a:t>) when dissolved in water. Two types:</a:t>
                </a:r>
              </a:p>
              <a:p>
                <a:r>
                  <a:rPr lang="en-US" dirty="0">
                    <a:solidFill>
                      <a:schemeClr val="tx1">
                        <a:lumMod val="75000"/>
                        <a:lumOff val="25000"/>
                      </a:schemeClr>
                    </a:solidFill>
                    <a:latin typeface="Gill Sans MT" panose="020B0502020104020203" pitchFamily="34" charset="0"/>
                  </a:rPr>
                  <a:t>	Binary Acids</a:t>
                </a:r>
              </a:p>
              <a:p>
                <a:r>
                  <a:rPr lang="en-US" dirty="0">
                    <a:solidFill>
                      <a:schemeClr val="tx1">
                        <a:lumMod val="75000"/>
                        <a:lumOff val="25000"/>
                      </a:schemeClr>
                    </a:solidFill>
                    <a:latin typeface="Gill Sans MT" panose="020B0502020104020203" pitchFamily="34" charset="0"/>
                  </a:rPr>
                  <a:t>	</a:t>
                </a:r>
                <a:r>
                  <a:rPr lang="en-US" dirty="0" err="1">
                    <a:solidFill>
                      <a:schemeClr val="tx1">
                        <a:lumMod val="75000"/>
                        <a:lumOff val="25000"/>
                      </a:schemeClr>
                    </a:solidFill>
                    <a:latin typeface="Gill Sans MT" panose="020B0502020104020203" pitchFamily="34" charset="0"/>
                  </a:rPr>
                  <a:t>Oxyacids</a:t>
                </a:r>
                <a:r>
                  <a:rPr lang="en-US" dirty="0">
                    <a:solidFill>
                      <a:schemeClr val="tx1">
                        <a:lumMod val="75000"/>
                        <a:lumOff val="25000"/>
                      </a:schemeClr>
                    </a:solidFill>
                    <a:latin typeface="Gill Sans MT" panose="020B0502020104020203" pitchFamily="34" charset="0"/>
                  </a:rPr>
                  <a:t> </a:t>
                </a:r>
              </a:p>
              <a:p>
                <a:endParaRPr lang="en-US" dirty="0">
                  <a:solidFill>
                    <a:schemeClr val="tx1">
                      <a:lumMod val="75000"/>
                      <a:lumOff val="25000"/>
                    </a:schemeClr>
                  </a:solidFill>
                  <a:latin typeface="Gill Sans MT" panose="020B0502020104020203" pitchFamily="34" charset="0"/>
                </a:endParaRPr>
              </a:p>
              <a:p>
                <a:r>
                  <a:rPr lang="en-US" b="1" u="sng" dirty="0">
                    <a:solidFill>
                      <a:schemeClr val="tx1">
                        <a:lumMod val="75000"/>
                        <a:lumOff val="25000"/>
                      </a:schemeClr>
                    </a:solidFill>
                    <a:latin typeface="Gill Sans MT" panose="020B0502020104020203" pitchFamily="34" charset="0"/>
                  </a:rPr>
                  <a:t>Hydrates</a:t>
                </a:r>
                <a:r>
                  <a:rPr lang="en-US" dirty="0">
                    <a:solidFill>
                      <a:schemeClr val="tx1">
                        <a:lumMod val="75000"/>
                        <a:lumOff val="25000"/>
                      </a:schemeClr>
                    </a:solidFill>
                    <a:latin typeface="Gill Sans MT" panose="020B0502020104020203" pitchFamily="34" charset="0"/>
                  </a:rPr>
                  <a:t>: Any compound containing water in the form of H</a:t>
                </a:r>
                <a:r>
                  <a:rPr lang="en-US" baseline="-25000" dirty="0">
                    <a:solidFill>
                      <a:schemeClr val="tx1">
                        <a:lumMod val="75000"/>
                        <a:lumOff val="25000"/>
                      </a:schemeClr>
                    </a:solidFill>
                    <a:latin typeface="Gill Sans MT" panose="020B0502020104020203" pitchFamily="34" charset="0"/>
                  </a:rPr>
                  <a:t>2</a:t>
                </a:r>
                <a:r>
                  <a:rPr lang="en-US" dirty="0">
                    <a:solidFill>
                      <a:schemeClr val="tx1">
                        <a:lumMod val="75000"/>
                        <a:lumOff val="25000"/>
                      </a:schemeClr>
                    </a:solidFill>
                    <a:latin typeface="Gill Sans MT" panose="020B0502020104020203" pitchFamily="34" charset="0"/>
                  </a:rPr>
                  <a:t>O molecules</a:t>
                </a:r>
              </a:p>
            </p:txBody>
          </p:sp>
        </mc:Choice>
        <mc:Fallback xmlns="">
          <p:sp>
            <p:nvSpPr>
              <p:cNvPr id="8" name="TextBox 7">
                <a:extLst>
                  <a:ext uri="{FF2B5EF4-FFF2-40B4-BE49-F238E27FC236}">
                    <a16:creationId xmlns:a16="http://schemas.microsoft.com/office/drawing/2014/main" id="{9E73172E-F8A6-4551-974F-5042F28CB6C8}"/>
                  </a:ext>
                </a:extLst>
              </p:cNvPr>
              <p:cNvSpPr txBox="1">
                <a:spLocks noRot="1" noChangeAspect="1" noMove="1" noResize="1" noEditPoints="1" noAdjustHandles="1" noChangeArrowheads="1" noChangeShapeType="1" noTextEdit="1"/>
              </p:cNvSpPr>
              <p:nvPr/>
            </p:nvSpPr>
            <p:spPr>
              <a:xfrm>
                <a:off x="0" y="1178719"/>
                <a:ext cx="9144000" cy="4339458"/>
              </a:xfrm>
              <a:prstGeom prst="rect">
                <a:avLst/>
              </a:prstGeom>
              <a:blipFill>
                <a:blip r:embed="rId2"/>
                <a:stretch>
                  <a:fillRect l="-533" t="-702" r="-67" b="-1264"/>
                </a:stretch>
              </a:blipFill>
            </p:spPr>
            <p:txBody>
              <a:bodyPr/>
              <a:lstStyle/>
              <a:p>
                <a:r>
                  <a:rPr lang="en-US">
                    <a:noFill/>
                  </a:rPr>
                  <a:t> </a:t>
                </a:r>
              </a:p>
            </p:txBody>
          </p:sp>
        </mc:Fallback>
      </mc:AlternateContent>
      <p:sp>
        <p:nvSpPr>
          <p:cNvPr id="9" name="Rectangle 2">
            <a:extLst>
              <a:ext uri="{FF2B5EF4-FFF2-40B4-BE49-F238E27FC236}">
                <a16:creationId xmlns:a16="http://schemas.microsoft.com/office/drawing/2014/main" id="{D693F64A-A36E-4C51-AAC8-00D5ED05B049}"/>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Types of Compounds</a:t>
            </a:r>
          </a:p>
        </p:txBody>
      </p:sp>
    </p:spTree>
    <p:extLst>
      <p:ext uri="{BB962C8B-B14F-4D97-AF65-F5344CB8AC3E}">
        <p14:creationId xmlns:p14="http://schemas.microsoft.com/office/powerpoint/2010/main" val="11952499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75</a:t>
            </a:fld>
            <a:endParaRPr lang="en-US" dirty="0">
              <a:solidFill>
                <a:schemeClr val="bg1"/>
              </a:solidFill>
            </a:endParaRPr>
          </a:p>
        </p:txBody>
      </p:sp>
      <p:sp>
        <p:nvSpPr>
          <p:cNvPr id="9" name="Rectangle 2">
            <a:extLst>
              <a:ext uri="{FF2B5EF4-FFF2-40B4-BE49-F238E27FC236}">
                <a16:creationId xmlns:a16="http://schemas.microsoft.com/office/drawing/2014/main" id="{764545DA-C281-48F8-94BF-121927F68392}"/>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Ionic Charge Patterns in Periodic Table</a:t>
            </a:r>
          </a:p>
        </p:txBody>
      </p:sp>
      <p:pic>
        <p:nvPicPr>
          <p:cNvPr id="10" name="Picture 9">
            <a:extLst>
              <a:ext uri="{FF2B5EF4-FFF2-40B4-BE49-F238E27FC236}">
                <a16:creationId xmlns:a16="http://schemas.microsoft.com/office/drawing/2014/main" id="{41EE5171-A1EE-4410-90D8-1AE73D792F1B}"/>
              </a:ext>
            </a:extLst>
          </p:cNvPr>
          <p:cNvPicPr>
            <a:picLocks noChangeAspect="1"/>
          </p:cNvPicPr>
          <p:nvPr/>
        </p:nvPicPr>
        <p:blipFill rotWithShape="1">
          <a:blip r:embed="rId2">
            <a:extLst>
              <a:ext uri="{28A0092B-C50C-407E-A947-70E740481C1C}">
                <a14:useLocalDpi xmlns:a14="http://schemas.microsoft.com/office/drawing/2010/main" val="0"/>
              </a:ext>
            </a:extLst>
          </a:blip>
          <a:srcRect l="-530" t="-13030" r="78544" b="21299"/>
          <a:stretch/>
        </p:blipFill>
        <p:spPr>
          <a:xfrm>
            <a:off x="643891" y="0"/>
            <a:ext cx="2222474" cy="5894298"/>
          </a:xfrm>
          <a:prstGeom prst="rect">
            <a:avLst/>
          </a:prstGeom>
        </p:spPr>
      </p:pic>
      <p:pic>
        <p:nvPicPr>
          <p:cNvPr id="13" name="Picture 12">
            <a:extLst>
              <a:ext uri="{FF2B5EF4-FFF2-40B4-BE49-F238E27FC236}">
                <a16:creationId xmlns:a16="http://schemas.microsoft.com/office/drawing/2014/main" id="{2D610E49-8FD9-49E9-99D4-F6D2D678C57A}"/>
              </a:ext>
            </a:extLst>
          </p:cNvPr>
          <p:cNvPicPr>
            <a:picLocks noChangeAspect="1"/>
          </p:cNvPicPr>
          <p:nvPr/>
        </p:nvPicPr>
        <p:blipFill rotWithShape="1">
          <a:blip r:embed="rId3">
            <a:extLst>
              <a:ext uri="{28A0092B-C50C-407E-A947-70E740481C1C}">
                <a14:useLocalDpi xmlns:a14="http://schemas.microsoft.com/office/drawing/2010/main" val="0"/>
              </a:ext>
            </a:extLst>
          </a:blip>
          <a:srcRect l="55658" t="8269" r="-1" b="22754"/>
          <a:stretch/>
        </p:blipFill>
        <p:spPr>
          <a:xfrm>
            <a:off x="4651232" y="1379174"/>
            <a:ext cx="4397585" cy="4411422"/>
          </a:xfrm>
          <a:prstGeom prst="rect">
            <a:avLst/>
          </a:prstGeom>
        </p:spPr>
      </p:pic>
      <p:sp>
        <p:nvSpPr>
          <p:cNvPr id="7" name="TextBox 6">
            <a:extLst>
              <a:ext uri="{FF2B5EF4-FFF2-40B4-BE49-F238E27FC236}">
                <a16:creationId xmlns:a16="http://schemas.microsoft.com/office/drawing/2014/main" id="{B469CC12-AED5-4A84-AB4C-C0A656E8694A}"/>
              </a:ext>
            </a:extLst>
          </p:cNvPr>
          <p:cNvSpPr txBox="1"/>
          <p:nvPr/>
        </p:nvSpPr>
        <p:spPr>
          <a:xfrm>
            <a:off x="768952" y="770589"/>
            <a:ext cx="417102" cy="369332"/>
          </a:xfrm>
          <a:prstGeom prst="rect">
            <a:avLst/>
          </a:prstGeom>
          <a:solidFill>
            <a:schemeClr val="tx1">
              <a:lumMod val="75000"/>
              <a:lumOff val="25000"/>
            </a:schemeClr>
          </a:solidFill>
        </p:spPr>
        <p:txBody>
          <a:bodyPr wrap="square" rtlCol="0">
            <a:spAutoFit/>
          </a:bodyPr>
          <a:lstStyle/>
          <a:p>
            <a:pPr algn="ctr"/>
            <a:r>
              <a:rPr lang="en-US" dirty="0">
                <a:solidFill>
                  <a:srgbClr val="FFFFFF"/>
                </a:solidFill>
              </a:rPr>
              <a:t>+1</a:t>
            </a:r>
          </a:p>
        </p:txBody>
      </p:sp>
      <p:sp>
        <p:nvSpPr>
          <p:cNvPr id="14" name="TextBox 13">
            <a:extLst>
              <a:ext uri="{FF2B5EF4-FFF2-40B4-BE49-F238E27FC236}">
                <a16:creationId xmlns:a16="http://schemas.microsoft.com/office/drawing/2014/main" id="{DD9694B6-386A-4A19-BB89-379EC518A735}"/>
              </a:ext>
            </a:extLst>
          </p:cNvPr>
          <p:cNvSpPr txBox="1"/>
          <p:nvPr/>
        </p:nvSpPr>
        <p:spPr>
          <a:xfrm>
            <a:off x="1318206" y="1351881"/>
            <a:ext cx="417102" cy="369332"/>
          </a:xfrm>
          <a:prstGeom prst="rect">
            <a:avLst/>
          </a:prstGeom>
          <a:solidFill>
            <a:schemeClr val="tx1">
              <a:lumMod val="75000"/>
              <a:lumOff val="25000"/>
            </a:schemeClr>
          </a:solidFill>
        </p:spPr>
        <p:txBody>
          <a:bodyPr wrap="square" rtlCol="0">
            <a:spAutoFit/>
          </a:bodyPr>
          <a:lstStyle/>
          <a:p>
            <a:pPr algn="ctr"/>
            <a:r>
              <a:rPr lang="en-US" dirty="0">
                <a:solidFill>
                  <a:srgbClr val="FFFFFF"/>
                </a:solidFill>
              </a:rPr>
              <a:t>+2</a:t>
            </a:r>
          </a:p>
        </p:txBody>
      </p:sp>
      <p:sp>
        <p:nvSpPr>
          <p:cNvPr id="15" name="TextBox 14">
            <a:extLst>
              <a:ext uri="{FF2B5EF4-FFF2-40B4-BE49-F238E27FC236}">
                <a16:creationId xmlns:a16="http://schemas.microsoft.com/office/drawing/2014/main" id="{7F0327FC-3840-43AC-94B2-5295E3FA8091}"/>
              </a:ext>
            </a:extLst>
          </p:cNvPr>
          <p:cNvSpPr txBox="1"/>
          <p:nvPr/>
        </p:nvSpPr>
        <p:spPr>
          <a:xfrm>
            <a:off x="6349581" y="982549"/>
            <a:ext cx="417102" cy="369332"/>
          </a:xfrm>
          <a:prstGeom prst="rect">
            <a:avLst/>
          </a:prstGeom>
          <a:solidFill>
            <a:schemeClr val="tx1">
              <a:lumMod val="75000"/>
              <a:lumOff val="25000"/>
            </a:schemeClr>
          </a:solidFill>
        </p:spPr>
        <p:txBody>
          <a:bodyPr wrap="square" rtlCol="0">
            <a:spAutoFit/>
          </a:bodyPr>
          <a:lstStyle/>
          <a:p>
            <a:pPr algn="ctr"/>
            <a:r>
              <a:rPr lang="en-US" dirty="0">
                <a:solidFill>
                  <a:srgbClr val="FFFFFF"/>
                </a:solidFill>
              </a:rPr>
              <a:t>+4</a:t>
            </a:r>
          </a:p>
        </p:txBody>
      </p:sp>
      <p:sp>
        <p:nvSpPr>
          <p:cNvPr id="16" name="TextBox 15">
            <a:extLst>
              <a:ext uri="{FF2B5EF4-FFF2-40B4-BE49-F238E27FC236}">
                <a16:creationId xmlns:a16="http://schemas.microsoft.com/office/drawing/2014/main" id="{3BEE044A-E65D-48F5-816D-E8F20BB15453}"/>
              </a:ext>
            </a:extLst>
          </p:cNvPr>
          <p:cNvSpPr txBox="1"/>
          <p:nvPr/>
        </p:nvSpPr>
        <p:spPr>
          <a:xfrm>
            <a:off x="5791766" y="1384065"/>
            <a:ext cx="417102" cy="369332"/>
          </a:xfrm>
          <a:prstGeom prst="rect">
            <a:avLst/>
          </a:prstGeom>
          <a:solidFill>
            <a:schemeClr val="tx1">
              <a:lumMod val="75000"/>
              <a:lumOff val="25000"/>
            </a:schemeClr>
          </a:solidFill>
        </p:spPr>
        <p:txBody>
          <a:bodyPr wrap="square" rtlCol="0">
            <a:spAutoFit/>
          </a:bodyPr>
          <a:lstStyle/>
          <a:p>
            <a:pPr algn="ctr"/>
            <a:r>
              <a:rPr lang="en-US" dirty="0">
                <a:solidFill>
                  <a:srgbClr val="FFFFFF"/>
                </a:solidFill>
              </a:rPr>
              <a:t>+3</a:t>
            </a:r>
          </a:p>
        </p:txBody>
      </p:sp>
      <p:sp>
        <p:nvSpPr>
          <p:cNvPr id="17" name="TextBox 16">
            <a:extLst>
              <a:ext uri="{FF2B5EF4-FFF2-40B4-BE49-F238E27FC236}">
                <a16:creationId xmlns:a16="http://schemas.microsoft.com/office/drawing/2014/main" id="{7C3792F5-3720-42AD-B8CA-F56921B84A1D}"/>
              </a:ext>
            </a:extLst>
          </p:cNvPr>
          <p:cNvSpPr txBox="1"/>
          <p:nvPr/>
        </p:nvSpPr>
        <p:spPr>
          <a:xfrm>
            <a:off x="6352816" y="1379174"/>
            <a:ext cx="417102" cy="369332"/>
          </a:xfrm>
          <a:prstGeom prst="rect">
            <a:avLst/>
          </a:prstGeom>
          <a:solidFill>
            <a:schemeClr val="tx1">
              <a:lumMod val="75000"/>
              <a:lumOff val="25000"/>
            </a:schemeClr>
          </a:solidFill>
        </p:spPr>
        <p:txBody>
          <a:bodyPr wrap="square" rtlCol="0">
            <a:spAutoFit/>
          </a:bodyPr>
          <a:lstStyle/>
          <a:p>
            <a:pPr algn="ctr"/>
            <a:r>
              <a:rPr lang="en-US" dirty="0">
                <a:solidFill>
                  <a:srgbClr val="FFFFFF"/>
                </a:solidFill>
              </a:rPr>
              <a:t>-4</a:t>
            </a:r>
          </a:p>
        </p:txBody>
      </p:sp>
      <p:sp>
        <p:nvSpPr>
          <p:cNvPr id="18" name="TextBox 17">
            <a:extLst>
              <a:ext uri="{FF2B5EF4-FFF2-40B4-BE49-F238E27FC236}">
                <a16:creationId xmlns:a16="http://schemas.microsoft.com/office/drawing/2014/main" id="{1B6A08A6-3A66-41FD-8791-2EE939D9DECE}"/>
              </a:ext>
            </a:extLst>
          </p:cNvPr>
          <p:cNvSpPr txBox="1"/>
          <p:nvPr/>
        </p:nvSpPr>
        <p:spPr>
          <a:xfrm>
            <a:off x="6896891" y="1384065"/>
            <a:ext cx="417102" cy="369332"/>
          </a:xfrm>
          <a:prstGeom prst="rect">
            <a:avLst/>
          </a:prstGeom>
          <a:solidFill>
            <a:schemeClr val="tx1">
              <a:lumMod val="75000"/>
              <a:lumOff val="25000"/>
            </a:schemeClr>
          </a:solidFill>
        </p:spPr>
        <p:txBody>
          <a:bodyPr wrap="square" rtlCol="0">
            <a:spAutoFit/>
          </a:bodyPr>
          <a:lstStyle/>
          <a:p>
            <a:pPr algn="ctr"/>
            <a:r>
              <a:rPr lang="en-US" dirty="0">
                <a:solidFill>
                  <a:srgbClr val="FFFFFF"/>
                </a:solidFill>
              </a:rPr>
              <a:t>-3</a:t>
            </a:r>
          </a:p>
        </p:txBody>
      </p:sp>
      <p:sp>
        <p:nvSpPr>
          <p:cNvPr id="19" name="TextBox 18">
            <a:extLst>
              <a:ext uri="{FF2B5EF4-FFF2-40B4-BE49-F238E27FC236}">
                <a16:creationId xmlns:a16="http://schemas.microsoft.com/office/drawing/2014/main" id="{B897BB89-C27E-420B-BA5C-6C99908027EE}"/>
              </a:ext>
            </a:extLst>
          </p:cNvPr>
          <p:cNvSpPr txBox="1"/>
          <p:nvPr/>
        </p:nvSpPr>
        <p:spPr>
          <a:xfrm>
            <a:off x="7438889" y="1376210"/>
            <a:ext cx="417102" cy="369332"/>
          </a:xfrm>
          <a:prstGeom prst="rect">
            <a:avLst/>
          </a:prstGeom>
          <a:solidFill>
            <a:schemeClr val="tx1">
              <a:lumMod val="75000"/>
              <a:lumOff val="25000"/>
            </a:schemeClr>
          </a:solidFill>
        </p:spPr>
        <p:txBody>
          <a:bodyPr wrap="square" rtlCol="0">
            <a:spAutoFit/>
          </a:bodyPr>
          <a:lstStyle/>
          <a:p>
            <a:pPr algn="ctr"/>
            <a:r>
              <a:rPr lang="en-US" dirty="0">
                <a:solidFill>
                  <a:srgbClr val="FFFFFF"/>
                </a:solidFill>
              </a:rPr>
              <a:t>-2</a:t>
            </a:r>
          </a:p>
        </p:txBody>
      </p:sp>
      <p:sp>
        <p:nvSpPr>
          <p:cNvPr id="20" name="TextBox 19">
            <a:extLst>
              <a:ext uri="{FF2B5EF4-FFF2-40B4-BE49-F238E27FC236}">
                <a16:creationId xmlns:a16="http://schemas.microsoft.com/office/drawing/2014/main" id="{2D2658A7-B514-4F11-99C6-A21B68B991F5}"/>
              </a:ext>
            </a:extLst>
          </p:cNvPr>
          <p:cNvSpPr txBox="1"/>
          <p:nvPr/>
        </p:nvSpPr>
        <p:spPr>
          <a:xfrm>
            <a:off x="7983934" y="1376210"/>
            <a:ext cx="417102" cy="369332"/>
          </a:xfrm>
          <a:prstGeom prst="rect">
            <a:avLst/>
          </a:prstGeom>
          <a:solidFill>
            <a:schemeClr val="tx1">
              <a:lumMod val="75000"/>
              <a:lumOff val="25000"/>
            </a:schemeClr>
          </a:solidFill>
        </p:spPr>
        <p:txBody>
          <a:bodyPr wrap="square" rtlCol="0">
            <a:spAutoFit/>
          </a:bodyPr>
          <a:lstStyle/>
          <a:p>
            <a:pPr algn="ctr"/>
            <a:r>
              <a:rPr lang="en-US" dirty="0">
                <a:solidFill>
                  <a:srgbClr val="FFFFFF"/>
                </a:solidFill>
              </a:rPr>
              <a:t>-1</a:t>
            </a:r>
          </a:p>
        </p:txBody>
      </p:sp>
      <p:sp>
        <p:nvSpPr>
          <p:cNvPr id="21" name="TextBox 20">
            <a:extLst>
              <a:ext uri="{FF2B5EF4-FFF2-40B4-BE49-F238E27FC236}">
                <a16:creationId xmlns:a16="http://schemas.microsoft.com/office/drawing/2014/main" id="{A54A7F34-7A4B-415D-99B6-9C26E0069EAD}"/>
              </a:ext>
            </a:extLst>
          </p:cNvPr>
          <p:cNvSpPr txBox="1"/>
          <p:nvPr/>
        </p:nvSpPr>
        <p:spPr>
          <a:xfrm>
            <a:off x="8563147" y="770589"/>
            <a:ext cx="417102" cy="369332"/>
          </a:xfrm>
          <a:prstGeom prst="rect">
            <a:avLst/>
          </a:prstGeom>
          <a:solidFill>
            <a:schemeClr val="tx1">
              <a:lumMod val="75000"/>
              <a:lumOff val="25000"/>
            </a:schemeClr>
          </a:solidFill>
        </p:spPr>
        <p:txBody>
          <a:bodyPr wrap="square" rtlCol="0">
            <a:spAutoFit/>
          </a:bodyPr>
          <a:lstStyle/>
          <a:p>
            <a:pPr algn="ctr"/>
            <a:r>
              <a:rPr lang="en-US" dirty="0">
                <a:solidFill>
                  <a:srgbClr val="FFFFFF"/>
                </a:solidFill>
              </a:rPr>
              <a:t>0</a:t>
            </a:r>
          </a:p>
        </p:txBody>
      </p:sp>
      <p:sp>
        <p:nvSpPr>
          <p:cNvPr id="22" name="Rectangle 21">
            <a:extLst>
              <a:ext uri="{FF2B5EF4-FFF2-40B4-BE49-F238E27FC236}">
                <a16:creationId xmlns:a16="http://schemas.microsoft.com/office/drawing/2014/main" id="{7518073C-BFCD-4BDE-8DCF-7C70CCBA4676}"/>
              </a:ext>
            </a:extLst>
          </p:cNvPr>
          <p:cNvSpPr/>
          <p:nvPr/>
        </p:nvSpPr>
        <p:spPr>
          <a:xfrm>
            <a:off x="2896855" y="2654300"/>
            <a:ext cx="1721865" cy="3096455"/>
          </a:xfrm>
          <a:prstGeom prst="rect">
            <a:avLst/>
          </a:prstGeom>
          <a:gradFill flip="none" rotWithShape="1">
            <a:gsLst>
              <a:gs pos="0">
                <a:schemeClr val="tx1">
                  <a:lumMod val="75000"/>
                  <a:lumOff val="25000"/>
                  <a:tint val="66000"/>
                  <a:satMod val="160000"/>
                </a:schemeClr>
              </a:gs>
              <a:gs pos="32000">
                <a:schemeClr val="tx1">
                  <a:lumMod val="75000"/>
                  <a:lumOff val="25000"/>
                  <a:tint val="44500"/>
                  <a:satMod val="160000"/>
                </a:schemeClr>
              </a:gs>
              <a:gs pos="100000">
                <a:schemeClr val="tx1">
                  <a:lumMod val="75000"/>
                  <a:lumOff val="25000"/>
                  <a:tint val="23500"/>
                  <a:satMod val="160000"/>
                </a:schemeClr>
              </a:gs>
            </a:gsLst>
            <a:lin ang="270000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B432747-4510-4AF0-B388-C9AB3133921C}"/>
              </a:ext>
            </a:extLst>
          </p:cNvPr>
          <p:cNvSpPr txBox="1"/>
          <p:nvPr/>
        </p:nvSpPr>
        <p:spPr>
          <a:xfrm>
            <a:off x="2906380" y="3708400"/>
            <a:ext cx="1665620" cy="1200329"/>
          </a:xfrm>
          <a:prstGeom prst="rect">
            <a:avLst/>
          </a:prstGeom>
          <a:noFill/>
        </p:spPr>
        <p:txBody>
          <a:bodyPr wrap="square" rtlCol="0">
            <a:spAutoFit/>
          </a:bodyPr>
          <a:lstStyle/>
          <a:p>
            <a:pPr algn="ctr"/>
            <a:r>
              <a:rPr lang="en-US" dirty="0">
                <a:solidFill>
                  <a:schemeClr val="tx1">
                    <a:lumMod val="75000"/>
                    <a:lumOff val="25000"/>
                  </a:schemeClr>
                </a:solidFill>
              </a:rPr>
              <a:t>Transition metals can have a variety of charges. </a:t>
            </a:r>
          </a:p>
        </p:txBody>
      </p:sp>
    </p:spTree>
    <p:extLst>
      <p:ext uri="{BB962C8B-B14F-4D97-AF65-F5344CB8AC3E}">
        <p14:creationId xmlns:p14="http://schemas.microsoft.com/office/powerpoint/2010/main" val="365703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62949" y="6086319"/>
            <a:ext cx="314497" cy="365125"/>
          </a:xfrm>
        </p:spPr>
        <p:txBody>
          <a:bodyPr/>
          <a:lstStyle/>
          <a:p>
            <a:pPr algn="ctr"/>
            <a:fld id="{94E8F789-7D3F-49F2-90F5-45EDE2FD9A0F}" type="slidenum">
              <a:rPr lang="en-US" smtClean="0">
                <a:solidFill>
                  <a:schemeClr val="bg1"/>
                </a:solidFill>
              </a:rPr>
              <a:pPr algn="ctr"/>
              <a:t>8</a:t>
            </a:fld>
            <a:endParaRPr lang="en-US" dirty="0">
              <a:solidFill>
                <a:schemeClr val="bg1"/>
              </a:solidFill>
            </a:endParaRPr>
          </a:p>
        </p:txBody>
      </p:sp>
      <p:sp>
        <p:nvSpPr>
          <p:cNvPr id="8" name="Rectangle 2">
            <a:extLst>
              <a:ext uri="{FF2B5EF4-FFF2-40B4-BE49-F238E27FC236}">
                <a16:creationId xmlns:a16="http://schemas.microsoft.com/office/drawing/2014/main" id="{A6C422CC-2D37-4BEE-B5DA-B4D87F22155D}"/>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Practice</a:t>
            </a:r>
          </a:p>
        </p:txBody>
      </p:sp>
      <p:sp>
        <p:nvSpPr>
          <p:cNvPr id="9" name="TextBox 4">
            <a:extLst>
              <a:ext uri="{FF2B5EF4-FFF2-40B4-BE49-F238E27FC236}">
                <a16:creationId xmlns:a16="http://schemas.microsoft.com/office/drawing/2014/main" id="{99E225F3-728C-4E86-AE47-C824BFC9C7A3}"/>
              </a:ext>
            </a:extLst>
          </p:cNvPr>
          <p:cNvSpPr txBox="1">
            <a:spLocks noChangeArrowheads="1"/>
          </p:cNvSpPr>
          <p:nvPr/>
        </p:nvSpPr>
        <p:spPr bwMode="auto">
          <a:xfrm>
            <a:off x="0" y="821085"/>
            <a:ext cx="9143999" cy="646331"/>
          </a:xfrm>
          <a:prstGeom prst="rect">
            <a:avLst/>
          </a:prstGeom>
          <a:noFill/>
          <a:ln w="9525">
            <a:noFill/>
            <a:miter lim="800000"/>
            <a:headEnd/>
            <a:tailEnd/>
          </a:ln>
        </p:spPr>
        <p:txBody>
          <a:bodyPr wrap="square">
            <a:spAutoFit/>
          </a:bodyPr>
          <a:lstStyle/>
          <a:p>
            <a:pPr eaLnBrk="0" hangingPunct="0">
              <a:buClr>
                <a:srgbClr val="000000"/>
              </a:buClr>
              <a:buSzPct val="100000"/>
              <a:buFont typeface="Arial" pitchFamily="34" charset="0"/>
              <a:buNone/>
            </a:pP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(a) What is the frequency of radiation with a wavelength of 280 nm?  (b) What is the wavelength of light with a frequency of 5.65 x 10</a:t>
            </a:r>
            <a:r>
              <a:rPr lang="en-US" altLang="en-US" baseline="30000" dirty="0">
                <a:solidFill>
                  <a:schemeClr val="tx1">
                    <a:lumMod val="75000"/>
                    <a:lumOff val="25000"/>
                  </a:schemeClr>
                </a:solidFill>
                <a:latin typeface="Gill Sans MT" panose="020B0502020104020203" pitchFamily="34" charset="0"/>
                <a:ea typeface="MS PGothic" pitchFamily="34" charset="-128"/>
                <a:cs typeface="Times New Roman" pitchFamily="18" charset="0"/>
              </a:rPr>
              <a:t>14</a:t>
            </a:r>
            <a:r>
              <a:rPr lang="en-US" altLang="en-US" dirty="0">
                <a:solidFill>
                  <a:schemeClr val="tx1">
                    <a:lumMod val="75000"/>
                    <a:lumOff val="25000"/>
                  </a:schemeClr>
                </a:solidFill>
                <a:latin typeface="Gill Sans MT" panose="020B0502020104020203" pitchFamily="34" charset="0"/>
                <a:ea typeface="MS PGothic" pitchFamily="34" charset="-128"/>
                <a:cs typeface="Times New Roman" pitchFamily="18" charset="0"/>
              </a:rPr>
              <a:t> Hz?</a:t>
            </a:r>
          </a:p>
        </p:txBody>
      </p:sp>
      <p:sp>
        <p:nvSpPr>
          <p:cNvPr id="7" name="TextBox 6">
            <a:extLst>
              <a:ext uri="{FF2B5EF4-FFF2-40B4-BE49-F238E27FC236}">
                <a16:creationId xmlns:a16="http://schemas.microsoft.com/office/drawing/2014/main" id="{048B60BD-9F58-4034-A318-3D6215056462}"/>
              </a:ext>
            </a:extLst>
          </p:cNvPr>
          <p:cNvSpPr txBox="1"/>
          <p:nvPr/>
        </p:nvSpPr>
        <p:spPr>
          <a:xfrm>
            <a:off x="-4" y="1528516"/>
            <a:ext cx="9144001" cy="646331"/>
          </a:xfrm>
          <a:prstGeom prst="rect">
            <a:avLst/>
          </a:prstGeom>
          <a:noFill/>
        </p:spPr>
        <p:txBody>
          <a:bodyPr wrap="square" rtlCol="0">
            <a:spAutoFit/>
          </a:bodyPr>
          <a:lstStyle/>
          <a:p>
            <a:r>
              <a:rPr lang="en-US" dirty="0">
                <a:solidFill>
                  <a:srgbClr val="E47588"/>
                </a:solidFill>
                <a:latin typeface="Gill Sans MT" panose="020B0502020104020203" pitchFamily="34" charset="0"/>
              </a:rPr>
              <a:t>a) c = 2.998 x 10</a:t>
            </a:r>
            <a:r>
              <a:rPr lang="en-US" baseline="30000" dirty="0">
                <a:solidFill>
                  <a:srgbClr val="E47588"/>
                </a:solidFill>
                <a:latin typeface="Gill Sans MT" panose="020B0502020104020203" pitchFamily="34" charset="0"/>
              </a:rPr>
              <a:t>8</a:t>
            </a:r>
            <a:r>
              <a:rPr lang="en-US" dirty="0">
                <a:solidFill>
                  <a:srgbClr val="E47588"/>
                </a:solidFill>
                <a:latin typeface="Gill Sans MT" panose="020B0502020104020203" pitchFamily="34" charset="0"/>
              </a:rPr>
              <a:t> m s</a:t>
            </a:r>
            <a:r>
              <a:rPr lang="en-US" baseline="30000" dirty="0">
                <a:solidFill>
                  <a:srgbClr val="E47588"/>
                </a:solidFill>
                <a:latin typeface="Gill Sans MT" panose="020B0502020104020203" pitchFamily="34" charset="0"/>
              </a:rPr>
              <a:t>–1</a:t>
            </a:r>
            <a:r>
              <a:rPr lang="en-US" dirty="0">
                <a:solidFill>
                  <a:srgbClr val="E47588"/>
                </a:solidFill>
                <a:latin typeface="Gill Sans MT" panose="020B0502020104020203" pitchFamily="34" charset="0"/>
              </a:rPr>
              <a:t> so our units must be in m and seconds. The 280 nm must be converted to meters.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0BC7D7C-8B81-4A84-BB53-21A621B3FF50}"/>
                  </a:ext>
                </a:extLst>
              </p:cNvPr>
              <p:cNvSpPr txBox="1"/>
              <p:nvPr/>
            </p:nvSpPr>
            <p:spPr>
              <a:xfrm>
                <a:off x="4795716" y="1910319"/>
                <a:ext cx="3611373" cy="438838"/>
              </a:xfrm>
              <a:prstGeom prst="rect">
                <a:avLst/>
              </a:prstGeom>
              <a:noFill/>
            </p:spPr>
            <p:txBody>
              <a:bodyPr wrap="none" lIns="0" tIns="0" rIns="0" bIns="0" rtlCol="0">
                <a:spAutoFit/>
              </a:bodyPr>
              <a:lstStyle/>
              <a:p>
                <a14:m>
                  <m:oMath xmlns:m="http://schemas.openxmlformats.org/officeDocument/2006/math">
                    <m:d>
                      <m:dPr>
                        <m:ctrlPr>
                          <a:rPr lang="en-US" i="1" smtClean="0">
                            <a:solidFill>
                              <a:srgbClr val="E47588"/>
                            </a:solidFill>
                            <a:latin typeface="Cambria Math" panose="02040503050406030204" pitchFamily="18" charset="0"/>
                          </a:rPr>
                        </m:ctrlPr>
                      </m:dPr>
                      <m:e>
                        <m:f>
                          <m:fPr>
                            <m:ctrlPr>
                              <a:rPr lang="en-US" i="1" smtClean="0">
                                <a:solidFill>
                                  <a:srgbClr val="E47588"/>
                                </a:solidFill>
                                <a:latin typeface="Cambria Math" panose="02040503050406030204" pitchFamily="18" charset="0"/>
                              </a:rPr>
                            </m:ctrlPr>
                          </m:fPr>
                          <m:num>
                            <m:r>
                              <a:rPr lang="en-US" b="0" i="1" smtClean="0">
                                <a:solidFill>
                                  <a:srgbClr val="E47588"/>
                                </a:solidFill>
                                <a:latin typeface="Cambria Math" panose="02040503050406030204" pitchFamily="18" charset="0"/>
                              </a:rPr>
                              <m:t>280 </m:t>
                            </m:r>
                            <m:r>
                              <m:rPr>
                                <m:sty m:val="p"/>
                              </m:rPr>
                              <a:rPr lang="en-US" b="0" i="0" smtClean="0">
                                <a:solidFill>
                                  <a:srgbClr val="E47588"/>
                                </a:solidFill>
                                <a:latin typeface="Cambria Math" panose="02040503050406030204" pitchFamily="18" charset="0"/>
                              </a:rPr>
                              <m:t>nm</m:t>
                            </m:r>
                          </m:num>
                          <m:den/>
                        </m:f>
                      </m:e>
                    </m:d>
                    <m:d>
                      <m:dPr>
                        <m:ctrlPr>
                          <a:rPr lang="en-US" i="1" smtClean="0">
                            <a:solidFill>
                              <a:srgbClr val="E47588"/>
                            </a:solidFill>
                            <a:latin typeface="Cambria Math" panose="02040503050406030204" pitchFamily="18" charset="0"/>
                          </a:rPr>
                        </m:ctrlPr>
                      </m:dPr>
                      <m:e>
                        <m:f>
                          <m:fPr>
                            <m:ctrlPr>
                              <a:rPr lang="en-US" i="1" smtClean="0">
                                <a:solidFill>
                                  <a:srgbClr val="E47588"/>
                                </a:solidFill>
                                <a:latin typeface="Cambria Math" panose="02040503050406030204" pitchFamily="18" charset="0"/>
                              </a:rPr>
                            </m:ctrlPr>
                          </m:fPr>
                          <m:num>
                            <m:r>
                              <a:rPr lang="en-US" b="0" i="1" smtClean="0">
                                <a:solidFill>
                                  <a:srgbClr val="E47588"/>
                                </a:solidFill>
                                <a:latin typeface="Cambria Math" panose="02040503050406030204" pitchFamily="18" charset="0"/>
                              </a:rPr>
                              <m:t>1 </m:t>
                            </m:r>
                            <m:r>
                              <a:rPr lang="en-US" b="0" i="1" smtClean="0">
                                <a:solidFill>
                                  <a:srgbClr val="E47588"/>
                                </a:solidFill>
                                <a:latin typeface="Cambria Math" panose="02040503050406030204" pitchFamily="18" charset="0"/>
                              </a:rPr>
                              <m:t>𝑥</m:t>
                            </m:r>
                            <m:r>
                              <a:rPr lang="en-US" b="0" i="1" smtClean="0">
                                <a:solidFill>
                                  <a:srgbClr val="E47588"/>
                                </a:solidFill>
                                <a:latin typeface="Cambria Math" panose="02040503050406030204" pitchFamily="18" charset="0"/>
                              </a:rPr>
                              <m:t> </m:t>
                            </m:r>
                            <m:sSup>
                              <m:sSupPr>
                                <m:ctrlPr>
                                  <a:rPr lang="en-US" b="0" i="1" smtClean="0">
                                    <a:solidFill>
                                      <a:srgbClr val="E47588"/>
                                    </a:solidFill>
                                    <a:latin typeface="Cambria Math" panose="02040503050406030204" pitchFamily="18" charset="0"/>
                                  </a:rPr>
                                </m:ctrlPr>
                              </m:sSupPr>
                              <m:e>
                                <m:r>
                                  <a:rPr lang="en-US" b="0" i="1" smtClean="0">
                                    <a:solidFill>
                                      <a:srgbClr val="E47588"/>
                                    </a:solidFill>
                                    <a:latin typeface="Cambria Math" panose="02040503050406030204" pitchFamily="18" charset="0"/>
                                  </a:rPr>
                                  <m:t>10</m:t>
                                </m:r>
                              </m:e>
                              <m:sup>
                                <m:r>
                                  <a:rPr lang="en-US" b="0" i="1" smtClean="0">
                                    <a:solidFill>
                                      <a:srgbClr val="E47588"/>
                                    </a:solidFill>
                                    <a:latin typeface="Cambria Math" panose="02040503050406030204" pitchFamily="18" charset="0"/>
                                  </a:rPr>
                                  <m:t>−9</m:t>
                                </m:r>
                              </m:sup>
                            </m:sSup>
                            <m:r>
                              <m:rPr>
                                <m:sty m:val="p"/>
                              </m:rPr>
                              <a:rPr lang="en-US" b="0" i="0" smtClean="0">
                                <a:solidFill>
                                  <a:srgbClr val="E47588"/>
                                </a:solidFill>
                                <a:latin typeface="Cambria Math" panose="02040503050406030204" pitchFamily="18" charset="0"/>
                              </a:rPr>
                              <m:t>m</m:t>
                            </m:r>
                          </m:num>
                          <m:den>
                            <m:r>
                              <a:rPr lang="en-US" b="0" i="1" smtClean="0">
                                <a:solidFill>
                                  <a:srgbClr val="E47588"/>
                                </a:solidFill>
                                <a:latin typeface="Cambria Math" panose="02040503050406030204" pitchFamily="18" charset="0"/>
                              </a:rPr>
                              <m:t>1 </m:t>
                            </m:r>
                            <m:r>
                              <m:rPr>
                                <m:sty m:val="p"/>
                              </m:rPr>
                              <a:rPr lang="en-US" b="0" i="0" smtClean="0">
                                <a:solidFill>
                                  <a:srgbClr val="E47588"/>
                                </a:solidFill>
                                <a:latin typeface="Cambria Math" panose="02040503050406030204" pitchFamily="18" charset="0"/>
                              </a:rPr>
                              <m:t>nm</m:t>
                            </m:r>
                          </m:den>
                        </m:f>
                      </m:e>
                    </m:d>
                    <m:r>
                      <a:rPr lang="en-US" b="0" i="1" smtClean="0">
                        <a:solidFill>
                          <a:srgbClr val="E47588"/>
                        </a:solidFill>
                        <a:latin typeface="Cambria Math" panose="02040503050406030204" pitchFamily="18" charset="0"/>
                      </a:rPr>
                      <m:t>=2.80 </m:t>
                    </m:r>
                    <m:r>
                      <a:rPr lang="en-US" b="0" i="1" smtClean="0">
                        <a:solidFill>
                          <a:srgbClr val="E47588"/>
                        </a:solidFill>
                        <a:latin typeface="Cambria Math" panose="02040503050406030204" pitchFamily="18" charset="0"/>
                      </a:rPr>
                      <m:t>𝑥</m:t>
                    </m:r>
                    <m:r>
                      <a:rPr lang="en-US" b="0" i="1" smtClean="0">
                        <a:solidFill>
                          <a:srgbClr val="E47588"/>
                        </a:solidFill>
                        <a:latin typeface="Cambria Math" panose="02040503050406030204" pitchFamily="18" charset="0"/>
                      </a:rPr>
                      <m:t> </m:t>
                    </m:r>
                    <m:sSup>
                      <m:sSupPr>
                        <m:ctrlPr>
                          <a:rPr lang="en-US" b="0" i="1" smtClean="0">
                            <a:solidFill>
                              <a:srgbClr val="E47588"/>
                            </a:solidFill>
                            <a:latin typeface="Cambria Math" panose="02040503050406030204" pitchFamily="18" charset="0"/>
                          </a:rPr>
                        </m:ctrlPr>
                      </m:sSupPr>
                      <m:e>
                        <m:r>
                          <a:rPr lang="en-US" b="0" i="1" smtClean="0">
                            <a:solidFill>
                              <a:srgbClr val="E47588"/>
                            </a:solidFill>
                            <a:latin typeface="Cambria Math" panose="02040503050406030204" pitchFamily="18" charset="0"/>
                          </a:rPr>
                          <m:t>10</m:t>
                        </m:r>
                      </m:e>
                      <m:sup>
                        <m:r>
                          <a:rPr lang="en-US" b="0" i="1" smtClean="0">
                            <a:solidFill>
                              <a:srgbClr val="E47588"/>
                            </a:solidFill>
                            <a:latin typeface="Cambria Math" panose="02040503050406030204" pitchFamily="18" charset="0"/>
                          </a:rPr>
                          <m:t>−7</m:t>
                        </m:r>
                      </m:sup>
                    </m:sSup>
                    <m:r>
                      <m:rPr>
                        <m:sty m:val="p"/>
                      </m:rPr>
                      <a:rPr lang="en-US" b="0" i="0" smtClean="0">
                        <a:solidFill>
                          <a:srgbClr val="E47588"/>
                        </a:solidFill>
                        <a:latin typeface="Cambria Math" panose="02040503050406030204" pitchFamily="18" charset="0"/>
                      </a:rPr>
                      <m:t>m</m:t>
                    </m:r>
                  </m:oMath>
                </a14:m>
                <a:r>
                  <a:rPr lang="en-US" dirty="0">
                    <a:solidFill>
                      <a:srgbClr val="E47588"/>
                    </a:solidFill>
                    <a:latin typeface="Gill Sans MT" panose="020B0502020104020203" pitchFamily="34" charset="0"/>
                  </a:rPr>
                  <a:t> </a:t>
                </a:r>
              </a:p>
            </p:txBody>
          </p:sp>
        </mc:Choice>
        <mc:Fallback xmlns="">
          <p:sp>
            <p:nvSpPr>
              <p:cNvPr id="10" name="TextBox 9">
                <a:extLst>
                  <a:ext uri="{FF2B5EF4-FFF2-40B4-BE49-F238E27FC236}">
                    <a16:creationId xmlns:a16="http://schemas.microsoft.com/office/drawing/2014/main" id="{D0BC7D7C-8B81-4A84-BB53-21A621B3FF50}"/>
                  </a:ext>
                </a:extLst>
              </p:cNvPr>
              <p:cNvSpPr txBox="1">
                <a:spLocks noRot="1" noChangeAspect="1" noMove="1" noResize="1" noEditPoints="1" noAdjustHandles="1" noChangeArrowheads="1" noChangeShapeType="1" noTextEdit="1"/>
              </p:cNvSpPr>
              <p:nvPr/>
            </p:nvSpPr>
            <p:spPr>
              <a:xfrm>
                <a:off x="4795716" y="1910319"/>
                <a:ext cx="3611373" cy="43883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BF59CA3-05C2-40D3-8468-7967744BD2EE}"/>
                  </a:ext>
                </a:extLst>
              </p:cNvPr>
              <p:cNvSpPr txBox="1"/>
              <p:nvPr/>
            </p:nvSpPr>
            <p:spPr>
              <a:xfrm>
                <a:off x="152400" y="2199415"/>
                <a:ext cx="77386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E47588"/>
                          </a:solidFill>
                          <a:latin typeface="Cambria Math" panose="02040503050406030204" pitchFamily="18" charset="0"/>
                        </a:rPr>
                        <m:t>𝑐</m:t>
                      </m:r>
                      <m:r>
                        <a:rPr lang="en-US" b="0" i="1" smtClean="0">
                          <a:solidFill>
                            <a:srgbClr val="E47588"/>
                          </a:solidFill>
                          <a:latin typeface="Cambria Math" panose="02040503050406030204" pitchFamily="18" charset="0"/>
                        </a:rPr>
                        <m:t>= </m:t>
                      </m:r>
                      <m:r>
                        <a:rPr lang="en-US" b="0" i="1" smtClean="0">
                          <a:solidFill>
                            <a:srgbClr val="E47588"/>
                          </a:solidFill>
                          <a:latin typeface="Cambria Math" panose="02040503050406030204" pitchFamily="18" charset="0"/>
                          <a:ea typeface="Cambria Math" panose="02040503050406030204" pitchFamily="18" charset="0"/>
                        </a:rPr>
                        <m:t>𝜆𝜈</m:t>
                      </m:r>
                    </m:oMath>
                  </m:oMathPara>
                </a14:m>
                <a:endParaRPr lang="en-US" dirty="0">
                  <a:solidFill>
                    <a:srgbClr val="E47588"/>
                  </a:solidFill>
                  <a:latin typeface="Gill Sans MT" panose="020B0502020104020203" pitchFamily="34" charset="0"/>
                </a:endParaRPr>
              </a:p>
            </p:txBody>
          </p:sp>
        </mc:Choice>
        <mc:Fallback xmlns="">
          <p:sp>
            <p:nvSpPr>
              <p:cNvPr id="11" name="TextBox 10">
                <a:extLst>
                  <a:ext uri="{FF2B5EF4-FFF2-40B4-BE49-F238E27FC236}">
                    <a16:creationId xmlns:a16="http://schemas.microsoft.com/office/drawing/2014/main" id="{6BF59CA3-05C2-40D3-8468-7967744BD2EE}"/>
                  </a:ext>
                </a:extLst>
              </p:cNvPr>
              <p:cNvSpPr txBox="1">
                <a:spLocks noRot="1" noChangeAspect="1" noMove="1" noResize="1" noEditPoints="1" noAdjustHandles="1" noChangeArrowheads="1" noChangeShapeType="1" noTextEdit="1"/>
              </p:cNvSpPr>
              <p:nvPr/>
            </p:nvSpPr>
            <p:spPr>
              <a:xfrm>
                <a:off x="152400" y="2199415"/>
                <a:ext cx="773865" cy="276999"/>
              </a:xfrm>
              <a:prstGeom prst="rect">
                <a:avLst/>
              </a:prstGeom>
              <a:blipFill>
                <a:blip r:embed="rId3"/>
                <a:stretch>
                  <a:fillRect l="-3150" r="-551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BEB60D0-50A5-4613-BCAF-8FC7DB317A40}"/>
                  </a:ext>
                </a:extLst>
              </p:cNvPr>
              <p:cNvSpPr txBox="1"/>
              <p:nvPr/>
            </p:nvSpPr>
            <p:spPr>
              <a:xfrm>
                <a:off x="160237" y="2622104"/>
                <a:ext cx="827150" cy="370614"/>
              </a:xfrm>
              <a:prstGeom prst="rect">
                <a:avLst/>
              </a:prstGeom>
              <a:noFill/>
            </p:spPr>
            <p:txBody>
              <a:bodyPr wrap="none" lIns="0" tIns="0" rIns="0" bIns="0" rtlCol="0">
                <a:spAutoFit/>
              </a:bodyPr>
              <a:lstStyle/>
              <a:p>
                <a14:m>
                  <m:oMath xmlns:m="http://schemas.openxmlformats.org/officeDocument/2006/math">
                    <m:r>
                      <a:rPr lang="en-US" b="0" i="1" smtClean="0">
                        <a:solidFill>
                          <a:srgbClr val="E47588"/>
                        </a:solidFill>
                        <a:latin typeface="Cambria Math" panose="02040503050406030204" pitchFamily="18" charset="0"/>
                        <a:ea typeface="Cambria Math" panose="02040503050406030204" pitchFamily="18" charset="0"/>
                      </a:rPr>
                      <m:t>𝜈</m:t>
                    </m:r>
                    <m:r>
                      <a:rPr lang="en-US" b="0" i="1" smtClean="0">
                        <a:solidFill>
                          <a:srgbClr val="E47588"/>
                        </a:solidFill>
                        <a:latin typeface="Cambria Math" panose="02040503050406030204" pitchFamily="18" charset="0"/>
                        <a:ea typeface="Cambria Math" panose="02040503050406030204" pitchFamily="18" charset="0"/>
                      </a:rPr>
                      <m:t>=</m:t>
                    </m:r>
                    <m:f>
                      <m:fPr>
                        <m:ctrlPr>
                          <a:rPr lang="en-US" b="0" i="1" smtClean="0">
                            <a:solidFill>
                              <a:srgbClr val="E47588"/>
                            </a:solidFill>
                            <a:latin typeface="Cambria Math" panose="02040503050406030204" pitchFamily="18" charset="0"/>
                            <a:ea typeface="Cambria Math" panose="02040503050406030204" pitchFamily="18" charset="0"/>
                          </a:rPr>
                        </m:ctrlPr>
                      </m:fPr>
                      <m:num>
                        <m:r>
                          <a:rPr lang="en-US" b="0" i="1" smtClean="0">
                            <a:solidFill>
                              <a:srgbClr val="E47588"/>
                            </a:solidFill>
                            <a:latin typeface="Cambria Math" panose="02040503050406030204" pitchFamily="18" charset="0"/>
                            <a:ea typeface="Cambria Math" panose="02040503050406030204" pitchFamily="18" charset="0"/>
                          </a:rPr>
                          <m:t>𝑐</m:t>
                        </m:r>
                      </m:num>
                      <m:den>
                        <m:r>
                          <a:rPr lang="en-US" b="0" i="1" smtClean="0">
                            <a:solidFill>
                              <a:srgbClr val="E47588"/>
                            </a:solidFill>
                            <a:latin typeface="Cambria Math" panose="02040503050406030204" pitchFamily="18" charset="0"/>
                            <a:ea typeface="Cambria Math" panose="02040503050406030204" pitchFamily="18" charset="0"/>
                          </a:rPr>
                          <m:t>𝜆</m:t>
                        </m:r>
                      </m:den>
                    </m:f>
                    <m:r>
                      <a:rPr lang="en-US" b="0" i="1" smtClean="0">
                        <a:solidFill>
                          <a:srgbClr val="E47588"/>
                        </a:solidFill>
                        <a:latin typeface="Cambria Math" panose="02040503050406030204" pitchFamily="18" charset="0"/>
                        <a:ea typeface="Cambria Math" panose="02040503050406030204" pitchFamily="18" charset="0"/>
                      </a:rPr>
                      <m:t>=</m:t>
                    </m:r>
                  </m:oMath>
                </a14:m>
                <a:r>
                  <a:rPr lang="en-US" dirty="0">
                    <a:solidFill>
                      <a:srgbClr val="E47588"/>
                    </a:solidFill>
                    <a:latin typeface="Gill Sans MT" panose="020B0502020104020203" pitchFamily="34" charset="0"/>
                  </a:rPr>
                  <a:t> </a:t>
                </a:r>
              </a:p>
            </p:txBody>
          </p:sp>
        </mc:Choice>
        <mc:Fallback xmlns="">
          <p:sp>
            <p:nvSpPr>
              <p:cNvPr id="13" name="TextBox 12">
                <a:extLst>
                  <a:ext uri="{FF2B5EF4-FFF2-40B4-BE49-F238E27FC236}">
                    <a16:creationId xmlns:a16="http://schemas.microsoft.com/office/drawing/2014/main" id="{7BEB60D0-50A5-4613-BCAF-8FC7DB317A40}"/>
                  </a:ext>
                </a:extLst>
              </p:cNvPr>
              <p:cNvSpPr txBox="1">
                <a:spLocks noRot="1" noChangeAspect="1" noMove="1" noResize="1" noEditPoints="1" noAdjustHandles="1" noChangeArrowheads="1" noChangeShapeType="1" noTextEdit="1"/>
              </p:cNvSpPr>
              <p:nvPr/>
            </p:nvSpPr>
            <p:spPr>
              <a:xfrm>
                <a:off x="160237" y="2622104"/>
                <a:ext cx="827150" cy="370614"/>
              </a:xfrm>
              <a:prstGeom prst="rect">
                <a:avLst/>
              </a:prstGeom>
              <a:blipFill>
                <a:blip r:embed="rId4"/>
                <a:stretch>
                  <a:fillRect l="-7353" b="-16393"/>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C4E943A9-740E-4D32-BEED-4E76D090AAB9}"/>
              </a:ext>
            </a:extLst>
          </p:cNvPr>
          <p:cNvSpPr txBox="1"/>
          <p:nvPr/>
        </p:nvSpPr>
        <p:spPr>
          <a:xfrm>
            <a:off x="-2" y="3126119"/>
            <a:ext cx="9144001" cy="369332"/>
          </a:xfrm>
          <a:prstGeom prst="rect">
            <a:avLst/>
          </a:prstGeom>
          <a:noFill/>
        </p:spPr>
        <p:txBody>
          <a:bodyPr wrap="square" rtlCol="0">
            <a:spAutoFit/>
          </a:bodyPr>
          <a:lstStyle/>
          <a:p>
            <a:r>
              <a:rPr lang="en-US" dirty="0">
                <a:solidFill>
                  <a:srgbClr val="E47588"/>
                </a:solidFill>
                <a:latin typeface="Gill Sans MT" panose="020B0502020104020203" pitchFamily="34" charset="0"/>
              </a:rPr>
              <a:t>b)</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C3FED062-03E1-4B72-BCFA-5B5E2D0AFA26}"/>
                  </a:ext>
                </a:extLst>
              </p:cNvPr>
              <p:cNvSpPr/>
              <p:nvPr/>
            </p:nvSpPr>
            <p:spPr>
              <a:xfrm>
                <a:off x="926265" y="2513270"/>
                <a:ext cx="1820563" cy="524567"/>
              </a:xfrm>
              <a:prstGeom prst="rect">
                <a:avLst/>
              </a:prstGeom>
            </p:spPr>
            <p:txBody>
              <a:bodyPr wrap="none">
                <a:spAutoFit/>
              </a:bodyPr>
              <a:lstStyle/>
              <a:p>
                <a14:m>
                  <m:oMath xmlns:m="http://schemas.openxmlformats.org/officeDocument/2006/math">
                    <m:f>
                      <m:fPr>
                        <m:ctrlPr>
                          <a:rPr lang="en-US" i="1">
                            <a:solidFill>
                              <a:srgbClr val="E47588"/>
                            </a:solidFill>
                            <a:latin typeface="Cambria Math" panose="02040503050406030204" pitchFamily="18" charset="0"/>
                            <a:ea typeface="Cambria Math" panose="02040503050406030204" pitchFamily="18" charset="0"/>
                          </a:rPr>
                        </m:ctrlPr>
                      </m:fPr>
                      <m:num>
                        <m:r>
                          <a:rPr lang="en-US" i="1">
                            <a:solidFill>
                              <a:srgbClr val="E47588"/>
                            </a:solidFill>
                            <a:latin typeface="Cambria Math" panose="02040503050406030204" pitchFamily="18" charset="0"/>
                            <a:ea typeface="Cambria Math" panose="02040503050406030204" pitchFamily="18" charset="0"/>
                          </a:rPr>
                          <m:t>2.998 </m:t>
                        </m:r>
                        <m:r>
                          <a:rPr lang="en-US" i="1">
                            <a:solidFill>
                              <a:srgbClr val="E47588"/>
                            </a:solidFill>
                            <a:latin typeface="Cambria Math" panose="02040503050406030204" pitchFamily="18" charset="0"/>
                            <a:ea typeface="Cambria Math" panose="02040503050406030204" pitchFamily="18" charset="0"/>
                          </a:rPr>
                          <m:t>𝑥</m:t>
                        </m:r>
                        <m:r>
                          <a:rPr lang="en-US" i="1">
                            <a:solidFill>
                              <a:srgbClr val="E47588"/>
                            </a:solidFill>
                            <a:latin typeface="Cambria Math" panose="02040503050406030204" pitchFamily="18" charset="0"/>
                            <a:ea typeface="Cambria Math" panose="02040503050406030204" pitchFamily="18" charset="0"/>
                          </a:rPr>
                          <m:t> </m:t>
                        </m:r>
                        <m:sSup>
                          <m:sSupPr>
                            <m:ctrlPr>
                              <a:rPr lang="en-US" i="1">
                                <a:solidFill>
                                  <a:srgbClr val="E47588"/>
                                </a:solidFill>
                                <a:latin typeface="Cambria Math" panose="02040503050406030204" pitchFamily="18" charset="0"/>
                                <a:ea typeface="Cambria Math" panose="02040503050406030204" pitchFamily="18" charset="0"/>
                              </a:rPr>
                            </m:ctrlPr>
                          </m:sSupPr>
                          <m:e>
                            <m:r>
                              <a:rPr lang="en-US" i="1">
                                <a:solidFill>
                                  <a:srgbClr val="E47588"/>
                                </a:solidFill>
                                <a:latin typeface="Cambria Math" panose="02040503050406030204" pitchFamily="18" charset="0"/>
                                <a:ea typeface="Cambria Math" panose="02040503050406030204" pitchFamily="18" charset="0"/>
                              </a:rPr>
                              <m:t>10</m:t>
                            </m:r>
                          </m:e>
                          <m:sup>
                            <m:r>
                              <a:rPr lang="en-US" i="1">
                                <a:solidFill>
                                  <a:srgbClr val="E47588"/>
                                </a:solidFill>
                                <a:latin typeface="Cambria Math" panose="02040503050406030204" pitchFamily="18" charset="0"/>
                                <a:ea typeface="Cambria Math" panose="02040503050406030204" pitchFamily="18" charset="0"/>
                              </a:rPr>
                              <m:t>8</m:t>
                            </m:r>
                          </m:sup>
                        </m:sSup>
                        <m:r>
                          <m:rPr>
                            <m:sty m:val="p"/>
                          </m:rPr>
                          <a:rPr lang="en-US">
                            <a:solidFill>
                              <a:srgbClr val="E47588"/>
                            </a:solidFill>
                            <a:latin typeface="Cambria Math" panose="02040503050406030204" pitchFamily="18" charset="0"/>
                            <a:ea typeface="Cambria Math" panose="02040503050406030204" pitchFamily="18" charset="0"/>
                          </a:rPr>
                          <m:t>m</m:t>
                        </m:r>
                        <m:r>
                          <a:rPr lang="en-US">
                            <a:solidFill>
                              <a:srgbClr val="E47588"/>
                            </a:solidFill>
                            <a:latin typeface="Cambria Math" panose="02040503050406030204" pitchFamily="18" charset="0"/>
                            <a:ea typeface="Cambria Math" panose="02040503050406030204" pitchFamily="18" charset="0"/>
                          </a:rPr>
                          <m:t> </m:t>
                        </m:r>
                        <m:sSup>
                          <m:sSupPr>
                            <m:ctrlPr>
                              <a:rPr lang="en-US" i="1">
                                <a:solidFill>
                                  <a:srgbClr val="E47588"/>
                                </a:solidFill>
                                <a:latin typeface="Cambria Math" panose="02040503050406030204" pitchFamily="18" charset="0"/>
                                <a:ea typeface="Cambria Math" panose="02040503050406030204" pitchFamily="18" charset="0"/>
                              </a:rPr>
                            </m:ctrlPr>
                          </m:sSupPr>
                          <m:e>
                            <m:r>
                              <m:rPr>
                                <m:sty m:val="p"/>
                              </m:rPr>
                              <a:rPr lang="en-US">
                                <a:solidFill>
                                  <a:srgbClr val="E47588"/>
                                </a:solidFill>
                                <a:latin typeface="Cambria Math" panose="02040503050406030204" pitchFamily="18" charset="0"/>
                                <a:ea typeface="Cambria Math" panose="02040503050406030204" pitchFamily="18" charset="0"/>
                              </a:rPr>
                              <m:t>s</m:t>
                            </m:r>
                          </m:e>
                          <m:sup>
                            <m:r>
                              <a:rPr lang="en-US" i="1">
                                <a:solidFill>
                                  <a:srgbClr val="E47588"/>
                                </a:solidFill>
                                <a:latin typeface="Cambria Math" panose="02040503050406030204" pitchFamily="18" charset="0"/>
                                <a:ea typeface="Cambria Math" panose="02040503050406030204" pitchFamily="18" charset="0"/>
                              </a:rPr>
                              <m:t>−1</m:t>
                            </m:r>
                          </m:sup>
                        </m:sSup>
                      </m:num>
                      <m:den>
                        <m:r>
                          <a:rPr lang="en-US" i="1">
                            <a:solidFill>
                              <a:srgbClr val="E47588"/>
                            </a:solidFill>
                            <a:latin typeface="Cambria Math" panose="02040503050406030204" pitchFamily="18" charset="0"/>
                            <a:ea typeface="Cambria Math" panose="02040503050406030204" pitchFamily="18" charset="0"/>
                          </a:rPr>
                          <m:t>2.80 </m:t>
                        </m:r>
                        <m:r>
                          <a:rPr lang="en-US" i="1">
                            <a:solidFill>
                              <a:srgbClr val="E47588"/>
                            </a:solidFill>
                            <a:latin typeface="Cambria Math" panose="02040503050406030204" pitchFamily="18" charset="0"/>
                            <a:ea typeface="Cambria Math" panose="02040503050406030204" pitchFamily="18" charset="0"/>
                          </a:rPr>
                          <m:t>𝑥</m:t>
                        </m:r>
                        <m:r>
                          <a:rPr lang="en-US" i="1">
                            <a:solidFill>
                              <a:srgbClr val="E47588"/>
                            </a:solidFill>
                            <a:latin typeface="Cambria Math" panose="02040503050406030204" pitchFamily="18" charset="0"/>
                            <a:ea typeface="Cambria Math" panose="02040503050406030204" pitchFamily="18" charset="0"/>
                          </a:rPr>
                          <m:t> </m:t>
                        </m:r>
                        <m:sSup>
                          <m:sSupPr>
                            <m:ctrlPr>
                              <a:rPr lang="en-US" i="1">
                                <a:solidFill>
                                  <a:srgbClr val="E47588"/>
                                </a:solidFill>
                                <a:latin typeface="Cambria Math" panose="02040503050406030204" pitchFamily="18" charset="0"/>
                                <a:ea typeface="Cambria Math" panose="02040503050406030204" pitchFamily="18" charset="0"/>
                              </a:rPr>
                            </m:ctrlPr>
                          </m:sSupPr>
                          <m:e>
                            <m:r>
                              <a:rPr lang="en-US" i="1">
                                <a:solidFill>
                                  <a:srgbClr val="E47588"/>
                                </a:solidFill>
                                <a:latin typeface="Cambria Math" panose="02040503050406030204" pitchFamily="18" charset="0"/>
                                <a:ea typeface="Cambria Math" panose="02040503050406030204" pitchFamily="18" charset="0"/>
                              </a:rPr>
                              <m:t>10</m:t>
                            </m:r>
                          </m:e>
                          <m:sup>
                            <m:r>
                              <a:rPr lang="en-US" i="1">
                                <a:solidFill>
                                  <a:srgbClr val="E47588"/>
                                </a:solidFill>
                                <a:latin typeface="Cambria Math" panose="02040503050406030204" pitchFamily="18" charset="0"/>
                                <a:ea typeface="Cambria Math" panose="02040503050406030204" pitchFamily="18" charset="0"/>
                              </a:rPr>
                              <m:t>−7</m:t>
                            </m:r>
                          </m:sup>
                        </m:sSup>
                        <m:r>
                          <a:rPr lang="en-US" i="1">
                            <a:solidFill>
                              <a:srgbClr val="E47588"/>
                            </a:solidFill>
                            <a:latin typeface="Cambria Math" panose="02040503050406030204" pitchFamily="18" charset="0"/>
                            <a:ea typeface="Cambria Math" panose="02040503050406030204" pitchFamily="18" charset="0"/>
                          </a:rPr>
                          <m:t> </m:t>
                        </m:r>
                        <m:r>
                          <m:rPr>
                            <m:sty m:val="p"/>
                          </m:rPr>
                          <a:rPr lang="en-US">
                            <a:solidFill>
                              <a:srgbClr val="E47588"/>
                            </a:solidFill>
                            <a:latin typeface="Cambria Math" panose="02040503050406030204" pitchFamily="18" charset="0"/>
                            <a:ea typeface="Cambria Math" panose="02040503050406030204" pitchFamily="18" charset="0"/>
                          </a:rPr>
                          <m:t>m</m:t>
                        </m:r>
                      </m:den>
                    </m:f>
                    <m:r>
                      <a:rPr lang="en-US" i="1">
                        <a:solidFill>
                          <a:srgbClr val="E47588"/>
                        </a:solidFill>
                        <a:latin typeface="Cambria Math" panose="02040503050406030204" pitchFamily="18" charset="0"/>
                        <a:ea typeface="Cambria Math" panose="02040503050406030204" pitchFamily="18" charset="0"/>
                      </a:rPr>
                      <m:t>=</m:t>
                    </m:r>
                  </m:oMath>
                </a14:m>
                <a:r>
                  <a:rPr lang="en-US" dirty="0"/>
                  <a:t> </a:t>
                </a:r>
              </a:p>
            </p:txBody>
          </p:sp>
        </mc:Choice>
        <mc:Fallback xmlns="">
          <p:sp>
            <p:nvSpPr>
              <p:cNvPr id="16" name="Rectangle 15">
                <a:extLst>
                  <a:ext uri="{FF2B5EF4-FFF2-40B4-BE49-F238E27FC236}">
                    <a16:creationId xmlns:a16="http://schemas.microsoft.com/office/drawing/2014/main" id="{C3FED062-03E1-4B72-BCFA-5B5E2D0AFA26}"/>
                  </a:ext>
                </a:extLst>
              </p:cNvPr>
              <p:cNvSpPr>
                <a:spLocks noRot="1" noChangeAspect="1" noMove="1" noResize="1" noEditPoints="1" noAdjustHandles="1" noChangeArrowheads="1" noChangeShapeType="1" noTextEdit="1"/>
              </p:cNvSpPr>
              <p:nvPr/>
            </p:nvSpPr>
            <p:spPr>
              <a:xfrm>
                <a:off x="926265" y="2513270"/>
                <a:ext cx="1820563" cy="52456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6E474075-F636-4FE3-8838-DE32C8CE4286}"/>
                  </a:ext>
                </a:extLst>
              </p:cNvPr>
              <p:cNvSpPr/>
              <p:nvPr/>
            </p:nvSpPr>
            <p:spPr>
              <a:xfrm>
                <a:off x="2564583" y="2620308"/>
                <a:ext cx="1567865" cy="341376"/>
              </a:xfrm>
              <a:prstGeom prst="rect">
                <a:avLst/>
              </a:prstGeom>
            </p:spPr>
            <p:txBody>
              <a:bodyPr wrap="none">
                <a:spAutoFit/>
              </a:bodyPr>
              <a:lstStyle/>
              <a:p>
                <a14:m>
                  <m:oMath xmlns:m="http://schemas.openxmlformats.org/officeDocument/2006/math">
                    <m:r>
                      <a:rPr lang="en-US" sz="1600" i="1">
                        <a:solidFill>
                          <a:srgbClr val="E47588"/>
                        </a:solidFill>
                        <a:latin typeface="Cambria Math" panose="02040503050406030204" pitchFamily="18" charset="0"/>
                        <a:ea typeface="Cambria Math" panose="02040503050406030204" pitchFamily="18" charset="0"/>
                      </a:rPr>
                      <m:t>1.07 </m:t>
                    </m:r>
                    <m:r>
                      <a:rPr lang="en-US" sz="1600" i="1">
                        <a:solidFill>
                          <a:srgbClr val="E47588"/>
                        </a:solidFill>
                        <a:latin typeface="Cambria Math" panose="02040503050406030204" pitchFamily="18" charset="0"/>
                        <a:ea typeface="Cambria Math" panose="02040503050406030204" pitchFamily="18" charset="0"/>
                      </a:rPr>
                      <m:t>𝑥</m:t>
                    </m:r>
                    <m:r>
                      <a:rPr lang="en-US" sz="1600" i="1">
                        <a:solidFill>
                          <a:srgbClr val="E47588"/>
                        </a:solidFill>
                        <a:latin typeface="Cambria Math" panose="02040503050406030204" pitchFamily="18" charset="0"/>
                        <a:ea typeface="Cambria Math" panose="02040503050406030204" pitchFamily="18" charset="0"/>
                      </a:rPr>
                      <m:t> </m:t>
                    </m:r>
                    <m:sSup>
                      <m:sSupPr>
                        <m:ctrlPr>
                          <a:rPr lang="en-US" sz="1600" i="1">
                            <a:solidFill>
                              <a:srgbClr val="E47588"/>
                            </a:solidFill>
                            <a:latin typeface="Cambria Math" panose="02040503050406030204" pitchFamily="18" charset="0"/>
                            <a:ea typeface="Cambria Math" panose="02040503050406030204" pitchFamily="18" charset="0"/>
                          </a:rPr>
                        </m:ctrlPr>
                      </m:sSupPr>
                      <m:e>
                        <m:r>
                          <a:rPr lang="en-US" sz="1600" i="1">
                            <a:solidFill>
                              <a:srgbClr val="E47588"/>
                            </a:solidFill>
                            <a:latin typeface="Cambria Math" panose="02040503050406030204" pitchFamily="18" charset="0"/>
                            <a:ea typeface="Cambria Math" panose="02040503050406030204" pitchFamily="18" charset="0"/>
                          </a:rPr>
                          <m:t>10</m:t>
                        </m:r>
                      </m:e>
                      <m:sup>
                        <m:r>
                          <a:rPr lang="en-US" sz="1600" i="1">
                            <a:solidFill>
                              <a:srgbClr val="E47588"/>
                            </a:solidFill>
                            <a:latin typeface="Cambria Math" panose="02040503050406030204" pitchFamily="18" charset="0"/>
                            <a:ea typeface="Cambria Math" panose="02040503050406030204" pitchFamily="18" charset="0"/>
                          </a:rPr>
                          <m:t>15</m:t>
                        </m:r>
                      </m:sup>
                    </m:sSup>
                    <m:r>
                      <a:rPr lang="en-US" sz="1600" i="1">
                        <a:solidFill>
                          <a:srgbClr val="E47588"/>
                        </a:solidFill>
                        <a:latin typeface="Cambria Math" panose="02040503050406030204" pitchFamily="18" charset="0"/>
                        <a:ea typeface="Cambria Math" panose="02040503050406030204" pitchFamily="18" charset="0"/>
                      </a:rPr>
                      <m:t> </m:t>
                    </m:r>
                    <m:sSup>
                      <m:sSupPr>
                        <m:ctrlPr>
                          <a:rPr lang="en-US" sz="1600" i="1">
                            <a:solidFill>
                              <a:srgbClr val="E47588"/>
                            </a:solidFill>
                            <a:latin typeface="Cambria Math" panose="02040503050406030204" pitchFamily="18" charset="0"/>
                            <a:ea typeface="Cambria Math" panose="02040503050406030204" pitchFamily="18" charset="0"/>
                          </a:rPr>
                        </m:ctrlPr>
                      </m:sSupPr>
                      <m:e>
                        <m:r>
                          <m:rPr>
                            <m:sty m:val="p"/>
                          </m:rPr>
                          <a:rPr lang="en-US" sz="1600">
                            <a:solidFill>
                              <a:srgbClr val="E47588"/>
                            </a:solidFill>
                            <a:latin typeface="Cambria Math" panose="02040503050406030204" pitchFamily="18" charset="0"/>
                            <a:ea typeface="Cambria Math" panose="02040503050406030204" pitchFamily="18" charset="0"/>
                          </a:rPr>
                          <m:t>s</m:t>
                        </m:r>
                      </m:e>
                      <m:sup>
                        <m:r>
                          <a:rPr lang="en-US" sz="1600" i="1">
                            <a:solidFill>
                              <a:srgbClr val="E47588"/>
                            </a:solidFill>
                            <a:latin typeface="Cambria Math" panose="02040503050406030204" pitchFamily="18" charset="0"/>
                            <a:ea typeface="Cambria Math" panose="02040503050406030204" pitchFamily="18" charset="0"/>
                          </a:rPr>
                          <m:t>−1</m:t>
                        </m:r>
                      </m:sup>
                    </m:sSup>
                  </m:oMath>
                </a14:m>
                <a:r>
                  <a:rPr lang="en-US" sz="1600" dirty="0"/>
                  <a:t> </a:t>
                </a:r>
              </a:p>
            </p:txBody>
          </p:sp>
        </mc:Choice>
        <mc:Fallback xmlns="">
          <p:sp>
            <p:nvSpPr>
              <p:cNvPr id="17" name="Rectangle 16">
                <a:extLst>
                  <a:ext uri="{FF2B5EF4-FFF2-40B4-BE49-F238E27FC236}">
                    <a16:creationId xmlns:a16="http://schemas.microsoft.com/office/drawing/2014/main" id="{6E474075-F636-4FE3-8838-DE32C8CE4286}"/>
                  </a:ext>
                </a:extLst>
              </p:cNvPr>
              <p:cNvSpPr>
                <a:spLocks noRot="1" noChangeAspect="1" noMove="1" noResize="1" noEditPoints="1" noAdjustHandles="1" noChangeArrowheads="1" noChangeShapeType="1" noTextEdit="1"/>
              </p:cNvSpPr>
              <p:nvPr/>
            </p:nvSpPr>
            <p:spPr>
              <a:xfrm>
                <a:off x="2564583" y="2620308"/>
                <a:ext cx="1567865" cy="34137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2D320EC-8E93-4C31-BDBA-F7D87E7A4644}"/>
                  </a:ext>
                </a:extLst>
              </p:cNvPr>
              <p:cNvSpPr txBox="1"/>
              <p:nvPr/>
            </p:nvSpPr>
            <p:spPr>
              <a:xfrm>
                <a:off x="390525" y="3178865"/>
                <a:ext cx="77386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E47588"/>
                          </a:solidFill>
                          <a:latin typeface="Cambria Math" panose="02040503050406030204" pitchFamily="18" charset="0"/>
                        </a:rPr>
                        <m:t>𝑐</m:t>
                      </m:r>
                      <m:r>
                        <a:rPr lang="en-US" b="0" i="1" smtClean="0">
                          <a:solidFill>
                            <a:srgbClr val="E47588"/>
                          </a:solidFill>
                          <a:latin typeface="Cambria Math" panose="02040503050406030204" pitchFamily="18" charset="0"/>
                        </a:rPr>
                        <m:t>= </m:t>
                      </m:r>
                      <m:r>
                        <a:rPr lang="en-US" b="0" i="1" smtClean="0">
                          <a:solidFill>
                            <a:srgbClr val="E47588"/>
                          </a:solidFill>
                          <a:latin typeface="Cambria Math" panose="02040503050406030204" pitchFamily="18" charset="0"/>
                          <a:ea typeface="Cambria Math" panose="02040503050406030204" pitchFamily="18" charset="0"/>
                        </a:rPr>
                        <m:t>𝜆𝜈</m:t>
                      </m:r>
                    </m:oMath>
                  </m:oMathPara>
                </a14:m>
                <a:endParaRPr lang="en-US" dirty="0">
                  <a:solidFill>
                    <a:srgbClr val="E47588"/>
                  </a:solidFill>
                  <a:latin typeface="Gill Sans MT" panose="020B0502020104020203" pitchFamily="34" charset="0"/>
                </a:endParaRPr>
              </a:p>
            </p:txBody>
          </p:sp>
        </mc:Choice>
        <mc:Fallback xmlns="">
          <p:sp>
            <p:nvSpPr>
              <p:cNvPr id="18" name="TextBox 17">
                <a:extLst>
                  <a:ext uri="{FF2B5EF4-FFF2-40B4-BE49-F238E27FC236}">
                    <a16:creationId xmlns:a16="http://schemas.microsoft.com/office/drawing/2014/main" id="{02D320EC-8E93-4C31-BDBA-F7D87E7A4644}"/>
                  </a:ext>
                </a:extLst>
              </p:cNvPr>
              <p:cNvSpPr txBox="1">
                <a:spLocks noRot="1" noChangeAspect="1" noMove="1" noResize="1" noEditPoints="1" noAdjustHandles="1" noChangeArrowheads="1" noChangeShapeType="1" noTextEdit="1"/>
              </p:cNvSpPr>
              <p:nvPr/>
            </p:nvSpPr>
            <p:spPr>
              <a:xfrm>
                <a:off x="390525" y="3178865"/>
                <a:ext cx="773865" cy="276999"/>
              </a:xfrm>
              <a:prstGeom prst="rect">
                <a:avLst/>
              </a:prstGeom>
              <a:blipFill>
                <a:blip r:embed="rId7"/>
                <a:stretch>
                  <a:fillRect l="-3150" r="-5512"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E1D1B31-D806-4178-985F-27C383FB8C5F}"/>
                  </a:ext>
                </a:extLst>
              </p:cNvPr>
              <p:cNvSpPr txBox="1"/>
              <p:nvPr/>
            </p:nvSpPr>
            <p:spPr>
              <a:xfrm>
                <a:off x="160237" y="3631209"/>
                <a:ext cx="816827" cy="370486"/>
              </a:xfrm>
              <a:prstGeom prst="rect">
                <a:avLst/>
              </a:prstGeom>
              <a:noFill/>
            </p:spPr>
            <p:txBody>
              <a:bodyPr wrap="none" lIns="0" tIns="0" rIns="0" bIns="0" rtlCol="0">
                <a:spAutoFit/>
              </a:bodyPr>
              <a:lstStyle/>
              <a:p>
                <a14:m>
                  <m:oMath xmlns:m="http://schemas.openxmlformats.org/officeDocument/2006/math">
                    <m:r>
                      <a:rPr lang="en-US" b="0" i="1" smtClean="0">
                        <a:solidFill>
                          <a:srgbClr val="E47588"/>
                        </a:solidFill>
                        <a:latin typeface="Cambria Math" panose="02040503050406030204" pitchFamily="18" charset="0"/>
                        <a:ea typeface="Cambria Math" panose="02040503050406030204" pitchFamily="18" charset="0"/>
                      </a:rPr>
                      <m:t>𝜆</m:t>
                    </m:r>
                    <m:r>
                      <a:rPr lang="en-US" b="0" i="1" smtClean="0">
                        <a:solidFill>
                          <a:srgbClr val="E47588"/>
                        </a:solidFill>
                        <a:latin typeface="Cambria Math" panose="02040503050406030204" pitchFamily="18" charset="0"/>
                        <a:ea typeface="Cambria Math" panose="02040503050406030204" pitchFamily="18" charset="0"/>
                      </a:rPr>
                      <m:t>=</m:t>
                    </m:r>
                    <m:f>
                      <m:fPr>
                        <m:ctrlPr>
                          <a:rPr lang="en-US" b="0" i="1" smtClean="0">
                            <a:solidFill>
                              <a:srgbClr val="E47588"/>
                            </a:solidFill>
                            <a:latin typeface="Cambria Math" panose="02040503050406030204" pitchFamily="18" charset="0"/>
                            <a:ea typeface="Cambria Math" panose="02040503050406030204" pitchFamily="18" charset="0"/>
                          </a:rPr>
                        </m:ctrlPr>
                      </m:fPr>
                      <m:num>
                        <m:r>
                          <a:rPr lang="en-US" b="0" i="1" smtClean="0">
                            <a:solidFill>
                              <a:srgbClr val="E47588"/>
                            </a:solidFill>
                            <a:latin typeface="Cambria Math" panose="02040503050406030204" pitchFamily="18" charset="0"/>
                            <a:ea typeface="Cambria Math" panose="02040503050406030204" pitchFamily="18" charset="0"/>
                          </a:rPr>
                          <m:t>𝑐</m:t>
                        </m:r>
                      </m:num>
                      <m:den>
                        <m:r>
                          <a:rPr lang="en-US" b="0" i="1" smtClean="0">
                            <a:solidFill>
                              <a:srgbClr val="E47588"/>
                            </a:solidFill>
                            <a:latin typeface="Cambria Math" panose="02040503050406030204" pitchFamily="18" charset="0"/>
                            <a:ea typeface="Cambria Math" panose="02040503050406030204" pitchFamily="18" charset="0"/>
                          </a:rPr>
                          <m:t>𝜈</m:t>
                        </m:r>
                      </m:den>
                    </m:f>
                    <m:r>
                      <a:rPr lang="en-US" b="0" i="1" smtClean="0">
                        <a:solidFill>
                          <a:srgbClr val="E47588"/>
                        </a:solidFill>
                        <a:latin typeface="Cambria Math" panose="02040503050406030204" pitchFamily="18" charset="0"/>
                        <a:ea typeface="Cambria Math" panose="02040503050406030204" pitchFamily="18" charset="0"/>
                      </a:rPr>
                      <m:t>=</m:t>
                    </m:r>
                  </m:oMath>
                </a14:m>
                <a:r>
                  <a:rPr lang="en-US" dirty="0"/>
                  <a:t> </a:t>
                </a:r>
              </a:p>
            </p:txBody>
          </p:sp>
        </mc:Choice>
        <mc:Fallback xmlns="">
          <p:sp>
            <p:nvSpPr>
              <p:cNvPr id="19" name="TextBox 18">
                <a:extLst>
                  <a:ext uri="{FF2B5EF4-FFF2-40B4-BE49-F238E27FC236}">
                    <a16:creationId xmlns:a16="http://schemas.microsoft.com/office/drawing/2014/main" id="{CE1D1B31-D806-4178-985F-27C383FB8C5F}"/>
                  </a:ext>
                </a:extLst>
              </p:cNvPr>
              <p:cNvSpPr txBox="1">
                <a:spLocks noRot="1" noChangeAspect="1" noMove="1" noResize="1" noEditPoints="1" noAdjustHandles="1" noChangeArrowheads="1" noChangeShapeType="1" noTextEdit="1"/>
              </p:cNvSpPr>
              <p:nvPr/>
            </p:nvSpPr>
            <p:spPr>
              <a:xfrm>
                <a:off x="160237" y="3631209"/>
                <a:ext cx="816827" cy="370486"/>
              </a:xfrm>
              <a:prstGeom prst="rect">
                <a:avLst/>
              </a:prstGeom>
              <a:blipFill>
                <a:blip r:embed="rId8"/>
                <a:stretch>
                  <a:fillRect l="-10448" b="-1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888EE4A0-0A62-4FD7-9BDF-EEA308CB1FAA}"/>
                  </a:ext>
                </a:extLst>
              </p:cNvPr>
              <p:cNvSpPr/>
              <p:nvPr/>
            </p:nvSpPr>
            <p:spPr>
              <a:xfrm>
                <a:off x="934102" y="3534849"/>
                <a:ext cx="1820563" cy="524439"/>
              </a:xfrm>
              <a:prstGeom prst="rect">
                <a:avLst/>
              </a:prstGeom>
            </p:spPr>
            <p:txBody>
              <a:bodyPr wrap="none">
                <a:spAutoFit/>
              </a:bodyPr>
              <a:lstStyle/>
              <a:p>
                <a14:m>
                  <m:oMath xmlns:m="http://schemas.openxmlformats.org/officeDocument/2006/math">
                    <m:f>
                      <m:fPr>
                        <m:ctrlPr>
                          <a:rPr lang="en-US" i="1">
                            <a:solidFill>
                              <a:srgbClr val="E47588"/>
                            </a:solidFill>
                            <a:latin typeface="Cambria Math" panose="02040503050406030204" pitchFamily="18" charset="0"/>
                            <a:ea typeface="Cambria Math" panose="02040503050406030204" pitchFamily="18" charset="0"/>
                          </a:rPr>
                        </m:ctrlPr>
                      </m:fPr>
                      <m:num>
                        <m:r>
                          <a:rPr lang="en-US" i="1">
                            <a:solidFill>
                              <a:srgbClr val="E47588"/>
                            </a:solidFill>
                            <a:latin typeface="Cambria Math" panose="02040503050406030204" pitchFamily="18" charset="0"/>
                            <a:ea typeface="Cambria Math" panose="02040503050406030204" pitchFamily="18" charset="0"/>
                          </a:rPr>
                          <m:t>2.998 </m:t>
                        </m:r>
                        <m:r>
                          <a:rPr lang="en-US" i="1">
                            <a:solidFill>
                              <a:srgbClr val="E47588"/>
                            </a:solidFill>
                            <a:latin typeface="Cambria Math" panose="02040503050406030204" pitchFamily="18" charset="0"/>
                            <a:ea typeface="Cambria Math" panose="02040503050406030204" pitchFamily="18" charset="0"/>
                          </a:rPr>
                          <m:t>𝑥</m:t>
                        </m:r>
                        <m:r>
                          <a:rPr lang="en-US" i="1">
                            <a:solidFill>
                              <a:srgbClr val="E47588"/>
                            </a:solidFill>
                            <a:latin typeface="Cambria Math" panose="02040503050406030204" pitchFamily="18" charset="0"/>
                            <a:ea typeface="Cambria Math" panose="02040503050406030204" pitchFamily="18" charset="0"/>
                          </a:rPr>
                          <m:t> </m:t>
                        </m:r>
                        <m:sSup>
                          <m:sSupPr>
                            <m:ctrlPr>
                              <a:rPr lang="en-US" i="1">
                                <a:solidFill>
                                  <a:srgbClr val="E47588"/>
                                </a:solidFill>
                                <a:latin typeface="Cambria Math" panose="02040503050406030204" pitchFamily="18" charset="0"/>
                                <a:ea typeface="Cambria Math" panose="02040503050406030204" pitchFamily="18" charset="0"/>
                              </a:rPr>
                            </m:ctrlPr>
                          </m:sSupPr>
                          <m:e>
                            <m:r>
                              <a:rPr lang="en-US" i="1">
                                <a:solidFill>
                                  <a:srgbClr val="E47588"/>
                                </a:solidFill>
                                <a:latin typeface="Cambria Math" panose="02040503050406030204" pitchFamily="18" charset="0"/>
                                <a:ea typeface="Cambria Math" panose="02040503050406030204" pitchFamily="18" charset="0"/>
                              </a:rPr>
                              <m:t>10</m:t>
                            </m:r>
                          </m:e>
                          <m:sup>
                            <m:r>
                              <a:rPr lang="en-US" i="1">
                                <a:solidFill>
                                  <a:srgbClr val="E47588"/>
                                </a:solidFill>
                                <a:latin typeface="Cambria Math" panose="02040503050406030204" pitchFamily="18" charset="0"/>
                                <a:ea typeface="Cambria Math" panose="02040503050406030204" pitchFamily="18" charset="0"/>
                              </a:rPr>
                              <m:t>8</m:t>
                            </m:r>
                          </m:sup>
                        </m:sSup>
                        <m:r>
                          <m:rPr>
                            <m:sty m:val="p"/>
                          </m:rPr>
                          <a:rPr lang="en-US">
                            <a:solidFill>
                              <a:srgbClr val="E47588"/>
                            </a:solidFill>
                            <a:latin typeface="Cambria Math" panose="02040503050406030204" pitchFamily="18" charset="0"/>
                            <a:ea typeface="Cambria Math" panose="02040503050406030204" pitchFamily="18" charset="0"/>
                          </a:rPr>
                          <m:t>m</m:t>
                        </m:r>
                        <m:r>
                          <a:rPr lang="en-US">
                            <a:solidFill>
                              <a:srgbClr val="E47588"/>
                            </a:solidFill>
                            <a:latin typeface="Cambria Math" panose="02040503050406030204" pitchFamily="18" charset="0"/>
                            <a:ea typeface="Cambria Math" panose="02040503050406030204" pitchFamily="18" charset="0"/>
                          </a:rPr>
                          <m:t> </m:t>
                        </m:r>
                        <m:sSup>
                          <m:sSupPr>
                            <m:ctrlPr>
                              <a:rPr lang="en-US" i="1">
                                <a:solidFill>
                                  <a:srgbClr val="E47588"/>
                                </a:solidFill>
                                <a:latin typeface="Cambria Math" panose="02040503050406030204" pitchFamily="18" charset="0"/>
                                <a:ea typeface="Cambria Math" panose="02040503050406030204" pitchFamily="18" charset="0"/>
                              </a:rPr>
                            </m:ctrlPr>
                          </m:sSupPr>
                          <m:e>
                            <m:r>
                              <m:rPr>
                                <m:sty m:val="p"/>
                              </m:rPr>
                              <a:rPr lang="en-US">
                                <a:solidFill>
                                  <a:srgbClr val="E47588"/>
                                </a:solidFill>
                                <a:latin typeface="Cambria Math" panose="02040503050406030204" pitchFamily="18" charset="0"/>
                                <a:ea typeface="Cambria Math" panose="02040503050406030204" pitchFamily="18" charset="0"/>
                              </a:rPr>
                              <m:t>s</m:t>
                            </m:r>
                          </m:e>
                          <m:sup>
                            <m:r>
                              <a:rPr lang="en-US" i="1">
                                <a:solidFill>
                                  <a:srgbClr val="E47588"/>
                                </a:solidFill>
                                <a:latin typeface="Cambria Math" panose="02040503050406030204" pitchFamily="18" charset="0"/>
                                <a:ea typeface="Cambria Math" panose="02040503050406030204" pitchFamily="18" charset="0"/>
                              </a:rPr>
                              <m:t>−1</m:t>
                            </m:r>
                          </m:sup>
                        </m:sSup>
                      </m:num>
                      <m:den>
                        <m:r>
                          <a:rPr lang="en-US" i="1">
                            <a:solidFill>
                              <a:srgbClr val="E47588"/>
                            </a:solidFill>
                            <a:latin typeface="Cambria Math" panose="02040503050406030204" pitchFamily="18" charset="0"/>
                            <a:ea typeface="Cambria Math" panose="02040503050406030204" pitchFamily="18" charset="0"/>
                          </a:rPr>
                          <m:t>5.65 </m:t>
                        </m:r>
                        <m:r>
                          <a:rPr lang="en-US" i="1">
                            <a:solidFill>
                              <a:srgbClr val="E47588"/>
                            </a:solidFill>
                            <a:latin typeface="Cambria Math" panose="02040503050406030204" pitchFamily="18" charset="0"/>
                            <a:ea typeface="Cambria Math" panose="02040503050406030204" pitchFamily="18" charset="0"/>
                          </a:rPr>
                          <m:t>𝑥</m:t>
                        </m:r>
                        <m:r>
                          <a:rPr lang="en-US" i="1">
                            <a:solidFill>
                              <a:srgbClr val="E47588"/>
                            </a:solidFill>
                            <a:latin typeface="Cambria Math" panose="02040503050406030204" pitchFamily="18" charset="0"/>
                            <a:ea typeface="Cambria Math" panose="02040503050406030204" pitchFamily="18" charset="0"/>
                          </a:rPr>
                          <m:t> </m:t>
                        </m:r>
                        <m:sSup>
                          <m:sSupPr>
                            <m:ctrlPr>
                              <a:rPr lang="en-US" i="1">
                                <a:solidFill>
                                  <a:srgbClr val="E47588"/>
                                </a:solidFill>
                                <a:latin typeface="Cambria Math" panose="02040503050406030204" pitchFamily="18" charset="0"/>
                                <a:ea typeface="Cambria Math" panose="02040503050406030204" pitchFamily="18" charset="0"/>
                              </a:rPr>
                            </m:ctrlPr>
                          </m:sSupPr>
                          <m:e>
                            <m:r>
                              <a:rPr lang="en-US" i="1">
                                <a:solidFill>
                                  <a:srgbClr val="E47588"/>
                                </a:solidFill>
                                <a:latin typeface="Cambria Math" panose="02040503050406030204" pitchFamily="18" charset="0"/>
                                <a:ea typeface="Cambria Math" panose="02040503050406030204" pitchFamily="18" charset="0"/>
                              </a:rPr>
                              <m:t>10</m:t>
                            </m:r>
                          </m:e>
                          <m:sup>
                            <m:r>
                              <a:rPr lang="en-US" i="1">
                                <a:solidFill>
                                  <a:srgbClr val="E47588"/>
                                </a:solidFill>
                                <a:latin typeface="Cambria Math" panose="02040503050406030204" pitchFamily="18" charset="0"/>
                                <a:ea typeface="Cambria Math" panose="02040503050406030204" pitchFamily="18" charset="0"/>
                              </a:rPr>
                              <m:t>14</m:t>
                            </m:r>
                          </m:sup>
                        </m:sSup>
                        <m:r>
                          <a:rPr lang="en-US" i="1">
                            <a:solidFill>
                              <a:srgbClr val="E47588"/>
                            </a:solidFill>
                            <a:latin typeface="Cambria Math" panose="02040503050406030204" pitchFamily="18" charset="0"/>
                            <a:ea typeface="Cambria Math" panose="02040503050406030204" pitchFamily="18" charset="0"/>
                          </a:rPr>
                          <m:t> </m:t>
                        </m:r>
                        <m:sSup>
                          <m:sSupPr>
                            <m:ctrlPr>
                              <a:rPr lang="en-US" i="1">
                                <a:solidFill>
                                  <a:srgbClr val="E47588"/>
                                </a:solidFill>
                                <a:latin typeface="Cambria Math" panose="02040503050406030204" pitchFamily="18" charset="0"/>
                                <a:ea typeface="Cambria Math" panose="02040503050406030204" pitchFamily="18" charset="0"/>
                              </a:rPr>
                            </m:ctrlPr>
                          </m:sSupPr>
                          <m:e>
                            <m:r>
                              <m:rPr>
                                <m:sty m:val="p"/>
                              </m:rPr>
                              <a:rPr lang="en-US">
                                <a:solidFill>
                                  <a:srgbClr val="E47588"/>
                                </a:solidFill>
                                <a:latin typeface="Cambria Math" panose="02040503050406030204" pitchFamily="18" charset="0"/>
                                <a:ea typeface="Cambria Math" panose="02040503050406030204" pitchFamily="18" charset="0"/>
                              </a:rPr>
                              <m:t>s</m:t>
                            </m:r>
                          </m:e>
                          <m:sup>
                            <m:r>
                              <a:rPr lang="en-US" i="1">
                                <a:solidFill>
                                  <a:srgbClr val="E47588"/>
                                </a:solidFill>
                                <a:latin typeface="Cambria Math" panose="02040503050406030204" pitchFamily="18" charset="0"/>
                                <a:ea typeface="Cambria Math" panose="02040503050406030204" pitchFamily="18" charset="0"/>
                              </a:rPr>
                              <m:t>−1</m:t>
                            </m:r>
                          </m:sup>
                        </m:sSup>
                      </m:den>
                    </m:f>
                    <m:r>
                      <a:rPr lang="en-US" i="1">
                        <a:solidFill>
                          <a:srgbClr val="E47588"/>
                        </a:solidFill>
                        <a:latin typeface="Cambria Math" panose="02040503050406030204" pitchFamily="18" charset="0"/>
                        <a:ea typeface="Cambria Math" panose="02040503050406030204" pitchFamily="18" charset="0"/>
                      </a:rPr>
                      <m:t>=</m:t>
                    </m:r>
                  </m:oMath>
                </a14:m>
                <a:r>
                  <a:rPr lang="en-US" dirty="0"/>
                  <a:t> </a:t>
                </a:r>
              </a:p>
            </p:txBody>
          </p:sp>
        </mc:Choice>
        <mc:Fallback xmlns="">
          <p:sp>
            <p:nvSpPr>
              <p:cNvPr id="20" name="Rectangle 19">
                <a:extLst>
                  <a:ext uri="{FF2B5EF4-FFF2-40B4-BE49-F238E27FC236}">
                    <a16:creationId xmlns:a16="http://schemas.microsoft.com/office/drawing/2014/main" id="{888EE4A0-0A62-4FD7-9BDF-EEA308CB1FAA}"/>
                  </a:ext>
                </a:extLst>
              </p:cNvPr>
              <p:cNvSpPr>
                <a:spLocks noRot="1" noChangeAspect="1" noMove="1" noResize="1" noEditPoints="1" noAdjustHandles="1" noChangeArrowheads="1" noChangeShapeType="1" noTextEdit="1"/>
              </p:cNvSpPr>
              <p:nvPr/>
            </p:nvSpPr>
            <p:spPr>
              <a:xfrm>
                <a:off x="934102" y="3534849"/>
                <a:ext cx="1820563" cy="52443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04E0CC46-252E-45BE-B1AA-63FD44947025}"/>
                  </a:ext>
                </a:extLst>
              </p:cNvPr>
              <p:cNvSpPr/>
              <p:nvPr/>
            </p:nvSpPr>
            <p:spPr>
              <a:xfrm>
                <a:off x="2564583" y="3663613"/>
                <a:ext cx="240694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solidFill>
                            <a:srgbClr val="E47588"/>
                          </a:solidFill>
                          <a:latin typeface="Cambria Math" panose="02040503050406030204" pitchFamily="18" charset="0"/>
                          <a:ea typeface="Cambria Math" panose="02040503050406030204" pitchFamily="18" charset="0"/>
                        </a:rPr>
                        <m:t>5.31 </m:t>
                      </m:r>
                      <m:r>
                        <a:rPr lang="en-US" sz="1600" i="1">
                          <a:solidFill>
                            <a:srgbClr val="E47588"/>
                          </a:solidFill>
                          <a:latin typeface="Cambria Math" panose="02040503050406030204" pitchFamily="18" charset="0"/>
                          <a:ea typeface="Cambria Math" panose="02040503050406030204" pitchFamily="18" charset="0"/>
                        </a:rPr>
                        <m:t>𝑥</m:t>
                      </m:r>
                      <m:r>
                        <a:rPr lang="en-US" sz="1600" i="1">
                          <a:solidFill>
                            <a:srgbClr val="E47588"/>
                          </a:solidFill>
                          <a:latin typeface="Cambria Math" panose="02040503050406030204" pitchFamily="18" charset="0"/>
                          <a:ea typeface="Cambria Math" panose="02040503050406030204" pitchFamily="18" charset="0"/>
                        </a:rPr>
                        <m:t> </m:t>
                      </m:r>
                      <m:sSup>
                        <m:sSupPr>
                          <m:ctrlPr>
                            <a:rPr lang="en-US" sz="1600" i="1">
                              <a:solidFill>
                                <a:srgbClr val="E47588"/>
                              </a:solidFill>
                              <a:latin typeface="Cambria Math" panose="02040503050406030204" pitchFamily="18" charset="0"/>
                              <a:ea typeface="Cambria Math" panose="02040503050406030204" pitchFamily="18" charset="0"/>
                            </a:rPr>
                          </m:ctrlPr>
                        </m:sSupPr>
                        <m:e>
                          <m:r>
                            <a:rPr lang="en-US" sz="1600" i="1">
                              <a:solidFill>
                                <a:srgbClr val="E47588"/>
                              </a:solidFill>
                              <a:latin typeface="Cambria Math" panose="02040503050406030204" pitchFamily="18" charset="0"/>
                              <a:ea typeface="Cambria Math" panose="02040503050406030204" pitchFamily="18" charset="0"/>
                            </a:rPr>
                            <m:t>10</m:t>
                          </m:r>
                        </m:e>
                        <m:sup>
                          <m:r>
                            <a:rPr lang="en-US" sz="1600" i="1">
                              <a:solidFill>
                                <a:srgbClr val="E47588"/>
                              </a:solidFill>
                              <a:latin typeface="Cambria Math" panose="02040503050406030204" pitchFamily="18" charset="0"/>
                              <a:ea typeface="Cambria Math" panose="02040503050406030204" pitchFamily="18" charset="0"/>
                            </a:rPr>
                            <m:t>−7</m:t>
                          </m:r>
                        </m:sup>
                      </m:sSup>
                      <m:r>
                        <a:rPr lang="en-US" sz="1600" i="1">
                          <a:solidFill>
                            <a:srgbClr val="E47588"/>
                          </a:solidFill>
                          <a:latin typeface="Cambria Math" panose="02040503050406030204" pitchFamily="18" charset="0"/>
                          <a:ea typeface="Cambria Math" panose="02040503050406030204" pitchFamily="18" charset="0"/>
                        </a:rPr>
                        <m:t> </m:t>
                      </m:r>
                      <m:r>
                        <m:rPr>
                          <m:sty m:val="p"/>
                        </m:rPr>
                        <a:rPr lang="en-US" sz="1600">
                          <a:solidFill>
                            <a:srgbClr val="E47588"/>
                          </a:solidFill>
                          <a:latin typeface="Cambria Math" panose="02040503050406030204" pitchFamily="18" charset="0"/>
                          <a:ea typeface="Cambria Math" panose="02040503050406030204" pitchFamily="18" charset="0"/>
                        </a:rPr>
                        <m:t>m</m:t>
                      </m:r>
                      <m:r>
                        <a:rPr lang="en-US" sz="1600">
                          <a:solidFill>
                            <a:srgbClr val="E47588"/>
                          </a:solidFill>
                          <a:latin typeface="Cambria Math" panose="02040503050406030204" pitchFamily="18" charset="0"/>
                          <a:ea typeface="Cambria Math" panose="02040503050406030204" pitchFamily="18" charset="0"/>
                        </a:rPr>
                        <m:t>=531 </m:t>
                      </m:r>
                      <m:r>
                        <m:rPr>
                          <m:sty m:val="p"/>
                        </m:rPr>
                        <a:rPr lang="en-US" sz="1600">
                          <a:solidFill>
                            <a:srgbClr val="E47588"/>
                          </a:solidFill>
                          <a:latin typeface="Cambria Math" panose="02040503050406030204" pitchFamily="18" charset="0"/>
                          <a:ea typeface="Cambria Math" panose="02040503050406030204" pitchFamily="18" charset="0"/>
                        </a:rPr>
                        <m:t>nm</m:t>
                      </m:r>
                    </m:oMath>
                  </m:oMathPara>
                </a14:m>
                <a:endParaRPr lang="en-US" sz="1600" dirty="0"/>
              </a:p>
            </p:txBody>
          </p:sp>
        </mc:Choice>
        <mc:Fallback xmlns="">
          <p:sp>
            <p:nvSpPr>
              <p:cNvPr id="21" name="Rectangle 20">
                <a:extLst>
                  <a:ext uri="{FF2B5EF4-FFF2-40B4-BE49-F238E27FC236}">
                    <a16:creationId xmlns:a16="http://schemas.microsoft.com/office/drawing/2014/main" id="{04E0CC46-252E-45BE-B1AA-63FD44947025}"/>
                  </a:ext>
                </a:extLst>
              </p:cNvPr>
              <p:cNvSpPr>
                <a:spLocks noRot="1" noChangeAspect="1" noMove="1" noResize="1" noEditPoints="1" noAdjustHandles="1" noChangeArrowheads="1" noChangeShapeType="1" noTextEdit="1"/>
              </p:cNvSpPr>
              <p:nvPr/>
            </p:nvSpPr>
            <p:spPr>
              <a:xfrm>
                <a:off x="2564583" y="3663613"/>
                <a:ext cx="2406941" cy="338554"/>
              </a:xfrm>
              <a:prstGeom prst="rect">
                <a:avLst/>
              </a:prstGeom>
              <a:blipFill>
                <a:blip r:embed="rId10"/>
                <a:stretch>
                  <a:fillRect/>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DB82A718-8561-4E5F-8B68-9140FA1548C5}"/>
              </a:ext>
            </a:extLst>
          </p:cNvPr>
          <p:cNvSpPr/>
          <p:nvPr/>
        </p:nvSpPr>
        <p:spPr>
          <a:xfrm>
            <a:off x="0" y="4103637"/>
            <a:ext cx="3971665" cy="369332"/>
          </a:xfrm>
          <a:prstGeom prst="rect">
            <a:avLst/>
          </a:prstGeom>
        </p:spPr>
        <p:txBody>
          <a:bodyPr wrap="none">
            <a:spAutoFit/>
          </a:bodyPr>
          <a:lstStyle/>
          <a:p>
            <a:r>
              <a:rPr lang="en-US" dirty="0">
                <a:solidFill>
                  <a:schemeClr val="tx1">
                    <a:lumMod val="75000"/>
                    <a:lumOff val="25000"/>
                  </a:schemeClr>
                </a:solidFill>
                <a:latin typeface="Gill Sans MT" panose="020B0502020104020203" pitchFamily="34" charset="0"/>
              </a:rPr>
              <a:t>What is the frequency for 500. nm light?</a:t>
            </a:r>
          </a:p>
        </p:txBody>
      </p:sp>
      <p:sp>
        <p:nvSpPr>
          <p:cNvPr id="23" name="Rectangle 22">
            <a:extLst>
              <a:ext uri="{FF2B5EF4-FFF2-40B4-BE49-F238E27FC236}">
                <a16:creationId xmlns:a16="http://schemas.microsoft.com/office/drawing/2014/main" id="{CE28292A-9CE6-496C-98F3-2D088EDDF58B}"/>
              </a:ext>
            </a:extLst>
          </p:cNvPr>
          <p:cNvSpPr/>
          <p:nvPr/>
        </p:nvSpPr>
        <p:spPr>
          <a:xfrm>
            <a:off x="-3" y="5297752"/>
            <a:ext cx="9144001" cy="369332"/>
          </a:xfrm>
          <a:prstGeom prst="rect">
            <a:avLst/>
          </a:prstGeom>
        </p:spPr>
        <p:txBody>
          <a:bodyPr wrap="square">
            <a:spAutoFit/>
          </a:bodyPr>
          <a:lstStyle/>
          <a:p>
            <a:r>
              <a:rPr lang="en-US" dirty="0">
                <a:solidFill>
                  <a:schemeClr val="tx1">
                    <a:lumMod val="75000"/>
                    <a:lumOff val="25000"/>
                  </a:schemeClr>
                </a:solidFill>
                <a:latin typeface="Gill Sans MT" panose="020B0502020104020203" pitchFamily="34" charset="0"/>
              </a:rPr>
              <a:t>Assume a microwave oven operates at a frequency of 1.80 x 10</a:t>
            </a:r>
            <a:r>
              <a:rPr lang="en-US" baseline="30000" dirty="0">
                <a:solidFill>
                  <a:schemeClr val="tx1">
                    <a:lumMod val="75000"/>
                    <a:lumOff val="25000"/>
                  </a:schemeClr>
                </a:solidFill>
                <a:latin typeface="Gill Sans MT" panose="020B0502020104020203" pitchFamily="34" charset="0"/>
              </a:rPr>
              <a:t>11</a:t>
            </a:r>
            <a:r>
              <a:rPr lang="en-US" dirty="0">
                <a:solidFill>
                  <a:schemeClr val="tx1">
                    <a:lumMod val="75000"/>
                    <a:lumOff val="25000"/>
                  </a:schemeClr>
                </a:solidFill>
                <a:latin typeface="Gill Sans MT" panose="020B0502020104020203" pitchFamily="34" charset="0"/>
              </a:rPr>
              <a:t> s</a:t>
            </a:r>
            <a:r>
              <a:rPr lang="en-US" baseline="30000" dirty="0">
                <a:solidFill>
                  <a:schemeClr val="tx1">
                    <a:lumMod val="75000"/>
                    <a:lumOff val="25000"/>
                  </a:schemeClr>
                </a:solidFill>
                <a:latin typeface="Gill Sans MT" panose="020B0502020104020203" pitchFamily="34" charset="0"/>
              </a:rPr>
              <a:t>–1</a:t>
            </a:r>
            <a:r>
              <a:rPr lang="en-US" dirty="0">
                <a:solidFill>
                  <a:schemeClr val="tx1">
                    <a:lumMod val="75000"/>
                    <a:lumOff val="25000"/>
                  </a:schemeClr>
                </a:solidFill>
                <a:latin typeface="Gill Sans MT" panose="020B0502020104020203" pitchFamily="34" charset="0"/>
              </a:rPr>
              <a:t>.  What is the wavelength?</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46D237C-EFD5-43CB-9A39-AC0AA734B566}"/>
                  </a:ext>
                </a:extLst>
              </p:cNvPr>
              <p:cNvSpPr txBox="1"/>
              <p:nvPr/>
            </p:nvSpPr>
            <p:spPr>
              <a:xfrm>
                <a:off x="221359" y="4637586"/>
                <a:ext cx="827150" cy="370614"/>
              </a:xfrm>
              <a:prstGeom prst="rect">
                <a:avLst/>
              </a:prstGeom>
              <a:noFill/>
            </p:spPr>
            <p:txBody>
              <a:bodyPr wrap="none" lIns="0" tIns="0" rIns="0" bIns="0" rtlCol="0">
                <a:spAutoFit/>
              </a:bodyPr>
              <a:lstStyle/>
              <a:p>
                <a14:m>
                  <m:oMath xmlns:m="http://schemas.openxmlformats.org/officeDocument/2006/math">
                    <m:r>
                      <a:rPr lang="en-US" b="0" i="1" smtClean="0">
                        <a:solidFill>
                          <a:srgbClr val="E47588"/>
                        </a:solidFill>
                        <a:latin typeface="Cambria Math" panose="02040503050406030204" pitchFamily="18" charset="0"/>
                        <a:ea typeface="Cambria Math" panose="02040503050406030204" pitchFamily="18" charset="0"/>
                      </a:rPr>
                      <m:t>𝜈</m:t>
                    </m:r>
                    <m:r>
                      <a:rPr lang="en-US" b="0" i="1" smtClean="0">
                        <a:solidFill>
                          <a:srgbClr val="E47588"/>
                        </a:solidFill>
                        <a:latin typeface="Cambria Math" panose="02040503050406030204" pitchFamily="18" charset="0"/>
                        <a:ea typeface="Cambria Math" panose="02040503050406030204" pitchFamily="18" charset="0"/>
                      </a:rPr>
                      <m:t>=</m:t>
                    </m:r>
                    <m:f>
                      <m:fPr>
                        <m:ctrlPr>
                          <a:rPr lang="en-US" b="0" i="1" smtClean="0">
                            <a:solidFill>
                              <a:srgbClr val="E47588"/>
                            </a:solidFill>
                            <a:latin typeface="Cambria Math" panose="02040503050406030204" pitchFamily="18" charset="0"/>
                            <a:ea typeface="Cambria Math" panose="02040503050406030204" pitchFamily="18" charset="0"/>
                          </a:rPr>
                        </m:ctrlPr>
                      </m:fPr>
                      <m:num>
                        <m:r>
                          <a:rPr lang="en-US" b="0" i="1" smtClean="0">
                            <a:solidFill>
                              <a:srgbClr val="E47588"/>
                            </a:solidFill>
                            <a:latin typeface="Cambria Math" panose="02040503050406030204" pitchFamily="18" charset="0"/>
                            <a:ea typeface="Cambria Math" panose="02040503050406030204" pitchFamily="18" charset="0"/>
                          </a:rPr>
                          <m:t>𝑐</m:t>
                        </m:r>
                      </m:num>
                      <m:den>
                        <m:r>
                          <a:rPr lang="en-US" b="0" i="1" smtClean="0">
                            <a:solidFill>
                              <a:srgbClr val="E47588"/>
                            </a:solidFill>
                            <a:latin typeface="Cambria Math" panose="02040503050406030204" pitchFamily="18" charset="0"/>
                            <a:ea typeface="Cambria Math" panose="02040503050406030204" pitchFamily="18" charset="0"/>
                          </a:rPr>
                          <m:t>𝜆</m:t>
                        </m:r>
                      </m:den>
                    </m:f>
                    <m:r>
                      <a:rPr lang="en-US" b="0" i="1" smtClean="0">
                        <a:solidFill>
                          <a:srgbClr val="E47588"/>
                        </a:solidFill>
                        <a:latin typeface="Cambria Math" panose="02040503050406030204" pitchFamily="18" charset="0"/>
                        <a:ea typeface="Cambria Math" panose="02040503050406030204" pitchFamily="18" charset="0"/>
                      </a:rPr>
                      <m:t>=</m:t>
                    </m:r>
                  </m:oMath>
                </a14:m>
                <a:r>
                  <a:rPr lang="en-US" dirty="0">
                    <a:solidFill>
                      <a:srgbClr val="E47588"/>
                    </a:solidFill>
                    <a:latin typeface="Gill Sans MT" panose="020B0502020104020203" pitchFamily="34" charset="0"/>
                  </a:rPr>
                  <a:t> </a:t>
                </a:r>
              </a:p>
            </p:txBody>
          </p:sp>
        </mc:Choice>
        <mc:Fallback xmlns="">
          <p:sp>
            <p:nvSpPr>
              <p:cNvPr id="24" name="TextBox 23">
                <a:extLst>
                  <a:ext uri="{FF2B5EF4-FFF2-40B4-BE49-F238E27FC236}">
                    <a16:creationId xmlns:a16="http://schemas.microsoft.com/office/drawing/2014/main" id="{646D237C-EFD5-43CB-9A39-AC0AA734B566}"/>
                  </a:ext>
                </a:extLst>
              </p:cNvPr>
              <p:cNvSpPr txBox="1">
                <a:spLocks noRot="1" noChangeAspect="1" noMove="1" noResize="1" noEditPoints="1" noAdjustHandles="1" noChangeArrowheads="1" noChangeShapeType="1" noTextEdit="1"/>
              </p:cNvSpPr>
              <p:nvPr/>
            </p:nvSpPr>
            <p:spPr>
              <a:xfrm>
                <a:off x="221359" y="4637586"/>
                <a:ext cx="827150" cy="370614"/>
              </a:xfrm>
              <a:prstGeom prst="rect">
                <a:avLst/>
              </a:prstGeom>
              <a:blipFill>
                <a:blip r:embed="rId11"/>
                <a:stretch>
                  <a:fillRect l="-7353"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91040F52-9F65-4C38-BFC0-1C8376E70BB3}"/>
                  </a:ext>
                </a:extLst>
              </p:cNvPr>
              <p:cNvSpPr/>
              <p:nvPr/>
            </p:nvSpPr>
            <p:spPr>
              <a:xfrm>
                <a:off x="987387" y="4528752"/>
                <a:ext cx="1820563" cy="524567"/>
              </a:xfrm>
              <a:prstGeom prst="rect">
                <a:avLst/>
              </a:prstGeom>
            </p:spPr>
            <p:txBody>
              <a:bodyPr wrap="none">
                <a:spAutoFit/>
              </a:bodyPr>
              <a:lstStyle/>
              <a:p>
                <a14:m>
                  <m:oMath xmlns:m="http://schemas.openxmlformats.org/officeDocument/2006/math">
                    <m:f>
                      <m:fPr>
                        <m:ctrlPr>
                          <a:rPr lang="en-US" i="1" smtClean="0">
                            <a:solidFill>
                              <a:srgbClr val="E47588"/>
                            </a:solidFill>
                            <a:latin typeface="Cambria Math" panose="02040503050406030204" pitchFamily="18" charset="0"/>
                            <a:ea typeface="Cambria Math" panose="02040503050406030204" pitchFamily="18" charset="0"/>
                          </a:rPr>
                        </m:ctrlPr>
                      </m:fPr>
                      <m:num>
                        <m:r>
                          <a:rPr lang="en-US" i="1">
                            <a:solidFill>
                              <a:srgbClr val="E47588"/>
                            </a:solidFill>
                            <a:latin typeface="Cambria Math" panose="02040503050406030204" pitchFamily="18" charset="0"/>
                            <a:ea typeface="Cambria Math" panose="02040503050406030204" pitchFamily="18" charset="0"/>
                          </a:rPr>
                          <m:t>2.998 </m:t>
                        </m:r>
                        <m:r>
                          <a:rPr lang="en-US" i="1">
                            <a:solidFill>
                              <a:srgbClr val="E47588"/>
                            </a:solidFill>
                            <a:latin typeface="Cambria Math" panose="02040503050406030204" pitchFamily="18" charset="0"/>
                            <a:ea typeface="Cambria Math" panose="02040503050406030204" pitchFamily="18" charset="0"/>
                          </a:rPr>
                          <m:t>𝑥</m:t>
                        </m:r>
                        <m:r>
                          <a:rPr lang="en-US" i="1">
                            <a:solidFill>
                              <a:srgbClr val="E47588"/>
                            </a:solidFill>
                            <a:latin typeface="Cambria Math" panose="02040503050406030204" pitchFamily="18" charset="0"/>
                            <a:ea typeface="Cambria Math" panose="02040503050406030204" pitchFamily="18" charset="0"/>
                          </a:rPr>
                          <m:t> </m:t>
                        </m:r>
                        <m:sSup>
                          <m:sSupPr>
                            <m:ctrlPr>
                              <a:rPr lang="en-US" i="1">
                                <a:solidFill>
                                  <a:srgbClr val="E47588"/>
                                </a:solidFill>
                                <a:latin typeface="Cambria Math" panose="02040503050406030204" pitchFamily="18" charset="0"/>
                                <a:ea typeface="Cambria Math" panose="02040503050406030204" pitchFamily="18" charset="0"/>
                              </a:rPr>
                            </m:ctrlPr>
                          </m:sSupPr>
                          <m:e>
                            <m:r>
                              <a:rPr lang="en-US" i="1">
                                <a:solidFill>
                                  <a:srgbClr val="E47588"/>
                                </a:solidFill>
                                <a:latin typeface="Cambria Math" panose="02040503050406030204" pitchFamily="18" charset="0"/>
                                <a:ea typeface="Cambria Math" panose="02040503050406030204" pitchFamily="18" charset="0"/>
                              </a:rPr>
                              <m:t>10</m:t>
                            </m:r>
                          </m:e>
                          <m:sup>
                            <m:r>
                              <a:rPr lang="en-US" i="1">
                                <a:solidFill>
                                  <a:srgbClr val="E47588"/>
                                </a:solidFill>
                                <a:latin typeface="Cambria Math" panose="02040503050406030204" pitchFamily="18" charset="0"/>
                                <a:ea typeface="Cambria Math" panose="02040503050406030204" pitchFamily="18" charset="0"/>
                              </a:rPr>
                              <m:t>8</m:t>
                            </m:r>
                          </m:sup>
                        </m:sSup>
                        <m:r>
                          <m:rPr>
                            <m:sty m:val="p"/>
                          </m:rPr>
                          <a:rPr lang="en-US">
                            <a:solidFill>
                              <a:srgbClr val="E47588"/>
                            </a:solidFill>
                            <a:latin typeface="Cambria Math" panose="02040503050406030204" pitchFamily="18" charset="0"/>
                            <a:ea typeface="Cambria Math" panose="02040503050406030204" pitchFamily="18" charset="0"/>
                          </a:rPr>
                          <m:t>m</m:t>
                        </m:r>
                        <m:r>
                          <a:rPr lang="en-US">
                            <a:solidFill>
                              <a:srgbClr val="E47588"/>
                            </a:solidFill>
                            <a:latin typeface="Cambria Math" panose="02040503050406030204" pitchFamily="18" charset="0"/>
                            <a:ea typeface="Cambria Math" panose="02040503050406030204" pitchFamily="18" charset="0"/>
                          </a:rPr>
                          <m:t> </m:t>
                        </m:r>
                        <m:sSup>
                          <m:sSupPr>
                            <m:ctrlPr>
                              <a:rPr lang="en-US" i="1">
                                <a:solidFill>
                                  <a:srgbClr val="E47588"/>
                                </a:solidFill>
                                <a:latin typeface="Cambria Math" panose="02040503050406030204" pitchFamily="18" charset="0"/>
                                <a:ea typeface="Cambria Math" panose="02040503050406030204" pitchFamily="18" charset="0"/>
                              </a:rPr>
                            </m:ctrlPr>
                          </m:sSupPr>
                          <m:e>
                            <m:r>
                              <m:rPr>
                                <m:sty m:val="p"/>
                              </m:rPr>
                              <a:rPr lang="en-US">
                                <a:solidFill>
                                  <a:srgbClr val="E47588"/>
                                </a:solidFill>
                                <a:latin typeface="Cambria Math" panose="02040503050406030204" pitchFamily="18" charset="0"/>
                                <a:ea typeface="Cambria Math" panose="02040503050406030204" pitchFamily="18" charset="0"/>
                              </a:rPr>
                              <m:t>s</m:t>
                            </m:r>
                          </m:e>
                          <m:sup>
                            <m:r>
                              <a:rPr lang="en-US" i="1">
                                <a:solidFill>
                                  <a:srgbClr val="E47588"/>
                                </a:solidFill>
                                <a:latin typeface="Cambria Math" panose="02040503050406030204" pitchFamily="18" charset="0"/>
                                <a:ea typeface="Cambria Math" panose="02040503050406030204" pitchFamily="18" charset="0"/>
                              </a:rPr>
                              <m:t>−1</m:t>
                            </m:r>
                          </m:sup>
                        </m:sSup>
                      </m:num>
                      <m:den>
                        <m:r>
                          <a:rPr lang="en-US" b="0" i="1" smtClean="0">
                            <a:solidFill>
                              <a:srgbClr val="E47588"/>
                            </a:solidFill>
                            <a:latin typeface="Cambria Math" panose="02040503050406030204" pitchFamily="18" charset="0"/>
                            <a:ea typeface="Cambria Math" panose="02040503050406030204" pitchFamily="18" charset="0"/>
                          </a:rPr>
                          <m:t>500</m:t>
                        </m:r>
                        <m:r>
                          <a:rPr lang="en-US" i="1">
                            <a:solidFill>
                              <a:srgbClr val="E47588"/>
                            </a:solidFill>
                            <a:latin typeface="Cambria Math" panose="02040503050406030204" pitchFamily="18" charset="0"/>
                            <a:ea typeface="Cambria Math" panose="02040503050406030204" pitchFamily="18" charset="0"/>
                          </a:rPr>
                          <m:t> </m:t>
                        </m:r>
                        <m:r>
                          <a:rPr lang="en-US" i="1">
                            <a:solidFill>
                              <a:srgbClr val="E47588"/>
                            </a:solidFill>
                            <a:latin typeface="Cambria Math" panose="02040503050406030204" pitchFamily="18" charset="0"/>
                            <a:ea typeface="Cambria Math" panose="02040503050406030204" pitchFamily="18" charset="0"/>
                          </a:rPr>
                          <m:t>𝑥</m:t>
                        </m:r>
                        <m:r>
                          <a:rPr lang="en-US" i="1">
                            <a:solidFill>
                              <a:srgbClr val="E47588"/>
                            </a:solidFill>
                            <a:latin typeface="Cambria Math" panose="02040503050406030204" pitchFamily="18" charset="0"/>
                            <a:ea typeface="Cambria Math" panose="02040503050406030204" pitchFamily="18" charset="0"/>
                          </a:rPr>
                          <m:t> </m:t>
                        </m:r>
                        <m:sSup>
                          <m:sSupPr>
                            <m:ctrlPr>
                              <a:rPr lang="en-US" i="1">
                                <a:solidFill>
                                  <a:srgbClr val="E47588"/>
                                </a:solidFill>
                                <a:latin typeface="Cambria Math" panose="02040503050406030204" pitchFamily="18" charset="0"/>
                                <a:ea typeface="Cambria Math" panose="02040503050406030204" pitchFamily="18" charset="0"/>
                              </a:rPr>
                            </m:ctrlPr>
                          </m:sSupPr>
                          <m:e>
                            <m:r>
                              <a:rPr lang="en-US" i="1">
                                <a:solidFill>
                                  <a:srgbClr val="E47588"/>
                                </a:solidFill>
                                <a:latin typeface="Cambria Math" panose="02040503050406030204" pitchFamily="18" charset="0"/>
                                <a:ea typeface="Cambria Math" panose="02040503050406030204" pitchFamily="18" charset="0"/>
                              </a:rPr>
                              <m:t>10</m:t>
                            </m:r>
                          </m:e>
                          <m:sup>
                            <m:r>
                              <a:rPr lang="en-US" i="1">
                                <a:solidFill>
                                  <a:srgbClr val="E47588"/>
                                </a:solidFill>
                                <a:latin typeface="Cambria Math" panose="02040503050406030204" pitchFamily="18" charset="0"/>
                                <a:ea typeface="Cambria Math" panose="02040503050406030204" pitchFamily="18" charset="0"/>
                              </a:rPr>
                              <m:t>−</m:t>
                            </m:r>
                            <m:r>
                              <a:rPr lang="en-US" b="0" i="1" smtClean="0">
                                <a:solidFill>
                                  <a:srgbClr val="E47588"/>
                                </a:solidFill>
                                <a:latin typeface="Cambria Math" panose="02040503050406030204" pitchFamily="18" charset="0"/>
                                <a:ea typeface="Cambria Math" panose="02040503050406030204" pitchFamily="18" charset="0"/>
                              </a:rPr>
                              <m:t>9</m:t>
                            </m:r>
                          </m:sup>
                        </m:sSup>
                        <m:r>
                          <a:rPr lang="en-US" i="1">
                            <a:solidFill>
                              <a:srgbClr val="E47588"/>
                            </a:solidFill>
                            <a:latin typeface="Cambria Math" panose="02040503050406030204" pitchFamily="18" charset="0"/>
                            <a:ea typeface="Cambria Math" panose="02040503050406030204" pitchFamily="18" charset="0"/>
                          </a:rPr>
                          <m:t> </m:t>
                        </m:r>
                        <m:r>
                          <m:rPr>
                            <m:sty m:val="p"/>
                          </m:rPr>
                          <a:rPr lang="en-US">
                            <a:solidFill>
                              <a:srgbClr val="E47588"/>
                            </a:solidFill>
                            <a:latin typeface="Cambria Math" panose="02040503050406030204" pitchFamily="18" charset="0"/>
                            <a:ea typeface="Cambria Math" panose="02040503050406030204" pitchFamily="18" charset="0"/>
                          </a:rPr>
                          <m:t>m</m:t>
                        </m:r>
                      </m:den>
                    </m:f>
                    <m:r>
                      <a:rPr lang="en-US" i="1">
                        <a:solidFill>
                          <a:srgbClr val="E47588"/>
                        </a:solidFill>
                        <a:latin typeface="Cambria Math" panose="02040503050406030204" pitchFamily="18" charset="0"/>
                        <a:ea typeface="Cambria Math" panose="02040503050406030204" pitchFamily="18" charset="0"/>
                      </a:rPr>
                      <m:t>=</m:t>
                    </m:r>
                  </m:oMath>
                </a14:m>
                <a:r>
                  <a:rPr lang="en-US" dirty="0"/>
                  <a:t> </a:t>
                </a:r>
              </a:p>
            </p:txBody>
          </p:sp>
        </mc:Choice>
        <mc:Fallback xmlns="">
          <p:sp>
            <p:nvSpPr>
              <p:cNvPr id="25" name="Rectangle 24">
                <a:extLst>
                  <a:ext uri="{FF2B5EF4-FFF2-40B4-BE49-F238E27FC236}">
                    <a16:creationId xmlns:a16="http://schemas.microsoft.com/office/drawing/2014/main" id="{91040F52-9F65-4C38-BFC0-1C8376E70BB3}"/>
                  </a:ext>
                </a:extLst>
              </p:cNvPr>
              <p:cNvSpPr>
                <a:spLocks noRot="1" noChangeAspect="1" noMove="1" noResize="1" noEditPoints="1" noAdjustHandles="1" noChangeArrowheads="1" noChangeShapeType="1" noTextEdit="1"/>
              </p:cNvSpPr>
              <p:nvPr/>
            </p:nvSpPr>
            <p:spPr>
              <a:xfrm>
                <a:off x="987387" y="4528752"/>
                <a:ext cx="1820563" cy="52456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D082D863-8A55-439F-875D-34EC6FE2751A}"/>
                  </a:ext>
                </a:extLst>
              </p:cNvPr>
              <p:cNvSpPr/>
              <p:nvPr/>
            </p:nvSpPr>
            <p:spPr>
              <a:xfrm>
                <a:off x="2625705" y="4635790"/>
                <a:ext cx="140724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0" smtClean="0">
                          <a:solidFill>
                            <a:srgbClr val="E47588"/>
                          </a:solidFill>
                          <a:latin typeface="Cambria Math" panose="02040503050406030204" pitchFamily="18" charset="0"/>
                          <a:ea typeface="Cambria Math" panose="02040503050406030204" pitchFamily="18" charset="0"/>
                        </a:rPr>
                        <m:t>6</m:t>
                      </m:r>
                      <m:r>
                        <a:rPr lang="en-US" sz="1600" b="0" i="0" smtClean="0">
                          <a:solidFill>
                            <a:srgbClr val="E47588"/>
                          </a:solidFill>
                          <a:latin typeface="Cambria Math" panose="02040503050406030204" pitchFamily="18" charset="0"/>
                          <a:ea typeface="Cambria Math" panose="02040503050406030204" pitchFamily="18" charset="0"/>
                        </a:rPr>
                        <m:t>.0</m:t>
                      </m:r>
                      <m:r>
                        <a:rPr lang="en-US" sz="1600" i="0">
                          <a:solidFill>
                            <a:srgbClr val="E47588"/>
                          </a:solidFill>
                          <a:latin typeface="Cambria Math" panose="02040503050406030204" pitchFamily="18" charset="0"/>
                          <a:ea typeface="Cambria Math" panose="02040503050406030204" pitchFamily="18" charset="0"/>
                        </a:rPr>
                        <m:t> </m:t>
                      </m:r>
                      <m:r>
                        <m:rPr>
                          <m:sty m:val="p"/>
                        </m:rPr>
                        <a:rPr lang="en-US" sz="1600" i="0">
                          <a:solidFill>
                            <a:srgbClr val="E47588"/>
                          </a:solidFill>
                          <a:latin typeface="Cambria Math" panose="02040503050406030204" pitchFamily="18" charset="0"/>
                          <a:ea typeface="Cambria Math" panose="02040503050406030204" pitchFamily="18" charset="0"/>
                        </a:rPr>
                        <m:t>x</m:t>
                      </m:r>
                      <m:r>
                        <a:rPr lang="en-US" sz="1600" i="0">
                          <a:solidFill>
                            <a:srgbClr val="E47588"/>
                          </a:solidFill>
                          <a:latin typeface="Cambria Math" panose="02040503050406030204" pitchFamily="18" charset="0"/>
                          <a:ea typeface="Cambria Math" panose="02040503050406030204" pitchFamily="18" charset="0"/>
                        </a:rPr>
                        <m:t> </m:t>
                      </m:r>
                      <m:sSup>
                        <m:sSupPr>
                          <m:ctrlPr>
                            <a:rPr lang="en-US" sz="1600" i="1">
                              <a:solidFill>
                                <a:srgbClr val="E47588"/>
                              </a:solidFill>
                              <a:latin typeface="Cambria Math" panose="02040503050406030204" pitchFamily="18" charset="0"/>
                              <a:ea typeface="Cambria Math" panose="02040503050406030204" pitchFamily="18" charset="0"/>
                            </a:rPr>
                          </m:ctrlPr>
                        </m:sSupPr>
                        <m:e>
                          <m:r>
                            <a:rPr lang="en-US" sz="1600" i="0">
                              <a:solidFill>
                                <a:srgbClr val="E47588"/>
                              </a:solidFill>
                              <a:latin typeface="Cambria Math" panose="02040503050406030204" pitchFamily="18" charset="0"/>
                              <a:ea typeface="Cambria Math" panose="02040503050406030204" pitchFamily="18" charset="0"/>
                            </a:rPr>
                            <m:t>10</m:t>
                          </m:r>
                        </m:e>
                        <m:sup>
                          <m:r>
                            <a:rPr lang="en-US" sz="1600" i="0">
                              <a:solidFill>
                                <a:srgbClr val="E47588"/>
                              </a:solidFill>
                              <a:latin typeface="Cambria Math" panose="02040503050406030204" pitchFamily="18" charset="0"/>
                              <a:ea typeface="Cambria Math" panose="02040503050406030204" pitchFamily="18" charset="0"/>
                            </a:rPr>
                            <m:t>1</m:t>
                          </m:r>
                          <m:r>
                            <a:rPr lang="en-US" sz="1600" b="0" i="0" smtClean="0">
                              <a:solidFill>
                                <a:srgbClr val="E47588"/>
                              </a:solidFill>
                              <a:latin typeface="Cambria Math" panose="02040503050406030204" pitchFamily="18" charset="0"/>
                              <a:ea typeface="Cambria Math" panose="02040503050406030204" pitchFamily="18" charset="0"/>
                            </a:rPr>
                            <m:t>4</m:t>
                          </m:r>
                        </m:sup>
                      </m:sSup>
                      <m:r>
                        <a:rPr lang="en-US" sz="1600" i="0">
                          <a:solidFill>
                            <a:srgbClr val="E47588"/>
                          </a:solidFill>
                          <a:latin typeface="Cambria Math" panose="02040503050406030204" pitchFamily="18" charset="0"/>
                          <a:ea typeface="Cambria Math" panose="02040503050406030204" pitchFamily="18" charset="0"/>
                        </a:rPr>
                        <m:t> </m:t>
                      </m:r>
                      <m:r>
                        <m:rPr>
                          <m:sty m:val="p"/>
                        </m:rPr>
                        <a:rPr lang="en-US" sz="1600" b="0" i="0" smtClean="0">
                          <a:solidFill>
                            <a:srgbClr val="E47588"/>
                          </a:solidFill>
                          <a:latin typeface="Cambria Math" panose="02040503050406030204" pitchFamily="18" charset="0"/>
                          <a:ea typeface="Cambria Math" panose="02040503050406030204" pitchFamily="18" charset="0"/>
                        </a:rPr>
                        <m:t>Hz</m:t>
                      </m:r>
                    </m:oMath>
                  </m:oMathPara>
                </a14:m>
                <a:endParaRPr lang="en-US" sz="1600" dirty="0"/>
              </a:p>
            </p:txBody>
          </p:sp>
        </mc:Choice>
        <mc:Fallback xmlns="">
          <p:sp>
            <p:nvSpPr>
              <p:cNvPr id="26" name="Rectangle 25">
                <a:extLst>
                  <a:ext uri="{FF2B5EF4-FFF2-40B4-BE49-F238E27FC236}">
                    <a16:creationId xmlns:a16="http://schemas.microsoft.com/office/drawing/2014/main" id="{D082D863-8A55-439F-875D-34EC6FE2751A}"/>
                  </a:ext>
                </a:extLst>
              </p:cNvPr>
              <p:cNvSpPr>
                <a:spLocks noRot="1" noChangeAspect="1" noMove="1" noResize="1" noEditPoints="1" noAdjustHandles="1" noChangeArrowheads="1" noChangeShapeType="1" noTextEdit="1"/>
              </p:cNvSpPr>
              <p:nvPr/>
            </p:nvSpPr>
            <p:spPr>
              <a:xfrm>
                <a:off x="2625705" y="4635790"/>
                <a:ext cx="1407245" cy="33855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1FFF477-65BB-4081-AF77-D023A2E8924F}"/>
                  </a:ext>
                </a:extLst>
              </p:cNvPr>
              <p:cNvSpPr txBox="1"/>
              <p:nvPr/>
            </p:nvSpPr>
            <p:spPr>
              <a:xfrm>
                <a:off x="221359" y="5779677"/>
                <a:ext cx="828047" cy="370486"/>
              </a:xfrm>
              <a:prstGeom prst="rect">
                <a:avLst/>
              </a:prstGeom>
              <a:noFill/>
            </p:spPr>
            <p:txBody>
              <a:bodyPr wrap="none" lIns="0" tIns="0" rIns="0" bIns="0" rtlCol="0">
                <a:spAutoFit/>
              </a:bodyPr>
              <a:lstStyle/>
              <a:p>
                <a14:m>
                  <m:oMath xmlns:m="http://schemas.openxmlformats.org/officeDocument/2006/math">
                    <m:r>
                      <a:rPr lang="en-US" i="1">
                        <a:solidFill>
                          <a:srgbClr val="E47588"/>
                        </a:solidFill>
                        <a:latin typeface="Cambria Math" panose="02040503050406030204" pitchFamily="18" charset="0"/>
                        <a:ea typeface="Cambria Math" panose="02040503050406030204" pitchFamily="18" charset="0"/>
                      </a:rPr>
                      <m:t>𝜆</m:t>
                    </m:r>
                    <m:r>
                      <a:rPr lang="en-US" b="0" i="1" smtClean="0">
                        <a:solidFill>
                          <a:srgbClr val="E47588"/>
                        </a:solidFill>
                        <a:latin typeface="Cambria Math" panose="02040503050406030204" pitchFamily="18" charset="0"/>
                        <a:ea typeface="Cambria Math" panose="02040503050406030204" pitchFamily="18" charset="0"/>
                      </a:rPr>
                      <m:t>=</m:t>
                    </m:r>
                    <m:f>
                      <m:fPr>
                        <m:ctrlPr>
                          <a:rPr lang="en-US" b="0" i="1" smtClean="0">
                            <a:solidFill>
                              <a:srgbClr val="E47588"/>
                            </a:solidFill>
                            <a:latin typeface="Cambria Math" panose="02040503050406030204" pitchFamily="18" charset="0"/>
                            <a:ea typeface="Cambria Math" panose="02040503050406030204" pitchFamily="18" charset="0"/>
                          </a:rPr>
                        </m:ctrlPr>
                      </m:fPr>
                      <m:num>
                        <m:r>
                          <a:rPr lang="en-US" b="0" i="1" smtClean="0">
                            <a:solidFill>
                              <a:srgbClr val="E47588"/>
                            </a:solidFill>
                            <a:latin typeface="Cambria Math" panose="02040503050406030204" pitchFamily="18" charset="0"/>
                            <a:ea typeface="Cambria Math" panose="02040503050406030204" pitchFamily="18" charset="0"/>
                          </a:rPr>
                          <m:t>𝑐</m:t>
                        </m:r>
                      </m:num>
                      <m:den>
                        <m:r>
                          <a:rPr lang="en-US" i="1">
                            <a:solidFill>
                              <a:srgbClr val="E47588"/>
                            </a:solidFill>
                            <a:latin typeface="Cambria Math" panose="02040503050406030204" pitchFamily="18" charset="0"/>
                            <a:ea typeface="Cambria Math" panose="02040503050406030204" pitchFamily="18" charset="0"/>
                          </a:rPr>
                          <m:t>𝜈</m:t>
                        </m:r>
                      </m:den>
                    </m:f>
                    <m:r>
                      <a:rPr lang="en-US" b="0" i="1" smtClean="0">
                        <a:solidFill>
                          <a:srgbClr val="E47588"/>
                        </a:solidFill>
                        <a:latin typeface="Cambria Math" panose="02040503050406030204" pitchFamily="18" charset="0"/>
                        <a:ea typeface="Cambria Math" panose="02040503050406030204" pitchFamily="18" charset="0"/>
                      </a:rPr>
                      <m:t>=</m:t>
                    </m:r>
                  </m:oMath>
                </a14:m>
                <a:r>
                  <a:rPr lang="en-US" dirty="0">
                    <a:solidFill>
                      <a:srgbClr val="E47588"/>
                    </a:solidFill>
                    <a:latin typeface="Gill Sans MT" panose="020B0502020104020203" pitchFamily="34" charset="0"/>
                  </a:rPr>
                  <a:t> </a:t>
                </a:r>
              </a:p>
            </p:txBody>
          </p:sp>
        </mc:Choice>
        <mc:Fallback xmlns="">
          <p:sp>
            <p:nvSpPr>
              <p:cNvPr id="27" name="TextBox 26">
                <a:extLst>
                  <a:ext uri="{FF2B5EF4-FFF2-40B4-BE49-F238E27FC236}">
                    <a16:creationId xmlns:a16="http://schemas.microsoft.com/office/drawing/2014/main" id="{11FFF477-65BB-4081-AF77-D023A2E8924F}"/>
                  </a:ext>
                </a:extLst>
              </p:cNvPr>
              <p:cNvSpPr txBox="1">
                <a:spLocks noRot="1" noChangeAspect="1" noMove="1" noResize="1" noEditPoints="1" noAdjustHandles="1" noChangeArrowheads="1" noChangeShapeType="1" noTextEdit="1"/>
              </p:cNvSpPr>
              <p:nvPr/>
            </p:nvSpPr>
            <p:spPr>
              <a:xfrm>
                <a:off x="221359" y="5779677"/>
                <a:ext cx="828047" cy="370486"/>
              </a:xfrm>
              <a:prstGeom prst="rect">
                <a:avLst/>
              </a:prstGeom>
              <a:blipFill>
                <a:blip r:embed="rId14"/>
                <a:stretch>
                  <a:fillRect l="-10294"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BB1EEEAB-9F39-472D-8E6B-109FDB515C20}"/>
                  </a:ext>
                </a:extLst>
              </p:cNvPr>
              <p:cNvSpPr/>
              <p:nvPr/>
            </p:nvSpPr>
            <p:spPr>
              <a:xfrm>
                <a:off x="1004529" y="5702636"/>
                <a:ext cx="1820563" cy="524439"/>
              </a:xfrm>
              <a:prstGeom prst="rect">
                <a:avLst/>
              </a:prstGeom>
            </p:spPr>
            <p:txBody>
              <a:bodyPr wrap="none">
                <a:spAutoFit/>
              </a:bodyPr>
              <a:lstStyle/>
              <a:p>
                <a14:m>
                  <m:oMath xmlns:m="http://schemas.openxmlformats.org/officeDocument/2006/math">
                    <m:f>
                      <m:fPr>
                        <m:ctrlPr>
                          <a:rPr lang="en-US" i="1" smtClean="0">
                            <a:solidFill>
                              <a:srgbClr val="E47588"/>
                            </a:solidFill>
                            <a:latin typeface="Cambria Math" panose="02040503050406030204" pitchFamily="18" charset="0"/>
                            <a:ea typeface="Cambria Math" panose="02040503050406030204" pitchFamily="18" charset="0"/>
                          </a:rPr>
                        </m:ctrlPr>
                      </m:fPr>
                      <m:num>
                        <m:r>
                          <a:rPr lang="en-US" i="1">
                            <a:solidFill>
                              <a:srgbClr val="E47588"/>
                            </a:solidFill>
                            <a:latin typeface="Cambria Math" panose="02040503050406030204" pitchFamily="18" charset="0"/>
                            <a:ea typeface="Cambria Math" panose="02040503050406030204" pitchFamily="18" charset="0"/>
                          </a:rPr>
                          <m:t>2.998 </m:t>
                        </m:r>
                        <m:r>
                          <a:rPr lang="en-US" i="1">
                            <a:solidFill>
                              <a:srgbClr val="E47588"/>
                            </a:solidFill>
                            <a:latin typeface="Cambria Math" panose="02040503050406030204" pitchFamily="18" charset="0"/>
                            <a:ea typeface="Cambria Math" panose="02040503050406030204" pitchFamily="18" charset="0"/>
                          </a:rPr>
                          <m:t>𝑥</m:t>
                        </m:r>
                        <m:r>
                          <a:rPr lang="en-US" i="1">
                            <a:solidFill>
                              <a:srgbClr val="E47588"/>
                            </a:solidFill>
                            <a:latin typeface="Cambria Math" panose="02040503050406030204" pitchFamily="18" charset="0"/>
                            <a:ea typeface="Cambria Math" panose="02040503050406030204" pitchFamily="18" charset="0"/>
                          </a:rPr>
                          <m:t> </m:t>
                        </m:r>
                        <m:sSup>
                          <m:sSupPr>
                            <m:ctrlPr>
                              <a:rPr lang="en-US" i="1">
                                <a:solidFill>
                                  <a:srgbClr val="E47588"/>
                                </a:solidFill>
                                <a:latin typeface="Cambria Math" panose="02040503050406030204" pitchFamily="18" charset="0"/>
                                <a:ea typeface="Cambria Math" panose="02040503050406030204" pitchFamily="18" charset="0"/>
                              </a:rPr>
                            </m:ctrlPr>
                          </m:sSupPr>
                          <m:e>
                            <m:r>
                              <a:rPr lang="en-US" i="1">
                                <a:solidFill>
                                  <a:srgbClr val="E47588"/>
                                </a:solidFill>
                                <a:latin typeface="Cambria Math" panose="02040503050406030204" pitchFamily="18" charset="0"/>
                                <a:ea typeface="Cambria Math" panose="02040503050406030204" pitchFamily="18" charset="0"/>
                              </a:rPr>
                              <m:t>10</m:t>
                            </m:r>
                          </m:e>
                          <m:sup>
                            <m:r>
                              <a:rPr lang="en-US" i="1">
                                <a:solidFill>
                                  <a:srgbClr val="E47588"/>
                                </a:solidFill>
                                <a:latin typeface="Cambria Math" panose="02040503050406030204" pitchFamily="18" charset="0"/>
                                <a:ea typeface="Cambria Math" panose="02040503050406030204" pitchFamily="18" charset="0"/>
                              </a:rPr>
                              <m:t>8</m:t>
                            </m:r>
                          </m:sup>
                        </m:sSup>
                        <m:r>
                          <m:rPr>
                            <m:sty m:val="p"/>
                          </m:rPr>
                          <a:rPr lang="en-US">
                            <a:solidFill>
                              <a:srgbClr val="E47588"/>
                            </a:solidFill>
                            <a:latin typeface="Cambria Math" panose="02040503050406030204" pitchFamily="18" charset="0"/>
                            <a:ea typeface="Cambria Math" panose="02040503050406030204" pitchFamily="18" charset="0"/>
                          </a:rPr>
                          <m:t>m</m:t>
                        </m:r>
                        <m:r>
                          <a:rPr lang="en-US">
                            <a:solidFill>
                              <a:srgbClr val="E47588"/>
                            </a:solidFill>
                            <a:latin typeface="Cambria Math" panose="02040503050406030204" pitchFamily="18" charset="0"/>
                            <a:ea typeface="Cambria Math" panose="02040503050406030204" pitchFamily="18" charset="0"/>
                          </a:rPr>
                          <m:t> </m:t>
                        </m:r>
                        <m:sSup>
                          <m:sSupPr>
                            <m:ctrlPr>
                              <a:rPr lang="en-US" i="1">
                                <a:solidFill>
                                  <a:srgbClr val="E47588"/>
                                </a:solidFill>
                                <a:latin typeface="Cambria Math" panose="02040503050406030204" pitchFamily="18" charset="0"/>
                                <a:ea typeface="Cambria Math" panose="02040503050406030204" pitchFamily="18" charset="0"/>
                              </a:rPr>
                            </m:ctrlPr>
                          </m:sSupPr>
                          <m:e>
                            <m:r>
                              <m:rPr>
                                <m:sty m:val="p"/>
                              </m:rPr>
                              <a:rPr lang="en-US">
                                <a:solidFill>
                                  <a:srgbClr val="E47588"/>
                                </a:solidFill>
                                <a:latin typeface="Cambria Math" panose="02040503050406030204" pitchFamily="18" charset="0"/>
                                <a:ea typeface="Cambria Math" panose="02040503050406030204" pitchFamily="18" charset="0"/>
                              </a:rPr>
                              <m:t>s</m:t>
                            </m:r>
                          </m:e>
                          <m:sup>
                            <m:r>
                              <a:rPr lang="en-US" i="1">
                                <a:solidFill>
                                  <a:srgbClr val="E47588"/>
                                </a:solidFill>
                                <a:latin typeface="Cambria Math" panose="02040503050406030204" pitchFamily="18" charset="0"/>
                                <a:ea typeface="Cambria Math" panose="02040503050406030204" pitchFamily="18" charset="0"/>
                              </a:rPr>
                              <m:t>−1</m:t>
                            </m:r>
                          </m:sup>
                        </m:sSup>
                      </m:num>
                      <m:den>
                        <m:r>
                          <a:rPr lang="en-US" b="0" i="1" smtClean="0">
                            <a:solidFill>
                              <a:srgbClr val="E47588"/>
                            </a:solidFill>
                            <a:latin typeface="Cambria Math" panose="02040503050406030204" pitchFamily="18" charset="0"/>
                            <a:ea typeface="Cambria Math" panose="02040503050406030204" pitchFamily="18" charset="0"/>
                          </a:rPr>
                          <m:t>1.80 </m:t>
                        </m:r>
                        <m:r>
                          <a:rPr lang="en-US" i="1">
                            <a:solidFill>
                              <a:srgbClr val="E47588"/>
                            </a:solidFill>
                            <a:latin typeface="Cambria Math" panose="02040503050406030204" pitchFamily="18" charset="0"/>
                            <a:ea typeface="Cambria Math" panose="02040503050406030204" pitchFamily="18" charset="0"/>
                          </a:rPr>
                          <m:t>𝑥</m:t>
                        </m:r>
                        <m:r>
                          <a:rPr lang="en-US" i="1">
                            <a:solidFill>
                              <a:srgbClr val="E47588"/>
                            </a:solidFill>
                            <a:latin typeface="Cambria Math" panose="02040503050406030204" pitchFamily="18" charset="0"/>
                            <a:ea typeface="Cambria Math" panose="02040503050406030204" pitchFamily="18" charset="0"/>
                          </a:rPr>
                          <m:t> </m:t>
                        </m:r>
                        <m:sSup>
                          <m:sSupPr>
                            <m:ctrlPr>
                              <a:rPr lang="en-US" i="1">
                                <a:solidFill>
                                  <a:srgbClr val="E47588"/>
                                </a:solidFill>
                                <a:latin typeface="Cambria Math" panose="02040503050406030204" pitchFamily="18" charset="0"/>
                                <a:ea typeface="Cambria Math" panose="02040503050406030204" pitchFamily="18" charset="0"/>
                              </a:rPr>
                            </m:ctrlPr>
                          </m:sSupPr>
                          <m:e>
                            <m:r>
                              <a:rPr lang="en-US" i="1">
                                <a:solidFill>
                                  <a:srgbClr val="E47588"/>
                                </a:solidFill>
                                <a:latin typeface="Cambria Math" panose="02040503050406030204" pitchFamily="18" charset="0"/>
                                <a:ea typeface="Cambria Math" panose="02040503050406030204" pitchFamily="18" charset="0"/>
                              </a:rPr>
                              <m:t>10</m:t>
                            </m:r>
                          </m:e>
                          <m:sup>
                            <m:r>
                              <a:rPr lang="en-US" b="0" i="1" smtClean="0">
                                <a:solidFill>
                                  <a:srgbClr val="E47588"/>
                                </a:solidFill>
                                <a:latin typeface="Cambria Math" panose="02040503050406030204" pitchFamily="18" charset="0"/>
                                <a:ea typeface="Cambria Math" panose="02040503050406030204" pitchFamily="18" charset="0"/>
                              </a:rPr>
                              <m:t>11</m:t>
                            </m:r>
                          </m:sup>
                        </m:sSup>
                        <m:r>
                          <a:rPr lang="en-US" i="1">
                            <a:solidFill>
                              <a:srgbClr val="E47588"/>
                            </a:solidFill>
                            <a:latin typeface="Cambria Math" panose="02040503050406030204" pitchFamily="18" charset="0"/>
                            <a:ea typeface="Cambria Math" panose="02040503050406030204" pitchFamily="18" charset="0"/>
                          </a:rPr>
                          <m:t> </m:t>
                        </m:r>
                        <m:sSup>
                          <m:sSupPr>
                            <m:ctrlPr>
                              <a:rPr lang="en-US" i="1" smtClean="0">
                                <a:solidFill>
                                  <a:srgbClr val="E47588"/>
                                </a:solidFill>
                                <a:latin typeface="Cambria Math" panose="02040503050406030204" pitchFamily="18" charset="0"/>
                                <a:ea typeface="Cambria Math" panose="02040503050406030204" pitchFamily="18" charset="0"/>
                              </a:rPr>
                            </m:ctrlPr>
                          </m:sSupPr>
                          <m:e>
                            <m:r>
                              <a:rPr lang="en-US" b="0" i="1" smtClean="0">
                                <a:solidFill>
                                  <a:srgbClr val="E47588"/>
                                </a:solidFill>
                                <a:latin typeface="Cambria Math" panose="02040503050406030204" pitchFamily="18" charset="0"/>
                                <a:ea typeface="Cambria Math" panose="02040503050406030204" pitchFamily="18" charset="0"/>
                              </a:rPr>
                              <m:t>𝑠</m:t>
                            </m:r>
                          </m:e>
                          <m:sup>
                            <m:r>
                              <a:rPr lang="en-US" b="0" i="1" smtClean="0">
                                <a:solidFill>
                                  <a:srgbClr val="E47588"/>
                                </a:solidFill>
                                <a:latin typeface="Cambria Math" panose="02040503050406030204" pitchFamily="18" charset="0"/>
                                <a:ea typeface="Cambria Math" panose="02040503050406030204" pitchFamily="18" charset="0"/>
                              </a:rPr>
                              <m:t>−1</m:t>
                            </m:r>
                          </m:sup>
                        </m:sSup>
                      </m:den>
                    </m:f>
                    <m:r>
                      <a:rPr lang="en-US" i="1">
                        <a:solidFill>
                          <a:srgbClr val="E47588"/>
                        </a:solidFill>
                        <a:latin typeface="Cambria Math" panose="02040503050406030204" pitchFamily="18" charset="0"/>
                        <a:ea typeface="Cambria Math" panose="02040503050406030204" pitchFamily="18" charset="0"/>
                      </a:rPr>
                      <m:t>=</m:t>
                    </m:r>
                  </m:oMath>
                </a14:m>
                <a:r>
                  <a:rPr lang="en-US" dirty="0"/>
                  <a:t> </a:t>
                </a:r>
              </a:p>
            </p:txBody>
          </p:sp>
        </mc:Choice>
        <mc:Fallback xmlns="">
          <p:sp>
            <p:nvSpPr>
              <p:cNvPr id="28" name="Rectangle 27">
                <a:extLst>
                  <a:ext uri="{FF2B5EF4-FFF2-40B4-BE49-F238E27FC236}">
                    <a16:creationId xmlns:a16="http://schemas.microsoft.com/office/drawing/2014/main" id="{BB1EEEAB-9F39-472D-8E6B-109FDB515C20}"/>
                  </a:ext>
                </a:extLst>
              </p:cNvPr>
              <p:cNvSpPr>
                <a:spLocks noRot="1" noChangeAspect="1" noMove="1" noResize="1" noEditPoints="1" noAdjustHandles="1" noChangeArrowheads="1" noChangeShapeType="1" noTextEdit="1"/>
              </p:cNvSpPr>
              <p:nvPr/>
            </p:nvSpPr>
            <p:spPr>
              <a:xfrm>
                <a:off x="1004529" y="5702636"/>
                <a:ext cx="1820563" cy="524439"/>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46E6E8FA-602B-4892-9F58-B5A883A13791}"/>
                  </a:ext>
                </a:extLst>
              </p:cNvPr>
              <p:cNvSpPr/>
              <p:nvPr/>
            </p:nvSpPr>
            <p:spPr>
              <a:xfrm>
                <a:off x="2686503" y="5820978"/>
                <a:ext cx="293144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E47588"/>
                          </a:solidFill>
                          <a:latin typeface="Cambria Math" panose="02040503050406030204" pitchFamily="18" charset="0"/>
                          <a:ea typeface="Cambria Math" panose="02040503050406030204" pitchFamily="18" charset="0"/>
                        </a:rPr>
                        <m:t>1.67</m:t>
                      </m:r>
                      <m:r>
                        <a:rPr lang="en-US" sz="1600" i="1">
                          <a:solidFill>
                            <a:srgbClr val="E47588"/>
                          </a:solidFill>
                          <a:latin typeface="Cambria Math" panose="02040503050406030204" pitchFamily="18" charset="0"/>
                          <a:ea typeface="Cambria Math" panose="02040503050406030204" pitchFamily="18" charset="0"/>
                        </a:rPr>
                        <m:t> </m:t>
                      </m:r>
                      <m:r>
                        <a:rPr lang="en-US" sz="1600" i="1">
                          <a:solidFill>
                            <a:srgbClr val="E47588"/>
                          </a:solidFill>
                          <a:latin typeface="Cambria Math" panose="02040503050406030204" pitchFamily="18" charset="0"/>
                          <a:ea typeface="Cambria Math" panose="02040503050406030204" pitchFamily="18" charset="0"/>
                        </a:rPr>
                        <m:t>𝑥</m:t>
                      </m:r>
                      <m:r>
                        <a:rPr lang="en-US" sz="1600" i="1">
                          <a:solidFill>
                            <a:srgbClr val="E47588"/>
                          </a:solidFill>
                          <a:latin typeface="Cambria Math" panose="02040503050406030204" pitchFamily="18" charset="0"/>
                          <a:ea typeface="Cambria Math" panose="02040503050406030204" pitchFamily="18" charset="0"/>
                        </a:rPr>
                        <m:t> </m:t>
                      </m:r>
                      <m:sSup>
                        <m:sSupPr>
                          <m:ctrlPr>
                            <a:rPr lang="en-US" sz="1600" i="1">
                              <a:solidFill>
                                <a:srgbClr val="E47588"/>
                              </a:solidFill>
                              <a:latin typeface="Cambria Math" panose="02040503050406030204" pitchFamily="18" charset="0"/>
                              <a:ea typeface="Cambria Math" panose="02040503050406030204" pitchFamily="18" charset="0"/>
                            </a:rPr>
                          </m:ctrlPr>
                        </m:sSupPr>
                        <m:e>
                          <m:r>
                            <a:rPr lang="en-US" sz="1600" i="1">
                              <a:solidFill>
                                <a:srgbClr val="E47588"/>
                              </a:solidFill>
                              <a:latin typeface="Cambria Math" panose="02040503050406030204" pitchFamily="18" charset="0"/>
                              <a:ea typeface="Cambria Math" panose="02040503050406030204" pitchFamily="18" charset="0"/>
                            </a:rPr>
                            <m:t>10</m:t>
                          </m:r>
                        </m:e>
                        <m:sup>
                          <m:r>
                            <a:rPr lang="en-US" sz="1600" i="1">
                              <a:solidFill>
                                <a:srgbClr val="E47588"/>
                              </a:solidFill>
                              <a:latin typeface="Cambria Math" panose="02040503050406030204" pitchFamily="18" charset="0"/>
                              <a:ea typeface="Cambria Math" panose="02040503050406030204" pitchFamily="18" charset="0"/>
                            </a:rPr>
                            <m:t>−</m:t>
                          </m:r>
                          <m:r>
                            <a:rPr lang="en-US" sz="1600" b="0" i="1" smtClean="0">
                              <a:solidFill>
                                <a:srgbClr val="E47588"/>
                              </a:solidFill>
                              <a:latin typeface="Cambria Math" panose="02040503050406030204" pitchFamily="18" charset="0"/>
                              <a:ea typeface="Cambria Math" panose="02040503050406030204" pitchFamily="18" charset="0"/>
                            </a:rPr>
                            <m:t>3</m:t>
                          </m:r>
                        </m:sup>
                      </m:sSup>
                      <m:r>
                        <a:rPr lang="en-US" sz="1600" i="1">
                          <a:solidFill>
                            <a:srgbClr val="E47588"/>
                          </a:solidFill>
                          <a:latin typeface="Cambria Math" panose="02040503050406030204" pitchFamily="18" charset="0"/>
                          <a:ea typeface="Cambria Math" panose="02040503050406030204" pitchFamily="18" charset="0"/>
                        </a:rPr>
                        <m:t> </m:t>
                      </m:r>
                      <m:r>
                        <m:rPr>
                          <m:sty m:val="p"/>
                        </m:rPr>
                        <a:rPr lang="en-US" sz="1600">
                          <a:solidFill>
                            <a:srgbClr val="E47588"/>
                          </a:solidFill>
                          <a:latin typeface="Cambria Math" panose="02040503050406030204" pitchFamily="18" charset="0"/>
                          <a:ea typeface="Cambria Math" panose="02040503050406030204" pitchFamily="18" charset="0"/>
                        </a:rPr>
                        <m:t>m</m:t>
                      </m:r>
                      <m:r>
                        <a:rPr lang="en-US" sz="1600">
                          <a:solidFill>
                            <a:srgbClr val="E47588"/>
                          </a:solidFill>
                          <a:latin typeface="Cambria Math" panose="02040503050406030204" pitchFamily="18" charset="0"/>
                          <a:ea typeface="Cambria Math" panose="02040503050406030204" pitchFamily="18" charset="0"/>
                        </a:rPr>
                        <m:t>=</m:t>
                      </m:r>
                      <m:r>
                        <a:rPr lang="en-US" sz="1600" i="1">
                          <a:solidFill>
                            <a:srgbClr val="E47588"/>
                          </a:solidFill>
                          <a:latin typeface="Cambria Math" panose="02040503050406030204" pitchFamily="18" charset="0"/>
                          <a:ea typeface="Cambria Math" panose="02040503050406030204" pitchFamily="18" charset="0"/>
                        </a:rPr>
                        <m:t>1.67 </m:t>
                      </m:r>
                      <m:r>
                        <a:rPr lang="en-US" sz="1600" i="1">
                          <a:solidFill>
                            <a:srgbClr val="E47588"/>
                          </a:solidFill>
                          <a:latin typeface="Cambria Math" panose="02040503050406030204" pitchFamily="18" charset="0"/>
                          <a:ea typeface="Cambria Math" panose="02040503050406030204" pitchFamily="18" charset="0"/>
                        </a:rPr>
                        <m:t>𝑥</m:t>
                      </m:r>
                      <m:r>
                        <a:rPr lang="en-US" sz="1600" i="1">
                          <a:solidFill>
                            <a:srgbClr val="E47588"/>
                          </a:solidFill>
                          <a:latin typeface="Cambria Math" panose="02040503050406030204" pitchFamily="18" charset="0"/>
                          <a:ea typeface="Cambria Math" panose="02040503050406030204" pitchFamily="18" charset="0"/>
                        </a:rPr>
                        <m:t> </m:t>
                      </m:r>
                      <m:sSup>
                        <m:sSupPr>
                          <m:ctrlPr>
                            <a:rPr lang="en-US" sz="1600" i="1">
                              <a:solidFill>
                                <a:srgbClr val="E47588"/>
                              </a:solidFill>
                              <a:latin typeface="Cambria Math" panose="02040503050406030204" pitchFamily="18" charset="0"/>
                              <a:ea typeface="Cambria Math" panose="02040503050406030204" pitchFamily="18" charset="0"/>
                            </a:rPr>
                          </m:ctrlPr>
                        </m:sSupPr>
                        <m:e>
                          <m:r>
                            <a:rPr lang="en-US" sz="1600" i="1">
                              <a:solidFill>
                                <a:srgbClr val="E47588"/>
                              </a:solidFill>
                              <a:latin typeface="Cambria Math" panose="02040503050406030204" pitchFamily="18" charset="0"/>
                              <a:ea typeface="Cambria Math" panose="02040503050406030204" pitchFamily="18" charset="0"/>
                            </a:rPr>
                            <m:t>10</m:t>
                          </m:r>
                        </m:e>
                        <m:sup>
                          <m:r>
                            <a:rPr lang="en-US" sz="1600" b="0" i="1" smtClean="0">
                              <a:solidFill>
                                <a:srgbClr val="E47588"/>
                              </a:solidFill>
                              <a:latin typeface="Cambria Math" panose="02040503050406030204" pitchFamily="18" charset="0"/>
                              <a:ea typeface="Cambria Math" panose="02040503050406030204" pitchFamily="18" charset="0"/>
                            </a:rPr>
                            <m:t>6</m:t>
                          </m:r>
                        </m:sup>
                      </m:sSup>
                      <m:r>
                        <m:rPr>
                          <m:sty m:val="p"/>
                        </m:rPr>
                        <a:rPr lang="en-US" sz="1600">
                          <a:solidFill>
                            <a:srgbClr val="E47588"/>
                          </a:solidFill>
                          <a:latin typeface="Cambria Math" panose="02040503050406030204" pitchFamily="18" charset="0"/>
                          <a:ea typeface="Cambria Math" panose="02040503050406030204" pitchFamily="18" charset="0"/>
                        </a:rPr>
                        <m:t>nm</m:t>
                      </m:r>
                    </m:oMath>
                  </m:oMathPara>
                </a14:m>
                <a:endParaRPr lang="en-US" sz="1600" dirty="0"/>
              </a:p>
            </p:txBody>
          </p:sp>
        </mc:Choice>
        <mc:Fallback xmlns="">
          <p:sp>
            <p:nvSpPr>
              <p:cNvPr id="29" name="Rectangle 28">
                <a:extLst>
                  <a:ext uri="{FF2B5EF4-FFF2-40B4-BE49-F238E27FC236}">
                    <a16:creationId xmlns:a16="http://schemas.microsoft.com/office/drawing/2014/main" id="{46E6E8FA-602B-4892-9F58-B5A883A13791}"/>
                  </a:ext>
                </a:extLst>
              </p:cNvPr>
              <p:cNvSpPr>
                <a:spLocks noRot="1" noChangeAspect="1" noMove="1" noResize="1" noEditPoints="1" noAdjustHandles="1" noChangeArrowheads="1" noChangeShapeType="1" noTextEdit="1"/>
              </p:cNvSpPr>
              <p:nvPr/>
            </p:nvSpPr>
            <p:spPr>
              <a:xfrm>
                <a:off x="2686503" y="5820978"/>
                <a:ext cx="2931444" cy="338554"/>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069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3" grpId="0"/>
      <p:bldP spid="14" grpId="0"/>
      <p:bldP spid="16" grpId="0"/>
      <p:bldP spid="17" grpId="0"/>
      <p:bldP spid="18" grpId="0"/>
      <p:bldP spid="19" grpId="0"/>
      <p:bldP spid="20" grpId="0"/>
      <p:bldP spid="21" grpId="0"/>
      <p:bldP spid="24" grpId="0"/>
      <p:bldP spid="25" grpId="0"/>
      <p:bldP spid="26" grpId="0"/>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1278310-C4FE-46E3-B7E3-C856CBC70A1B}"/>
              </a:ext>
            </a:extLst>
          </p:cNvPr>
          <p:cNvSpPr/>
          <p:nvPr/>
        </p:nvSpPr>
        <p:spPr>
          <a:xfrm rot="168764">
            <a:off x="7041610" y="6022496"/>
            <a:ext cx="274320" cy="274320"/>
          </a:xfrm>
          <a:prstGeom prst="ellipse">
            <a:avLst/>
          </a:prstGeom>
          <a:solidFill>
            <a:srgbClr val="E3E3E3">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8C2D0F1-6AE7-49B3-8019-AD840151F1A2}"/>
              </a:ext>
            </a:extLst>
          </p:cNvPr>
          <p:cNvSpPr/>
          <p:nvPr/>
        </p:nvSpPr>
        <p:spPr>
          <a:xfrm>
            <a:off x="7399793" y="6237734"/>
            <a:ext cx="365760" cy="365760"/>
          </a:xfrm>
          <a:prstGeom prst="ellipse">
            <a:avLst/>
          </a:prstGeom>
          <a:solidFill>
            <a:srgbClr val="816DA1">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FB6120E-580E-4F52-90D0-24A5FD1F6CB3}"/>
              </a:ext>
            </a:extLst>
          </p:cNvPr>
          <p:cNvSpPr/>
          <p:nvPr/>
        </p:nvSpPr>
        <p:spPr>
          <a:xfrm>
            <a:off x="7648747" y="5750755"/>
            <a:ext cx="548640" cy="548640"/>
          </a:xfrm>
          <a:prstGeom prst="ellipse">
            <a:avLst/>
          </a:prstGeom>
          <a:solidFill>
            <a:srgbClr val="5CAFB8">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5E2C955-85BE-4FC7-A4EF-89F9AA29E1A1}"/>
              </a:ext>
            </a:extLst>
          </p:cNvPr>
          <p:cNvSpPr/>
          <p:nvPr/>
        </p:nvSpPr>
        <p:spPr>
          <a:xfrm>
            <a:off x="8212901" y="5970211"/>
            <a:ext cx="640080" cy="640080"/>
          </a:xfrm>
          <a:prstGeom prst="ellipse">
            <a:avLst/>
          </a:prstGeom>
          <a:solidFill>
            <a:srgbClr val="EE6C82">
              <a:alpha val="8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7">
            <a:extLst>
              <a:ext uri="{FF2B5EF4-FFF2-40B4-BE49-F238E27FC236}">
                <a16:creationId xmlns:a16="http://schemas.microsoft.com/office/drawing/2014/main" id="{F8A049B6-D69B-4F27-A1C7-57B9A8E84899}"/>
              </a:ext>
            </a:extLst>
          </p:cNvPr>
          <p:cNvSpPr txBox="1">
            <a:spLocks/>
          </p:cNvSpPr>
          <p:nvPr/>
        </p:nvSpPr>
        <p:spPr>
          <a:xfrm>
            <a:off x="8258621" y="6116834"/>
            <a:ext cx="54864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rgbClr val="E3E3E3"/>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8347224" y="6086319"/>
            <a:ext cx="345947" cy="365125"/>
          </a:xfrm>
        </p:spPr>
        <p:txBody>
          <a:bodyPr/>
          <a:lstStyle/>
          <a:p>
            <a:pPr algn="ctr"/>
            <a:fld id="{94E8F789-7D3F-49F2-90F5-45EDE2FD9A0F}" type="slidenum">
              <a:rPr lang="en-US" smtClean="0">
                <a:solidFill>
                  <a:schemeClr val="bg1"/>
                </a:solidFill>
              </a:rPr>
              <a:pPr algn="ctr"/>
              <a:t>9</a:t>
            </a:fld>
            <a:endParaRPr lang="en-US" dirty="0">
              <a:solidFill>
                <a:schemeClr val="bg1"/>
              </a:solidFill>
            </a:endParaRPr>
          </a:p>
        </p:txBody>
      </p:sp>
      <p:sp>
        <p:nvSpPr>
          <p:cNvPr id="8" name="Rectangle 2">
            <a:extLst>
              <a:ext uri="{FF2B5EF4-FFF2-40B4-BE49-F238E27FC236}">
                <a16:creationId xmlns:a16="http://schemas.microsoft.com/office/drawing/2014/main" id="{BB7F6367-8358-4361-B99C-18586C04ED8A}"/>
              </a:ext>
            </a:extLst>
          </p:cNvPr>
          <p:cNvSpPr txBox="1">
            <a:spLocks noChangeArrowheads="1"/>
          </p:cNvSpPr>
          <p:nvPr/>
        </p:nvSpPr>
        <p:spPr>
          <a:xfrm>
            <a:off x="0" y="271704"/>
            <a:ext cx="9144000" cy="549381"/>
          </a:xfrm>
          <a:prstGeom prst="rect">
            <a:avLst/>
          </a:prstGeom>
        </p:spPr>
        <p:txBody>
          <a:bodyPr wrap="square"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chemeClr val="tx1">
                    <a:lumMod val="75000"/>
                    <a:lumOff val="25000"/>
                  </a:schemeClr>
                </a:solidFill>
                <a:latin typeface="Gill Sans MT" panose="020B0502020104020203" pitchFamily="34" charset="0"/>
                <a:ea typeface="CMU Sans Serif" panose="02000603000000000000" pitchFamily="2" charset="0"/>
                <a:cs typeface="Arial" panose="020B0604020202020204" pitchFamily="34" charset="0"/>
              </a:rPr>
              <a:t>Practice</a:t>
            </a:r>
          </a:p>
        </p:txBody>
      </p:sp>
      <p:sp>
        <p:nvSpPr>
          <p:cNvPr id="9" name="Content Placeholder 2">
            <a:extLst>
              <a:ext uri="{FF2B5EF4-FFF2-40B4-BE49-F238E27FC236}">
                <a16:creationId xmlns:a16="http://schemas.microsoft.com/office/drawing/2014/main" id="{8BFD2143-F678-4332-AC4D-3FAAFC2683A3}"/>
              </a:ext>
            </a:extLst>
          </p:cNvPr>
          <p:cNvSpPr txBox="1">
            <a:spLocks/>
          </p:cNvSpPr>
          <p:nvPr/>
        </p:nvSpPr>
        <p:spPr>
          <a:xfrm>
            <a:off x="-1" y="1219200"/>
            <a:ext cx="9143999" cy="6400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Gill Sans MT" panose="020B0502020104020203" pitchFamily="34" charset="0"/>
              </a:rPr>
              <a:t>What is the wavelength of light if the frequency is 2.86 x 10</a:t>
            </a:r>
            <a:r>
              <a:rPr lang="en-US" sz="1800" baseline="30000" dirty="0">
                <a:solidFill>
                  <a:schemeClr val="tx1">
                    <a:lumMod val="75000"/>
                    <a:lumOff val="25000"/>
                  </a:schemeClr>
                </a:solidFill>
                <a:latin typeface="Gill Sans MT" panose="020B0502020104020203" pitchFamily="34" charset="0"/>
              </a:rPr>
              <a:t>14</a:t>
            </a:r>
            <a:r>
              <a:rPr lang="en-US" sz="1800" dirty="0">
                <a:solidFill>
                  <a:schemeClr val="tx1">
                    <a:lumMod val="75000"/>
                    <a:lumOff val="25000"/>
                  </a:schemeClr>
                </a:solidFill>
                <a:latin typeface="Gill Sans MT" panose="020B0502020104020203" pitchFamily="34" charset="0"/>
              </a:rPr>
              <a:t> s</a:t>
            </a:r>
            <a:r>
              <a:rPr lang="en-US" sz="1800" baseline="30000" dirty="0">
                <a:solidFill>
                  <a:schemeClr val="tx1">
                    <a:lumMod val="75000"/>
                    <a:lumOff val="25000"/>
                  </a:schemeClr>
                </a:solidFill>
                <a:latin typeface="Gill Sans MT" panose="020B0502020104020203" pitchFamily="34" charset="0"/>
              </a:rPr>
              <a:t>–1</a:t>
            </a:r>
            <a:r>
              <a:rPr lang="en-US" sz="1800" dirty="0">
                <a:solidFill>
                  <a:schemeClr val="tx1">
                    <a:lumMod val="75000"/>
                    <a:lumOff val="25000"/>
                  </a:schemeClr>
                </a:solidFill>
                <a:latin typeface="Gill Sans MT" panose="020B0502020104020203" pitchFamily="34" charset="0"/>
              </a:rPr>
              <a:t>? Where does this wavelength fall in the EM spectrum?</a:t>
            </a:r>
          </a:p>
        </p:txBody>
      </p:sp>
      <p:sp>
        <p:nvSpPr>
          <p:cNvPr id="10" name="TPQuestion">
            <a:extLst>
              <a:ext uri="{FF2B5EF4-FFF2-40B4-BE49-F238E27FC236}">
                <a16:creationId xmlns:a16="http://schemas.microsoft.com/office/drawing/2014/main" id="{E768859B-E610-4B83-81E1-FDF2F5A01FB0}"/>
              </a:ext>
            </a:extLst>
          </p:cNvPr>
          <p:cNvSpPr txBox="1">
            <a:spLocks/>
          </p:cNvSpPr>
          <p:nvPr/>
        </p:nvSpPr>
        <p:spPr>
          <a:xfrm>
            <a:off x="9525" y="2713831"/>
            <a:ext cx="7767638" cy="14303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solidFill>
                  <a:schemeClr val="tx1">
                    <a:lumMod val="75000"/>
                    <a:lumOff val="25000"/>
                  </a:schemeClr>
                </a:solidFill>
                <a:latin typeface="Gill Sans MT" panose="020B0502020104020203" pitchFamily="34" charset="0"/>
              </a:rPr>
              <a:t>What is the frequency of light with a wavelength of 366 nm?</a:t>
            </a:r>
            <a:endParaRPr lang="en-US" sz="1800" dirty="0">
              <a:solidFill>
                <a:schemeClr val="tx1">
                  <a:lumMod val="75000"/>
                  <a:lumOff val="25000"/>
                </a:schemeClr>
              </a:solidFill>
              <a:latin typeface="Gill Sans MT" panose="020B0502020104020203" pitchFamily="34" charset="0"/>
            </a:endParaRPr>
          </a:p>
        </p:txBody>
      </p:sp>
      <p:sp>
        <p:nvSpPr>
          <p:cNvPr id="11" name="TPAnswers">
            <a:extLst>
              <a:ext uri="{FF2B5EF4-FFF2-40B4-BE49-F238E27FC236}">
                <a16:creationId xmlns:a16="http://schemas.microsoft.com/office/drawing/2014/main" id="{BF53956E-AA2D-451F-A14C-1119097A60A2}"/>
              </a:ext>
            </a:extLst>
          </p:cNvPr>
          <p:cNvSpPr txBox="1">
            <a:spLocks/>
          </p:cNvSpPr>
          <p:nvPr>
            <p:custDataLst>
              <p:tags r:id="rId1"/>
            </p:custDataLst>
          </p:nvPr>
        </p:nvSpPr>
        <p:spPr>
          <a:xfrm>
            <a:off x="712946" y="3256756"/>
            <a:ext cx="4114800" cy="15343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nSpc>
                <a:spcPct val="100000"/>
              </a:lnSpc>
              <a:spcBef>
                <a:spcPct val="20000"/>
              </a:spcBef>
              <a:buFontTx/>
              <a:buAutoNum type="alphaUcPeriod"/>
              <a:defRPr/>
            </a:pPr>
            <a:r>
              <a:rPr lang="en-US" sz="1800" dirty="0">
                <a:solidFill>
                  <a:schemeClr val="tx1">
                    <a:lumMod val="75000"/>
                    <a:lumOff val="25000"/>
                  </a:schemeClr>
                </a:solidFill>
                <a:latin typeface="Gill Sans MT" panose="020B0502020104020203" pitchFamily="34" charset="0"/>
              </a:rPr>
              <a:t>8.17 x 10</a:t>
            </a:r>
            <a:r>
              <a:rPr lang="en-US" sz="1800" baseline="30000" dirty="0">
                <a:solidFill>
                  <a:schemeClr val="tx1">
                    <a:lumMod val="75000"/>
                    <a:lumOff val="25000"/>
                  </a:schemeClr>
                </a:solidFill>
                <a:latin typeface="Gill Sans MT" panose="020B0502020104020203" pitchFamily="34" charset="0"/>
              </a:rPr>
              <a:t>5 </a:t>
            </a:r>
            <a:r>
              <a:rPr lang="en-US" sz="1800" dirty="0">
                <a:solidFill>
                  <a:schemeClr val="tx1">
                    <a:lumMod val="75000"/>
                    <a:lumOff val="25000"/>
                  </a:schemeClr>
                </a:solidFill>
                <a:latin typeface="Gill Sans MT" panose="020B0502020104020203" pitchFamily="34" charset="0"/>
              </a:rPr>
              <a:t>s</a:t>
            </a:r>
            <a:r>
              <a:rPr lang="en-US" sz="1800" baseline="30000" dirty="0">
                <a:solidFill>
                  <a:schemeClr val="tx1">
                    <a:lumMod val="75000"/>
                    <a:lumOff val="25000"/>
                  </a:schemeClr>
                </a:solidFill>
                <a:latin typeface="Gill Sans MT" panose="020B0502020104020203" pitchFamily="34" charset="0"/>
              </a:rPr>
              <a:t>–1</a:t>
            </a:r>
            <a:r>
              <a:rPr lang="en-US" sz="1800" dirty="0">
                <a:solidFill>
                  <a:schemeClr val="tx1">
                    <a:lumMod val="75000"/>
                    <a:lumOff val="25000"/>
                  </a:schemeClr>
                </a:solidFill>
                <a:latin typeface="Gill Sans MT" panose="020B0502020104020203" pitchFamily="34" charset="0"/>
              </a:rPr>
              <a:t> </a:t>
            </a:r>
          </a:p>
          <a:p>
            <a:pPr marL="609600" indent="-609600">
              <a:lnSpc>
                <a:spcPct val="100000"/>
              </a:lnSpc>
              <a:spcBef>
                <a:spcPct val="20000"/>
              </a:spcBef>
              <a:buFontTx/>
              <a:buAutoNum type="alphaUcPeriod"/>
              <a:defRPr/>
            </a:pPr>
            <a:r>
              <a:rPr lang="en-US" sz="1800" dirty="0">
                <a:solidFill>
                  <a:schemeClr val="tx1">
                    <a:lumMod val="75000"/>
                    <a:lumOff val="25000"/>
                  </a:schemeClr>
                </a:solidFill>
                <a:latin typeface="Gill Sans MT" panose="020B0502020104020203" pitchFamily="34" charset="0"/>
              </a:rPr>
              <a:t>1.09 x 10</a:t>
            </a:r>
            <a:r>
              <a:rPr lang="en-US" sz="1800" baseline="30000" dirty="0">
                <a:solidFill>
                  <a:schemeClr val="tx1">
                    <a:lumMod val="75000"/>
                    <a:lumOff val="25000"/>
                  </a:schemeClr>
                </a:solidFill>
                <a:latin typeface="Gill Sans MT" panose="020B0502020104020203" pitchFamily="34" charset="0"/>
              </a:rPr>
              <a:t>20</a:t>
            </a:r>
            <a:r>
              <a:rPr lang="en-US" sz="1800" dirty="0">
                <a:solidFill>
                  <a:schemeClr val="tx1">
                    <a:lumMod val="75000"/>
                    <a:lumOff val="25000"/>
                  </a:schemeClr>
                </a:solidFill>
                <a:latin typeface="Gill Sans MT" panose="020B0502020104020203" pitchFamily="34" charset="0"/>
              </a:rPr>
              <a:t> s</a:t>
            </a:r>
            <a:r>
              <a:rPr lang="en-US" sz="1800" baseline="30000" dirty="0">
                <a:solidFill>
                  <a:schemeClr val="tx1">
                    <a:lumMod val="75000"/>
                    <a:lumOff val="25000"/>
                  </a:schemeClr>
                </a:solidFill>
                <a:latin typeface="Gill Sans MT" panose="020B0502020104020203" pitchFamily="34" charset="0"/>
              </a:rPr>
              <a:t>–1</a:t>
            </a:r>
            <a:endParaRPr lang="en-US" sz="1800" dirty="0">
              <a:solidFill>
                <a:schemeClr val="tx1">
                  <a:lumMod val="75000"/>
                  <a:lumOff val="25000"/>
                </a:schemeClr>
              </a:solidFill>
              <a:latin typeface="Gill Sans MT" panose="020B0502020104020203" pitchFamily="34" charset="0"/>
            </a:endParaRPr>
          </a:p>
          <a:p>
            <a:pPr marL="609600" indent="-609600">
              <a:lnSpc>
                <a:spcPct val="100000"/>
              </a:lnSpc>
              <a:spcBef>
                <a:spcPct val="20000"/>
              </a:spcBef>
              <a:buFontTx/>
              <a:buAutoNum type="alphaUcPeriod"/>
              <a:defRPr/>
            </a:pPr>
            <a:r>
              <a:rPr lang="en-US" sz="1800" dirty="0">
                <a:solidFill>
                  <a:schemeClr val="tx1">
                    <a:lumMod val="75000"/>
                    <a:lumOff val="25000"/>
                  </a:schemeClr>
                </a:solidFill>
                <a:latin typeface="Gill Sans MT" panose="020B0502020104020203" pitchFamily="34" charset="0"/>
              </a:rPr>
              <a:t>8.17 x 10</a:t>
            </a:r>
            <a:r>
              <a:rPr lang="en-US" sz="1800" baseline="30000" dirty="0">
                <a:solidFill>
                  <a:schemeClr val="tx1">
                    <a:lumMod val="75000"/>
                    <a:lumOff val="25000"/>
                  </a:schemeClr>
                </a:solidFill>
                <a:latin typeface="Gill Sans MT" panose="020B0502020104020203" pitchFamily="34" charset="0"/>
              </a:rPr>
              <a:t>-4</a:t>
            </a:r>
            <a:r>
              <a:rPr lang="en-US" sz="1800" dirty="0">
                <a:solidFill>
                  <a:schemeClr val="tx1">
                    <a:lumMod val="75000"/>
                    <a:lumOff val="25000"/>
                  </a:schemeClr>
                </a:solidFill>
                <a:latin typeface="Gill Sans MT" panose="020B0502020104020203" pitchFamily="34" charset="0"/>
              </a:rPr>
              <a:t> s</a:t>
            </a:r>
            <a:r>
              <a:rPr lang="en-US" sz="1800" baseline="30000" dirty="0">
                <a:solidFill>
                  <a:schemeClr val="tx1">
                    <a:lumMod val="75000"/>
                    <a:lumOff val="25000"/>
                  </a:schemeClr>
                </a:solidFill>
                <a:latin typeface="Gill Sans MT" panose="020B0502020104020203" pitchFamily="34" charset="0"/>
              </a:rPr>
              <a:t>–1</a:t>
            </a:r>
            <a:r>
              <a:rPr lang="en-US" sz="1800" dirty="0">
                <a:solidFill>
                  <a:schemeClr val="tx1">
                    <a:lumMod val="75000"/>
                    <a:lumOff val="25000"/>
                  </a:schemeClr>
                </a:solidFill>
                <a:latin typeface="Gill Sans MT" panose="020B0502020104020203" pitchFamily="34" charset="0"/>
              </a:rPr>
              <a:t> </a:t>
            </a:r>
          </a:p>
          <a:p>
            <a:pPr marL="609600" indent="-609600">
              <a:lnSpc>
                <a:spcPct val="100000"/>
              </a:lnSpc>
              <a:spcBef>
                <a:spcPct val="20000"/>
              </a:spcBef>
              <a:buFontTx/>
              <a:buAutoNum type="alphaUcPeriod"/>
              <a:defRPr/>
            </a:pPr>
            <a:r>
              <a:rPr lang="en-US" sz="1800" dirty="0">
                <a:solidFill>
                  <a:schemeClr val="tx1">
                    <a:lumMod val="75000"/>
                    <a:lumOff val="25000"/>
                  </a:schemeClr>
                </a:solidFill>
                <a:latin typeface="Gill Sans MT" panose="020B0502020104020203" pitchFamily="34" charset="0"/>
              </a:rPr>
              <a:t>8.17 x 10</a:t>
            </a:r>
            <a:r>
              <a:rPr lang="en-US" sz="1800" baseline="30000" dirty="0">
                <a:solidFill>
                  <a:schemeClr val="tx1">
                    <a:lumMod val="75000"/>
                    <a:lumOff val="25000"/>
                  </a:schemeClr>
                </a:solidFill>
                <a:latin typeface="Gill Sans MT" panose="020B0502020104020203" pitchFamily="34" charset="0"/>
              </a:rPr>
              <a:t>14</a:t>
            </a:r>
            <a:r>
              <a:rPr lang="en-US" sz="1800" dirty="0">
                <a:solidFill>
                  <a:schemeClr val="tx1">
                    <a:lumMod val="75000"/>
                    <a:lumOff val="25000"/>
                  </a:schemeClr>
                </a:solidFill>
                <a:latin typeface="Gill Sans MT" panose="020B0502020104020203" pitchFamily="34" charset="0"/>
              </a:rPr>
              <a:t> s</a:t>
            </a:r>
            <a:r>
              <a:rPr lang="en-US" sz="1800" baseline="30000" dirty="0">
                <a:solidFill>
                  <a:schemeClr val="tx1">
                    <a:lumMod val="75000"/>
                    <a:lumOff val="25000"/>
                  </a:schemeClr>
                </a:solidFill>
                <a:latin typeface="Gill Sans MT" panose="020B0502020104020203" pitchFamily="34" charset="0"/>
              </a:rPr>
              <a:t>–1</a:t>
            </a:r>
            <a:endParaRPr lang="en-US" sz="1800" dirty="0">
              <a:solidFill>
                <a:schemeClr val="tx1">
                  <a:lumMod val="75000"/>
                  <a:lumOff val="25000"/>
                </a:schemeClr>
              </a:solidFill>
              <a:latin typeface="Gill Sans MT" panose="020B0502020104020203" pitchFamily="34" charset="0"/>
            </a:endParaRPr>
          </a:p>
        </p:txBody>
      </p:sp>
    </p:spTree>
    <p:extLst>
      <p:ext uri="{BB962C8B-B14F-4D97-AF65-F5344CB8AC3E}">
        <p14:creationId xmlns:p14="http://schemas.microsoft.com/office/powerpoint/2010/main" val="15098951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ZEROBASED" val="False"/>
</p:tagLst>
</file>

<file path=ppt/tags/tag10.xml><?xml version="1.0" encoding="utf-8"?>
<p:tagLst xmlns:a="http://schemas.openxmlformats.org/drawingml/2006/main" xmlns:r="http://schemas.openxmlformats.org/officeDocument/2006/relationships" xmlns:p="http://schemas.openxmlformats.org/presentationml/2006/main">
  <p:tag name="CPSSHAPETYPE" val="AnswerStems"/>
</p:tagLst>
</file>

<file path=ppt/tags/tag100.xml><?xml version="1.0" encoding="utf-8"?>
<p:tagLst xmlns:a="http://schemas.openxmlformats.org/drawingml/2006/main" xmlns:r="http://schemas.openxmlformats.org/officeDocument/2006/relationships" xmlns:p="http://schemas.openxmlformats.org/presentationml/2006/main">
  <p:tag name="CPSSHAPETYPE" val="AnswerStems"/>
</p:tagLst>
</file>

<file path=ppt/tags/tag11.xml><?xml version="1.0" encoding="utf-8"?>
<p:tagLst xmlns:a="http://schemas.openxmlformats.org/drawingml/2006/main" xmlns:r="http://schemas.openxmlformats.org/officeDocument/2006/relationships" xmlns:p="http://schemas.openxmlformats.org/presentationml/2006/main">
  <p:tag name="CPSSHAPETYPE" val="QuestionStem"/>
</p:tagLst>
</file>

<file path=ppt/tags/tag12.xml><?xml version="1.0" encoding="utf-8"?>
<p:tagLst xmlns:a="http://schemas.openxmlformats.org/drawingml/2006/main" xmlns:r="http://schemas.openxmlformats.org/officeDocument/2006/relationships" xmlns:p="http://schemas.openxmlformats.org/presentationml/2006/main">
  <p:tag name="CPSSHAPETYPE" val="AnswerStems"/>
</p:tagLst>
</file>

<file path=ppt/tags/tag2.xml><?xml version="1.0" encoding="utf-8"?>
<p:tagLst xmlns:a="http://schemas.openxmlformats.org/drawingml/2006/main" xmlns:r="http://schemas.openxmlformats.org/officeDocument/2006/relationships" xmlns:p="http://schemas.openxmlformats.org/presentationml/2006/main">
  <p:tag name="ZEROBASED" val="False"/>
</p:tagLst>
</file>

<file path=ppt/tags/tag3.xml><?xml version="1.0" encoding="utf-8"?>
<p:tagLst xmlns:a="http://schemas.openxmlformats.org/drawingml/2006/main" xmlns:r="http://schemas.openxmlformats.org/officeDocument/2006/relationships" xmlns:p="http://schemas.openxmlformats.org/presentationml/2006/main">
  <p:tag name="ZEROBASED" val="False"/>
</p:tagLst>
</file>

<file path=ppt/tags/tag4.xml><?xml version="1.0" encoding="utf-8"?>
<p:tagLst xmlns:a="http://schemas.openxmlformats.org/drawingml/2006/main" xmlns:r="http://schemas.openxmlformats.org/officeDocument/2006/relationships" xmlns:p="http://schemas.openxmlformats.org/presentationml/2006/main">
  <p:tag name="CPSSHAPETYPE" val="AnswerStems"/>
</p:tagLst>
</file>

<file path=ppt/tags/tag5.xml><?xml version="1.0" encoding="utf-8"?>
<p:tagLst xmlns:a="http://schemas.openxmlformats.org/drawingml/2006/main" xmlns:r="http://schemas.openxmlformats.org/officeDocument/2006/relationships" xmlns:p="http://schemas.openxmlformats.org/presentationml/2006/main">
  <p:tag name="ZEROBASED" val="False"/>
</p:tagLst>
</file>

<file path=ppt/tags/tag6.xml><?xml version="1.0" encoding="utf-8"?>
<p:tagLst xmlns:a="http://schemas.openxmlformats.org/drawingml/2006/main" xmlns:r="http://schemas.openxmlformats.org/officeDocument/2006/relationships" xmlns:p="http://schemas.openxmlformats.org/presentationml/2006/main">
  <p:tag name="ZEROBASED" val="False"/>
</p:tagLst>
</file>

<file path=ppt/tags/tag7.xml><?xml version="1.0" encoding="utf-8"?>
<p:tagLst xmlns:a="http://schemas.openxmlformats.org/drawingml/2006/main" xmlns:r="http://schemas.openxmlformats.org/officeDocument/2006/relationships" xmlns:p="http://schemas.openxmlformats.org/presentationml/2006/main">
  <p:tag name="ZEROBASED" val="False"/>
</p:tagLst>
</file>

<file path=ppt/tags/tag8.xml><?xml version="1.0" encoding="utf-8"?>
<p:tagLst xmlns:a="http://schemas.openxmlformats.org/drawingml/2006/main" xmlns:r="http://schemas.openxmlformats.org/officeDocument/2006/relationships" xmlns:p="http://schemas.openxmlformats.org/presentationml/2006/main">
  <p:tag name="ZEROBASED" val="False"/>
</p:tagLst>
</file>

<file path=ppt/tags/tag9.xml><?xml version="1.0" encoding="utf-8"?>
<p:tagLst xmlns:a="http://schemas.openxmlformats.org/drawingml/2006/main" xmlns:r="http://schemas.openxmlformats.org/officeDocument/2006/relationships" xmlns:p="http://schemas.openxmlformats.org/presentationml/2006/main">
  <p:tag name="CPSSHAPETYPE" val="QuestionStem"/>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26447</TotalTime>
  <Words>7807</Words>
  <Application>Microsoft Office PowerPoint</Application>
  <PresentationFormat>On-screen Show (4:3)</PresentationFormat>
  <Paragraphs>1291</Paragraphs>
  <Slides>75</Slides>
  <Notes>0</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75</vt:i4>
      </vt:variant>
    </vt:vector>
  </HeadingPairs>
  <TitlesOfParts>
    <vt:vector size="86" baseType="lpstr">
      <vt:lpstr>Arial</vt:lpstr>
      <vt:lpstr>Calibri</vt:lpstr>
      <vt:lpstr>Calibri Light</vt:lpstr>
      <vt:lpstr>Cambria Math</vt:lpstr>
      <vt:lpstr>Freestyle Script</vt:lpstr>
      <vt:lpstr>French Script MT</vt:lpstr>
      <vt:lpstr>Gill Sans MT</vt:lpstr>
      <vt:lpstr>Inter</vt:lpstr>
      <vt:lpstr>Times New Roman</vt:lpstr>
      <vt:lpstr>Wingdings</vt:lpstr>
      <vt:lpstr>Office Theme</vt:lpstr>
      <vt:lpstr>Chapter 3: Electronic Structure and Periodic Properties of Elements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Nettles, Whitnee</dc:creator>
  <cp:lastModifiedBy>Nettles, Whitnee</cp:lastModifiedBy>
  <cp:revision>169</cp:revision>
  <cp:lastPrinted>2019-10-23T13:25:12Z</cp:lastPrinted>
  <dcterms:created xsi:type="dcterms:W3CDTF">2019-10-02T17:39:14Z</dcterms:created>
  <dcterms:modified xsi:type="dcterms:W3CDTF">2023-09-05T15:15:54Z</dcterms:modified>
</cp:coreProperties>
</file>